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495" r:id="rId2"/>
    <p:sldId id="257" r:id="rId3"/>
    <p:sldId id="258" r:id="rId4"/>
    <p:sldId id="259" r:id="rId5"/>
    <p:sldId id="49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3" r:id="rId22"/>
    <p:sldId id="490" r:id="rId23"/>
    <p:sldId id="491" r:id="rId24"/>
    <p:sldId id="492" r:id="rId25"/>
    <p:sldId id="493" r:id="rId26"/>
    <p:sldId id="494" r:id="rId27"/>
    <p:sldId id="498" r:id="rId28"/>
    <p:sldId id="496" r:id="rId29"/>
    <p:sldId id="497" r:id="rId30"/>
    <p:sldId id="500"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142"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3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fld id="{8A5EA576-8A13-447B-B7A2-397488CBFE39}" type="datetimeFigureOut">
              <a:rPr lang="en-GB"/>
              <a:pPr>
                <a:defRPr/>
              </a:pPr>
              <a:t>11/10/2024</a:t>
            </a:fld>
            <a:endParaRPr lang="en-GB"/>
          </a:p>
        </p:txBody>
      </p:sp>
      <p:sp>
        <p:nvSpPr>
          <p:cNvPr id="5" name="18 - Θέση υποσέλιδου"/>
          <p:cNvSpPr>
            <a:spLocks noGrp="1"/>
          </p:cNvSpPr>
          <p:nvPr>
            <p:ph type="ftr" sz="quarter" idx="11"/>
          </p:nvPr>
        </p:nvSpPr>
        <p:spPr/>
        <p:txBody>
          <a:bodyPr/>
          <a:lstStyle>
            <a:lvl1pPr>
              <a:defRPr/>
            </a:lvl1pPr>
          </a:lstStyle>
          <a:p>
            <a:pPr>
              <a:defRPr/>
            </a:pPr>
            <a:endParaRPr lang="en-GB"/>
          </a:p>
        </p:txBody>
      </p:sp>
      <p:sp>
        <p:nvSpPr>
          <p:cNvPr id="6" name="26 - Θέση αριθμού διαφάνειας"/>
          <p:cNvSpPr>
            <a:spLocks noGrp="1"/>
          </p:cNvSpPr>
          <p:nvPr>
            <p:ph type="sldNum" sz="quarter" idx="12"/>
          </p:nvPr>
        </p:nvSpPr>
        <p:spPr/>
        <p:txBody>
          <a:bodyPr/>
          <a:lstStyle>
            <a:lvl1pPr>
              <a:defRPr/>
            </a:lvl1pPr>
          </a:lstStyle>
          <a:p>
            <a:pPr>
              <a:defRPr/>
            </a:pPr>
            <a:fld id="{684321DD-D75A-47B3-82C8-87D153278BEF}" type="slidenum">
              <a:rPr lang="en-GB"/>
              <a:pPr>
                <a:defRPr/>
              </a:pPr>
              <a:t>‹#›</a:t>
            </a:fld>
            <a:endParaRPr lang="en-GB"/>
          </a:p>
        </p:txBody>
      </p:sp>
    </p:spTree>
    <p:extLst>
      <p:ext uri="{BB962C8B-B14F-4D97-AF65-F5344CB8AC3E}">
        <p14:creationId xmlns:p14="http://schemas.microsoft.com/office/powerpoint/2010/main" val="8691326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EBBD5280-6CB7-427C-B69F-97B6E25842EB}" type="datetimeFigureOut">
              <a:rPr lang="en-GB"/>
              <a:pPr>
                <a:defRPr/>
              </a:pPr>
              <a:t>11/10/2024</a:t>
            </a:fld>
            <a:endParaRPr lang="en-GB"/>
          </a:p>
        </p:txBody>
      </p:sp>
      <p:sp>
        <p:nvSpPr>
          <p:cNvPr id="5" name="21 - Θέση υποσέλιδου"/>
          <p:cNvSpPr>
            <a:spLocks noGrp="1"/>
          </p:cNvSpPr>
          <p:nvPr>
            <p:ph type="ftr" sz="quarter" idx="11"/>
          </p:nvPr>
        </p:nvSpPr>
        <p:spPr/>
        <p:txBody>
          <a:bodyPr/>
          <a:lstStyle>
            <a:lvl1pPr>
              <a:defRPr/>
            </a:lvl1pPr>
          </a:lstStyle>
          <a:p>
            <a:pPr>
              <a:defRPr/>
            </a:pPr>
            <a:endParaRPr lang="en-GB"/>
          </a:p>
        </p:txBody>
      </p:sp>
      <p:sp>
        <p:nvSpPr>
          <p:cNvPr id="6" name="17 - Θέση αριθμού διαφάνειας"/>
          <p:cNvSpPr>
            <a:spLocks noGrp="1"/>
          </p:cNvSpPr>
          <p:nvPr>
            <p:ph type="sldNum" sz="quarter" idx="12"/>
          </p:nvPr>
        </p:nvSpPr>
        <p:spPr/>
        <p:txBody>
          <a:bodyPr/>
          <a:lstStyle>
            <a:lvl1pPr>
              <a:defRPr/>
            </a:lvl1pPr>
          </a:lstStyle>
          <a:p>
            <a:pPr>
              <a:defRPr/>
            </a:pPr>
            <a:fld id="{E95E56FE-C894-4756-A078-7A79AA9541DB}" type="slidenum">
              <a:rPr lang="en-GB"/>
              <a:pPr>
                <a:defRPr/>
              </a:pPr>
              <a:t>‹#›</a:t>
            </a:fld>
            <a:endParaRPr lang="en-GB"/>
          </a:p>
        </p:txBody>
      </p:sp>
    </p:spTree>
    <p:extLst>
      <p:ext uri="{BB962C8B-B14F-4D97-AF65-F5344CB8AC3E}">
        <p14:creationId xmlns:p14="http://schemas.microsoft.com/office/powerpoint/2010/main" val="406049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258EF704-7EE8-48E9-B32C-5642C8955005}" type="datetimeFigureOut">
              <a:rPr lang="en-GB"/>
              <a:pPr>
                <a:defRPr/>
              </a:pPr>
              <a:t>11/10/2024</a:t>
            </a:fld>
            <a:endParaRPr lang="en-GB"/>
          </a:p>
        </p:txBody>
      </p:sp>
      <p:sp>
        <p:nvSpPr>
          <p:cNvPr id="5" name="21 - Θέση υποσέλιδου"/>
          <p:cNvSpPr>
            <a:spLocks noGrp="1"/>
          </p:cNvSpPr>
          <p:nvPr>
            <p:ph type="ftr" sz="quarter" idx="11"/>
          </p:nvPr>
        </p:nvSpPr>
        <p:spPr/>
        <p:txBody>
          <a:bodyPr/>
          <a:lstStyle>
            <a:lvl1pPr>
              <a:defRPr/>
            </a:lvl1pPr>
          </a:lstStyle>
          <a:p>
            <a:pPr>
              <a:defRPr/>
            </a:pPr>
            <a:endParaRPr lang="en-GB"/>
          </a:p>
        </p:txBody>
      </p:sp>
      <p:sp>
        <p:nvSpPr>
          <p:cNvPr id="6" name="17 - Θέση αριθμού διαφάνειας"/>
          <p:cNvSpPr>
            <a:spLocks noGrp="1"/>
          </p:cNvSpPr>
          <p:nvPr>
            <p:ph type="sldNum" sz="quarter" idx="12"/>
          </p:nvPr>
        </p:nvSpPr>
        <p:spPr/>
        <p:txBody>
          <a:bodyPr/>
          <a:lstStyle>
            <a:lvl1pPr>
              <a:defRPr/>
            </a:lvl1pPr>
          </a:lstStyle>
          <a:p>
            <a:pPr>
              <a:defRPr/>
            </a:pPr>
            <a:fld id="{D3F4E39E-8686-4309-9727-15C4CF2C2863}" type="slidenum">
              <a:rPr lang="en-GB"/>
              <a:pPr>
                <a:defRPr/>
              </a:pPr>
              <a:t>‹#›</a:t>
            </a:fld>
            <a:endParaRPr lang="en-GB"/>
          </a:p>
        </p:txBody>
      </p:sp>
    </p:spTree>
    <p:extLst>
      <p:ext uri="{BB962C8B-B14F-4D97-AF65-F5344CB8AC3E}">
        <p14:creationId xmlns:p14="http://schemas.microsoft.com/office/powerpoint/2010/main" val="117969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D4CD7E3-A33B-4DB7-A684-8AFF708FBE11}" type="datetimeFigureOut">
              <a:rPr lang="en-GB"/>
              <a:pPr>
                <a:defRPr/>
              </a:pPr>
              <a:t>11/10/2024</a:t>
            </a:fld>
            <a:endParaRPr lang="en-GB"/>
          </a:p>
        </p:txBody>
      </p:sp>
      <p:sp>
        <p:nvSpPr>
          <p:cNvPr id="5" name="21 - Θέση υποσέλιδου"/>
          <p:cNvSpPr>
            <a:spLocks noGrp="1"/>
          </p:cNvSpPr>
          <p:nvPr>
            <p:ph type="ftr" sz="quarter" idx="11"/>
          </p:nvPr>
        </p:nvSpPr>
        <p:spPr/>
        <p:txBody>
          <a:bodyPr/>
          <a:lstStyle>
            <a:lvl1pPr>
              <a:defRPr/>
            </a:lvl1pPr>
          </a:lstStyle>
          <a:p>
            <a:pPr>
              <a:defRPr/>
            </a:pPr>
            <a:endParaRPr lang="en-GB"/>
          </a:p>
        </p:txBody>
      </p:sp>
      <p:sp>
        <p:nvSpPr>
          <p:cNvPr id="6" name="17 - Θέση αριθμού διαφάνειας"/>
          <p:cNvSpPr>
            <a:spLocks noGrp="1"/>
          </p:cNvSpPr>
          <p:nvPr>
            <p:ph type="sldNum" sz="quarter" idx="12"/>
          </p:nvPr>
        </p:nvSpPr>
        <p:spPr/>
        <p:txBody>
          <a:bodyPr/>
          <a:lstStyle>
            <a:lvl1pPr>
              <a:defRPr/>
            </a:lvl1pPr>
          </a:lstStyle>
          <a:p>
            <a:pPr>
              <a:defRPr/>
            </a:pPr>
            <a:fld id="{6719D793-4A69-4341-85D5-9B029527CCD4}" type="slidenum">
              <a:rPr lang="en-GB"/>
              <a:pPr>
                <a:defRPr/>
              </a:pPr>
              <a:t>‹#›</a:t>
            </a:fld>
            <a:endParaRPr lang="en-GB"/>
          </a:p>
        </p:txBody>
      </p:sp>
    </p:spTree>
    <p:extLst>
      <p:ext uri="{BB962C8B-B14F-4D97-AF65-F5344CB8AC3E}">
        <p14:creationId xmlns:p14="http://schemas.microsoft.com/office/powerpoint/2010/main" val="62108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ABACC6A5-21F5-423A-B92A-52D612062C4D}" type="datetimeFigureOut">
              <a:rPr lang="en-GB"/>
              <a:pPr>
                <a:defRPr/>
              </a:pPr>
              <a:t>11/10/2024</a:t>
            </a:fld>
            <a:endParaRPr lang="en-GB"/>
          </a:p>
        </p:txBody>
      </p:sp>
      <p:sp>
        <p:nvSpPr>
          <p:cNvPr id="5" name="4 - Θέση υποσέλιδου"/>
          <p:cNvSpPr>
            <a:spLocks noGrp="1"/>
          </p:cNvSpPr>
          <p:nvPr>
            <p:ph type="ftr" sz="quarter" idx="11"/>
          </p:nvPr>
        </p:nvSpPr>
        <p:spPr/>
        <p:txBody>
          <a:bodyPr/>
          <a:lstStyle>
            <a:lvl1pPr>
              <a:defRPr/>
            </a:lvl1pPr>
          </a:lstStyle>
          <a:p>
            <a:pPr>
              <a:defRPr/>
            </a:pPr>
            <a:endParaRPr lang="en-GB"/>
          </a:p>
        </p:txBody>
      </p:sp>
      <p:sp>
        <p:nvSpPr>
          <p:cNvPr id="6" name="5 - Θέση αριθμού διαφάνειας"/>
          <p:cNvSpPr>
            <a:spLocks noGrp="1"/>
          </p:cNvSpPr>
          <p:nvPr>
            <p:ph type="sldNum" sz="quarter" idx="12"/>
          </p:nvPr>
        </p:nvSpPr>
        <p:spPr/>
        <p:txBody>
          <a:bodyPr/>
          <a:lstStyle>
            <a:lvl1pPr>
              <a:defRPr/>
            </a:lvl1pPr>
          </a:lstStyle>
          <a:p>
            <a:pPr>
              <a:defRPr/>
            </a:pPr>
            <a:fld id="{58BB9520-2C86-4C73-9686-355534D1128E}" type="slidenum">
              <a:rPr lang="en-GB"/>
              <a:pPr>
                <a:defRPr/>
              </a:pPr>
              <a:t>‹#›</a:t>
            </a:fld>
            <a:endParaRPr lang="en-GB"/>
          </a:p>
        </p:txBody>
      </p:sp>
    </p:spTree>
    <p:extLst>
      <p:ext uri="{BB962C8B-B14F-4D97-AF65-F5344CB8AC3E}">
        <p14:creationId xmlns:p14="http://schemas.microsoft.com/office/powerpoint/2010/main" val="24533662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67654054-8AC3-44AF-88F0-721283EE0EFE}" type="datetimeFigureOut">
              <a:rPr lang="en-GB"/>
              <a:pPr>
                <a:defRPr/>
              </a:pPr>
              <a:t>11/10/2024</a:t>
            </a:fld>
            <a:endParaRPr lang="en-GB"/>
          </a:p>
        </p:txBody>
      </p:sp>
      <p:sp>
        <p:nvSpPr>
          <p:cNvPr id="6" name="21 - Θέση υποσέλιδου"/>
          <p:cNvSpPr>
            <a:spLocks noGrp="1"/>
          </p:cNvSpPr>
          <p:nvPr>
            <p:ph type="ftr" sz="quarter" idx="11"/>
          </p:nvPr>
        </p:nvSpPr>
        <p:spPr/>
        <p:txBody>
          <a:bodyPr/>
          <a:lstStyle>
            <a:lvl1pPr>
              <a:defRPr/>
            </a:lvl1pPr>
          </a:lstStyle>
          <a:p>
            <a:pPr>
              <a:defRPr/>
            </a:pPr>
            <a:endParaRPr lang="en-GB"/>
          </a:p>
        </p:txBody>
      </p:sp>
      <p:sp>
        <p:nvSpPr>
          <p:cNvPr id="7" name="17 - Θέση αριθμού διαφάνειας"/>
          <p:cNvSpPr>
            <a:spLocks noGrp="1"/>
          </p:cNvSpPr>
          <p:nvPr>
            <p:ph type="sldNum" sz="quarter" idx="12"/>
          </p:nvPr>
        </p:nvSpPr>
        <p:spPr/>
        <p:txBody>
          <a:bodyPr/>
          <a:lstStyle>
            <a:lvl1pPr>
              <a:defRPr/>
            </a:lvl1pPr>
          </a:lstStyle>
          <a:p>
            <a:pPr>
              <a:defRPr/>
            </a:pPr>
            <a:fld id="{C136385C-651C-4A98-AC20-1422605D12A8}" type="slidenum">
              <a:rPr lang="en-GB"/>
              <a:pPr>
                <a:defRPr/>
              </a:pPr>
              <a:t>‹#›</a:t>
            </a:fld>
            <a:endParaRPr lang="en-GB"/>
          </a:p>
        </p:txBody>
      </p:sp>
    </p:spTree>
    <p:extLst>
      <p:ext uri="{BB962C8B-B14F-4D97-AF65-F5344CB8AC3E}">
        <p14:creationId xmlns:p14="http://schemas.microsoft.com/office/powerpoint/2010/main" val="35484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A13FD55-5C5D-4D90-8290-E3382B6FEA15}" type="datetimeFigureOut">
              <a:rPr lang="en-GB"/>
              <a:pPr>
                <a:defRPr/>
              </a:pPr>
              <a:t>11/10/2024</a:t>
            </a:fld>
            <a:endParaRPr lang="en-GB"/>
          </a:p>
        </p:txBody>
      </p:sp>
      <p:sp>
        <p:nvSpPr>
          <p:cNvPr id="8" name="21 - Θέση υποσέλιδου"/>
          <p:cNvSpPr>
            <a:spLocks noGrp="1"/>
          </p:cNvSpPr>
          <p:nvPr>
            <p:ph type="ftr" sz="quarter" idx="11"/>
          </p:nvPr>
        </p:nvSpPr>
        <p:spPr/>
        <p:txBody>
          <a:bodyPr/>
          <a:lstStyle>
            <a:lvl1pPr>
              <a:defRPr/>
            </a:lvl1pPr>
          </a:lstStyle>
          <a:p>
            <a:pPr>
              <a:defRPr/>
            </a:pPr>
            <a:endParaRPr lang="en-GB"/>
          </a:p>
        </p:txBody>
      </p:sp>
      <p:sp>
        <p:nvSpPr>
          <p:cNvPr id="9" name="17 - Θέση αριθμού διαφάνειας"/>
          <p:cNvSpPr>
            <a:spLocks noGrp="1"/>
          </p:cNvSpPr>
          <p:nvPr>
            <p:ph type="sldNum" sz="quarter" idx="12"/>
          </p:nvPr>
        </p:nvSpPr>
        <p:spPr/>
        <p:txBody>
          <a:bodyPr/>
          <a:lstStyle>
            <a:lvl1pPr>
              <a:defRPr/>
            </a:lvl1pPr>
          </a:lstStyle>
          <a:p>
            <a:pPr>
              <a:defRPr/>
            </a:pPr>
            <a:fld id="{9B26B12E-44E6-4870-869A-F3FDC67D29E3}" type="slidenum">
              <a:rPr lang="en-GB"/>
              <a:pPr>
                <a:defRPr/>
              </a:pPr>
              <a:t>‹#›</a:t>
            </a:fld>
            <a:endParaRPr lang="en-GB"/>
          </a:p>
        </p:txBody>
      </p:sp>
    </p:spTree>
    <p:extLst>
      <p:ext uri="{BB962C8B-B14F-4D97-AF65-F5344CB8AC3E}">
        <p14:creationId xmlns:p14="http://schemas.microsoft.com/office/powerpoint/2010/main" val="299273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5B83756C-B16B-46FF-87DF-BC14B585F32A}" type="datetimeFigureOut">
              <a:rPr lang="en-GB"/>
              <a:pPr>
                <a:defRPr/>
              </a:pPr>
              <a:t>11/10/2024</a:t>
            </a:fld>
            <a:endParaRPr lang="en-GB"/>
          </a:p>
        </p:txBody>
      </p:sp>
      <p:sp>
        <p:nvSpPr>
          <p:cNvPr id="4" name="21 - Θέση υποσέλιδου"/>
          <p:cNvSpPr>
            <a:spLocks noGrp="1"/>
          </p:cNvSpPr>
          <p:nvPr>
            <p:ph type="ftr" sz="quarter" idx="11"/>
          </p:nvPr>
        </p:nvSpPr>
        <p:spPr/>
        <p:txBody>
          <a:bodyPr/>
          <a:lstStyle>
            <a:lvl1pPr>
              <a:defRPr/>
            </a:lvl1pPr>
          </a:lstStyle>
          <a:p>
            <a:pPr>
              <a:defRPr/>
            </a:pPr>
            <a:endParaRPr lang="en-GB"/>
          </a:p>
        </p:txBody>
      </p:sp>
      <p:sp>
        <p:nvSpPr>
          <p:cNvPr id="5" name="17 - Θέση αριθμού διαφάνειας"/>
          <p:cNvSpPr>
            <a:spLocks noGrp="1"/>
          </p:cNvSpPr>
          <p:nvPr>
            <p:ph type="sldNum" sz="quarter" idx="12"/>
          </p:nvPr>
        </p:nvSpPr>
        <p:spPr/>
        <p:txBody>
          <a:bodyPr/>
          <a:lstStyle>
            <a:lvl1pPr>
              <a:defRPr/>
            </a:lvl1pPr>
          </a:lstStyle>
          <a:p>
            <a:pPr>
              <a:defRPr/>
            </a:pPr>
            <a:fld id="{2D8E7DDB-8C1E-48F0-89BE-DB47C51CBA12}" type="slidenum">
              <a:rPr lang="en-GB"/>
              <a:pPr>
                <a:defRPr/>
              </a:pPr>
              <a:t>‹#›</a:t>
            </a:fld>
            <a:endParaRPr lang="en-GB"/>
          </a:p>
        </p:txBody>
      </p:sp>
    </p:spTree>
    <p:extLst>
      <p:ext uri="{BB962C8B-B14F-4D97-AF65-F5344CB8AC3E}">
        <p14:creationId xmlns:p14="http://schemas.microsoft.com/office/powerpoint/2010/main" val="367707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A3F2389F-56BB-4DC0-BEFB-FE703F8E7A17}" type="datetimeFigureOut">
              <a:rPr lang="en-GB"/>
              <a:pPr>
                <a:defRPr/>
              </a:pPr>
              <a:t>11/10/2024</a:t>
            </a:fld>
            <a:endParaRPr lang="en-GB"/>
          </a:p>
        </p:txBody>
      </p:sp>
      <p:sp>
        <p:nvSpPr>
          <p:cNvPr id="3" name="21 - Θέση υποσέλιδου"/>
          <p:cNvSpPr>
            <a:spLocks noGrp="1"/>
          </p:cNvSpPr>
          <p:nvPr>
            <p:ph type="ftr" sz="quarter" idx="11"/>
          </p:nvPr>
        </p:nvSpPr>
        <p:spPr/>
        <p:txBody>
          <a:bodyPr/>
          <a:lstStyle>
            <a:lvl1pPr>
              <a:defRPr/>
            </a:lvl1pPr>
          </a:lstStyle>
          <a:p>
            <a:pPr>
              <a:defRPr/>
            </a:pPr>
            <a:endParaRPr lang="en-GB"/>
          </a:p>
        </p:txBody>
      </p:sp>
      <p:sp>
        <p:nvSpPr>
          <p:cNvPr id="4" name="17 - Θέση αριθμού διαφάνειας"/>
          <p:cNvSpPr>
            <a:spLocks noGrp="1"/>
          </p:cNvSpPr>
          <p:nvPr>
            <p:ph type="sldNum" sz="quarter" idx="12"/>
          </p:nvPr>
        </p:nvSpPr>
        <p:spPr/>
        <p:txBody>
          <a:bodyPr/>
          <a:lstStyle>
            <a:lvl1pPr>
              <a:defRPr/>
            </a:lvl1pPr>
          </a:lstStyle>
          <a:p>
            <a:pPr>
              <a:defRPr/>
            </a:pPr>
            <a:fld id="{05E8DE84-9FD4-4C28-8A79-9B5242336DAF}" type="slidenum">
              <a:rPr lang="en-GB"/>
              <a:pPr>
                <a:defRPr/>
              </a:pPr>
              <a:t>‹#›</a:t>
            </a:fld>
            <a:endParaRPr lang="en-GB"/>
          </a:p>
        </p:txBody>
      </p:sp>
    </p:spTree>
    <p:extLst>
      <p:ext uri="{BB962C8B-B14F-4D97-AF65-F5344CB8AC3E}">
        <p14:creationId xmlns:p14="http://schemas.microsoft.com/office/powerpoint/2010/main" val="56485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62B6D66E-86B0-4DED-B96D-6D8987A41FA2}" type="datetimeFigureOut">
              <a:rPr lang="en-GB"/>
              <a:pPr>
                <a:defRPr/>
              </a:pPr>
              <a:t>11/10/2024</a:t>
            </a:fld>
            <a:endParaRPr lang="en-GB"/>
          </a:p>
        </p:txBody>
      </p:sp>
      <p:sp>
        <p:nvSpPr>
          <p:cNvPr id="6" name="21 - Θέση υποσέλιδου"/>
          <p:cNvSpPr>
            <a:spLocks noGrp="1"/>
          </p:cNvSpPr>
          <p:nvPr>
            <p:ph type="ftr" sz="quarter" idx="11"/>
          </p:nvPr>
        </p:nvSpPr>
        <p:spPr/>
        <p:txBody>
          <a:bodyPr/>
          <a:lstStyle>
            <a:lvl1pPr>
              <a:defRPr/>
            </a:lvl1pPr>
          </a:lstStyle>
          <a:p>
            <a:pPr>
              <a:defRPr/>
            </a:pPr>
            <a:endParaRPr lang="en-GB"/>
          </a:p>
        </p:txBody>
      </p:sp>
      <p:sp>
        <p:nvSpPr>
          <p:cNvPr id="7" name="17 - Θέση αριθμού διαφάνειας"/>
          <p:cNvSpPr>
            <a:spLocks noGrp="1"/>
          </p:cNvSpPr>
          <p:nvPr>
            <p:ph type="sldNum" sz="quarter" idx="12"/>
          </p:nvPr>
        </p:nvSpPr>
        <p:spPr/>
        <p:txBody>
          <a:bodyPr/>
          <a:lstStyle>
            <a:lvl1pPr>
              <a:defRPr/>
            </a:lvl1pPr>
          </a:lstStyle>
          <a:p>
            <a:pPr>
              <a:defRPr/>
            </a:pPr>
            <a:fld id="{29F7B423-4D1D-49DD-A842-A3913EAD6E95}" type="slidenum">
              <a:rPr lang="en-GB"/>
              <a:pPr>
                <a:defRPr/>
              </a:pPr>
              <a:t>‹#›</a:t>
            </a:fld>
            <a:endParaRPr lang="en-GB"/>
          </a:p>
        </p:txBody>
      </p:sp>
    </p:spTree>
    <p:extLst>
      <p:ext uri="{BB962C8B-B14F-4D97-AF65-F5344CB8AC3E}">
        <p14:creationId xmlns:p14="http://schemas.microsoft.com/office/powerpoint/2010/main" val="199094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0793F61D-760F-4814-8D90-B883239D59BC}" type="datetimeFigureOut">
              <a:rPr lang="en-GB"/>
              <a:pPr>
                <a:defRPr/>
              </a:pPr>
              <a:t>11/10/2024</a:t>
            </a:fld>
            <a:endParaRPr lang="en-GB"/>
          </a:p>
        </p:txBody>
      </p:sp>
      <p:sp>
        <p:nvSpPr>
          <p:cNvPr id="10" name="5 - Θέση υποσέλιδου"/>
          <p:cNvSpPr>
            <a:spLocks noGrp="1"/>
          </p:cNvSpPr>
          <p:nvPr>
            <p:ph type="ftr" sz="quarter" idx="11"/>
          </p:nvPr>
        </p:nvSpPr>
        <p:spPr/>
        <p:txBody>
          <a:bodyPr/>
          <a:lstStyle>
            <a:lvl1pPr>
              <a:defRPr/>
            </a:lvl1pPr>
          </a:lstStyle>
          <a:p>
            <a:pPr>
              <a:defRPr/>
            </a:pPr>
            <a:endParaRPr lang="en-GB"/>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9E604894-B927-4D8A-8524-AF6FFD80214D}" type="slidenum">
              <a:rPr lang="en-GB"/>
              <a:pPr>
                <a:defRPr/>
              </a:pPr>
              <a:t>‹#›</a:t>
            </a:fld>
            <a:endParaRPr lang="en-GB"/>
          </a:p>
        </p:txBody>
      </p:sp>
    </p:spTree>
    <p:extLst>
      <p:ext uri="{BB962C8B-B14F-4D97-AF65-F5344CB8AC3E}">
        <p14:creationId xmlns:p14="http://schemas.microsoft.com/office/powerpoint/2010/main" val="306689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37A11CC7-A2F8-4074-A8AB-DBA07A2D2C75}" type="datetimeFigureOut">
              <a:rPr lang="en-GB"/>
              <a:pPr>
                <a:defRPr/>
              </a:pPr>
              <a:t>11/10/2024</a:t>
            </a:fld>
            <a:endParaRPr lang="en-GB"/>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D5824F16-C423-448B-BE58-E20E326AAFB8}" type="slidenum">
              <a:rPr lang="en-GB"/>
              <a:pPr>
                <a:defRPr/>
              </a:pPr>
              <a:t>‹#›</a:t>
            </a:fld>
            <a:endParaRPr lang="en-GB"/>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extLst>
      <p:ext uri="{BB962C8B-B14F-4D97-AF65-F5344CB8AC3E}">
        <p14:creationId xmlns:p14="http://schemas.microsoft.com/office/powerpoint/2010/main" val="10547366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F7168816-BD7E-49E1-B10B-53FB00B5829F}"/>
              </a:ext>
            </a:extLst>
          </p:cNvPr>
          <p:cNvSpPr>
            <a:spLocks noGrp="1"/>
          </p:cNvSpPr>
          <p:nvPr>
            <p:ph type="ctrTitle"/>
          </p:nvPr>
        </p:nvSpPr>
        <p:spPr>
          <a:xfrm>
            <a:off x="0" y="764704"/>
            <a:ext cx="9036496" cy="2435696"/>
          </a:xfrm>
        </p:spPr>
        <p:txBody>
          <a:bodyPr>
            <a:normAutofit fontScale="90000"/>
          </a:bodyPr>
          <a:lstStyle/>
          <a:p>
            <a:r>
              <a:rPr lang="el-GR" dirty="0"/>
              <a:t>ΗΑΝΑΠΤΥΞΗ ΣΤΡΑΤΗΓΙΚΩΝ ΠΡΟΑΓΩΓΗΣ ΥΓΕΙΑΣ ΣΤΟΝ 21</a:t>
            </a:r>
            <a:r>
              <a:rPr lang="el-GR" baseline="30000" dirty="0"/>
              <a:t>ο</a:t>
            </a:r>
            <a:r>
              <a:rPr lang="el-GR" dirty="0"/>
              <a:t> ΑΙΩΝΑ</a:t>
            </a:r>
          </a:p>
        </p:txBody>
      </p:sp>
      <p:sp>
        <p:nvSpPr>
          <p:cNvPr id="5" name="Υπότιτλος 4">
            <a:extLst>
              <a:ext uri="{FF2B5EF4-FFF2-40B4-BE49-F238E27FC236}">
                <a16:creationId xmlns:a16="http://schemas.microsoft.com/office/drawing/2014/main" id="{D9EB110D-C47A-40F7-A831-974FE398BAEA}"/>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135269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44624"/>
            <a:ext cx="8784976" cy="1431032"/>
          </a:xfrm>
        </p:spPr>
        <p:txBody>
          <a:bodyPr>
            <a:normAutofit fontScale="90000"/>
          </a:bodyPr>
          <a:lstStyle/>
          <a:p>
            <a:r>
              <a:rPr lang="el-GR" dirty="0"/>
              <a:t>'Υγεία 21, Υγεία για όλους τον 21° αιώνα, 1999</a:t>
            </a:r>
            <a:endParaRPr lang="en-US" dirty="0"/>
          </a:p>
        </p:txBody>
      </p:sp>
      <p:sp>
        <p:nvSpPr>
          <p:cNvPr id="3" name="Θέση περιεχομένου 2"/>
          <p:cNvSpPr>
            <a:spLocks noGrp="1"/>
          </p:cNvSpPr>
          <p:nvPr>
            <p:ph idx="1"/>
          </p:nvPr>
        </p:nvSpPr>
        <p:spPr>
          <a:xfrm>
            <a:off x="457200" y="1600200"/>
            <a:ext cx="8229600" cy="4709120"/>
          </a:xfrm>
        </p:spPr>
        <p:txBody>
          <a:bodyPr>
            <a:normAutofit fontScale="85000" lnSpcReduction="20000"/>
          </a:bodyPr>
          <a:lstStyle/>
          <a:p>
            <a:r>
              <a:rPr lang="el-GR" dirty="0"/>
              <a:t>Το 1999 ο Παγκόσμιος Οργανισμός Υγείας, με την </a:t>
            </a:r>
            <a:r>
              <a:rPr lang="el-GR" dirty="0" err="1"/>
              <a:t>συσσωρευθεί­σα</a:t>
            </a:r>
            <a:r>
              <a:rPr lang="el-GR" dirty="0"/>
              <a:t> εμπειρία από την στρατηγική ''Υγεία για Όλους", προέβη στην διατύπωση μίας νέας πολιτικής,  υπό τον τίτλο ''Υγεία 21, Υγεία για όλους τον 21° αιώνα", για την ευρωπαϊκή ήπειρο, </a:t>
            </a:r>
          </a:p>
          <a:p>
            <a:pPr lvl="1"/>
            <a:r>
              <a:rPr lang="el-GR" dirty="0"/>
              <a:t>με χρονικό περιθώριο για την επίτευξή τους το έ­τος 2020, με τη συμμετοχή  51  κρατών της Ευρώπης. </a:t>
            </a:r>
          </a:p>
          <a:p>
            <a:r>
              <a:rPr lang="el-GR" dirty="0"/>
              <a:t>Ωστόσο, όπως   τονίζεται από τον ΠΟΥ, η στρατηγική αυτή δεν περιορίζεται στην Ευρώπη, αλλά υπό το πνεύμα της, θα πρέπει να αναπτυχθούν κατάλληλες στρατηγικές σε παγκόσμιο επίπεδο. </a:t>
            </a:r>
          </a:p>
          <a:p>
            <a:r>
              <a:rPr lang="el-GR" dirty="0"/>
              <a:t>Το κείμενο αυτό περιελάμβανε 21 στόχους με εύρος θεμάτων, μεταξύ των οποίων ως ιδιαίτερης σημασίας στόχος, τοποθετήθηκε η μείωση των ανισο­τήτων στην υγεία, της νοσηρότητας και της θνησιμότητας, καθώς και η παράλ­ληλη αύξηση τόσο του προσδόκιμου επιβίωσης, όσο και του υγιούς προσδόκι­μου επιβίωσης.</a:t>
            </a:r>
            <a:endParaRPr lang="en-US" dirty="0"/>
          </a:p>
        </p:txBody>
      </p:sp>
    </p:spTree>
    <p:extLst>
      <p:ext uri="{BB962C8B-B14F-4D97-AF65-F5344CB8AC3E}">
        <p14:creationId xmlns:p14="http://schemas.microsoft.com/office/powerpoint/2010/main" val="2068167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548680"/>
            <a:ext cx="8229600" cy="1143000"/>
          </a:xfrm>
        </p:spPr>
        <p:txBody>
          <a:bodyPr>
            <a:noAutofit/>
          </a:bodyPr>
          <a:lstStyle/>
          <a:p>
            <a:r>
              <a:rPr lang="el-GR" sz="3200" dirty="0"/>
              <a:t>5° παγκόσμιο συνέδριο για την προαγωγή υγείας Από τις ιδέες στην Δράση, Μεξικό 2000</a:t>
            </a:r>
            <a:br>
              <a:rPr lang="el-GR" sz="3200" dirty="0"/>
            </a:br>
            <a:endParaRPr lang="en-US" sz="3200" dirty="0"/>
          </a:p>
        </p:txBody>
      </p:sp>
      <p:sp>
        <p:nvSpPr>
          <p:cNvPr id="3" name="Θέση περιεχομένου 2"/>
          <p:cNvSpPr>
            <a:spLocks noGrp="1"/>
          </p:cNvSpPr>
          <p:nvPr>
            <p:ph idx="1"/>
          </p:nvPr>
        </p:nvSpPr>
        <p:spPr/>
        <p:txBody>
          <a:bodyPr>
            <a:normAutofit fontScale="92500" lnSpcReduction="10000"/>
          </a:bodyPr>
          <a:lstStyle/>
          <a:p>
            <a:r>
              <a:rPr lang="el-GR" dirty="0"/>
              <a:t>Η ανάγκη αντιμετώπισης των κοινωνικών ανισοτήτων τονίστηκε ι­διαίτερα και στο 5° παγκόσμιο συνέδριο για την προαγωγή υγείας, που έλαβε χώρα στο Μεξικό το 2000, με τίτλο ''Από τις ιδέες στην Δράση".</a:t>
            </a:r>
          </a:p>
          <a:p>
            <a:r>
              <a:rPr lang="el-GR" dirty="0"/>
              <a:t>Το σχετικό κεί­μενο-δήλωση του συνεδρίου υπέγραψαν 87 υπουργοί χωρών, με την οποία </a:t>
            </a:r>
          </a:p>
          <a:p>
            <a:pPr lvl="1"/>
            <a:r>
              <a:rPr lang="el-GR" dirty="0"/>
              <a:t>αφε­νός επιβεβαιώνεται η συμβολή των στρατηγικών της προαγωγής υγείας στην προστασία της υγείας, </a:t>
            </a:r>
          </a:p>
          <a:p>
            <a:pPr lvl="1"/>
            <a:r>
              <a:rPr lang="el-GR" dirty="0"/>
              <a:t>και, αφετέρου, τονίζεται η δέσμευση δημιουργίας σχεδί­ου δράσης σε επίπεδο κρατών, με στόχο να παρακολουθείται και να καταγράφε­ται η πρόοδος που σημειώνουν οι εφαρμοσμένες στρατηγικές  προαγωγής  υγεί­ας τόσο σε εθνικό όσο και σε τοπικό επίπεδο πολιτικής.</a:t>
            </a:r>
            <a:endParaRPr lang="en-US" dirty="0"/>
          </a:p>
        </p:txBody>
      </p:sp>
    </p:spTree>
    <p:extLst>
      <p:ext uri="{BB962C8B-B14F-4D97-AF65-F5344CB8AC3E}">
        <p14:creationId xmlns:p14="http://schemas.microsoft.com/office/powerpoint/2010/main" val="29617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88640"/>
            <a:ext cx="8784976" cy="1143000"/>
          </a:xfrm>
        </p:spPr>
        <p:txBody>
          <a:bodyPr>
            <a:noAutofit/>
          </a:bodyPr>
          <a:lstStyle/>
          <a:p>
            <a:r>
              <a:rPr lang="el-GR" sz="3200" dirty="0"/>
              <a:t>Πολιτική και Συνεργασία: Αντιμετωπίζοντας τους παράγοντες υγείας" Μπανγκόκ, 2005</a:t>
            </a:r>
            <a:endParaRPr lang="en-US" sz="3200" dirty="0"/>
          </a:p>
        </p:txBody>
      </p:sp>
      <p:sp>
        <p:nvSpPr>
          <p:cNvPr id="3" name="Θέση περιεχομένου 2"/>
          <p:cNvSpPr>
            <a:spLocks noGrp="1"/>
          </p:cNvSpPr>
          <p:nvPr>
            <p:ph idx="1"/>
          </p:nvPr>
        </p:nvSpPr>
        <p:spPr>
          <a:xfrm>
            <a:off x="107504" y="1331640"/>
            <a:ext cx="8784976" cy="5526360"/>
          </a:xfrm>
        </p:spPr>
        <p:txBody>
          <a:bodyPr>
            <a:normAutofit fontScale="62500" lnSpcReduction="20000"/>
          </a:bodyPr>
          <a:lstStyle/>
          <a:p>
            <a:pPr algn="just"/>
            <a:r>
              <a:rPr lang="el-GR" dirty="0"/>
              <a:t>Το τελευταίο διεθνές συνέδριο για την Προαγωγή Υγείας με τίτλο "Πολιτική και Συνεργασία: Αντιμετωπίζοντας τους παράγοντες υγείας" έλαβε χώρα το 2005 στην Μπανγκόκ, αποτέλεσμα των εργασιών του οποίου ήταν η δημιουργία και υπογραφή του "Καταστατικού Χάρτη της Μπανγκόκ, για την Προαγωγή της Υγείας,  στην  εποχή της  παγκοσμιοποίησης".</a:t>
            </a:r>
          </a:p>
          <a:p>
            <a:pPr algn="just"/>
            <a:r>
              <a:rPr lang="el-GR" dirty="0"/>
              <a:t>Το συνέδριο  αυτό  καταγράφει τις τελευταίες εξελίξεις στην ανάπτυξη στρατηγικών προαγωγής υγείας,  υπό τις νέες διαμορφωμένες συνθήκες, που διέπονται από το πνεύμα της παγκοσμιοποίησης και τις αλλαγές που φέρνει αυτή στον αιώνα που διανύει η ανθρω­πότητα. </a:t>
            </a:r>
          </a:p>
          <a:p>
            <a:pPr algn="just"/>
            <a:r>
              <a:rPr lang="el-GR" dirty="0"/>
              <a:t>Όπως και κάθε προηγούμενο συνέδριο έτσι και αυτό αναγνωρίζει τις αρχές, τις αξίες και τους άξονες δράσεις της Οτάβα, όπως και όλων των συνε­δρίων που ακολούθησαν, ωστόσο τονίζει ότι το περιβάλλον του 21°u αιώνα μέ­σα στο οποίο τώρα σχεδιάζονται και εφαρμόζονται οι δραστηριότητες και τα προγράμματα της προαγωγής υγείας, έχει αλλάξει σημαντικά. </a:t>
            </a:r>
          </a:p>
          <a:p>
            <a:pPr algn="just"/>
            <a:r>
              <a:rPr lang="el-GR" dirty="0"/>
              <a:t>Ο αιώνας της παγκοσμιοποίησης έχει φέρει νέες προκλήσεις για την υγεία, αλλά ταυτόχρονα προσφέρει και νέες ευκαιρίες και δυνατότητες για συντονισμένες  προσπάθειες και δράσεις για τη βελτίωση της υγείας. </a:t>
            </a:r>
          </a:p>
          <a:p>
            <a:pPr algn="just"/>
            <a:r>
              <a:rPr lang="el-GR" dirty="0"/>
              <a:t>Για να αντιμετωπιστούν οι νέες προ­ κλήσεις απαιτείται η εφαρμογή ενιαίων πολιτικών σε όλα τα επίπεδα,   μεταξύ κυβερνήσεων, επίσημων φορέων των Ηνωμένων Εθνών, και άλλων οργανι­σμών, αλλά και συμμετοχή του ιδιωτικού τομέα. </a:t>
            </a:r>
          </a:p>
          <a:p>
            <a:pPr algn="just"/>
            <a:r>
              <a:rPr lang="el-GR" dirty="0"/>
              <a:t>Είναι χαρακτηριστικό ότι σε αυτό το συνέδριο αναγνωρίζεται η σημειωθείσα πρόοδος τοποθετώντας την υ­γεία στο κέντρο των παγκόσμιων επιδιώξεων. Ωστόσο, ακόμα δεν έχει επιτευχθεί το επιθυμητό και απαιτείται μεγαλύτερη προσπάθεια. </a:t>
            </a:r>
          </a:p>
          <a:p>
            <a:pPr algn="just"/>
            <a:r>
              <a:rPr lang="el-GR" dirty="0"/>
              <a:t>Πολύ περισσότερο, το συνέδριο καταγράφει τις στρατηγικές προαγωγής υγείας που θα πρέπει να ε­φαρμοστούν στον τρέχοντα αιώνα της παγκοσμιοποίησης με την συμμετοχή όλων των τομέων και των φορέων</a:t>
            </a:r>
            <a:endParaRPr lang="en-US" dirty="0"/>
          </a:p>
        </p:txBody>
      </p:sp>
    </p:spTree>
    <p:extLst>
      <p:ext uri="{BB962C8B-B14F-4D97-AF65-F5344CB8AC3E}">
        <p14:creationId xmlns:p14="http://schemas.microsoft.com/office/powerpoint/2010/main" val="150253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Καταστατικός χάρτης της Μπανγκόκ, </a:t>
            </a:r>
            <a:r>
              <a:rPr lang="el-GR" sz="4900" dirty="0"/>
              <a:t>Δράσεις </a:t>
            </a:r>
            <a:endParaRPr lang="en-US" sz="4900" dirty="0"/>
          </a:p>
        </p:txBody>
      </p:sp>
      <p:sp>
        <p:nvSpPr>
          <p:cNvPr id="3" name="Θέση περιεχομένου 2"/>
          <p:cNvSpPr>
            <a:spLocks noGrp="1"/>
          </p:cNvSpPr>
          <p:nvPr>
            <p:ph idx="1"/>
          </p:nvPr>
        </p:nvSpPr>
        <p:spPr/>
        <p:txBody>
          <a:bodyPr>
            <a:normAutofit fontScale="77500" lnSpcReduction="20000"/>
          </a:bodyPr>
          <a:lstStyle/>
          <a:p>
            <a:r>
              <a:rPr lang="el-GR" dirty="0"/>
              <a:t>Προώθηση της υγείας, βασιζόμενη στα ανθρώπινα δικαιώματα και την αλληλεγγύη </a:t>
            </a:r>
          </a:p>
          <a:p>
            <a:r>
              <a:rPr lang="el-GR" dirty="0"/>
              <a:t>Επένδυση σε πολιτικές, δράσεις και υποδομές οι οποίες χαρακτηρίζονται α­πό σταθερότητα και διάρκεια, και οι οποίες ανταποκρίνονται στους παράγο­ντες που διαμορφώνουν την υγεία.</a:t>
            </a:r>
          </a:p>
          <a:p>
            <a:r>
              <a:rPr lang="el-GR" dirty="0"/>
              <a:t>Δημιουργία υποδομής για την ανάπτυξη πολιτικής, την ηγετική δράση, την πρακτική εφαρμογή της προαγωγής υγείας, την ανάπτυξη της γνώσης, της έ­ρευνας και της διάχυσης της πληροφορίας σχετικά με την υγεία.</a:t>
            </a:r>
          </a:p>
          <a:p>
            <a:r>
              <a:rPr lang="el-GR" dirty="0"/>
              <a:t>Ύπαρξη νομοθετικού και κανονιστικού πλαισίου, προκειμένου να διασφαλι­στεί υψηλό επίπεδο προστασίας και ίσων ευκαιριών στην υγεία και την ευεξία για όλα τα άτομα.</a:t>
            </a:r>
          </a:p>
          <a:p>
            <a:r>
              <a:rPr lang="el-GR" dirty="0"/>
              <a:t>Ανάπτυξη συνεργασιών και συμμαχιών μεταξύ δημόσιων, ιδιωτικών, μη κυ­βερνητικών φορέων και κοινωνικών ομάδων, ώστε να μεγιστοποιηθούν οι πι­θανότητες ανάληψης δράσης η οποία θα έχει συνέχεια.</a:t>
            </a:r>
          </a:p>
          <a:p>
            <a:endParaRPr lang="en-US" dirty="0"/>
          </a:p>
        </p:txBody>
      </p:sp>
    </p:spTree>
    <p:extLst>
      <p:ext uri="{BB962C8B-B14F-4D97-AF65-F5344CB8AC3E}">
        <p14:creationId xmlns:p14="http://schemas.microsoft.com/office/powerpoint/2010/main" val="142670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1143000"/>
          </a:xfrm>
        </p:spPr>
        <p:txBody>
          <a:bodyPr>
            <a:normAutofit fontScale="90000"/>
          </a:bodyPr>
          <a:lstStyle/>
          <a:p>
            <a:r>
              <a:rPr lang="el-GR" dirty="0"/>
              <a:t>Καταστατικός χάρτης της Μπανγκόκ, Δεσμεύ­σεις </a:t>
            </a:r>
            <a:endParaRPr lang="en-US" dirty="0"/>
          </a:p>
        </p:txBody>
      </p:sp>
      <p:sp>
        <p:nvSpPr>
          <p:cNvPr id="3" name="Θέση περιεχομένου 2"/>
          <p:cNvSpPr>
            <a:spLocks noGrp="1"/>
          </p:cNvSpPr>
          <p:nvPr>
            <p:ph idx="1"/>
          </p:nvPr>
        </p:nvSpPr>
        <p:spPr>
          <a:xfrm>
            <a:off x="107504" y="1600200"/>
            <a:ext cx="8928992" cy="4925144"/>
          </a:xfrm>
        </p:spPr>
        <p:txBody>
          <a:bodyPr>
            <a:normAutofit fontScale="55000" lnSpcReduction="20000"/>
          </a:bodyPr>
          <a:lstStyle/>
          <a:p>
            <a:pPr marL="514350" lvl="0" indent="-514350" algn="just">
              <a:buFont typeface="+mj-lt"/>
              <a:buAutoNum type="arabicPeriod"/>
            </a:pPr>
            <a:r>
              <a:rPr lang="el-GR" dirty="0"/>
              <a:t>Τοποθέτηση της προαγωγής υγείας σε κεντρική θέση μεταξύ των θε­μάτων της παγκόσμιας πολιτικής ατζέντας, η οποία προαγωγή θα πρέπει να α­ποτελεί αναπόσπαστο μέρος κάθε πολιτικής, ακόμα και όταν επικρατούν συνθή­κες πολέμου και συγκρούσεων.</a:t>
            </a:r>
            <a:endParaRPr lang="en-US" dirty="0"/>
          </a:p>
          <a:p>
            <a:pPr marL="514350" lvl="0" indent="-514350" algn="just">
              <a:buFont typeface="+mj-lt"/>
              <a:buAutoNum type="arabicPeriod"/>
            </a:pPr>
            <a:r>
              <a:rPr lang="el-GR" dirty="0"/>
              <a:t>Η προαγωγή υγείας θα πρέπει να αποτελεί βασική ευθύνη όλων των κυ­βερνήσεων, αφού από την υγεία εξαρτάται η κοινωνική, οικονομική και πολι­τική ανάπτυξη. </a:t>
            </a:r>
          </a:p>
          <a:p>
            <a:pPr marL="914400" lvl="1" indent="-514350" algn="just"/>
            <a:r>
              <a:rPr lang="el-GR" dirty="0"/>
              <a:t>Βασική προτεραιότητα θα πρέπει να είναι η επένδυση τόσο στον τομέα της υγείας όσο και σε άλλους τομείς, και να προβλέπεται η επαρκής οικο­νομική ενίσχυση της προαγωγής υγείας. </a:t>
            </a:r>
          </a:p>
          <a:p>
            <a:pPr marL="914400" lvl="1" indent="-514350" algn="just"/>
            <a:r>
              <a:rPr lang="el-GR" dirty="0"/>
              <a:t>Είναι υποχρέωση των κυβερνήσεων να λαμβάνουν υπόψη τις επιπτώσεις που έχει στην υγεία κάθε πολιτική που εφαρμόζεται. </a:t>
            </a:r>
          </a:p>
          <a:p>
            <a:pPr marL="914400" lvl="1" indent="-514350" algn="just"/>
            <a:r>
              <a:rPr lang="el-GR" dirty="0"/>
              <a:t>Θα πρέπει επομένως να υπάρχει πρόνοια για την διεξαγωγή προγραμ­μάτων που θα μετρούν τις συνέπειες.</a:t>
            </a:r>
            <a:endParaRPr lang="en-US" dirty="0"/>
          </a:p>
          <a:p>
            <a:pPr marL="514350" lvl="0" indent="-514350" algn="just">
              <a:buFont typeface="+mj-lt"/>
              <a:buAutoNum type="arabicPeriod"/>
            </a:pPr>
            <a:r>
              <a:rPr lang="el-GR" dirty="0"/>
              <a:t>Η προαγωγή υγείας θα πρέπει να αναχθεί σε κύριο παράγοντα για τις κοι­νότητες και τους πολίτες. Οι κοινωνίες που χαρακτηρίζονται από καλή οργάνω­ση και είναι "ενδυναμωμένες" , απαρτίζονται από πολίτες οι οποίοι αισθάνονται μεγαλύτερη ικανότητα ελέγχου πάνω στην υγεία τους και άρα μπορούν αποτε­λεσματικότερα να συμμετάσχουν στη λήψη των αποφάσεων και την διαμόρφω­ση πολιτικών.</a:t>
            </a:r>
            <a:endParaRPr lang="en-US" dirty="0"/>
          </a:p>
          <a:p>
            <a:pPr marL="514350" lvl="0" indent="-514350" algn="just">
              <a:buFont typeface="+mj-lt"/>
              <a:buAutoNum type="arabicPeriod"/>
            </a:pPr>
            <a:r>
              <a:rPr lang="el-GR" dirty="0"/>
              <a:t>Η προαγωγή υγείας θα πρέπει να αποτελεί προϋπόθεση για την καλή πρακτική των εταιριών και των φορέων του ιδιωτικού τομέα. </a:t>
            </a:r>
          </a:p>
          <a:p>
            <a:pPr marL="914400" lvl="1" indent="-514350" algn="just"/>
            <a:r>
              <a:rPr lang="el-GR" sz="2700" dirty="0"/>
              <a:t>Η ευθύνη του ι­διωτικού τομέα για την προστασία των εργαζόμενων, των οικογενειών τους και της ευρύτερης κοινότητας στην οποία δραστηριοποιούνται, είναι σημαντική .</a:t>
            </a:r>
          </a:p>
          <a:p>
            <a:pPr marL="914400" lvl="1" indent="-514350" algn="just"/>
            <a:r>
              <a:rPr lang="el-GR" sz="2700" dirty="0"/>
              <a:t>Δεν πρέπει να παραβλέπεται ότι οι διάφορες επιχειρήσεις επηρεάζουν τόσο στο πε­ριβάλλον, όσο και σε άλλους παράγοντες που επηρεάζουν την υγεία, και επομέ­νως θα πρέπει να εναρμονίζουν τη δράση τους με διεθνής κανονισμούς και νο­μοθετικές πράξεις.</a:t>
            </a:r>
            <a:endParaRPr lang="en-US" sz="2700" dirty="0"/>
          </a:p>
          <a:p>
            <a:pPr marL="914400" lvl="1" indent="-514350" algn="just"/>
            <a:endParaRPr lang="en-US" sz="2700" dirty="0"/>
          </a:p>
        </p:txBody>
      </p:sp>
    </p:spTree>
    <p:extLst>
      <p:ext uri="{BB962C8B-B14F-4D97-AF65-F5344CB8AC3E}">
        <p14:creationId xmlns:p14="http://schemas.microsoft.com/office/powerpoint/2010/main" val="414137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a:xfrm>
            <a:off x="457200" y="1916833"/>
            <a:ext cx="8229600" cy="4407768"/>
          </a:xfrm>
        </p:spPr>
        <p:txBody>
          <a:bodyPr>
            <a:normAutofit fontScale="85000" lnSpcReduction="20000"/>
          </a:bodyPr>
          <a:lstStyle/>
          <a:p>
            <a:pPr algn="just"/>
            <a:r>
              <a:rPr lang="el-GR" dirty="0"/>
              <a:t>Όπως τονίζεται στον Χάρτη της Μπανγκόκ, για να συμβούν όλα τα ως  άνω αυτό που πρωτίστως χρειάζεται είναι μια παγκόσμια δέσμευση. </a:t>
            </a:r>
          </a:p>
          <a:p>
            <a:pPr algn="just"/>
            <a:r>
              <a:rPr lang="el-GR" dirty="0"/>
              <a:t>Επισημαίνεται δε ότι ενώ μετά την υιοθέτηση του χάρτη της Οτάβας, υπογράφηκε ένας  σημα­ντικός αριθμός ψηφισμάτων τόσο σε εθνικό όσο και στο διεθνές επίπεδο για την προαγωγή της υγείας,  ωστόσο  αυτά  δεν βρήκαν  πάντα πρακτική εφαρμογή. </a:t>
            </a:r>
          </a:p>
          <a:p>
            <a:pPr algn="just"/>
            <a:r>
              <a:rPr lang="el-GR" dirty="0"/>
              <a:t>Για  να συμβεί αυτό χρειάζεται ανάλογη πολιτική πρωτοβουλία. Τέλος είναι χαρακτη­ριστικό ότι όσοι συμμετείχαν σε αυτό το συνέδριο πρότειναν, μεταξύ άλλων, και  την ανάπτυξη μιας Παγκόσμιας Συνθήκης για την Υγεία, στα πλαίσια των Ηνω­μένων Εθνών, μια απαίτηση πολλών χρόνων, η οποία θεωρείται ότι θα υπο­στηρίξει τις προσπάθειες για την εφαρμογή μιας ενιαίας πολιτικής προαγω­γής υγείας.</a:t>
            </a:r>
            <a:endParaRPr lang="en-US" dirty="0"/>
          </a:p>
          <a:p>
            <a:pPr algn="just"/>
            <a:r>
              <a:rPr lang="el-GR" b="1" dirty="0"/>
              <a:t> </a:t>
            </a:r>
            <a:endParaRPr lang="en-US" dirty="0"/>
          </a:p>
          <a:p>
            <a:pPr algn="just"/>
            <a:endParaRPr lang="en-US" dirty="0"/>
          </a:p>
        </p:txBody>
      </p:sp>
    </p:spTree>
    <p:extLst>
      <p:ext uri="{BB962C8B-B14F-4D97-AF65-F5344CB8AC3E}">
        <p14:creationId xmlns:p14="http://schemas.microsoft.com/office/powerpoint/2010/main" val="232121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962" y="140677"/>
            <a:ext cx="8848518" cy="1272099"/>
          </a:xfrm>
        </p:spPr>
        <p:txBody>
          <a:bodyPr/>
          <a:lstStyle/>
          <a:p>
            <a:pPr lvl="1" algn="ctr"/>
            <a:br>
              <a:rPr lang="en-US" sz="1600" dirty="0"/>
            </a:br>
            <a:r>
              <a:rPr lang="el-GR" sz="2800" dirty="0"/>
              <a:t>Η ΧΑΡΑΞΗ ΠΟΛΙΤΙΚΗΣ ΓΙΑ ΤΗΝ ΥΓΕΙΑ ΣΤΑ ΠΛΑΙΣΙΑ ΤΗΣ ΕΥΡΩΠΑΙΚΗΣ ΕΝΩΣΗΣ, ΚΑΙ Ο ΡΟΛΟΣ ΤΗΣ ΠΡΟΑΓΩΓΗΣ </a:t>
            </a:r>
            <a:br>
              <a:rPr lang="el-GR" sz="2800" dirty="0"/>
            </a:br>
            <a:r>
              <a:rPr lang="el-GR" sz="2800" dirty="0"/>
              <a:t>ΥΓΕΙΑΣ </a:t>
            </a:r>
            <a:endParaRPr lang="en-US" sz="6000" dirty="0"/>
          </a:p>
        </p:txBody>
      </p:sp>
      <p:sp>
        <p:nvSpPr>
          <p:cNvPr id="3" name="Θέση περιεχομένου 2"/>
          <p:cNvSpPr>
            <a:spLocks noGrp="1"/>
          </p:cNvSpPr>
          <p:nvPr>
            <p:ph idx="1"/>
          </p:nvPr>
        </p:nvSpPr>
        <p:spPr>
          <a:xfrm>
            <a:off x="96715" y="1450730"/>
            <a:ext cx="8859307" cy="5146621"/>
          </a:xfrm>
        </p:spPr>
        <p:txBody>
          <a:bodyPr>
            <a:normAutofit fontScale="62500" lnSpcReduction="20000"/>
          </a:bodyPr>
          <a:lstStyle/>
          <a:p>
            <a:pPr algn="just"/>
            <a:r>
              <a:rPr lang="el-GR" dirty="0"/>
              <a:t>Σε όλη αυτή την προσπάθεια που καταβάλλεται για την χάραξη μιας ισχυρής ενιαίας πολιτικής στον χώρο της υγείας, η οποία θα επιτρέψει και την εφαρμογή των αρχών της προαγωγής υγείας, πέρα των δραστηριοτήτων που αναπτύχθη­καν κυρίως στα πλαίσια του Παγκόσμιου Οργανισμού Υγείας, άλλοι φορείς, ό­πως η Ευρωπαϊκή Ένωση, έχουν προσπαθήσει τις τελευταίες δεκαετίες να προ­ωθήσουν την ανάπτυξη πολιτικών που θέτουν την υγεία στο επίκεντρο. </a:t>
            </a:r>
          </a:p>
          <a:p>
            <a:pPr algn="just"/>
            <a:r>
              <a:rPr lang="el-GR" dirty="0"/>
              <a:t>Σαφώς, δεν υπάρχει ακόμα μια ενιαία πολιτική μεταξύ των χωρών μελών της ευρωπαϊκής κοινότητας, και αυτό παραμένει ένα πρόβλημα, που διαρκώς απαιτεί απάντηση. </a:t>
            </a:r>
          </a:p>
          <a:p>
            <a:pPr algn="just"/>
            <a:r>
              <a:rPr lang="el-GR" dirty="0"/>
              <a:t>Ωστόσο, έχουν πραγματοποιηθεί σημαντικά βήματα προς αυτή την κατεύθυνση.</a:t>
            </a:r>
          </a:p>
          <a:p>
            <a:pPr algn="just"/>
            <a:r>
              <a:rPr lang="el-GR" dirty="0"/>
              <a:t> Είναι χαρακτηριστικό, ότι παρά το γεγονός ότι τα  θέματα  υγείας  περιέχονται στις συνθήκες από την αρχή της δημιουργίας της ευρωπαϊκής ένωσης, μόνο με­τά τη Συνθήκη του Μάαστριχ έγινε εφικτό να εφαρμοστεί μια ουσιαστική στρα­τηγική στον τομέα της δημόσιας υγείας. </a:t>
            </a:r>
          </a:p>
          <a:p>
            <a:pPr algn="just"/>
            <a:endParaRPr lang="el-GR" dirty="0"/>
          </a:p>
          <a:p>
            <a:pPr algn="just"/>
            <a:r>
              <a:rPr lang="el-GR" dirty="0"/>
              <a:t>Η προσπάθεια αυτή συνεχίστηκε, και ε­δραιώθηκε με την υπογραφή της Συνθήκης του Άμστερνταμ (1999) και το άρ­θρο 153. </a:t>
            </a:r>
          </a:p>
          <a:p>
            <a:pPr algn="just"/>
            <a:r>
              <a:rPr lang="el-GR" dirty="0"/>
              <a:t>Η συνθήκη αυτή αποτελεί σημαντικό επίτευγμα, καθώς υποχρεώνει την ευρωπαϊκή ένωση στην χάραξη πολιτικής σε διάφορους τομείς, όπως του περιβάλλοντος, της εκπαίδευσης, της εργασίας </a:t>
            </a:r>
            <a:r>
              <a:rPr lang="el-GR" dirty="0" err="1"/>
              <a:t>κ.α</a:t>
            </a:r>
            <a:r>
              <a:rPr lang="el-GR" dirty="0"/>
              <a:t> να λαμβάνει υπόψη και να μεριμνά για τον αντίκτυπο των πολιτικών αυτών στην υγεία.</a:t>
            </a:r>
          </a:p>
          <a:p>
            <a:pPr algn="just"/>
            <a:r>
              <a:rPr lang="el-GR" dirty="0"/>
              <a:t>Τονίζεται δε ότι τόσο κατά τον σχεδιασμό, όσο και την εφαρμογή των κοινοτικών πολιτικών θα πρέπει να εξασφαλίζεται υψηλό επίπεδο προστασίας της ανθρώπινης υγείας </a:t>
            </a:r>
            <a:endParaRPr lang="en-US" dirty="0"/>
          </a:p>
        </p:txBody>
      </p:sp>
    </p:spTree>
    <p:extLst>
      <p:ext uri="{BB962C8B-B14F-4D97-AF65-F5344CB8AC3E}">
        <p14:creationId xmlns:p14="http://schemas.microsoft.com/office/powerpoint/2010/main" val="335394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928992" cy="1368152"/>
          </a:xfrm>
        </p:spPr>
        <p:txBody>
          <a:bodyPr>
            <a:normAutofit fontScale="90000"/>
          </a:bodyPr>
          <a:lstStyle/>
          <a:p>
            <a:pPr algn="ctr"/>
            <a:r>
              <a:rPr lang="el-GR" sz="2400" b="1" dirty="0"/>
              <a:t>Η ΧΑΡΑΞΗ ΠΟΛΙΤΙΚΗΣ ΓΙΑ ΤΗΝ ΥΓΕΙΑ ΣΤΑ </a:t>
            </a:r>
            <a:br>
              <a:rPr lang="el-GR" sz="2400" b="1" dirty="0"/>
            </a:br>
            <a:r>
              <a:rPr lang="el-GR" sz="2400" b="1" dirty="0"/>
              <a:t>ΠΛΑΙΣΙΑ ΤΗΣ ΕΥΡΩΠΑΙΚΗΣ ΕΝΩΣΗΣ, ΚΑΙ Ο ΡΟΛΟΣ ΤΗΣ ΠΡΟΑΓΩΓΗΣ ΥΓΕΙΑΣ   </a:t>
            </a:r>
            <a:br>
              <a:rPr lang="en-US" sz="2400" dirty="0"/>
            </a:br>
            <a:endParaRPr lang="en-US" sz="4000" dirty="0"/>
          </a:p>
        </p:txBody>
      </p:sp>
      <p:sp>
        <p:nvSpPr>
          <p:cNvPr id="3" name="Θέση περιεχομένου 2"/>
          <p:cNvSpPr>
            <a:spLocks noGrp="1"/>
          </p:cNvSpPr>
          <p:nvPr>
            <p:ph idx="1"/>
          </p:nvPr>
        </p:nvSpPr>
        <p:spPr>
          <a:xfrm>
            <a:off x="107504" y="1484784"/>
            <a:ext cx="8928992" cy="5112568"/>
          </a:xfrm>
        </p:spPr>
        <p:txBody>
          <a:bodyPr>
            <a:normAutofit fontScale="92500" lnSpcReduction="20000"/>
          </a:bodyPr>
          <a:lstStyle/>
          <a:p>
            <a:r>
              <a:rPr lang="el-GR" sz="2300" dirty="0"/>
              <a:t>Στους βασικούς στόχους που θέτει η ευρωπαϊκή ένωση στα πλαίσια της πολι­τικής της για την δημοσία υγεία , περιλαμβάνεται η πρόληψη των νοσημάτων, και αντιμετώπιση των παραγόντων που δρουν επιζήμια στην υγεία. </a:t>
            </a:r>
          </a:p>
          <a:p>
            <a:r>
              <a:rPr lang="el-GR" sz="2300" dirty="0"/>
              <a:t>Η Ευρω­παϊκή Ένωση δεσμεύεται μέσα από προβεβλημένες και διαφανείς διαδικασίες να εργαστεί για την προαγωγή και τη βελτίωση της υγείας, για την πρόληψη των ασθενειών, την αντιμετώπιση των δυνητικών απειλών για την υγεία. </a:t>
            </a:r>
          </a:p>
          <a:p>
            <a:r>
              <a:rPr lang="el-GR" sz="2300" dirty="0"/>
              <a:t>Κατ' αυ­τόν τον τρόπο επιτυγχάνεται  η μεγαλύτερη δυνατή συμμετοχή των ίδιων των  ατόμων στη λήψη αποφάσεων που σχετίζονται με την υγεία τους, με σκοπό την μείωση της νοσηρότητας, της ανικανότητας και της πρόωρης θνησιμότητας. Με­ταξύ σημαντικών θεμάτων που περιλαμβάνει η ευρωπαϊκή πολιτική για την υγεία περιλαμβάνονται:</a:t>
            </a:r>
            <a:endParaRPr lang="en-US" sz="2300" dirty="0"/>
          </a:p>
          <a:p>
            <a:pPr lvl="2"/>
            <a:r>
              <a:rPr lang="el-GR" dirty="0"/>
              <a:t>ανάληψη δράσης για την προώθηση ενός υγιεινού τρόπου  ζωής.</a:t>
            </a:r>
            <a:endParaRPr lang="en-US" dirty="0"/>
          </a:p>
          <a:p>
            <a:pPr lvl="2"/>
            <a:r>
              <a:rPr lang="el-GR" sz="1800" dirty="0"/>
              <a:t>Η </a:t>
            </a:r>
            <a:r>
              <a:rPr lang="el-GR" dirty="0"/>
              <a:t>πρόληψη και αντιμετώπιση των μεταδιδόμενων νοσημάτων</a:t>
            </a:r>
          </a:p>
          <a:p>
            <a:pPr lvl="2"/>
            <a:r>
              <a:rPr lang="el-GR" dirty="0"/>
              <a:t>Η συνεχής παρακολούθηση και ανάλυση της εξέλιξης που εμφανίζει η κατά­σταση της υγείας των πολιτών.</a:t>
            </a:r>
            <a:endParaRPr lang="en-US" dirty="0"/>
          </a:p>
          <a:p>
            <a:endParaRPr lang="en-US" dirty="0"/>
          </a:p>
        </p:txBody>
      </p:sp>
    </p:spTree>
    <p:extLst>
      <p:ext uri="{BB962C8B-B14F-4D97-AF65-F5344CB8AC3E}">
        <p14:creationId xmlns:p14="http://schemas.microsoft.com/office/powerpoint/2010/main" val="360791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332656"/>
            <a:ext cx="8928992" cy="1296144"/>
          </a:xfrm>
        </p:spPr>
        <p:txBody>
          <a:bodyPr>
            <a:normAutofit fontScale="90000"/>
          </a:bodyPr>
          <a:lstStyle/>
          <a:p>
            <a:pPr algn="ctr"/>
            <a:r>
              <a:rPr lang="el-GR" sz="3200" b="1" dirty="0">
                <a:solidFill>
                  <a:schemeClr val="accent1">
                    <a:lumMod val="75000"/>
                  </a:schemeClr>
                </a:solidFill>
              </a:rPr>
              <a:t>Η ΧΑΡΑΞΗ ΠΟΛΙΤΙΚΗΣ ΓΙΑ ΤΗΝ ΥΓΕΙΑ ΣΤΑ ΠΛΑΙΣΙΑ ΤΗΣ ΕΥΡΩΠΑΙΚΗΣ ΕΝΩΣΗΣ, ΚΑΙ Ο ΡΟΛΟΣ ΤΗΣ ΠΡΟΑΓΩΓΗΣ ΥΓΕΙΑΣ</a:t>
            </a:r>
            <a:endParaRPr lang="en-US" dirty="0">
              <a:solidFill>
                <a:schemeClr val="accent1">
                  <a:lumMod val="75000"/>
                </a:schemeClr>
              </a:solidFill>
            </a:endParaRPr>
          </a:p>
        </p:txBody>
      </p:sp>
      <p:sp>
        <p:nvSpPr>
          <p:cNvPr id="3" name="Θέση περιεχομένου 2"/>
          <p:cNvSpPr>
            <a:spLocks noGrp="1"/>
          </p:cNvSpPr>
          <p:nvPr>
            <p:ph idx="1"/>
          </p:nvPr>
        </p:nvSpPr>
        <p:spPr/>
        <p:txBody>
          <a:bodyPr>
            <a:normAutofit fontScale="85000" lnSpcReduction="10000"/>
          </a:bodyPr>
          <a:lstStyle/>
          <a:p>
            <a:r>
              <a:rPr lang="el-GR" dirty="0"/>
              <a:t>Τον Μάιο του 2000, παρουσιάστηκε το </a:t>
            </a:r>
            <a:r>
              <a:rPr lang="el-GR" b="1" dirty="0"/>
              <a:t>πρόγραμμα δράσης για την δημόσια υγεία στην ευρωπαϊκή ένωση,</a:t>
            </a:r>
            <a:r>
              <a:rPr lang="el-GR" dirty="0"/>
              <a:t> ένα πρόγραμμα το οποίο εγκρίθηκε το 2002 και ο­λοκληρώνεται το 2008, το οποίο αντικατέστησε προηγούμενα προγράμματα τα οποία είχαν τεθεί σε εφαρμογή από το 1993. </a:t>
            </a:r>
          </a:p>
          <a:p>
            <a:r>
              <a:rPr lang="el-GR" dirty="0"/>
              <a:t>Στον πυρήνα αυτής της στρατηγι­κής περιλαμβάνονται τρεις κυρίαρχοι στόχοι:</a:t>
            </a:r>
          </a:p>
          <a:p>
            <a:pPr lvl="1"/>
            <a:r>
              <a:rPr lang="el-GR" dirty="0"/>
              <a:t>Προαγωγή  και βελτίωση της  ενημέρωσης  και των γνώσεων για την  υγεία.</a:t>
            </a:r>
            <a:endParaRPr lang="en-US" dirty="0"/>
          </a:p>
          <a:p>
            <a:pPr lvl="1"/>
            <a:r>
              <a:rPr lang="el-GR" dirty="0"/>
              <a:t>Βελτίωση της ικανότητας για άμεση και συντονισμένη δράση, όταν υπάρχουν κίνδυνοι για την υγεία.</a:t>
            </a:r>
            <a:endParaRPr lang="en-US" dirty="0"/>
          </a:p>
          <a:p>
            <a:pPr lvl="1"/>
            <a:r>
              <a:rPr lang="el-GR" dirty="0"/>
              <a:t>Προαγωγή της υγείας και πρόληψη των ασθενειών, αντιμετωπίζοντας τους καθοριστικούς παράγοντες που επιδρούν στην υγεία, μέσα από το σύνολο  των πολιτικών και των δραστηριοτήτων.</a:t>
            </a:r>
            <a:endParaRPr lang="en-US" dirty="0"/>
          </a:p>
          <a:p>
            <a:endParaRPr lang="en-US" dirty="0"/>
          </a:p>
        </p:txBody>
      </p:sp>
    </p:spTree>
    <p:extLst>
      <p:ext uri="{BB962C8B-B14F-4D97-AF65-F5344CB8AC3E}">
        <p14:creationId xmlns:p14="http://schemas.microsoft.com/office/powerpoint/2010/main" val="3510909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548680"/>
            <a:ext cx="8229600" cy="1143000"/>
          </a:xfrm>
        </p:spPr>
        <p:txBody>
          <a:bodyPr>
            <a:noAutofit/>
          </a:bodyPr>
          <a:lstStyle/>
          <a:p>
            <a:pPr algn="l"/>
            <a:r>
              <a:rPr lang="el-GR" sz="2000" b="1" dirty="0"/>
              <a:t>Πρόγραμμα δράσης για την δημόσια υγεία στην Ευρωπαϊκή Ένωση</a:t>
            </a:r>
            <a:br>
              <a:rPr lang="el-GR" sz="2000" b="1" dirty="0"/>
            </a:br>
            <a:r>
              <a:rPr lang="el-GR" sz="2000" b="1" dirty="0"/>
              <a:t>-Τρίτος στόχος της Προαγωγής Υγείας και της πρόληψης των ασθενειών</a:t>
            </a:r>
            <a:br>
              <a:rPr lang="el-GR" sz="2000" b="1" dirty="0"/>
            </a:br>
            <a:endParaRPr lang="en-US" sz="2000" dirty="0"/>
          </a:p>
        </p:txBody>
      </p:sp>
      <p:sp>
        <p:nvSpPr>
          <p:cNvPr id="3" name="Θέση περιεχομένου 2"/>
          <p:cNvSpPr>
            <a:spLocks noGrp="1"/>
          </p:cNvSpPr>
          <p:nvPr>
            <p:ph idx="1"/>
          </p:nvPr>
        </p:nvSpPr>
        <p:spPr>
          <a:xfrm>
            <a:off x="457200" y="1600200"/>
            <a:ext cx="8229600" cy="5501208"/>
          </a:xfrm>
        </p:spPr>
        <p:txBody>
          <a:bodyPr>
            <a:normAutofit fontScale="70000" lnSpcReduction="20000"/>
          </a:bodyPr>
          <a:lstStyle/>
          <a:p>
            <a:r>
              <a:rPr lang="el-GR" dirty="0"/>
              <a:t>Το πρόγραμμα αυτό της ευρωπαϊκής ένωσης παρέχει τη δυνατότητα χρηματοδότησης σημαντικών ερευνητικών προγραμμάτων αλλά και προγραμμάτων προαγωγής υγείας, σε πλήθος θεμάτων, ενώ συμβάλει και στη πληροφό­ρηση των πολιτών, στην ανταλλαγή πολύτιμων γνώσεων και εμπειριών μεταξύ ει­ δικών και δημοσίων φορέων και οργανώσεων σε ευρωπαϊκό επίπεδο. Χαρακτηρι­στικά λειτούργησαν προγράμματα για τον καρκίνο, τα ναρκωτικά και τα ψυχικά νοσήματα. </a:t>
            </a:r>
          </a:p>
          <a:p>
            <a:r>
              <a:rPr lang="el-GR" dirty="0"/>
              <a:t>Τον δε Απρίλιο του 2005 εγκρίθηκε το νέο κοινοτικό πρόγραμμα για την περίοδο 2007-2013, σχετικά με την υγεία και την προστασία των καταναλω­τών αυτής της περιόδου. Παράλληλα, είναι σημαντικό να τονιστεί ότι έχουν ανα­πτυχθεί στα πλαίσια της ευρωπαϊκής ένωσης, διάφοροι φορείς που ασχολούνται με την υγεία, ενώ σημαντική είναι και η παρουσία χρήσιμων πηγών στο διαδί­κτυο, αλλά  και έντυπων,  οι οποίες παρέχουν έγκυρη  και άμεση  πληροφόρηση στους πολίτες της Ευρώπης, και όχι μόνο αναφορικά με την πρόληψη και την προαγωγή υγείας.</a:t>
            </a:r>
          </a:p>
          <a:p>
            <a:r>
              <a:rPr lang="el-GR" dirty="0"/>
              <a:t>Όλες οι ως άνω καταγεγραμμένες ενέργειες τόσο σε επίπεδο ευρωπαϊκής κοινότητας όσο και άλλων διεθνών φορέων, φανερώνουν την ανάγκη που προ­ βάλλεται περισσότερο από ποτέ για την ανάληψη ουσιαστικής δράσης για την προστασία και βελτίωση της  υγείας, ειδικά μετά την μερική αποτυχία των υπαρχόντων συστημάτων υγείας, τα οποία επικεντρώνονται κυρίως  στην θεραπεία  της ασθένειας, χωρίς να μπορούν να αντιμετωπίσουν τους αιτιολογικούς παρά­γοντές της. </a:t>
            </a:r>
          </a:p>
          <a:p>
            <a:endParaRPr lang="en-US" dirty="0"/>
          </a:p>
        </p:txBody>
      </p:sp>
    </p:spTree>
    <p:extLst>
      <p:ext uri="{BB962C8B-B14F-4D97-AF65-F5344CB8AC3E}">
        <p14:creationId xmlns:p14="http://schemas.microsoft.com/office/powerpoint/2010/main" val="198946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0"/>
            <a:ext cx="8589640" cy="980728"/>
          </a:xfrm>
        </p:spPr>
        <p:txBody>
          <a:bodyPr/>
          <a:lstStyle/>
          <a:p>
            <a:r>
              <a:rPr lang="el-GR" dirty="0"/>
              <a:t>Εισαγωγή</a:t>
            </a:r>
            <a:endParaRPr lang="en-US" dirty="0"/>
          </a:p>
        </p:txBody>
      </p:sp>
      <p:sp>
        <p:nvSpPr>
          <p:cNvPr id="3" name="Θέση περιεχομένου 2"/>
          <p:cNvSpPr>
            <a:spLocks noGrp="1"/>
          </p:cNvSpPr>
          <p:nvPr>
            <p:ph idx="1"/>
          </p:nvPr>
        </p:nvSpPr>
        <p:spPr>
          <a:xfrm>
            <a:off x="35496" y="908836"/>
            <a:ext cx="9108504" cy="5976664"/>
          </a:xfrm>
        </p:spPr>
        <p:txBody>
          <a:bodyPr>
            <a:normAutofit fontScale="77500" lnSpcReduction="20000"/>
          </a:bodyPr>
          <a:lstStyle/>
          <a:p>
            <a:pPr algn="just"/>
            <a:r>
              <a:rPr lang="el-GR" dirty="0"/>
              <a:t>Οι προκλήσεις και οι ανάγκες αναφορικά με την υγεία, ακολουθώντας τις εξελί­ξεις της ανθρώπινης ζωής και δραστηριότητας καθώς και του περιβάλλοντος μέ­σα στο οποίο αυτές εκδηλώνονται, αλλάζουν και τροποποιούνται ανάλογα, </a:t>
            </a:r>
          </a:p>
          <a:p>
            <a:pPr marL="393700" lvl="1" indent="0" algn="just">
              <a:buNone/>
            </a:pPr>
            <a:r>
              <a:rPr lang="el-GR" dirty="0"/>
              <a:t>καθι­στώντας επιτακτική, μία διαρκή εγρήγορση όλων όσων συμμετέχουν στην ανάπτυξη πολιτικών και στρατηγικών υγείας, προς επιτυχή αντιμετώπιση του θέματος.</a:t>
            </a:r>
          </a:p>
          <a:p>
            <a:pPr lvl="1" algn="just"/>
            <a:endParaRPr lang="en-US" dirty="0"/>
          </a:p>
          <a:p>
            <a:pPr algn="just"/>
            <a:r>
              <a:rPr lang="el-GR" dirty="0"/>
              <a:t>Η διαρκής έρευνα, </a:t>
            </a:r>
          </a:p>
          <a:p>
            <a:pPr algn="just"/>
            <a:r>
              <a:rPr lang="el-GR" dirty="0"/>
              <a:t>η μελέτη στον τομέα της υγείας, </a:t>
            </a:r>
          </a:p>
          <a:p>
            <a:pPr algn="just"/>
            <a:r>
              <a:rPr lang="el-GR" dirty="0"/>
              <a:t>η αντίστοιχη αντιμε­τώπιση της καθημερινής πραγματικότητας αναφορικά με την υγεία, </a:t>
            </a:r>
          </a:p>
          <a:p>
            <a:pPr lvl="1" algn="just"/>
            <a:r>
              <a:rPr lang="el-GR" dirty="0"/>
              <a:t>αποτελούν βασικές συνισταμένες της προσπάθειας ανάπτυξης πολιτικών και στρατηγικών,  οι οποίες θα είναι ικανές να αντιμετωπίσουν τις τρέχουσες, αλλά και τις μελλο­ντικές εξελίξεις στην υγεία. </a:t>
            </a:r>
          </a:p>
          <a:p>
            <a:pPr algn="just"/>
            <a:r>
              <a:rPr lang="el-GR" dirty="0"/>
              <a:t>Στην προσπάθεια αυτή, η προαγωγή υγείας, και όσοι φιλοδοξούν να την υπηρετήσουν, θα πρέπει να </a:t>
            </a:r>
          </a:p>
          <a:p>
            <a:pPr lvl="1" algn="just"/>
            <a:r>
              <a:rPr lang="el-GR" dirty="0"/>
              <a:t>γνωρίζουν ποιες είναι οι κυρίαρ­χες και οι επιμέρους ανάγκες υγείας του πληθυσμού, </a:t>
            </a:r>
          </a:p>
          <a:p>
            <a:pPr lvl="1" algn="just"/>
            <a:r>
              <a:rPr lang="el-GR" dirty="0"/>
              <a:t>τους παράγοντες που οδη­γούν στην ανάπτυξη των παραγόντων αυτών, </a:t>
            </a:r>
          </a:p>
          <a:p>
            <a:pPr lvl="1" algn="just"/>
            <a:r>
              <a:rPr lang="el-GR" dirty="0"/>
              <a:t>και ακολούθως να είναι σε θέση να εφαρμόσουν τις στρατηγικές που αποδεδειγμένα θα έχουν την μεγαλύτερη απο­τελεσματικότητα στην αντιμετώπιση αυτών των αναγκών.</a:t>
            </a:r>
            <a:endParaRPr lang="en-US" dirty="0"/>
          </a:p>
          <a:p>
            <a:pPr algn="just"/>
            <a:endParaRPr lang="en-US" dirty="0"/>
          </a:p>
        </p:txBody>
      </p:sp>
    </p:spTree>
    <p:extLst>
      <p:ext uri="{BB962C8B-B14F-4D97-AF65-F5344CB8AC3E}">
        <p14:creationId xmlns:p14="http://schemas.microsoft.com/office/powerpoint/2010/main" val="1435770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Autofit/>
          </a:bodyPr>
          <a:lstStyle/>
          <a:p>
            <a:pPr algn="l"/>
            <a:r>
              <a:rPr lang="el-GR" sz="2000" b="1" dirty="0"/>
              <a:t>Πρόγραμμα δράσης για την δημόσια υγεία στην Ευρωπαϊκή Ένωση</a:t>
            </a:r>
            <a:br>
              <a:rPr lang="el-GR" sz="2000" b="1" dirty="0"/>
            </a:br>
            <a:r>
              <a:rPr lang="el-GR" sz="2000" b="1" dirty="0"/>
              <a:t>-Τρίτος στόχος της Προαγωγής Υγείας και της πρόληψης των ασθενειών</a:t>
            </a:r>
            <a:br>
              <a:rPr lang="el-GR" sz="2000" b="1" dirty="0"/>
            </a:br>
            <a:endParaRPr lang="en-US" sz="2000" dirty="0"/>
          </a:p>
        </p:txBody>
      </p:sp>
      <p:sp>
        <p:nvSpPr>
          <p:cNvPr id="3" name="Θέση περιεχομένου 2"/>
          <p:cNvSpPr>
            <a:spLocks noGrp="1"/>
          </p:cNvSpPr>
          <p:nvPr>
            <p:ph idx="1"/>
          </p:nvPr>
        </p:nvSpPr>
        <p:spPr/>
        <p:txBody>
          <a:bodyPr>
            <a:normAutofit fontScale="77500" lnSpcReduction="20000"/>
          </a:bodyPr>
          <a:lstStyle/>
          <a:p>
            <a:r>
              <a:rPr lang="el-GR" dirty="0"/>
              <a:t>Αντίθετα, η πρόληψη και οι υγιείς πολιτικές δράσεις, στον πυρήνα των οποίων εντάσσεται η προαγωγή υγείας, μπορεί να συμβάλλει ουσιαστικά στην  προστασία  και βελτίωση της  υγείας,  γεγονός  που επιβεβαιώνεται από την αναγωγή της προαγωγής υγείας σε βασικό στόχο των πολιτικών που λαμ­βάνονται.</a:t>
            </a:r>
          </a:p>
          <a:p>
            <a:r>
              <a:rPr lang="el-GR" dirty="0"/>
              <a:t>Η συνειδητοποίηση της ανάγκης πρόληψης και αντιμετώπισης των αιτιολογι­κών παραγόντων κινδύνου που επιδρούν στην υγεία, η ανάγκη για επαναπροσ­διορισμό των συστημάτων υγείας, αλλά και η συστηματική απόδειξη της αξίας της προαγωγής υγείας στην προσπάθεια για προστασία και βελτίωσής της, οδή­γησαν στην εφαρμογή πλήθους προγραμμάτων προαγωγής  υγείας τις τελευταίες δεκαετίες. </a:t>
            </a:r>
          </a:p>
          <a:p>
            <a:r>
              <a:rPr lang="el-GR" dirty="0"/>
              <a:t>Είναι γεγονός, ότι στην Ελλάδα ακόμη ο αριθμός των προγραμμά­των, αλλά και των πολιτικών και των υποδομών που ενθαρρύνουν την εφαρμογή δραστηριοτήτων προαγωγής υγείας δεν είναι ο επιθυμητός.</a:t>
            </a:r>
          </a:p>
          <a:p>
            <a:r>
              <a:rPr lang="el-GR" dirty="0"/>
              <a:t>Ωστόσο, υπάρχουν ενθαρρυντικά δείγματα, μιας προσπάθειας που στο μέλλον μπορεί να μεγαλώσει και να εδραιωθεί.</a:t>
            </a:r>
          </a:p>
          <a:p>
            <a:endParaRPr lang="el-GR" dirty="0"/>
          </a:p>
          <a:p>
            <a:endParaRPr lang="en-US" dirty="0"/>
          </a:p>
        </p:txBody>
      </p:sp>
    </p:spTree>
    <p:extLst>
      <p:ext uri="{BB962C8B-B14F-4D97-AF65-F5344CB8AC3E}">
        <p14:creationId xmlns:p14="http://schemas.microsoft.com/office/powerpoint/2010/main" val="3446085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val="2681474298"/>
              </p:ext>
            </p:extLst>
          </p:nvPr>
        </p:nvGraphicFramePr>
        <p:xfrm>
          <a:off x="179512" y="332656"/>
          <a:ext cx="8640960" cy="7910054"/>
        </p:xfrm>
        <a:graphic>
          <a:graphicData uri="http://schemas.openxmlformats.org/drawingml/2006/table">
            <a:tbl>
              <a:tblPr firstRow="1" firstCol="1" lastRow="1" lastCol="1" bandRow="1" bandCol="1">
                <a:tableStyleId>{5C22544A-7EE6-4342-B048-85BDC9FD1C3A}</a:tableStyleId>
              </a:tblPr>
              <a:tblGrid>
                <a:gridCol w="8640960">
                  <a:extLst>
                    <a:ext uri="{9D8B030D-6E8A-4147-A177-3AD203B41FA5}">
                      <a16:colId xmlns:a16="http://schemas.microsoft.com/office/drawing/2014/main" val="20000"/>
                    </a:ext>
                  </a:extLst>
                </a:gridCol>
              </a:tblGrid>
              <a:tr h="1526122">
                <a:tc>
                  <a:txBody>
                    <a:bodyPr/>
                    <a:lstStyle/>
                    <a:p>
                      <a:pPr marL="38100" marR="46355" indent="2540" algn="just">
                        <a:lnSpc>
                          <a:spcPct val="112000"/>
                        </a:lnSpc>
                        <a:spcBef>
                          <a:spcPts val="395"/>
                        </a:spcBef>
                        <a:spcAft>
                          <a:spcPts val="0"/>
                        </a:spcAft>
                      </a:pPr>
                      <a:r>
                        <a:rPr lang="el-GR" sz="1600" b="1" dirty="0">
                          <a:effectLst/>
                        </a:rPr>
                        <a:t>Τρίτος στόχος της Προαγωγής Υγείας και της πρόληψης των ασθενειών</a:t>
                      </a:r>
                    </a:p>
                    <a:p>
                      <a:pPr marL="38100" marR="46355" indent="2540" algn="just">
                        <a:lnSpc>
                          <a:spcPct val="112000"/>
                        </a:lnSpc>
                        <a:spcBef>
                          <a:spcPts val="395"/>
                        </a:spcBef>
                        <a:spcAft>
                          <a:spcPts val="0"/>
                        </a:spcAft>
                      </a:pPr>
                      <a:r>
                        <a:rPr lang="el-GR" sz="1200" dirty="0">
                          <a:effectLst/>
                        </a:rPr>
                        <a:t>Δράσεις για την Προαγωγή της υγείας και την πρόληψη ασθενειών επί των καθοριστικών παραγόντων της υγείας σε όλες τις κοινοτικές πολιτικές και δραστηριότητες μέσω:</a:t>
                      </a:r>
                    </a:p>
                    <a:p>
                      <a:pPr marL="38100" marR="46355" indent="2540" algn="just">
                        <a:lnSpc>
                          <a:spcPct val="112000"/>
                        </a:lnSpc>
                        <a:spcBef>
                          <a:spcPts val="395"/>
                        </a:spcBef>
                        <a:spcAft>
                          <a:spcPts val="0"/>
                        </a:spcAft>
                      </a:pPr>
                      <a:endParaRPr lang="el-GR" sz="1200" dirty="0">
                        <a:effectLst/>
                        <a:latin typeface="Arial"/>
                        <a:ea typeface="Arial"/>
                        <a:cs typeface="Times New Roman"/>
                      </a:endParaRPr>
                    </a:p>
                    <a:p>
                      <a:pPr marL="38100" marR="46355" indent="2540" algn="just">
                        <a:lnSpc>
                          <a:spcPct val="112000"/>
                        </a:lnSpc>
                        <a:spcBef>
                          <a:spcPts val="395"/>
                        </a:spcBef>
                        <a:spcAft>
                          <a:spcPts val="0"/>
                        </a:spcAft>
                      </a:pPr>
                      <a:endParaRPr lang="en-US" sz="1200" dirty="0">
                        <a:effectLst/>
                        <a:latin typeface="Arial"/>
                        <a:ea typeface="Arial"/>
                        <a:cs typeface="Times New Roman"/>
                      </a:endParaRPr>
                    </a:p>
                  </a:txBody>
                  <a:tcPr marL="0" marR="0" marT="0" marB="0"/>
                </a:tc>
                <a:extLst>
                  <a:ext uri="{0D108BD9-81ED-4DB2-BD59-A6C34878D82A}">
                    <a16:rowId xmlns:a16="http://schemas.microsoft.com/office/drawing/2014/main" val="10000"/>
                  </a:ext>
                </a:extLst>
              </a:tr>
              <a:tr h="5509738">
                <a:tc>
                  <a:txBody>
                    <a:bodyPr/>
                    <a:lstStyle/>
                    <a:p>
                      <a:pPr marL="342900" marR="41910" lvl="0" indent="-342900" algn="just">
                        <a:lnSpc>
                          <a:spcPct val="97000"/>
                        </a:lnSpc>
                        <a:spcBef>
                          <a:spcPts val="325"/>
                        </a:spcBef>
                        <a:spcAft>
                          <a:spcPts val="0"/>
                        </a:spcAft>
                        <a:buClr>
                          <a:srgbClr val="0F0F0F"/>
                        </a:buClr>
                        <a:buSzPts val="1150"/>
                        <a:buFont typeface="Arial" panose="020B0604020202020204" pitchFamily="34" charset="0"/>
                        <a:buChar char="•"/>
                        <a:tabLst>
                          <a:tab pos="191135" algn="l"/>
                        </a:tabLst>
                      </a:pPr>
                      <a:r>
                        <a:rPr lang="el-GR" sz="1400" dirty="0">
                          <a:effectLst/>
                        </a:rPr>
                        <a:t>Προετοιμασίας και εφαρμογής στρατηγικών και μέτρων, συμπεριλαμβανομέ­νων των σχετιζομένων με την ευαισθητοποίηση, όσον αφορά τους καθοριστι­κούς παράγοντες της υγείας τους συνδεόμενους με τον τρόπο ζωής, όπως η διατροφή, η σωματική άσκηση, το κάπνισμα, τα οινοπνευματώδη ποτά, οι ναρκωτικές και άλλες ουσίες, καθώς και ότι αφορά την ψυχική υγεία, συμπε­ριλαμβανομένων μέτρων που πρέπει να ληφθούν σε όλες τις κοινοτικές πολι­τικές</a:t>
                      </a:r>
                      <a:r>
                        <a:rPr lang="el-GR" sz="1400" spc="-5" dirty="0">
                          <a:effectLst/>
                        </a:rPr>
                        <a:t> </a:t>
                      </a:r>
                      <a:r>
                        <a:rPr lang="el-GR" sz="1400" dirty="0">
                          <a:effectLst/>
                        </a:rPr>
                        <a:t>και</a:t>
                      </a:r>
                      <a:r>
                        <a:rPr lang="el-GR" sz="1400" spc="-70" dirty="0">
                          <a:effectLst/>
                        </a:rPr>
                        <a:t> </a:t>
                      </a:r>
                      <a:r>
                        <a:rPr lang="el-GR" sz="1400" dirty="0">
                          <a:effectLst/>
                        </a:rPr>
                        <a:t>στρατηγικές</a:t>
                      </a:r>
                      <a:r>
                        <a:rPr lang="el-GR" sz="1400" spc="10" dirty="0">
                          <a:effectLst/>
                        </a:rPr>
                        <a:t> </a:t>
                      </a:r>
                      <a:r>
                        <a:rPr lang="el-GR" sz="1400" dirty="0">
                          <a:effectLst/>
                        </a:rPr>
                        <a:t>ανάλογα</a:t>
                      </a:r>
                      <a:r>
                        <a:rPr lang="el-GR" sz="1400" spc="-30" dirty="0">
                          <a:effectLst/>
                        </a:rPr>
                        <a:t> </a:t>
                      </a:r>
                      <a:r>
                        <a:rPr lang="el-GR" sz="1400" dirty="0">
                          <a:effectLst/>
                        </a:rPr>
                        <a:t>με</a:t>
                      </a:r>
                      <a:r>
                        <a:rPr lang="el-GR" sz="1400" spc="-80" dirty="0">
                          <a:effectLst/>
                        </a:rPr>
                        <a:t> </a:t>
                      </a:r>
                      <a:r>
                        <a:rPr lang="el-GR" sz="1400" dirty="0">
                          <a:effectLst/>
                        </a:rPr>
                        <a:t>τη</a:t>
                      </a:r>
                      <a:r>
                        <a:rPr lang="el-GR" sz="1400" spc="-55" dirty="0">
                          <a:effectLst/>
                        </a:rPr>
                        <a:t> </a:t>
                      </a:r>
                      <a:r>
                        <a:rPr lang="el-GR" sz="1400" dirty="0">
                          <a:effectLst/>
                        </a:rPr>
                        <a:t>ηλικία</a:t>
                      </a:r>
                      <a:r>
                        <a:rPr lang="el-GR" sz="1400" spc="15" dirty="0">
                          <a:effectLst/>
                        </a:rPr>
                        <a:t> </a:t>
                      </a:r>
                      <a:r>
                        <a:rPr lang="el-GR" sz="1400" dirty="0">
                          <a:effectLst/>
                        </a:rPr>
                        <a:t>και</a:t>
                      </a:r>
                      <a:r>
                        <a:rPr lang="el-GR" sz="1400" spc="-125" dirty="0">
                          <a:effectLst/>
                        </a:rPr>
                        <a:t> </a:t>
                      </a:r>
                      <a:r>
                        <a:rPr lang="el-GR" sz="1400" dirty="0">
                          <a:effectLst/>
                        </a:rPr>
                        <a:t>το</a:t>
                      </a:r>
                      <a:r>
                        <a:rPr lang="el-GR" sz="1400" spc="-85" dirty="0">
                          <a:effectLst/>
                        </a:rPr>
                        <a:t> </a:t>
                      </a:r>
                      <a:r>
                        <a:rPr lang="el-GR" sz="1400" dirty="0">
                          <a:effectLst/>
                        </a:rPr>
                        <a:t>φύλο-</a:t>
                      </a:r>
                      <a:endParaRPr lang="en-US" sz="1400" dirty="0">
                        <a:effectLst/>
                      </a:endParaRPr>
                    </a:p>
                    <a:p>
                      <a:pPr marL="342900" marR="41910" lvl="0" indent="-342900" algn="just">
                        <a:lnSpc>
                          <a:spcPct val="97000"/>
                        </a:lnSpc>
                        <a:spcBef>
                          <a:spcPts val="550"/>
                        </a:spcBef>
                        <a:spcAft>
                          <a:spcPts val="0"/>
                        </a:spcAft>
                        <a:buClr>
                          <a:srgbClr val="0F0F0F"/>
                        </a:buClr>
                        <a:buSzPts val="1150"/>
                        <a:buFont typeface="Arial" panose="020B0604020202020204" pitchFamily="34" charset="0"/>
                        <a:buChar char="•"/>
                        <a:tabLst>
                          <a:tab pos="189865" algn="l"/>
                        </a:tabLst>
                      </a:pPr>
                      <a:r>
                        <a:rPr lang="el-GR" sz="1400" dirty="0">
                          <a:effectLst/>
                        </a:rPr>
                        <a:t>Ανάλυσης της κατάστασης και της κατάρτισης στρατηγικών για τους παρά­γοντες κοινωνικής και οικονομικής φύσεως που καθορίζουν την υγεία, προ­ κειμένου, αφενός να εντοπισθούν και να καταπολεμηθούν οι ανισότητες ό­ σον αφορά την υγεία, και, αφετέρου, να αξιολογηθούν οι επιπτώσεις στην υ­γεία</a:t>
                      </a:r>
                      <a:r>
                        <a:rPr lang="el-GR" sz="1400" spc="-110" dirty="0">
                          <a:effectLst/>
                        </a:rPr>
                        <a:t> </a:t>
                      </a:r>
                      <a:r>
                        <a:rPr lang="el-GR" sz="1400" dirty="0">
                          <a:effectLst/>
                        </a:rPr>
                        <a:t>διαφόρων</a:t>
                      </a:r>
                      <a:r>
                        <a:rPr lang="el-GR" sz="1400" spc="-75" dirty="0">
                          <a:effectLst/>
                        </a:rPr>
                        <a:t> </a:t>
                      </a:r>
                      <a:r>
                        <a:rPr lang="el-GR" sz="1400" dirty="0">
                          <a:effectLst/>
                        </a:rPr>
                        <a:t>κοινωνικών</a:t>
                      </a:r>
                      <a:r>
                        <a:rPr lang="el-GR" sz="1400" spc="-40" dirty="0">
                          <a:effectLst/>
                        </a:rPr>
                        <a:t> </a:t>
                      </a:r>
                      <a:r>
                        <a:rPr lang="el-GR" sz="1400" dirty="0">
                          <a:effectLst/>
                        </a:rPr>
                        <a:t>και</a:t>
                      </a:r>
                      <a:r>
                        <a:rPr lang="el-GR" sz="1400" spc="-125" dirty="0">
                          <a:effectLst/>
                        </a:rPr>
                        <a:t> </a:t>
                      </a:r>
                      <a:r>
                        <a:rPr lang="el-GR" sz="1400" dirty="0">
                          <a:effectLst/>
                        </a:rPr>
                        <a:t>οικονομικών</a:t>
                      </a:r>
                      <a:r>
                        <a:rPr lang="el-GR" sz="1400" spc="-80" dirty="0">
                          <a:effectLst/>
                        </a:rPr>
                        <a:t> </a:t>
                      </a:r>
                      <a:r>
                        <a:rPr lang="el-GR" sz="1400" dirty="0">
                          <a:effectLst/>
                        </a:rPr>
                        <a:t>παραγόντων</a:t>
                      </a:r>
                      <a:r>
                        <a:rPr lang="el-GR" sz="1400" spc="-100" dirty="0">
                          <a:effectLst/>
                        </a:rPr>
                        <a:t> </a:t>
                      </a:r>
                      <a:r>
                        <a:rPr lang="el-GR" sz="1400" dirty="0">
                          <a:effectLst/>
                        </a:rPr>
                        <a:t>·</a:t>
                      </a:r>
                      <a:endParaRPr lang="en-US" sz="1400" dirty="0">
                        <a:effectLst/>
                      </a:endParaRPr>
                    </a:p>
                    <a:p>
                      <a:pPr marL="342900" marR="46355" lvl="0" indent="-342900" algn="just">
                        <a:lnSpc>
                          <a:spcPts val="1300"/>
                        </a:lnSpc>
                        <a:spcBef>
                          <a:spcPts val="540"/>
                        </a:spcBef>
                        <a:spcAft>
                          <a:spcPts val="0"/>
                        </a:spcAft>
                        <a:buClr>
                          <a:srgbClr val="0F0F0F"/>
                        </a:buClr>
                        <a:buSzPts val="1150"/>
                        <a:buFont typeface="Arial" panose="020B0604020202020204" pitchFamily="34" charset="0"/>
                        <a:buChar char="•"/>
                        <a:tabLst>
                          <a:tab pos="189865" algn="l"/>
                        </a:tabLst>
                      </a:pPr>
                      <a:r>
                        <a:rPr lang="el-GR" sz="1400" dirty="0">
                          <a:effectLst/>
                        </a:rPr>
                        <a:t>Ανάλυσης της κατάστασης και της ανάπτυξης στρατηγικών για τους καθορι­στικούς παράγοντες της υγείας που συνδέονται με το περιβάλλον, και της συμβολής τους στον εντοπισμό και στην αποτίμηση των συνεπειών των περι­βαλλοντικών παραγόντων στην</a:t>
                      </a:r>
                      <a:r>
                        <a:rPr lang="el-GR" sz="1400" spc="-185" dirty="0">
                          <a:effectLst/>
                        </a:rPr>
                        <a:t> </a:t>
                      </a:r>
                      <a:r>
                        <a:rPr lang="el-GR" sz="1400" dirty="0">
                          <a:effectLst/>
                        </a:rPr>
                        <a:t>υγεία·</a:t>
                      </a:r>
                      <a:endParaRPr lang="en-US" sz="1400" dirty="0">
                        <a:effectLst/>
                      </a:endParaRPr>
                    </a:p>
                    <a:p>
                      <a:pPr marL="342900" marR="43180" lvl="0" indent="-342900" algn="just">
                        <a:lnSpc>
                          <a:spcPct val="96000"/>
                        </a:lnSpc>
                        <a:spcBef>
                          <a:spcPts val="545"/>
                        </a:spcBef>
                        <a:spcAft>
                          <a:spcPts val="0"/>
                        </a:spcAft>
                        <a:buClr>
                          <a:srgbClr val="0F0F0F"/>
                        </a:buClr>
                        <a:buSzPts val="1150"/>
                        <a:buFont typeface="Arial" panose="020B0604020202020204" pitchFamily="34" charset="0"/>
                        <a:buChar char="•"/>
                        <a:tabLst>
                          <a:tab pos="189865" algn="l"/>
                        </a:tabLst>
                      </a:pPr>
                      <a:r>
                        <a:rPr lang="el-GR" sz="1400" dirty="0">
                          <a:effectLst/>
                        </a:rPr>
                        <a:t>Ανάλυσης της κατάστασης και της ανταλλαγής πληροφοριών σχετικά με τους γενετικούς καθοριστικούς παράγοντες και τη χρήση γενετικών ελέγ­χων·</a:t>
                      </a:r>
                      <a:endParaRPr lang="en-US" sz="1400" dirty="0">
                        <a:effectLst/>
                      </a:endParaRPr>
                    </a:p>
                    <a:p>
                      <a:pPr marL="342900" marR="50165" lvl="0" indent="-342900" algn="just">
                        <a:lnSpc>
                          <a:spcPts val="1300"/>
                        </a:lnSpc>
                        <a:spcBef>
                          <a:spcPts val="565"/>
                        </a:spcBef>
                        <a:spcAft>
                          <a:spcPts val="0"/>
                        </a:spcAft>
                        <a:buClr>
                          <a:srgbClr val="0F0F0F"/>
                        </a:buClr>
                        <a:buSzPts val="1150"/>
                        <a:buFont typeface="Arial" panose="020B0604020202020204" pitchFamily="34" charset="0"/>
                        <a:buChar char="•"/>
                        <a:tabLst>
                          <a:tab pos="189230" algn="l"/>
                        </a:tabLst>
                      </a:pPr>
                      <a:r>
                        <a:rPr lang="el-GR" sz="1400" dirty="0">
                          <a:effectLst/>
                        </a:rPr>
                        <a:t>Της ανάπτυξης μεθόδων αξιολόγησης της ποιότητας και της αποτελεσματι­κότητας των στρατηγικών και μέτρων προαγωγής της</a:t>
                      </a:r>
                      <a:r>
                        <a:rPr lang="el-GR" sz="1400" spc="190" dirty="0">
                          <a:effectLst/>
                        </a:rPr>
                        <a:t> </a:t>
                      </a:r>
                      <a:r>
                        <a:rPr lang="el-GR" sz="1400" dirty="0">
                          <a:effectLst/>
                        </a:rPr>
                        <a:t>υγείας·</a:t>
                      </a:r>
                      <a:endParaRPr lang="en-US" sz="1400" dirty="0">
                        <a:effectLst/>
                      </a:endParaRPr>
                    </a:p>
                    <a:p>
                      <a:pPr marL="342900" marR="40005" lvl="0" indent="-342900" algn="just">
                        <a:lnSpc>
                          <a:spcPts val="1300"/>
                        </a:lnSpc>
                        <a:spcBef>
                          <a:spcPts val="545"/>
                        </a:spcBef>
                        <a:spcAft>
                          <a:spcPts val="0"/>
                        </a:spcAft>
                        <a:buClr>
                          <a:srgbClr val="0F0F0F"/>
                        </a:buClr>
                        <a:buSzPts val="1150"/>
                        <a:buFont typeface="Arial" panose="020B0604020202020204" pitchFamily="34" charset="0"/>
                        <a:buChar char="•"/>
                        <a:tabLst>
                          <a:tab pos="189230" algn="l"/>
                        </a:tabLst>
                      </a:pPr>
                      <a:r>
                        <a:rPr lang="el-GR" sz="1400" dirty="0">
                          <a:effectLst/>
                        </a:rPr>
                        <a:t>Της ενθάρρυνσης σχετικών δραστηριοτήτων κατάρτισης που συνδέονται με τα ανωτέρω</a:t>
                      </a:r>
                      <a:r>
                        <a:rPr lang="el-GR" sz="1400" spc="140" dirty="0">
                          <a:effectLst/>
                        </a:rPr>
                        <a:t> </a:t>
                      </a:r>
                      <a:r>
                        <a:rPr lang="el-GR" sz="1400" dirty="0">
                          <a:effectLst/>
                        </a:rPr>
                        <a:t>μέτρα.</a:t>
                      </a:r>
                      <a:endParaRPr lang="en-US" sz="1400" dirty="0">
                        <a:effectLst/>
                        <a:latin typeface="Arial"/>
                        <a:ea typeface="Times New Roman"/>
                        <a:cs typeface="Times New Roman"/>
                      </a:endParaRPr>
                    </a:p>
                  </a:txBody>
                  <a:tcPr marL="0" marR="0" marT="0" marB="0"/>
                </a:tc>
                <a:extLst>
                  <a:ext uri="{0D108BD9-81ED-4DB2-BD59-A6C34878D82A}">
                    <a16:rowId xmlns:a16="http://schemas.microsoft.com/office/drawing/2014/main" val="10001"/>
                  </a:ext>
                </a:extLst>
              </a:tr>
              <a:tr h="874194">
                <a:tc>
                  <a:txBody>
                    <a:bodyPr/>
                    <a:lstStyle/>
                    <a:p>
                      <a:pPr marL="44450" marR="43815" indent="1905" algn="ctr">
                        <a:lnSpc>
                          <a:spcPct val="105000"/>
                        </a:lnSpc>
                        <a:spcBef>
                          <a:spcPts val="175"/>
                        </a:spcBef>
                        <a:spcAft>
                          <a:spcPts val="0"/>
                        </a:spcAft>
                      </a:pPr>
                      <a:r>
                        <a:rPr lang="el-GR" sz="1000" dirty="0">
                          <a:effectLst/>
                        </a:rPr>
                        <a:t>Πηγή: Απόφαση αριθ. 1786/2002/ΕΚ του Ευρωπαϊκού Κοινοβουλίου και του </a:t>
                      </a:r>
                      <a:r>
                        <a:rPr lang="el-GR" sz="1000" dirty="0" err="1">
                          <a:effectLst/>
                        </a:rPr>
                        <a:t>Συμβουλί</a:t>
                      </a:r>
                      <a:r>
                        <a:rPr lang="el-GR" sz="1000" dirty="0">
                          <a:effectLst/>
                        </a:rPr>
                        <a:t>­ ου, της 23ης Σεπτεμβρίου 2002, για τη θέσπιση προγράμματος κοινοτικής δράσης σ</a:t>
                      </a:r>
                      <a:r>
                        <a:rPr lang="en-US" sz="1000" dirty="0">
                          <a:effectLst/>
                        </a:rPr>
                        <a:t>r</a:t>
                      </a:r>
                      <a:r>
                        <a:rPr lang="el-GR" sz="1000" dirty="0">
                          <a:effectLst/>
                        </a:rPr>
                        <a:t>ον τομέα της δημόσιας υγείας (2003-2008) - Δήλωση της Επιτροπής. </a:t>
                      </a:r>
                      <a:r>
                        <a:rPr lang="en-US" sz="1000" dirty="0">
                          <a:effectLst/>
                        </a:rPr>
                        <a:t>Επ</a:t>
                      </a:r>
                      <a:r>
                        <a:rPr lang="en-US" sz="1000" dirty="0" err="1">
                          <a:effectLst/>
                        </a:rPr>
                        <a:t>ίσημη</a:t>
                      </a:r>
                      <a:r>
                        <a:rPr lang="en-US" sz="1000" dirty="0">
                          <a:effectLst/>
                        </a:rPr>
                        <a:t> </a:t>
                      </a:r>
                      <a:r>
                        <a:rPr lang="en-US" sz="1000" dirty="0" err="1">
                          <a:effectLst/>
                        </a:rPr>
                        <a:t>Εφημερίδ</a:t>
                      </a:r>
                      <a:r>
                        <a:rPr lang="en-US" sz="1000" dirty="0">
                          <a:effectLst/>
                        </a:rPr>
                        <a:t>α αριθ. L 271 </a:t>
                      </a:r>
                      <a:r>
                        <a:rPr lang="en-US" sz="1000" dirty="0" err="1">
                          <a:effectLst/>
                        </a:rPr>
                        <a:t>της</a:t>
                      </a:r>
                      <a:r>
                        <a:rPr lang="en-US" sz="1000" dirty="0">
                          <a:effectLst/>
                        </a:rPr>
                        <a:t>  09/10/2002  σ. 0001 - 0012</a:t>
                      </a:r>
                      <a:endParaRPr lang="en-US" sz="1000" dirty="0">
                        <a:effectLst/>
                        <a:latin typeface="Arial"/>
                        <a:ea typeface="Arial"/>
                        <a:cs typeface="Times New Roman"/>
                      </a:endParaRP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49979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a:extLst>
              <a:ext uri="{FF2B5EF4-FFF2-40B4-BE49-F238E27FC236}">
                <a16:creationId xmlns:a16="http://schemas.microsoft.com/office/drawing/2014/main" id="{B89E16F1-A6BD-4370-823E-A9E6CFD3FDF4}"/>
              </a:ext>
            </a:extLst>
          </p:cNvPr>
          <p:cNvPicPr>
            <a:picLocks noChangeAspect="1"/>
          </p:cNvPicPr>
          <p:nvPr/>
        </p:nvPicPr>
        <p:blipFill>
          <a:blip r:embed="rId2"/>
          <a:srcRect t="3833" r="5937" b="8195"/>
          <a:stretch>
            <a:fillRect/>
          </a:stretch>
        </p:blipFill>
        <p:spPr>
          <a:xfrm>
            <a:off x="107505" y="-26377"/>
            <a:ext cx="9001000" cy="6741368"/>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a:extLst>
              <a:ext uri="{FF2B5EF4-FFF2-40B4-BE49-F238E27FC236}">
                <a16:creationId xmlns:a16="http://schemas.microsoft.com/office/drawing/2014/main" id="{DA10899F-C919-47D8-93F2-7CD9CE732FE5}"/>
              </a:ext>
            </a:extLst>
          </p:cNvPr>
          <p:cNvPicPr>
            <a:picLocks noChangeAspect="1"/>
          </p:cNvPicPr>
          <p:nvPr/>
        </p:nvPicPr>
        <p:blipFill>
          <a:blip r:embed="rId2"/>
          <a:srcRect t="3706" r="5937" b="39228"/>
          <a:stretch>
            <a:fillRect/>
          </a:stretch>
        </p:blipFill>
        <p:spPr>
          <a:xfrm>
            <a:off x="52766" y="332656"/>
            <a:ext cx="9043043" cy="6048672"/>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a:extLst>
              <a:ext uri="{FF2B5EF4-FFF2-40B4-BE49-F238E27FC236}">
                <a16:creationId xmlns:a16="http://schemas.microsoft.com/office/drawing/2014/main" id="{0C05D605-618D-4665-831A-FADA689CAD6C}"/>
              </a:ext>
            </a:extLst>
          </p:cNvPr>
          <p:cNvPicPr>
            <a:picLocks noChangeAspect="1"/>
          </p:cNvPicPr>
          <p:nvPr/>
        </p:nvPicPr>
        <p:blipFill>
          <a:blip r:embed="rId2"/>
          <a:srcRect l="793" t="4475" r="6153" b="9606"/>
          <a:stretch>
            <a:fillRect/>
          </a:stretch>
        </p:blipFill>
        <p:spPr>
          <a:xfrm>
            <a:off x="179512" y="332656"/>
            <a:ext cx="8784976" cy="6120679"/>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a:extLst>
              <a:ext uri="{FF2B5EF4-FFF2-40B4-BE49-F238E27FC236}">
                <a16:creationId xmlns:a16="http://schemas.microsoft.com/office/drawing/2014/main" id="{85F62205-D3D6-48D7-84B0-04B893016336}"/>
              </a:ext>
            </a:extLst>
          </p:cNvPr>
          <p:cNvPicPr>
            <a:picLocks noChangeAspect="1"/>
          </p:cNvPicPr>
          <p:nvPr/>
        </p:nvPicPr>
        <p:blipFill>
          <a:blip r:embed="rId2"/>
          <a:srcRect l="42703" t="15889" r="27866" b="17171"/>
          <a:stretch>
            <a:fillRect/>
          </a:stretch>
        </p:blipFill>
        <p:spPr>
          <a:xfrm>
            <a:off x="1" y="856580"/>
            <a:ext cx="4175236" cy="5144840"/>
          </a:xfrm>
          <a:prstGeom prst="rect">
            <a:avLst/>
          </a:prstGeom>
          <a:noFill/>
          <a:ln cap="flat">
            <a:noFill/>
          </a:ln>
        </p:spPr>
      </p:pic>
      <p:pic>
        <p:nvPicPr>
          <p:cNvPr id="3" name="Εικόνα 4">
            <a:extLst>
              <a:ext uri="{FF2B5EF4-FFF2-40B4-BE49-F238E27FC236}">
                <a16:creationId xmlns:a16="http://schemas.microsoft.com/office/drawing/2014/main" id="{B0F5E955-4962-42A2-80AF-A48E95AC2D48}"/>
              </a:ext>
            </a:extLst>
          </p:cNvPr>
          <p:cNvPicPr>
            <a:picLocks noChangeAspect="1"/>
          </p:cNvPicPr>
          <p:nvPr/>
        </p:nvPicPr>
        <p:blipFill>
          <a:blip r:embed="rId3"/>
          <a:srcRect l="9738" t="36022" r="25846" b="12811"/>
          <a:stretch>
            <a:fillRect/>
          </a:stretch>
        </p:blipFill>
        <p:spPr>
          <a:xfrm>
            <a:off x="4175237" y="1156696"/>
            <a:ext cx="4968762" cy="4544608"/>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a:extLst>
              <a:ext uri="{FF2B5EF4-FFF2-40B4-BE49-F238E27FC236}">
                <a16:creationId xmlns:a16="http://schemas.microsoft.com/office/drawing/2014/main" id="{241FEBA2-68B6-4424-B696-EBE2BFDDE739}"/>
              </a:ext>
            </a:extLst>
          </p:cNvPr>
          <p:cNvPicPr>
            <a:picLocks noChangeAspect="1"/>
          </p:cNvPicPr>
          <p:nvPr/>
        </p:nvPicPr>
        <p:blipFill>
          <a:blip r:embed="rId2"/>
          <a:srcRect t="7937" r="5288" b="9477"/>
          <a:stretch>
            <a:fillRect/>
          </a:stretch>
        </p:blipFill>
        <p:spPr>
          <a:xfrm>
            <a:off x="241759" y="1014884"/>
            <a:ext cx="8660480" cy="4854615"/>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23A7543-81AA-4D65-9B3A-C331DC137F5C}"/>
              </a:ext>
            </a:extLst>
          </p:cNvPr>
          <p:cNvPicPr>
            <a:picLocks noChangeAspect="1"/>
          </p:cNvPicPr>
          <p:nvPr/>
        </p:nvPicPr>
        <p:blipFill rotWithShape="1">
          <a:blip r:embed="rId2">
            <a:extLst>
              <a:ext uri="{28A0092B-C50C-407E-A947-70E740481C1C}">
                <a14:useLocalDpi xmlns:a14="http://schemas.microsoft.com/office/drawing/2010/main" val="0"/>
              </a:ext>
            </a:extLst>
          </a:blip>
          <a:srcRect t="9401" r="5900"/>
          <a:stretch/>
        </p:blipFill>
        <p:spPr>
          <a:xfrm>
            <a:off x="179512" y="162263"/>
            <a:ext cx="8604448" cy="5760640"/>
          </a:xfrm>
          <a:prstGeom prst="rect">
            <a:avLst/>
          </a:prstGeom>
        </p:spPr>
      </p:pic>
    </p:spTree>
    <p:extLst>
      <p:ext uri="{BB962C8B-B14F-4D97-AF65-F5344CB8AC3E}">
        <p14:creationId xmlns:p14="http://schemas.microsoft.com/office/powerpoint/2010/main" val="7159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B57872-EC95-4A05-83E2-E6331880F887}"/>
              </a:ext>
            </a:extLst>
          </p:cNvPr>
          <p:cNvSpPr>
            <a:spLocks noGrp="1"/>
          </p:cNvSpPr>
          <p:nvPr>
            <p:ph type="title"/>
          </p:nvPr>
        </p:nvSpPr>
        <p:spPr>
          <a:xfrm>
            <a:off x="179512" y="704850"/>
            <a:ext cx="8712968" cy="1143000"/>
          </a:xfrm>
        </p:spPr>
        <p:txBody>
          <a:bodyPr/>
          <a:lstStyle/>
          <a:p>
            <a:r>
              <a:rPr lang="el-GR" sz="5400" dirty="0"/>
              <a:t>Σχετικά με το συνέδριο</a:t>
            </a:r>
            <a:br>
              <a:rPr lang="el-GR" sz="5400" dirty="0"/>
            </a:br>
            <a:endParaRPr lang="el-GR" dirty="0"/>
          </a:p>
        </p:txBody>
      </p:sp>
      <p:sp>
        <p:nvSpPr>
          <p:cNvPr id="3" name="Θέση περιεχομένου 2">
            <a:extLst>
              <a:ext uri="{FF2B5EF4-FFF2-40B4-BE49-F238E27FC236}">
                <a16:creationId xmlns:a16="http://schemas.microsoft.com/office/drawing/2014/main" id="{81A89B29-4048-4D0D-B46A-6118AB307B56}"/>
              </a:ext>
            </a:extLst>
          </p:cNvPr>
          <p:cNvSpPr>
            <a:spLocks noGrp="1"/>
          </p:cNvSpPr>
          <p:nvPr>
            <p:ph idx="1"/>
          </p:nvPr>
        </p:nvSpPr>
        <p:spPr>
          <a:xfrm>
            <a:off x="457200" y="1935163"/>
            <a:ext cx="8229600" cy="4389437"/>
          </a:xfrm>
        </p:spPr>
        <p:txBody>
          <a:bodyPr/>
          <a:lstStyle/>
          <a:p>
            <a:r>
              <a:rPr lang="el-GR" sz="2000" dirty="0"/>
              <a:t>Στις 13–15 Δεκεμβρίου 2021, ο ΠΟΥ θα πραγματοποιήσει το 10ο Παγκόσμιο Συνέδριο για την Προαγωγή της Υγείας. Το εικονικό συνέδριο διοργανώνεται από τον Παγκόσμιο Οργανισμό Υγείας (ΠΟΥ) με την υποστήριξη των Ηνωμένων Αραβικών Εμιράτων, των φορέων των Ηνωμένων Εθνών και των εταίρων. Θα σηματοδοτήσει την πρώτη φορά που ο ΠΟΥ χρησιμοποίησε την ευημερία ως θέμα μιας μεγάλης διάσκεψης. Οι συζητήσεις θα επικεντρωθούν στις συνεισφορές που μπορεί να έχει η προαγωγή της υγείας στην ευημερία στους ευρύτερους τομείς των ανθρώπων, του πλανήτη και της ευημερίας, με αποκορύφωμα μια πολιτική δήλωση υψηλού επιπέδου που θα προτείνει πώς οι κυβερνήσεις μπορούν να χρησιμοποιήσουν την προαγωγή της υγείας για να προωθήσουν την ευημερία.</a:t>
            </a:r>
          </a:p>
          <a:p>
            <a:endParaRPr lang="el-GR" sz="2000" dirty="0"/>
          </a:p>
        </p:txBody>
      </p:sp>
    </p:spTree>
    <p:extLst>
      <p:ext uri="{BB962C8B-B14F-4D97-AF65-F5344CB8AC3E}">
        <p14:creationId xmlns:p14="http://schemas.microsoft.com/office/powerpoint/2010/main" val="2630737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344152-9139-46F2-9808-412EF617E883}"/>
              </a:ext>
            </a:extLst>
          </p:cNvPr>
          <p:cNvSpPr>
            <a:spLocks noGrp="1"/>
          </p:cNvSpPr>
          <p:nvPr>
            <p:ph type="title"/>
          </p:nvPr>
        </p:nvSpPr>
        <p:spPr>
          <a:xfrm>
            <a:off x="152690" y="188640"/>
            <a:ext cx="8712968" cy="1512168"/>
          </a:xfrm>
        </p:spPr>
        <p:txBody>
          <a:bodyPr/>
          <a:lstStyle/>
          <a:p>
            <a:r>
              <a:rPr lang="el-GR" sz="5400" dirty="0"/>
              <a:t>Οι στόχοι του συνεδρίου είναι:</a:t>
            </a:r>
            <a:br>
              <a:rPr lang="el-GR" sz="5400" dirty="0"/>
            </a:br>
            <a:endParaRPr lang="el-GR" dirty="0"/>
          </a:p>
        </p:txBody>
      </p:sp>
      <p:sp>
        <p:nvSpPr>
          <p:cNvPr id="3" name="Θέση περιεχομένου 2">
            <a:extLst>
              <a:ext uri="{FF2B5EF4-FFF2-40B4-BE49-F238E27FC236}">
                <a16:creationId xmlns:a16="http://schemas.microsoft.com/office/drawing/2014/main" id="{02140A4F-4D48-48F2-9ABD-B273A33691FF}"/>
              </a:ext>
            </a:extLst>
          </p:cNvPr>
          <p:cNvSpPr>
            <a:spLocks noGrp="1"/>
          </p:cNvSpPr>
          <p:nvPr>
            <p:ph idx="1"/>
          </p:nvPr>
        </p:nvSpPr>
        <p:spPr>
          <a:xfrm>
            <a:off x="152690" y="1700809"/>
            <a:ext cx="8811798" cy="4623792"/>
          </a:xfrm>
        </p:spPr>
        <p:txBody>
          <a:bodyPr/>
          <a:lstStyle/>
          <a:p>
            <a:endParaRPr lang="el-GR" sz="2000" dirty="0"/>
          </a:p>
          <a:p>
            <a:r>
              <a:rPr lang="el-GR" sz="2000" dirty="0"/>
              <a:t>Συζητήστε πώς να επεκτείνεται η προαγωγή της υγείας για την προαγωγή της ευημερίας και της ισότητας, βασιζόμενη σε στοιχεία και εμπειρία, για την ενίσχυση υγιέστερων πληθυσμών.</a:t>
            </a:r>
          </a:p>
          <a:p>
            <a:r>
              <a:rPr lang="el-GR" sz="2000" dirty="0"/>
              <a:t>να εντοπίσουν ρεαλιστικές παρεμβάσεις για την προαγωγή της υγείας και της ευημερίας για την επιτάχυνση της προόδου στην επίτευξη των </a:t>
            </a:r>
            <a:r>
              <a:rPr lang="en-US" sz="2000" dirty="0"/>
              <a:t>SDGs.</a:t>
            </a:r>
            <a:r>
              <a:rPr lang="el-GR" sz="2000" dirty="0"/>
              <a:t>.</a:t>
            </a:r>
          </a:p>
          <a:p>
            <a:r>
              <a:rPr lang="el-GR" sz="2000" dirty="0"/>
              <a:t>τονίζουν τον ρόλο της προαγωγής της υγείας στην ετοιμότητα και την ανταπόκριση στη δημόσια υγεία σε καταστάσεις έκτακτης ανάγκης και αξιοποιούν ευκαιρίες για να οικοδομήσουν υγιέστερες, δικαιότερες κοινωνίες.</a:t>
            </a:r>
          </a:p>
          <a:p>
            <a:r>
              <a:rPr lang="el-GR" sz="2000" dirty="0"/>
              <a:t>εξερευνήστε καινοτόμες προσεγγίσεις προαγωγής της υγείας που θα επιτρέψουν στις κοινωνίες και τις κοινότητες να ακμάσουν.</a:t>
            </a:r>
          </a:p>
          <a:p>
            <a:endParaRPr lang="el-GR" dirty="0"/>
          </a:p>
        </p:txBody>
      </p:sp>
    </p:spTree>
    <p:extLst>
      <p:ext uri="{BB962C8B-B14F-4D97-AF65-F5344CB8AC3E}">
        <p14:creationId xmlns:p14="http://schemas.microsoft.com/office/powerpoint/2010/main" val="323412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435280" cy="764704"/>
          </a:xfrm>
        </p:spPr>
        <p:txBody>
          <a:bodyPr/>
          <a:lstStyle/>
          <a:p>
            <a:r>
              <a:rPr lang="el-GR" dirty="0"/>
              <a:t>Εισαγωγή </a:t>
            </a:r>
            <a:endParaRPr lang="en-US" dirty="0"/>
          </a:p>
        </p:txBody>
      </p:sp>
      <p:sp>
        <p:nvSpPr>
          <p:cNvPr id="3" name="Θέση περιεχομένου 2"/>
          <p:cNvSpPr>
            <a:spLocks noGrp="1"/>
          </p:cNvSpPr>
          <p:nvPr>
            <p:ph idx="1"/>
          </p:nvPr>
        </p:nvSpPr>
        <p:spPr>
          <a:xfrm>
            <a:off x="167054" y="712177"/>
            <a:ext cx="8941450" cy="6145823"/>
          </a:xfrm>
        </p:spPr>
        <p:txBody>
          <a:bodyPr>
            <a:noAutofit/>
          </a:bodyPr>
          <a:lstStyle/>
          <a:p>
            <a:pPr algn="just"/>
            <a:r>
              <a:rPr lang="el-GR" sz="1800" dirty="0"/>
              <a:t>Σύμφωνα με την ελληνική και διεθνή πραγματικότητα αναφορικά με την υγεία του πληθυσμού και σχετικές εκτιμήσεις για το μέλλον:</a:t>
            </a:r>
          </a:p>
          <a:p>
            <a:pPr lvl="1" algn="just"/>
            <a:r>
              <a:rPr lang="el-GR" sz="1800" dirty="0"/>
              <a:t>Τα μη μεταδιδόμενα νοσήματα (καρδιαγγειακά και καρκίνος)</a:t>
            </a:r>
          </a:p>
          <a:p>
            <a:pPr lvl="1" algn="just"/>
            <a:r>
              <a:rPr lang="el-GR" sz="1800" dirty="0"/>
              <a:t>Τα ψυχικά νοσήματα</a:t>
            </a:r>
          </a:p>
          <a:p>
            <a:pPr lvl="1" algn="just"/>
            <a:r>
              <a:rPr lang="el-GR" sz="1800" dirty="0"/>
              <a:t>Τα ατυχήματα και </a:t>
            </a:r>
          </a:p>
          <a:p>
            <a:pPr lvl="1" algn="just"/>
            <a:r>
              <a:rPr lang="el-GR" sz="1800" dirty="0"/>
              <a:t>Τα λοιμώδη </a:t>
            </a:r>
          </a:p>
          <a:p>
            <a:pPr marL="0" indent="0" algn="just">
              <a:buNone/>
            </a:pPr>
            <a:r>
              <a:rPr lang="el-GR" sz="1800" dirty="0"/>
              <a:t>Κυριαρχούν στο φάσμα της ανθρώπινης νοσηρότητας και θνησιμότητας</a:t>
            </a:r>
          </a:p>
          <a:p>
            <a:pPr algn="just"/>
            <a:endParaRPr lang="el-GR" sz="1800" dirty="0"/>
          </a:p>
          <a:p>
            <a:pPr algn="just"/>
            <a:r>
              <a:rPr lang="el-GR" sz="1800" dirty="0"/>
              <a:t>Το συνεχιζόμενο φορτίο ασθένειας και ανικανότητας με το οποίο επιβαρύνουν τις σύγχρονες κοινωνίες τα ως άνω νοσή­ματα, αλλά και η αναποτελεσματικότητα των </a:t>
            </a:r>
            <a:r>
              <a:rPr lang="el-GR" sz="1800" dirty="0" err="1"/>
              <a:t>ιατροκεντρικών</a:t>
            </a:r>
            <a:r>
              <a:rPr lang="el-GR" sz="1800" dirty="0"/>
              <a:t> συστημάτων υ­γείας να τα αντιμετωπίσουν, κάνουν σήμερα περισσότερο από ποτέ  επιτακτική την ανάγκη, ανάπτυξης νέων στρατηγικών που θα στοχεύουν πρωτίστως στην πρόληψή τους. </a:t>
            </a:r>
          </a:p>
          <a:p>
            <a:pPr algn="just"/>
            <a:r>
              <a:rPr lang="el-GR" sz="1800" dirty="0"/>
              <a:t>Στην προσπάθεια αυτή η προαγωγή υγείας οφείλει και μπορεί να συμβάλει άμεσα, με συντονισμένες και καλά οργανωμένες προσπάθει­ες. </a:t>
            </a:r>
          </a:p>
          <a:p>
            <a:pPr algn="just"/>
            <a:r>
              <a:rPr lang="el-GR" sz="1800" dirty="0"/>
              <a:t>Δείγματα των νέων στρατηγικών που αναπτύσσει η προαγωγή υγείας, παρέ­χονται από επίσημους οργανισμούς, όπως ο Παγκόσμιος Οργανισμός  Υγείας. </a:t>
            </a:r>
          </a:p>
          <a:p>
            <a:pPr algn="just"/>
            <a:r>
              <a:rPr lang="el-GR" sz="1800" dirty="0"/>
              <a:t>Πα­ράλληλα, είναι ενδεικτική η προσπάθεια που καταβάλει η Ευρωπαϊκή Ένωση για την χάραξη μιας ενιαίας στρατηγικής υγείας μεταξύ των χωρών μελών που την απαρτίζουν, μεταξύ των οποίων φυσικά και η Ελλάδα.</a:t>
            </a:r>
            <a:endParaRPr lang="en-US" sz="1800" dirty="0"/>
          </a:p>
          <a:p>
            <a:pPr marL="0" indent="0" algn="just">
              <a:buNone/>
            </a:pPr>
            <a:r>
              <a:rPr lang="el-GR" sz="1800" dirty="0"/>
              <a:t> </a:t>
            </a:r>
            <a:endParaRPr lang="en-US" sz="1800" dirty="0"/>
          </a:p>
          <a:p>
            <a:pPr algn="just"/>
            <a:endParaRPr lang="en-US" sz="1800" dirty="0"/>
          </a:p>
        </p:txBody>
      </p:sp>
    </p:spTree>
    <p:extLst>
      <p:ext uri="{BB962C8B-B14F-4D97-AF65-F5344CB8AC3E}">
        <p14:creationId xmlns:p14="http://schemas.microsoft.com/office/powerpoint/2010/main" val="2381824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F54FE92C-3DE7-47A6-A338-250A81960971}"/>
              </a:ext>
            </a:extLst>
          </p:cNvPr>
          <p:cNvPicPr>
            <a:picLocks noChangeAspect="1"/>
          </p:cNvPicPr>
          <p:nvPr/>
        </p:nvPicPr>
        <p:blipFill>
          <a:blip r:embed="rId2"/>
          <a:stretch>
            <a:fillRect/>
          </a:stretch>
        </p:blipFill>
        <p:spPr>
          <a:xfrm>
            <a:off x="0" y="116632"/>
            <a:ext cx="9144000" cy="6552728"/>
          </a:xfrm>
          <a:prstGeom prst="rect">
            <a:avLst/>
          </a:prstGeom>
        </p:spPr>
      </p:pic>
    </p:spTree>
    <p:extLst>
      <p:ext uri="{BB962C8B-B14F-4D97-AF65-F5344CB8AC3E}">
        <p14:creationId xmlns:p14="http://schemas.microsoft.com/office/powerpoint/2010/main" val="142648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332656"/>
            <a:ext cx="8229600" cy="1143000"/>
          </a:xfrm>
        </p:spPr>
        <p:txBody>
          <a:bodyPr>
            <a:noAutofit/>
          </a:bodyPr>
          <a:lstStyle/>
          <a:p>
            <a:pPr algn="l"/>
            <a:r>
              <a:rPr lang="el-GR" sz="3200" dirty="0"/>
              <a:t>Οι Εξελίξεις και οι Προκλήσεις της Προαγωγής Υγείας στον 21° αιώνα</a:t>
            </a:r>
            <a:br>
              <a:rPr lang="el-GR" sz="3200" dirty="0"/>
            </a:br>
            <a:endParaRPr lang="en-US" sz="3200" dirty="0">
              <a:solidFill>
                <a:srgbClr val="FF0000"/>
              </a:solidFill>
            </a:endParaRPr>
          </a:p>
        </p:txBody>
      </p:sp>
      <p:sp>
        <p:nvSpPr>
          <p:cNvPr id="3" name="Θέση περιεχομένου 2"/>
          <p:cNvSpPr>
            <a:spLocks noGrp="1"/>
          </p:cNvSpPr>
          <p:nvPr>
            <p:ph idx="1"/>
          </p:nvPr>
        </p:nvSpPr>
        <p:spPr>
          <a:xfrm>
            <a:off x="26376" y="1134208"/>
            <a:ext cx="9010119" cy="5607160"/>
          </a:xfrm>
        </p:spPr>
        <p:txBody>
          <a:bodyPr>
            <a:normAutofit fontScale="92500" lnSpcReduction="20000"/>
          </a:bodyPr>
          <a:lstStyle/>
          <a:p>
            <a:pPr algn="just"/>
            <a:endParaRPr lang="el-GR" sz="1800" dirty="0"/>
          </a:p>
          <a:p>
            <a:pPr algn="just"/>
            <a:r>
              <a:rPr lang="el-GR" sz="1800" dirty="0"/>
              <a:t>Μία από τις πρώτες επίσημες προσπάθειες για την χάραξη ενιαίας στρατηγικής υγείας, αποτέλεσε το 1981 το πρόγραμμα ''Υγεία για όλους μέχρι το 2000".</a:t>
            </a:r>
          </a:p>
          <a:p>
            <a:pPr algn="just"/>
            <a:r>
              <a:rPr lang="el-GR" sz="1800" dirty="0"/>
              <a:t> Η στρατηγική αυτή περιελάμβανε την επίτευξη συγκεκριμένων  στόχων  για  την  υ­γεία μέχρι το έτος 2000. </a:t>
            </a:r>
          </a:p>
          <a:p>
            <a:pPr algn="just"/>
            <a:r>
              <a:rPr lang="el-GR" sz="1800" dirty="0"/>
              <a:t>Υγεία για όλους σήμαινε να καταλάβουν τα άτομα πως έχουν τη δύναμη να διαμορφώσουν τη ζωή  τους  και  τη  ζωή  των  οικογενειών τους,  ελεύθεροι  από  ασθένειες  που  μπορούν  να  προληφθούν  και  ενήμεροι  πως η κακή υγεία δεν είναι "μοιραία". </a:t>
            </a:r>
          </a:p>
          <a:p>
            <a:pPr algn="just"/>
            <a:r>
              <a:rPr lang="el-GR" sz="1800" dirty="0"/>
              <a:t>Σήμαινε ότι η υγεία αρχίζει από το σπίτι , το σχο­λείο, την εργασία και ότι οι άνθρωποι μπορούν να βρουν καλύτερες μεθόδους πρόληψης και ανακούφισης από την θεωρούμενη "αναπόφευκτη" αρρώστια και ανικανότητα. </a:t>
            </a:r>
          </a:p>
          <a:p>
            <a:pPr algn="just"/>
            <a:r>
              <a:rPr lang="el-GR" sz="1800" dirty="0"/>
              <a:t>Αυτό απαιτούσε παράλληλα την ισομερή κατανομή  των πόρων  για την υγεία και την αναβάθμιση της αναγκαίας φροντίδας υγείας με την πλήρη συμμετοχή της κοινότητας να είναι προσιτή στον καθένα.</a:t>
            </a:r>
          </a:p>
          <a:p>
            <a:pPr algn="just"/>
            <a:r>
              <a:rPr lang="el-GR" sz="1800" dirty="0"/>
              <a:t> Παράλληλα, η Πρωτο­βάθμια Φροντίδα Υγείας τοποθετείται στο επίκεντρο των Συστημάτων Υγείας,  ενώ τονίζεται ότι </a:t>
            </a:r>
            <a:r>
              <a:rPr lang="el-GR" sz="1800" dirty="0" err="1"/>
              <a:t>διατομεακή</a:t>
            </a:r>
            <a:r>
              <a:rPr lang="el-GR" sz="1800" dirty="0"/>
              <a:t> συνεργασία με  τη  συμμετοχή  όλων των  κυβερνητι­κών και κοινωνικών αρμοδίων τομέων είναι ο μόνος δρόμος εξασφάλισης των προϋποθέσεων προαγωγής των πολιτικών υγείας και μείωσης των κινδύνων στο φυσικό, οικονομικό και κοινωνικό  περιβάλλον.  </a:t>
            </a:r>
          </a:p>
          <a:p>
            <a:pPr lvl="1" algn="just"/>
            <a:r>
              <a:rPr lang="el-GR" sz="1600" dirty="0"/>
              <a:t>Οι 38 τελικοί στόχοι που τέθηκαν για τη υγεία μέχρι το έτος 2000,αναθεωρήθηκαν το 1991, και δυστυχώς όπως διαπιστώθηκε δεν επιτεύχθηκαν όλοι, ή τουλάχιστον στο επιθυμητό ποσοστό. </a:t>
            </a:r>
          </a:p>
          <a:p>
            <a:pPr algn="just"/>
            <a:r>
              <a:rPr lang="el-GR" sz="1800" dirty="0"/>
              <a:t>Υ­πήρξαν  ωστόσο  θεμελιώδους  σημασίας,  καθώς  μέσω  της  στρατηγικής  Υγείας για όλους, αναδείχθηκε η σημασία της ανάπτυξης στρατηγικών πρόληψης και προαγωγής υγείας.</a:t>
            </a:r>
            <a:endParaRPr lang="en-US" sz="1800" dirty="0"/>
          </a:p>
        </p:txBody>
      </p:sp>
    </p:spTree>
    <p:extLst>
      <p:ext uri="{BB962C8B-B14F-4D97-AF65-F5344CB8AC3E}">
        <p14:creationId xmlns:p14="http://schemas.microsoft.com/office/powerpoint/2010/main" val="335076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C25B5D-0E02-4E87-BFBC-AC1814B86F55}"/>
              </a:ext>
            </a:extLst>
          </p:cNvPr>
          <p:cNvSpPr>
            <a:spLocks noGrp="1"/>
          </p:cNvSpPr>
          <p:nvPr>
            <p:ph type="title"/>
          </p:nvPr>
        </p:nvSpPr>
        <p:spPr>
          <a:xfrm>
            <a:off x="107504" y="188640"/>
            <a:ext cx="9036496" cy="1368152"/>
          </a:xfrm>
        </p:spPr>
        <p:txBody>
          <a:bodyPr/>
          <a:lstStyle/>
          <a:p>
            <a:r>
              <a:rPr lang="el-GR" dirty="0"/>
              <a:t>ΚΑΤΑΣΤΑΤΙΚΟΣ ΧΑΡΤΗΣ ΤΗΣ ΟΤΤΑΒΑΣ 1986  ΠΟΥ</a:t>
            </a:r>
          </a:p>
        </p:txBody>
      </p:sp>
      <p:sp>
        <p:nvSpPr>
          <p:cNvPr id="3" name="Θέση περιεχομένου 2">
            <a:extLst>
              <a:ext uri="{FF2B5EF4-FFF2-40B4-BE49-F238E27FC236}">
                <a16:creationId xmlns:a16="http://schemas.microsoft.com/office/drawing/2014/main" id="{44E62C3A-F90D-4BEA-9133-9BF1F2FFACFC}"/>
              </a:ext>
            </a:extLst>
          </p:cNvPr>
          <p:cNvSpPr>
            <a:spLocks noGrp="1"/>
          </p:cNvSpPr>
          <p:nvPr>
            <p:ph idx="1"/>
          </p:nvPr>
        </p:nvSpPr>
        <p:spPr>
          <a:xfrm>
            <a:off x="323528" y="1628800"/>
            <a:ext cx="8496944" cy="5112568"/>
          </a:xfrm>
        </p:spPr>
        <p:txBody>
          <a:bodyPr/>
          <a:lstStyle/>
          <a:p>
            <a:r>
              <a:rPr lang="el-GR" b="1" dirty="0"/>
              <a:t>Βασικές προϋποθέσεις για την Προαγωγή της Υγείας είναι:</a:t>
            </a:r>
          </a:p>
          <a:p>
            <a:r>
              <a:rPr lang="el-GR" b="1" dirty="0"/>
              <a:t>Η ειρήνη</a:t>
            </a:r>
          </a:p>
          <a:p>
            <a:r>
              <a:rPr lang="el-GR" b="1" dirty="0"/>
              <a:t>Η στέγη</a:t>
            </a:r>
          </a:p>
          <a:p>
            <a:r>
              <a:rPr lang="el-GR" b="1" dirty="0"/>
              <a:t>Η εκπαίδευση</a:t>
            </a:r>
          </a:p>
          <a:p>
            <a:r>
              <a:rPr lang="el-GR" b="1" dirty="0"/>
              <a:t>Η διατροφή</a:t>
            </a:r>
          </a:p>
          <a:p>
            <a:r>
              <a:rPr lang="el-GR" b="1" dirty="0"/>
              <a:t>Το εισόδημα</a:t>
            </a:r>
          </a:p>
          <a:p>
            <a:r>
              <a:rPr lang="el-GR" b="1" dirty="0"/>
              <a:t>Η εξασφάλιση των βασικών πόρων</a:t>
            </a:r>
          </a:p>
          <a:p>
            <a:r>
              <a:rPr lang="el-GR" b="1" dirty="0"/>
              <a:t>Η σταθερότητα του περιβάλλοντος</a:t>
            </a:r>
          </a:p>
          <a:p>
            <a:r>
              <a:rPr lang="el-GR" b="1" dirty="0"/>
              <a:t>Η κοινωνική δικαιοσύνη</a:t>
            </a:r>
          </a:p>
          <a:p>
            <a:r>
              <a:rPr lang="el-GR" b="1" dirty="0"/>
              <a:t>Η  ισότητα </a:t>
            </a:r>
          </a:p>
        </p:txBody>
      </p:sp>
    </p:spTree>
    <p:extLst>
      <p:ext uri="{BB962C8B-B14F-4D97-AF65-F5344CB8AC3E}">
        <p14:creationId xmlns:p14="http://schemas.microsoft.com/office/powerpoint/2010/main" val="230824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323528" y="116632"/>
            <a:ext cx="8640960" cy="1143000"/>
          </a:xfrm>
        </p:spPr>
        <p:txBody>
          <a:bodyPr>
            <a:noAutofit/>
          </a:bodyPr>
          <a:lstStyle/>
          <a:p>
            <a:pPr algn="l"/>
            <a:r>
              <a:rPr lang="el-GR" sz="2400" dirty="0"/>
              <a:t>Οι Εξελίξεις και οι Προκλήσεις της Προαγωγής Υγείας στον 21° αιώνα</a:t>
            </a:r>
            <a:br>
              <a:rPr lang="el-GR" sz="2400" dirty="0"/>
            </a:br>
            <a:r>
              <a:rPr lang="el-GR" sz="2400" dirty="0"/>
              <a:t>-4° διεθνές συνέδριο της </a:t>
            </a:r>
            <a:r>
              <a:rPr lang="el-GR" sz="2400" dirty="0" err="1"/>
              <a:t>Jakarta</a:t>
            </a:r>
            <a:r>
              <a:rPr lang="el-GR" sz="2400" dirty="0"/>
              <a:t>, 1997</a:t>
            </a:r>
            <a:endParaRPr lang="en-US" sz="2400" dirty="0"/>
          </a:p>
        </p:txBody>
      </p:sp>
      <p:sp>
        <p:nvSpPr>
          <p:cNvPr id="3" name="Θέση περιεχομένου 2"/>
          <p:cNvSpPr>
            <a:spLocks noGrp="1"/>
          </p:cNvSpPr>
          <p:nvPr>
            <p:ph idx="1"/>
          </p:nvPr>
        </p:nvSpPr>
        <p:spPr>
          <a:xfrm>
            <a:off x="107504" y="1935163"/>
            <a:ext cx="8856984" cy="4878213"/>
          </a:xfrm>
        </p:spPr>
        <p:txBody>
          <a:bodyPr>
            <a:normAutofit fontScale="70000" lnSpcReduction="20000"/>
          </a:bodyPr>
          <a:lstStyle/>
          <a:p>
            <a:pPr algn="just"/>
            <a:r>
              <a:rPr lang="el-GR" dirty="0"/>
              <a:t>Ένα από τα συνέδρια,  με κομβική σημασία για την  εξέλιξη της προαγωγής υγείας, υπήρξε το 4° διεθνές συνέδριο της </a:t>
            </a:r>
            <a:r>
              <a:rPr lang="en-US" dirty="0"/>
              <a:t>Jakarta</a:t>
            </a:r>
            <a:r>
              <a:rPr lang="el-GR" dirty="0"/>
              <a:t>, το 1997 με τίτλο, Νέοι Παίκτες σε Μία Νέα Εποχή: Οδηγώντας την Προαγωγή Υγείας στον 21° αιώνα </a:t>
            </a:r>
            <a:r>
              <a:rPr lang="el-GR" b="1" dirty="0"/>
              <a:t>(</a:t>
            </a:r>
            <a:r>
              <a:rPr lang="en-US" b="1" dirty="0"/>
              <a:t>New Players in</a:t>
            </a:r>
            <a:r>
              <a:rPr lang="el-GR" b="1" dirty="0"/>
              <a:t> </a:t>
            </a:r>
            <a:r>
              <a:rPr lang="en-US" b="1" dirty="0"/>
              <a:t>a new Era</a:t>
            </a:r>
            <a:r>
              <a:rPr lang="el-GR" b="1" dirty="0"/>
              <a:t>: </a:t>
            </a:r>
            <a:r>
              <a:rPr lang="en-US" b="1" dirty="0"/>
              <a:t>Leading Health Promotion into the </a:t>
            </a:r>
            <a:r>
              <a:rPr lang="el-GR" b="1" dirty="0"/>
              <a:t>21</a:t>
            </a:r>
            <a:r>
              <a:rPr lang="en-US" b="1" dirty="0" err="1"/>
              <a:t>st</a:t>
            </a:r>
            <a:r>
              <a:rPr lang="en-US" b="1" dirty="0"/>
              <a:t> Century</a:t>
            </a:r>
            <a:r>
              <a:rPr lang="el-GR" b="1" dirty="0"/>
              <a:t>). </a:t>
            </a:r>
          </a:p>
          <a:p>
            <a:pPr algn="just"/>
            <a:r>
              <a:rPr lang="el-GR" dirty="0"/>
              <a:t>Αποτέλεσμα των εργασιών του συνεδρίου ήταν η Διακήρυξη της </a:t>
            </a:r>
            <a:r>
              <a:rPr lang="en-US" dirty="0"/>
              <a:t>Jakarta</a:t>
            </a:r>
            <a:r>
              <a:rPr lang="el-GR" dirty="0"/>
              <a:t>, η οποία αφού επιβεβαίωσε τη σημασία των αρχών της Οτάβα για την υ­γεία, καθόρισε τις προτεραιότητες που έπρεπε να θέσει η προαγωγή της υγείας για τον 21° αιώνα για να αντεπεξέλθει επαρκώς στις νέες προκλήσεις που θα έ­φερνε ο νέος αιώνας.</a:t>
            </a:r>
          </a:p>
          <a:p>
            <a:pPr algn="just"/>
            <a:r>
              <a:rPr lang="el-GR" dirty="0"/>
              <a:t>Η διακήρυξη της Τζακάρτα, αναγνωρίζει </a:t>
            </a:r>
            <a:r>
              <a:rPr lang="el-GR" b="1" dirty="0"/>
              <a:t>ότι η υγεία απο­τελεί θεμελιώδες δικαίωμα όλων των ατόμων, </a:t>
            </a:r>
            <a:r>
              <a:rPr lang="el-GR" dirty="0"/>
              <a:t>και μέσω αυτής μόνο </a:t>
            </a:r>
            <a:r>
              <a:rPr lang="el-GR" b="1" dirty="0"/>
              <a:t>μπορεί να υπάρξει κοινωνική και οικονομική πρόοδος. </a:t>
            </a:r>
          </a:p>
          <a:p>
            <a:pPr algn="just"/>
            <a:r>
              <a:rPr lang="el-GR" dirty="0"/>
              <a:t>Παράλληλα, </a:t>
            </a:r>
            <a:r>
              <a:rPr lang="el-GR" b="1" dirty="0"/>
              <a:t>η προαγωγή υγείας αποτελεί την καλύτερη επένδυση, </a:t>
            </a:r>
            <a:r>
              <a:rPr lang="el-GR" dirty="0"/>
              <a:t>καθώς μπορεί και επιδρά στους καθοριστι­κούς για την υγεία παράγοντες, βοηθώντας τα άτομα να αποκτήσουν τα μεγαλύτερα δυνατά οφέλη για την υγεία τους, συμβάλει στην μείωση των κοινωνικών α­νισοτήτων στην υγεία, διασφαλίζει το κατοχυρωμένο δικαίωμα στην υγεία και σταδιακά βοηθάει στην δημιουργία του λεγόμενου κοινωνικού κεφαλαίου. </a:t>
            </a:r>
          </a:p>
          <a:p>
            <a:pPr algn="just"/>
            <a:r>
              <a:rPr lang="el-GR" dirty="0"/>
              <a:t>Απώ­τερος σκοπός της προαγωγής υγείας είναι η αύξηση του προσδόκιμου επιβίω­σης και η μείωση του χάσματος που εμφανίζεται στο προσδόκιμο επιβίωσης, τό­σο μεταξύ των χωρών του πλανήτη , όσο και των διαφόρων πληθυσμιακών ομά­δων</a:t>
            </a:r>
            <a:endParaRPr lang="en-US" dirty="0"/>
          </a:p>
          <a:p>
            <a:pPr algn="just"/>
            <a:endParaRPr lang="en-US" dirty="0"/>
          </a:p>
        </p:txBody>
      </p:sp>
    </p:spTree>
    <p:extLst>
      <p:ext uri="{BB962C8B-B14F-4D97-AF65-F5344CB8AC3E}">
        <p14:creationId xmlns:p14="http://schemas.microsoft.com/office/powerpoint/2010/main" val="280964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188640"/>
            <a:ext cx="8229600" cy="1143000"/>
          </a:xfrm>
        </p:spPr>
        <p:txBody>
          <a:bodyPr>
            <a:normAutofit/>
          </a:bodyPr>
          <a:lstStyle/>
          <a:p>
            <a:pPr algn="l"/>
            <a:r>
              <a:rPr lang="el-GR" sz="2400" b="1" dirty="0">
                <a:solidFill>
                  <a:prstClr val="black"/>
                </a:solidFill>
              </a:rPr>
              <a:t>Οι Εξελίξεις και οι Προκλήσεις της Προαγωγής Υγείας στον 21° αιώνα</a:t>
            </a:r>
            <a:br>
              <a:rPr lang="el-GR" sz="2400" b="1" dirty="0">
                <a:solidFill>
                  <a:prstClr val="black"/>
                </a:solidFill>
              </a:rPr>
            </a:br>
            <a:r>
              <a:rPr lang="el-GR" sz="2400" b="1" dirty="0">
                <a:solidFill>
                  <a:prstClr val="black"/>
                </a:solidFill>
              </a:rPr>
              <a:t>-4° διεθνές συνέδριο της </a:t>
            </a:r>
            <a:r>
              <a:rPr lang="el-GR" sz="2400" b="1" dirty="0" err="1">
                <a:solidFill>
                  <a:prstClr val="black"/>
                </a:solidFill>
              </a:rPr>
              <a:t>Jakarta</a:t>
            </a:r>
            <a:r>
              <a:rPr lang="el-GR" sz="2400" b="1" dirty="0">
                <a:solidFill>
                  <a:prstClr val="black"/>
                </a:solidFill>
              </a:rPr>
              <a:t>, 1997</a:t>
            </a:r>
            <a:endParaRPr lang="en-US" b="1" dirty="0"/>
          </a:p>
        </p:txBody>
      </p:sp>
      <p:sp>
        <p:nvSpPr>
          <p:cNvPr id="3" name="Θέση περιεχομένου 2"/>
          <p:cNvSpPr>
            <a:spLocks noGrp="1"/>
          </p:cNvSpPr>
          <p:nvPr>
            <p:ph idx="1"/>
          </p:nvPr>
        </p:nvSpPr>
        <p:spPr>
          <a:xfrm>
            <a:off x="179512" y="1484784"/>
            <a:ext cx="8784976" cy="5256584"/>
          </a:xfrm>
        </p:spPr>
        <p:txBody>
          <a:bodyPr>
            <a:normAutofit fontScale="77500" lnSpcReduction="20000"/>
          </a:bodyPr>
          <a:lstStyle/>
          <a:p>
            <a:r>
              <a:rPr lang="el-GR" sz="1600" dirty="0"/>
              <a:t>Ο 21°ς αιώνας, όπως περιγράφεται στην διακήρυξη της Τζακάρτα, φέρνει την προαγωγή υγείας αντιμέτωπη με νέους παράγοντες που καθορίζουν την υγεία, μεταξύ των οποίων σημαίνων είναι ο ρόλος της φτώχιας και των ανισοτήτων. </a:t>
            </a:r>
          </a:p>
          <a:p>
            <a:r>
              <a:rPr lang="el-GR" sz="1600" dirty="0"/>
              <a:t>Οι δημογραφικές εξελίξεις με την σαφή  αύξηση των γηραιότερων  πληθυσμια­κών ομάδων, η μεγάλη αύξηση των αστικών κέντρων, και η επίπτωση των χρό­νιων νοσημάτων, αποτελούν νέες προκλήσεις. </a:t>
            </a:r>
          </a:p>
          <a:p>
            <a:r>
              <a:rPr lang="el-GR" sz="1600" dirty="0"/>
              <a:t>Παράλληλα υπάρχει η διάδοση ε­νός ανθυγιεινού τρόπου ζωής, επανεμφανίζονται λοιμώδη νοσήματα, ενώ τα ψυ­χικά προβάλλουν ως η νέα μεγάλη απειλή για την υγεία εκατομμυρίων ανθρώ­πων, και όλα αυτά σε ένα κλίμα παγκοσμιοποίησης, το οποίο έχει θετικές και αρνητικές συνέπειες , δημιουργώντας  νέες αξίες και αρχές, οι οποίες μπορούν  να διαμορφώσουν έναν νέο τρόπο ζωής και νέες συνθήκες διαβίωσης. </a:t>
            </a:r>
          </a:p>
          <a:p>
            <a:r>
              <a:rPr lang="el-GR" sz="1600" dirty="0"/>
              <a:t>Στην α­ντιμετώπιση όλων αυτών των προκλήσεων η προαγωγή υγείας μπορεί να α­ποτελεί την απάντηση που θα κάνει τη διαφορά. </a:t>
            </a:r>
          </a:p>
          <a:p>
            <a:pPr marL="0" indent="0">
              <a:buNone/>
            </a:pPr>
            <a:endParaRPr lang="el-GR" sz="1000" dirty="0"/>
          </a:p>
          <a:p>
            <a:endParaRPr lang="el-GR" sz="1000" dirty="0"/>
          </a:p>
          <a:p>
            <a:pPr>
              <a:lnSpc>
                <a:spcPct val="120000"/>
              </a:lnSpc>
            </a:pPr>
            <a:r>
              <a:rPr lang="el-GR" sz="2800" b="1" dirty="0"/>
              <a:t>ΟΙ ΠΕΝΤΕ ΒΑΣΙΚΟΙ ΑΞΟΝΕΣ ΔΡΑ­ΣΗΣ ΠΟΥ ΑΠΟΦΑΣΙΣΤΗΚΑΝ ΣΤΟ ΚΑΤΑΣΤΑΤΙΚΟ ΧΑΡΤΗ ΤΗΣ ΟΤΑΒΑ</a:t>
            </a:r>
            <a:r>
              <a:rPr lang="en-US" sz="2800" b="1" dirty="0"/>
              <a:t> 1986</a:t>
            </a:r>
            <a:r>
              <a:rPr lang="el-GR" sz="2800" b="1" dirty="0"/>
              <a:t>,  ΔΗΛΑΔΗ</a:t>
            </a:r>
          </a:p>
          <a:p>
            <a:pPr marL="514350" indent="-514350">
              <a:lnSpc>
                <a:spcPct val="120000"/>
              </a:lnSpc>
              <a:buFont typeface="+mj-lt"/>
              <a:buAutoNum type="arabicPeriod"/>
            </a:pPr>
            <a:r>
              <a:rPr lang="el-GR" sz="2800" b="1" dirty="0"/>
              <a:t>η εφαρμο­γή υγιών πολιτικών δημόσιας υγείας,</a:t>
            </a:r>
          </a:p>
          <a:p>
            <a:pPr marL="514350" indent="-514350">
              <a:lnSpc>
                <a:spcPct val="120000"/>
              </a:lnSpc>
              <a:buFont typeface="+mj-lt"/>
              <a:buAutoNum type="arabicPeriod"/>
            </a:pPr>
            <a:r>
              <a:rPr lang="el-GR" sz="2800" b="1" dirty="0"/>
              <a:t>η δημιουργία υποστηρικτικού περιβάλλο­ντος, </a:t>
            </a:r>
          </a:p>
          <a:p>
            <a:pPr marL="514350" indent="-514350">
              <a:lnSpc>
                <a:spcPct val="120000"/>
              </a:lnSpc>
              <a:buFont typeface="+mj-lt"/>
              <a:buAutoNum type="arabicPeriod"/>
            </a:pPr>
            <a:r>
              <a:rPr lang="el-GR" sz="2800" b="1" dirty="0"/>
              <a:t>η ενίσχυση της κοινωνικής δράσης, </a:t>
            </a:r>
          </a:p>
          <a:p>
            <a:pPr marL="514350" indent="-514350">
              <a:lnSpc>
                <a:spcPct val="120000"/>
              </a:lnSpc>
              <a:buFont typeface="+mj-lt"/>
              <a:buAutoNum type="arabicPeriod"/>
            </a:pPr>
            <a:r>
              <a:rPr lang="el-GR" sz="2800" b="1" dirty="0"/>
              <a:t>η ανάπτυξη προσωπικών δεξιοτήτων </a:t>
            </a:r>
          </a:p>
          <a:p>
            <a:pPr marL="514350" indent="-514350">
              <a:lnSpc>
                <a:spcPct val="120000"/>
              </a:lnSpc>
              <a:buFont typeface="+mj-lt"/>
              <a:buAutoNum type="arabicPeriod"/>
            </a:pPr>
            <a:r>
              <a:rPr lang="el-GR" sz="2800" b="1" dirty="0"/>
              <a:t>ο </a:t>
            </a:r>
            <a:r>
              <a:rPr lang="el-GR" sz="2800" b="1" dirty="0" err="1"/>
              <a:t>επαναπροσανατολισμός</a:t>
            </a:r>
            <a:r>
              <a:rPr lang="el-GR" sz="2800" b="1" dirty="0"/>
              <a:t> των υπηρεσιών υγείας, </a:t>
            </a:r>
          </a:p>
          <a:p>
            <a:pPr>
              <a:lnSpc>
                <a:spcPct val="120000"/>
              </a:lnSpc>
            </a:pPr>
            <a:r>
              <a:rPr lang="el-GR" sz="2800" b="1" dirty="0"/>
              <a:t>αποτελούν θεμελιώδεις κατευθύνσεις για την προαγωγή υγείας.</a:t>
            </a:r>
            <a:endParaRPr lang="en-US" sz="2800" b="1" dirty="0"/>
          </a:p>
        </p:txBody>
      </p:sp>
    </p:spTree>
    <p:extLst>
      <p:ext uri="{BB962C8B-B14F-4D97-AF65-F5344CB8AC3E}">
        <p14:creationId xmlns:p14="http://schemas.microsoft.com/office/powerpoint/2010/main" val="1645465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Βασικές στρατηγι­κές προαγωγής υγείας (Διακήρυξη Τζακάρτα)</a:t>
            </a:r>
            <a:endParaRPr lang="en-US" dirty="0"/>
          </a:p>
        </p:txBody>
      </p:sp>
      <p:sp>
        <p:nvSpPr>
          <p:cNvPr id="3" name="Θέση περιεχομένου 2"/>
          <p:cNvSpPr>
            <a:spLocks noGrp="1"/>
          </p:cNvSpPr>
          <p:nvPr>
            <p:ph idx="1"/>
          </p:nvPr>
        </p:nvSpPr>
        <p:spPr/>
        <p:txBody>
          <a:bodyPr>
            <a:normAutofit fontScale="92500" lnSpcReduction="10000"/>
          </a:bodyPr>
          <a:lstStyle/>
          <a:p>
            <a:pPr marL="514350" lvl="0" indent="-514350">
              <a:buFont typeface="+mj-lt"/>
              <a:buAutoNum type="arabicPeriod"/>
            </a:pPr>
            <a:r>
              <a:rPr lang="el-GR" dirty="0"/>
              <a:t>Ταυτόχρονη αξιοποίηση των πέντε βασικών αξόνων δράσης του Κατα­στατικού Χάρτη της Οτάβα.</a:t>
            </a:r>
            <a:endParaRPr lang="en-US" dirty="0"/>
          </a:p>
          <a:p>
            <a:pPr marL="514350" lvl="0" indent="-514350">
              <a:buFont typeface="+mj-lt"/>
              <a:buAutoNum type="arabicPeriod"/>
            </a:pPr>
            <a:r>
              <a:rPr lang="el-GR" dirty="0"/>
              <a:t>Προσέγγιση των τοποθεσιών, με την εφαρμογή προγραμμάτων  προαγωγής υγείας σε χώρους όπως τα σχολεία, ο τόπος εργασίας, οι πόλεις, οι κοινότητες, οι υπηρεσίες  υγείας </a:t>
            </a:r>
            <a:r>
              <a:rPr lang="el-GR" dirty="0" err="1"/>
              <a:t>κ.α</a:t>
            </a:r>
            <a:endParaRPr lang="en-US" dirty="0"/>
          </a:p>
          <a:p>
            <a:pPr marL="514350" lvl="0" indent="-514350">
              <a:buFont typeface="+mj-lt"/>
              <a:buAutoNum type="arabicPeriod"/>
            </a:pPr>
            <a:r>
              <a:rPr lang="el-GR" dirty="0"/>
              <a:t>Προώθηση της συμμετοχής  όλων, με τα άτομα  να βρίσκονται  στο  </a:t>
            </a:r>
            <a:r>
              <a:rPr lang="el-GR" dirty="0" err="1"/>
              <a:t>κέ</a:t>
            </a:r>
            <a:r>
              <a:rPr lang="el-GR" dirty="0"/>
              <a:t>­</a:t>
            </a:r>
            <a:r>
              <a:rPr lang="en-US" dirty="0" err="1"/>
              <a:t>ντρο</a:t>
            </a:r>
            <a:r>
              <a:rPr lang="en-US" dirty="0"/>
              <a:t> </a:t>
            </a:r>
            <a:r>
              <a:rPr lang="en-US" dirty="0" err="1"/>
              <a:t>των</a:t>
            </a:r>
            <a:r>
              <a:rPr lang="en-US" dirty="0"/>
              <a:t> απ</a:t>
            </a:r>
            <a:r>
              <a:rPr lang="en-US" dirty="0" err="1"/>
              <a:t>οφάσεων</a:t>
            </a:r>
            <a:r>
              <a:rPr lang="en-US" dirty="0"/>
              <a:t>.</a:t>
            </a:r>
          </a:p>
          <a:p>
            <a:pPr marL="514350" lvl="0" indent="-514350">
              <a:buFont typeface="+mj-lt"/>
              <a:buAutoNum type="arabicPeriod"/>
            </a:pPr>
            <a:r>
              <a:rPr lang="el-GR" dirty="0"/>
              <a:t>Αύξηση της γνώσης σε θέματα υγείας και την πρόσβαση στην πληρο­φόρηση, καθώς αυτή αυξάνει τη συμμετοχή και οδηγεί στην ενδυνάμωση των ατόμων και των κοινοτήτων.</a:t>
            </a:r>
            <a:endParaRPr lang="en-US" dirty="0"/>
          </a:p>
          <a:p>
            <a:endParaRPr lang="en-US" dirty="0"/>
          </a:p>
        </p:txBody>
      </p:sp>
    </p:spTree>
    <p:extLst>
      <p:ext uri="{BB962C8B-B14F-4D97-AF65-F5344CB8AC3E}">
        <p14:creationId xmlns:p14="http://schemas.microsoft.com/office/powerpoint/2010/main" val="176641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0648"/>
            <a:ext cx="8229600" cy="1143000"/>
          </a:xfrm>
        </p:spPr>
        <p:txBody>
          <a:bodyPr>
            <a:normAutofit/>
          </a:bodyPr>
          <a:lstStyle/>
          <a:p>
            <a:r>
              <a:rPr lang="el-GR" sz="3200" dirty="0"/>
              <a:t>Προτεραιότητες της προαγωγής υγείας στον 21° αιώνα (Διακήρυξη Τζακάρτα)</a:t>
            </a:r>
            <a:endParaRPr lang="en-US" sz="3200" dirty="0"/>
          </a:p>
        </p:txBody>
      </p:sp>
      <p:sp>
        <p:nvSpPr>
          <p:cNvPr id="3" name="Θέση περιεχομένου 2"/>
          <p:cNvSpPr>
            <a:spLocks noGrp="1"/>
          </p:cNvSpPr>
          <p:nvPr>
            <p:ph idx="1"/>
          </p:nvPr>
        </p:nvSpPr>
        <p:spPr>
          <a:xfrm>
            <a:off x="251520" y="1600200"/>
            <a:ext cx="8435280" cy="4925144"/>
          </a:xfrm>
        </p:spPr>
        <p:txBody>
          <a:bodyPr>
            <a:normAutofit fontScale="70000" lnSpcReduction="20000"/>
          </a:bodyPr>
          <a:lstStyle/>
          <a:p>
            <a:pPr lvl="1"/>
            <a:r>
              <a:rPr lang="el-GR" sz="2500" dirty="0"/>
              <a:t>Την προώθηση της κοινωνικής ευθύνης για την υγεία, τόσο από τους δη­μόσιους όσο και τους ιδιωτικούς φορείς.</a:t>
            </a:r>
            <a:endParaRPr lang="en-US" sz="2500" dirty="0"/>
          </a:p>
          <a:p>
            <a:pPr lvl="1"/>
            <a:r>
              <a:rPr lang="el-GR" sz="2500" dirty="0"/>
              <a:t>Την αύξηση των επενδύσεων για την ανάπτυξη της υγείας, και την ανα­διανομή πόρων μεταξύ υπαρχόντων επενδύσεων δίδοντας ιδιαίτερο βάρος σε υπηρεσίες που αφορούν τις γυναίκες, τα παιδιά, τους ηλικιωμένους, περιθωριο­ποιημένες πληθυσμιακές ομάδες και άτομα με χαμηλό εισόδημα. </a:t>
            </a:r>
          </a:p>
          <a:p>
            <a:pPr lvl="2"/>
            <a:r>
              <a:rPr lang="el-GR" sz="2100" dirty="0"/>
              <a:t>Οι επενδύσεις στην υγεία δεν περιορίζονται στις υπηρεσίες υγείας, αλλά αφορούν και την εκ­ παίδευση, την κοινωνική υποστήριξη και ασφάλεια.</a:t>
            </a:r>
            <a:endParaRPr lang="en-US" sz="2100" dirty="0"/>
          </a:p>
          <a:p>
            <a:pPr lvl="1"/>
            <a:r>
              <a:rPr lang="el-GR" sz="2500" dirty="0"/>
              <a:t>Την επέκταση της συμμετοχής, και της δράσης όλων των εμπλεκόμενων φορέων για την προαγωγή της υγείας, σε όλα τα επίπεδα της πολιτικής και των διαφόρων κοινωνικών δυνάμεων.</a:t>
            </a:r>
            <a:endParaRPr lang="en-US" sz="2500" dirty="0"/>
          </a:p>
          <a:p>
            <a:pPr lvl="1"/>
            <a:r>
              <a:rPr lang="el-GR" sz="2500" dirty="0"/>
              <a:t>Την αύξηση της κοινοτικής συμμετοχής, δράσης  και την  ενδυνάμωση του ατόμου. Η προαγωγή υγείας δημιουργείται από το άτομο και με τη συμμε­τοχή του ατόμου, και ποτέ δεν επιβάλλεται σε αυτό. </a:t>
            </a:r>
          </a:p>
          <a:p>
            <a:pPr lvl="2"/>
            <a:r>
              <a:rPr lang="el-GR" sz="2100" dirty="0"/>
              <a:t>Παράλληλα, παρέχεται η δυνατότητα στις κοινωνίες να αναπτύξουν τις δεξιότητες και να εκμεταλλευτούν τις ευκαιρίες αντιμετώπισης των παραγόντων που επηρεάζουν την υγεία.</a:t>
            </a:r>
            <a:endParaRPr lang="en-US" sz="2100" dirty="0"/>
          </a:p>
          <a:p>
            <a:pPr lvl="1"/>
            <a:r>
              <a:rPr lang="el-GR" sz="2500" dirty="0"/>
              <a:t>Την εξασφάλιση της κατάλληλης υποδομής για την προαγωγή της υγεί­ας. </a:t>
            </a:r>
          </a:p>
          <a:p>
            <a:pPr lvl="2"/>
            <a:r>
              <a:rPr lang="el-GR" sz="2100" dirty="0"/>
              <a:t>Όλες οι χώρες καλούνται να αναλάβουν δράση ώστε να δημιουργήσουν το κατάλληλο κοινωνικό, πολιτικό, οικονομικό, νομικό και εκπαιδευτικό περιβάλλον που θα επιτρέπει την ανάπτυξη και την εφαρμογή δραστηριοτήτων προαγωγής υγείας, και θα πρέπει να επιχειρούν τον επιμερισμό των γνώσεων που αποκτούν με άλλες χώρες.</a:t>
            </a:r>
            <a:endParaRPr lang="en-US" sz="2100" dirty="0"/>
          </a:p>
          <a:p>
            <a:endParaRPr lang="en-US" dirty="0"/>
          </a:p>
        </p:txBody>
      </p:sp>
    </p:spTree>
    <p:extLst>
      <p:ext uri="{BB962C8B-B14F-4D97-AF65-F5344CB8AC3E}">
        <p14:creationId xmlns:p14="http://schemas.microsoft.com/office/powerpoint/2010/main" val="18138377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293</TotalTime>
  <Words>4360</Words>
  <Application>Microsoft Office PowerPoint</Application>
  <PresentationFormat>Προβολή στην οθόνη (4:3)</PresentationFormat>
  <Paragraphs>167</Paragraphs>
  <Slides>30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30</vt:i4>
      </vt:variant>
    </vt:vector>
  </HeadingPairs>
  <TitlesOfParts>
    <vt:vector size="36" baseType="lpstr">
      <vt:lpstr>Arial</vt:lpstr>
      <vt:lpstr>Calibri</vt:lpstr>
      <vt:lpstr>Constantia</vt:lpstr>
      <vt:lpstr>Times New Roman</vt:lpstr>
      <vt:lpstr>Wingdings 2</vt:lpstr>
      <vt:lpstr>Ροή</vt:lpstr>
      <vt:lpstr>ΗΑΝΑΠΤΥΞΗ ΣΤΡΑΤΗΓΙΚΩΝ ΠΡΟΑΓΩΓΗΣ ΥΓΕΙΑΣ ΣΤΟΝ 21ο ΑΙΩΝΑ</vt:lpstr>
      <vt:lpstr>Εισαγωγή</vt:lpstr>
      <vt:lpstr>Εισαγωγή </vt:lpstr>
      <vt:lpstr>Οι Εξελίξεις και οι Προκλήσεις της Προαγωγής Υγείας στον 21° αιώνα </vt:lpstr>
      <vt:lpstr>ΚΑΤΑΣΤΑΤΙΚΟΣ ΧΑΡΤΗΣ ΤΗΣ ΟΤΤΑΒΑΣ 1986  ΠΟΥ</vt:lpstr>
      <vt:lpstr>Οι Εξελίξεις και οι Προκλήσεις της Προαγωγής Υγείας στον 21° αιώνα -4° διεθνές συνέδριο της Jakarta, 1997</vt:lpstr>
      <vt:lpstr>Οι Εξελίξεις και οι Προκλήσεις της Προαγωγής Υγείας στον 21° αιώνα -4° διεθνές συνέδριο της Jakarta, 1997</vt:lpstr>
      <vt:lpstr>Βασικές στρατηγι­κές προαγωγής υγείας (Διακήρυξη Τζακάρτα)</vt:lpstr>
      <vt:lpstr>Προτεραιότητες της προαγωγής υγείας στον 21° αιώνα (Διακήρυξη Τζακάρτα)</vt:lpstr>
      <vt:lpstr>'Υγεία 21, Υγεία για όλους τον 21° αιώνα, 1999</vt:lpstr>
      <vt:lpstr>5° παγκόσμιο συνέδριο για την προαγωγή υγείας Από τις ιδέες στην Δράση, Μεξικό 2000 </vt:lpstr>
      <vt:lpstr>Πολιτική και Συνεργασία: Αντιμετωπίζοντας τους παράγοντες υγείας" Μπανγκόκ, 2005</vt:lpstr>
      <vt:lpstr>Καταστατικός χάρτης της Μπανγκόκ, Δράσεις </vt:lpstr>
      <vt:lpstr>Καταστατικός χάρτης της Μπανγκόκ, Δεσμεύ­σεις </vt:lpstr>
      <vt:lpstr>Παρουσίαση του PowerPoint</vt:lpstr>
      <vt:lpstr> Η ΧΑΡΑΞΗ ΠΟΛΙΤΙΚΗΣ ΓΙΑ ΤΗΝ ΥΓΕΙΑ ΣΤΑ ΠΛΑΙΣΙΑ ΤΗΣ ΕΥΡΩΠΑΙΚΗΣ ΕΝΩΣΗΣ, ΚΑΙ Ο ΡΟΛΟΣ ΤΗΣ ΠΡΟΑΓΩΓΗΣ  ΥΓΕΙΑΣ </vt:lpstr>
      <vt:lpstr>Η ΧΑΡΑΞΗ ΠΟΛΙΤΙΚΗΣ ΓΙΑ ΤΗΝ ΥΓΕΙΑ ΣΤΑ  ΠΛΑΙΣΙΑ ΤΗΣ ΕΥΡΩΠΑΙΚΗΣ ΕΝΩΣΗΣ, ΚΑΙ Ο ΡΟΛΟΣ ΤΗΣ ΠΡΟΑΓΩΓΗΣ ΥΓΕΙΑΣ    </vt:lpstr>
      <vt:lpstr>Η ΧΑΡΑΞΗ ΠΟΛΙΤΙΚΗΣ ΓΙΑ ΤΗΝ ΥΓΕΙΑ ΣΤΑ ΠΛΑΙΣΙΑ ΤΗΣ ΕΥΡΩΠΑΙΚΗΣ ΕΝΩΣΗΣ, ΚΑΙ Ο ΡΟΛΟΣ ΤΗΣ ΠΡΟΑΓΩΓΗΣ ΥΓΕΙΑΣ</vt:lpstr>
      <vt:lpstr>Πρόγραμμα δράσης για την δημόσια υγεία στην Ευρωπαϊκή Ένωση -Τρίτος στόχος της Προαγωγής Υγείας και της πρόληψης των ασθενειών </vt:lpstr>
      <vt:lpstr>Πρόγραμμα δράσης για την δημόσια υγεία στην Ευρωπαϊκή Ένωση -Τρίτος στόχος της Προαγωγής Υγείας και της πρόληψης των ασθενειών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Σχετικά με το συνέδριο </vt:lpstr>
      <vt:lpstr>Οι στόχοι του συνεδρίου είναι: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UNIWA</cp:lastModifiedBy>
  <cp:revision>42</cp:revision>
  <dcterms:created xsi:type="dcterms:W3CDTF">2023-01-16T18:09:28Z</dcterms:created>
  <dcterms:modified xsi:type="dcterms:W3CDTF">2024-10-11T21:29:59Z</dcterms:modified>
</cp:coreProperties>
</file>