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660" r:id="rId1"/>
    <p:sldMasterId id="2147483673" r:id="rId2"/>
    <p:sldMasterId id="2147483676" r:id="rId3"/>
    <p:sldMasterId id="2147483688" r:id="rId4"/>
    <p:sldMasterId id="2147483700" r:id="rId5"/>
    <p:sldMasterId id="2147483748" r:id="rId6"/>
    <p:sldMasterId id="2147483797" r:id="rId7"/>
    <p:sldMasterId id="2147483818" r:id="rId8"/>
    <p:sldMasterId id="2147483843" r:id="rId9"/>
    <p:sldMasterId id="2147483862" r:id="rId10"/>
  </p:sldMasterIdLst>
  <p:notesMasterIdLst>
    <p:notesMasterId r:id="rId71"/>
  </p:notesMasterIdLst>
  <p:sldIdLst>
    <p:sldId id="833" r:id="rId11"/>
    <p:sldId id="834" r:id="rId12"/>
    <p:sldId id="836" r:id="rId13"/>
    <p:sldId id="835" r:id="rId14"/>
    <p:sldId id="837" r:id="rId15"/>
    <p:sldId id="799" r:id="rId16"/>
    <p:sldId id="865" r:id="rId17"/>
    <p:sldId id="866" r:id="rId18"/>
    <p:sldId id="867" r:id="rId19"/>
    <p:sldId id="868" r:id="rId20"/>
    <p:sldId id="869" r:id="rId21"/>
    <p:sldId id="870" r:id="rId22"/>
    <p:sldId id="872" r:id="rId23"/>
    <p:sldId id="873" r:id="rId24"/>
    <p:sldId id="1043" r:id="rId25"/>
    <p:sldId id="1044" r:id="rId26"/>
    <p:sldId id="1045" r:id="rId27"/>
    <p:sldId id="1046" r:id="rId28"/>
    <p:sldId id="1049" r:id="rId29"/>
    <p:sldId id="838" r:id="rId30"/>
    <p:sldId id="839" r:id="rId31"/>
    <p:sldId id="840" r:id="rId32"/>
    <p:sldId id="841" r:id="rId33"/>
    <p:sldId id="874" r:id="rId34"/>
    <p:sldId id="1051" r:id="rId35"/>
    <p:sldId id="1050" r:id="rId36"/>
    <p:sldId id="1052" r:id="rId37"/>
    <p:sldId id="1053" r:id="rId38"/>
    <p:sldId id="1056" r:id="rId39"/>
    <p:sldId id="886" r:id="rId40"/>
    <p:sldId id="1058" r:id="rId41"/>
    <p:sldId id="843" r:id="rId42"/>
    <p:sldId id="892" r:id="rId43"/>
    <p:sldId id="887" r:id="rId44"/>
    <p:sldId id="888" r:id="rId45"/>
    <p:sldId id="889" r:id="rId46"/>
    <p:sldId id="1059" r:id="rId47"/>
    <p:sldId id="1061" r:id="rId48"/>
    <p:sldId id="1060" r:id="rId49"/>
    <p:sldId id="1062" r:id="rId50"/>
    <p:sldId id="985" r:id="rId51"/>
    <p:sldId id="1074" r:id="rId52"/>
    <p:sldId id="1063" r:id="rId53"/>
    <p:sldId id="1064" r:id="rId54"/>
    <p:sldId id="1065" r:id="rId55"/>
    <p:sldId id="1066" r:id="rId56"/>
    <p:sldId id="1067" r:id="rId57"/>
    <p:sldId id="1068" r:id="rId58"/>
    <p:sldId id="1069" r:id="rId59"/>
    <p:sldId id="1070" r:id="rId60"/>
    <p:sldId id="1071" r:id="rId61"/>
    <p:sldId id="1076" r:id="rId62"/>
    <p:sldId id="1077" r:id="rId63"/>
    <p:sldId id="1078" r:id="rId64"/>
    <p:sldId id="1079" r:id="rId65"/>
    <p:sldId id="1080" r:id="rId66"/>
    <p:sldId id="1081" r:id="rId67"/>
    <p:sldId id="1082" r:id="rId68"/>
    <p:sldId id="862" r:id="rId69"/>
    <p:sldId id="863"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31F53"/>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Μεσαίο στυλ 4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929F9F4-4A8F-4326-A1B4-22849713DDAB}" styleName="Σκούρο στυλ 1 - Έμφαση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Σκούρο στυλ 1 - Έμφαση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Σκούρο στυλ 2 - Έμφαση 3/Έμφαση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Μεσαίο στυλ 3 - Έμφαση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Μεσαίο στυλ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Μεσαίο στυλ 3 - Έμφαση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46F890A9-2807-4EBB-B81D-B2AA78EC7F39}" styleName="Σκούρο στυλ 2 - Έμφαση 5/Έμφαση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496" autoAdjust="0"/>
  </p:normalViewPr>
  <p:slideViewPr>
    <p:cSldViewPr>
      <p:cViewPr varScale="1">
        <p:scale>
          <a:sx n="116" d="100"/>
          <a:sy n="116" d="100"/>
        </p:scale>
        <p:origin x="726" y="84"/>
      </p:cViewPr>
      <p:guideLst>
        <p:guide orient="horz" pos="2160"/>
        <p:guide pos="2880"/>
      </p:guideLst>
    </p:cSldViewPr>
  </p:slideViewPr>
  <p:outlineViewPr>
    <p:cViewPr>
      <p:scale>
        <a:sx n="33" d="100"/>
        <a:sy n="33" d="100"/>
      </p:scale>
      <p:origin x="24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AE07A4E-A4B1-4620-8B71-BD51A9E01967}" type="datetimeFigureOut">
              <a:rPr lang="en-US"/>
              <a:pPr>
                <a:defRPr/>
              </a:pPr>
              <a:t>9/25/2022</a:t>
            </a:fld>
            <a:endParaRPr lang="en-US"/>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endParaRPr lang="en-US"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212D2F1-F2E4-4E4F-8917-5E63B2FC2779}" type="slidenum">
              <a:rPr lang="en-US"/>
              <a:pPr>
                <a:defRPr/>
              </a:pPr>
              <a:t>‹#›</a:t>
            </a:fld>
            <a:endParaRPr lang="en-US"/>
          </a:p>
        </p:txBody>
      </p:sp>
    </p:spTree>
    <p:extLst>
      <p:ext uri="{BB962C8B-B14F-4D97-AF65-F5344CB8AC3E}">
        <p14:creationId xmlns:p14="http://schemas.microsoft.com/office/powerpoint/2010/main" val="2727619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8212D2F1-F2E4-4E4F-8917-5E63B2FC2779}" type="slidenum">
              <a:rPr lang="en-US" smtClean="0"/>
              <a:pPr>
                <a:defRPr/>
              </a:pPr>
              <a:t>6</a:t>
            </a:fld>
            <a:endParaRPr lang="en-US"/>
          </a:p>
        </p:txBody>
      </p:sp>
    </p:spTree>
    <p:extLst>
      <p:ext uri="{BB962C8B-B14F-4D97-AF65-F5344CB8AC3E}">
        <p14:creationId xmlns:p14="http://schemas.microsoft.com/office/powerpoint/2010/main" val="284690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8212D2F1-F2E4-4E4F-8917-5E63B2FC2779}"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34064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8212D2F1-F2E4-4E4F-8917-5E63B2FC2779}"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479738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aphicFrame>
        <p:nvGraphicFramePr>
          <p:cNvPr id="3089" name="Object 17"/>
          <p:cNvGraphicFramePr>
            <a:graphicFrameLocks noChangeAspect="1"/>
          </p:cNvGraphicFramePr>
          <p:nvPr/>
        </p:nvGraphicFramePr>
        <p:xfrm>
          <a:off x="2114550" y="0"/>
          <a:ext cx="7029450" cy="3276600"/>
        </p:xfrm>
        <a:graphic>
          <a:graphicData uri="http://schemas.openxmlformats.org/presentationml/2006/ole">
            <mc:AlternateContent xmlns:mc="http://schemas.openxmlformats.org/markup-compatibility/2006">
              <mc:Choice xmlns:v="urn:schemas-microsoft-com:vml" Requires="v">
                <p:oleObj spid="_x0000_s1202" name="Image" r:id="rId3" imgW="6565079" imgH="4761905" progId="Photoshop.Image.6">
                  <p:embed/>
                </p:oleObj>
              </mc:Choice>
              <mc:Fallback>
                <p:oleObj name="Image" r:id="rId3" imgW="6565079" imgH="476190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14550" y="0"/>
                        <a:ext cx="70294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0" name="Rectangle 18"/>
          <p:cNvSpPr>
            <a:spLocks noChangeArrowheads="1"/>
          </p:cNvSpPr>
          <p:nvPr/>
        </p:nvSpPr>
        <p:spPr bwMode="gray">
          <a:xfrm>
            <a:off x="0" y="0"/>
            <a:ext cx="2133600" cy="3200400"/>
          </a:xfrm>
          <a:prstGeom prst="rect">
            <a:avLst/>
          </a:prstGeom>
          <a:solidFill>
            <a:schemeClr val="accent1"/>
          </a:solidFill>
          <a:ln w="9525">
            <a:noFill/>
            <a:miter lim="800000"/>
            <a:headEnd/>
            <a:tailEnd/>
          </a:ln>
          <a:effectLst/>
        </p:spPr>
        <p:txBody>
          <a:bodyPr wrap="none" anchor="ctr"/>
          <a:lstStyle/>
          <a:p>
            <a:endParaRPr lang="ru-RU">
              <a:solidFill>
                <a:srgbClr val="000000"/>
              </a:solidFill>
              <a:latin typeface="Arial" charset="0"/>
            </a:endParaRPr>
          </a:p>
        </p:txBody>
      </p:sp>
      <p:sp>
        <p:nvSpPr>
          <p:cNvPr id="3091" name="Rectangle 19"/>
          <p:cNvSpPr>
            <a:spLocks noChangeArrowheads="1"/>
          </p:cNvSpPr>
          <p:nvPr/>
        </p:nvSpPr>
        <p:spPr bwMode="gray">
          <a:xfrm>
            <a:off x="0" y="3200400"/>
            <a:ext cx="9144000" cy="457200"/>
          </a:xfrm>
          <a:prstGeom prst="rect">
            <a:avLst/>
          </a:prstGeom>
          <a:solidFill>
            <a:schemeClr val="tx1"/>
          </a:solidFill>
          <a:ln w="28575">
            <a:noFill/>
            <a:miter lim="800000"/>
            <a:headEnd/>
            <a:tailEnd/>
          </a:ln>
          <a:effectLst/>
        </p:spPr>
        <p:txBody>
          <a:bodyPr wrap="none" anchor="ctr"/>
          <a:lstStyle/>
          <a:p>
            <a:endParaRPr lang="ru-RU">
              <a:solidFill>
                <a:srgbClr val="000000"/>
              </a:solidFill>
              <a:latin typeface="Arial" charset="0"/>
            </a:endParaRPr>
          </a:p>
        </p:txBody>
      </p:sp>
      <p:sp>
        <p:nvSpPr>
          <p:cNvPr id="3092" name="Rectangle 20"/>
          <p:cNvSpPr>
            <a:spLocks noChangeArrowheads="1"/>
          </p:cNvSpPr>
          <p:nvPr/>
        </p:nvSpPr>
        <p:spPr bwMode="gray">
          <a:xfrm>
            <a:off x="0" y="3352800"/>
            <a:ext cx="2133600" cy="3505200"/>
          </a:xfrm>
          <a:prstGeom prst="rect">
            <a:avLst/>
          </a:prstGeom>
          <a:solidFill>
            <a:schemeClr val="tx2"/>
          </a:solidFill>
          <a:ln w="9525">
            <a:noFill/>
            <a:miter lim="800000"/>
            <a:headEnd/>
            <a:tailEnd/>
          </a:ln>
          <a:effectLst/>
        </p:spPr>
        <p:txBody>
          <a:bodyPr wrap="none" anchor="ctr"/>
          <a:lstStyle/>
          <a:p>
            <a:endParaRPr lang="ru-RU">
              <a:solidFill>
                <a:srgbClr val="000000"/>
              </a:solidFill>
              <a:latin typeface="Arial" charset="0"/>
            </a:endParaRPr>
          </a:p>
        </p:txBody>
      </p:sp>
      <p:sp>
        <p:nvSpPr>
          <p:cNvPr id="3074" name="Rectangle 2"/>
          <p:cNvSpPr>
            <a:spLocks noGrp="1" noChangeArrowheads="1"/>
          </p:cNvSpPr>
          <p:nvPr>
            <p:ph type="ctrTitle"/>
          </p:nvPr>
        </p:nvSpPr>
        <p:spPr bwMode="black">
          <a:xfrm>
            <a:off x="2286000" y="4114800"/>
            <a:ext cx="6400800" cy="1524000"/>
          </a:xfrm>
        </p:spPr>
        <p:txBody>
          <a:bodyPr/>
          <a:lstStyle>
            <a:lvl1pPr>
              <a:defRPr sz="3600">
                <a:solidFill>
                  <a:schemeClr val="tx2"/>
                </a:solidFill>
              </a:defRPr>
            </a:lvl1pPr>
          </a:lstStyle>
          <a:p>
            <a:r>
              <a:rPr lang="ru-RU" smtClean="0"/>
              <a:t>Образец заголовка</a:t>
            </a:r>
            <a:endParaRPr lang="en-US"/>
          </a:p>
        </p:txBody>
      </p:sp>
      <p:sp>
        <p:nvSpPr>
          <p:cNvPr id="3075" name="Rectangle 3"/>
          <p:cNvSpPr>
            <a:spLocks noGrp="1" noChangeArrowheads="1"/>
          </p:cNvSpPr>
          <p:nvPr>
            <p:ph type="subTitle" idx="1"/>
          </p:nvPr>
        </p:nvSpPr>
        <p:spPr bwMode="white">
          <a:xfrm>
            <a:off x="2133600" y="3232150"/>
            <a:ext cx="6477000" cy="381000"/>
          </a:xfrm>
        </p:spPr>
        <p:txBody>
          <a:bodyPr/>
          <a:lstStyle>
            <a:lvl1pPr marL="0" indent="0">
              <a:buFont typeface="Wingdings" pitchFamily="2" charset="2"/>
              <a:buNone/>
              <a:defRPr sz="1800">
                <a:solidFill>
                  <a:schemeClr val="bg1"/>
                </a:solidFill>
              </a:defRPr>
            </a:lvl1pPr>
          </a:lstStyle>
          <a:p>
            <a:r>
              <a:rPr lang="ru-RU" smtClean="0"/>
              <a:t>Образец подзаголовка</a:t>
            </a:r>
            <a:endParaRPr lang="en-US"/>
          </a:p>
        </p:txBody>
      </p:sp>
      <p:sp>
        <p:nvSpPr>
          <p:cNvPr id="3076" name="Rectangle 4"/>
          <p:cNvSpPr>
            <a:spLocks noGrp="1" noChangeArrowheads="1"/>
          </p:cNvSpPr>
          <p:nvPr>
            <p:ph type="dt" sz="half" idx="2"/>
          </p:nvPr>
        </p:nvSpPr>
        <p:spPr bwMode="auto">
          <a:xfrm>
            <a:off x="3581400" y="6508750"/>
            <a:ext cx="2133600" cy="152400"/>
          </a:xfrm>
        </p:spPr>
        <p:txBody>
          <a:bodyPr/>
          <a:lstStyle>
            <a:lvl1pPr>
              <a:defRPr sz="1400">
                <a:solidFill>
                  <a:schemeClr val="tx1"/>
                </a:solidFill>
                <a:latin typeface="Times New Roman" pitchFamily="18" charset="0"/>
              </a:defRPr>
            </a:lvl1pPr>
          </a:lstStyle>
          <a:p>
            <a:endParaRPr lang="en-US">
              <a:solidFill>
                <a:srgbClr val="000000"/>
              </a:solidFill>
            </a:endParaRPr>
          </a:p>
        </p:txBody>
      </p:sp>
      <p:sp>
        <p:nvSpPr>
          <p:cNvPr id="3078" name="Rectangle 6"/>
          <p:cNvSpPr>
            <a:spLocks noGrp="1" noChangeArrowheads="1"/>
          </p:cNvSpPr>
          <p:nvPr>
            <p:ph type="sldNum" sz="quarter" idx="4"/>
          </p:nvPr>
        </p:nvSpPr>
        <p:spPr bwMode="auto">
          <a:xfrm>
            <a:off x="6553200" y="6477000"/>
            <a:ext cx="2133600" cy="168275"/>
          </a:xfrm>
        </p:spPr>
        <p:txBody>
          <a:bodyPr/>
          <a:lstStyle>
            <a:lvl1pPr algn="r">
              <a:defRPr sz="1400">
                <a:solidFill>
                  <a:schemeClr val="tx1"/>
                </a:solidFill>
                <a:latin typeface="Times New Roman" pitchFamily="18" charset="0"/>
              </a:defRPr>
            </a:lvl1pPr>
          </a:lstStyle>
          <a:p>
            <a:fld id="{D56CBB40-41B9-453D-9DDC-E1FC53B39534}" type="slidenum">
              <a:rPr lang="en-US">
                <a:solidFill>
                  <a:srgbClr val="000000"/>
                </a:solidFill>
              </a:rPr>
              <a:pPr/>
              <a:t>‹#›</a:t>
            </a:fld>
            <a:endParaRPr lang="en-US">
              <a:solidFill>
                <a:srgbClr val="000000"/>
              </a:solidFill>
            </a:endParaRPr>
          </a:p>
        </p:txBody>
      </p:sp>
      <p:sp>
        <p:nvSpPr>
          <p:cNvPr id="3086" name="Text Box 14"/>
          <p:cNvSpPr txBox="1">
            <a:spLocks noChangeArrowheads="1"/>
          </p:cNvSpPr>
          <p:nvPr/>
        </p:nvSpPr>
        <p:spPr bwMode="white">
          <a:xfrm>
            <a:off x="457200" y="457200"/>
            <a:ext cx="1219200" cy="457200"/>
          </a:xfrm>
          <a:prstGeom prst="rect">
            <a:avLst/>
          </a:prstGeom>
          <a:noFill/>
          <a:ln w="9525">
            <a:noFill/>
            <a:miter lim="800000"/>
            <a:headEnd/>
            <a:tailEnd/>
          </a:ln>
          <a:effectLst/>
        </p:spPr>
        <p:txBody>
          <a:bodyPr>
            <a:spAutoFit/>
          </a:bodyPr>
          <a:lstStyle/>
          <a:p>
            <a:r>
              <a:rPr lang="en-US" sz="2400" b="1">
                <a:solidFill>
                  <a:srgbClr val="FFFFFF"/>
                </a:solidFill>
                <a:latin typeface="Verdana" pitchFamily="34" charset="0"/>
              </a:rPr>
              <a:t>LOGO</a:t>
            </a:r>
          </a:p>
        </p:txBody>
      </p:sp>
    </p:spTree>
    <p:extLst>
      <p:ext uri="{BB962C8B-B14F-4D97-AF65-F5344CB8AC3E}">
        <p14:creationId xmlns:p14="http://schemas.microsoft.com/office/powerpoint/2010/main" val="202976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68EEE01E-D122-4235-B676-3FE542210D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6115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a:prstGeom prst="rect">
            <a:avLst/>
          </a:prstGeom>
        </p:spPr>
        <p:txBody>
          <a:bodyPr/>
          <a:lstStyle/>
          <a:p>
            <a:r>
              <a:rPr lang="el-GR"/>
              <a:t>Στυλ κύριου τίτλου</a:t>
            </a:r>
            <a:endParaRPr lang="en-US"/>
          </a:p>
        </p:txBody>
      </p:sp>
      <p:sp>
        <p:nvSpPr>
          <p:cNvPr id="3" name="Θέση περιεχομένου 2"/>
          <p:cNvSpPr>
            <a:spLocks noGrp="1"/>
          </p:cNvSpPr>
          <p:nvPr>
            <p:ph idx="1"/>
          </p:nvPr>
        </p:nvSpPr>
        <p:spPr>
          <a:xfrm>
            <a:off x="457200" y="1600200"/>
            <a:ext cx="8229600" cy="4525963"/>
          </a:xfrm>
          <a:prstGeom prst="rect">
            <a:avLst/>
          </a:prstGeo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a:xfrm>
            <a:off x="457200" y="6356350"/>
            <a:ext cx="2133600" cy="365125"/>
          </a:xfrm>
          <a:prstGeom prst="rect">
            <a:avLst/>
          </a:prstGeom>
        </p:spPr>
        <p:txBody>
          <a:bodyPr/>
          <a:lstStyle>
            <a:lvl1pPr>
              <a:defRPr/>
            </a:lvl1pPr>
          </a:lstStyle>
          <a:p>
            <a:pPr>
              <a:defRPr/>
            </a:pPr>
            <a:fld id="{60C72EA9-CA4E-4432-9DD2-E2CA0AFACFD9}" type="datetimeFigureOut">
              <a:rPr lang="en-US"/>
              <a:pPr>
                <a:defRPr/>
              </a:pPr>
              <a:t>9/25/2022</a:t>
            </a:fld>
            <a:endParaRPr lang="en-US"/>
          </a:p>
        </p:txBody>
      </p:sp>
      <p:sp>
        <p:nvSpPr>
          <p:cNvPr id="5" name="Θέση υποσέλιδου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92B84B0-9D5D-497D-A91C-337323FB39F2}" type="slidenum">
              <a:rPr lang="en-US"/>
              <a:pPr>
                <a:defRPr/>
              </a:pPr>
              <a:t>‹#›</a:t>
            </a:fld>
            <a:endParaRPr lang="en-US"/>
          </a:p>
        </p:txBody>
      </p:sp>
    </p:spTree>
    <p:extLst>
      <p:ext uri="{BB962C8B-B14F-4D97-AF65-F5344CB8AC3E}">
        <p14:creationId xmlns:p14="http://schemas.microsoft.com/office/powerpoint/2010/main" val="770717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69328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smtClean="0"/>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F2853615-BFDE-46DE-814C-47EC6EF6D371}" type="datetimeFigureOut">
              <a:rPr lang="el-GR" smtClean="0">
                <a:solidFill>
                  <a:prstClr val="black">
                    <a:tint val="75000"/>
                  </a:prstClr>
                </a:solidFill>
                <a:latin typeface="Calibri"/>
              </a:rPr>
              <a:pPr fontAlgn="auto">
                <a:spcBef>
                  <a:spcPts val="0"/>
                </a:spcBef>
                <a:spcAft>
                  <a:spcPts val="0"/>
                </a:spcAft>
              </a:pPr>
              <a:t>25/9/2022</a:t>
            </a:fld>
            <a:endParaRPr lang="el-G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l-GR">
              <a:solidFill>
                <a:prstClr val="black">
                  <a:tint val="75000"/>
                </a:prstClr>
              </a:solidFill>
              <a:latin typeface="Calibri"/>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fontAlgn="auto">
              <a:spcBef>
                <a:spcPts val="0"/>
              </a:spcBef>
              <a:spcAft>
                <a:spcPts val="0"/>
              </a:spcAft>
            </a:pPr>
            <a:fld id="{3DF53439-851E-44AD-84B1-B6BFC3D0C743}" type="slidenum">
              <a:rPr lang="el-GR" smtClean="0">
                <a:solidFill>
                  <a:prstClr val="black">
                    <a:tint val="75000"/>
                  </a:prstClr>
                </a:solidFill>
                <a:latin typeface="Calibri"/>
              </a:rPr>
              <a:pPr fontAlgn="auto">
                <a:spcBef>
                  <a:spcPts val="0"/>
                </a:spcBef>
                <a:spcAft>
                  <a:spcPts val="0"/>
                </a:spcAft>
              </a:pPr>
              <a:t>‹#›</a:t>
            </a:fld>
            <a:endParaRPr lang="el-GR">
              <a:solidFill>
                <a:prstClr val="black">
                  <a:tint val="75000"/>
                </a:prstClr>
              </a:solidFill>
              <a:latin typeface="Calibri"/>
            </a:endParaRPr>
          </a:p>
        </p:txBody>
      </p:sp>
    </p:spTree>
    <p:extLst>
      <p:ext uri="{BB962C8B-B14F-4D97-AF65-F5344CB8AC3E}">
        <p14:creationId xmlns:p14="http://schemas.microsoft.com/office/powerpoint/2010/main" val="41852742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31435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448735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980605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02763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193881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smtClean="0"/>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792201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1334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2400"/>
            <a:ext cx="2057400" cy="6172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2400"/>
            <a:ext cx="6019800" cy="6172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B74DCD5F-8754-444D-AE98-272B729A763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2835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fontAlgn="auto">
              <a:spcBef>
                <a:spcPts val="0"/>
              </a:spcBef>
              <a:spcAft>
                <a:spcPts val="0"/>
              </a:spcAft>
            </a:pPr>
            <a:fld id="{F2853615-BFDE-46DE-814C-47EC6EF6D371}" type="datetimeFigureOut">
              <a:rPr lang="el-GR" smtClean="0">
                <a:solidFill>
                  <a:prstClr val="black">
                    <a:tint val="75000"/>
                  </a:prstClr>
                </a:solidFill>
                <a:latin typeface="Calibri"/>
              </a:rPr>
              <a:pPr fontAlgn="auto">
                <a:spcBef>
                  <a:spcPts val="0"/>
                </a:spcBef>
                <a:spcAft>
                  <a:spcPts val="0"/>
                </a:spcAft>
              </a:pPr>
              <a:t>25/9/2022</a:t>
            </a:fld>
            <a:endParaRPr lang="el-G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l-GR">
              <a:solidFill>
                <a:prstClr val="black">
                  <a:tint val="75000"/>
                </a:prstClr>
              </a:solidFill>
              <a:latin typeface="Calibri"/>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fontAlgn="auto">
              <a:spcBef>
                <a:spcPts val="0"/>
              </a:spcBef>
              <a:spcAft>
                <a:spcPts val="0"/>
              </a:spcAft>
            </a:pPr>
            <a:fld id="{3DF53439-851E-44AD-84B1-B6BFC3D0C743}" type="slidenum">
              <a:rPr lang="el-GR" smtClean="0">
                <a:solidFill>
                  <a:prstClr val="black">
                    <a:tint val="75000"/>
                  </a:prstClr>
                </a:solidFill>
                <a:latin typeface="Calibri"/>
              </a:rPr>
              <a:pPr fontAlgn="auto">
                <a:spcBef>
                  <a:spcPts val="0"/>
                </a:spcBef>
                <a:spcAft>
                  <a:spcPts val="0"/>
                </a:spcAft>
              </a:pPr>
              <a:t>‹#›</a:t>
            </a:fld>
            <a:endParaRPr lang="el-GR">
              <a:solidFill>
                <a:prstClr val="black">
                  <a:tint val="75000"/>
                </a:prstClr>
              </a:solidFill>
              <a:latin typeface="Calibri"/>
            </a:endParaRPr>
          </a:p>
        </p:txBody>
      </p:sp>
    </p:spTree>
    <p:extLst>
      <p:ext uri="{BB962C8B-B14F-4D97-AF65-F5344CB8AC3E}">
        <p14:creationId xmlns:p14="http://schemas.microsoft.com/office/powerpoint/2010/main" val="30896617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smtClean="0"/>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fontAlgn="auto">
              <a:spcBef>
                <a:spcPts val="0"/>
              </a:spcBef>
              <a:spcAft>
                <a:spcPts val="0"/>
              </a:spcAft>
            </a:pPr>
            <a:fld id="{F2853615-BFDE-46DE-814C-47EC6EF6D371}" type="datetimeFigureOut">
              <a:rPr lang="el-GR" smtClean="0">
                <a:solidFill>
                  <a:prstClr val="black">
                    <a:tint val="75000"/>
                  </a:prstClr>
                </a:solidFill>
                <a:latin typeface="Calibri"/>
              </a:rPr>
              <a:pPr fontAlgn="auto">
                <a:spcBef>
                  <a:spcPts val="0"/>
                </a:spcBef>
                <a:spcAft>
                  <a:spcPts val="0"/>
                </a:spcAft>
              </a:pPr>
              <a:t>25/9/2022</a:t>
            </a:fld>
            <a:endParaRPr lang="el-G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l-GR">
              <a:solidFill>
                <a:prstClr val="black">
                  <a:tint val="75000"/>
                </a:prstClr>
              </a:solidFill>
              <a:latin typeface="Calibri"/>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fontAlgn="auto">
              <a:spcBef>
                <a:spcPts val="0"/>
              </a:spcBef>
              <a:spcAft>
                <a:spcPts val="0"/>
              </a:spcAft>
            </a:pPr>
            <a:fld id="{3DF53439-851E-44AD-84B1-B6BFC3D0C743}" type="slidenum">
              <a:rPr lang="el-GR" smtClean="0">
                <a:solidFill>
                  <a:prstClr val="black">
                    <a:tint val="75000"/>
                  </a:prstClr>
                </a:solidFill>
                <a:latin typeface="Calibri"/>
              </a:rPr>
              <a:pPr fontAlgn="auto">
                <a:spcBef>
                  <a:spcPts val="0"/>
                </a:spcBef>
                <a:spcAft>
                  <a:spcPts val="0"/>
                </a:spcAft>
              </a:pPr>
              <a:t>‹#›</a:t>
            </a:fld>
            <a:endParaRPr lang="el-GR">
              <a:solidFill>
                <a:prstClr val="black">
                  <a:tint val="75000"/>
                </a:prstClr>
              </a:solidFill>
              <a:latin typeface="Calibri"/>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32210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smtClean="0"/>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pPr fontAlgn="auto">
              <a:spcBef>
                <a:spcPts val="0"/>
              </a:spcBef>
              <a:spcAft>
                <a:spcPts val="0"/>
              </a:spcAft>
            </a:pPr>
            <a:fld id="{F2853615-BFDE-46DE-814C-47EC6EF6D371}" type="datetimeFigureOut">
              <a:rPr lang="el-GR" smtClean="0">
                <a:solidFill>
                  <a:prstClr val="black">
                    <a:tint val="75000"/>
                  </a:prstClr>
                </a:solidFill>
                <a:latin typeface="Calibri"/>
              </a:rPr>
              <a:pPr fontAlgn="auto">
                <a:spcBef>
                  <a:spcPts val="0"/>
                </a:spcBef>
                <a:spcAft>
                  <a:spcPts val="0"/>
                </a:spcAft>
              </a:pPr>
              <a:t>25/9/2022</a:t>
            </a:fld>
            <a:endParaRPr lang="el-GR">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l-GR">
              <a:solidFill>
                <a:prstClr val="black">
                  <a:tint val="75000"/>
                </a:prstClr>
              </a:solidFill>
              <a:latin typeface="Calibri"/>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auto">
              <a:spcBef>
                <a:spcPts val="0"/>
              </a:spcBef>
              <a:spcAft>
                <a:spcPts val="0"/>
              </a:spcAft>
            </a:pPr>
            <a:fld id="{3DF53439-851E-44AD-84B1-B6BFC3D0C743}" type="slidenum">
              <a:rPr lang="el-GR" smtClean="0">
                <a:solidFill>
                  <a:prstClr val="black">
                    <a:tint val="75000"/>
                  </a:prstClr>
                </a:solidFill>
                <a:latin typeface="Calibri"/>
              </a:rPr>
              <a:pPr fontAlgn="auto">
                <a:spcBef>
                  <a:spcPts val="0"/>
                </a:spcBef>
                <a:spcAft>
                  <a:spcPts val="0"/>
                </a:spcAft>
              </a:pPr>
              <a:t>‹#›</a:t>
            </a:fld>
            <a:endParaRPr lang="el-GR">
              <a:solidFill>
                <a:prstClr val="black">
                  <a:tint val="75000"/>
                </a:prstClr>
              </a:solidFill>
              <a:latin typeface="Calibri"/>
            </a:endParaRPr>
          </a:p>
        </p:txBody>
      </p:sp>
    </p:spTree>
    <p:extLst>
      <p:ext uri="{BB962C8B-B14F-4D97-AF65-F5344CB8AC3E}">
        <p14:creationId xmlns:p14="http://schemas.microsoft.com/office/powerpoint/2010/main" val="28928210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pPr fontAlgn="auto">
              <a:spcBef>
                <a:spcPts val="0"/>
              </a:spcBef>
              <a:spcAft>
                <a:spcPts val="0"/>
              </a:spcAft>
            </a:pPr>
            <a:fld id="{F2853615-BFDE-46DE-814C-47EC6EF6D371}" type="datetimeFigureOut">
              <a:rPr lang="el-GR" smtClean="0">
                <a:solidFill>
                  <a:prstClr val="black">
                    <a:tint val="75000"/>
                  </a:prstClr>
                </a:solidFill>
                <a:latin typeface="Calibri"/>
              </a:rPr>
              <a:pPr fontAlgn="auto">
                <a:spcBef>
                  <a:spcPts val="0"/>
                </a:spcBef>
                <a:spcAft>
                  <a:spcPts val="0"/>
                </a:spcAft>
              </a:pPr>
              <a:t>25/9/2022</a:t>
            </a:fld>
            <a:endParaRPr lang="el-GR">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l-GR">
              <a:solidFill>
                <a:prstClr val="black">
                  <a:tint val="75000"/>
                </a:prstClr>
              </a:solidFill>
              <a:latin typeface="Calibri"/>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auto">
              <a:spcBef>
                <a:spcPts val="0"/>
              </a:spcBef>
              <a:spcAft>
                <a:spcPts val="0"/>
              </a:spcAft>
            </a:pPr>
            <a:fld id="{3DF53439-851E-44AD-84B1-B6BFC3D0C743}" type="slidenum">
              <a:rPr lang="el-GR" smtClean="0">
                <a:solidFill>
                  <a:prstClr val="black">
                    <a:tint val="75000"/>
                  </a:prstClr>
                </a:solidFill>
                <a:latin typeface="Calibri"/>
              </a:rPr>
              <a:pPr fontAlgn="auto">
                <a:spcBef>
                  <a:spcPts val="0"/>
                </a:spcBef>
                <a:spcAft>
                  <a:spcPts val="0"/>
                </a:spcAft>
              </a:pPr>
              <a:t>‹#›</a:t>
            </a:fld>
            <a:endParaRPr lang="el-GR">
              <a:solidFill>
                <a:prstClr val="black">
                  <a:tint val="75000"/>
                </a:prstClr>
              </a:solidFill>
              <a:latin typeface="Calibri"/>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432489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pPr fontAlgn="auto">
              <a:spcBef>
                <a:spcPts val="0"/>
              </a:spcBef>
              <a:spcAft>
                <a:spcPts val="0"/>
              </a:spcAft>
            </a:pPr>
            <a:fld id="{F2853615-BFDE-46DE-814C-47EC6EF6D371}" type="datetimeFigureOut">
              <a:rPr lang="el-GR" smtClean="0">
                <a:solidFill>
                  <a:prstClr val="black">
                    <a:tint val="75000"/>
                  </a:prstClr>
                </a:solidFill>
                <a:latin typeface="Calibri"/>
              </a:rPr>
              <a:pPr fontAlgn="auto">
                <a:spcBef>
                  <a:spcPts val="0"/>
                </a:spcBef>
                <a:spcAft>
                  <a:spcPts val="0"/>
                </a:spcAft>
              </a:pPr>
              <a:t>25/9/2022</a:t>
            </a:fld>
            <a:endParaRPr lang="el-GR">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l-GR">
              <a:solidFill>
                <a:prstClr val="black">
                  <a:tint val="75000"/>
                </a:prstClr>
              </a:solidFill>
              <a:latin typeface="Calibri"/>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auto">
              <a:spcBef>
                <a:spcPts val="0"/>
              </a:spcBef>
              <a:spcAft>
                <a:spcPts val="0"/>
              </a:spcAft>
            </a:pPr>
            <a:fld id="{3DF53439-851E-44AD-84B1-B6BFC3D0C743}" type="slidenum">
              <a:rPr lang="el-GR" smtClean="0">
                <a:solidFill>
                  <a:prstClr val="black">
                    <a:tint val="75000"/>
                  </a:prstClr>
                </a:solidFill>
                <a:latin typeface="Calibri"/>
              </a:rPr>
              <a:pPr fontAlgn="auto">
                <a:spcBef>
                  <a:spcPts val="0"/>
                </a:spcBef>
                <a:spcAft>
                  <a:spcPts val="0"/>
                </a:spcAft>
              </a:pPr>
              <a:t>‹#›</a:t>
            </a:fld>
            <a:endParaRPr lang="el-GR">
              <a:solidFill>
                <a:prstClr val="black">
                  <a:tint val="75000"/>
                </a:prstClr>
              </a:solidFill>
              <a:latin typeface="Calibri"/>
            </a:endParaRPr>
          </a:p>
        </p:txBody>
      </p:sp>
    </p:spTree>
    <p:extLst>
      <p:ext uri="{BB962C8B-B14F-4D97-AF65-F5344CB8AC3E}">
        <p14:creationId xmlns:p14="http://schemas.microsoft.com/office/powerpoint/2010/main" val="406422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214724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987884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056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67AE1590-E451-4974-A5AE-2EB5EC6A47BF}"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941D983-DF9C-4DA8-923B-1926EF57FCE3}"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l-GR" smtClean="0"/>
              <a:t>Στυλ κύριου τίτλου</a:t>
            </a:r>
            <a:endParaRPr lang="en-US" dirty="0"/>
          </a:p>
        </p:txBody>
      </p:sp>
    </p:spTree>
    <p:extLst>
      <p:ext uri="{BB962C8B-B14F-4D97-AF65-F5344CB8AC3E}">
        <p14:creationId xmlns:p14="http://schemas.microsoft.com/office/powerpoint/2010/main" val="321274986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CB72B9-1AFB-44A1-B63A-197A551505CF}"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802BFF2-949A-41F5-A2F2-D4D61D988EF7}"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8" name="Title 7"/>
          <p:cNvSpPr>
            <a:spLocks noGrp="1"/>
          </p:cNvSpPr>
          <p:nvPr>
            <p:ph type="title"/>
          </p:nvPr>
        </p:nvSpPr>
        <p:spPr/>
        <p:txBody>
          <a:bodyPr/>
          <a:lstStyle/>
          <a:p>
            <a:r>
              <a:rPr lang="el-GR" smtClean="0"/>
              <a:t>Στυλ κύριου τίτλου</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p14="http://schemas.microsoft.com/office/powerpoint/2010/main" val="17351486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635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076325"/>
            <a:ext cx="8229600" cy="5248275"/>
          </a:xfrm>
        </p:spPr>
        <p:txBody>
          <a:bodyPr/>
          <a:lstStyle/>
          <a:p>
            <a:r>
              <a:rPr lang="ru-RU" smtClean="0"/>
              <a:t>Вставка таблицы</a:t>
            </a:r>
            <a:endParaRPr lang="ru-RU"/>
          </a:p>
        </p:txBody>
      </p:sp>
      <p:sp>
        <p:nvSpPr>
          <p:cNvPr id="4" name="Дата 3"/>
          <p:cNvSpPr>
            <a:spLocks noGrp="1"/>
          </p:cNvSpPr>
          <p:nvPr>
            <p:ph type="dt" sz="half" idx="10"/>
          </p:nvPr>
        </p:nvSpPr>
        <p:spPr>
          <a:xfrm>
            <a:off x="381000" y="6567488"/>
            <a:ext cx="2438400" cy="214312"/>
          </a:xfrm>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a:xfrm>
            <a:off x="6400800" y="6551613"/>
            <a:ext cx="2362200" cy="241300"/>
          </a:xfrm>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a:xfrm>
            <a:off x="3657600" y="6551613"/>
            <a:ext cx="2133600" cy="241300"/>
          </a:xfrm>
        </p:spPr>
        <p:txBody>
          <a:bodyPr/>
          <a:lstStyle>
            <a:lvl1pPr>
              <a:defRPr/>
            </a:lvl1pPr>
          </a:lstStyle>
          <a:p>
            <a:fld id="{A146FAE9-9CE7-43FE-A7E2-84AF7AB2AE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122078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E0166BB-5CE2-477A-96D6-E4C4CF3C097D}"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6788281-5496-4C03-8F78-36BB5F4BC433}"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283584963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E77DD4B-26B3-49E4-8BDD-E8204EB40434}"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F5DDD927-B8A6-42C8-8FBB-8FD01680593A}"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8" name="Title 7"/>
          <p:cNvSpPr>
            <a:spLocks noGrp="1"/>
          </p:cNvSpPr>
          <p:nvPr>
            <p:ph type="title"/>
          </p:nvPr>
        </p:nvSpPr>
        <p:spPr/>
        <p:txBody>
          <a:bodyPr/>
          <a:lstStyle/>
          <a:p>
            <a:r>
              <a:rPr lang="el-GR" smtClean="0"/>
              <a:t>Στυλ κύριου τίτλου</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19401140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l-GR" smtClean="0"/>
              <a:t>Στυλ υποδείγματος κειμένου</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DDAF5F33-F92D-41DA-8083-647DAAAA86A4}"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l-GR">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72CC35EC-AFD9-4806-94C7-C3B58FB1FD19}"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10" name="Title 9"/>
          <p:cNvSpPr>
            <a:spLocks noGrp="1"/>
          </p:cNvSpPr>
          <p:nvPr>
            <p:ph type="title"/>
          </p:nvPr>
        </p:nvSpPr>
        <p:spPr/>
        <p:txBody>
          <a:bodyPr/>
          <a:lstStyle/>
          <a:p>
            <a:r>
              <a:rPr lang="el-GR" smtClean="0"/>
              <a:t>Στυλ κύριου τίτλου</a:t>
            </a:r>
            <a:endParaRPr lang="en-US" dirty="0"/>
          </a:p>
        </p:txBody>
      </p:sp>
    </p:spTree>
    <p:extLst>
      <p:ext uri="{BB962C8B-B14F-4D97-AF65-F5344CB8AC3E}">
        <p14:creationId xmlns:p14="http://schemas.microsoft.com/office/powerpoint/2010/main" val="164320723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C4862129-0EE2-4703-BD19-CB9E678256C5}"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l-GR">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7C0E8BEF-545B-4072-80A0-AC2200EDEEEB}"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414621612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F7634-21E8-4B3E-BCDC-5E8833E2E3AD}"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l-GR">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E2306A51-B09D-47AF-B077-AE17DFEAE9F3}"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137223793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l-GR" smtClean="0"/>
              <a:t>Στυλ κύριου τίτλου</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CD41ACE4-F5E5-417D-BD30-C3CA54969ABB}"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3DE74FA8-4697-424A-B9B9-FD40B9146CCB}"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3256608119"/>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51EEC6-A3F8-403D-9210-F13AF8589A4A}"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EDE3733-86F2-4053-9CCB-D844B141AB61}"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l-GR" smtClean="0"/>
              <a:t>Στυλ κύριου τίτλου</a:t>
            </a:r>
            <a:endParaRPr lang="en-US" dirty="0"/>
          </a:p>
        </p:txBody>
      </p:sp>
    </p:spTree>
    <p:extLst>
      <p:ext uri="{BB962C8B-B14F-4D97-AF65-F5344CB8AC3E}">
        <p14:creationId xmlns:p14="http://schemas.microsoft.com/office/powerpoint/2010/main" val="218317575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720518CF-0E9F-4564-BA43-76245B24C8F8}"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B02957D-B2E5-429F-919A-0ABDBB65F9AE}"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266515542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l-GR" smtClean="0"/>
              <a:t>Στυλ κύριου τίτλου</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D572BBE-B912-4B09-8E14-D5186CDB8948}" type="datetimeFigureOut">
              <a:rPr lang="el-GR" smtClean="0">
                <a:solidFill>
                  <a:prstClr val="black">
                    <a:lumMod val="50000"/>
                    <a:lumOff val="50000"/>
                  </a:prstClr>
                </a:solidFill>
              </a:rPr>
              <a:pPr/>
              <a:t>25/9/2022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E59356-AC4C-4028-8949-15433861390A}"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21171096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51521" y="452671"/>
            <a:ext cx="4176464" cy="1440161"/>
          </a:xfrm>
          <a:prstGeom prst="rect">
            <a:avLst/>
          </a:prstGeom>
        </p:spPr>
        <p:txBody>
          <a:bodyPr anchor="ctr"/>
          <a:lstStyle>
            <a:lvl1pPr marL="0" indent="0" algn="l">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251374" y="1988840"/>
            <a:ext cx="4176464" cy="576064"/>
          </a:xfrm>
          <a:prstGeom prst="rect">
            <a:avLst/>
          </a:prstGeom>
        </p:spPr>
        <p:txBody>
          <a:bodyPr anchor="ctr"/>
          <a:lstStyle>
            <a:lvl1pPr marL="0" indent="0" algn="l">
              <a:lnSpc>
                <a:spcPct val="100000"/>
              </a:lnSpc>
              <a:buNone/>
              <a:defRPr sz="1400" b="1" baseline="0">
                <a:solidFill>
                  <a:schemeClr val="tx1">
                    <a:lumMod val="75000"/>
                    <a:lumOff val="25000"/>
                  </a:schemeClr>
                </a:solidFill>
                <a:latin typeface="+mn-lt"/>
                <a:cs typeface="Arial" pitchFamily="34" charset="0"/>
              </a:defRPr>
            </a:lvl1pPr>
          </a:lstStyle>
          <a:p>
            <a:pPr lvl="0"/>
            <a:r>
              <a:rPr lang="en-US" altLang="ko-KR" dirty="0"/>
              <a:t>INSTERT THE TITLE</a:t>
            </a:r>
          </a:p>
          <a:p>
            <a:pPr lvl="0"/>
            <a:r>
              <a:rPr lang="en-US" altLang="ko-KR" dirty="0"/>
              <a:t>OF YOUR PRESENTATION HERE</a:t>
            </a:r>
            <a:endParaRPr lang="ko-KR" altLang="en-US" dirty="0"/>
          </a:p>
        </p:txBody>
      </p:sp>
    </p:spTree>
    <p:extLst>
      <p:ext uri="{BB962C8B-B14F-4D97-AF65-F5344CB8AC3E}">
        <p14:creationId xmlns:p14="http://schemas.microsoft.com/office/powerpoint/2010/main" val="3186324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48" y="711249"/>
            <a:ext cx="9144000" cy="1824203"/>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en-US">
              <a:solidFill>
                <a:prstClr val="white"/>
              </a:solidFill>
            </a:endParaRPr>
          </a:p>
        </p:txBody>
      </p:sp>
      <p:sp>
        <p:nvSpPr>
          <p:cNvPr id="10" name="Text Placeholder 9"/>
          <p:cNvSpPr>
            <a:spLocks noGrp="1"/>
          </p:cNvSpPr>
          <p:nvPr>
            <p:ph type="body" sz="quarter" idx="10" hasCustomPrompt="1"/>
          </p:nvPr>
        </p:nvSpPr>
        <p:spPr>
          <a:xfrm>
            <a:off x="0" y="1028735"/>
            <a:ext cx="9144000" cy="76808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1796818"/>
            <a:ext cx="9144000" cy="384043"/>
          </a:xfrm>
          <a:prstGeom prst="rect">
            <a:avLst/>
          </a:prstGeom>
        </p:spPr>
        <p:txBody>
          <a:bodyPr anchor="ctr"/>
          <a:lstStyle>
            <a:lvl1pPr marL="0" indent="0" algn="ctr">
              <a:buNone/>
              <a:defRPr sz="1400" b="0" baseline="0">
                <a:solidFill>
                  <a:schemeClr val="tx1">
                    <a:lumMod val="75000"/>
                    <a:lumOff val="25000"/>
                  </a:schemeClr>
                </a:solidFill>
                <a:latin typeface="Arial" pitchFamily="34" charset="0"/>
                <a:cs typeface="Arial" pitchFamily="34" charset="0"/>
              </a:defRPr>
            </a:lvl1pPr>
          </a:lstStyle>
          <a:p>
            <a:pPr lvl="0"/>
            <a:r>
              <a:rPr lang="en-US" altLang="ko-KR" dirty="0"/>
              <a:t>Insert the title of your subtitle Here</a:t>
            </a:r>
          </a:p>
        </p:txBody>
      </p:sp>
      <p:sp>
        <p:nvSpPr>
          <p:cNvPr id="5" name="Rectangle 4"/>
          <p:cNvSpPr/>
          <p:nvPr userDrawn="1"/>
        </p:nvSpPr>
        <p:spPr>
          <a:xfrm>
            <a:off x="3779912" y="0"/>
            <a:ext cx="1512168"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6334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endParaRPr lang="en-US"/>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84F4B5DF-9197-44A9-8A84-10B89E3BC82C}"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2A32687B-EED2-4147-8A08-7FD21521AF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706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60C72EA9-CA4E-4432-9DD2-E2CA0AFACFD9}"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B92B84B0-9D5D-497D-A91C-337323FB39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6575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endParaRPr lang="en-US"/>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C07C168D-9152-475A-B5F7-D24FD7F0244B}"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3A502F98-4139-4A31-A523-D6BEE45975D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9756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ημερομηνίας 3"/>
          <p:cNvSpPr>
            <a:spLocks noGrp="1"/>
          </p:cNvSpPr>
          <p:nvPr>
            <p:ph type="dt" sz="half" idx="10"/>
          </p:nvPr>
        </p:nvSpPr>
        <p:spPr/>
        <p:txBody>
          <a:bodyPr/>
          <a:lstStyle>
            <a:lvl1pPr>
              <a:defRPr/>
            </a:lvl1pPr>
          </a:lstStyle>
          <a:p>
            <a:pPr>
              <a:defRPr/>
            </a:pPr>
            <a:fld id="{A8C1B777-9F29-42E1-8510-0B0EFC80E168}" type="datetimeFigureOut">
              <a:rPr lang="en-US">
                <a:solidFill>
                  <a:prstClr val="black">
                    <a:tint val="75000"/>
                  </a:prstClr>
                </a:solidFill>
              </a:rPr>
              <a:pPr>
                <a:defRPr/>
              </a:pPr>
              <a:t>9/25/2022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313D469B-49A5-47C1-BF9D-7B3362589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3634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endParaRPr lang="en-US"/>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Θέση ημερομηνίας 3"/>
          <p:cNvSpPr>
            <a:spLocks noGrp="1"/>
          </p:cNvSpPr>
          <p:nvPr>
            <p:ph type="dt" sz="half" idx="10"/>
          </p:nvPr>
        </p:nvSpPr>
        <p:spPr/>
        <p:txBody>
          <a:bodyPr/>
          <a:lstStyle>
            <a:lvl1pPr>
              <a:defRPr/>
            </a:lvl1pPr>
          </a:lstStyle>
          <a:p>
            <a:pPr>
              <a:defRPr/>
            </a:pPr>
            <a:fld id="{9BAFA12A-13DF-462E-96A4-5FB438D9520B}" type="datetimeFigureOut">
              <a:rPr lang="en-US">
                <a:solidFill>
                  <a:prstClr val="black">
                    <a:tint val="75000"/>
                  </a:prstClr>
                </a:solidFill>
              </a:rPr>
              <a:pPr>
                <a:defRPr/>
              </a:pPr>
              <a:t>9/25/2022</a:t>
            </a:fld>
            <a:endParaRPr lang="en-US">
              <a:solidFill>
                <a:prstClr val="black">
                  <a:tint val="75000"/>
                </a:prstClr>
              </a:solidFill>
            </a:endParaRPr>
          </a:p>
        </p:txBody>
      </p:sp>
      <p:sp>
        <p:nvSpPr>
          <p:cNvPr id="8"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Θέση αριθμού διαφάνειας 5"/>
          <p:cNvSpPr>
            <a:spLocks noGrp="1"/>
          </p:cNvSpPr>
          <p:nvPr>
            <p:ph type="sldNum" sz="quarter" idx="12"/>
          </p:nvPr>
        </p:nvSpPr>
        <p:spPr/>
        <p:txBody>
          <a:bodyPr/>
          <a:lstStyle>
            <a:lvl1pPr>
              <a:defRPr/>
            </a:lvl1pPr>
          </a:lstStyle>
          <a:p>
            <a:pPr>
              <a:defRPr/>
            </a:pPr>
            <a:fld id="{E5E06AD9-1071-4BDB-AB53-EBE3B1397F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047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FDB1EA86-A01B-43F5-BC15-46237CFAAA8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6561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ημερομηνίας 3"/>
          <p:cNvSpPr>
            <a:spLocks noGrp="1"/>
          </p:cNvSpPr>
          <p:nvPr>
            <p:ph type="dt" sz="half" idx="10"/>
          </p:nvPr>
        </p:nvSpPr>
        <p:spPr/>
        <p:txBody>
          <a:bodyPr/>
          <a:lstStyle>
            <a:lvl1pPr>
              <a:defRPr/>
            </a:lvl1pPr>
          </a:lstStyle>
          <a:p>
            <a:pPr>
              <a:defRPr/>
            </a:pPr>
            <a:fld id="{79917925-F46B-410E-A3D4-C0DE35A6CCFE}" type="datetimeFigureOut">
              <a:rPr lang="en-US">
                <a:solidFill>
                  <a:prstClr val="black">
                    <a:tint val="75000"/>
                  </a:prstClr>
                </a:solidFill>
              </a:rPr>
              <a:pPr>
                <a:defRPr/>
              </a:pPr>
              <a:t>9/25/2022</a:t>
            </a:fld>
            <a:endParaRPr lang="en-US">
              <a:solidFill>
                <a:prstClr val="black">
                  <a:tint val="75000"/>
                </a:prstClr>
              </a:solidFill>
            </a:endParaRPr>
          </a:p>
        </p:txBody>
      </p:sp>
      <p:sp>
        <p:nvSpPr>
          <p:cNvPr id="4"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Θέση αριθμού διαφάνειας 5"/>
          <p:cNvSpPr>
            <a:spLocks noGrp="1"/>
          </p:cNvSpPr>
          <p:nvPr>
            <p:ph type="sldNum" sz="quarter" idx="12"/>
          </p:nvPr>
        </p:nvSpPr>
        <p:spPr/>
        <p:txBody>
          <a:bodyPr/>
          <a:lstStyle>
            <a:lvl1pPr>
              <a:defRPr/>
            </a:lvl1pPr>
          </a:lstStyle>
          <a:p>
            <a:pPr>
              <a:defRPr/>
            </a:pPr>
            <a:fld id="{5ACBAFDC-6CD4-47E5-B66E-46FC09F898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2003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3C8C0F83-E994-4910-9E57-4FBED3FEA280}" type="datetimeFigureOut">
              <a:rPr lang="en-US">
                <a:solidFill>
                  <a:prstClr val="black">
                    <a:tint val="75000"/>
                  </a:prstClr>
                </a:solidFill>
              </a:rPr>
              <a:pPr>
                <a:defRPr/>
              </a:pPr>
              <a:t>9/25/2022</a:t>
            </a:fld>
            <a:endParaRPr lang="en-US">
              <a:solidFill>
                <a:prstClr val="black">
                  <a:tint val="75000"/>
                </a:prstClr>
              </a:solidFill>
            </a:endParaRPr>
          </a:p>
        </p:txBody>
      </p:sp>
      <p:sp>
        <p:nvSpPr>
          <p:cNvPr id="3"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Θέση αριθμού διαφάνειας 5"/>
          <p:cNvSpPr>
            <a:spLocks noGrp="1"/>
          </p:cNvSpPr>
          <p:nvPr>
            <p:ph type="sldNum" sz="quarter" idx="12"/>
          </p:nvPr>
        </p:nvSpPr>
        <p:spPr/>
        <p:txBody>
          <a:bodyPr/>
          <a:lstStyle>
            <a:lvl1pPr>
              <a:defRPr/>
            </a:lvl1pPr>
          </a:lstStyle>
          <a:p>
            <a:pPr>
              <a:defRPr/>
            </a:pPr>
            <a:fld id="{C6C44F35-42D4-4BA6-89F9-3B9E3F52EB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8304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endParaRPr lang="en-US"/>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D79286C7-A33E-42FE-BDB4-C114D25E8902}" type="datetimeFigureOut">
              <a:rPr lang="en-US">
                <a:solidFill>
                  <a:prstClr val="black">
                    <a:tint val="75000"/>
                  </a:prstClr>
                </a:solidFill>
              </a:rPr>
              <a:pPr>
                <a:defRPr/>
              </a:pPr>
              <a:t>9/25/2022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4E3D7352-71F1-4CF5-847D-6D8A06154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366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endParaRPr lang="en-US"/>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AA3A4D4-A48D-4494-A6DF-C8314A9B849D}" type="datetimeFigureOut">
              <a:rPr lang="en-US">
                <a:solidFill>
                  <a:prstClr val="black">
                    <a:tint val="75000"/>
                  </a:prstClr>
                </a:solidFill>
              </a:rPr>
              <a:pPr>
                <a:defRPr/>
              </a:pPr>
              <a:t>9/25/2022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C4102561-94AA-499B-BDAD-F52F5DD571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3270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EED4F3E6-DA74-417E-9598-6E85A195211E}"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98626071-CED0-4A6C-8473-FC18817860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2786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endParaRPr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161F4755-CAA4-4E56-BD81-6A102D50A44D}"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51EFD93C-B37A-4F6C-8924-814E3A4B03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8421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endParaRPr lang="en-US"/>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84F4B5DF-9197-44A9-8A84-10B89E3BC82C}"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2A32687B-EED2-4147-8A08-7FD21521AF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5052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60C72EA9-CA4E-4432-9DD2-E2CA0AFACFD9}"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B92B84B0-9D5D-497D-A91C-337323FB39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0862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endParaRPr lang="en-US"/>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C07C168D-9152-475A-B5F7-D24FD7F0244B}"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3A502F98-4139-4A31-A523-D6BEE45975D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6265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ημερομηνίας 3"/>
          <p:cNvSpPr>
            <a:spLocks noGrp="1"/>
          </p:cNvSpPr>
          <p:nvPr>
            <p:ph type="dt" sz="half" idx="10"/>
          </p:nvPr>
        </p:nvSpPr>
        <p:spPr/>
        <p:txBody>
          <a:bodyPr/>
          <a:lstStyle>
            <a:lvl1pPr>
              <a:defRPr/>
            </a:lvl1pPr>
          </a:lstStyle>
          <a:p>
            <a:pPr>
              <a:defRPr/>
            </a:pPr>
            <a:fld id="{A8C1B777-9F29-42E1-8510-0B0EFC80E168}" type="datetimeFigureOut">
              <a:rPr lang="en-US">
                <a:solidFill>
                  <a:prstClr val="black">
                    <a:tint val="75000"/>
                  </a:prstClr>
                </a:solidFill>
              </a:rPr>
              <a:pPr>
                <a:defRPr/>
              </a:pPr>
              <a:t>9/25/2022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313D469B-49A5-47C1-BF9D-7B3362589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421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F8A7907A-064A-4B1E-8122-B240B374D3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55828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endParaRPr lang="en-US"/>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Θέση ημερομηνίας 3"/>
          <p:cNvSpPr>
            <a:spLocks noGrp="1"/>
          </p:cNvSpPr>
          <p:nvPr>
            <p:ph type="dt" sz="half" idx="10"/>
          </p:nvPr>
        </p:nvSpPr>
        <p:spPr/>
        <p:txBody>
          <a:bodyPr/>
          <a:lstStyle>
            <a:lvl1pPr>
              <a:defRPr/>
            </a:lvl1pPr>
          </a:lstStyle>
          <a:p>
            <a:pPr>
              <a:defRPr/>
            </a:pPr>
            <a:fld id="{9BAFA12A-13DF-462E-96A4-5FB438D9520B}" type="datetimeFigureOut">
              <a:rPr lang="en-US">
                <a:solidFill>
                  <a:prstClr val="black">
                    <a:tint val="75000"/>
                  </a:prstClr>
                </a:solidFill>
              </a:rPr>
              <a:pPr>
                <a:defRPr/>
              </a:pPr>
              <a:t>9/25/2022</a:t>
            </a:fld>
            <a:endParaRPr lang="en-US">
              <a:solidFill>
                <a:prstClr val="black">
                  <a:tint val="75000"/>
                </a:prstClr>
              </a:solidFill>
            </a:endParaRPr>
          </a:p>
        </p:txBody>
      </p:sp>
      <p:sp>
        <p:nvSpPr>
          <p:cNvPr id="8"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Θέση αριθμού διαφάνειας 5"/>
          <p:cNvSpPr>
            <a:spLocks noGrp="1"/>
          </p:cNvSpPr>
          <p:nvPr>
            <p:ph type="sldNum" sz="quarter" idx="12"/>
          </p:nvPr>
        </p:nvSpPr>
        <p:spPr/>
        <p:txBody>
          <a:bodyPr/>
          <a:lstStyle>
            <a:lvl1pPr>
              <a:defRPr/>
            </a:lvl1pPr>
          </a:lstStyle>
          <a:p>
            <a:pPr>
              <a:defRPr/>
            </a:pPr>
            <a:fld id="{E5E06AD9-1071-4BDB-AB53-EBE3B1397F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7246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ημερομηνίας 3"/>
          <p:cNvSpPr>
            <a:spLocks noGrp="1"/>
          </p:cNvSpPr>
          <p:nvPr>
            <p:ph type="dt" sz="half" idx="10"/>
          </p:nvPr>
        </p:nvSpPr>
        <p:spPr/>
        <p:txBody>
          <a:bodyPr/>
          <a:lstStyle>
            <a:lvl1pPr>
              <a:defRPr/>
            </a:lvl1pPr>
          </a:lstStyle>
          <a:p>
            <a:pPr>
              <a:defRPr/>
            </a:pPr>
            <a:fld id="{79917925-F46B-410E-A3D4-C0DE35A6CCFE}" type="datetimeFigureOut">
              <a:rPr lang="en-US">
                <a:solidFill>
                  <a:prstClr val="black">
                    <a:tint val="75000"/>
                  </a:prstClr>
                </a:solidFill>
              </a:rPr>
              <a:pPr>
                <a:defRPr/>
              </a:pPr>
              <a:t>9/25/2022</a:t>
            </a:fld>
            <a:endParaRPr lang="en-US">
              <a:solidFill>
                <a:prstClr val="black">
                  <a:tint val="75000"/>
                </a:prstClr>
              </a:solidFill>
            </a:endParaRPr>
          </a:p>
        </p:txBody>
      </p:sp>
      <p:sp>
        <p:nvSpPr>
          <p:cNvPr id="4"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Θέση αριθμού διαφάνειας 5"/>
          <p:cNvSpPr>
            <a:spLocks noGrp="1"/>
          </p:cNvSpPr>
          <p:nvPr>
            <p:ph type="sldNum" sz="quarter" idx="12"/>
          </p:nvPr>
        </p:nvSpPr>
        <p:spPr/>
        <p:txBody>
          <a:bodyPr/>
          <a:lstStyle>
            <a:lvl1pPr>
              <a:defRPr/>
            </a:lvl1pPr>
          </a:lstStyle>
          <a:p>
            <a:pPr>
              <a:defRPr/>
            </a:pPr>
            <a:fld id="{5ACBAFDC-6CD4-47E5-B66E-46FC09F898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1127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3C8C0F83-E994-4910-9E57-4FBED3FEA280}" type="datetimeFigureOut">
              <a:rPr lang="en-US">
                <a:solidFill>
                  <a:prstClr val="black">
                    <a:tint val="75000"/>
                  </a:prstClr>
                </a:solidFill>
              </a:rPr>
              <a:pPr>
                <a:defRPr/>
              </a:pPr>
              <a:t>9/25/2022</a:t>
            </a:fld>
            <a:endParaRPr lang="en-US">
              <a:solidFill>
                <a:prstClr val="black">
                  <a:tint val="75000"/>
                </a:prstClr>
              </a:solidFill>
            </a:endParaRPr>
          </a:p>
        </p:txBody>
      </p:sp>
      <p:sp>
        <p:nvSpPr>
          <p:cNvPr id="3"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Θέση αριθμού διαφάνειας 5"/>
          <p:cNvSpPr>
            <a:spLocks noGrp="1"/>
          </p:cNvSpPr>
          <p:nvPr>
            <p:ph type="sldNum" sz="quarter" idx="12"/>
          </p:nvPr>
        </p:nvSpPr>
        <p:spPr/>
        <p:txBody>
          <a:bodyPr/>
          <a:lstStyle>
            <a:lvl1pPr>
              <a:defRPr/>
            </a:lvl1pPr>
          </a:lstStyle>
          <a:p>
            <a:pPr>
              <a:defRPr/>
            </a:pPr>
            <a:fld id="{C6C44F35-42D4-4BA6-89F9-3B9E3F52EB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985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endParaRPr lang="en-US"/>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D79286C7-A33E-42FE-BDB4-C114D25E8902}" type="datetimeFigureOut">
              <a:rPr lang="en-US">
                <a:solidFill>
                  <a:prstClr val="black">
                    <a:tint val="75000"/>
                  </a:prstClr>
                </a:solidFill>
              </a:rPr>
              <a:pPr>
                <a:defRPr/>
              </a:pPr>
              <a:t>9/25/2022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4E3D7352-71F1-4CF5-847D-6D8A06154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8981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endParaRPr lang="en-US"/>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AA3A4D4-A48D-4494-A6DF-C8314A9B849D}" type="datetimeFigureOut">
              <a:rPr lang="en-US">
                <a:solidFill>
                  <a:prstClr val="black">
                    <a:tint val="75000"/>
                  </a:prstClr>
                </a:solidFill>
              </a:rPr>
              <a:pPr>
                <a:defRPr/>
              </a:pPr>
              <a:t>9/25/2022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C4102561-94AA-499B-BDAD-F52F5DD571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0085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EED4F3E6-DA74-417E-9598-6E85A195211E}"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98626071-CED0-4A6C-8473-FC18817860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0047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endParaRPr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161F4755-CAA4-4E56-BD81-6A102D50A44D}"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51EFD93C-B37A-4F6C-8924-814E3A4B03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511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73"/>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13790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90155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48"/>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2730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Номер слайда 6"/>
          <p:cNvSpPr>
            <a:spLocks noGrp="1"/>
          </p:cNvSpPr>
          <p:nvPr>
            <p:ph type="sldNum" sz="quarter" idx="12"/>
          </p:nvPr>
        </p:nvSpPr>
        <p:spPr/>
        <p:txBody>
          <a:bodyPr/>
          <a:lstStyle>
            <a:lvl1pPr>
              <a:defRPr/>
            </a:lvl1pPr>
          </a:lstStyle>
          <a:p>
            <a:fld id="{AAF95CEC-F197-4BA9-B469-B3EF4EAF764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7793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29946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26442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87335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316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24"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2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68679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88565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55496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86"/>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86"/>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25/9/2022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19831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D1B9518-A7C3-4979-9A6A-A39751C0164B}" type="datetimeFigureOut">
              <a:rPr lang="ru-RU">
                <a:solidFill>
                  <a:prstClr val="black">
                    <a:tint val="75000"/>
                  </a:prstClr>
                </a:solidFill>
              </a:rPr>
              <a:pPr>
                <a:defRPr/>
              </a:pPr>
              <a:t>25.09.2022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3904169-60D9-4C94-AAF5-8DAB184959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54008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B8C6115-0E31-4E1B-AF30-4110979A7C92}" type="datetimeFigureOut">
              <a:rPr lang="ru-RU">
                <a:solidFill>
                  <a:prstClr val="black">
                    <a:tint val="75000"/>
                  </a:prstClr>
                </a:solidFill>
              </a:rPr>
              <a:pPr>
                <a:defRPr/>
              </a:pPr>
              <a:t>25.09.2022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260E89E-59B1-4EF9-9AB4-F41CFC59D52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666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r>
              <a:rPr lang="en-US">
                <a:solidFill>
                  <a:srgbClr val="FFFFFF"/>
                </a:solidFill>
              </a:rPr>
              <a:t>Company Logo</a:t>
            </a:r>
          </a:p>
        </p:txBody>
      </p:sp>
      <p:sp>
        <p:nvSpPr>
          <p:cNvPr id="9" name="Номер слайда 8"/>
          <p:cNvSpPr>
            <a:spLocks noGrp="1"/>
          </p:cNvSpPr>
          <p:nvPr>
            <p:ph type="sldNum" sz="quarter" idx="12"/>
          </p:nvPr>
        </p:nvSpPr>
        <p:spPr/>
        <p:txBody>
          <a:bodyPr/>
          <a:lstStyle>
            <a:lvl1pPr>
              <a:defRPr/>
            </a:lvl1pPr>
          </a:lstStyle>
          <a:p>
            <a:fld id="{2A6ECCE6-B214-46E2-BD24-3C447EA06E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6982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F8C84CE-9D11-4FC3-B1DA-2373E24DBBCA}" type="datetimeFigureOut">
              <a:rPr lang="ru-RU">
                <a:solidFill>
                  <a:prstClr val="black">
                    <a:tint val="75000"/>
                  </a:prstClr>
                </a:solidFill>
              </a:rPr>
              <a:pPr>
                <a:defRPr/>
              </a:pPr>
              <a:t>25.09.2022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15BDA59-97A7-4F91-9FC4-40D9AD64B5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53902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584F8E56-B8EF-4647-AC42-3B5B25177982}" type="datetimeFigureOut">
              <a:rPr lang="ru-RU">
                <a:solidFill>
                  <a:prstClr val="black">
                    <a:tint val="75000"/>
                  </a:prstClr>
                </a:solidFill>
              </a:rPr>
              <a:pPr>
                <a:defRPr/>
              </a:pPr>
              <a:t>25.09.2022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34C39A-8B3E-44BC-8AEA-3D02BD35AB1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42269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264F272-F6B1-49D4-82F4-66F92AF20443}" type="datetimeFigureOut">
              <a:rPr lang="ru-RU">
                <a:solidFill>
                  <a:prstClr val="black">
                    <a:tint val="75000"/>
                  </a:prstClr>
                </a:solidFill>
              </a:rPr>
              <a:pPr>
                <a:defRPr/>
              </a:pPr>
              <a:t>25.09.2022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CC65BB91-EE99-4143-8252-D1437DE6B6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49663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74FACD6-6EE6-4326-ABBA-0670DB72FC52}" type="datetimeFigureOut">
              <a:rPr lang="ru-RU">
                <a:solidFill>
                  <a:prstClr val="black">
                    <a:tint val="75000"/>
                  </a:prstClr>
                </a:solidFill>
              </a:rPr>
              <a:pPr>
                <a:defRPr/>
              </a:pPr>
              <a:t>25.09.2022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A56567A-A1C7-44A1-A433-5E4E8E0ACA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33019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833C5BA-7FF6-48E2-B9E0-D3AE090117E2}" type="datetimeFigureOut">
              <a:rPr lang="ru-RU">
                <a:solidFill>
                  <a:prstClr val="black">
                    <a:tint val="75000"/>
                  </a:prstClr>
                </a:solidFill>
              </a:rPr>
              <a:pPr>
                <a:defRPr/>
              </a:pPr>
              <a:t>25.09.2022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B99F0E13-1552-4B9D-A792-6377D784F2C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95903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5E15165-5564-44B5-BED5-2A91CAB38687}" type="datetimeFigureOut">
              <a:rPr lang="ru-RU">
                <a:solidFill>
                  <a:prstClr val="black">
                    <a:tint val="75000"/>
                  </a:prstClr>
                </a:solidFill>
              </a:rPr>
              <a:pPr>
                <a:defRPr/>
              </a:pPr>
              <a:t>25.09.2022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097737F-2C27-4FD9-97B0-ECB441046EF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429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86BD18B-ED3A-49BF-82E5-770FDCDAB4DE}" type="datetimeFigureOut">
              <a:rPr lang="ru-RU">
                <a:solidFill>
                  <a:prstClr val="black">
                    <a:tint val="75000"/>
                  </a:prstClr>
                </a:solidFill>
              </a:rPr>
              <a:pPr>
                <a:defRPr/>
              </a:pPr>
              <a:t>25.09.2022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9D66835-687A-4DEE-827A-76D62285A19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1643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FFBBADA-8626-4522-915F-FB830415A8D4}" type="datetimeFigureOut">
              <a:rPr lang="ru-RU">
                <a:solidFill>
                  <a:prstClr val="black">
                    <a:tint val="75000"/>
                  </a:prstClr>
                </a:solidFill>
              </a:rPr>
              <a:pPr>
                <a:defRPr/>
              </a:pPr>
              <a:t>25.09.2022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DD4FF35-3572-460F-909C-43A9E9B7637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86451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7814A7E-C504-418A-BF18-5A0C4EA0779C}" type="datetimeFigureOut">
              <a:rPr lang="ru-RU">
                <a:solidFill>
                  <a:prstClr val="black">
                    <a:tint val="75000"/>
                  </a:prstClr>
                </a:solidFill>
              </a:rPr>
              <a:pPr>
                <a:defRPr/>
              </a:pPr>
              <a:t>25.09.2022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7633349-8DF6-4811-8230-9A059C30C01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26127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A4AA959-99F8-4F27-976D-6355A8A24AE6}"/>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6095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r>
              <a:rPr lang="en-US">
                <a:solidFill>
                  <a:srgbClr val="FFFFFF"/>
                </a:solidFill>
              </a:rPr>
              <a:t>Company Logo</a:t>
            </a:r>
          </a:p>
        </p:txBody>
      </p:sp>
      <p:sp>
        <p:nvSpPr>
          <p:cNvPr id="5" name="Номер слайда 4"/>
          <p:cNvSpPr>
            <a:spLocks noGrp="1"/>
          </p:cNvSpPr>
          <p:nvPr>
            <p:ph type="sldNum" sz="quarter" idx="12"/>
          </p:nvPr>
        </p:nvSpPr>
        <p:spPr/>
        <p:txBody>
          <a:bodyPr/>
          <a:lstStyle>
            <a:lvl1pPr>
              <a:defRPr/>
            </a:lvl1pPr>
          </a:lstStyle>
          <a:p>
            <a:fld id="{68229F36-FF5C-4EAA-8F52-F739663515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8042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27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CFE3B4E-D51E-4474-BC0A-8D7DBC01EECC}"/>
              </a:ext>
            </a:extLst>
          </p:cNvPr>
          <p:cNvSpPr/>
          <p:nvPr userDrawn="1"/>
        </p:nvSpPr>
        <p:spPr>
          <a:xfrm>
            <a:off x="0" y="0"/>
            <a:ext cx="9144000" cy="6858000"/>
          </a:xfrm>
          <a:prstGeom prst="rect">
            <a:avLst/>
          </a:prstGeom>
          <a:gradFill flip="none" rotWithShape="1">
            <a:gsLst>
              <a:gs pos="0">
                <a:schemeClr val="bg1">
                  <a:alpha val="8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33092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5126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577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612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485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657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556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5C3C9FE5-AB1E-404E-9EB5-81D274A71722}"/>
              </a:ext>
            </a:extLst>
          </p:cNvPr>
          <p:cNvGrpSpPr/>
          <p:nvPr userDrawn="1"/>
        </p:nvGrpSpPr>
        <p:grpSpPr>
          <a:xfrm>
            <a:off x="7069875" y="2035643"/>
            <a:ext cx="1182601" cy="1576800"/>
            <a:chOff x="1201728" y="2038507"/>
            <a:chExt cx="1576801" cy="1576800"/>
          </a:xfrm>
        </p:grpSpPr>
        <p:sp>
          <p:nvSpPr>
            <p:cNvPr id="25" name="Rounded Rectangle 21">
              <a:extLst>
                <a:ext uri="{FF2B5EF4-FFF2-40B4-BE49-F238E27FC236}">
                  <a16:creationId xmlns:a16="http://schemas.microsoft.com/office/drawing/2014/main" xmlns="" id="{3961A115-70CC-45BB-98A0-A28E7D8DDCF9}"/>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sp>
          <p:nvSpPr>
            <p:cNvPr id="26" name="Rounded Rectangle 8">
              <a:extLst>
                <a:ext uri="{FF2B5EF4-FFF2-40B4-BE49-F238E27FC236}">
                  <a16:creationId xmlns:a16="http://schemas.microsoft.com/office/drawing/2014/main" xmlns="" id="{E21298D3-FC3A-4D25-9A8C-EEA6B80608B2}"/>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grpSp>
      <p:grpSp>
        <p:nvGrpSpPr>
          <p:cNvPr id="20" name="Group 19">
            <a:extLst>
              <a:ext uri="{FF2B5EF4-FFF2-40B4-BE49-F238E27FC236}">
                <a16:creationId xmlns:a16="http://schemas.microsoft.com/office/drawing/2014/main" xmlns="" id="{4794BB16-9568-49E9-A76B-B41333C99C28}"/>
              </a:ext>
            </a:extLst>
          </p:cNvPr>
          <p:cNvGrpSpPr/>
          <p:nvPr userDrawn="1"/>
        </p:nvGrpSpPr>
        <p:grpSpPr>
          <a:xfrm>
            <a:off x="3980717" y="2037075"/>
            <a:ext cx="1182601" cy="1576800"/>
            <a:chOff x="1201728" y="2038507"/>
            <a:chExt cx="1576801" cy="1576800"/>
          </a:xfrm>
        </p:grpSpPr>
        <p:sp>
          <p:nvSpPr>
            <p:cNvPr id="21" name="Rounded Rectangle 21">
              <a:extLst>
                <a:ext uri="{FF2B5EF4-FFF2-40B4-BE49-F238E27FC236}">
                  <a16:creationId xmlns:a16="http://schemas.microsoft.com/office/drawing/2014/main" xmlns="" id="{9EAAAE1F-6210-443C-B7B8-E98E8FB4A2BA}"/>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sp>
          <p:nvSpPr>
            <p:cNvPr id="23" name="Rounded Rectangle 8">
              <a:extLst>
                <a:ext uri="{FF2B5EF4-FFF2-40B4-BE49-F238E27FC236}">
                  <a16:creationId xmlns:a16="http://schemas.microsoft.com/office/drawing/2014/main" xmlns="" id="{4B681E53-94D9-4E5B-BBE0-45FD7873B434}"/>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grpSp>
      <p:grpSp>
        <p:nvGrpSpPr>
          <p:cNvPr id="3" name="Group 2">
            <a:extLst>
              <a:ext uri="{FF2B5EF4-FFF2-40B4-BE49-F238E27FC236}">
                <a16:creationId xmlns:a16="http://schemas.microsoft.com/office/drawing/2014/main" xmlns="" id="{511C3C90-83A3-4219-984E-0C27B4722780}"/>
              </a:ext>
            </a:extLst>
          </p:cNvPr>
          <p:cNvGrpSpPr/>
          <p:nvPr userDrawn="1"/>
        </p:nvGrpSpPr>
        <p:grpSpPr>
          <a:xfrm>
            <a:off x="901317" y="2038507"/>
            <a:ext cx="1182601" cy="1576800"/>
            <a:chOff x="1201728" y="2038507"/>
            <a:chExt cx="1576801" cy="1576800"/>
          </a:xfrm>
        </p:grpSpPr>
        <p:sp>
          <p:nvSpPr>
            <p:cNvPr id="5" name="Rounded Rectangle 21">
              <a:extLst>
                <a:ext uri="{FF2B5EF4-FFF2-40B4-BE49-F238E27FC236}">
                  <a16:creationId xmlns:a16="http://schemas.microsoft.com/office/drawing/2014/main" xmlns="" id="{8D3E9FE6-8B38-47E1-BEA9-70052ACAE703}"/>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sp>
          <p:nvSpPr>
            <p:cNvPr id="6" name="Rounded Rectangle 8">
              <a:extLst>
                <a:ext uri="{FF2B5EF4-FFF2-40B4-BE49-F238E27FC236}">
                  <a16:creationId xmlns:a16="http://schemas.microsoft.com/office/drawing/2014/main" xmlns="" id="{DA3D73F9-826B-4421-B93C-2444DD2AAEAF}"/>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grpSp>
      <p:sp>
        <p:nvSpPr>
          <p:cNvPr id="13" name="Picture Placeholder 2">
            <a:extLst>
              <a:ext uri="{FF2B5EF4-FFF2-40B4-BE49-F238E27FC236}">
                <a16:creationId xmlns:a16="http://schemas.microsoft.com/office/drawing/2014/main" xmlns="" id="{CF5452AA-88DA-404B-9070-237F302CC413}"/>
              </a:ext>
            </a:extLst>
          </p:cNvPr>
          <p:cNvSpPr>
            <a:spLocks noGrp="1"/>
          </p:cNvSpPr>
          <p:nvPr userDrawn="1">
            <p:ph type="pic" idx="1" hasCustomPrompt="1"/>
          </p:nvPr>
        </p:nvSpPr>
        <p:spPr>
          <a:xfrm>
            <a:off x="669097" y="1728891"/>
            <a:ext cx="1647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a16="http://schemas.microsoft.com/office/drawing/2014/main" xmlns="" id="{FE5A71D8-2DE6-4888-9D28-BA9A6A477128}"/>
              </a:ext>
            </a:extLst>
          </p:cNvPr>
          <p:cNvSpPr>
            <a:spLocks noGrp="1"/>
          </p:cNvSpPr>
          <p:nvPr userDrawn="1">
            <p:ph type="pic" idx="11" hasCustomPrompt="1"/>
          </p:nvPr>
        </p:nvSpPr>
        <p:spPr>
          <a:xfrm>
            <a:off x="3753375" y="1728891"/>
            <a:ext cx="1647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5" name="Picture Placeholder 2">
            <a:extLst>
              <a:ext uri="{FF2B5EF4-FFF2-40B4-BE49-F238E27FC236}">
                <a16:creationId xmlns:a16="http://schemas.microsoft.com/office/drawing/2014/main" xmlns="" id="{F5C10DDF-04C5-44D7-83B8-C2946E6C368F}"/>
              </a:ext>
            </a:extLst>
          </p:cNvPr>
          <p:cNvSpPr>
            <a:spLocks noGrp="1"/>
          </p:cNvSpPr>
          <p:nvPr userDrawn="1">
            <p:ph type="pic" idx="12" hasCustomPrompt="1"/>
          </p:nvPr>
        </p:nvSpPr>
        <p:spPr>
          <a:xfrm>
            <a:off x="6837653" y="1728891"/>
            <a:ext cx="1647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Rectangle 16">
            <a:extLst>
              <a:ext uri="{FF2B5EF4-FFF2-40B4-BE49-F238E27FC236}">
                <a16:creationId xmlns:a16="http://schemas.microsoft.com/office/drawing/2014/main" xmlns="" id="{0EA33FD7-78A1-4A67-82B2-A73F2B9D7930}"/>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Text Placeholder 9">
            <a:extLst>
              <a:ext uri="{FF2B5EF4-FFF2-40B4-BE49-F238E27FC236}">
                <a16:creationId xmlns:a16="http://schemas.microsoft.com/office/drawing/2014/main" xmlns="" id="{8CED0DD5-72D0-4ECD-A39F-EE1ACB348793}"/>
              </a:ext>
            </a:extLst>
          </p:cNvPr>
          <p:cNvSpPr>
            <a:spLocks noGrp="1"/>
          </p:cNvSpPr>
          <p:nvPr userDrawn="1">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77285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52C9A214-9DA2-47C3-BE60-018A16769CDC}"/>
              </a:ext>
            </a:extLst>
          </p:cNvPr>
          <p:cNvSpPr>
            <a:spLocks noGrp="1"/>
          </p:cNvSpPr>
          <p:nvPr>
            <p:ph type="pic" idx="14" hasCustomPrompt="1"/>
          </p:nvPr>
        </p:nvSpPr>
        <p:spPr>
          <a:xfrm>
            <a:off x="14" y="-9524"/>
            <a:ext cx="5388319"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8188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r>
              <a:rPr lang="en-US">
                <a:solidFill>
                  <a:srgbClr val="FFFFFF"/>
                </a:solidFill>
              </a:rPr>
              <a:t>Company Logo</a:t>
            </a:r>
          </a:p>
        </p:txBody>
      </p:sp>
      <p:sp>
        <p:nvSpPr>
          <p:cNvPr id="4" name="Номер слайда 3"/>
          <p:cNvSpPr>
            <a:spLocks noGrp="1"/>
          </p:cNvSpPr>
          <p:nvPr>
            <p:ph type="sldNum" sz="quarter" idx="12"/>
          </p:nvPr>
        </p:nvSpPr>
        <p:spPr/>
        <p:txBody>
          <a:bodyPr/>
          <a:lstStyle>
            <a:lvl1pPr>
              <a:defRPr/>
            </a:lvl1pPr>
          </a:lstStyle>
          <a:p>
            <a:fld id="{74990C04-E96B-466C-82E9-15BA4325A9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567966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xmlns="" id="{A8672015-9EB8-4432-88B6-7F04596A16A3}"/>
              </a:ext>
            </a:extLst>
          </p:cNvPr>
          <p:cNvSpPr>
            <a:spLocks noGrp="1"/>
          </p:cNvSpPr>
          <p:nvPr>
            <p:ph type="pic" sz="quarter" idx="10" hasCustomPrompt="1"/>
          </p:nvPr>
        </p:nvSpPr>
        <p:spPr>
          <a:xfrm>
            <a:off x="21" y="0"/>
            <a:ext cx="4427537"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8" name="Picture Placeholder 5">
            <a:extLst>
              <a:ext uri="{FF2B5EF4-FFF2-40B4-BE49-F238E27FC236}">
                <a16:creationId xmlns:a16="http://schemas.microsoft.com/office/drawing/2014/main" xmlns="" id="{F00C50F2-81AD-4E1A-A9B1-7A68EB7994CC}"/>
              </a:ext>
            </a:extLst>
          </p:cNvPr>
          <p:cNvSpPr>
            <a:spLocks noGrp="1"/>
          </p:cNvSpPr>
          <p:nvPr>
            <p:ph type="pic" sz="quarter" idx="11" hasCustomPrompt="1"/>
          </p:nvPr>
        </p:nvSpPr>
        <p:spPr>
          <a:xfrm>
            <a:off x="4841530" y="764194"/>
            <a:ext cx="1739423"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a:extLst>
              <a:ext uri="{FF2B5EF4-FFF2-40B4-BE49-F238E27FC236}">
                <a16:creationId xmlns:a16="http://schemas.microsoft.com/office/drawing/2014/main" xmlns="" id="{23B902C7-8AEF-4A99-A35E-C4E754D4ECDA}"/>
              </a:ext>
            </a:extLst>
          </p:cNvPr>
          <p:cNvSpPr>
            <a:spLocks noGrp="1"/>
          </p:cNvSpPr>
          <p:nvPr>
            <p:ph type="pic" sz="quarter" idx="12" hasCustomPrompt="1"/>
          </p:nvPr>
        </p:nvSpPr>
        <p:spPr>
          <a:xfrm>
            <a:off x="6980635" y="764194"/>
            <a:ext cx="1739423"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647498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3473151" y="-8356"/>
            <a:ext cx="5670850"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719148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C84DF9-D037-45BD-8FD1-FC052EA0D381}"/>
              </a:ext>
            </a:extLst>
          </p:cNvPr>
          <p:cNvSpPr/>
          <p:nvPr userDrawn="1"/>
        </p:nvSpPr>
        <p:spPr>
          <a:xfrm>
            <a:off x="2548333" y="2717712"/>
            <a:ext cx="6595670" cy="240487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grpSp>
        <p:nvGrpSpPr>
          <p:cNvPr id="5" name="Group 3">
            <a:extLst>
              <a:ext uri="{FF2B5EF4-FFF2-40B4-BE49-F238E27FC236}">
                <a16:creationId xmlns:a16="http://schemas.microsoft.com/office/drawing/2014/main" xmlns="" id="{EAB2CE11-41A3-4695-A4AD-933F01A3740B}"/>
              </a:ext>
            </a:extLst>
          </p:cNvPr>
          <p:cNvGrpSpPr/>
          <p:nvPr userDrawn="1"/>
        </p:nvGrpSpPr>
        <p:grpSpPr>
          <a:xfrm>
            <a:off x="550109" y="1571020"/>
            <a:ext cx="1998222" cy="4683693"/>
            <a:chOff x="445712" y="1449040"/>
            <a:chExt cx="2113018" cy="3924176"/>
          </a:xfrm>
        </p:grpSpPr>
        <p:sp>
          <p:nvSpPr>
            <p:cNvPr id="6" name="Rounded Rectangle 4">
              <a:extLst>
                <a:ext uri="{FF2B5EF4-FFF2-40B4-BE49-F238E27FC236}">
                  <a16:creationId xmlns:a16="http://schemas.microsoft.com/office/drawing/2014/main" xmlns="" id="{2077F0CB-74CC-44DA-B0A3-6B32D359FF6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sp>
          <p:nvSpPr>
            <p:cNvPr id="7" name="Rectangle 5">
              <a:extLst>
                <a:ext uri="{FF2B5EF4-FFF2-40B4-BE49-F238E27FC236}">
                  <a16:creationId xmlns:a16="http://schemas.microsoft.com/office/drawing/2014/main" xmlns="" id="{40EF6CD2-4A74-45AA-9688-00853EAC84F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grpSp>
          <p:nvGrpSpPr>
            <p:cNvPr id="8" name="Group 6">
              <a:extLst>
                <a:ext uri="{FF2B5EF4-FFF2-40B4-BE49-F238E27FC236}">
                  <a16:creationId xmlns:a16="http://schemas.microsoft.com/office/drawing/2014/main" xmlns="" id="{D3F02DAD-26CE-4969-9C71-236E7BD76B4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a16="http://schemas.microsoft.com/office/drawing/2014/main" xmlns="" id="{37268947-67E4-4F53-8D2A-001290B0285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sp>
            <p:nvSpPr>
              <p:cNvPr id="10" name="Rounded Rectangle 8">
                <a:extLst>
                  <a:ext uri="{FF2B5EF4-FFF2-40B4-BE49-F238E27FC236}">
                    <a16:creationId xmlns:a16="http://schemas.microsoft.com/office/drawing/2014/main" xmlns="" id="{8FB939D9-61E8-4287-B74F-BD947882E67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grpSp>
      </p:grpSp>
      <p:sp>
        <p:nvSpPr>
          <p:cNvPr id="11" name="Picture Placeholder 2">
            <a:extLst>
              <a:ext uri="{FF2B5EF4-FFF2-40B4-BE49-F238E27FC236}">
                <a16:creationId xmlns:a16="http://schemas.microsoft.com/office/drawing/2014/main" xmlns="" id="{65AD63DB-3B29-46CA-B871-B48A85A25DDB}"/>
              </a:ext>
            </a:extLst>
          </p:cNvPr>
          <p:cNvSpPr>
            <a:spLocks noGrp="1"/>
          </p:cNvSpPr>
          <p:nvPr>
            <p:ph type="pic" idx="12" hasCustomPrompt="1"/>
          </p:nvPr>
        </p:nvSpPr>
        <p:spPr>
          <a:xfrm>
            <a:off x="691049" y="1982586"/>
            <a:ext cx="1716345"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Rectangle 11">
            <a:extLst>
              <a:ext uri="{FF2B5EF4-FFF2-40B4-BE49-F238E27FC236}">
                <a16:creationId xmlns:a16="http://schemas.microsoft.com/office/drawing/2014/main" xmlns="" id="{B6269FE5-023F-4561-8BA8-426E61BDB51A}"/>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Text Placeholder 9">
            <a:extLst>
              <a:ext uri="{FF2B5EF4-FFF2-40B4-BE49-F238E27FC236}">
                <a16:creationId xmlns:a16="http://schemas.microsoft.com/office/drawing/2014/main" xmlns="" id="{4841331A-2854-4C6D-9077-CB1D2F421321}"/>
              </a:ext>
            </a:extLst>
          </p:cNvPr>
          <p:cNvSpPr>
            <a:spLocks noGrp="1"/>
          </p:cNvSpPr>
          <p:nvPr>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29204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97E4757-8097-45D7-8EA5-8EBA3BC2364F}"/>
              </a:ext>
            </a:extLst>
          </p:cNvPr>
          <p:cNvGrpSpPr/>
          <p:nvPr userDrawn="1"/>
        </p:nvGrpSpPr>
        <p:grpSpPr>
          <a:xfrm>
            <a:off x="2724009" y="3294232"/>
            <a:ext cx="3696017" cy="2707615"/>
            <a:chOff x="-548507" y="477868"/>
            <a:chExt cx="11570449" cy="6357177"/>
          </a:xfrm>
        </p:grpSpPr>
        <p:sp>
          <p:nvSpPr>
            <p:cNvPr id="5" name="Freeform: Shape 4">
              <a:extLst>
                <a:ext uri="{FF2B5EF4-FFF2-40B4-BE49-F238E27FC236}">
                  <a16:creationId xmlns:a16="http://schemas.microsoft.com/office/drawing/2014/main" xmlns="" id="{DBA3B8B5-DDA8-4D52-A08B-D4FCFB1EFAD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sp>
          <p:nvSpPr>
            <p:cNvPr id="6" name="Freeform: Shape 5">
              <a:extLst>
                <a:ext uri="{FF2B5EF4-FFF2-40B4-BE49-F238E27FC236}">
                  <a16:creationId xmlns:a16="http://schemas.microsoft.com/office/drawing/2014/main" xmlns="" id="{21933EC2-C4E3-4F09-9B9E-6D9229ACE3F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sp>
          <p:nvSpPr>
            <p:cNvPr id="7" name="Freeform: Shape 6">
              <a:extLst>
                <a:ext uri="{FF2B5EF4-FFF2-40B4-BE49-F238E27FC236}">
                  <a16:creationId xmlns:a16="http://schemas.microsoft.com/office/drawing/2014/main" xmlns="" id="{DC54F712-4E18-4362-998E-FA1A69B6827A}"/>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sp>
          <p:nvSpPr>
            <p:cNvPr id="8" name="Freeform: Shape 7">
              <a:extLst>
                <a:ext uri="{FF2B5EF4-FFF2-40B4-BE49-F238E27FC236}">
                  <a16:creationId xmlns:a16="http://schemas.microsoft.com/office/drawing/2014/main" xmlns="" id="{252E08CB-EA13-4237-B12D-09F626F146E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pPr fontAlgn="auto">
                <a:spcBef>
                  <a:spcPts val="0"/>
                </a:spcBef>
                <a:spcAft>
                  <a:spcPts val="0"/>
                </a:spcAft>
              </a:pPr>
              <a:endParaRPr lang="en-US" dirty="0">
                <a:solidFill>
                  <a:prstClr val="black"/>
                </a:solidFill>
                <a:latin typeface="Arial"/>
              </a:endParaRPr>
            </a:p>
          </p:txBody>
        </p:sp>
        <p:sp>
          <p:nvSpPr>
            <p:cNvPr id="9" name="Freeform: Shape 8">
              <a:extLst>
                <a:ext uri="{FF2B5EF4-FFF2-40B4-BE49-F238E27FC236}">
                  <a16:creationId xmlns:a16="http://schemas.microsoft.com/office/drawing/2014/main" xmlns="" id="{C32F5F06-05AB-4423-AC6C-C4482C2ED1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grpSp>
          <p:nvGrpSpPr>
            <p:cNvPr id="10" name="Group 9">
              <a:extLst>
                <a:ext uri="{FF2B5EF4-FFF2-40B4-BE49-F238E27FC236}">
                  <a16:creationId xmlns:a16="http://schemas.microsoft.com/office/drawing/2014/main" xmlns="" id="{812065C9-FDF8-4219-88B0-F40F83873FBE}"/>
                </a:ext>
              </a:extLst>
            </p:cNvPr>
            <p:cNvGrpSpPr/>
            <p:nvPr/>
          </p:nvGrpSpPr>
          <p:grpSpPr>
            <a:xfrm>
              <a:off x="1606" y="6382978"/>
              <a:ext cx="413937" cy="115242"/>
              <a:chOff x="5955" y="6353672"/>
              <a:chExt cx="413937" cy="115242"/>
            </a:xfrm>
          </p:grpSpPr>
          <p:sp>
            <p:nvSpPr>
              <p:cNvPr id="15" name="Rectangle: Rounded Corners 14">
                <a:extLst>
                  <a:ext uri="{FF2B5EF4-FFF2-40B4-BE49-F238E27FC236}">
                    <a16:creationId xmlns:a16="http://schemas.microsoft.com/office/drawing/2014/main" xmlns="" id="{F05894DC-55A3-44E5-AA52-6D37CFC7C4D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Rectangle: Rounded Corners 15">
                <a:extLst>
                  <a:ext uri="{FF2B5EF4-FFF2-40B4-BE49-F238E27FC236}">
                    <a16:creationId xmlns:a16="http://schemas.microsoft.com/office/drawing/2014/main" xmlns="" id="{9AB3E9F2-BB5E-4CD6-9E55-16A7DF162FD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grpSp>
          <p:nvGrpSpPr>
            <p:cNvPr id="11" name="Group 10">
              <a:extLst>
                <a:ext uri="{FF2B5EF4-FFF2-40B4-BE49-F238E27FC236}">
                  <a16:creationId xmlns:a16="http://schemas.microsoft.com/office/drawing/2014/main" xmlns="" id="{9542699D-DEF5-47FE-8F4B-F75C394A08A4}"/>
                </a:ext>
              </a:extLst>
            </p:cNvPr>
            <p:cNvGrpSpPr/>
            <p:nvPr/>
          </p:nvGrpSpPr>
          <p:grpSpPr>
            <a:xfrm>
              <a:off x="9855291" y="6381600"/>
              <a:ext cx="885989" cy="115242"/>
              <a:chOff x="5955" y="6353672"/>
              <a:chExt cx="413937" cy="115242"/>
            </a:xfrm>
          </p:grpSpPr>
          <p:sp>
            <p:nvSpPr>
              <p:cNvPr id="13" name="Rectangle: Rounded Corners 12">
                <a:extLst>
                  <a:ext uri="{FF2B5EF4-FFF2-40B4-BE49-F238E27FC236}">
                    <a16:creationId xmlns:a16="http://schemas.microsoft.com/office/drawing/2014/main" xmlns="" id="{0B930AEF-92FB-4586-9CCC-289C31313EF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Rectangle: Rounded Corners 13">
                <a:extLst>
                  <a:ext uri="{FF2B5EF4-FFF2-40B4-BE49-F238E27FC236}">
                    <a16:creationId xmlns:a16="http://schemas.microsoft.com/office/drawing/2014/main" xmlns="" id="{DBA0D98E-596D-4B10-96EA-2F55BC31AB3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12" name="Freeform: Shape 11">
              <a:extLst>
                <a:ext uri="{FF2B5EF4-FFF2-40B4-BE49-F238E27FC236}">
                  <a16:creationId xmlns:a16="http://schemas.microsoft.com/office/drawing/2014/main" xmlns="" id="{A363A919-5974-4276-9518-2745A1C7548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fontAlgn="auto">
                <a:spcBef>
                  <a:spcPts val="0"/>
                </a:spcBef>
                <a:spcAft>
                  <a:spcPts val="0"/>
                </a:spcAft>
              </a:pPr>
              <a:endParaRPr lang="en-US" dirty="0">
                <a:solidFill>
                  <a:prstClr val="black"/>
                </a:solidFill>
                <a:latin typeface="Arial"/>
              </a:endParaRPr>
            </a:p>
          </p:txBody>
        </p:sp>
      </p:grpSp>
      <p:sp>
        <p:nvSpPr>
          <p:cNvPr id="2" name="그림 개체 틀 2">
            <a:extLst>
              <a:ext uri="{FF2B5EF4-FFF2-40B4-BE49-F238E27FC236}">
                <a16:creationId xmlns:a16="http://schemas.microsoft.com/office/drawing/2014/main" xmlns="" id="{C70177A7-4E03-44B8-A2CB-D0A1D4726718}"/>
              </a:ext>
            </a:extLst>
          </p:cNvPr>
          <p:cNvSpPr>
            <a:spLocks noGrp="1"/>
          </p:cNvSpPr>
          <p:nvPr>
            <p:ph type="pic" sz="quarter" idx="14" hasCustomPrompt="1"/>
          </p:nvPr>
        </p:nvSpPr>
        <p:spPr>
          <a:xfrm>
            <a:off x="3248995" y="3448233"/>
            <a:ext cx="2646014" cy="2175491"/>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7" name="Rectangle 16">
            <a:extLst>
              <a:ext uri="{FF2B5EF4-FFF2-40B4-BE49-F238E27FC236}">
                <a16:creationId xmlns:a16="http://schemas.microsoft.com/office/drawing/2014/main" xmlns="" id="{A1B101E8-381D-4D31-AD1A-8A29457825B9}"/>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Text Placeholder 9">
            <a:extLst>
              <a:ext uri="{FF2B5EF4-FFF2-40B4-BE49-F238E27FC236}">
                <a16:creationId xmlns:a16="http://schemas.microsoft.com/office/drawing/2014/main" xmlns="" id="{2AA06F9E-CDC4-4FD7-8F09-87BC24D7CCD3}"/>
              </a:ext>
            </a:extLst>
          </p:cNvPr>
          <p:cNvSpPr>
            <a:spLocks noGrp="1"/>
          </p:cNvSpPr>
          <p:nvPr>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938626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728BB6CB-4063-4E8B-9BC5-CC294ED7F894}"/>
              </a:ext>
            </a:extLst>
          </p:cNvPr>
          <p:cNvSpPr>
            <a:spLocks noGrp="1"/>
          </p:cNvSpPr>
          <p:nvPr>
            <p:ph type="pic" idx="10" hasCustomPrompt="1"/>
          </p:nvPr>
        </p:nvSpPr>
        <p:spPr>
          <a:xfrm>
            <a:off x="5" y="3"/>
            <a:ext cx="9143997"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701789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1DBB639B-5E7D-4134-8E11-18554BE1EBAE}"/>
              </a:ext>
            </a:extLst>
          </p:cNvPr>
          <p:cNvSpPr>
            <a:spLocks noGrp="1"/>
          </p:cNvSpPr>
          <p:nvPr>
            <p:ph type="pic" idx="10" hasCustomPrompt="1"/>
          </p:nvPr>
        </p:nvSpPr>
        <p:spPr>
          <a:xfrm>
            <a:off x="5" y="4"/>
            <a:ext cx="9143997"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758007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4572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896396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332509"/>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951049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123479"/>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65518" y="1131600"/>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sz="1351">
              <a:solidFill>
                <a:prstClr val="white"/>
              </a:solidFill>
            </a:endParaRPr>
          </a:p>
        </p:txBody>
      </p:sp>
      <p:sp>
        <p:nvSpPr>
          <p:cNvPr id="4" name="Rounded Rectangle 3"/>
          <p:cNvSpPr/>
          <p:nvPr userDrawn="1"/>
        </p:nvSpPr>
        <p:spPr>
          <a:xfrm>
            <a:off x="398954"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sz="1351">
              <a:solidFill>
                <a:prstClr val="white"/>
              </a:solidFill>
            </a:endParaRPr>
          </a:p>
        </p:txBody>
      </p:sp>
      <p:sp>
        <p:nvSpPr>
          <p:cNvPr id="5" name="Half Frame 4"/>
          <p:cNvSpPr/>
          <p:nvPr userDrawn="1"/>
        </p:nvSpPr>
        <p:spPr>
          <a:xfrm rot="5400000">
            <a:off x="2207175" y="1362320"/>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sz="1351">
              <a:solidFill>
                <a:prstClr val="black">
                  <a:lumMod val="85000"/>
                  <a:lumOff val="15000"/>
                </a:prstClr>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533778" y="1529491"/>
            <a:ext cx="1674186" cy="738664"/>
          </a:xfrm>
          <a:prstGeom prst="rect">
            <a:avLst/>
          </a:prstGeom>
          <a:noFill/>
        </p:spPr>
        <p:txBody>
          <a:bodyPr wrap="square" rtlCol="0" anchor="ctr">
            <a:spAutoFit/>
          </a:bodyPr>
          <a:lstStyle/>
          <a:p>
            <a:pPr fontAlgn="auto">
              <a:spcBef>
                <a:spcPts val="0"/>
              </a:spcBef>
              <a:spcAft>
                <a:spcPts val="0"/>
              </a:spcAft>
            </a:pPr>
            <a:r>
              <a:rPr lang="en-US" altLang="ko-KR" sz="1400" b="1" dirty="0">
                <a:solidFill>
                  <a:prstClr val="white"/>
                </a:solidFill>
                <a:latin typeface="Arial"/>
                <a:cs typeface="Arial" pitchFamily="34" charset="0"/>
              </a:rPr>
              <a:t>You can Resize without losing quality</a:t>
            </a:r>
            <a:endParaRPr lang="ko-KR" altLang="en-US" sz="1400" b="1" dirty="0">
              <a:solidFill>
                <a:prstClr val="white"/>
              </a:solidFill>
              <a:latin typeface="Arial"/>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533778" y="2127462"/>
            <a:ext cx="1674186" cy="738664"/>
          </a:xfrm>
          <a:prstGeom prst="rect">
            <a:avLst/>
          </a:prstGeom>
          <a:noFill/>
        </p:spPr>
        <p:txBody>
          <a:bodyPr wrap="square" rtlCol="0" anchor="ctr">
            <a:spAutoFit/>
          </a:bodyPr>
          <a:lstStyle/>
          <a:p>
            <a:pPr fontAlgn="auto">
              <a:spcBef>
                <a:spcPts val="0"/>
              </a:spcBef>
              <a:spcAft>
                <a:spcPts val="0"/>
              </a:spcAft>
            </a:pPr>
            <a:r>
              <a:rPr lang="en-US" altLang="ko-KR" sz="1400" b="1" dirty="0">
                <a:solidFill>
                  <a:prstClr val="white"/>
                </a:solidFill>
                <a:latin typeface="Arial"/>
                <a:cs typeface="Arial" pitchFamily="34" charset="0"/>
              </a:rPr>
              <a:t>You can Change Fill Color &amp;</a:t>
            </a:r>
          </a:p>
          <a:p>
            <a:pPr fontAlgn="auto">
              <a:spcBef>
                <a:spcPts val="0"/>
              </a:spcBef>
              <a:spcAft>
                <a:spcPts val="0"/>
              </a:spcAft>
            </a:pPr>
            <a:r>
              <a:rPr lang="en-US" altLang="ko-KR" sz="1400" b="1" dirty="0">
                <a:solidFill>
                  <a:prstClr val="white"/>
                </a:solidFill>
                <a:latin typeface="Arial"/>
                <a:cs typeface="Arial" pitchFamily="34" charset="0"/>
              </a:rPr>
              <a:t>Line Color</a:t>
            </a:r>
            <a:endParaRPr lang="ko-KR" altLang="en-US" sz="1400" b="1" dirty="0">
              <a:solidFill>
                <a:prstClr val="white"/>
              </a:solidFill>
              <a:latin typeface="Arial"/>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540922" y="5808482"/>
            <a:ext cx="1674000" cy="307777"/>
          </a:xfrm>
          <a:prstGeom prst="rect">
            <a:avLst/>
          </a:prstGeom>
          <a:noFill/>
        </p:spPr>
        <p:txBody>
          <a:bodyPr wrap="square" rtlCol="0" anchor="ctr">
            <a:spAutoFit/>
          </a:bodyPr>
          <a:lstStyle/>
          <a:p>
            <a:pPr fontAlgn="auto">
              <a:spcBef>
                <a:spcPts val="0"/>
              </a:spcBef>
              <a:spcAft>
                <a:spcPts val="0"/>
              </a:spcAft>
            </a:pPr>
            <a:r>
              <a:rPr lang="en-US" altLang="ko-KR" sz="1400" dirty="0">
                <a:solidFill>
                  <a:prstClr val="white"/>
                </a:solidFill>
                <a:latin typeface="Arial"/>
                <a:cs typeface="Arial" pitchFamily="34" charset="0"/>
              </a:rPr>
              <a:t>www.allppt.com</a:t>
            </a:r>
            <a:endParaRPr lang="ko-KR" altLang="en-US" sz="1400" dirty="0">
              <a:solidFill>
                <a:prstClr val="white"/>
              </a:solidFill>
              <a:latin typeface="Arial"/>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540922" y="4234904"/>
            <a:ext cx="2037972" cy="1815882"/>
          </a:xfrm>
          <a:prstGeom prst="rect">
            <a:avLst/>
          </a:prstGeom>
          <a:noFill/>
        </p:spPr>
        <p:txBody>
          <a:bodyPr wrap="square" rtlCol="0" anchor="ctr">
            <a:spAutoFit/>
          </a:bodyPr>
          <a:lstStyle/>
          <a:p>
            <a:pPr fontAlgn="auto">
              <a:spcBef>
                <a:spcPts val="0"/>
              </a:spcBef>
              <a:spcAft>
                <a:spcPts val="0"/>
              </a:spcAft>
            </a:pPr>
            <a:r>
              <a:rPr lang="en-US" altLang="ko-KR" sz="2800" b="1" dirty="0">
                <a:solidFill>
                  <a:prstClr val="white"/>
                </a:solidFill>
                <a:latin typeface="Arial"/>
                <a:cs typeface="Arial" pitchFamily="34" charset="0"/>
              </a:rPr>
              <a:t>FREE </a:t>
            </a:r>
          </a:p>
          <a:p>
            <a:pPr fontAlgn="auto">
              <a:spcBef>
                <a:spcPts val="0"/>
              </a:spcBef>
              <a:spcAft>
                <a:spcPts val="0"/>
              </a:spcAft>
            </a:pPr>
            <a:r>
              <a:rPr lang="en-US" altLang="ko-KR" sz="2800" b="1" dirty="0">
                <a:solidFill>
                  <a:prstClr val="white"/>
                </a:solidFill>
                <a:latin typeface="Arial"/>
                <a:cs typeface="Arial" pitchFamily="34" charset="0"/>
              </a:rPr>
              <a:t>PPT TEMPLATES</a:t>
            </a:r>
          </a:p>
        </p:txBody>
      </p:sp>
    </p:spTree>
    <p:extLst>
      <p:ext uri="{BB962C8B-B14F-4D97-AF65-F5344CB8AC3E}">
        <p14:creationId xmlns:p14="http://schemas.microsoft.com/office/powerpoint/2010/main" val="1813356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a:prstGeom prst="rect">
            <a:avLst/>
          </a:prstGeom>
        </p:spPr>
        <p:txBody>
          <a:bodyPr/>
          <a:lstStyle/>
          <a:p>
            <a:r>
              <a:rPr lang="el-GR"/>
              <a:t>Στυλ κύριου τίτλου</a:t>
            </a:r>
            <a:endParaRPr lang="en-US"/>
          </a:p>
        </p:txBody>
      </p:sp>
      <p:sp>
        <p:nvSpPr>
          <p:cNvPr id="3" name="Θέση περιεχομένου 2"/>
          <p:cNvSpPr>
            <a:spLocks noGrp="1"/>
          </p:cNvSpPr>
          <p:nvPr>
            <p:ph idx="1"/>
          </p:nvPr>
        </p:nvSpPr>
        <p:spPr>
          <a:xfrm>
            <a:off x="457200" y="1600200"/>
            <a:ext cx="8229600" cy="4525963"/>
          </a:xfrm>
          <a:prstGeom prst="rect">
            <a:avLst/>
          </a:prstGeo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a:xfrm>
            <a:off x="457200" y="6356350"/>
            <a:ext cx="2133600" cy="365125"/>
          </a:xfrm>
          <a:prstGeom prst="rect">
            <a:avLst/>
          </a:prstGeom>
        </p:spPr>
        <p:txBody>
          <a:bodyPr/>
          <a:lstStyle>
            <a:lvl1pPr>
              <a:defRPr/>
            </a:lvl1pPr>
          </a:lstStyle>
          <a:p>
            <a:pPr>
              <a:defRPr/>
            </a:pPr>
            <a:fld id="{60C72EA9-CA4E-4432-9DD2-E2CA0AFACFD9}" type="datetimeFigureOut">
              <a:rPr lang="en-US"/>
              <a:pPr>
                <a:defRPr/>
              </a:pPr>
              <a:t>9/25/2022</a:t>
            </a:fld>
            <a:endParaRPr lang="en-US"/>
          </a:p>
        </p:txBody>
      </p:sp>
      <p:sp>
        <p:nvSpPr>
          <p:cNvPr id="5" name="Θέση υποσέλιδου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92B84B0-9D5D-497D-A91C-337323FB39F2}" type="slidenum">
              <a:rPr lang="en-US"/>
              <a:pPr>
                <a:defRPr/>
              </a:pPr>
              <a:t>‹#›</a:t>
            </a:fld>
            <a:endParaRPr lang="en-US"/>
          </a:p>
        </p:txBody>
      </p:sp>
    </p:spTree>
    <p:extLst>
      <p:ext uri="{BB962C8B-B14F-4D97-AF65-F5344CB8AC3E}">
        <p14:creationId xmlns:p14="http://schemas.microsoft.com/office/powerpoint/2010/main" val="103172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Номер слайда 6"/>
          <p:cNvSpPr>
            <a:spLocks noGrp="1"/>
          </p:cNvSpPr>
          <p:nvPr>
            <p:ph type="sldNum" sz="quarter" idx="12"/>
          </p:nvPr>
        </p:nvSpPr>
        <p:spPr/>
        <p:txBody>
          <a:bodyPr/>
          <a:lstStyle>
            <a:lvl1pPr>
              <a:defRPr/>
            </a:lvl1pPr>
          </a:lstStyle>
          <a:p>
            <a:fld id="{6ABE621D-1F53-48FA-A227-CE82D8A190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1446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A4AA959-99F8-4F27-976D-6355A8A24AE6}"/>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528546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8494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CFE3B4E-D51E-4474-BC0A-8D7DBC01EECC}"/>
              </a:ext>
            </a:extLst>
          </p:cNvPr>
          <p:cNvSpPr/>
          <p:nvPr userDrawn="1"/>
        </p:nvSpPr>
        <p:spPr>
          <a:xfrm>
            <a:off x="0" y="0"/>
            <a:ext cx="9144000" cy="6858000"/>
          </a:xfrm>
          <a:prstGeom prst="rect">
            <a:avLst/>
          </a:prstGeom>
          <a:gradFill flip="none" rotWithShape="1">
            <a:gsLst>
              <a:gs pos="0">
                <a:schemeClr val="bg1">
                  <a:alpha val="8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435590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3425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1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51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3843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97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0657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5C3C9FE5-AB1E-404E-9EB5-81D274A71722}"/>
              </a:ext>
            </a:extLst>
          </p:cNvPr>
          <p:cNvGrpSpPr/>
          <p:nvPr userDrawn="1"/>
        </p:nvGrpSpPr>
        <p:grpSpPr>
          <a:xfrm>
            <a:off x="7069875" y="2035643"/>
            <a:ext cx="1182601" cy="1576800"/>
            <a:chOff x="1201728" y="2038507"/>
            <a:chExt cx="1576801" cy="1576800"/>
          </a:xfrm>
        </p:grpSpPr>
        <p:sp>
          <p:nvSpPr>
            <p:cNvPr id="25" name="Rounded Rectangle 21">
              <a:extLst>
                <a:ext uri="{FF2B5EF4-FFF2-40B4-BE49-F238E27FC236}">
                  <a16:creationId xmlns="" xmlns:a16="http://schemas.microsoft.com/office/drawing/2014/main" id="{3961A115-70CC-45BB-98A0-A28E7D8DDCF9}"/>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sp>
          <p:nvSpPr>
            <p:cNvPr id="26" name="Rounded Rectangle 8">
              <a:extLst>
                <a:ext uri="{FF2B5EF4-FFF2-40B4-BE49-F238E27FC236}">
                  <a16:creationId xmlns="" xmlns:a16="http://schemas.microsoft.com/office/drawing/2014/main" id="{E21298D3-FC3A-4D25-9A8C-EEA6B80608B2}"/>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grpSp>
      <p:grpSp>
        <p:nvGrpSpPr>
          <p:cNvPr id="20" name="Group 19">
            <a:extLst>
              <a:ext uri="{FF2B5EF4-FFF2-40B4-BE49-F238E27FC236}">
                <a16:creationId xmlns="" xmlns:a16="http://schemas.microsoft.com/office/drawing/2014/main" id="{4794BB16-9568-49E9-A76B-B41333C99C28}"/>
              </a:ext>
            </a:extLst>
          </p:cNvPr>
          <p:cNvGrpSpPr/>
          <p:nvPr userDrawn="1"/>
        </p:nvGrpSpPr>
        <p:grpSpPr>
          <a:xfrm>
            <a:off x="3980717" y="2037075"/>
            <a:ext cx="1182601" cy="1576800"/>
            <a:chOff x="1201728" y="2038507"/>
            <a:chExt cx="1576801" cy="1576800"/>
          </a:xfrm>
        </p:grpSpPr>
        <p:sp>
          <p:nvSpPr>
            <p:cNvPr id="21" name="Rounded Rectangle 21">
              <a:extLst>
                <a:ext uri="{FF2B5EF4-FFF2-40B4-BE49-F238E27FC236}">
                  <a16:creationId xmlns="" xmlns:a16="http://schemas.microsoft.com/office/drawing/2014/main" id="{9EAAAE1F-6210-443C-B7B8-E98E8FB4A2BA}"/>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sp>
          <p:nvSpPr>
            <p:cNvPr id="23" name="Rounded Rectangle 8">
              <a:extLst>
                <a:ext uri="{FF2B5EF4-FFF2-40B4-BE49-F238E27FC236}">
                  <a16:creationId xmlns="" xmlns:a16="http://schemas.microsoft.com/office/drawing/2014/main" id="{4B681E53-94D9-4E5B-BBE0-45FD7873B434}"/>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grpSp>
      <p:grpSp>
        <p:nvGrpSpPr>
          <p:cNvPr id="3" name="Group 2">
            <a:extLst>
              <a:ext uri="{FF2B5EF4-FFF2-40B4-BE49-F238E27FC236}">
                <a16:creationId xmlns="" xmlns:a16="http://schemas.microsoft.com/office/drawing/2014/main" id="{511C3C90-83A3-4219-984E-0C27B4722780}"/>
              </a:ext>
            </a:extLst>
          </p:cNvPr>
          <p:cNvGrpSpPr/>
          <p:nvPr userDrawn="1"/>
        </p:nvGrpSpPr>
        <p:grpSpPr>
          <a:xfrm>
            <a:off x="901317" y="2038507"/>
            <a:ext cx="1182601" cy="1576800"/>
            <a:chOff x="1201728" y="2038507"/>
            <a:chExt cx="1576801" cy="1576800"/>
          </a:xfrm>
        </p:grpSpPr>
        <p:sp>
          <p:nvSpPr>
            <p:cNvPr id="5" name="Rounded Rectangle 21">
              <a:extLst>
                <a:ext uri="{FF2B5EF4-FFF2-40B4-BE49-F238E27FC236}">
                  <a16:creationId xmlns="" xmlns:a16="http://schemas.microsoft.com/office/drawing/2014/main" id="{8D3E9FE6-8B38-47E1-BEA9-70052ACAE703}"/>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sp>
          <p:nvSpPr>
            <p:cNvPr id="6" name="Rounded Rectangle 8">
              <a:extLst>
                <a:ext uri="{FF2B5EF4-FFF2-40B4-BE49-F238E27FC236}">
                  <a16:creationId xmlns="" xmlns:a16="http://schemas.microsoft.com/office/drawing/2014/main" id="{DA3D73F9-826B-4421-B93C-2444DD2AAEAF}"/>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dirty="0">
                <a:solidFill>
                  <a:prstClr val="white"/>
                </a:solidFill>
              </a:endParaRPr>
            </a:p>
          </p:txBody>
        </p:sp>
      </p:grpSp>
      <p:sp>
        <p:nvSpPr>
          <p:cNvPr id="13" name="Picture Placeholder 2">
            <a:extLst>
              <a:ext uri="{FF2B5EF4-FFF2-40B4-BE49-F238E27FC236}">
                <a16:creationId xmlns="" xmlns:a16="http://schemas.microsoft.com/office/drawing/2014/main" id="{CF5452AA-88DA-404B-9070-237F302CC413}"/>
              </a:ext>
            </a:extLst>
          </p:cNvPr>
          <p:cNvSpPr>
            <a:spLocks noGrp="1"/>
          </p:cNvSpPr>
          <p:nvPr userDrawn="1">
            <p:ph type="pic" idx="1" hasCustomPrompt="1"/>
          </p:nvPr>
        </p:nvSpPr>
        <p:spPr>
          <a:xfrm>
            <a:off x="669097" y="1728891"/>
            <a:ext cx="1647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 xmlns:a16="http://schemas.microsoft.com/office/drawing/2014/main" id="{FE5A71D8-2DE6-4888-9D28-BA9A6A477128}"/>
              </a:ext>
            </a:extLst>
          </p:cNvPr>
          <p:cNvSpPr>
            <a:spLocks noGrp="1"/>
          </p:cNvSpPr>
          <p:nvPr userDrawn="1">
            <p:ph type="pic" idx="11" hasCustomPrompt="1"/>
          </p:nvPr>
        </p:nvSpPr>
        <p:spPr>
          <a:xfrm>
            <a:off x="3753375" y="1728891"/>
            <a:ext cx="1647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5" name="Picture Placeholder 2">
            <a:extLst>
              <a:ext uri="{FF2B5EF4-FFF2-40B4-BE49-F238E27FC236}">
                <a16:creationId xmlns="" xmlns:a16="http://schemas.microsoft.com/office/drawing/2014/main" id="{F5C10DDF-04C5-44D7-83B8-C2946E6C368F}"/>
              </a:ext>
            </a:extLst>
          </p:cNvPr>
          <p:cNvSpPr>
            <a:spLocks noGrp="1"/>
          </p:cNvSpPr>
          <p:nvPr userDrawn="1">
            <p:ph type="pic" idx="12" hasCustomPrompt="1"/>
          </p:nvPr>
        </p:nvSpPr>
        <p:spPr>
          <a:xfrm>
            <a:off x="6837653" y="1728891"/>
            <a:ext cx="1647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Rectangle 16">
            <a:extLst>
              <a:ext uri="{FF2B5EF4-FFF2-40B4-BE49-F238E27FC236}">
                <a16:creationId xmlns="" xmlns:a16="http://schemas.microsoft.com/office/drawing/2014/main" id="{0EA33FD7-78A1-4A67-82B2-A73F2B9D7930}"/>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Text Placeholder 9">
            <a:extLst>
              <a:ext uri="{FF2B5EF4-FFF2-40B4-BE49-F238E27FC236}">
                <a16:creationId xmlns="" xmlns:a16="http://schemas.microsoft.com/office/drawing/2014/main" id="{8CED0DD5-72D0-4ECD-A39F-EE1ACB348793}"/>
              </a:ext>
            </a:extLst>
          </p:cNvPr>
          <p:cNvSpPr>
            <a:spLocks noGrp="1"/>
          </p:cNvSpPr>
          <p:nvPr userDrawn="1">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4223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Номер слайда 6"/>
          <p:cNvSpPr>
            <a:spLocks noGrp="1"/>
          </p:cNvSpPr>
          <p:nvPr>
            <p:ph type="sldNum" sz="quarter" idx="12"/>
          </p:nvPr>
        </p:nvSpPr>
        <p:spPr/>
        <p:txBody>
          <a:bodyPr/>
          <a:lstStyle>
            <a:lvl1pPr>
              <a:defRPr/>
            </a:lvl1pPr>
          </a:lstStyle>
          <a:p>
            <a:fld id="{CEF17416-844D-4CCC-BF17-1A881DD6B9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704697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id="{52C9A214-9DA2-47C3-BE60-018A16769CDC}"/>
              </a:ext>
            </a:extLst>
          </p:cNvPr>
          <p:cNvSpPr>
            <a:spLocks noGrp="1"/>
          </p:cNvSpPr>
          <p:nvPr>
            <p:ph type="pic" idx="14" hasCustomPrompt="1"/>
          </p:nvPr>
        </p:nvSpPr>
        <p:spPr>
          <a:xfrm>
            <a:off x="14" y="-9524"/>
            <a:ext cx="5388319"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796595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7" name="Picture Placeholder 5">
            <a:extLst>
              <a:ext uri="{FF2B5EF4-FFF2-40B4-BE49-F238E27FC236}">
                <a16:creationId xmlns="" xmlns:a16="http://schemas.microsoft.com/office/drawing/2014/main" id="{A8672015-9EB8-4432-88B6-7F04596A16A3}"/>
              </a:ext>
            </a:extLst>
          </p:cNvPr>
          <p:cNvSpPr>
            <a:spLocks noGrp="1"/>
          </p:cNvSpPr>
          <p:nvPr>
            <p:ph type="pic" sz="quarter" idx="10" hasCustomPrompt="1"/>
          </p:nvPr>
        </p:nvSpPr>
        <p:spPr>
          <a:xfrm>
            <a:off x="21" y="0"/>
            <a:ext cx="4427537"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8" name="Picture Placeholder 5">
            <a:extLst>
              <a:ext uri="{FF2B5EF4-FFF2-40B4-BE49-F238E27FC236}">
                <a16:creationId xmlns="" xmlns:a16="http://schemas.microsoft.com/office/drawing/2014/main" id="{F00C50F2-81AD-4E1A-A9B1-7A68EB7994CC}"/>
              </a:ext>
            </a:extLst>
          </p:cNvPr>
          <p:cNvSpPr>
            <a:spLocks noGrp="1"/>
          </p:cNvSpPr>
          <p:nvPr>
            <p:ph type="pic" sz="quarter" idx="11" hasCustomPrompt="1"/>
          </p:nvPr>
        </p:nvSpPr>
        <p:spPr>
          <a:xfrm>
            <a:off x="4841530" y="764194"/>
            <a:ext cx="1739423"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a:extLst>
              <a:ext uri="{FF2B5EF4-FFF2-40B4-BE49-F238E27FC236}">
                <a16:creationId xmlns="" xmlns:a16="http://schemas.microsoft.com/office/drawing/2014/main" id="{23B902C7-8AEF-4A99-A35E-C4E754D4ECDA}"/>
              </a:ext>
            </a:extLst>
          </p:cNvPr>
          <p:cNvSpPr>
            <a:spLocks noGrp="1"/>
          </p:cNvSpPr>
          <p:nvPr>
            <p:ph type="pic" sz="quarter" idx="12" hasCustomPrompt="1"/>
          </p:nvPr>
        </p:nvSpPr>
        <p:spPr>
          <a:xfrm>
            <a:off x="6980635" y="764194"/>
            <a:ext cx="1739423"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2151672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3473151" y="-8356"/>
            <a:ext cx="5670850"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6325091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7C84DF9-D037-45BD-8FD1-FC052EA0D381}"/>
              </a:ext>
            </a:extLst>
          </p:cNvPr>
          <p:cNvSpPr/>
          <p:nvPr userDrawn="1"/>
        </p:nvSpPr>
        <p:spPr>
          <a:xfrm>
            <a:off x="2548333" y="2717712"/>
            <a:ext cx="6595670" cy="240487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grpSp>
        <p:nvGrpSpPr>
          <p:cNvPr id="5" name="Group 3">
            <a:extLst>
              <a:ext uri="{FF2B5EF4-FFF2-40B4-BE49-F238E27FC236}">
                <a16:creationId xmlns="" xmlns:a16="http://schemas.microsoft.com/office/drawing/2014/main" id="{EAB2CE11-41A3-4695-A4AD-933F01A3740B}"/>
              </a:ext>
            </a:extLst>
          </p:cNvPr>
          <p:cNvGrpSpPr/>
          <p:nvPr userDrawn="1"/>
        </p:nvGrpSpPr>
        <p:grpSpPr>
          <a:xfrm>
            <a:off x="550109" y="1571020"/>
            <a:ext cx="1998222" cy="4683693"/>
            <a:chOff x="445712" y="1449040"/>
            <a:chExt cx="2113018" cy="3924176"/>
          </a:xfrm>
        </p:grpSpPr>
        <p:sp>
          <p:nvSpPr>
            <p:cNvPr id="6" name="Rounded Rectangle 4">
              <a:extLst>
                <a:ext uri="{FF2B5EF4-FFF2-40B4-BE49-F238E27FC236}">
                  <a16:creationId xmlns="" xmlns:a16="http://schemas.microsoft.com/office/drawing/2014/main" id="{2077F0CB-74CC-44DA-B0A3-6B32D359FF6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sp>
          <p:nvSpPr>
            <p:cNvPr id="7" name="Rectangle 5">
              <a:extLst>
                <a:ext uri="{FF2B5EF4-FFF2-40B4-BE49-F238E27FC236}">
                  <a16:creationId xmlns="" xmlns:a16="http://schemas.microsoft.com/office/drawing/2014/main" id="{40EF6CD2-4A74-45AA-9688-00853EAC84F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grpSp>
          <p:nvGrpSpPr>
            <p:cNvPr id="8" name="Group 6">
              <a:extLst>
                <a:ext uri="{FF2B5EF4-FFF2-40B4-BE49-F238E27FC236}">
                  <a16:creationId xmlns="" xmlns:a16="http://schemas.microsoft.com/office/drawing/2014/main" id="{D3F02DAD-26CE-4969-9C71-236E7BD76B4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 xmlns:a16="http://schemas.microsoft.com/office/drawing/2014/main" id="{37268947-67E4-4F53-8D2A-001290B0285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sp>
            <p:nvSpPr>
              <p:cNvPr id="10" name="Rounded Rectangle 8">
                <a:extLst>
                  <a:ext uri="{FF2B5EF4-FFF2-40B4-BE49-F238E27FC236}">
                    <a16:creationId xmlns="" xmlns:a16="http://schemas.microsoft.com/office/drawing/2014/main" id="{8FB939D9-61E8-4287-B74F-BD947882E67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a:solidFill>
                    <a:prstClr val="white"/>
                  </a:solidFill>
                </a:endParaRPr>
              </a:p>
            </p:txBody>
          </p:sp>
        </p:grpSp>
      </p:grpSp>
      <p:sp>
        <p:nvSpPr>
          <p:cNvPr id="11" name="Picture Placeholder 2">
            <a:extLst>
              <a:ext uri="{FF2B5EF4-FFF2-40B4-BE49-F238E27FC236}">
                <a16:creationId xmlns="" xmlns:a16="http://schemas.microsoft.com/office/drawing/2014/main" id="{65AD63DB-3B29-46CA-B871-B48A85A25DDB}"/>
              </a:ext>
            </a:extLst>
          </p:cNvPr>
          <p:cNvSpPr>
            <a:spLocks noGrp="1"/>
          </p:cNvSpPr>
          <p:nvPr>
            <p:ph type="pic" idx="12" hasCustomPrompt="1"/>
          </p:nvPr>
        </p:nvSpPr>
        <p:spPr>
          <a:xfrm>
            <a:off x="691049" y="1982586"/>
            <a:ext cx="1716345"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Rectangle 11">
            <a:extLst>
              <a:ext uri="{FF2B5EF4-FFF2-40B4-BE49-F238E27FC236}">
                <a16:creationId xmlns="" xmlns:a16="http://schemas.microsoft.com/office/drawing/2014/main" id="{B6269FE5-023F-4561-8BA8-426E61BDB51A}"/>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Text Placeholder 9">
            <a:extLst>
              <a:ext uri="{FF2B5EF4-FFF2-40B4-BE49-F238E27FC236}">
                <a16:creationId xmlns="" xmlns:a16="http://schemas.microsoft.com/office/drawing/2014/main" id="{4841331A-2854-4C6D-9077-CB1D2F421321}"/>
              </a:ext>
            </a:extLst>
          </p:cNvPr>
          <p:cNvSpPr>
            <a:spLocks noGrp="1"/>
          </p:cNvSpPr>
          <p:nvPr>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48603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97E4757-8097-45D7-8EA5-8EBA3BC2364F}"/>
              </a:ext>
            </a:extLst>
          </p:cNvPr>
          <p:cNvGrpSpPr/>
          <p:nvPr userDrawn="1"/>
        </p:nvGrpSpPr>
        <p:grpSpPr>
          <a:xfrm>
            <a:off x="2724009" y="3294232"/>
            <a:ext cx="3696017" cy="2707615"/>
            <a:chOff x="-548507" y="477868"/>
            <a:chExt cx="11570449" cy="6357177"/>
          </a:xfrm>
        </p:grpSpPr>
        <p:sp>
          <p:nvSpPr>
            <p:cNvPr id="5" name="Freeform: Shape 4">
              <a:extLst>
                <a:ext uri="{FF2B5EF4-FFF2-40B4-BE49-F238E27FC236}">
                  <a16:creationId xmlns="" xmlns:a16="http://schemas.microsoft.com/office/drawing/2014/main" id="{DBA3B8B5-DDA8-4D52-A08B-D4FCFB1EFAD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sp>
          <p:nvSpPr>
            <p:cNvPr id="6" name="Freeform: Shape 5">
              <a:extLst>
                <a:ext uri="{FF2B5EF4-FFF2-40B4-BE49-F238E27FC236}">
                  <a16:creationId xmlns="" xmlns:a16="http://schemas.microsoft.com/office/drawing/2014/main" id="{21933EC2-C4E3-4F09-9B9E-6D9229ACE3F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sp>
          <p:nvSpPr>
            <p:cNvPr id="7" name="Freeform: Shape 6">
              <a:extLst>
                <a:ext uri="{FF2B5EF4-FFF2-40B4-BE49-F238E27FC236}">
                  <a16:creationId xmlns="" xmlns:a16="http://schemas.microsoft.com/office/drawing/2014/main" id="{DC54F712-4E18-4362-998E-FA1A69B6827A}"/>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sp>
          <p:nvSpPr>
            <p:cNvPr id="8" name="Freeform: Shape 7">
              <a:extLst>
                <a:ext uri="{FF2B5EF4-FFF2-40B4-BE49-F238E27FC236}">
                  <a16:creationId xmlns="" xmlns:a16="http://schemas.microsoft.com/office/drawing/2014/main" id="{252E08CB-EA13-4237-B12D-09F626F146E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pPr fontAlgn="auto">
                <a:spcBef>
                  <a:spcPts val="0"/>
                </a:spcBef>
                <a:spcAft>
                  <a:spcPts val="0"/>
                </a:spcAft>
              </a:pPr>
              <a:endParaRPr lang="en-US" dirty="0">
                <a:solidFill>
                  <a:prstClr val="black"/>
                </a:solidFill>
                <a:latin typeface="Arial"/>
              </a:endParaRPr>
            </a:p>
          </p:txBody>
        </p:sp>
        <p:sp>
          <p:nvSpPr>
            <p:cNvPr id="9" name="Freeform: Shape 8">
              <a:extLst>
                <a:ext uri="{FF2B5EF4-FFF2-40B4-BE49-F238E27FC236}">
                  <a16:creationId xmlns="" xmlns:a16="http://schemas.microsoft.com/office/drawing/2014/main" id="{C32F5F06-05AB-4423-AC6C-C4482C2ED1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pPr fontAlgn="auto">
                <a:spcBef>
                  <a:spcPts val="0"/>
                </a:spcBef>
                <a:spcAft>
                  <a:spcPts val="0"/>
                </a:spcAft>
              </a:pPr>
              <a:endParaRPr lang="en-US">
                <a:solidFill>
                  <a:prstClr val="black"/>
                </a:solidFill>
                <a:latin typeface="Arial"/>
              </a:endParaRPr>
            </a:p>
          </p:txBody>
        </p:sp>
        <p:grpSp>
          <p:nvGrpSpPr>
            <p:cNvPr id="10" name="Group 9">
              <a:extLst>
                <a:ext uri="{FF2B5EF4-FFF2-40B4-BE49-F238E27FC236}">
                  <a16:creationId xmlns="" xmlns:a16="http://schemas.microsoft.com/office/drawing/2014/main" id="{812065C9-FDF8-4219-88B0-F40F83873FBE}"/>
                </a:ext>
              </a:extLst>
            </p:cNvPr>
            <p:cNvGrpSpPr/>
            <p:nvPr/>
          </p:nvGrpSpPr>
          <p:grpSpPr>
            <a:xfrm>
              <a:off x="1606" y="6382978"/>
              <a:ext cx="413937" cy="115242"/>
              <a:chOff x="5955" y="6353672"/>
              <a:chExt cx="413937" cy="115242"/>
            </a:xfrm>
          </p:grpSpPr>
          <p:sp>
            <p:nvSpPr>
              <p:cNvPr id="15" name="Rectangle: Rounded Corners 14">
                <a:extLst>
                  <a:ext uri="{FF2B5EF4-FFF2-40B4-BE49-F238E27FC236}">
                    <a16:creationId xmlns="" xmlns:a16="http://schemas.microsoft.com/office/drawing/2014/main" id="{F05894DC-55A3-44E5-AA52-6D37CFC7C4D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Rectangle: Rounded Corners 15">
                <a:extLst>
                  <a:ext uri="{FF2B5EF4-FFF2-40B4-BE49-F238E27FC236}">
                    <a16:creationId xmlns="" xmlns:a16="http://schemas.microsoft.com/office/drawing/2014/main" id="{9AB3E9F2-BB5E-4CD6-9E55-16A7DF162FD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grpSp>
          <p:nvGrpSpPr>
            <p:cNvPr id="11" name="Group 10">
              <a:extLst>
                <a:ext uri="{FF2B5EF4-FFF2-40B4-BE49-F238E27FC236}">
                  <a16:creationId xmlns="" xmlns:a16="http://schemas.microsoft.com/office/drawing/2014/main" id="{9542699D-DEF5-47FE-8F4B-F75C394A08A4}"/>
                </a:ext>
              </a:extLst>
            </p:cNvPr>
            <p:cNvGrpSpPr/>
            <p:nvPr/>
          </p:nvGrpSpPr>
          <p:grpSpPr>
            <a:xfrm>
              <a:off x="9855291" y="6381600"/>
              <a:ext cx="885989" cy="115242"/>
              <a:chOff x="5955" y="6353672"/>
              <a:chExt cx="413937" cy="115242"/>
            </a:xfrm>
          </p:grpSpPr>
          <p:sp>
            <p:nvSpPr>
              <p:cNvPr id="13" name="Rectangle: Rounded Corners 12">
                <a:extLst>
                  <a:ext uri="{FF2B5EF4-FFF2-40B4-BE49-F238E27FC236}">
                    <a16:creationId xmlns="" xmlns:a16="http://schemas.microsoft.com/office/drawing/2014/main" id="{0B930AEF-92FB-4586-9CCC-289C31313EF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Rectangle: Rounded Corners 13">
                <a:extLst>
                  <a:ext uri="{FF2B5EF4-FFF2-40B4-BE49-F238E27FC236}">
                    <a16:creationId xmlns="" xmlns:a16="http://schemas.microsoft.com/office/drawing/2014/main" id="{DBA0D98E-596D-4B10-96EA-2F55BC31AB3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12" name="Freeform: Shape 11">
              <a:extLst>
                <a:ext uri="{FF2B5EF4-FFF2-40B4-BE49-F238E27FC236}">
                  <a16:creationId xmlns="" xmlns:a16="http://schemas.microsoft.com/office/drawing/2014/main" id="{A363A919-5974-4276-9518-2745A1C7548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fontAlgn="auto">
                <a:spcBef>
                  <a:spcPts val="0"/>
                </a:spcBef>
                <a:spcAft>
                  <a:spcPts val="0"/>
                </a:spcAft>
              </a:pPr>
              <a:endParaRPr lang="en-US" dirty="0">
                <a:solidFill>
                  <a:prstClr val="black"/>
                </a:solidFill>
                <a:latin typeface="Arial"/>
              </a:endParaRPr>
            </a:p>
          </p:txBody>
        </p:sp>
      </p:grpSp>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3248995" y="3448233"/>
            <a:ext cx="2646014" cy="2175491"/>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7" name="Rectangle 16">
            <a:extLst>
              <a:ext uri="{FF2B5EF4-FFF2-40B4-BE49-F238E27FC236}">
                <a16:creationId xmlns="" xmlns:a16="http://schemas.microsoft.com/office/drawing/2014/main" id="{A1B101E8-381D-4D31-AD1A-8A29457825B9}"/>
              </a:ext>
            </a:extLst>
          </p:cNvPr>
          <p:cNvSpPr/>
          <p:nvPr userDrawn="1"/>
        </p:nvSpPr>
        <p:spPr>
          <a:xfrm>
            <a:off x="18" y="1"/>
            <a:ext cx="9143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Text Placeholder 9">
            <a:extLst>
              <a:ext uri="{FF2B5EF4-FFF2-40B4-BE49-F238E27FC236}">
                <a16:creationId xmlns="" xmlns:a16="http://schemas.microsoft.com/office/drawing/2014/main" id="{2AA06F9E-CDC4-4FD7-8F09-87BC24D7CCD3}"/>
              </a:ext>
            </a:extLst>
          </p:cNvPr>
          <p:cNvSpPr>
            <a:spLocks noGrp="1"/>
          </p:cNvSpPr>
          <p:nvPr>
            <p:ph type="body" sz="quarter" idx="10" hasCustomPrompt="1"/>
          </p:nvPr>
        </p:nvSpPr>
        <p:spPr>
          <a:xfrm>
            <a:off x="242649" y="191488"/>
            <a:ext cx="8679898"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94849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728BB6CB-4063-4E8B-9BC5-CC294ED7F894}"/>
              </a:ext>
            </a:extLst>
          </p:cNvPr>
          <p:cNvSpPr>
            <a:spLocks noGrp="1"/>
          </p:cNvSpPr>
          <p:nvPr>
            <p:ph type="pic" idx="10" hasCustomPrompt="1"/>
          </p:nvPr>
        </p:nvSpPr>
        <p:spPr>
          <a:xfrm>
            <a:off x="5" y="3"/>
            <a:ext cx="9143997"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4819402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1DBB639B-5E7D-4134-8E11-18554BE1EBAE}"/>
              </a:ext>
            </a:extLst>
          </p:cNvPr>
          <p:cNvSpPr>
            <a:spLocks noGrp="1"/>
          </p:cNvSpPr>
          <p:nvPr>
            <p:ph type="pic" idx="10" hasCustomPrompt="1"/>
          </p:nvPr>
        </p:nvSpPr>
        <p:spPr>
          <a:xfrm>
            <a:off x="5" y="4"/>
            <a:ext cx="9143997"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8888217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4572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6377580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332509"/>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191775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123479"/>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65518" y="1131600"/>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sz="1351">
              <a:solidFill>
                <a:prstClr val="white"/>
              </a:solidFill>
            </a:endParaRPr>
          </a:p>
        </p:txBody>
      </p:sp>
      <p:sp>
        <p:nvSpPr>
          <p:cNvPr id="4" name="Rounded Rectangle 3"/>
          <p:cNvSpPr/>
          <p:nvPr userDrawn="1"/>
        </p:nvSpPr>
        <p:spPr>
          <a:xfrm>
            <a:off x="398954"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sz="1351">
              <a:solidFill>
                <a:prstClr val="white"/>
              </a:solidFill>
            </a:endParaRPr>
          </a:p>
        </p:txBody>
      </p:sp>
      <p:sp>
        <p:nvSpPr>
          <p:cNvPr id="5" name="Half Frame 4"/>
          <p:cNvSpPr/>
          <p:nvPr userDrawn="1"/>
        </p:nvSpPr>
        <p:spPr>
          <a:xfrm rot="5400000">
            <a:off x="2207175" y="1362320"/>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ko-KR" altLang="en-US" sz="1351">
              <a:solidFill>
                <a:prstClr val="black">
                  <a:lumMod val="85000"/>
                  <a:lumOff val="15000"/>
                </a:prst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533778" y="1529491"/>
            <a:ext cx="1674186" cy="738664"/>
          </a:xfrm>
          <a:prstGeom prst="rect">
            <a:avLst/>
          </a:prstGeom>
          <a:noFill/>
        </p:spPr>
        <p:txBody>
          <a:bodyPr wrap="square" rtlCol="0" anchor="ctr">
            <a:spAutoFit/>
          </a:bodyPr>
          <a:lstStyle/>
          <a:p>
            <a:pPr fontAlgn="auto">
              <a:spcBef>
                <a:spcPts val="0"/>
              </a:spcBef>
              <a:spcAft>
                <a:spcPts val="0"/>
              </a:spcAft>
            </a:pPr>
            <a:r>
              <a:rPr lang="en-US" altLang="ko-KR" sz="1400" b="1" dirty="0">
                <a:solidFill>
                  <a:prstClr val="white"/>
                </a:solidFill>
                <a:latin typeface="Arial"/>
                <a:cs typeface="Arial" pitchFamily="34" charset="0"/>
              </a:rPr>
              <a:t>You can Resize without losing quality</a:t>
            </a:r>
            <a:endParaRPr lang="ko-KR" altLang="en-US" sz="1400" b="1" dirty="0">
              <a:solidFill>
                <a:prstClr val="white"/>
              </a:solidFill>
              <a:latin typeface="Arial"/>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533778" y="2127462"/>
            <a:ext cx="1674186" cy="738664"/>
          </a:xfrm>
          <a:prstGeom prst="rect">
            <a:avLst/>
          </a:prstGeom>
          <a:noFill/>
        </p:spPr>
        <p:txBody>
          <a:bodyPr wrap="square" rtlCol="0" anchor="ctr">
            <a:spAutoFit/>
          </a:bodyPr>
          <a:lstStyle/>
          <a:p>
            <a:pPr fontAlgn="auto">
              <a:spcBef>
                <a:spcPts val="0"/>
              </a:spcBef>
              <a:spcAft>
                <a:spcPts val="0"/>
              </a:spcAft>
            </a:pPr>
            <a:r>
              <a:rPr lang="en-US" altLang="ko-KR" sz="1400" b="1" dirty="0">
                <a:solidFill>
                  <a:prstClr val="white"/>
                </a:solidFill>
                <a:latin typeface="Arial"/>
                <a:cs typeface="Arial" pitchFamily="34" charset="0"/>
              </a:rPr>
              <a:t>You can Change Fill Color &amp;</a:t>
            </a:r>
          </a:p>
          <a:p>
            <a:pPr fontAlgn="auto">
              <a:spcBef>
                <a:spcPts val="0"/>
              </a:spcBef>
              <a:spcAft>
                <a:spcPts val="0"/>
              </a:spcAft>
            </a:pPr>
            <a:r>
              <a:rPr lang="en-US" altLang="ko-KR" sz="1400" b="1" dirty="0">
                <a:solidFill>
                  <a:prstClr val="white"/>
                </a:solidFill>
                <a:latin typeface="Arial"/>
                <a:cs typeface="Arial" pitchFamily="34" charset="0"/>
              </a:rPr>
              <a:t>Line Color</a:t>
            </a:r>
            <a:endParaRPr lang="ko-KR" altLang="en-US" sz="1400" b="1" dirty="0">
              <a:solidFill>
                <a:prstClr val="white"/>
              </a:solidFill>
              <a:latin typeface="Arial"/>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540922" y="5808482"/>
            <a:ext cx="1674000" cy="307777"/>
          </a:xfrm>
          <a:prstGeom prst="rect">
            <a:avLst/>
          </a:prstGeom>
          <a:noFill/>
        </p:spPr>
        <p:txBody>
          <a:bodyPr wrap="square" rtlCol="0" anchor="ctr">
            <a:spAutoFit/>
          </a:bodyPr>
          <a:lstStyle/>
          <a:p>
            <a:pPr fontAlgn="auto">
              <a:spcBef>
                <a:spcPts val="0"/>
              </a:spcBef>
              <a:spcAft>
                <a:spcPts val="0"/>
              </a:spcAft>
            </a:pPr>
            <a:r>
              <a:rPr lang="en-US" altLang="ko-KR" sz="1400" dirty="0">
                <a:solidFill>
                  <a:prstClr val="white"/>
                </a:solidFill>
                <a:latin typeface="Arial"/>
                <a:cs typeface="Arial" pitchFamily="34" charset="0"/>
              </a:rPr>
              <a:t>www.allppt.com</a:t>
            </a:r>
            <a:endParaRPr lang="ko-KR" altLang="en-US" sz="1400" dirty="0">
              <a:solidFill>
                <a:prstClr val="white"/>
              </a:solidFill>
              <a:latin typeface="Arial"/>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540922" y="4234904"/>
            <a:ext cx="2037972" cy="1815882"/>
          </a:xfrm>
          <a:prstGeom prst="rect">
            <a:avLst/>
          </a:prstGeom>
          <a:noFill/>
        </p:spPr>
        <p:txBody>
          <a:bodyPr wrap="square" rtlCol="0" anchor="ctr">
            <a:spAutoFit/>
          </a:bodyPr>
          <a:lstStyle/>
          <a:p>
            <a:pPr fontAlgn="auto">
              <a:spcBef>
                <a:spcPts val="0"/>
              </a:spcBef>
              <a:spcAft>
                <a:spcPts val="0"/>
              </a:spcAft>
            </a:pPr>
            <a:r>
              <a:rPr lang="en-US" altLang="ko-KR" sz="2800" b="1" dirty="0">
                <a:solidFill>
                  <a:prstClr val="white"/>
                </a:solidFill>
                <a:latin typeface="Arial"/>
                <a:cs typeface="Arial" pitchFamily="34" charset="0"/>
              </a:rPr>
              <a:t>FREE </a:t>
            </a:r>
          </a:p>
          <a:p>
            <a:pPr fontAlgn="auto">
              <a:spcBef>
                <a:spcPts val="0"/>
              </a:spcBef>
              <a:spcAft>
                <a:spcPts val="0"/>
              </a:spcAft>
            </a:pPr>
            <a:r>
              <a:rPr lang="en-US" altLang="ko-KR" sz="2800" b="1" dirty="0">
                <a:solidFill>
                  <a:prstClr val="white"/>
                </a:solidFill>
                <a:latin typeface="Arial"/>
                <a:cs typeface="Arial" pitchFamily="34" charset="0"/>
              </a:rPr>
              <a:t>PPT TEMPLATES</a:t>
            </a:r>
          </a:p>
        </p:txBody>
      </p:sp>
    </p:spTree>
    <p:extLst>
      <p:ext uri="{BB962C8B-B14F-4D97-AF65-F5344CB8AC3E}">
        <p14:creationId xmlns:p14="http://schemas.microsoft.com/office/powerpoint/2010/main" val="339444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gray">
          <a:xfrm>
            <a:off x="0" y="0"/>
            <a:ext cx="9144000" cy="766763"/>
          </a:xfrm>
          <a:prstGeom prst="rect">
            <a:avLst/>
          </a:prstGeom>
          <a:solidFill>
            <a:schemeClr val="accent1"/>
          </a:solidFill>
          <a:ln w="9525">
            <a:noFill/>
            <a:miter lim="800000"/>
            <a:headEnd/>
            <a:tailEnd/>
          </a:ln>
          <a:effectLst/>
        </p:spPr>
        <p:txBody>
          <a:bodyPr wrap="none" anchor="ctr"/>
          <a:lstStyle/>
          <a:p>
            <a:endParaRPr lang="ru-RU">
              <a:solidFill>
                <a:srgbClr val="000000"/>
              </a:solidFill>
              <a:latin typeface="Arial" charset="0"/>
            </a:endParaRPr>
          </a:p>
        </p:txBody>
      </p:sp>
      <p:sp>
        <p:nvSpPr>
          <p:cNvPr id="1041" name="Rectangle 17"/>
          <p:cNvSpPr>
            <a:spLocks noChangeArrowheads="1"/>
          </p:cNvSpPr>
          <p:nvPr/>
        </p:nvSpPr>
        <p:spPr bwMode="gray">
          <a:xfrm>
            <a:off x="0" y="6562725"/>
            <a:ext cx="9144000" cy="304800"/>
          </a:xfrm>
          <a:prstGeom prst="rect">
            <a:avLst/>
          </a:prstGeom>
          <a:solidFill>
            <a:schemeClr val="tx2"/>
          </a:solidFill>
          <a:ln w="9525">
            <a:noFill/>
            <a:miter lim="800000"/>
            <a:headEnd/>
            <a:tailEnd/>
          </a:ln>
          <a:effectLst/>
        </p:spPr>
        <p:txBody>
          <a:bodyPr wrap="none" anchor="ctr"/>
          <a:lstStyle/>
          <a:p>
            <a:endParaRPr lang="ru-RU">
              <a:solidFill>
                <a:srgbClr val="000000"/>
              </a:solidFill>
              <a:latin typeface="Arial" charset="0"/>
            </a:endParaRPr>
          </a:p>
        </p:txBody>
      </p:sp>
      <p:sp>
        <p:nvSpPr>
          <p:cNvPr id="1042" name="AutoShape 18"/>
          <p:cNvSpPr>
            <a:spLocks noChangeArrowheads="1"/>
          </p:cNvSpPr>
          <p:nvPr/>
        </p:nvSpPr>
        <p:spPr bwMode="gray">
          <a:xfrm>
            <a:off x="133350" y="6380163"/>
            <a:ext cx="304800" cy="334962"/>
          </a:xfrm>
          <a:prstGeom prst="diamond">
            <a:avLst/>
          </a:prstGeom>
          <a:solidFill>
            <a:schemeClr val="accent1"/>
          </a:solidFill>
          <a:ln w="28575">
            <a:solidFill>
              <a:schemeClr val="bg1"/>
            </a:solidFill>
            <a:miter lim="800000"/>
            <a:headEnd/>
            <a:tailEnd/>
          </a:ln>
          <a:effectLst/>
        </p:spPr>
        <p:txBody>
          <a:bodyPr wrap="none" anchor="ctr"/>
          <a:lstStyle/>
          <a:p>
            <a:endParaRPr lang="ru-RU">
              <a:solidFill>
                <a:srgbClr val="000000"/>
              </a:solidFill>
              <a:latin typeface="Arial" charset="0"/>
            </a:endParaRPr>
          </a:p>
        </p:txBody>
      </p:sp>
      <p:sp>
        <p:nvSpPr>
          <p:cNvPr id="1028" name="Rectangle 4"/>
          <p:cNvSpPr>
            <a:spLocks noGrp="1" noChangeArrowheads="1"/>
          </p:cNvSpPr>
          <p:nvPr>
            <p:ph type="dt" sz="half" idx="2"/>
          </p:nvPr>
        </p:nvSpPr>
        <p:spPr bwMode="white">
          <a:xfrm>
            <a:off x="381000" y="6567488"/>
            <a:ext cx="2438400" cy="214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latin typeface="+mn-lt"/>
              </a:defRPr>
            </a:lvl1pPr>
          </a:lstStyle>
          <a:p>
            <a:r>
              <a:rPr lang="en-US" dirty="0" smtClean="0">
                <a:solidFill>
                  <a:srgbClr val="FFFFFF"/>
                </a:solidFill>
              </a:rPr>
              <a:t>http://ppt.prtxt.ru</a:t>
            </a:r>
            <a:endParaRPr lang="en-US" dirty="0">
              <a:solidFill>
                <a:srgbClr val="FFFFFF"/>
              </a:solidFill>
            </a:endParaRPr>
          </a:p>
        </p:txBody>
      </p:sp>
      <p:sp>
        <p:nvSpPr>
          <p:cNvPr id="1029" name="Rectangle 5"/>
          <p:cNvSpPr>
            <a:spLocks noGrp="1" noChangeArrowheads="1"/>
          </p:cNvSpPr>
          <p:nvPr>
            <p:ph type="ftr" sz="quarter" idx="3"/>
          </p:nvPr>
        </p:nvSpPr>
        <p:spPr bwMode="white">
          <a:xfrm>
            <a:off x="6400800" y="6551613"/>
            <a:ext cx="23622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mn-lt"/>
              </a:defRPr>
            </a:lvl1pPr>
          </a:lstStyle>
          <a:p>
            <a:r>
              <a:rPr lang="en-US">
                <a:solidFill>
                  <a:srgbClr val="FFFFFF"/>
                </a:solidFill>
              </a:rPr>
              <a:t>Company Logo</a:t>
            </a:r>
          </a:p>
        </p:txBody>
      </p:sp>
      <p:sp>
        <p:nvSpPr>
          <p:cNvPr id="1030" name="Rectangle 6"/>
          <p:cNvSpPr>
            <a:spLocks noGrp="1" noChangeArrowheads="1"/>
          </p:cNvSpPr>
          <p:nvPr>
            <p:ph type="sldNum" sz="quarter" idx="4"/>
          </p:nvPr>
        </p:nvSpPr>
        <p:spPr bwMode="white">
          <a:xfrm>
            <a:off x="3657600" y="6551613"/>
            <a:ext cx="21336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latin typeface="+mn-lt"/>
              </a:defRPr>
            </a:lvl1pPr>
          </a:lstStyle>
          <a:p>
            <a:fld id="{EBB09950-3D90-4290-93AE-4C2EACCB271E}" type="slidenum">
              <a:rPr lang="en-US">
                <a:solidFill>
                  <a:srgbClr val="FFFFFF"/>
                </a:solidFill>
              </a:rPr>
              <a:pPr/>
              <a:t>‹#›</a:t>
            </a:fld>
            <a:endParaRPr lang="en-US">
              <a:solidFill>
                <a:srgbClr val="FFFFFF"/>
              </a:solidFill>
            </a:endParaRPr>
          </a:p>
        </p:txBody>
      </p:sp>
      <p:sp>
        <p:nvSpPr>
          <p:cNvPr id="1037" name="Text Box 13"/>
          <p:cNvSpPr txBox="1">
            <a:spLocks noChangeArrowheads="1"/>
          </p:cNvSpPr>
          <p:nvPr/>
        </p:nvSpPr>
        <p:spPr bwMode="white">
          <a:xfrm>
            <a:off x="8153400" y="261938"/>
            <a:ext cx="990600" cy="396875"/>
          </a:xfrm>
          <a:prstGeom prst="rect">
            <a:avLst/>
          </a:prstGeom>
          <a:noFill/>
          <a:ln w="9525">
            <a:noFill/>
            <a:miter lim="800000"/>
            <a:headEnd/>
            <a:tailEnd/>
          </a:ln>
          <a:effectLst/>
        </p:spPr>
        <p:txBody>
          <a:bodyPr>
            <a:spAutoFit/>
          </a:bodyPr>
          <a:lstStyle/>
          <a:p>
            <a:r>
              <a:rPr lang="en-US" sz="2000" b="1">
                <a:solidFill>
                  <a:srgbClr val="000000"/>
                </a:solidFill>
                <a:latin typeface="Arial" charset="0"/>
              </a:rPr>
              <a:t>LOGO</a:t>
            </a:r>
          </a:p>
        </p:txBody>
      </p:sp>
      <p:sp>
        <p:nvSpPr>
          <p:cNvPr id="1038" name="AutoShape 14"/>
          <p:cNvSpPr>
            <a:spLocks noChangeArrowheads="1"/>
          </p:cNvSpPr>
          <p:nvPr/>
        </p:nvSpPr>
        <p:spPr bwMode="auto">
          <a:xfrm rot="5400000">
            <a:off x="8458201" y="-196850"/>
            <a:ext cx="273050" cy="860425"/>
          </a:xfrm>
          <a:prstGeom prst="moon">
            <a:avLst>
              <a:gd name="adj" fmla="val 21208"/>
            </a:avLst>
          </a:prstGeom>
          <a:solidFill>
            <a:schemeClr val="accent2"/>
          </a:solidFill>
          <a:ln w="9525">
            <a:noFill/>
            <a:miter lim="800000"/>
            <a:headEnd/>
            <a:tailEnd/>
          </a:ln>
          <a:effectLst/>
        </p:spPr>
        <p:txBody>
          <a:bodyPr wrap="none" anchor="ctr"/>
          <a:lstStyle/>
          <a:p>
            <a:endParaRPr lang="ru-RU">
              <a:solidFill>
                <a:srgbClr val="000000"/>
              </a:solidFill>
              <a:latin typeface="Arial" charset="0"/>
            </a:endParaRPr>
          </a:p>
        </p:txBody>
      </p:sp>
      <p:pic>
        <p:nvPicPr>
          <p:cNvPr id="1043" name="Picture 19"/>
          <p:cNvPicPr>
            <a:picLocks noChangeAspect="1" noChangeArrowheads="1"/>
          </p:cNvPicPr>
          <p:nvPr/>
        </p:nvPicPr>
        <p:blipFill>
          <a:blip r:embed="rId14" cstate="print"/>
          <a:srcRect/>
          <a:stretch>
            <a:fillRect/>
          </a:stretch>
        </p:blipFill>
        <p:spPr bwMode="auto">
          <a:xfrm>
            <a:off x="7772400" y="0"/>
            <a:ext cx="1371600" cy="760413"/>
          </a:xfrm>
          <a:prstGeom prst="rect">
            <a:avLst/>
          </a:prstGeom>
          <a:noFill/>
        </p:spPr>
      </p:pic>
      <p:sp>
        <p:nvSpPr>
          <p:cNvPr id="1026" name="Rectangle 2"/>
          <p:cNvSpPr>
            <a:spLocks noGrp="1" noChangeArrowheads="1"/>
          </p:cNvSpPr>
          <p:nvPr>
            <p:ph type="title"/>
          </p:nvPr>
        </p:nvSpPr>
        <p:spPr bwMode="white">
          <a:xfrm>
            <a:off x="457200" y="152400"/>
            <a:ext cx="82296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4" name="Rectangle 20"/>
          <p:cNvSpPr>
            <a:spLocks noChangeArrowheads="1"/>
          </p:cNvSpPr>
          <p:nvPr/>
        </p:nvSpPr>
        <p:spPr bwMode="gray">
          <a:xfrm>
            <a:off x="7772400" y="762000"/>
            <a:ext cx="1371600" cy="4800600"/>
          </a:xfrm>
          <a:prstGeom prst="rect">
            <a:avLst/>
          </a:prstGeom>
          <a:gradFill rotWithShape="1">
            <a:gsLst>
              <a:gs pos="0">
                <a:schemeClr val="bg2"/>
              </a:gs>
              <a:gs pos="100000">
                <a:schemeClr val="bg2">
                  <a:gamma/>
                  <a:tint val="0"/>
                  <a:invGamma/>
                </a:schemeClr>
              </a:gs>
            </a:gsLst>
            <a:lin ang="5400000" scaled="1"/>
          </a:gradFill>
          <a:ln w="9525">
            <a:noFill/>
            <a:miter lim="800000"/>
            <a:headEnd/>
            <a:tailEnd/>
          </a:ln>
          <a:effectLst/>
        </p:spPr>
        <p:txBody>
          <a:bodyPr wrap="none" anchor="ctr"/>
          <a:lstStyle/>
          <a:p>
            <a:endParaRPr lang="ru-RU">
              <a:solidFill>
                <a:srgbClr val="000000"/>
              </a:solidFill>
              <a:latin typeface="Arial" charset="0"/>
            </a:endParaRPr>
          </a:p>
        </p:txBody>
      </p:sp>
      <p:sp>
        <p:nvSpPr>
          <p:cNvPr id="1027" name="Rectangle 3"/>
          <p:cNvSpPr>
            <a:spLocks noGrp="1" noChangeArrowheads="1"/>
          </p:cNvSpPr>
          <p:nvPr>
            <p:ph type="body" idx="1"/>
          </p:nvPr>
        </p:nvSpPr>
        <p:spPr bwMode="auto">
          <a:xfrm>
            <a:off x="457200" y="1076325"/>
            <a:ext cx="8229600" cy="524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Tree>
    <p:extLst>
      <p:ext uri="{BB962C8B-B14F-4D97-AF65-F5344CB8AC3E}">
        <p14:creationId xmlns:p14="http://schemas.microsoft.com/office/powerpoint/2010/main" val="624236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Verdana" pitchFamily="34" charset="0"/>
        </a:defRPr>
      </a:lvl2pPr>
      <a:lvl3pPr algn="l" rtl="0" eaLnBrk="1" fontAlgn="base" hangingPunct="1">
        <a:spcBef>
          <a:spcPct val="0"/>
        </a:spcBef>
        <a:spcAft>
          <a:spcPct val="0"/>
        </a:spcAft>
        <a:defRPr sz="2800" b="1">
          <a:solidFill>
            <a:schemeClr val="bg1"/>
          </a:solidFill>
          <a:latin typeface="Verdana" pitchFamily="34" charset="0"/>
        </a:defRPr>
      </a:lvl3pPr>
      <a:lvl4pPr algn="l" rtl="0" eaLnBrk="1" fontAlgn="base" hangingPunct="1">
        <a:spcBef>
          <a:spcPct val="0"/>
        </a:spcBef>
        <a:spcAft>
          <a:spcPct val="0"/>
        </a:spcAft>
        <a:defRPr sz="2800" b="1">
          <a:solidFill>
            <a:schemeClr val="bg1"/>
          </a:solidFill>
          <a:latin typeface="Verdana" pitchFamily="34" charset="0"/>
        </a:defRPr>
      </a:lvl4pPr>
      <a:lvl5pPr algn="l" rtl="0" eaLnBrk="1" fontAlgn="base" hangingPunct="1">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buSzPct val="100000"/>
              <a:buFont typeface="Times New Roman" pitchFamily="16" charset="0"/>
              <a:buNone/>
            </a:pPr>
            <a:endParaRPr lang="en-US" sz="240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457200">
              <a:buClr>
                <a:srgbClr val="000000"/>
              </a:buClr>
              <a:buSzPct val="100000"/>
              <a:buFont typeface="Times New Roman" pitchFamily="16" charset="0"/>
              <a:buNone/>
            </a:pPr>
            <a:fld id="{28E80666-FB37-4B36-9149-507F3B0178E3}" type="datetimeFigureOut">
              <a:rPr lang="en-US" smtClean="0">
                <a:solidFill>
                  <a:prstClr val="black">
                    <a:lumMod val="50000"/>
                    <a:lumOff val="50000"/>
                  </a:prstClr>
                </a:solidFill>
                <a:latin typeface="Times New Roman" pitchFamily="16" charset="0"/>
                <a:cs typeface="+mn-cs"/>
              </a:rPr>
              <a:pPr defTabSz="457200">
                <a:buClr>
                  <a:srgbClr val="000000"/>
                </a:buClr>
                <a:buSzPct val="100000"/>
                <a:buFont typeface="Times New Roman" pitchFamily="16" charset="0"/>
                <a:buNone/>
              </a:pPr>
              <a:t>9/25/2022</a:t>
            </a:fld>
            <a:endParaRPr lang="en-US" dirty="0">
              <a:solidFill>
                <a:prstClr val="black">
                  <a:lumMod val="50000"/>
                  <a:lumOff val="50000"/>
                </a:prstClr>
              </a:solidFill>
              <a:latin typeface="Times New Roman" pitchFamily="16" charset="0"/>
              <a:cs typeface="+mn-c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457200">
              <a:buClr>
                <a:srgbClr val="000000"/>
              </a:buClr>
              <a:buSzPct val="100000"/>
              <a:buFont typeface="Times New Roman" pitchFamily="16" charset="0"/>
              <a:buNone/>
            </a:pPr>
            <a:endParaRPr lang="en-US" dirty="0">
              <a:solidFill>
                <a:prstClr val="black">
                  <a:lumMod val="50000"/>
                  <a:lumOff val="50000"/>
                </a:prstClr>
              </a:solidFill>
              <a:latin typeface="Times New Roman" pitchFamily="16" charset="0"/>
              <a:cs typeface="+mn-c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457200">
              <a:buClr>
                <a:srgbClr val="000000"/>
              </a:buClr>
              <a:buSzPct val="100000"/>
              <a:buFont typeface="Times New Roman" pitchFamily="16" charset="0"/>
              <a:buNone/>
              <a:defRPr/>
            </a:pPr>
            <a:fld id="{C2EA5736-3E1F-49CD-BDA6-68DE346CF029}" type="slidenum">
              <a:rPr lang="el-GR" smtClean="0">
                <a:solidFill>
                  <a:prstClr val="black">
                    <a:lumMod val="50000"/>
                    <a:lumOff val="50000"/>
                  </a:prstClr>
                </a:solidFill>
                <a:latin typeface="Times New Roman" pitchFamily="16" charset="0"/>
                <a:cs typeface="+mn-cs"/>
              </a:rPr>
              <a:pPr defTabSz="457200">
                <a:buClr>
                  <a:srgbClr val="000000"/>
                </a:buClr>
                <a:buSzPct val="100000"/>
                <a:buFont typeface="Times New Roman" pitchFamily="16" charset="0"/>
                <a:buNone/>
                <a:defRPr/>
              </a:pPr>
              <a:t>‹#›</a:t>
            </a:fld>
            <a:endParaRPr lang="el-GR">
              <a:solidFill>
                <a:prstClr val="black">
                  <a:lumMod val="50000"/>
                  <a:lumOff val="50000"/>
                </a:prstClr>
              </a:solidFill>
              <a:latin typeface="Times New Roman" pitchFamily="16" charset="0"/>
              <a:cs typeface="+mn-cs"/>
            </a:endParaRPr>
          </a:p>
        </p:txBody>
      </p:sp>
    </p:spTree>
    <p:extLst>
      <p:ext uri="{BB962C8B-B14F-4D97-AF65-F5344CB8AC3E}">
        <p14:creationId xmlns:p14="http://schemas.microsoft.com/office/powerpoint/2010/main" val="281529793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1453"/>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a:t>Στυλ κύριου τίτλου</a:t>
            </a:r>
            <a:endParaRPr lang="en-US" altLang="en-US"/>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Στυλ υποδείγματος κειμένου</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endParaRPr lang="en-US" altLang="en-US"/>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FEFB9C6-9F8C-4CCF-9A8B-8733B7DE07A4}"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15AA34-1FBF-4B1B-A1B8-C424038C5F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62074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a:t>Στυλ κύριου τίτλου</a:t>
            </a:r>
            <a:endParaRPr lang="en-US" altLang="en-US"/>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Στυλ υποδείγματος κειμένου</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endParaRPr lang="en-US" altLang="en-US"/>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FEFB9C6-9F8C-4CCF-9A8B-8733B7DE07A4}" type="datetimeFigureOut">
              <a:rPr lang="en-US">
                <a:solidFill>
                  <a:prstClr val="black">
                    <a:tint val="75000"/>
                  </a:prstClr>
                </a:solidFill>
              </a:rPr>
              <a:pPr>
                <a:defRPr/>
              </a:pPr>
              <a:t>9/25/2022</a:t>
            </a:fld>
            <a:endParaRPr lang="en-US">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15AA34-1FBF-4B1B-A1B8-C424038C5F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45485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2853615-BFDE-46DE-814C-47EC6EF6D371}" type="datetimeFigureOut">
              <a:rPr lang="el-GR" smtClean="0">
                <a:solidFill>
                  <a:prstClr val="black">
                    <a:tint val="75000"/>
                  </a:prstClr>
                </a:solidFill>
                <a:latin typeface="Calibri"/>
              </a:rPr>
              <a:pPr fontAlgn="auto">
                <a:spcBef>
                  <a:spcPts val="0"/>
                </a:spcBef>
                <a:spcAft>
                  <a:spcPts val="0"/>
                </a:spcAft>
              </a:pPr>
              <a:t>25/9/2022</a:t>
            </a:fld>
            <a:endParaRPr lang="el-GR">
              <a:solidFill>
                <a:prstClr val="black">
                  <a:tint val="75000"/>
                </a:prstClr>
              </a:solidFill>
              <a:latin typeface="Calibri"/>
            </a:endParaRPr>
          </a:p>
        </p:txBody>
      </p:sp>
      <p:sp>
        <p:nvSpPr>
          <p:cNvPr id="5" name="4 - Θέση υποσέλιδου"/>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endParaRPr>
          </a:p>
        </p:txBody>
      </p:sp>
      <p:sp>
        <p:nvSpPr>
          <p:cNvPr id="6" name="5 - Θέση αριθμού διαφάνειας"/>
          <p:cNvSpPr>
            <a:spLocks noGrp="1"/>
          </p:cNvSpPr>
          <p:nvPr>
            <p:ph type="sldNum" sz="quarter" idx="4"/>
          </p:nvPr>
        </p:nvSpPr>
        <p:spPr>
          <a:xfrm>
            <a:off x="6553201"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DF53439-851E-44AD-84B1-B6BFC3D0C743}" type="slidenum">
              <a:rPr lang="el-GR" smtClean="0">
                <a:solidFill>
                  <a:prstClr val="black">
                    <a:tint val="75000"/>
                  </a:prstClr>
                </a:solidFill>
                <a:latin typeface="Calibri"/>
              </a:rPr>
              <a:pPr fontAlgn="auto">
                <a:spcBef>
                  <a:spcPts val="0"/>
                </a:spcBef>
                <a:spcAft>
                  <a:spcPts val="0"/>
                </a:spcAft>
              </a:pPr>
              <a:t>‹#›</a:t>
            </a:fld>
            <a:endParaRPr lang="el-GR">
              <a:solidFill>
                <a:prstClr val="black">
                  <a:tint val="75000"/>
                </a:prstClr>
              </a:solidFill>
              <a:latin typeface="Calibri"/>
            </a:endParaRPr>
          </a:p>
        </p:txBody>
      </p:sp>
    </p:spTree>
    <p:extLst>
      <p:ext uri="{BB962C8B-B14F-4D97-AF65-F5344CB8AC3E}">
        <p14:creationId xmlns:p14="http://schemas.microsoft.com/office/powerpoint/2010/main" val="9219100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Рисунок 7" descr="4.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2"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5D555A4-A1B7-442D-A29D-48B419E1E96F}" type="datetimeFigureOut">
              <a:rPr lang="ru-RU">
                <a:solidFill>
                  <a:prstClr val="black">
                    <a:tint val="75000"/>
                  </a:prstClr>
                </a:solidFill>
              </a:rPr>
              <a:pPr>
                <a:defRPr/>
              </a:pPr>
              <a:t>25.09.2022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2AA7986-7B29-4F4D-B20E-963C966225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8300570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17824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3715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smtClean="0">
                <a:solidFill>
                  <a:srgbClr val="FFFFFF"/>
                </a:solidFill>
              </a:rPr>
              <a:t>http://ppt.prtxt.ru</a:t>
            </a:r>
            <a:endParaRPr lang="en-US" dirty="0">
              <a:solidFill>
                <a:srgbClr val="FFFFFF"/>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solidFill>
                  <a:srgbClr val="FFFFFF"/>
                </a:solidFill>
              </a:rPr>
              <a:t>Company Logo</a:t>
            </a:r>
            <a:endParaRPr lang="en-US">
              <a:solidFill>
                <a:srgbClr val="FFFFFF"/>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EBB09950-3D90-4290-93AE-4C2EACCB271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174714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1" r:id="rId17"/>
  </p:sldLayoutIdLst>
  <p:hf sldNum="0"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hyperlink" Target="http://prosvasimo.iep.edu.gr/el/polimesiko-uliko/sullogi-apo-paidika-paramuthia-sth-nohmatikh" TargetMode="Externa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2.xml"/><Relationship Id="rId4" Type="http://schemas.openxmlformats.org/officeDocument/2006/relationships/hyperlink" Target="http://www.tuxpaint.org/downloa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3.xml"/><Relationship Id="rId5" Type="http://schemas.openxmlformats.org/officeDocument/2006/relationships/hyperlink" Target="http://photodentro.edu.gr/edusoft/r/8531/222" TargetMode="Externa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compris.net/index-el.html" TargetMode="Externa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3.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19.xml"/><Relationship Id="rId1" Type="http://schemas.openxmlformats.org/officeDocument/2006/relationships/themeOverride" Target="../theme/themeOverride4.xml"/><Relationship Id="rId5" Type="http://schemas.openxmlformats.org/officeDocument/2006/relationships/image" Target="../media/image93.jpe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prosvasimo.iep.edu.gr/el/epitelw" TargetMode="External"/><Relationship Id="rId1" Type="http://schemas.openxmlformats.org/officeDocument/2006/relationships/slideLayout" Target="../slideLayouts/slideLayout119.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hyperlink" Target="https://www.daemon-tools.cc/products/dtLite#pag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9.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hemeOverride" Target="../theme/themeOverride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4255087"/>
            <a:ext cx="2195737" cy="1524000"/>
          </a:xfrm>
        </p:spPr>
        <p:txBody>
          <a:bodyPr/>
          <a:lstStyle/>
          <a:p>
            <a:pPr algn="ctr">
              <a:lnSpc>
                <a:spcPct val="150000"/>
              </a:lnSpc>
            </a:pPr>
            <a:r>
              <a:rPr lang="el-GR" sz="1200" dirty="0">
                <a:solidFill>
                  <a:srgbClr val="FFE7FF"/>
                </a:solidFill>
              </a:rPr>
              <a:t>Καλλιτεχνικές παρεμβάσεις της Αισθητικής Αγωγής με ψηφιακή </a:t>
            </a:r>
            <a:r>
              <a:rPr lang="el-GR" sz="1200" dirty="0" err="1">
                <a:solidFill>
                  <a:srgbClr val="FFE7FF"/>
                </a:solidFill>
              </a:rPr>
              <a:t>εργαλειοποίηση</a:t>
            </a:r>
            <a:r>
              <a:rPr lang="el-GR" sz="1200" dirty="0">
                <a:solidFill>
                  <a:srgbClr val="FFE7FF"/>
                </a:solidFill>
              </a:rPr>
              <a:t> για την Ειδική Αγωγή </a:t>
            </a:r>
            <a:endParaRPr lang="el-GR" sz="3200" i="1" dirty="0">
              <a:solidFill>
                <a:schemeClr val="accent1">
                  <a:lumMod val="20000"/>
                  <a:lumOff val="80000"/>
                </a:schemeClr>
              </a:solidFill>
              <a:effectLst/>
            </a:endParaRPr>
          </a:p>
        </p:txBody>
      </p:sp>
      <p:sp>
        <p:nvSpPr>
          <p:cNvPr id="5" name="Ορθογώνιο 2"/>
          <p:cNvSpPr/>
          <p:nvPr/>
        </p:nvSpPr>
        <p:spPr>
          <a:xfrm>
            <a:off x="87683" y="520785"/>
            <a:ext cx="1741118" cy="423193"/>
          </a:xfrm>
          <a:prstGeom prst="rect">
            <a:avLst/>
          </a:prstGeom>
          <a:solidFill>
            <a:schemeClr val="accent1"/>
          </a:solidFill>
        </p:spPr>
        <p:txBody>
          <a:bodyPr wrap="square" lIns="68580" tIns="34290" rIns="68580" bIns="34290">
            <a:spAutoFit/>
          </a:bodyPr>
          <a:lstStyle/>
          <a:p>
            <a:pPr algn="ctr"/>
            <a:endParaRPr lang="en-US" sz="2300" b="1" dirty="0">
              <a:solidFill>
                <a:prstClr val="white"/>
              </a:solidFill>
              <a:effectLst>
                <a:glow rad="63500">
                  <a:srgbClr val="FF6700">
                    <a:satMod val="175000"/>
                    <a:alpha val="40000"/>
                  </a:srgbClr>
                </a:glow>
              </a:effectLst>
              <a:latin typeface="Corbel"/>
            </a:endParaRPr>
          </a:p>
        </p:txBody>
      </p:sp>
      <p:sp>
        <p:nvSpPr>
          <p:cNvPr id="2" name="Ορθογώνιο 1"/>
          <p:cNvSpPr/>
          <p:nvPr/>
        </p:nvSpPr>
        <p:spPr>
          <a:xfrm>
            <a:off x="-36511" y="404664"/>
            <a:ext cx="2232248" cy="1349472"/>
          </a:xfrm>
          <a:prstGeom prst="rect">
            <a:avLst/>
          </a:prstGeom>
        </p:spPr>
        <p:txBody>
          <a:bodyPr wrap="square">
            <a:spAutoFit/>
          </a:bodyPr>
          <a:lstStyle/>
          <a:p>
            <a:pPr algn="ctr">
              <a:lnSpc>
                <a:spcPct val="150000"/>
              </a:lnSpc>
            </a:pPr>
            <a:r>
              <a:rPr lang="el-GR" sz="1400" b="1" kern="0" dirty="0">
                <a:solidFill>
                  <a:srgbClr val="FFFFFF"/>
                </a:solidFill>
                <a:effectLst>
                  <a:outerShdw blurRad="38100" dist="38100" dir="2700000" algn="tl">
                    <a:srgbClr val="000000">
                      <a:alpha val="43137"/>
                    </a:srgbClr>
                  </a:outerShdw>
                </a:effectLst>
                <a:latin typeface="Verdana"/>
              </a:rPr>
              <a:t>Οι Νέες Τεχνολογίες Πληροφορίας (ΝΤΠ) στην Ειδική Αγωγή και Εκπαίδευση</a:t>
            </a:r>
            <a:endParaRPr lang="el-GR" sz="1200" i="1" dirty="0">
              <a:solidFill>
                <a:srgbClr val="DC8300">
                  <a:lumMod val="20000"/>
                  <a:lumOff val="80000"/>
                </a:srgbClr>
              </a:solidFill>
              <a:effectLst>
                <a:outerShdw blurRad="38100" dist="38100" dir="2700000" algn="tl">
                  <a:srgbClr val="000000">
                    <a:alpha val="43137"/>
                  </a:srgbClr>
                </a:outerShdw>
              </a:effectLst>
            </a:endParaRPr>
          </a:p>
        </p:txBody>
      </p:sp>
      <p:sp>
        <p:nvSpPr>
          <p:cNvPr id="8" name="Rectangle 3"/>
          <p:cNvSpPr txBox="1">
            <a:spLocks noChangeArrowheads="1"/>
          </p:cNvSpPr>
          <p:nvPr/>
        </p:nvSpPr>
        <p:spPr bwMode="white">
          <a:xfrm>
            <a:off x="1259632" y="3717032"/>
            <a:ext cx="8568952"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hlink"/>
              </a:buClr>
              <a:buFont typeface="Wingdings" pitchFamily="2" charset="2"/>
              <a:buNone/>
              <a:defRPr sz="1800" b="1">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gn="ctr">
              <a:lnSpc>
                <a:spcPct val="150000"/>
              </a:lnSpc>
              <a:spcBef>
                <a:spcPct val="0"/>
              </a:spcBef>
              <a:buClr>
                <a:srgbClr val="9DC03C"/>
              </a:buClr>
            </a:pPr>
            <a:r>
              <a:rPr lang="el-GR" dirty="0">
                <a:solidFill>
                  <a:srgbClr val="328C83">
                    <a:lumMod val="50000"/>
                  </a:srgbClr>
                </a:solidFill>
                <a:effectLst>
                  <a:glow rad="228600">
                    <a:srgbClr val="FFFFFF">
                      <a:satMod val="175000"/>
                      <a:alpha val="40000"/>
                    </a:srgbClr>
                  </a:glow>
                </a:effectLst>
              </a:rPr>
              <a:t>ΜΑΡΙΑ ΑΡΓΥΡΙΟΥ</a:t>
            </a:r>
          </a:p>
          <a:p>
            <a:pPr algn="ctr">
              <a:lnSpc>
                <a:spcPct val="150000"/>
              </a:lnSpc>
              <a:spcBef>
                <a:spcPct val="0"/>
              </a:spcBef>
              <a:buClr>
                <a:srgbClr val="9DC03C"/>
              </a:buClr>
            </a:pPr>
            <a:r>
              <a:rPr lang="el-GR" dirty="0">
                <a:solidFill>
                  <a:srgbClr val="328C83">
                    <a:lumMod val="50000"/>
                  </a:srgbClr>
                </a:solidFill>
                <a:effectLst>
                  <a:glow rad="228600">
                    <a:srgbClr val="FFFFFF">
                      <a:satMod val="175000"/>
                      <a:alpha val="40000"/>
                    </a:srgbClr>
                  </a:glow>
                </a:effectLst>
              </a:rPr>
              <a:t>ΑΣΠΑΙΤΕ Εργαστηριακό Διδακτικό Προσωπικό</a:t>
            </a:r>
          </a:p>
          <a:p>
            <a:pPr algn="ctr">
              <a:lnSpc>
                <a:spcPct val="150000"/>
              </a:lnSpc>
              <a:spcBef>
                <a:spcPct val="0"/>
              </a:spcBef>
              <a:buClr>
                <a:srgbClr val="9DC03C"/>
              </a:buClr>
            </a:pPr>
            <a:r>
              <a:rPr lang="el-GR" dirty="0">
                <a:solidFill>
                  <a:srgbClr val="328C83">
                    <a:lumMod val="50000"/>
                  </a:srgbClr>
                </a:solidFill>
                <a:effectLst>
                  <a:glow rad="228600">
                    <a:srgbClr val="FFFFFF">
                      <a:satMod val="175000"/>
                      <a:alpha val="40000"/>
                    </a:srgbClr>
                  </a:glow>
                </a:effectLst>
              </a:rPr>
              <a:t>ΤΕΠΑΕΣ, Πανεπιστήμιο Αιγαίου </a:t>
            </a:r>
          </a:p>
        </p:txBody>
      </p:sp>
    </p:spTree>
    <p:extLst>
      <p:ext uri="{BB962C8B-B14F-4D97-AF65-F5344CB8AC3E}">
        <p14:creationId xmlns:p14="http://schemas.microsoft.com/office/powerpoint/2010/main" val="1860796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229" name="Εικόνα 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7471"/>
            <a:ext cx="4393764" cy="1692298"/>
          </a:xfrm>
          <a:prstGeom prst="rect">
            <a:avLst/>
          </a:prstGeom>
          <a:noFill/>
          <a:extLst>
            <a:ext uri="{909E8E84-426E-40DD-AFC4-6F175D3DCCD1}">
              <a14:hiddenFill xmlns:a14="http://schemas.microsoft.com/office/drawing/2010/main">
                <a:solidFill>
                  <a:srgbClr val="FFFFFF"/>
                </a:solidFill>
              </a14:hiddenFill>
            </a:ext>
          </a:extLst>
        </p:spPr>
      </p:pic>
      <p:pic>
        <p:nvPicPr>
          <p:cNvPr id="5228" name="Εικόνα 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 y="3196862"/>
            <a:ext cx="4401527" cy="2049388"/>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110"/>
          <p:cNvSpPr>
            <a:spLocks noChangeArrowheads="1"/>
          </p:cNvSpPr>
          <p:nvPr/>
        </p:nvSpPr>
        <p:spPr bwMode="auto">
          <a:xfrm>
            <a:off x="0" y="260648"/>
            <a:ext cx="7452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Στην </a:t>
            </a:r>
            <a:r>
              <a:rPr kumimoji="0" lang="el-GR" altLang="el-GR" sz="11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Τρίτη κατηγορία</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μπορούμε να επιλέξουμε τις δραστηριότητες που φαίνονται στις εικόνες 9, 10 με τίτλο </a:t>
            </a:r>
            <a:r>
              <a:rPr kumimoji="0" lang="el-GR" altLang="el-GR" sz="1100" b="0" i="0" u="sng"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Πείραμα</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στην εικόνα 11 με τίτλο </a:t>
            </a:r>
            <a:r>
              <a:rPr kumimoji="0" lang="el-GR" altLang="el-GR" sz="1100" b="0" i="0" u="sng"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Ιστορία</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και στην εικόνα 12 με τίτλο </a:t>
            </a:r>
            <a:r>
              <a:rPr kumimoji="0" lang="el-GR" altLang="el-GR" sz="1100" b="0" i="0" u="sng"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Γεωγραφία.</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100" name="Rectangle 111"/>
          <p:cNvSpPr>
            <a:spLocks noChangeArrowheads="1"/>
          </p:cNvSpPr>
          <p:nvPr/>
        </p:nvSpPr>
        <p:spPr bwMode="auto">
          <a:xfrm>
            <a:off x="0" y="2883675"/>
            <a:ext cx="745232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9</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101" name="Rectangle 112"/>
          <p:cNvSpPr>
            <a:spLocks noChangeArrowheads="1"/>
          </p:cNvSpPr>
          <p:nvPr/>
        </p:nvSpPr>
        <p:spPr bwMode="auto">
          <a:xfrm>
            <a:off x="0" y="5536775"/>
            <a:ext cx="745232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10</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pic>
        <p:nvPicPr>
          <p:cNvPr id="5234" name="Εικόνα 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4572001" y="1943062"/>
            <a:ext cx="3997794" cy="1769747"/>
          </a:xfrm>
          <a:prstGeom prst="rect">
            <a:avLst/>
          </a:prstGeom>
          <a:noFill/>
          <a:extLst>
            <a:ext uri="{909E8E84-426E-40DD-AFC4-6F175D3DCCD1}">
              <a14:hiddenFill xmlns:a14="http://schemas.microsoft.com/office/drawing/2010/main">
                <a:solidFill>
                  <a:srgbClr val="FFFFFF"/>
                </a:solidFill>
              </a14:hiddenFill>
            </a:ext>
          </a:extLst>
        </p:spPr>
      </p:pic>
      <p:pic>
        <p:nvPicPr>
          <p:cNvPr id="5233" name="Εικόνα 2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4572000" y="4497366"/>
            <a:ext cx="3990743" cy="1699239"/>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115"/>
          <p:cNvSpPr>
            <a:spLocks noChangeArrowheads="1"/>
          </p:cNvSpPr>
          <p:nvPr/>
        </p:nvSpPr>
        <p:spPr bwMode="auto">
          <a:xfrm rot="10800000" flipV="1">
            <a:off x="4572000" y="-447714"/>
            <a:ext cx="6768752" cy="32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sp>
        <p:nvSpPr>
          <p:cNvPr id="103" name="Rectangle 116"/>
          <p:cNvSpPr>
            <a:spLocks noChangeArrowheads="1"/>
          </p:cNvSpPr>
          <p:nvPr/>
        </p:nvSpPr>
        <p:spPr bwMode="auto">
          <a:xfrm rot="10800000" flipV="1">
            <a:off x="4750236" y="3741723"/>
            <a:ext cx="676875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11</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104" name="Rectangle 117"/>
          <p:cNvSpPr>
            <a:spLocks noChangeArrowheads="1"/>
          </p:cNvSpPr>
          <p:nvPr/>
        </p:nvSpPr>
        <p:spPr bwMode="auto">
          <a:xfrm rot="10800000" flipV="1">
            <a:off x="4572000" y="6356326"/>
            <a:ext cx="6768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12</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1209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146" name="Εικόνα 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21904"/>
            <a:ext cx="5400675" cy="2019300"/>
          </a:xfrm>
          <a:prstGeom prst="rect">
            <a:avLst/>
          </a:prstGeom>
          <a:noFill/>
          <a:extLst>
            <a:ext uri="{909E8E84-426E-40DD-AFC4-6F175D3DCCD1}">
              <a14:hiddenFill xmlns:a14="http://schemas.microsoft.com/office/drawing/2010/main">
                <a:solidFill>
                  <a:srgbClr val="FFFFFF"/>
                </a:solidFill>
              </a14:hiddenFill>
            </a:ext>
          </a:extLst>
        </p:spPr>
      </p:pic>
      <p:pic>
        <p:nvPicPr>
          <p:cNvPr id="6145" name="Εικόνα 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241204"/>
            <a:ext cx="5400675"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76470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Στην </a:t>
            </a:r>
            <a:r>
              <a:rPr kumimoji="0" lang="el-GR" altLang="el-GR" sz="11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τέταρτη κατηγορία </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μπορούμε να επιλέξουμε τις δραστηριότητες που φαίνονται στις εικόνες 13, 14</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4" name="Rectangle 4"/>
          <p:cNvSpPr>
            <a:spLocks noChangeArrowheads="1"/>
          </p:cNvSpPr>
          <p:nvPr/>
        </p:nvSpPr>
        <p:spPr bwMode="auto">
          <a:xfrm>
            <a:off x="323528" y="33174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13</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323528" y="53748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14</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0950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7170" name="Εικόνα 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15652"/>
            <a:ext cx="540067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7169" name="Εικόνα 2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842030"/>
            <a:ext cx="5400675" cy="2486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40704"/>
            <a:ext cx="796564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Στην </a:t>
            </a:r>
            <a:r>
              <a:rPr kumimoji="0" lang="el-GR" altLang="el-GR"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πέμπτη κατηγορία </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μπορούμε να επιλέξουμε τις δραστηριότητες που φαίνονται στις εικόνες 15, 16 με τίτλο </a:t>
            </a:r>
            <a:r>
              <a:rPr kumimoji="0" lang="el-GR" altLang="el-GR" sz="1100" b="0"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Αρίθμηση,.</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15</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2627784" y="55172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16</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71906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Ορθογώνιο 3"/>
          <p:cNvSpPr/>
          <p:nvPr/>
        </p:nvSpPr>
        <p:spPr>
          <a:xfrm>
            <a:off x="755576" y="188640"/>
            <a:ext cx="5472608" cy="261610"/>
          </a:xfrm>
          <a:prstGeom prst="rect">
            <a:avLst/>
          </a:prstGeom>
        </p:spPr>
        <p:txBody>
          <a:bodyPr wrap="square">
            <a:spAutoFit/>
          </a:bodyPr>
          <a:lstStyle/>
          <a:p>
            <a:r>
              <a:rPr lang="el-GR" altLang="el-GR" sz="1100" dirty="0">
                <a:solidFill>
                  <a:prstClr val="black"/>
                </a:solidFill>
                <a:latin typeface="Arial" panose="020B0604020202020204" pitchFamily="34" charset="0"/>
                <a:ea typeface="Calibri" panose="020F0502020204030204" pitchFamily="34" charset="0"/>
                <a:cs typeface="Times New Roman" panose="02020603050405020304" pitchFamily="18" charset="0"/>
              </a:rPr>
              <a:t>στις εικόνες 17, 18, 19, 20, 21 με  τίτλο </a:t>
            </a:r>
            <a:r>
              <a:rPr lang="el-GR" altLang="el-GR" sz="1100" u="sng" dirty="0">
                <a:solidFill>
                  <a:prstClr val="black"/>
                </a:solidFill>
                <a:latin typeface="Arial" panose="020B0604020202020204" pitchFamily="34" charset="0"/>
                <a:ea typeface="Calibri" panose="020F0502020204030204" pitchFamily="34" charset="0"/>
                <a:cs typeface="Times New Roman" panose="02020603050405020304" pitchFamily="18" charset="0"/>
              </a:rPr>
              <a:t>Πράξεις </a:t>
            </a:r>
            <a:r>
              <a:rPr lang="el-GR" altLang="el-GR" sz="1100" dirty="0">
                <a:solidFill>
                  <a:prstClr val="black"/>
                </a:solidFill>
                <a:latin typeface="Arial" panose="020B0604020202020204" pitchFamily="34" charset="0"/>
                <a:ea typeface="Calibri" panose="020F0502020204030204" pitchFamily="34" charset="0"/>
                <a:cs typeface="Times New Roman" panose="02020603050405020304" pitchFamily="18" charset="0"/>
              </a:rPr>
              <a:t>και 22, 23 με τίτλο </a:t>
            </a:r>
            <a:r>
              <a:rPr lang="el-GR" altLang="el-GR" sz="1100" u="sng" dirty="0">
                <a:solidFill>
                  <a:prstClr val="black"/>
                </a:solidFill>
                <a:latin typeface="Arial" panose="020B0604020202020204" pitchFamily="34" charset="0"/>
                <a:ea typeface="Calibri" panose="020F0502020204030204" pitchFamily="34" charset="0"/>
                <a:cs typeface="Times New Roman" panose="02020603050405020304" pitchFamily="18" charset="0"/>
              </a:rPr>
              <a:t>Μετρήσεις</a:t>
            </a:r>
            <a:endParaRPr lang="el-GR" dirty="0"/>
          </a:p>
        </p:txBody>
      </p:sp>
      <p:pic>
        <p:nvPicPr>
          <p:cNvPr id="8196" name="Εικόνα 2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1"/>
            <a:ext cx="4572000" cy="1975556"/>
          </a:xfrm>
          <a:prstGeom prst="rect">
            <a:avLst/>
          </a:prstGeom>
          <a:noFill/>
          <a:extLst>
            <a:ext uri="{909E8E84-426E-40DD-AFC4-6F175D3DCCD1}">
              <a14:hiddenFill xmlns:a14="http://schemas.microsoft.com/office/drawing/2010/main">
                <a:solidFill>
                  <a:srgbClr val="FFFFFF"/>
                </a:solidFill>
              </a14:hiddenFill>
            </a:ext>
          </a:extLst>
        </p:spPr>
      </p:pic>
      <p:pic>
        <p:nvPicPr>
          <p:cNvPr id="8195" name="Εικόνα 2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0826"/>
            <a:ext cx="4427984" cy="2010586"/>
          </a:xfrm>
          <a:prstGeom prst="rect">
            <a:avLst/>
          </a:prstGeom>
          <a:noFill/>
          <a:extLst>
            <a:ext uri="{909E8E84-426E-40DD-AFC4-6F175D3DCCD1}">
              <a14:hiddenFill xmlns:a14="http://schemas.microsoft.com/office/drawing/2010/main">
                <a:solidFill>
                  <a:srgbClr val="FFFFFF"/>
                </a:solidFill>
              </a14:hiddenFill>
            </a:ext>
          </a:extLst>
        </p:spPr>
      </p:pic>
      <p:pic>
        <p:nvPicPr>
          <p:cNvPr id="8194" name="Εικόνα 2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326" y="1478017"/>
            <a:ext cx="3707904" cy="1722931"/>
          </a:xfrm>
          <a:prstGeom prst="rect">
            <a:avLst/>
          </a:prstGeom>
          <a:noFill/>
          <a:extLst>
            <a:ext uri="{909E8E84-426E-40DD-AFC4-6F175D3DCCD1}">
              <a14:hiddenFill xmlns:a14="http://schemas.microsoft.com/office/drawing/2010/main">
                <a:solidFill>
                  <a:srgbClr val="FFFFFF"/>
                </a:solidFill>
              </a14:hiddenFill>
            </a:ext>
          </a:extLst>
        </p:spPr>
      </p:pic>
      <p:pic>
        <p:nvPicPr>
          <p:cNvPr id="8193" name="Εικόνα 2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776376"/>
            <a:ext cx="3960440" cy="16863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6" name="Rectangle 6"/>
          <p:cNvSpPr>
            <a:spLocks noChangeArrowheads="1"/>
          </p:cNvSpPr>
          <p:nvPr/>
        </p:nvSpPr>
        <p:spPr bwMode="auto">
          <a:xfrm>
            <a:off x="0" y="2867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17</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rot="10800000" flipV="1">
            <a:off x="4989326" y="3352860"/>
            <a:ext cx="253500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18</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8"/>
          <p:cNvSpPr>
            <a:spLocks noChangeArrowheads="1"/>
          </p:cNvSpPr>
          <p:nvPr/>
        </p:nvSpPr>
        <p:spPr bwMode="auto">
          <a:xfrm>
            <a:off x="4932040" y="6555905"/>
            <a:ext cx="163760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19</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9"/>
          <p:cNvSpPr>
            <a:spLocks noChangeArrowheads="1"/>
          </p:cNvSpPr>
          <p:nvPr/>
        </p:nvSpPr>
        <p:spPr bwMode="auto">
          <a:xfrm>
            <a:off x="0" y="1011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20</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433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19" name="Εικόνα 2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47" y="44624"/>
            <a:ext cx="5230556" cy="2361591"/>
          </a:xfrm>
          <a:prstGeom prst="rect">
            <a:avLst/>
          </a:prstGeom>
          <a:noFill/>
          <a:extLst>
            <a:ext uri="{909E8E84-426E-40DD-AFC4-6F175D3DCCD1}">
              <a14:hiddenFill xmlns:a14="http://schemas.microsoft.com/office/drawing/2010/main">
                <a:solidFill>
                  <a:srgbClr val="FFFFFF"/>
                </a:solidFill>
              </a14:hiddenFill>
            </a:ext>
          </a:extLst>
        </p:spPr>
      </p:pic>
      <p:pic>
        <p:nvPicPr>
          <p:cNvPr id="9218" name="Εικόνα 2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47" y="2483024"/>
            <a:ext cx="5230556" cy="2204767"/>
          </a:xfrm>
          <a:prstGeom prst="rect">
            <a:avLst/>
          </a:prstGeom>
          <a:noFill/>
          <a:extLst>
            <a:ext uri="{909E8E84-426E-40DD-AFC4-6F175D3DCCD1}">
              <a14:hiddenFill xmlns:a14="http://schemas.microsoft.com/office/drawing/2010/main">
                <a:solidFill>
                  <a:srgbClr val="FFFFFF"/>
                </a:solidFill>
              </a14:hiddenFill>
            </a:ext>
          </a:extLst>
        </p:spPr>
      </p:pic>
      <p:pic>
        <p:nvPicPr>
          <p:cNvPr id="9217" name="Εικόνα 2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4794914"/>
            <a:ext cx="5230556" cy="20848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1560" y="-412576"/>
            <a:ext cx="8855968" cy="16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sp>
        <p:nvSpPr>
          <p:cNvPr id="5" name="Rectangle 5"/>
          <p:cNvSpPr>
            <a:spLocks noChangeArrowheads="1"/>
          </p:cNvSpPr>
          <p:nvPr/>
        </p:nvSpPr>
        <p:spPr bwMode="auto">
          <a:xfrm>
            <a:off x="611560" y="2312778"/>
            <a:ext cx="885596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21</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611560" y="4589253"/>
            <a:ext cx="885596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22</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2339752" y="6525344"/>
            <a:ext cx="88559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23</a:t>
            </a:r>
            <a:r>
              <a:rPr kumimoji="0" lang="el-GR" altLang="el-GR" sz="600" b="0" i="0" u="none" strike="noStrike" cap="none" normalizeH="0" baseline="0" dirty="0" smtClean="0">
                <a:ln>
                  <a:noFill/>
                </a:ln>
                <a:solidFill>
                  <a:schemeClr val="tx1"/>
                </a:solidFill>
                <a:effectLst/>
                <a:latin typeface="Arial" panose="020B0604020202020204" pitchFamily="34" charset="0"/>
              </a:rPr>
              <a:t> </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42102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42" name="Εικόνα 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2550083" y="1340768"/>
            <a:ext cx="4392487" cy="2190161"/>
          </a:xfrm>
          <a:prstGeom prst="rect">
            <a:avLst/>
          </a:prstGeom>
          <a:noFill/>
          <a:extLst>
            <a:ext uri="{909E8E84-426E-40DD-AFC4-6F175D3DCCD1}">
              <a14:hiddenFill xmlns:a14="http://schemas.microsoft.com/office/drawing/2010/main">
                <a:solidFill>
                  <a:srgbClr val="FFFFFF"/>
                </a:solidFill>
              </a14:hiddenFill>
            </a:ext>
          </a:extLst>
        </p:spPr>
      </p:pic>
      <p:pic>
        <p:nvPicPr>
          <p:cNvPr id="10241" name="Εικόνα 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2563960" y="4111262"/>
            <a:ext cx="4528319" cy="17951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rot="10800000" flipV="1">
            <a:off x="1475655" y="382024"/>
            <a:ext cx="55081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Στην </a:t>
            </a:r>
            <a:r>
              <a:rPr kumimoji="0" lang="el-GR" altLang="el-GR" sz="11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έκτη κατηγορία</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μπορούμε να επιλέξουμε τις δραστηριότητες που φαίνονται στις εικόνες 24 και 25</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rot="10800000" flipV="1">
            <a:off x="1475655" y="2647651"/>
            <a:ext cx="550810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24</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rot="10800000" flipV="1">
            <a:off x="1475655" y="4972461"/>
            <a:ext cx="550810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25</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8172389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1268" name="Εικόνα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591461"/>
            <a:ext cx="4509549" cy="172587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Εικόνα 2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2635734"/>
            <a:ext cx="4067943" cy="163269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Εικόνα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97942"/>
            <a:ext cx="4211960" cy="1782840"/>
          </a:xfrm>
          <a:prstGeom prst="rect">
            <a:avLst/>
          </a:prstGeom>
          <a:noFill/>
          <a:extLst>
            <a:ext uri="{909E8E84-426E-40DD-AFC4-6F175D3DCCD1}">
              <a14:hiddenFill xmlns:a14="http://schemas.microsoft.com/office/drawing/2010/main">
                <a:solidFill>
                  <a:srgbClr val="FFFFFF"/>
                </a:solidFill>
              </a14:hiddenFill>
            </a:ext>
          </a:extLst>
        </p:spPr>
      </p:pic>
      <p:pic>
        <p:nvPicPr>
          <p:cNvPr id="11265" name="Εικόνα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1" y="4077071"/>
            <a:ext cx="4126656" cy="18122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0" y="40985"/>
            <a:ext cx="93965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Στην </a:t>
            </a:r>
            <a:r>
              <a:rPr kumimoji="0" lang="el-GR" altLang="el-GR" sz="11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έβδομη κατηγορία</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μπορούμε να επιλέξουμε τις δραστηριότητες που φαίνονται στις εικόνες 26, 27 με τίτλο </a:t>
            </a:r>
            <a:r>
              <a:rPr kumimoji="0" lang="el-GR" altLang="el-GR" sz="1100" b="0" i="0" u="sng"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Γράμματα</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στην εικόνα 28 με τίτλο </a:t>
            </a:r>
            <a:r>
              <a:rPr kumimoji="0" lang="el-GR" altLang="el-GR" sz="1100" b="0" i="0" u="sng"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Λέξεις</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και στην εικόνα 29 με τίτλο </a:t>
            </a:r>
            <a:r>
              <a:rPr kumimoji="0" lang="el-GR" altLang="el-GR" sz="1100" b="0" i="0" u="sng"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Λεξιλόγιο.</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3" name="Rectangle 6"/>
          <p:cNvSpPr>
            <a:spLocks noChangeArrowheads="1"/>
          </p:cNvSpPr>
          <p:nvPr/>
        </p:nvSpPr>
        <p:spPr bwMode="auto">
          <a:xfrm rot="10800000" flipV="1">
            <a:off x="544764" y="915790"/>
            <a:ext cx="154245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26</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7"/>
          <p:cNvSpPr>
            <a:spLocks noChangeArrowheads="1"/>
          </p:cNvSpPr>
          <p:nvPr/>
        </p:nvSpPr>
        <p:spPr bwMode="auto">
          <a:xfrm rot="10800000" flipV="1">
            <a:off x="2463822" y="4288954"/>
            <a:ext cx="305983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27</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8"/>
          <p:cNvSpPr>
            <a:spLocks noChangeArrowheads="1"/>
          </p:cNvSpPr>
          <p:nvPr/>
        </p:nvSpPr>
        <p:spPr bwMode="auto">
          <a:xfrm rot="10800000" flipV="1">
            <a:off x="3201649" y="6529875"/>
            <a:ext cx="158417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28</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flipV="1">
            <a:off x="0" y="9217029"/>
            <a:ext cx="939653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29</a:t>
            </a:r>
            <a:r>
              <a:rPr kumimoji="0" lang="el-GR" altLang="el-GR" sz="600" b="0" i="0" u="none" strike="noStrike" cap="none" normalizeH="0" baseline="0" smtClean="0">
                <a:ln>
                  <a:noFill/>
                </a:ln>
                <a:solidFill>
                  <a:schemeClr val="tx1"/>
                </a:solidFill>
                <a:effectLst/>
                <a:latin typeface="Arial" panose="020B0604020202020204" pitchFamily="34" charset="0"/>
              </a:rPr>
              <a:t> </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11" name="Rectangle 8"/>
          <p:cNvSpPr>
            <a:spLocks noChangeArrowheads="1"/>
          </p:cNvSpPr>
          <p:nvPr/>
        </p:nvSpPr>
        <p:spPr bwMode="auto">
          <a:xfrm rot="10800000" flipV="1">
            <a:off x="4932041" y="5991266"/>
            <a:ext cx="158417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9</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414826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2290" name="Εικόνα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98574"/>
            <a:ext cx="53911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2289" name="Εικόνα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501008"/>
            <a:ext cx="5391150" cy="2000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Τέλος στην </a:t>
            </a:r>
            <a:r>
              <a:rPr kumimoji="0" lang="el-GR" altLang="el-GR" sz="11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όγδοη κατηγορία</a:t>
            </a: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μπορούμε να επιλέξουμε τις δραστηριότητες που φαίνονται στις εικόνες 30 και 31.</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0" y="2657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30</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4657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31</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927782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Ορθογώνιο 3"/>
          <p:cNvSpPr/>
          <p:nvPr/>
        </p:nvSpPr>
        <p:spPr>
          <a:xfrm>
            <a:off x="179512" y="764704"/>
            <a:ext cx="8568952" cy="5473293"/>
          </a:xfrm>
          <a:prstGeom prst="rect">
            <a:avLst/>
          </a:prstGeom>
        </p:spPr>
        <p:txBody>
          <a:bodyPr wrap="square">
            <a:spAutoFit/>
          </a:bodyPr>
          <a:lstStyle/>
          <a:p>
            <a:pPr>
              <a:lnSpc>
                <a:spcPct val="150000"/>
              </a:lnSpc>
              <a:spcBef>
                <a:spcPts val="2400"/>
              </a:spcBef>
              <a:spcAft>
                <a:spcPts val="0"/>
              </a:spcAft>
            </a:pPr>
            <a:r>
              <a:rPr lang="el-GR" sz="20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rPr>
              <a:t>Προστιθέμενη αξία του </a:t>
            </a:r>
            <a:r>
              <a:rPr lang="en-US" sz="2000" b="1" dirty="0" err="1">
                <a:solidFill>
                  <a:srgbClr val="365F91"/>
                </a:solidFill>
                <a:latin typeface="Cambria" panose="02040503050406030204" pitchFamily="18" charset="0"/>
                <a:ea typeface="Times New Roman" panose="02020603050405020304" pitchFamily="18" charset="0"/>
                <a:cs typeface="Times New Roman" panose="02020603050405020304" pitchFamily="18" charset="0"/>
              </a:rPr>
              <a:t>Gcompris</a:t>
            </a:r>
            <a:endParaRPr lang="el-GR" sz="1600" dirty="0">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sz="1600" dirty="0">
                <a:ea typeface="Calibri" panose="020F0502020204030204" pitchFamily="34" charset="0"/>
                <a:cs typeface="Times New Roman" panose="02020603050405020304" pitchFamily="18" charset="0"/>
              </a:rPr>
              <a:t>Η σουίτα </a:t>
            </a:r>
            <a:r>
              <a:rPr lang="en-US" sz="1600" dirty="0" err="1">
                <a:ea typeface="Calibri" panose="020F0502020204030204" pitchFamily="34" charset="0"/>
                <a:cs typeface="Times New Roman" panose="02020603050405020304" pitchFamily="18" charset="0"/>
              </a:rPr>
              <a:t>GCompris</a:t>
            </a:r>
            <a:r>
              <a:rPr lang="en-US" sz="1600" dirty="0">
                <a:ea typeface="Calibri" panose="020F0502020204030204" pitchFamily="34" charset="0"/>
                <a:cs typeface="Times New Roman" panose="02020603050405020304" pitchFamily="18" charset="0"/>
              </a:rPr>
              <a:t> </a:t>
            </a:r>
            <a:r>
              <a:rPr lang="el-GR" sz="1600" dirty="0">
                <a:ea typeface="Calibri" panose="020F0502020204030204" pitchFamily="34" charset="0"/>
                <a:cs typeface="Times New Roman" panose="02020603050405020304" pitchFamily="18" charset="0"/>
              </a:rPr>
              <a:t>είναι λογισμικό ανοικτού κώδικα και καλύπτει τους στόχους του μαθήματος της Πληροφορικής στο σχολείο  (ΔΕΠΠΣ)  σύμφωνα με τους οποίους οι μαθητές πρέπει «να έλθουν σε επαφή με τις διάφορες χρήσεις του υπολογιστή ως εποπτικού μέσου διδασκαλίας, ως γνωστικού - διερευνητικού εργαλείου (με τη χρήση κατάλληλου ανοικτού λογισμικού διερευνητικής μάθησης)». </a:t>
            </a:r>
            <a:endParaRPr lang="en-US" sz="1600" dirty="0" smtClean="0">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sz="1600" dirty="0" smtClean="0">
                <a:ea typeface="Calibri" panose="020F0502020204030204" pitchFamily="34" charset="0"/>
                <a:cs typeface="Times New Roman" panose="02020603050405020304" pitchFamily="18" charset="0"/>
              </a:rPr>
              <a:t>Οι </a:t>
            </a:r>
            <a:r>
              <a:rPr lang="el-GR" sz="1600" dirty="0">
                <a:ea typeface="Calibri" panose="020F0502020204030204" pitchFamily="34" charset="0"/>
                <a:cs typeface="Times New Roman" panose="02020603050405020304" pitchFamily="18" charset="0"/>
              </a:rPr>
              <a:t>μαθητές χρησιμοποιούν τον υπολογιστή ως εργαλείο ανακάλυψης και ανάπτυξης της σκέψης, </a:t>
            </a:r>
            <a:r>
              <a:rPr lang="el-GR" sz="1600" dirty="0" err="1">
                <a:ea typeface="Calibri" panose="020F0502020204030204" pitchFamily="34" charset="0"/>
                <a:cs typeface="Times New Roman" panose="02020603050405020304" pitchFamily="18" charset="0"/>
              </a:rPr>
              <a:t>αλληλεπιδρώντας</a:t>
            </a:r>
            <a:r>
              <a:rPr lang="el-GR" sz="1600" dirty="0">
                <a:ea typeface="Calibri" panose="020F0502020204030204" pitchFamily="34" charset="0"/>
                <a:cs typeface="Times New Roman" panose="02020603050405020304" pitchFamily="18" charset="0"/>
              </a:rPr>
              <a:t> με  τις εφαρμογές πολυμέσων που προσφέρει το λογισμικό, συνεργαζόμενοι και επικοινωνώντας με τους συμμαθητές τους. </a:t>
            </a:r>
            <a:endParaRPr lang="en-US" sz="1600" dirty="0" smtClean="0">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sz="1600" dirty="0" smtClean="0">
                <a:ea typeface="Calibri" panose="020F0502020204030204" pitchFamily="34" charset="0"/>
                <a:cs typeface="Times New Roman" panose="02020603050405020304" pitchFamily="18" charset="0"/>
              </a:rPr>
              <a:t>Το </a:t>
            </a:r>
            <a:r>
              <a:rPr lang="en-US" sz="1600" dirty="0" err="1">
                <a:ea typeface="Calibri" panose="020F0502020204030204" pitchFamily="34" charset="0"/>
                <a:cs typeface="Times New Roman" panose="02020603050405020304" pitchFamily="18" charset="0"/>
              </a:rPr>
              <a:t>GCompris</a:t>
            </a:r>
            <a:r>
              <a:rPr lang="en-US" sz="1600" dirty="0">
                <a:ea typeface="Calibri" panose="020F0502020204030204" pitchFamily="34" charset="0"/>
                <a:cs typeface="Times New Roman" panose="02020603050405020304" pitchFamily="18" charset="0"/>
              </a:rPr>
              <a:t> </a:t>
            </a:r>
            <a:r>
              <a:rPr lang="el-GR" sz="1600" dirty="0">
                <a:ea typeface="Calibri" panose="020F0502020204030204" pitchFamily="34" charset="0"/>
                <a:cs typeface="Times New Roman" panose="02020603050405020304" pitchFamily="18" charset="0"/>
              </a:rPr>
              <a:t>κρατά το ενδιαφέρον των παιδιών δημιουργώντας ένα ελκυστικό περιβάλλον </a:t>
            </a:r>
            <a:r>
              <a:rPr lang="el-GR" sz="1600" dirty="0" err="1">
                <a:ea typeface="Calibri" panose="020F0502020204030204" pitchFamily="34" charset="0"/>
                <a:cs typeface="Times New Roman" panose="02020603050405020304" pitchFamily="18" charset="0"/>
              </a:rPr>
              <a:t>διεπαφής</a:t>
            </a:r>
            <a:r>
              <a:rPr lang="el-GR" sz="1600" dirty="0">
                <a:ea typeface="Calibri" panose="020F0502020204030204" pitchFamily="34" charset="0"/>
                <a:cs typeface="Times New Roman" panose="02020603050405020304" pitchFamily="18" charset="0"/>
              </a:rPr>
              <a:t> που προσομοιώνει φαινόμενα της επιστήμης και του κόσμου που μας περιβάλλει. Βοηθάει στην κατανόηση πολύπλοκων εννοιών που δεν θα μπορούσαν να ερευνηθούν στην σχολική αίθουσα διαφορετικά, όπως για παράδειγμα ο κύκλος του νερού και τα ηλεκτρικά κυκλώματα (</a:t>
            </a:r>
            <a:r>
              <a:rPr lang="el-GR" sz="1600" dirty="0" err="1">
                <a:ea typeface="Calibri" panose="020F0502020204030204" pitchFamily="34" charset="0"/>
                <a:cs typeface="Times New Roman" panose="02020603050405020304" pitchFamily="18" charset="0"/>
              </a:rPr>
              <a:t>Προκοπάκης</a:t>
            </a:r>
            <a:r>
              <a:rPr lang="el-GR" sz="1600" dirty="0">
                <a:ea typeface="Calibri" panose="020F0502020204030204" pitchFamily="34" charset="0"/>
                <a:cs typeface="Times New Roman" panose="02020603050405020304" pitchFamily="18" charset="0"/>
              </a:rPr>
              <a:t>, Αθανασόπουλος &amp; </a:t>
            </a:r>
            <a:r>
              <a:rPr lang="el-GR" sz="1600" dirty="0" err="1">
                <a:ea typeface="Calibri" panose="020F0502020204030204" pitchFamily="34" charset="0"/>
                <a:cs typeface="Times New Roman" panose="02020603050405020304" pitchFamily="18" charset="0"/>
              </a:rPr>
              <a:t>Μπία</a:t>
            </a:r>
            <a:r>
              <a:rPr lang="el-GR" sz="1600" dirty="0">
                <a:ea typeface="Calibri" panose="020F0502020204030204" pitchFamily="34" charset="0"/>
                <a:cs typeface="Times New Roman" panose="02020603050405020304" pitchFamily="18" charset="0"/>
              </a:rPr>
              <a:t>, 2011</a:t>
            </a:r>
            <a:r>
              <a:rPr lang="el-GR" sz="1600" dirty="0" smtClean="0">
                <a:ea typeface="Calibri" panose="020F0502020204030204" pitchFamily="34" charset="0"/>
                <a:cs typeface="Times New Roman" panose="02020603050405020304" pitchFamily="18" charset="0"/>
              </a:rPr>
              <a:t>).</a:t>
            </a:r>
            <a:endParaRPr lang="el-GR"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999245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Ορθογώνιο 3"/>
          <p:cNvSpPr/>
          <p:nvPr/>
        </p:nvSpPr>
        <p:spPr>
          <a:xfrm>
            <a:off x="30354" y="332656"/>
            <a:ext cx="8568952" cy="6319679"/>
          </a:xfrm>
          <a:prstGeom prst="rect">
            <a:avLst/>
          </a:prstGeom>
        </p:spPr>
        <p:txBody>
          <a:bodyPr wrap="square">
            <a:spAutoFit/>
          </a:bodyPr>
          <a:lstStyle/>
          <a:p>
            <a:pPr algn="just">
              <a:lnSpc>
                <a:spcPct val="150000"/>
              </a:lnSpc>
              <a:spcBef>
                <a:spcPts val="600"/>
              </a:spcBef>
              <a:spcAft>
                <a:spcPts val="1000"/>
              </a:spcAft>
            </a:pPr>
            <a:r>
              <a:rPr lang="el-GR" dirty="0" smtClean="0">
                <a:solidFill>
                  <a:prstClr val="black"/>
                </a:solidFill>
                <a:ea typeface="Calibri" panose="020F0502020204030204" pitchFamily="34" charset="0"/>
                <a:cs typeface="Times New Roman" panose="02020603050405020304" pitchFamily="18" charset="0"/>
              </a:rPr>
              <a:t>Οι </a:t>
            </a:r>
            <a:r>
              <a:rPr lang="el-GR" dirty="0">
                <a:solidFill>
                  <a:prstClr val="black"/>
                </a:solidFill>
                <a:ea typeface="Calibri" panose="020F0502020204030204" pitchFamily="34" charset="0"/>
                <a:cs typeface="Times New Roman" panose="02020603050405020304" pitchFamily="18" charset="0"/>
              </a:rPr>
              <a:t>εκπαιδευτικοί θεωρούν ότι η χρήση των Τεχνολογιών Πληροφορίας και Επικοινωνίας βοηθάει παιδιά με ιδιαιτερότητες στη συγκέντρωση, στην ενίσχυση της αυτοπεποίθησής τους και στη συμμετοχή σε εξατομικευμένες και ομαδικές δραστηριότητες. </a:t>
            </a:r>
            <a:r>
              <a:rPr lang="el-GR" dirty="0">
                <a:solidFill>
                  <a:prstClr val="black"/>
                </a:solidFill>
                <a:ea typeface="Calibri" panose="020F0502020204030204" pitchFamily="34" charset="0"/>
                <a:cs typeface="Times New Roman" panose="02020603050405020304" pitchFamily="18" charset="0"/>
              </a:rPr>
              <a:t>Σύμφωνα με την έρευνα μεγάλο ποσοστό των εκπαιδευτικών συμφωνούν ότι το </a:t>
            </a:r>
            <a:r>
              <a:rPr lang="en-US" dirty="0" err="1">
                <a:solidFill>
                  <a:prstClr val="black"/>
                </a:solidFill>
                <a:ea typeface="Calibri" panose="020F0502020204030204" pitchFamily="34" charset="0"/>
                <a:cs typeface="Times New Roman" panose="02020603050405020304" pitchFamily="18" charset="0"/>
              </a:rPr>
              <a:t>GCompris</a:t>
            </a:r>
            <a:r>
              <a:rPr lang="en-US" dirty="0">
                <a:solidFill>
                  <a:prstClr val="black"/>
                </a:solidFill>
                <a:ea typeface="Calibri" panose="020F0502020204030204" pitchFamily="34" charset="0"/>
                <a:cs typeface="Times New Roman" panose="02020603050405020304" pitchFamily="18" charset="0"/>
              </a:rPr>
              <a:t> </a:t>
            </a:r>
            <a:r>
              <a:rPr lang="el-GR" dirty="0">
                <a:solidFill>
                  <a:prstClr val="black"/>
                </a:solidFill>
                <a:ea typeface="Calibri" panose="020F0502020204030204" pitchFamily="34" charset="0"/>
                <a:cs typeface="Times New Roman" panose="02020603050405020304" pitchFamily="18" charset="0"/>
              </a:rPr>
              <a:t>είναι χρήσιμο στο νηπιαγωγείο (</a:t>
            </a:r>
            <a:r>
              <a:rPr lang="el-GR" dirty="0" err="1">
                <a:solidFill>
                  <a:prstClr val="black"/>
                </a:solidFill>
                <a:ea typeface="Calibri" panose="020F0502020204030204" pitchFamily="34" charset="0"/>
                <a:cs typeface="Times New Roman" panose="02020603050405020304" pitchFamily="18" charset="0"/>
              </a:rPr>
              <a:t>Γκέγκα</a:t>
            </a:r>
            <a:r>
              <a:rPr lang="el-GR" dirty="0">
                <a:solidFill>
                  <a:prstClr val="black"/>
                </a:solidFill>
                <a:ea typeface="Calibri" panose="020F0502020204030204" pitchFamily="34" charset="0"/>
                <a:cs typeface="Times New Roman" panose="02020603050405020304" pitchFamily="18" charset="0"/>
              </a:rPr>
              <a:t>, 2017).</a:t>
            </a:r>
          </a:p>
          <a:p>
            <a:pPr algn="just">
              <a:lnSpc>
                <a:spcPct val="150000"/>
              </a:lnSpc>
              <a:spcBef>
                <a:spcPts val="600"/>
              </a:spcBef>
              <a:spcAft>
                <a:spcPts val="1000"/>
              </a:spcAft>
            </a:pPr>
            <a:r>
              <a:rPr lang="el-GR" dirty="0">
                <a:solidFill>
                  <a:prstClr val="black"/>
                </a:solidFill>
                <a:ea typeface="Calibri" panose="020F0502020204030204" pitchFamily="34" charset="0"/>
                <a:cs typeface="Times New Roman" panose="02020603050405020304" pitchFamily="18" charset="0"/>
              </a:rPr>
              <a:t>Επίσης σε άλλη έρευνα, από την αλληλεπίδραση των μαθητών νηπιαγωγείου με τις εφαρμογές του εκπαιδευτικού πακέτου </a:t>
            </a:r>
            <a:r>
              <a:rPr lang="en-US" dirty="0" err="1">
                <a:solidFill>
                  <a:prstClr val="black"/>
                </a:solidFill>
                <a:ea typeface="Calibri" panose="020F0502020204030204" pitchFamily="34" charset="0"/>
                <a:cs typeface="Times New Roman" panose="02020603050405020304" pitchFamily="18" charset="0"/>
              </a:rPr>
              <a:t>GCompris</a:t>
            </a:r>
            <a:r>
              <a:rPr lang="el-GR" dirty="0">
                <a:solidFill>
                  <a:prstClr val="black"/>
                </a:solidFill>
                <a:ea typeface="Calibri" panose="020F0502020204030204" pitchFamily="34" charset="0"/>
                <a:cs typeface="Times New Roman" panose="02020603050405020304" pitchFamily="18" charset="0"/>
              </a:rPr>
              <a:t>, φάνηκε ότι ανέπτυξαν την ικανότητά τους να μετακινούν τον κέρσορα με τα πλήκτρα βέλους, να χρησιμοποιούν επιδέξια το ποντίκι, να συντονίζουν τις κινήσεις ματιού-χεριού καθώς και να ξεχωρίζουν το δεξί από το αριστερό κλικ σε μεγαλύτερο βαθμό από την ομάδα ελέγχου. </a:t>
            </a:r>
            <a:endParaRPr lang="en-US" dirty="0" smtClean="0">
              <a:solidFill>
                <a:prstClr val="black"/>
              </a:solidFill>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dirty="0" smtClean="0">
                <a:solidFill>
                  <a:prstClr val="black"/>
                </a:solidFill>
                <a:ea typeface="Calibri" panose="020F0502020204030204" pitchFamily="34" charset="0"/>
                <a:cs typeface="Times New Roman" panose="02020603050405020304" pitchFamily="18" charset="0"/>
              </a:rPr>
              <a:t>Εκτός </a:t>
            </a:r>
            <a:r>
              <a:rPr lang="el-GR" dirty="0">
                <a:solidFill>
                  <a:prstClr val="black"/>
                </a:solidFill>
                <a:ea typeface="Calibri" panose="020F0502020204030204" pitchFamily="34" charset="0"/>
                <a:cs typeface="Times New Roman" panose="02020603050405020304" pitchFamily="18" charset="0"/>
              </a:rPr>
              <a:t>αυτού  η ανάλυση των δεδομένων  έδειξε ότι ο πληροφορικός </a:t>
            </a:r>
            <a:r>
              <a:rPr lang="el-GR" dirty="0" err="1">
                <a:solidFill>
                  <a:prstClr val="black"/>
                </a:solidFill>
                <a:ea typeface="Calibri" panose="020F0502020204030204" pitchFamily="34" charset="0"/>
                <a:cs typeface="Times New Roman" panose="02020603050405020304" pitchFamily="18" charset="0"/>
              </a:rPr>
              <a:t>γραμματισμός</a:t>
            </a:r>
            <a:r>
              <a:rPr lang="el-GR" dirty="0">
                <a:solidFill>
                  <a:prstClr val="black"/>
                </a:solidFill>
                <a:ea typeface="Calibri" panose="020F0502020204030204" pitchFamily="34" charset="0"/>
                <a:cs typeface="Times New Roman" panose="02020603050405020304" pitchFamily="18" charset="0"/>
              </a:rPr>
              <a:t> σε συνδυασμό με δραστηριότητες μουσικής εκπαίδευσης βελτίωσε τα μαθησιακά αποτελέσματα και ενθάρρυνε τη συμμετοχή των μαθητών στη διδασκαλία και τη συνεργασία μεταξύ τους σε σχέση με παραδοσιακές μεθόδους (</a:t>
            </a:r>
            <a:r>
              <a:rPr lang="el-GR" dirty="0" err="1">
                <a:solidFill>
                  <a:prstClr val="black"/>
                </a:solidFill>
                <a:ea typeface="Calibri" panose="020F0502020204030204" pitchFamily="34" charset="0"/>
                <a:cs typeface="Times New Roman" panose="02020603050405020304" pitchFamily="18" charset="0"/>
              </a:rPr>
              <a:t>Vitoulis</a:t>
            </a:r>
            <a:r>
              <a:rPr lang="el-GR" dirty="0">
                <a:solidFill>
                  <a:prstClr val="black"/>
                </a:solidFill>
                <a:ea typeface="Calibri" panose="020F0502020204030204" pitchFamily="34" charset="0"/>
                <a:cs typeface="Times New Roman" panose="02020603050405020304" pitchFamily="18" charset="0"/>
              </a:rPr>
              <a:t>, 2017).</a:t>
            </a:r>
          </a:p>
        </p:txBody>
      </p:sp>
    </p:spTree>
    <p:extLst>
      <p:ext uri="{BB962C8B-B14F-4D97-AF65-F5344CB8AC3E}">
        <p14:creationId xmlns:p14="http://schemas.microsoft.com/office/powerpoint/2010/main" val="215650025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3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04" y="548680"/>
            <a:ext cx="9577064" cy="1440161"/>
          </a:xfrm>
        </p:spPr>
        <p:txBody>
          <a:bodyPr/>
          <a:lstStyle/>
          <a:p>
            <a:pPr lvl="0">
              <a:lnSpc>
                <a:spcPct val="200000"/>
              </a:lnSpc>
            </a:pPr>
            <a:r>
              <a:rPr lang="el-GR" altLang="ko-KR" sz="2400" dirty="0">
                <a:ea typeface="맑은 고딕" pitchFamily="50" charset="-127"/>
              </a:rPr>
              <a:t>Α΄ Μέρος: </a:t>
            </a:r>
            <a:r>
              <a:rPr lang="en-US" altLang="ko-KR" sz="2400" dirty="0" err="1">
                <a:ea typeface="맑은 고딕" pitchFamily="50" charset="-127"/>
              </a:rPr>
              <a:t>GCompris</a:t>
            </a:r>
            <a:endParaRPr lang="en-US" altLang="ko-KR" sz="2400" dirty="0"/>
          </a:p>
        </p:txBody>
      </p:sp>
    </p:spTree>
    <p:extLst>
      <p:ext uri="{BB962C8B-B14F-4D97-AF65-F5344CB8AC3E}">
        <p14:creationId xmlns:p14="http://schemas.microsoft.com/office/powerpoint/2010/main" val="5624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7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51520" y="692696"/>
            <a:ext cx="8640959" cy="1440161"/>
          </a:xfrm>
        </p:spPr>
        <p:txBody>
          <a:bodyPr/>
          <a:lstStyle/>
          <a:p>
            <a:r>
              <a:rPr lang="el-GR" sz="2000" dirty="0"/>
              <a:t>Β΄ Μέρος: Παιδικά Παραμύθια</a:t>
            </a:r>
          </a:p>
        </p:txBody>
      </p:sp>
    </p:spTree>
    <p:extLst>
      <p:ext uri="{BB962C8B-B14F-4D97-AF65-F5344CB8AC3E}">
        <p14:creationId xmlns:p14="http://schemas.microsoft.com/office/powerpoint/2010/main" val="911075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7" name="Rectangle 16"/>
          <p:cNvSpPr/>
          <p:nvPr/>
        </p:nvSpPr>
        <p:spPr>
          <a:xfrm>
            <a:off x="7821341" y="3407829"/>
            <a:ext cx="200345" cy="46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lang="en-US" sz="1350">
              <a:solidFill>
                <a:prstClr val="white"/>
              </a:solidFill>
            </a:endParaRPr>
          </a:p>
        </p:txBody>
      </p:sp>
      <p:cxnSp>
        <p:nvCxnSpPr>
          <p:cNvPr id="19" name="Straight Connector 18"/>
          <p:cNvCxnSpPr/>
          <p:nvPr/>
        </p:nvCxnSpPr>
        <p:spPr>
          <a:xfrm flipV="1">
            <a:off x="324684" y="527899"/>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9" name="Rectangle 2"/>
          <p:cNvSpPr txBox="1">
            <a:spLocks noChangeArrowheads="1"/>
          </p:cNvSpPr>
          <p:nvPr/>
        </p:nvSpPr>
        <p:spPr>
          <a:xfrm>
            <a:off x="-30584" y="-21908"/>
            <a:ext cx="8981781" cy="5966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l-GR" sz="2800" b="1" dirty="0">
              <a:solidFill>
                <a:prstClr val="black"/>
              </a:solidFill>
            </a:endParaRPr>
          </a:p>
        </p:txBody>
      </p:sp>
      <p:sp>
        <p:nvSpPr>
          <p:cNvPr id="3" name="Ορθογώνιο 2"/>
          <p:cNvSpPr/>
          <p:nvPr/>
        </p:nvSpPr>
        <p:spPr>
          <a:xfrm>
            <a:off x="251520" y="809729"/>
            <a:ext cx="9000999" cy="5170646"/>
          </a:xfrm>
          <a:prstGeom prst="rect">
            <a:avLst/>
          </a:prstGeom>
        </p:spPr>
        <p:txBody>
          <a:bodyPr wrap="square">
            <a:spAutoFit/>
          </a:bodyPr>
          <a:lstStyle/>
          <a:p>
            <a:pPr lvl="0" algn="just" eaLnBrk="0" hangingPunct="0">
              <a:lnSpc>
                <a:spcPct val="150000"/>
              </a:lnSpc>
              <a:spcBef>
                <a:spcPts val="0"/>
              </a:spcBef>
              <a:spcAft>
                <a:spcPts val="0"/>
              </a:spcAft>
            </a:pPr>
            <a:r>
              <a:rPr lang="el-GR" sz="2000" dirty="0">
                <a:solidFill>
                  <a:srgbClr val="1F497D">
                    <a:lumMod val="75000"/>
                  </a:srgbClr>
                </a:solidFill>
                <a:latin typeface="Calibri"/>
                <a:cs typeface="+mn-cs"/>
              </a:rPr>
              <a:t>Τα «Παιδικά Παραμύθια και Ιστορίες στην Ελληνική Νοηματική» είναι </a:t>
            </a:r>
            <a:r>
              <a:rPr lang="el-GR" sz="2000" dirty="0" err="1">
                <a:solidFill>
                  <a:srgbClr val="1F497D">
                    <a:lumMod val="75000"/>
                  </a:srgbClr>
                </a:solidFill>
                <a:latin typeface="Calibri"/>
                <a:cs typeface="+mn-cs"/>
              </a:rPr>
              <a:t>πολυμεσικό</a:t>
            </a:r>
            <a:r>
              <a:rPr lang="el-GR" sz="2000" dirty="0">
                <a:solidFill>
                  <a:srgbClr val="1F497D">
                    <a:lumMod val="75000"/>
                  </a:srgbClr>
                </a:solidFill>
                <a:latin typeface="Calibri"/>
                <a:cs typeface="+mn-cs"/>
              </a:rPr>
              <a:t> υλικό που δημιουργήθηκε στο πλαίσιο του προγράμματος ΣΕΠΠΕ «Διδασκαλία της Ελληνικής Νοηματικής Γλώσσας ως Πρώτης Γλώσσας και Εξατομικευμένο Εκπαιδευτικό Πρόγραμμα για Κωφά Παιδιά» ΝΟΗΜΑ ΣΤΗΝ ΕΚΠΑΙΔΕΥΣΗ. Το έργο ΣΕΠΠΕ ('Σχολεία Εφαρμογής Πειραματικών Προγραμμάτων Εκπαίδευσης') υλοποιήθηκε από το Παιδαγωγικό Ινστιτούτο την περίοδο 1997-2000. </a:t>
            </a:r>
          </a:p>
          <a:p>
            <a:pPr lvl="0" algn="just" eaLnBrk="0" hangingPunct="0">
              <a:lnSpc>
                <a:spcPct val="150000"/>
              </a:lnSpc>
              <a:spcBef>
                <a:spcPts val="0"/>
              </a:spcBef>
              <a:spcAft>
                <a:spcPts val="0"/>
              </a:spcAft>
            </a:pPr>
            <a:r>
              <a:rPr lang="el-GR" sz="2000" dirty="0">
                <a:solidFill>
                  <a:srgbClr val="FF0000"/>
                </a:solidFill>
                <a:latin typeface="Calibri"/>
                <a:cs typeface="+mn-cs"/>
              </a:rPr>
              <a:t>Σκοπός του έργου είναι η προσαρμογή κειμένων λογοτεχνίας, ώστε να είναι πλήρως </a:t>
            </a:r>
            <a:r>
              <a:rPr lang="el-GR" sz="2000" dirty="0" err="1">
                <a:solidFill>
                  <a:srgbClr val="FF0000"/>
                </a:solidFill>
                <a:latin typeface="Calibri"/>
                <a:cs typeface="+mn-cs"/>
              </a:rPr>
              <a:t>προσβάσιμα</a:t>
            </a:r>
            <a:r>
              <a:rPr lang="el-GR" sz="2000" dirty="0">
                <a:solidFill>
                  <a:srgbClr val="FF0000"/>
                </a:solidFill>
                <a:latin typeface="Calibri"/>
                <a:cs typeface="+mn-cs"/>
              </a:rPr>
              <a:t> από μαθητές με αναπηρίες.</a:t>
            </a:r>
          </a:p>
          <a:p>
            <a:pPr lvl="0" algn="just" eaLnBrk="0" hangingPunct="0">
              <a:lnSpc>
                <a:spcPct val="150000"/>
              </a:lnSpc>
              <a:spcBef>
                <a:spcPts val="0"/>
              </a:spcBef>
              <a:spcAft>
                <a:spcPts val="0"/>
              </a:spcAft>
            </a:pPr>
            <a:r>
              <a:rPr lang="el-GR" sz="2000" dirty="0">
                <a:solidFill>
                  <a:srgbClr val="FF0000"/>
                </a:solidFill>
                <a:latin typeface="Calibri"/>
                <a:cs typeface="+mn-cs"/>
              </a:rPr>
              <a:t>Περιλαμβάνει υλικό με επιλεγμένες ιστορίες από τα Ανθολόγια της Δ΄ και της Ε΄ Δημοτικού, που είναι βασισμένες στην προφορική παράδοση, μύθους του Αισώπου και ανέκδοτα, την απόδοση μιας ιστορίας χωρίς λόγια και ιστορίες με εικόνες.</a:t>
            </a:r>
            <a:endParaRPr lang="el-GR" sz="2000" dirty="0">
              <a:solidFill>
                <a:srgbClr val="FF0000"/>
              </a:solidFill>
              <a:latin typeface="Calibri"/>
              <a:cs typeface="+mn-cs"/>
            </a:endParaRPr>
          </a:p>
        </p:txBody>
      </p:sp>
    </p:spTree>
    <p:extLst>
      <p:ext uri="{BB962C8B-B14F-4D97-AF65-F5344CB8AC3E}">
        <p14:creationId xmlns:p14="http://schemas.microsoft.com/office/powerpoint/2010/main" val="30696469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2" name="Ορθογώνιο 1"/>
          <p:cNvSpPr/>
          <p:nvPr/>
        </p:nvSpPr>
        <p:spPr>
          <a:xfrm>
            <a:off x="302568" y="1052736"/>
            <a:ext cx="7941839" cy="4442242"/>
          </a:xfrm>
          <a:prstGeom prst="rect">
            <a:avLst/>
          </a:prstGeom>
        </p:spPr>
        <p:txBody>
          <a:bodyPr wrap="square">
            <a:spAutoFit/>
          </a:bodyPr>
          <a:lstStyle/>
          <a:p>
            <a:pPr algn="just">
              <a:lnSpc>
                <a:spcPct val="150000"/>
              </a:lnSpc>
              <a:spcAft>
                <a:spcPts val="1000"/>
              </a:spcAft>
            </a:pPr>
            <a:r>
              <a:rPr lang="el-GR" dirty="0">
                <a:ea typeface="Calibri" panose="020F0502020204030204" pitchFamily="34" charset="0"/>
                <a:cs typeface="Times New Roman" panose="02020603050405020304" pitchFamily="18" charset="0"/>
              </a:rPr>
              <a:t>Οι περισσότερες ιστορίες συνοδεύονται από υπότιτλους, </a:t>
            </a:r>
            <a:r>
              <a:rPr lang="el-GR" dirty="0" err="1">
                <a:ea typeface="Calibri" panose="020F0502020204030204" pitchFamily="34" charset="0"/>
                <a:cs typeface="Times New Roman" panose="02020603050405020304" pitchFamily="18" charset="0"/>
              </a:rPr>
              <a:t>νοηματισμό</a:t>
            </a:r>
            <a:r>
              <a:rPr lang="el-GR" dirty="0">
                <a:ea typeface="Calibri" panose="020F0502020204030204" pitchFamily="34" charset="0"/>
                <a:cs typeface="Times New Roman" panose="02020603050405020304" pitchFamily="18" charset="0"/>
              </a:rPr>
              <a:t>  και ανάγνωση κειμένου από φυσικό ομιλητή, άλλες από εικονογράφηση, υπότιτλους, </a:t>
            </a:r>
            <a:r>
              <a:rPr lang="el-GR" dirty="0" err="1">
                <a:ea typeface="Calibri" panose="020F0502020204030204" pitchFamily="34" charset="0"/>
                <a:cs typeface="Times New Roman" panose="02020603050405020304" pitchFamily="18" charset="0"/>
              </a:rPr>
              <a:t>νοηματισμό</a:t>
            </a:r>
            <a:r>
              <a:rPr lang="el-GR" dirty="0">
                <a:ea typeface="Calibri" panose="020F0502020204030204" pitchFamily="34" charset="0"/>
                <a:cs typeface="Times New Roman" panose="02020603050405020304" pitchFamily="18" charset="0"/>
              </a:rPr>
              <a:t> και ανάγνωση κειμένου από φυσικό ομιλητή και άλλες μόνο από </a:t>
            </a:r>
            <a:r>
              <a:rPr lang="el-GR" dirty="0" err="1">
                <a:ea typeface="Calibri" panose="020F0502020204030204" pitchFamily="34" charset="0"/>
                <a:cs typeface="Times New Roman" panose="02020603050405020304" pitchFamily="18" charset="0"/>
              </a:rPr>
              <a:t>νοηματισμό</a:t>
            </a:r>
            <a:r>
              <a:rPr lang="el-GR" dirty="0">
                <a:ea typeface="Calibri" panose="020F0502020204030204" pitchFamily="34" charset="0"/>
                <a:cs typeface="Times New Roman" panose="02020603050405020304" pitchFamily="18" charset="0"/>
              </a:rPr>
              <a:t>, για να καλύψει τις εξατομικευμένες ανάγκες χρηστών και να καταστούν </a:t>
            </a:r>
            <a:r>
              <a:rPr lang="el-GR" dirty="0" err="1">
                <a:ea typeface="Calibri" panose="020F0502020204030204" pitchFamily="34" charset="0"/>
                <a:cs typeface="Times New Roman" panose="02020603050405020304" pitchFamily="18" charset="0"/>
              </a:rPr>
              <a:t>προσβάσιμα</a:t>
            </a:r>
            <a:r>
              <a:rPr lang="el-GR" dirty="0">
                <a:ea typeface="Calibri" panose="020F0502020204030204" pitchFamily="34" charset="0"/>
                <a:cs typeface="Times New Roman" panose="02020603050405020304" pitchFamily="18" charset="0"/>
              </a:rPr>
              <a:t> από μαθητές με διαφορετικές αναπηρίες  (</a:t>
            </a:r>
            <a:r>
              <a:rPr lang="el-GR" dirty="0" err="1">
                <a:ea typeface="Calibri" panose="020F0502020204030204" pitchFamily="34" charset="0"/>
                <a:cs typeface="Times New Roman" panose="02020603050405020304" pitchFamily="18" charset="0"/>
              </a:rPr>
              <a:t>Kourbetis</a:t>
            </a:r>
            <a:r>
              <a:rPr lang="el-GR" dirty="0">
                <a:ea typeface="Calibri" panose="020F0502020204030204" pitchFamily="34" charset="0"/>
                <a:cs typeface="Times New Roman" panose="02020603050405020304" pitchFamily="18" charset="0"/>
              </a:rPr>
              <a:t>, </a:t>
            </a:r>
            <a:r>
              <a:rPr lang="el-GR" dirty="0" err="1">
                <a:ea typeface="Calibri" panose="020F0502020204030204" pitchFamily="34" charset="0"/>
                <a:cs typeface="Times New Roman" panose="02020603050405020304" pitchFamily="18" charset="0"/>
              </a:rPr>
              <a:t>Boukouras</a:t>
            </a:r>
            <a:r>
              <a:rPr lang="el-GR" dirty="0">
                <a:ea typeface="Calibri" panose="020F0502020204030204" pitchFamily="34" charset="0"/>
                <a:cs typeface="Times New Roman" panose="02020603050405020304" pitchFamily="18" charset="0"/>
              </a:rPr>
              <a:t>, &amp; </a:t>
            </a:r>
            <a:r>
              <a:rPr lang="el-GR" dirty="0" err="1">
                <a:ea typeface="Calibri" panose="020F0502020204030204" pitchFamily="34" charset="0"/>
                <a:cs typeface="Times New Roman" panose="02020603050405020304" pitchFamily="18" charset="0"/>
              </a:rPr>
              <a:t>Gelastopoulou</a:t>
            </a:r>
            <a:r>
              <a:rPr lang="el-GR" dirty="0">
                <a:ea typeface="Calibri" panose="020F0502020204030204" pitchFamily="34" charset="0"/>
                <a:cs typeface="Times New Roman" panose="02020603050405020304" pitchFamily="18" charset="0"/>
              </a:rPr>
              <a:t>, 2016).</a:t>
            </a:r>
          </a:p>
          <a:p>
            <a:pPr algn="just">
              <a:lnSpc>
                <a:spcPct val="150000"/>
              </a:lnSpc>
              <a:spcAft>
                <a:spcPts val="1000"/>
              </a:spcAft>
            </a:pPr>
            <a:r>
              <a:rPr lang="el-GR" dirty="0">
                <a:ea typeface="Calibri" panose="020F0502020204030204" pitchFamily="34" charset="0"/>
                <a:cs typeface="Times New Roman" panose="02020603050405020304" pitchFamily="18" charset="0"/>
              </a:rPr>
              <a:t>Μπορείτε να βρείτε τη συλλογή των Παιδικών Παραμυθιών </a:t>
            </a:r>
            <a:r>
              <a:rPr lang="en-US" dirty="0">
                <a:ea typeface="Calibri" panose="020F0502020204030204" pitchFamily="34" charset="0"/>
                <a:cs typeface="Times New Roman" panose="02020603050405020304" pitchFamily="18" charset="0"/>
              </a:rPr>
              <a:t>online</a:t>
            </a:r>
            <a:r>
              <a:rPr lang="el-GR" dirty="0">
                <a:ea typeface="Calibri" panose="020F0502020204030204" pitchFamily="34" charset="0"/>
                <a:cs typeface="Times New Roman" panose="02020603050405020304" pitchFamily="18" charset="0"/>
              </a:rPr>
              <a:t>, στο </a:t>
            </a:r>
            <a:r>
              <a:rPr lang="el-GR" b="1" dirty="0">
                <a:ea typeface="Calibri" panose="020F0502020204030204" pitchFamily="34" charset="0"/>
                <a:cs typeface="Times New Roman" panose="02020603050405020304" pitchFamily="18" charset="0"/>
              </a:rPr>
              <a:t>Αποθετήριο «</a:t>
            </a:r>
            <a:r>
              <a:rPr lang="el-GR" b="1" dirty="0" err="1">
                <a:ea typeface="Calibri" panose="020F0502020204030204" pitchFamily="34" charset="0"/>
                <a:cs typeface="Times New Roman" panose="02020603050405020304" pitchFamily="18" charset="0"/>
              </a:rPr>
              <a:t>Προσβάσιμο</a:t>
            </a:r>
            <a:r>
              <a:rPr lang="el-GR" b="1" dirty="0">
                <a:ea typeface="Calibri" panose="020F0502020204030204" pitchFamily="34" charset="0"/>
                <a:cs typeface="Times New Roman" panose="02020603050405020304" pitchFamily="18" charset="0"/>
              </a:rPr>
              <a:t>» </a:t>
            </a:r>
            <a:r>
              <a:rPr lang="el-GR" dirty="0">
                <a:ea typeface="Calibri" panose="020F0502020204030204" pitchFamily="34" charset="0"/>
                <a:cs typeface="Times New Roman" panose="02020603050405020304" pitchFamily="18" charset="0"/>
              </a:rPr>
              <a:t>του Ινστιτούτου Εκπαιδευτικής Πολιτικής:</a:t>
            </a:r>
          </a:p>
          <a:p>
            <a:r>
              <a:rPr lang="el-GR" dirty="0">
                <a:ea typeface="Calibri" panose="020F0502020204030204" pitchFamily="34" charset="0"/>
                <a:cs typeface="Times New Roman" panose="02020603050405020304" pitchFamily="18" charset="0"/>
              </a:rPr>
              <a:t> </a:t>
            </a:r>
            <a:r>
              <a:rPr lang="el-GR" u="sng" dirty="0">
                <a:solidFill>
                  <a:srgbClr val="0000FF"/>
                </a:solidFill>
                <a:ea typeface="Calibri" panose="020F0502020204030204" pitchFamily="34" charset="0"/>
                <a:cs typeface="Times New Roman" panose="02020603050405020304" pitchFamily="18" charset="0"/>
                <a:hlinkClick r:id="rId2"/>
              </a:rPr>
              <a:t>http://prosvasimo.iep.edu.gr/el/polimesiko-uliko/sullogi-apo-paidika-paramuthia-sth-nohmatikh</a:t>
            </a:r>
            <a:r>
              <a:rPr lang="el-GR" dirty="0">
                <a:ea typeface="Calibri" panose="020F0502020204030204" pitchFamily="34" charset="0"/>
                <a:cs typeface="Times New Roman" panose="02020603050405020304" pitchFamily="18" charset="0"/>
              </a:rPr>
              <a:t> </a:t>
            </a:r>
            <a:endParaRPr lang="el-GR" sz="3200" dirty="0"/>
          </a:p>
        </p:txBody>
      </p:sp>
    </p:spTree>
    <p:extLst>
      <p:ext uri="{BB962C8B-B14F-4D97-AF65-F5344CB8AC3E}">
        <p14:creationId xmlns:p14="http://schemas.microsoft.com/office/powerpoint/2010/main" val="27529961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6" name="Εικόνα 5"/>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60648"/>
            <a:ext cx="5723721" cy="6304047"/>
          </a:xfrm>
          <a:prstGeom prst="rect">
            <a:avLst/>
          </a:prstGeom>
          <a:noFill/>
          <a:ln>
            <a:noFill/>
          </a:ln>
        </p:spPr>
      </p:pic>
    </p:spTree>
    <p:extLst>
      <p:ext uri="{BB962C8B-B14F-4D97-AF65-F5344CB8AC3E}">
        <p14:creationId xmlns:p14="http://schemas.microsoft.com/office/powerpoint/2010/main" val="40574959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7" name="Rectangle 16"/>
          <p:cNvSpPr/>
          <p:nvPr/>
        </p:nvSpPr>
        <p:spPr>
          <a:xfrm>
            <a:off x="7821341" y="3407829"/>
            <a:ext cx="200345" cy="46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lang="en-US" sz="1350">
              <a:solidFill>
                <a:prstClr val="white"/>
              </a:solidFill>
            </a:endParaRPr>
          </a:p>
        </p:txBody>
      </p:sp>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6" name="Εικόνα 5"/>
          <p:cNvPicPr/>
          <p:nvPr/>
        </p:nvPicPr>
        <p:blipFill>
          <a:blip r:embed="rId2">
            <a:extLst>
              <a:ext uri="{28A0092B-C50C-407E-A947-70E740481C1C}">
                <a14:useLocalDpi xmlns:a14="http://schemas.microsoft.com/office/drawing/2010/main" val="0"/>
              </a:ext>
            </a:extLst>
          </a:blip>
          <a:srcRect/>
          <a:stretch>
            <a:fillRect/>
          </a:stretch>
        </p:blipFill>
        <p:spPr bwMode="auto">
          <a:xfrm>
            <a:off x="1818130" y="836712"/>
            <a:ext cx="5706198" cy="5775175"/>
          </a:xfrm>
          <a:prstGeom prst="rect">
            <a:avLst/>
          </a:prstGeom>
          <a:noFill/>
          <a:ln>
            <a:noFill/>
          </a:ln>
        </p:spPr>
      </p:pic>
    </p:spTree>
    <p:extLst>
      <p:ext uri="{BB962C8B-B14F-4D97-AF65-F5344CB8AC3E}">
        <p14:creationId xmlns:p14="http://schemas.microsoft.com/office/powerpoint/2010/main" val="2953207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7" name="Rectangle 16"/>
          <p:cNvSpPr/>
          <p:nvPr/>
        </p:nvSpPr>
        <p:spPr>
          <a:xfrm>
            <a:off x="7821341" y="3407829"/>
            <a:ext cx="200345" cy="46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lang="en-US" sz="1350">
              <a:solidFill>
                <a:prstClr val="white"/>
              </a:solidFill>
            </a:endParaRPr>
          </a:p>
        </p:txBody>
      </p:sp>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4" name="Εικόνα 3"/>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9885"/>
            <a:ext cx="4960738" cy="3197944"/>
          </a:xfrm>
          <a:prstGeom prst="rect">
            <a:avLst/>
          </a:prstGeom>
          <a:noFill/>
          <a:ln>
            <a:noFill/>
          </a:ln>
        </p:spPr>
      </p:pic>
      <p:pic>
        <p:nvPicPr>
          <p:cNvPr id="5" name="Εικόνα 4"/>
          <p:cNvPicPr/>
          <p:nvPr/>
        </p:nvPicPr>
        <p:blipFill>
          <a:blip r:embed="rId3">
            <a:extLst>
              <a:ext uri="{28A0092B-C50C-407E-A947-70E740481C1C}">
                <a14:useLocalDpi xmlns:a14="http://schemas.microsoft.com/office/drawing/2010/main" val="0"/>
              </a:ext>
            </a:extLst>
          </a:blip>
          <a:srcRect/>
          <a:stretch>
            <a:fillRect/>
          </a:stretch>
        </p:blipFill>
        <p:spPr bwMode="auto">
          <a:xfrm>
            <a:off x="2415311" y="3390988"/>
            <a:ext cx="4640965" cy="3431674"/>
          </a:xfrm>
          <a:prstGeom prst="rect">
            <a:avLst/>
          </a:prstGeom>
          <a:noFill/>
          <a:ln>
            <a:noFill/>
          </a:ln>
        </p:spPr>
      </p:pic>
    </p:spTree>
    <p:extLst>
      <p:ext uri="{BB962C8B-B14F-4D97-AF65-F5344CB8AC3E}">
        <p14:creationId xmlns:p14="http://schemas.microsoft.com/office/powerpoint/2010/main" val="10517924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7" name="Rectangle 16"/>
          <p:cNvSpPr/>
          <p:nvPr/>
        </p:nvSpPr>
        <p:spPr>
          <a:xfrm>
            <a:off x="7821341" y="3407829"/>
            <a:ext cx="200345" cy="46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lang="en-US" sz="1350">
              <a:solidFill>
                <a:prstClr val="white"/>
              </a:solidFill>
            </a:endParaRPr>
          </a:p>
        </p:txBody>
      </p:sp>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Εικόνα 4"/>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0618"/>
            <a:ext cx="4888730" cy="3319139"/>
          </a:xfrm>
          <a:prstGeom prst="rect">
            <a:avLst/>
          </a:prstGeom>
          <a:noFill/>
          <a:ln>
            <a:noFill/>
          </a:ln>
        </p:spPr>
      </p:pic>
      <p:pic>
        <p:nvPicPr>
          <p:cNvPr id="7" name="Εικόνα 6"/>
          <p:cNvPicPr/>
          <p:nvPr/>
        </p:nvPicPr>
        <p:blipFill>
          <a:blip r:embed="rId3">
            <a:extLst>
              <a:ext uri="{28A0092B-C50C-407E-A947-70E740481C1C}">
                <a14:useLocalDpi xmlns:a14="http://schemas.microsoft.com/office/drawing/2010/main" val="0"/>
              </a:ext>
            </a:extLst>
          </a:blip>
          <a:srcRect/>
          <a:stretch>
            <a:fillRect/>
          </a:stretch>
        </p:blipFill>
        <p:spPr bwMode="auto">
          <a:xfrm>
            <a:off x="4716015" y="3531686"/>
            <a:ext cx="4428569" cy="3177352"/>
          </a:xfrm>
          <a:prstGeom prst="rect">
            <a:avLst/>
          </a:prstGeom>
          <a:noFill/>
          <a:ln>
            <a:noFill/>
          </a:ln>
        </p:spPr>
      </p:pic>
    </p:spTree>
    <p:extLst>
      <p:ext uri="{BB962C8B-B14F-4D97-AF65-F5344CB8AC3E}">
        <p14:creationId xmlns:p14="http://schemas.microsoft.com/office/powerpoint/2010/main" val="38076421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7" name="Rectangle 16"/>
          <p:cNvSpPr/>
          <p:nvPr/>
        </p:nvSpPr>
        <p:spPr>
          <a:xfrm>
            <a:off x="7821341" y="3407829"/>
            <a:ext cx="200345" cy="46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lang="en-US" sz="1350">
              <a:solidFill>
                <a:prstClr val="white"/>
              </a:solidFill>
            </a:endParaRPr>
          </a:p>
        </p:txBody>
      </p:sp>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4" name="Εικόνα 3"/>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6686"/>
            <a:ext cx="4139545" cy="2641143"/>
          </a:xfrm>
          <a:prstGeom prst="rect">
            <a:avLst/>
          </a:prstGeom>
          <a:noFill/>
          <a:ln>
            <a:noFill/>
          </a:ln>
        </p:spPr>
      </p:pic>
      <p:pic>
        <p:nvPicPr>
          <p:cNvPr id="5" name="Εικόνα 4"/>
          <p:cNvPicPr/>
          <p:nvPr/>
        </p:nvPicPr>
        <p:blipFill>
          <a:blip r:embed="rId3">
            <a:extLst>
              <a:ext uri="{28A0092B-C50C-407E-A947-70E740481C1C}">
                <a14:useLocalDpi xmlns:a14="http://schemas.microsoft.com/office/drawing/2010/main" val="0"/>
              </a:ext>
            </a:extLst>
          </a:blip>
          <a:srcRect/>
          <a:stretch>
            <a:fillRect/>
          </a:stretch>
        </p:blipFill>
        <p:spPr bwMode="auto">
          <a:xfrm>
            <a:off x="4470716" y="3573016"/>
            <a:ext cx="4355569" cy="2969017"/>
          </a:xfrm>
          <a:prstGeom prst="rect">
            <a:avLst/>
          </a:prstGeom>
          <a:noFill/>
          <a:ln>
            <a:noFill/>
          </a:ln>
        </p:spPr>
      </p:pic>
    </p:spTree>
    <p:extLst>
      <p:ext uri="{BB962C8B-B14F-4D97-AF65-F5344CB8AC3E}">
        <p14:creationId xmlns:p14="http://schemas.microsoft.com/office/powerpoint/2010/main" val="1264063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2" name="Ορθογώνιο 1"/>
          <p:cNvSpPr/>
          <p:nvPr/>
        </p:nvSpPr>
        <p:spPr>
          <a:xfrm>
            <a:off x="217399" y="5946"/>
            <a:ext cx="8892480" cy="4929555"/>
          </a:xfrm>
          <a:prstGeom prst="rect">
            <a:avLst/>
          </a:prstGeom>
        </p:spPr>
        <p:txBody>
          <a:bodyPr wrap="square">
            <a:spAutoFit/>
          </a:bodyPr>
          <a:lstStyle/>
          <a:p>
            <a:pPr>
              <a:lnSpc>
                <a:spcPct val="150000"/>
              </a:lnSpc>
              <a:spcBef>
                <a:spcPts val="2400"/>
              </a:spcBef>
              <a:spcAft>
                <a:spcPts val="0"/>
              </a:spcAft>
            </a:pPr>
            <a:r>
              <a:rPr lang="el-GR" sz="24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rPr>
              <a:t>Προστιθέμενη αξία του έργου </a:t>
            </a:r>
            <a:r>
              <a:rPr lang="el-GR" sz="2400" b="1" i="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rPr>
              <a:t>Παιδικά Παραμύθια</a:t>
            </a:r>
            <a:endParaRPr lang="el-GR" dirty="0">
              <a:ea typeface="Calibri" panose="020F0502020204030204" pitchFamily="34" charset="0"/>
              <a:cs typeface="Times New Roman" panose="02020603050405020304" pitchFamily="18" charset="0"/>
            </a:endParaRPr>
          </a:p>
          <a:p>
            <a:pPr algn="just">
              <a:lnSpc>
                <a:spcPct val="150000"/>
              </a:lnSpc>
              <a:spcAft>
                <a:spcPts val="1000"/>
              </a:spcAft>
            </a:pPr>
            <a:r>
              <a:rPr lang="el-GR" dirty="0">
                <a:ea typeface="Calibri" panose="020F0502020204030204" pitchFamily="34" charset="0"/>
                <a:cs typeface="Times New Roman" panose="02020603050405020304" pitchFamily="18" charset="0"/>
              </a:rPr>
              <a:t> </a:t>
            </a:r>
          </a:p>
          <a:p>
            <a:pPr algn="just">
              <a:lnSpc>
                <a:spcPct val="150000"/>
              </a:lnSpc>
              <a:spcAft>
                <a:spcPts val="1000"/>
              </a:spcAft>
            </a:pPr>
            <a:r>
              <a:rPr lang="el-GR" dirty="0">
                <a:ea typeface="Calibri" panose="020F0502020204030204" pitchFamily="34" charset="0"/>
                <a:cs typeface="Times New Roman" panose="02020603050405020304" pitchFamily="18" charset="0"/>
              </a:rPr>
              <a:t>Με τη χρήση των Τεχνολογιών Πληροφορίας και Επικοινωνίας είναι απαραίτητο να διαφοροποιηθεί το εκπαιδευτικό υλικό και τα εργαλεία, ώστε να επιτρέπεται σε όλους τους μαθητές, συμπεριλαμβανομένων εκείνων με αναπηρίες, να έχουν πρόσβαση στην εκπαίδευση. Η ηλεκτρονική μορφή των </a:t>
            </a:r>
            <a:r>
              <a:rPr lang="el-GR" dirty="0" err="1">
                <a:ea typeface="Calibri" panose="020F0502020204030204" pitchFamily="34" charset="0"/>
                <a:cs typeface="Times New Roman" panose="02020603050405020304" pitchFamily="18" charset="0"/>
              </a:rPr>
              <a:t>πολυμεσικών</a:t>
            </a:r>
            <a:r>
              <a:rPr lang="el-GR" dirty="0">
                <a:ea typeface="Calibri" panose="020F0502020204030204" pitchFamily="34" charset="0"/>
                <a:cs typeface="Times New Roman" panose="02020603050405020304" pitchFamily="18" charset="0"/>
              </a:rPr>
              <a:t> βιβλίων συνδυάζει την παρουσίαση του αρχικού έντυπου βιβλίου στην Ελληνική Νοηματική Γλώσσα (ΕΝΓ), το κείμενο σε υπότιτλους στο κάτω μέρος του βίντεο με την ΕΝΓ, καθώς και την ηχογράφηση του κειμένου από έναν φυσικό ομιλητή. Οι εφαρμογές είναι δωρεάν και </a:t>
            </a:r>
            <a:r>
              <a:rPr lang="el-GR" dirty="0" err="1">
                <a:ea typeface="Calibri" panose="020F0502020204030204" pitchFamily="34" charset="0"/>
                <a:cs typeface="Times New Roman" panose="02020603050405020304" pitchFamily="18" charset="0"/>
              </a:rPr>
              <a:t>προσβάσιμες</a:t>
            </a:r>
            <a:r>
              <a:rPr lang="el-GR" dirty="0">
                <a:ea typeface="Calibri" panose="020F0502020204030204" pitchFamily="34" charset="0"/>
                <a:cs typeface="Times New Roman" panose="02020603050405020304" pitchFamily="18" charset="0"/>
              </a:rPr>
              <a:t> σε όλους μέσω του Διαδικτύου και προσφέρουν πολλαπλά οφέλη σε μαθητές, εκπαιδευτικούς, γονείς και όσους συμμετέχουν στην εκπαίδευση μαθητών με κώφωση ή αναπηρία ακοής </a:t>
            </a:r>
            <a:r>
              <a:rPr lang="el-GR" dirty="0" smtClean="0">
                <a:ea typeface="Calibri" panose="020F0502020204030204" pitchFamily="34" charset="0"/>
                <a:cs typeface="Times New Roman" panose="02020603050405020304" pitchFamily="18" charset="0"/>
              </a:rPr>
              <a:t>.</a:t>
            </a:r>
            <a:endParaRPr lang="el-GR"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17323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cxnSp>
        <p:nvCxnSpPr>
          <p:cNvPr id="19" name="Straight Connector 18"/>
          <p:cNvCxnSpPr/>
          <p:nvPr/>
        </p:nvCxnSpPr>
        <p:spPr>
          <a:xfrm flipV="1">
            <a:off x="331342" y="574704"/>
            <a:ext cx="8489130" cy="28177"/>
          </a:xfrm>
          <a:prstGeom prst="line">
            <a:avLst/>
          </a:prstGeom>
          <a:ln w="508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2" name="Ορθογώνιο 1"/>
          <p:cNvSpPr/>
          <p:nvPr/>
        </p:nvSpPr>
        <p:spPr>
          <a:xfrm>
            <a:off x="251520" y="908720"/>
            <a:ext cx="8568952" cy="4742580"/>
          </a:xfrm>
          <a:prstGeom prst="rect">
            <a:avLst/>
          </a:prstGeom>
        </p:spPr>
        <p:txBody>
          <a:bodyPr wrap="square">
            <a:spAutoFit/>
          </a:bodyPr>
          <a:lstStyle/>
          <a:p>
            <a:pPr algn="just">
              <a:lnSpc>
                <a:spcPct val="150000"/>
              </a:lnSpc>
              <a:spcAft>
                <a:spcPts val="1000"/>
              </a:spcAft>
            </a:pPr>
            <a:r>
              <a:rPr lang="el-GR" sz="1600" dirty="0" smtClean="0">
                <a:solidFill>
                  <a:prstClr val="black"/>
                </a:solidFill>
                <a:ea typeface="Calibri" panose="020F0502020204030204" pitchFamily="34" charset="0"/>
                <a:cs typeface="Times New Roman" panose="02020603050405020304" pitchFamily="18" charset="0"/>
              </a:rPr>
              <a:t>Με </a:t>
            </a:r>
            <a:r>
              <a:rPr lang="el-GR" sz="1600" dirty="0">
                <a:solidFill>
                  <a:prstClr val="black"/>
                </a:solidFill>
                <a:ea typeface="Calibri" panose="020F0502020204030204" pitchFamily="34" charset="0"/>
                <a:cs typeface="Times New Roman" panose="02020603050405020304" pitchFamily="18" charset="0"/>
              </a:rPr>
              <a:t>τον τρόπο αυτό αυξάνεται η συμμετοχή των παιδιών στη μαθησιακή διαδικασία και ενισχύεται η ικανότητά τους να κατανοούν και να χειρίζονται το εκπαιδευτικό περιεχόμενο.</a:t>
            </a:r>
          </a:p>
          <a:p>
            <a:pPr algn="just">
              <a:lnSpc>
                <a:spcPct val="150000"/>
              </a:lnSpc>
              <a:spcAft>
                <a:spcPts val="1000"/>
              </a:spcAft>
            </a:pPr>
            <a:r>
              <a:rPr lang="el-GR" sz="1600" dirty="0">
                <a:solidFill>
                  <a:prstClr val="black"/>
                </a:solidFill>
                <a:ea typeface="Calibri" panose="020F0502020204030204" pitchFamily="34" charset="0"/>
                <a:cs typeface="Times New Roman" panose="02020603050405020304" pitchFamily="18" charset="0"/>
              </a:rPr>
              <a:t>Επιπλέον, οι εκπαιδευτικοί μπορούν να χρησιμοποιήσουν το </a:t>
            </a:r>
            <a:r>
              <a:rPr lang="el-GR" sz="1600" dirty="0" err="1">
                <a:solidFill>
                  <a:prstClr val="black"/>
                </a:solidFill>
                <a:ea typeface="Calibri" panose="020F0502020204030204" pitchFamily="34" charset="0"/>
                <a:cs typeface="Times New Roman" panose="02020603050405020304" pitchFamily="18" charset="0"/>
              </a:rPr>
              <a:t>πολυμεσικό</a:t>
            </a:r>
            <a:r>
              <a:rPr lang="el-GR" sz="1600" dirty="0">
                <a:solidFill>
                  <a:prstClr val="black"/>
                </a:solidFill>
                <a:ea typeface="Calibri" panose="020F0502020204030204" pitchFamily="34" charset="0"/>
                <a:cs typeface="Times New Roman" panose="02020603050405020304" pitchFamily="18" charset="0"/>
              </a:rPr>
              <a:t> υλικό στο σχεδιασμό και την εφαρμογή εκπαιδευτικών προγραμμάτων και σε πολλές άλλες πτυχές της εργασίας τους. Οι γονείς μπορούν να το χρησιμοποιήσουν όχι μόνο για να υποστηρίξουν τα παιδιά τους, αλλά και για να μάθουν την ΕΝΓ μόνοι τους.</a:t>
            </a:r>
          </a:p>
          <a:p>
            <a:pPr algn="just">
              <a:lnSpc>
                <a:spcPct val="150000"/>
              </a:lnSpc>
              <a:spcAft>
                <a:spcPts val="1000"/>
              </a:spcAft>
            </a:pPr>
            <a:r>
              <a:rPr lang="el-GR" sz="1600" dirty="0">
                <a:solidFill>
                  <a:prstClr val="black"/>
                </a:solidFill>
                <a:ea typeface="Calibri" panose="020F0502020204030204" pitchFamily="34" charset="0"/>
                <a:cs typeface="Times New Roman" panose="02020603050405020304" pitchFamily="18" charset="0"/>
              </a:rPr>
              <a:t> Τελικά, οποιοσδήποτε άλλος επαγγελματίας ενδιαφέρεται να επεκτείνει τις δεξιότητές του και να κατανοήσει τα προβλήματα της ειδικής αγωγής μπορεί προαιρετικά να χρησιμοποιήσει αυτό το υλικό. </a:t>
            </a:r>
            <a:r>
              <a:rPr lang="el-GR" sz="1600" b="1" dirty="0">
                <a:solidFill>
                  <a:prstClr val="black"/>
                </a:solidFill>
                <a:ea typeface="Calibri" panose="020F0502020204030204" pitchFamily="34" charset="0"/>
                <a:cs typeface="Times New Roman" panose="02020603050405020304" pitchFamily="18" charset="0"/>
              </a:rPr>
              <a:t>Η ανάπτυξη αυτού του υλικού προωθεί την προσβασιμότητα στην εκπαίδευση και ελαχιστοποιεί έτσι τα εμπόδια στη μάθηση</a:t>
            </a:r>
            <a:r>
              <a:rPr lang="el-GR" sz="1600" dirty="0">
                <a:solidFill>
                  <a:prstClr val="black"/>
                </a:solidFill>
                <a:ea typeface="Calibri" panose="020F0502020204030204" pitchFamily="34" charset="0"/>
                <a:cs typeface="Times New Roman" panose="02020603050405020304" pitchFamily="18" charset="0"/>
              </a:rPr>
              <a:t>, ιδιαίτερα μεταξύ των μαθητών με κώφωση ή αναπηρία ακοής, ταυτόχρονα, δημιουργεί επίσης το κατάλληλο περιβάλλον για την εφαρμογή πρακτικών χωρίς αποκλεισμούς (</a:t>
            </a:r>
            <a:r>
              <a:rPr lang="el-GR" sz="1600" dirty="0" err="1">
                <a:solidFill>
                  <a:prstClr val="black"/>
                </a:solidFill>
                <a:ea typeface="Calibri" panose="020F0502020204030204" pitchFamily="34" charset="0"/>
                <a:cs typeface="Times New Roman" panose="02020603050405020304" pitchFamily="18" charset="0"/>
              </a:rPr>
              <a:t>Kourbetis</a:t>
            </a:r>
            <a:r>
              <a:rPr lang="el-GR" sz="1600" dirty="0">
                <a:solidFill>
                  <a:prstClr val="black"/>
                </a:solidFill>
                <a:ea typeface="Calibri" panose="020F0502020204030204" pitchFamily="34" charset="0"/>
                <a:cs typeface="Times New Roman" panose="02020603050405020304" pitchFamily="18" charset="0"/>
              </a:rPr>
              <a:t>, </a:t>
            </a:r>
            <a:r>
              <a:rPr lang="el-GR" sz="1600" dirty="0" err="1">
                <a:solidFill>
                  <a:prstClr val="black"/>
                </a:solidFill>
                <a:ea typeface="Calibri" panose="020F0502020204030204" pitchFamily="34" charset="0"/>
                <a:cs typeface="Times New Roman" panose="02020603050405020304" pitchFamily="18" charset="0"/>
              </a:rPr>
              <a:t>Boukouras</a:t>
            </a:r>
            <a:r>
              <a:rPr lang="el-GR" sz="1600" dirty="0">
                <a:solidFill>
                  <a:prstClr val="black"/>
                </a:solidFill>
                <a:ea typeface="Calibri" panose="020F0502020204030204" pitchFamily="34" charset="0"/>
                <a:cs typeface="Times New Roman" panose="02020603050405020304" pitchFamily="18" charset="0"/>
              </a:rPr>
              <a:t>, &amp; </a:t>
            </a:r>
            <a:r>
              <a:rPr lang="el-GR" sz="1600" dirty="0" err="1">
                <a:solidFill>
                  <a:prstClr val="black"/>
                </a:solidFill>
                <a:ea typeface="Calibri" panose="020F0502020204030204" pitchFamily="34" charset="0"/>
                <a:cs typeface="Times New Roman" panose="02020603050405020304" pitchFamily="18" charset="0"/>
              </a:rPr>
              <a:t>Gelastopoulou</a:t>
            </a:r>
            <a:r>
              <a:rPr lang="el-GR" sz="1600" dirty="0">
                <a:solidFill>
                  <a:prstClr val="black"/>
                </a:solidFill>
                <a:ea typeface="Calibri" panose="020F0502020204030204" pitchFamily="34" charset="0"/>
                <a:cs typeface="Times New Roman" panose="02020603050405020304" pitchFamily="18" charset="0"/>
              </a:rPr>
              <a:t>, 2016).</a:t>
            </a:r>
          </a:p>
        </p:txBody>
      </p:sp>
    </p:spTree>
    <p:extLst>
      <p:ext uri="{BB962C8B-B14F-4D97-AF65-F5344CB8AC3E}">
        <p14:creationId xmlns:p14="http://schemas.microsoft.com/office/powerpoint/2010/main" val="23776576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9" name="Group 14"/>
          <p:cNvGrpSpPr/>
          <p:nvPr/>
        </p:nvGrpSpPr>
        <p:grpSpPr>
          <a:xfrm>
            <a:off x="0" y="298153"/>
            <a:ext cx="329292" cy="2888491"/>
            <a:chOff x="4058860" y="987781"/>
            <a:chExt cx="1052368" cy="3696329"/>
          </a:xfrm>
        </p:grpSpPr>
        <p:sp>
          <p:nvSpPr>
            <p:cNvPr id="30"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F2A40D">
                    <a:lumMod val="70000"/>
                    <a:lumOff val="30000"/>
                  </a:srgbClr>
                </a:gs>
                <a:gs pos="100000">
                  <a:srgbClr val="F2A40D">
                    <a:lumMod val="70000"/>
                    <a:lumOff val="3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31"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rgbClr val="F2A40D">
                    <a:lumMod val="50000"/>
                    <a:lumOff val="50000"/>
                  </a:srgbClr>
                </a:gs>
                <a:gs pos="100000">
                  <a:srgbClr val="F2A40D">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2"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rgbClr val="32AEB8">
                    <a:lumMod val="30000"/>
                    <a:lumOff val="70000"/>
                  </a:srgbClr>
                </a:gs>
                <a:gs pos="100000">
                  <a:srgbClr val="32AEB8">
                    <a:lumMod val="30000"/>
                    <a:lumOff val="7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3"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rgbClr val="32AEB8">
                    <a:lumMod val="50000"/>
                    <a:lumOff val="50000"/>
                  </a:srgbClr>
                </a:gs>
                <a:gs pos="100000">
                  <a:srgbClr val="32AEB8">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4"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rgbClr val="32AEB8"/>
            </a:soli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35" name="Isosceles Triangle 10"/>
            <p:cNvSpPr/>
            <p:nvPr/>
          </p:nvSpPr>
          <p:spPr>
            <a:xfrm rot="10800000">
              <a:off x="4468813" y="4423239"/>
              <a:ext cx="196906" cy="260871"/>
            </a:xfrm>
            <a:prstGeom prst="triangle">
              <a:avLst/>
            </a:pr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6"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grpSp>
      <p:sp>
        <p:nvSpPr>
          <p:cNvPr id="2" name="Ορθογώνιο 1"/>
          <p:cNvSpPr/>
          <p:nvPr/>
        </p:nvSpPr>
        <p:spPr>
          <a:xfrm>
            <a:off x="269743" y="298153"/>
            <a:ext cx="8921202" cy="5420074"/>
          </a:xfrm>
          <a:prstGeom prst="rect">
            <a:avLst/>
          </a:prstGeom>
        </p:spPr>
        <p:txBody>
          <a:bodyPr wrap="square">
            <a:spAutoFit/>
          </a:bodyPr>
          <a:lstStyle/>
          <a:p>
            <a:pPr algn="just">
              <a:lnSpc>
                <a:spcPct val="150000"/>
              </a:lnSpc>
              <a:spcAft>
                <a:spcPts val="1000"/>
              </a:spcAft>
            </a:pPr>
            <a:r>
              <a:rPr lang="el-GR" dirty="0">
                <a:ea typeface="Calibri" panose="020F0502020204030204" pitchFamily="34" charset="0"/>
                <a:cs typeface="Times New Roman" panose="02020603050405020304" pitchFamily="18" charset="0"/>
              </a:rPr>
              <a:t>Το </a:t>
            </a:r>
            <a:r>
              <a:rPr lang="el-GR" b="1" dirty="0" err="1">
                <a:ea typeface="Calibri" panose="020F0502020204030204" pitchFamily="34" charset="0"/>
                <a:cs typeface="Times New Roman" panose="02020603050405020304" pitchFamily="18" charset="0"/>
              </a:rPr>
              <a:t>GCompris</a:t>
            </a:r>
            <a:r>
              <a:rPr lang="el-GR" b="1" dirty="0">
                <a:ea typeface="Calibri" panose="020F0502020204030204" pitchFamily="34" charset="0"/>
                <a:cs typeface="Times New Roman" panose="02020603050405020304" pitchFamily="18" charset="0"/>
              </a:rPr>
              <a:t> είναι Ελεύθερο Λογισμικό/Λογισμικό Ανοικτού Κώδικα,</a:t>
            </a:r>
            <a:r>
              <a:rPr lang="el-GR" dirty="0">
                <a:ea typeface="Calibri" panose="020F0502020204030204" pitchFamily="34" charset="0"/>
                <a:cs typeface="Times New Roman" panose="02020603050405020304" pitchFamily="18" charset="0"/>
              </a:rPr>
              <a:t> </a:t>
            </a:r>
            <a:r>
              <a:rPr lang="el-GR" dirty="0" err="1">
                <a:ea typeface="Calibri" panose="020F0502020204030204" pitchFamily="34" charset="0"/>
                <a:cs typeface="Times New Roman" panose="02020603050405020304" pitchFamily="18" charset="0"/>
              </a:rPr>
              <a:t>αδειοδοτημένο</a:t>
            </a:r>
            <a:r>
              <a:rPr lang="el-GR" dirty="0">
                <a:ea typeface="Calibri" panose="020F0502020204030204" pitchFamily="34" charset="0"/>
                <a:cs typeface="Times New Roman" panose="02020603050405020304" pitchFamily="18" charset="0"/>
              </a:rPr>
              <a:t> με την GNU General </a:t>
            </a:r>
            <a:r>
              <a:rPr lang="el-GR" dirty="0" err="1">
                <a:ea typeface="Calibri" panose="020F0502020204030204" pitchFamily="34" charset="0"/>
                <a:cs typeface="Times New Roman" panose="02020603050405020304" pitchFamily="18" charset="0"/>
              </a:rPr>
              <a:t>Public</a:t>
            </a:r>
            <a:r>
              <a:rPr lang="el-GR" dirty="0">
                <a:ea typeface="Calibri" panose="020F0502020204030204" pitchFamily="34" charset="0"/>
                <a:cs typeface="Times New Roman" panose="02020603050405020304" pitchFamily="18" charset="0"/>
              </a:rPr>
              <a:t> </a:t>
            </a:r>
            <a:r>
              <a:rPr lang="el-GR" dirty="0" err="1">
                <a:ea typeface="Calibri" panose="020F0502020204030204" pitchFamily="34" charset="0"/>
                <a:cs typeface="Times New Roman" panose="02020603050405020304" pitchFamily="18" charset="0"/>
              </a:rPr>
              <a:t>License</a:t>
            </a:r>
            <a:r>
              <a:rPr lang="el-GR" dirty="0">
                <a:ea typeface="Calibri" panose="020F0502020204030204" pitchFamily="34" charset="0"/>
                <a:cs typeface="Times New Roman" panose="02020603050405020304" pitchFamily="18" charset="0"/>
              </a:rPr>
              <a:t>, που σημαίνει ότι μπορείτε να το προσαρμόσετε στις δικές σας ανάγκες, να το βελτιώσετε και, το πιο σημαντικό, να το μοιραστείτε με όλα τα παιδιά του κόσμου ηλικίας 2 έως 10 ετών. </a:t>
            </a:r>
          </a:p>
          <a:p>
            <a:pPr algn="just">
              <a:lnSpc>
                <a:spcPct val="150000"/>
              </a:lnSpc>
              <a:spcAft>
                <a:spcPts val="1000"/>
              </a:spcAft>
            </a:pPr>
            <a:r>
              <a:rPr lang="el-GR" dirty="0">
                <a:ea typeface="Calibri" panose="020F0502020204030204" pitchFamily="34" charset="0"/>
                <a:cs typeface="Times New Roman" panose="02020603050405020304" pitchFamily="18" charset="0"/>
              </a:rPr>
              <a:t>Είναι μεταφρασμένο  μεταξύ πολλών άλλων (πλήρως υποστηριζόμενων) γλωσσών και στα ελληνικά. </a:t>
            </a:r>
          </a:p>
          <a:p>
            <a:pPr algn="just">
              <a:lnSpc>
                <a:spcPct val="150000"/>
              </a:lnSpc>
              <a:spcAft>
                <a:spcPts val="1000"/>
              </a:spcAft>
            </a:pPr>
            <a:r>
              <a:rPr lang="el-GR" dirty="0">
                <a:ea typeface="Calibri" panose="020F0502020204030204" pitchFamily="34" charset="0"/>
                <a:cs typeface="Times New Roman" panose="02020603050405020304" pitchFamily="18" charset="0"/>
              </a:rPr>
              <a:t>Το </a:t>
            </a:r>
            <a:r>
              <a:rPr lang="el-GR" dirty="0" err="1">
                <a:ea typeface="Calibri" panose="020F0502020204030204" pitchFamily="34" charset="0"/>
                <a:cs typeface="Times New Roman" panose="02020603050405020304" pitchFamily="18" charset="0"/>
              </a:rPr>
              <a:t>GCompris</a:t>
            </a:r>
            <a:r>
              <a:rPr lang="el-GR" dirty="0">
                <a:ea typeface="Calibri" panose="020F0502020204030204" pitchFamily="34" charset="0"/>
                <a:cs typeface="Times New Roman" panose="02020603050405020304" pitchFamily="18" charset="0"/>
              </a:rPr>
              <a:t> δεν απαιτεί σύνδεση στο διαδίκτυο, δεν συλλέγει κανένα δεδομένο και συμμορφώνεται πλήρως με τον Ευρωπαϊκό Γενικό Κανονισμό για την Προστασία Δεδομένων.</a:t>
            </a:r>
          </a:p>
          <a:p>
            <a:pPr algn="just">
              <a:lnSpc>
                <a:spcPct val="150000"/>
              </a:lnSpc>
              <a:spcAft>
                <a:spcPts val="1000"/>
              </a:spcAft>
            </a:pPr>
            <a:r>
              <a:rPr lang="el-GR" dirty="0">
                <a:ea typeface="Calibri" panose="020F0502020204030204" pitchFamily="34" charset="0"/>
                <a:cs typeface="Times New Roman" panose="02020603050405020304" pitchFamily="18" charset="0"/>
              </a:rPr>
              <a:t>Το </a:t>
            </a:r>
            <a:r>
              <a:rPr lang="el-GR" dirty="0" err="1">
                <a:ea typeface="Calibri" panose="020F0502020204030204" pitchFamily="34" charset="0"/>
                <a:cs typeface="Times New Roman" panose="02020603050405020304" pitchFamily="18" charset="0"/>
              </a:rPr>
              <a:t>GCompris</a:t>
            </a:r>
            <a:r>
              <a:rPr lang="el-GR" dirty="0">
                <a:ea typeface="Calibri" panose="020F0502020204030204" pitchFamily="34" charset="0"/>
                <a:cs typeface="Times New Roman" panose="02020603050405020304" pitchFamily="18" charset="0"/>
              </a:rPr>
              <a:t> 1.0 επιτρέπει στους εκπαιδευτικούς να επιλέξουν επίπεδο δραστηριοτήτων σύμφωνα με τις ικανότητες και τις γνώσεις του κάθε παιδιού με βάση τη λειτουργία διαβάθμισης της δυσκολίας μιας άσκησης στα μαθηματικά, τη γλώσσα και τις επιστήμες (θετικές ή ανθρωπιστικές).</a:t>
            </a:r>
          </a:p>
        </p:txBody>
      </p:sp>
    </p:spTree>
    <p:extLst>
      <p:ext uri="{BB962C8B-B14F-4D97-AF65-F5344CB8AC3E}">
        <p14:creationId xmlns:p14="http://schemas.microsoft.com/office/powerpoint/2010/main" val="2187773336"/>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7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51520" y="692696"/>
            <a:ext cx="8640959" cy="1440161"/>
          </a:xfrm>
        </p:spPr>
        <p:txBody>
          <a:bodyPr/>
          <a:lstStyle/>
          <a:p>
            <a:pPr lvl="0">
              <a:lnSpc>
                <a:spcPct val="200000"/>
              </a:lnSpc>
            </a:pPr>
            <a:r>
              <a:rPr lang="el-GR" altLang="ko-KR" sz="2000" dirty="0">
                <a:ea typeface="맑은 고딕" pitchFamily="50" charset="-127"/>
              </a:rPr>
              <a:t>Γ</a:t>
            </a:r>
            <a:r>
              <a:rPr lang="el-GR" altLang="ko-KR" sz="2000" dirty="0" smtClean="0">
                <a:ea typeface="맑은 고딕" pitchFamily="50" charset="-127"/>
              </a:rPr>
              <a:t>΄ </a:t>
            </a:r>
            <a:r>
              <a:rPr lang="el-GR" altLang="ko-KR" sz="2000" dirty="0">
                <a:ea typeface="맑은 고딕" pitchFamily="50" charset="-127"/>
              </a:rPr>
              <a:t>Μέρος: </a:t>
            </a:r>
            <a:r>
              <a:rPr lang="en-US" altLang="ko-KR" sz="2000" dirty="0">
                <a:ea typeface="맑은 고딕" pitchFamily="50" charset="-127"/>
              </a:rPr>
              <a:t>Tux Paint</a:t>
            </a:r>
            <a:endParaRPr lang="el-GR" altLang="ko-KR" sz="2000" dirty="0">
              <a:ea typeface="맑은 고딕" pitchFamily="50" charset="-127"/>
            </a:endParaRPr>
          </a:p>
        </p:txBody>
      </p:sp>
    </p:spTree>
    <p:extLst>
      <p:ext uri="{BB962C8B-B14F-4D97-AF65-F5344CB8AC3E}">
        <p14:creationId xmlns:p14="http://schemas.microsoft.com/office/powerpoint/2010/main" val="909556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0"/>
            <a:ext cx="9144000" cy="690556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 name="Θέση περιεχομένου 2"/>
          <p:cNvSpPr>
            <a:spLocks noGrp="1"/>
          </p:cNvSpPr>
          <p:nvPr>
            <p:ph idx="1"/>
          </p:nvPr>
        </p:nvSpPr>
        <p:spPr>
          <a:xfrm>
            <a:off x="971600" y="1412776"/>
            <a:ext cx="7776864" cy="5213176"/>
          </a:xfrm>
          <a:prstGeom prst="rect">
            <a:avLst/>
          </a:prstGeom>
        </p:spPr>
        <p:txBody>
          <a:bodyPr>
            <a:normAutofit fontScale="92500"/>
          </a:bodyPr>
          <a:lstStyle/>
          <a:p>
            <a:pPr marL="0" lvl="1" indent="0" algn="just" defTabSz="914400">
              <a:lnSpc>
                <a:spcPct val="160000"/>
              </a:lnSpc>
              <a:spcBef>
                <a:spcPts val="0"/>
              </a:spcBef>
              <a:buNone/>
              <a:defRPr/>
            </a:pPr>
            <a:r>
              <a:rPr lang="el-GR" altLang="en-US" kern="0" dirty="0" smtClean="0">
                <a:solidFill>
                  <a:schemeClr val="accent1">
                    <a:lumMod val="75000"/>
                  </a:schemeClr>
                </a:solidFill>
              </a:rPr>
              <a:t>Το </a:t>
            </a:r>
            <a:r>
              <a:rPr lang="el-GR" altLang="en-US" kern="0" dirty="0" err="1">
                <a:solidFill>
                  <a:schemeClr val="accent1">
                    <a:lumMod val="75000"/>
                  </a:schemeClr>
                </a:solidFill>
              </a:rPr>
              <a:t>Tux</a:t>
            </a:r>
            <a:r>
              <a:rPr lang="el-GR" altLang="en-US" kern="0" dirty="0">
                <a:solidFill>
                  <a:schemeClr val="accent1">
                    <a:lumMod val="75000"/>
                  </a:schemeClr>
                </a:solidFill>
              </a:rPr>
              <a:t> </a:t>
            </a:r>
            <a:r>
              <a:rPr lang="el-GR" altLang="en-US" kern="0" dirty="0" err="1">
                <a:solidFill>
                  <a:schemeClr val="accent1">
                    <a:lumMod val="75000"/>
                  </a:schemeClr>
                </a:solidFill>
              </a:rPr>
              <a:t>Paint</a:t>
            </a:r>
            <a:r>
              <a:rPr lang="el-GR" altLang="en-US" kern="0" dirty="0">
                <a:solidFill>
                  <a:schemeClr val="accent1">
                    <a:lumMod val="75000"/>
                  </a:schemeClr>
                </a:solidFill>
              </a:rPr>
              <a:t> είναι ένα ελεύθερο λογισμικό Ανοιχτού Κώδικα (</a:t>
            </a:r>
            <a:r>
              <a:rPr lang="el-GR" altLang="en-US" kern="0" dirty="0" err="1">
                <a:solidFill>
                  <a:schemeClr val="accent1">
                    <a:lumMod val="75000"/>
                  </a:schemeClr>
                </a:solidFill>
              </a:rPr>
              <a:t>Open</a:t>
            </a:r>
            <a:r>
              <a:rPr lang="el-GR" altLang="en-US" kern="0" dirty="0">
                <a:solidFill>
                  <a:schemeClr val="accent1">
                    <a:lumMod val="75000"/>
                  </a:schemeClr>
                </a:solidFill>
              </a:rPr>
              <a:t> </a:t>
            </a:r>
            <a:r>
              <a:rPr lang="el-GR" altLang="en-US" kern="0" dirty="0" err="1">
                <a:solidFill>
                  <a:schemeClr val="accent1">
                    <a:lumMod val="75000"/>
                  </a:schemeClr>
                </a:solidFill>
              </a:rPr>
              <a:t>Source</a:t>
            </a:r>
            <a:r>
              <a:rPr lang="el-GR" altLang="en-US" kern="0" dirty="0">
                <a:solidFill>
                  <a:schemeClr val="accent1">
                    <a:lumMod val="75000"/>
                  </a:schemeClr>
                </a:solidFill>
              </a:rPr>
              <a:t>), που διανέμεται με τους όρους της Γενικής Δημόσιας Άδειας Χρήσης του GNU. Ο σχεδιασμός του ξεκίνησε το 2002 από τον  </a:t>
            </a:r>
            <a:r>
              <a:rPr lang="el-GR" altLang="en-US" kern="0" dirty="0" err="1">
                <a:solidFill>
                  <a:schemeClr val="accent1">
                    <a:lumMod val="75000"/>
                  </a:schemeClr>
                </a:solidFill>
              </a:rPr>
              <a:t>Bill</a:t>
            </a:r>
            <a:r>
              <a:rPr lang="el-GR" altLang="en-US" kern="0" dirty="0">
                <a:solidFill>
                  <a:schemeClr val="accent1">
                    <a:lumMod val="75000"/>
                  </a:schemeClr>
                </a:solidFill>
              </a:rPr>
              <a:t> </a:t>
            </a:r>
            <a:r>
              <a:rPr lang="el-GR" altLang="en-US" kern="0" dirty="0" err="1">
                <a:solidFill>
                  <a:schemeClr val="accent1">
                    <a:lumMod val="75000"/>
                  </a:schemeClr>
                </a:solidFill>
              </a:rPr>
              <a:t>Kendrick</a:t>
            </a:r>
            <a:r>
              <a:rPr lang="el-GR" altLang="en-US" kern="0" dirty="0">
                <a:solidFill>
                  <a:schemeClr val="accent1">
                    <a:lumMod val="75000"/>
                  </a:schemeClr>
                </a:solidFill>
              </a:rPr>
              <a:t> ο οποίος συνεχίζει να το εξελίσσει με τη βοήθεια πολλών εθελοντών από όλο τον κόσμο. Η τελευταία έκδοση του </a:t>
            </a:r>
            <a:r>
              <a:rPr lang="el-GR" altLang="en-US" kern="0" dirty="0" err="1">
                <a:solidFill>
                  <a:schemeClr val="accent1">
                    <a:lumMod val="75000"/>
                  </a:schemeClr>
                </a:solidFill>
              </a:rPr>
              <a:t>Tux</a:t>
            </a:r>
            <a:r>
              <a:rPr lang="el-GR" altLang="en-US" kern="0" dirty="0">
                <a:solidFill>
                  <a:schemeClr val="accent1">
                    <a:lumMod val="75000"/>
                  </a:schemeClr>
                </a:solidFill>
              </a:rPr>
              <a:t> </a:t>
            </a:r>
            <a:r>
              <a:rPr lang="el-GR" altLang="en-US" kern="0" dirty="0" err="1">
                <a:solidFill>
                  <a:schemeClr val="accent1">
                    <a:lumMod val="75000"/>
                  </a:schemeClr>
                </a:solidFill>
              </a:rPr>
              <a:t>Paint</a:t>
            </a:r>
            <a:r>
              <a:rPr lang="el-GR" altLang="en-US" kern="0" dirty="0">
                <a:solidFill>
                  <a:schemeClr val="accent1">
                    <a:lumMod val="75000"/>
                  </a:schemeClr>
                </a:solidFill>
              </a:rPr>
              <a:t> τρέχει σε διάφορες πλατφόρμες που περιλαμβάνουν Windows (XP και </a:t>
            </a:r>
            <a:r>
              <a:rPr lang="el-GR" altLang="en-US" kern="0" dirty="0" err="1">
                <a:solidFill>
                  <a:schemeClr val="accent1">
                    <a:lumMod val="75000"/>
                  </a:schemeClr>
                </a:solidFill>
              </a:rPr>
              <a:t>νεώτερα</a:t>
            </a:r>
            <a:r>
              <a:rPr lang="el-GR" altLang="en-US" kern="0" dirty="0">
                <a:solidFill>
                  <a:schemeClr val="accent1">
                    <a:lumMod val="75000"/>
                  </a:schemeClr>
                </a:solidFill>
              </a:rPr>
              <a:t>), </a:t>
            </a:r>
            <a:r>
              <a:rPr lang="el-GR" altLang="en-US" kern="0" dirty="0" err="1">
                <a:solidFill>
                  <a:schemeClr val="accent1">
                    <a:lumMod val="75000"/>
                  </a:schemeClr>
                </a:solidFill>
              </a:rPr>
              <a:t>macOS</a:t>
            </a:r>
            <a:r>
              <a:rPr lang="el-GR" altLang="en-US" kern="0" dirty="0">
                <a:solidFill>
                  <a:schemeClr val="accent1">
                    <a:lumMod val="75000"/>
                  </a:schemeClr>
                </a:solidFill>
              </a:rPr>
              <a:t> (10.10 και </a:t>
            </a:r>
            <a:r>
              <a:rPr lang="el-GR" altLang="en-US" kern="0" dirty="0" err="1">
                <a:solidFill>
                  <a:schemeClr val="accent1">
                    <a:lumMod val="75000"/>
                  </a:schemeClr>
                </a:solidFill>
              </a:rPr>
              <a:t>νεώτερα</a:t>
            </a:r>
            <a:r>
              <a:rPr lang="el-GR" altLang="en-US" kern="0" dirty="0">
                <a:solidFill>
                  <a:schemeClr val="accent1">
                    <a:lumMod val="75000"/>
                  </a:schemeClr>
                </a:solidFill>
              </a:rPr>
              <a:t>), </a:t>
            </a:r>
            <a:r>
              <a:rPr lang="el-GR" altLang="en-US" kern="0" dirty="0" err="1">
                <a:solidFill>
                  <a:schemeClr val="accent1">
                    <a:lumMod val="75000"/>
                  </a:schemeClr>
                </a:solidFill>
              </a:rPr>
              <a:t>Linux</a:t>
            </a:r>
            <a:r>
              <a:rPr lang="el-GR" altLang="en-US" kern="0" dirty="0">
                <a:solidFill>
                  <a:schemeClr val="accent1">
                    <a:lumMod val="75000"/>
                  </a:schemeClr>
                </a:solidFill>
              </a:rPr>
              <a:t>, </a:t>
            </a:r>
            <a:r>
              <a:rPr lang="el-GR" altLang="en-US" kern="0" dirty="0" err="1">
                <a:solidFill>
                  <a:schemeClr val="accent1">
                    <a:lumMod val="75000"/>
                  </a:schemeClr>
                </a:solidFill>
              </a:rPr>
              <a:t>Android</a:t>
            </a:r>
            <a:r>
              <a:rPr lang="el-GR" altLang="en-US" kern="0" dirty="0">
                <a:solidFill>
                  <a:schemeClr val="accent1">
                    <a:lumMod val="75000"/>
                  </a:schemeClr>
                </a:solidFill>
              </a:rPr>
              <a:t> και άλλα.  </a:t>
            </a:r>
          </a:p>
          <a:p>
            <a:pPr marL="0" lvl="1" indent="0" algn="just" defTabSz="914400">
              <a:lnSpc>
                <a:spcPct val="160000"/>
              </a:lnSpc>
              <a:spcBef>
                <a:spcPts val="0"/>
              </a:spcBef>
              <a:buNone/>
              <a:defRPr/>
            </a:pPr>
            <a:r>
              <a:rPr lang="el-GR" altLang="en-US" kern="0" dirty="0">
                <a:solidFill>
                  <a:schemeClr val="accent1">
                    <a:lumMod val="75000"/>
                  </a:schemeClr>
                </a:solidFill>
              </a:rPr>
              <a:t>Είναι ένα πρόγραμμα ζωγραφικής για παιδιά προσχολικής ηλικίας και παιδιά δημοτικού για την απόκτηση ικανοτήτων στην ψηφιακή σχεδίαση. Παράλληλα η μασκότ (πιγκουίνος- κινούμενο σχέδιο) ενθαρρύνει τα παιδιά να εξερευνήσουν το πρόγραμμα και να αναπτύξουν τη δημιουργικότητά τους, σε συνδυασμό με την εύχρηστη </a:t>
            </a:r>
            <a:r>
              <a:rPr lang="el-GR" altLang="en-US" kern="0" dirty="0" err="1">
                <a:solidFill>
                  <a:schemeClr val="accent1">
                    <a:lumMod val="75000"/>
                  </a:schemeClr>
                </a:solidFill>
              </a:rPr>
              <a:t>διεπαφή</a:t>
            </a:r>
            <a:r>
              <a:rPr lang="el-GR" altLang="en-US" kern="0" dirty="0">
                <a:solidFill>
                  <a:schemeClr val="accent1">
                    <a:lumMod val="75000"/>
                  </a:schemeClr>
                </a:solidFill>
              </a:rPr>
              <a:t> και τα διασκεδαστικά εφέ ήχου. Η </a:t>
            </a:r>
            <a:r>
              <a:rPr lang="el-GR" altLang="en-US" kern="0" dirty="0" err="1">
                <a:solidFill>
                  <a:schemeClr val="accent1">
                    <a:lumMod val="75000"/>
                  </a:schemeClr>
                </a:solidFill>
              </a:rPr>
              <a:t>διεπαφή</a:t>
            </a:r>
            <a:r>
              <a:rPr lang="el-GR" altLang="en-US" kern="0" dirty="0">
                <a:solidFill>
                  <a:schemeClr val="accent1">
                    <a:lumMod val="75000"/>
                  </a:schemeClr>
                </a:solidFill>
              </a:rPr>
              <a:t> γίνεται μέσω </a:t>
            </a:r>
            <a:r>
              <a:rPr lang="el-GR" altLang="en-US" kern="0" dirty="0" smtClean="0">
                <a:solidFill>
                  <a:schemeClr val="accent1">
                    <a:lumMod val="75000"/>
                  </a:schemeClr>
                </a:solidFill>
              </a:rPr>
              <a:t>ενός </a:t>
            </a:r>
            <a:r>
              <a:rPr lang="el-GR" altLang="en-US" kern="0" dirty="0">
                <a:solidFill>
                  <a:schemeClr val="accent1">
                    <a:lumMod val="75000"/>
                  </a:schemeClr>
                </a:solidFill>
              </a:rPr>
              <a:t>καμβά σχεδίασης με καθορισμένο μέγεθος που «χωράει» σε πολύ μικρή οθόνη, αλλά μπορεί να τρέξει και σε μεγαλύτερα μεγέθη καθώς επίσης σε κατακόρυφο ή οριζόντιο προσανατολισμό. </a:t>
            </a:r>
          </a:p>
          <a:p>
            <a:pPr marL="0" lvl="1" indent="0" algn="just" defTabSz="914400">
              <a:lnSpc>
                <a:spcPct val="160000"/>
              </a:lnSpc>
              <a:spcBef>
                <a:spcPts val="0"/>
              </a:spcBef>
              <a:buNone/>
              <a:defRPr/>
            </a:pPr>
            <a:endParaRPr lang="el-GR" altLang="en-US" kern="0" dirty="0">
              <a:solidFill>
                <a:schemeClr val="accent1">
                  <a:lumMod val="75000"/>
                </a:schemeClr>
              </a:solidFill>
            </a:endParaRPr>
          </a:p>
          <a:p>
            <a:pPr marL="0" marR="0" lvl="1" indent="0" algn="just" defTabSz="914400" eaLnBrk="1" fontAlgn="auto" latinLnBrk="0" hangingPunct="1">
              <a:lnSpc>
                <a:spcPct val="160000"/>
              </a:lnSpc>
              <a:spcBef>
                <a:spcPts val="0"/>
              </a:spcBef>
              <a:spcAft>
                <a:spcPts val="0"/>
              </a:spcAft>
              <a:buClrTx/>
              <a:buSzTx/>
              <a:buFontTx/>
              <a:buNone/>
              <a:tabLst/>
              <a:defRPr/>
            </a:pPr>
            <a:endParaRPr kumimoji="0" lang="el-GR" altLang="en-US" sz="1800" b="0" i="0" u="none" strike="noStrike" kern="0" cap="none" spc="0" normalizeH="0" baseline="0" noProof="0" dirty="0">
              <a:ln>
                <a:noFill/>
              </a:ln>
              <a:solidFill>
                <a:srgbClr val="1F497D">
                  <a:lumMod val="75000"/>
                </a:srgbClr>
              </a:solidFill>
              <a:effectLst/>
              <a:uLnTx/>
              <a:uFillTx/>
            </a:endParaRPr>
          </a:p>
          <a:p>
            <a:pPr marL="0" marR="0" lvl="1" indent="0" algn="just" defTabSz="914400" eaLnBrk="1" fontAlgn="auto" latinLnBrk="0" hangingPunct="1">
              <a:lnSpc>
                <a:spcPct val="160000"/>
              </a:lnSpc>
              <a:spcBef>
                <a:spcPts val="0"/>
              </a:spcBef>
              <a:spcAft>
                <a:spcPts val="0"/>
              </a:spcAft>
              <a:buClrTx/>
              <a:buSzTx/>
              <a:buFontTx/>
              <a:buNone/>
              <a:tabLst/>
              <a:defRPr/>
            </a:pPr>
            <a:endParaRPr kumimoji="0" lang="el-GR" altLang="en-US" sz="1800" b="0" i="0" u="none" strike="noStrike" kern="0" cap="none" spc="0" normalizeH="0" baseline="0" noProof="0" dirty="0">
              <a:ln>
                <a:noFill/>
              </a:ln>
              <a:solidFill>
                <a:srgbClr val="1F497D">
                  <a:lumMod val="75000"/>
                </a:srgbClr>
              </a:solidFill>
              <a:effectLst/>
              <a:uLnTx/>
              <a:uFillTx/>
            </a:endParaRPr>
          </a:p>
          <a:p>
            <a:pPr marL="457200" marR="0" lvl="1" indent="0" defTabSz="914400" eaLnBrk="1" fontAlgn="auto" latinLnBrk="0" hangingPunct="1">
              <a:lnSpc>
                <a:spcPct val="160000"/>
              </a:lnSpc>
              <a:spcBef>
                <a:spcPts val="0"/>
              </a:spcBef>
              <a:spcAft>
                <a:spcPts val="0"/>
              </a:spcAft>
              <a:buClrTx/>
              <a:buSzTx/>
              <a:buFontTx/>
              <a:buNone/>
              <a:tabLst/>
              <a:defRPr/>
            </a:pPr>
            <a:endParaRPr kumimoji="0" lang="el-GR" altLang="en-US" sz="2600" b="1" i="0" u="none" strike="noStrike" kern="0" cap="none" spc="0" normalizeH="0" baseline="0" noProof="0" dirty="0">
              <a:ln>
                <a:noFill/>
              </a:ln>
              <a:solidFill>
                <a:sysClr val="windowText" lastClr="000000"/>
              </a:solidFill>
              <a:effectLst/>
              <a:uLnTx/>
              <a:uFillTx/>
            </a:endParaRPr>
          </a:p>
        </p:txBody>
      </p:sp>
      <p:pic>
        <p:nvPicPr>
          <p:cNvPr id="4" name="Εικόνα 3"/>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88640"/>
            <a:ext cx="5382895" cy="1319530"/>
          </a:xfrm>
          <a:prstGeom prst="rect">
            <a:avLst/>
          </a:prstGeom>
          <a:noFill/>
          <a:ln>
            <a:noFill/>
          </a:ln>
        </p:spPr>
      </p:pic>
    </p:spTree>
    <p:extLst>
      <p:ext uri="{BB962C8B-B14F-4D97-AF65-F5344CB8AC3E}">
        <p14:creationId xmlns:p14="http://schemas.microsoft.com/office/powerpoint/2010/main" val="2031693105"/>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0"/>
            <a:ext cx="9144000" cy="690556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 name="Θέση περιεχομένου 2"/>
          <p:cNvSpPr>
            <a:spLocks noGrp="1"/>
          </p:cNvSpPr>
          <p:nvPr>
            <p:ph idx="1"/>
          </p:nvPr>
        </p:nvSpPr>
        <p:spPr>
          <a:xfrm>
            <a:off x="971600" y="1644824"/>
            <a:ext cx="7920880" cy="5213176"/>
          </a:xfrm>
          <a:prstGeom prst="rect">
            <a:avLst/>
          </a:prstGeom>
        </p:spPr>
        <p:txBody>
          <a:bodyPr>
            <a:normAutofit/>
          </a:bodyPr>
          <a:lstStyle/>
          <a:p>
            <a:pPr marL="0" lvl="1" indent="0" algn="just" defTabSz="914400">
              <a:lnSpc>
                <a:spcPct val="160000"/>
              </a:lnSpc>
              <a:spcBef>
                <a:spcPts val="0"/>
              </a:spcBef>
              <a:buNone/>
              <a:defRPr/>
            </a:pPr>
            <a:r>
              <a:rPr lang="el-GR" altLang="en-US" kern="0" dirty="0" smtClean="0">
                <a:solidFill>
                  <a:schemeClr val="accent1">
                    <a:lumMod val="75000"/>
                  </a:schemeClr>
                </a:solidFill>
              </a:rPr>
              <a:t>Ο </a:t>
            </a:r>
            <a:r>
              <a:rPr lang="el-GR" altLang="en-US" kern="0" dirty="0">
                <a:solidFill>
                  <a:schemeClr val="accent1">
                    <a:lumMod val="75000"/>
                  </a:schemeClr>
                </a:solidFill>
              </a:rPr>
              <a:t>πιγκουίνος ήρωας κινουμένων σχεδίων </a:t>
            </a:r>
            <a:r>
              <a:rPr lang="el-GR" altLang="en-US" kern="0" dirty="0" err="1">
                <a:solidFill>
                  <a:schemeClr val="accent1">
                    <a:lumMod val="75000"/>
                  </a:schemeClr>
                </a:solidFill>
              </a:rPr>
              <a:t>Tux</a:t>
            </a:r>
            <a:r>
              <a:rPr lang="el-GR" altLang="en-US" kern="0" dirty="0">
                <a:solidFill>
                  <a:schemeClr val="accent1">
                    <a:lumMod val="75000"/>
                  </a:schemeClr>
                </a:solidFill>
              </a:rPr>
              <a:t> της </a:t>
            </a:r>
            <a:r>
              <a:rPr lang="el-GR" altLang="en-US" kern="0" dirty="0" err="1">
                <a:solidFill>
                  <a:schemeClr val="accent1">
                    <a:lumMod val="75000"/>
                  </a:schemeClr>
                </a:solidFill>
              </a:rPr>
              <a:t>Linux</a:t>
            </a:r>
            <a:r>
              <a:rPr lang="el-GR" altLang="en-US" kern="0" dirty="0">
                <a:solidFill>
                  <a:schemeClr val="accent1">
                    <a:lumMod val="75000"/>
                  </a:schemeClr>
                </a:solidFill>
              </a:rPr>
              <a:t> δίνει συμβουλές, υποδείξεις και πληροφορίες τοποθετημένος στο κάτω μέρος του καμβά. Τα εργαλεία σχεδίασης περιλαμβάνουν ανάμεσα σε άλλα πινέλο ζωγραφικής, σφραγίδα με εκατοντάδες στάμπες από φωτογραφίες «Μαγικά» με ειδικά εφέ, σβηστήρα </a:t>
            </a:r>
            <a:r>
              <a:rPr lang="el-GR" altLang="en-US" kern="0" dirty="0" err="1">
                <a:solidFill>
                  <a:schemeClr val="accent1">
                    <a:lumMod val="75000"/>
                  </a:schemeClr>
                </a:solidFill>
              </a:rPr>
              <a:t>κά</a:t>
            </a:r>
            <a:r>
              <a:rPr lang="el-GR" altLang="en-US" kern="0" dirty="0">
                <a:solidFill>
                  <a:schemeClr val="accent1">
                    <a:lumMod val="75000"/>
                  </a:schemeClr>
                </a:solidFill>
              </a:rPr>
              <a:t>.</a:t>
            </a:r>
          </a:p>
          <a:p>
            <a:pPr marL="0" lvl="1" indent="0" algn="just" defTabSz="914400">
              <a:lnSpc>
                <a:spcPct val="160000"/>
              </a:lnSpc>
              <a:spcBef>
                <a:spcPts val="0"/>
              </a:spcBef>
              <a:buNone/>
              <a:defRPr/>
            </a:pPr>
            <a:r>
              <a:rPr lang="el-GR" altLang="en-US" kern="0" dirty="0">
                <a:solidFill>
                  <a:schemeClr val="accent1">
                    <a:lumMod val="75000"/>
                  </a:schemeClr>
                </a:solidFill>
              </a:rPr>
              <a:t>Υποστηρίζει ποντίκι ενός πλήκτρου ή και καλύτερο. Υποστηρίζει τον τροχό κύλισης, χωρίς να είναι απαραίτητος, επίσης κάθε συσκευή που η λειτουργία της είναι παρόμοια με αυτή του ποντικιού, π.χ.: οθόνη αφής, ταμπλέτα γραφικών (</a:t>
            </a:r>
            <a:r>
              <a:rPr lang="el-GR" altLang="en-US" kern="0" dirty="0" err="1">
                <a:solidFill>
                  <a:schemeClr val="accent1">
                    <a:lumMod val="75000"/>
                  </a:schemeClr>
                </a:solidFill>
              </a:rPr>
              <a:t>drawing</a:t>
            </a:r>
            <a:r>
              <a:rPr lang="el-GR" altLang="en-US" kern="0" dirty="0">
                <a:solidFill>
                  <a:schemeClr val="accent1">
                    <a:lumMod val="75000"/>
                  </a:schemeClr>
                </a:solidFill>
              </a:rPr>
              <a:t> </a:t>
            </a:r>
            <a:r>
              <a:rPr lang="el-GR" altLang="en-US" kern="0" dirty="0" err="1">
                <a:solidFill>
                  <a:schemeClr val="accent1">
                    <a:lumMod val="75000"/>
                  </a:schemeClr>
                </a:solidFill>
              </a:rPr>
              <a:t>tablet</a:t>
            </a:r>
            <a:r>
              <a:rPr lang="el-GR" altLang="en-US" kern="0" dirty="0">
                <a:solidFill>
                  <a:schemeClr val="accent1">
                    <a:lumMod val="75000"/>
                  </a:schemeClr>
                </a:solidFill>
              </a:rPr>
              <a:t>), </a:t>
            </a:r>
            <a:r>
              <a:rPr lang="el-GR" altLang="en-US" kern="0" dirty="0" err="1">
                <a:solidFill>
                  <a:schemeClr val="accent1">
                    <a:lumMod val="75000"/>
                  </a:schemeClr>
                </a:solidFill>
              </a:rPr>
              <a:t>tablet</a:t>
            </a:r>
            <a:r>
              <a:rPr lang="el-GR" altLang="en-US" kern="0" dirty="0">
                <a:solidFill>
                  <a:schemeClr val="accent1">
                    <a:lumMod val="75000"/>
                  </a:schemeClr>
                </a:solidFill>
              </a:rPr>
              <a:t> PC, </a:t>
            </a:r>
            <a:r>
              <a:rPr lang="el-GR" altLang="en-US" kern="0" dirty="0" err="1">
                <a:solidFill>
                  <a:schemeClr val="accent1">
                    <a:lumMod val="75000"/>
                  </a:schemeClr>
                </a:solidFill>
              </a:rPr>
              <a:t>ιχνόσφαιρα</a:t>
            </a:r>
            <a:r>
              <a:rPr lang="el-GR" altLang="en-US" kern="0" dirty="0">
                <a:solidFill>
                  <a:schemeClr val="accent1">
                    <a:lumMod val="75000"/>
                  </a:schemeClr>
                </a:solidFill>
              </a:rPr>
              <a:t> (</a:t>
            </a:r>
            <a:r>
              <a:rPr lang="el-GR" altLang="en-US" kern="0" dirty="0" err="1">
                <a:solidFill>
                  <a:schemeClr val="accent1">
                    <a:lumMod val="75000"/>
                  </a:schemeClr>
                </a:solidFill>
              </a:rPr>
              <a:t>trackball</a:t>
            </a:r>
            <a:r>
              <a:rPr lang="el-GR" altLang="en-US" kern="0" dirty="0">
                <a:solidFill>
                  <a:schemeClr val="accent1">
                    <a:lumMod val="75000"/>
                  </a:schemeClr>
                </a:solidFill>
              </a:rPr>
              <a:t>), γραφίδα φωτός, κλπ. Υποστηρίζεται η προσβασιμότητα στο πρόγραμμα σχεδίασης αντί για το ποντίκι, εναλλακτικά μέσω του πληκτρολογίου ή του </a:t>
            </a:r>
            <a:r>
              <a:rPr lang="el-GR" altLang="en-US" kern="0" dirty="0" err="1">
                <a:solidFill>
                  <a:schemeClr val="accent1">
                    <a:lumMod val="75000"/>
                  </a:schemeClr>
                </a:solidFill>
              </a:rPr>
              <a:t>joystick</a:t>
            </a:r>
            <a:r>
              <a:rPr lang="el-GR" altLang="en-US" kern="0" dirty="0">
                <a:solidFill>
                  <a:schemeClr val="accent1">
                    <a:lumMod val="75000"/>
                  </a:schemeClr>
                </a:solidFill>
              </a:rPr>
              <a:t>. Μέχρι στιγμής το </a:t>
            </a:r>
            <a:r>
              <a:rPr lang="el-GR" altLang="en-US" kern="0" dirty="0" err="1">
                <a:solidFill>
                  <a:schemeClr val="accent1">
                    <a:lumMod val="75000"/>
                  </a:schemeClr>
                </a:solidFill>
              </a:rPr>
              <a:t>Tux</a:t>
            </a:r>
            <a:r>
              <a:rPr lang="el-GR" altLang="en-US" kern="0" dirty="0">
                <a:solidFill>
                  <a:schemeClr val="accent1">
                    <a:lumMod val="75000"/>
                  </a:schemeClr>
                </a:solidFill>
              </a:rPr>
              <a:t> </a:t>
            </a:r>
            <a:r>
              <a:rPr lang="el-GR" altLang="en-US" kern="0" dirty="0" err="1">
                <a:solidFill>
                  <a:schemeClr val="accent1">
                    <a:lumMod val="75000"/>
                  </a:schemeClr>
                </a:solidFill>
              </a:rPr>
              <a:t>Paint</a:t>
            </a:r>
            <a:r>
              <a:rPr lang="el-GR" altLang="en-US" kern="0" dirty="0">
                <a:solidFill>
                  <a:schemeClr val="accent1">
                    <a:lumMod val="75000"/>
                  </a:schemeClr>
                </a:solidFill>
              </a:rPr>
              <a:t> έχει μεταφραστεί σε 129 γλώσσες (και στα Ελληνικά).</a:t>
            </a:r>
          </a:p>
          <a:p>
            <a:pPr marL="0" marR="0" lvl="1" indent="0" algn="just" defTabSz="914400" eaLnBrk="1" fontAlgn="auto" latinLnBrk="0" hangingPunct="1">
              <a:lnSpc>
                <a:spcPct val="160000"/>
              </a:lnSpc>
              <a:spcBef>
                <a:spcPts val="0"/>
              </a:spcBef>
              <a:spcAft>
                <a:spcPts val="0"/>
              </a:spcAft>
              <a:buClrTx/>
              <a:buSzTx/>
              <a:buFontTx/>
              <a:buNone/>
              <a:tabLst/>
              <a:defRPr/>
            </a:pPr>
            <a:endParaRPr kumimoji="0" lang="el-GR" altLang="en-US" sz="1800" b="0" i="0" u="none" strike="noStrike" kern="0" cap="none" spc="0" normalizeH="0" baseline="0" noProof="0" dirty="0">
              <a:ln>
                <a:noFill/>
              </a:ln>
              <a:solidFill>
                <a:srgbClr val="1F497D">
                  <a:lumMod val="75000"/>
                </a:srgbClr>
              </a:solidFill>
              <a:effectLst/>
              <a:uLnTx/>
              <a:uFillTx/>
            </a:endParaRPr>
          </a:p>
          <a:p>
            <a:pPr marL="0" marR="0" lvl="1" indent="0" algn="just" defTabSz="914400" eaLnBrk="1" fontAlgn="auto" latinLnBrk="0" hangingPunct="1">
              <a:lnSpc>
                <a:spcPct val="160000"/>
              </a:lnSpc>
              <a:spcBef>
                <a:spcPts val="0"/>
              </a:spcBef>
              <a:spcAft>
                <a:spcPts val="0"/>
              </a:spcAft>
              <a:buClrTx/>
              <a:buSzTx/>
              <a:buFontTx/>
              <a:buNone/>
              <a:tabLst/>
              <a:defRPr/>
            </a:pPr>
            <a:endParaRPr kumimoji="0" lang="el-GR" altLang="en-US" sz="1800" b="0" i="0" u="none" strike="noStrike" kern="0" cap="none" spc="0" normalizeH="0" baseline="0" noProof="0" dirty="0">
              <a:ln>
                <a:noFill/>
              </a:ln>
              <a:solidFill>
                <a:srgbClr val="1F497D">
                  <a:lumMod val="75000"/>
                </a:srgbClr>
              </a:solidFill>
              <a:effectLst/>
              <a:uLnTx/>
              <a:uFillTx/>
            </a:endParaRPr>
          </a:p>
          <a:p>
            <a:pPr marL="457200" marR="0" lvl="1" indent="0" defTabSz="914400" eaLnBrk="1" fontAlgn="auto" latinLnBrk="0" hangingPunct="1">
              <a:lnSpc>
                <a:spcPct val="160000"/>
              </a:lnSpc>
              <a:spcBef>
                <a:spcPts val="0"/>
              </a:spcBef>
              <a:spcAft>
                <a:spcPts val="0"/>
              </a:spcAft>
              <a:buClrTx/>
              <a:buSzTx/>
              <a:buFontTx/>
              <a:buNone/>
              <a:tabLst/>
              <a:defRPr/>
            </a:pPr>
            <a:endParaRPr kumimoji="0" lang="el-GR" altLang="en-US" sz="2600" b="1" i="0" u="none" strike="noStrike" kern="0" cap="none" spc="0" normalizeH="0" baseline="0" noProof="0" dirty="0">
              <a:ln>
                <a:noFill/>
              </a:ln>
              <a:solidFill>
                <a:sysClr val="windowText" lastClr="000000"/>
              </a:solidFill>
              <a:effectLst/>
              <a:uLnTx/>
              <a:uFillTx/>
            </a:endParaRPr>
          </a:p>
        </p:txBody>
      </p:sp>
      <p:pic>
        <p:nvPicPr>
          <p:cNvPr id="8" name="Εικόνα 7"/>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88640"/>
            <a:ext cx="5382895" cy="1319530"/>
          </a:xfrm>
          <a:prstGeom prst="rect">
            <a:avLst/>
          </a:prstGeom>
          <a:noFill/>
          <a:ln>
            <a:noFill/>
          </a:ln>
        </p:spPr>
      </p:pic>
    </p:spTree>
    <p:extLst>
      <p:ext uri="{BB962C8B-B14F-4D97-AF65-F5344CB8AC3E}">
        <p14:creationId xmlns:p14="http://schemas.microsoft.com/office/powerpoint/2010/main" val="143262650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Εικόνα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79" y="620688"/>
            <a:ext cx="5170340" cy="2836189"/>
          </a:xfrm>
          <a:prstGeom prst="rect">
            <a:avLst/>
          </a:prstGeom>
          <a:noFill/>
          <a:extLst>
            <a:ext uri="{909E8E84-426E-40DD-AFC4-6F175D3DCCD1}">
              <a14:hiddenFill xmlns:a14="http://schemas.microsoft.com/office/drawing/2010/main">
                <a:solidFill>
                  <a:srgbClr val="FFFFFF"/>
                </a:solidFill>
              </a14:hiddenFill>
            </a:ext>
          </a:extLst>
        </p:spPr>
      </p:pic>
      <p:pic>
        <p:nvPicPr>
          <p:cNvPr id="14337" name="Εικόνα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149080"/>
            <a:ext cx="4644008" cy="22523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321819" y="1184122"/>
            <a:ext cx="3714678" cy="136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304704"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rPr>
              <a:t>Εγκατάσταση</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Το </a:t>
            </a:r>
            <a:r>
              <a:rPr kumimoji="0" lang="el-GR" altLang="el-GR" sz="1100" b="0" i="0" u="none" strike="noStrike" cap="none" normalizeH="0" baseline="0" dirty="0" err="1" smtClean="0">
                <a:ln>
                  <a:noFill/>
                </a:ln>
                <a:solidFill>
                  <a:schemeClr val="tx1"/>
                </a:solidFill>
                <a:effectLst/>
                <a:ea typeface="Calibri" panose="020F0502020204030204" pitchFamily="34" charset="0"/>
                <a:cs typeface="Times New Roman" panose="02020603050405020304" pitchFamily="18" charset="0"/>
              </a:rPr>
              <a:t>Tux</a:t>
            </a:r>
            <a:r>
              <a:rPr kumimoji="0" lang="el-GR" altLang="el-GR"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t>
            </a:r>
            <a:r>
              <a:rPr kumimoji="0" lang="el-GR" altLang="el-GR" sz="1100" b="0" i="0" u="none" strike="noStrike" cap="none" normalizeH="0" baseline="0" dirty="0" err="1" smtClean="0">
                <a:ln>
                  <a:noFill/>
                </a:ln>
                <a:solidFill>
                  <a:schemeClr val="tx1"/>
                </a:solidFill>
                <a:effectLst/>
                <a:ea typeface="Calibri" panose="020F0502020204030204" pitchFamily="34" charset="0"/>
                <a:cs typeface="Times New Roman" panose="02020603050405020304" pitchFamily="18" charset="0"/>
              </a:rPr>
              <a:t>Paint</a:t>
            </a:r>
            <a:r>
              <a:rPr kumimoji="0" lang="el-GR" altLang="el-GR"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είναι ελεύθερο λογισμικό τέχνης στον υπολογιστή για παιδιά, ανοιχτού κώδικα. Για τη λήψη του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Tux Paint </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μεταβαίνουμε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 σελίδα  </a:t>
            </a:r>
            <a:r>
              <a:rPr kumimoji="0" lang="el-GR" altLang="el-GR" sz="1100" b="0" i="0" u="sng" strike="noStrike" cap="none" normalizeH="0" baseline="0" dirty="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http://www.tuxpaint.org/download/</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rot="10800000" flipV="1">
            <a:off x="827584" y="3373317"/>
            <a:ext cx="849592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                                                                                 </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Μπορούμε  να μεταφορτώσουμε το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Tux Paint </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για </a:t>
            </a:r>
            <a:r>
              <a:rPr kumimoji="0" lang="en-US"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macOS</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Windows</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Linux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κά</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2)</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a:off x="1979712" y="5877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                                                                                 </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0316879"/>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Εικόνα 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1550"/>
            <a:ext cx="4356608" cy="2458756"/>
          </a:xfrm>
          <a:prstGeom prst="rect">
            <a:avLst/>
          </a:prstGeom>
          <a:noFill/>
          <a:extLst>
            <a:ext uri="{909E8E84-426E-40DD-AFC4-6F175D3DCCD1}">
              <a14:hiddenFill xmlns:a14="http://schemas.microsoft.com/office/drawing/2010/main">
                <a:solidFill>
                  <a:srgbClr val="FFFFFF"/>
                </a:solidFill>
              </a14:hiddenFill>
            </a:ext>
          </a:extLst>
        </p:spPr>
      </p:pic>
      <p:pic>
        <p:nvPicPr>
          <p:cNvPr id="15361" name="Εικόνα 2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343765"/>
            <a:ext cx="4759108" cy="2677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07504" y="-5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Το Tux Paint ξεκινάει με έναν κενό καμβά, έτοιμο για σχεδίαση (εικ. 3).</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rot="10800000" flipV="1">
            <a:off x="4896160" y="649139"/>
            <a:ext cx="4392488"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3</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Μπορείτε επίσης να φορτώσετε έτοιμες εικόνες, όπως αυτή η χελώνα του βιβλίου χρωματισμού, που θα αποτελέσουν τη βάση μιας νέας ζωγραφιάς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4,5).</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a:off x="1267934" y="63093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4</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6372200" y="1311323"/>
            <a:ext cx="6767453" cy="33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pic>
        <p:nvPicPr>
          <p:cNvPr id="15366" name="Εικόνα 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973" y="2408503"/>
            <a:ext cx="3997027" cy="22487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p:cNvSpPr>
            <a:spLocks noChangeArrowheads="1"/>
          </p:cNvSpPr>
          <p:nvPr/>
        </p:nvSpPr>
        <p:spPr bwMode="auto">
          <a:xfrm flipV="1">
            <a:off x="6372200" y="4653136"/>
            <a:ext cx="676745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5</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12" name="Ορθογώνιο 11"/>
          <p:cNvSpPr/>
          <p:nvPr/>
        </p:nvSpPr>
        <p:spPr>
          <a:xfrm>
            <a:off x="5164749" y="4568497"/>
            <a:ext cx="675185" cy="346249"/>
          </a:xfrm>
          <a:prstGeom prst="rect">
            <a:avLst/>
          </a:prstGeom>
        </p:spPr>
        <p:txBody>
          <a:bodyPr wrap="none">
            <a:spAutoFit/>
          </a:bodyPr>
          <a:lstStyle/>
          <a:p>
            <a:pPr>
              <a:lnSpc>
                <a:spcPct val="150000"/>
              </a:lnSpc>
              <a:spcAft>
                <a:spcPts val="1000"/>
              </a:spcAft>
            </a:pPr>
            <a:r>
              <a:rPr lang="el-GR" sz="1100" i="1" dirty="0">
                <a:ea typeface="Calibri" panose="020F0502020204030204" pitchFamily="34" charset="0"/>
                <a:cs typeface="Times New Roman" panose="02020603050405020304" pitchFamily="18" charset="0"/>
              </a:rPr>
              <a:t>Εικόνα 5</a:t>
            </a:r>
            <a:endParaRPr lang="el-GR"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012203"/>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Εικόνα 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7965"/>
            <a:ext cx="4392488" cy="2471259"/>
          </a:xfrm>
          <a:prstGeom prst="rect">
            <a:avLst/>
          </a:prstGeom>
          <a:noFill/>
          <a:extLst>
            <a:ext uri="{909E8E84-426E-40DD-AFC4-6F175D3DCCD1}">
              <a14:hiddenFill xmlns:a14="http://schemas.microsoft.com/office/drawing/2010/main">
                <a:solidFill>
                  <a:srgbClr val="FFFFFF"/>
                </a:solidFill>
              </a14:hiddenFill>
            </a:ext>
          </a:extLst>
        </p:spPr>
      </p:pic>
      <p:pic>
        <p:nvPicPr>
          <p:cNvPr id="16385" name="Εικόνα 2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798460"/>
            <a:ext cx="3877667" cy="25965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9544" y="2742600"/>
            <a:ext cx="3572548"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Εργαλεία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Με τις διάφορες ποικιλίες πινέλων και γραμμών μπορείτε να φτιάξετε ελεύθερα σχέδια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 και 7 αντίστοιχα.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a:off x="2843808" y="29249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6</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a:off x="1547664" y="65973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7</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494172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Εικόνα 2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7850"/>
            <a:ext cx="3645735" cy="213471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Εικόνα 2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888135"/>
            <a:ext cx="4051289" cy="1929185"/>
          </a:xfrm>
          <a:prstGeom prst="rect">
            <a:avLst/>
          </a:prstGeom>
          <a:noFill/>
          <a:extLst>
            <a:ext uri="{909E8E84-426E-40DD-AFC4-6F175D3DCCD1}">
              <a14:hiddenFill xmlns:a14="http://schemas.microsoft.com/office/drawing/2010/main">
                <a:solidFill>
                  <a:srgbClr val="FFFFFF"/>
                </a:solidFill>
              </a14:hiddenFill>
            </a:ext>
          </a:extLst>
        </p:spPr>
      </p:pic>
      <p:pic>
        <p:nvPicPr>
          <p:cNvPr id="17409" name="Εικόνα 2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8142" y="4774886"/>
            <a:ext cx="3608461" cy="1931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4067944" y="185206"/>
            <a:ext cx="3131840"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Χρησιμοποιώντας</a:t>
            </a:r>
            <a:r>
              <a:rPr kumimoji="0" lang="el-GR" altLang="el-GR" sz="1100" b="0" i="0" u="none" strike="noStrike" cap="none" normalizeH="0" baseline="0" dirty="0" smtClean="0">
                <a:ln>
                  <a:noFill/>
                </a:ln>
                <a:solidFill>
                  <a:srgbClr val="80808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το εργαλείο των σχημάτων μπορείτε να σχεδιάσετε σχήματα σε διάφορα χρώματα και σε διαφορετικές γωνίες στον καμβά που έχετε φτιάξει ένα ελεύθερο σχέδιο ή σε καινούριο (</a:t>
            </a:r>
            <a:r>
              <a:rPr kumimoji="0" lang="el-GR" altLang="el-GR" sz="11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8)</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rot="10800000" flipV="1">
            <a:off x="708726" y="2488322"/>
            <a:ext cx="3721339"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8</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Με το εργαλείο των σφραγίδων μπορείτε να προσθέσετε σε ένα σχέδιο εικόνες από μία ευρεία γκάμα προσχεδιασμένων και </a:t>
            </a:r>
            <a:r>
              <a:rPr kumimoji="0" lang="el-GR" altLang="el-GR" sz="11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φωτο</a:t>
            </a: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-ρεαλιστικών αναπαραστάσεων όπως φυτά, ζώα, πλανήτες, μέρη του σώματος, ρούχα, οχήματα κλπ. Μπορείτε να προσθέσετε και τις δικές σας (</a:t>
            </a:r>
            <a:r>
              <a:rPr kumimoji="0" lang="el-GR" altLang="el-GR" sz="11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9). </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Οι περισσότερες σφραγίδες μπορούν να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περιστραφούν</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οριζόντια (παραγωγή ειδώλου), να αναστραφούν (άνω-κάτω), να μικρύνουν και να μεγαλώσουν. Κάποιες σφραγίδες μπορούν να χρωματιστούν ή να πάρουν διαφορετική απόχρωση, όπως αυτά τα λουλούδια στην εικόνα 9.</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4751752" y="3842539"/>
            <a:ext cx="374970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9</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Οι σφραγίδες δεν περιέχονται στην αρχική λήψη του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Tux</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paint</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και αν θέλετε να υπάρχουν στο λογισμικό πρέπει να τις κατεβάσετε ξεχωριστά (εικ.10)</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0" y="9153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10</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Οι εικόνες μπορούν να αποθηκευτούν με την επιλογή «Αποθήκευση» και να αναζητηθούν με τη χρήση του εργαλείου περιήγησης στις μικρογραφίες εικόνων με την επιλογή «Άνοιγμα» (εικ. 11).</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11" name="Ορθογώνιο 10"/>
          <p:cNvSpPr/>
          <p:nvPr/>
        </p:nvSpPr>
        <p:spPr>
          <a:xfrm>
            <a:off x="2195736" y="6262500"/>
            <a:ext cx="747320" cy="346249"/>
          </a:xfrm>
          <a:prstGeom prst="rect">
            <a:avLst/>
          </a:prstGeom>
        </p:spPr>
        <p:txBody>
          <a:bodyPr wrap="none">
            <a:spAutoFit/>
          </a:bodyPr>
          <a:lstStyle/>
          <a:p>
            <a:pPr>
              <a:lnSpc>
                <a:spcPct val="150000"/>
              </a:lnSpc>
              <a:spcAft>
                <a:spcPts val="1000"/>
              </a:spcAft>
            </a:pPr>
            <a:r>
              <a:rPr lang="el-GR" sz="1100" i="1" dirty="0">
                <a:ea typeface="Calibri" panose="020F0502020204030204" pitchFamily="34" charset="0"/>
                <a:cs typeface="Times New Roman" panose="02020603050405020304" pitchFamily="18" charset="0"/>
              </a:rPr>
              <a:t>Εικόνα 10</a:t>
            </a:r>
            <a:endParaRPr lang="el-GR"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6578564"/>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936643" y="115755"/>
            <a:ext cx="2771800"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Οι εικόνες μπορούν να αποθηκευτούν με την επιλογή «Αποθήκευση» και να αναζητηθούν με τη χρήση του εργαλείου περιήγησης στις μικρογραφίες εικόνων με την επιλογή «Άνοιγμα»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11).</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pic>
        <p:nvPicPr>
          <p:cNvPr id="18433" name="Εικόνα 2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060848"/>
            <a:ext cx="5400675" cy="2781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115616" y="50851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11</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5766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Εικόνα 2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02" y="261941"/>
            <a:ext cx="4971330" cy="2726779"/>
          </a:xfrm>
          <a:prstGeom prst="rect">
            <a:avLst/>
          </a:prstGeom>
          <a:noFill/>
          <a:extLst>
            <a:ext uri="{909E8E84-426E-40DD-AFC4-6F175D3DCCD1}">
              <a14:hiddenFill xmlns:a14="http://schemas.microsoft.com/office/drawing/2010/main">
                <a:solidFill>
                  <a:srgbClr val="FFFFFF"/>
                </a:solidFill>
              </a14:hiddenFill>
            </a:ext>
          </a:extLst>
        </p:spPr>
      </p:pic>
      <p:pic>
        <p:nvPicPr>
          <p:cNvPr id="19457" name="Εικόνα 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21" y="3337680"/>
            <a:ext cx="4572000" cy="27335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400675" y="261941"/>
            <a:ext cx="374332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Με το εργαλείο «Μαγικά» μπορείτε να μετατρέψετε τη ζωγραφιά με πολλούς διαφορετικούς τρόπους (κιμωλία, θάμπωμα, λάμψεις, ουράνιο τόξο, βροχή, ανάγλυφο, αφρό, πλακίδια, Πικάσο, γρασίδι, λουλούδι, δίπλωμα, στάξιμο </a:t>
            </a:r>
            <a:r>
              <a:rPr kumimoji="0" lang="el-GR" altLang="el-GR" sz="11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κλπ</a:t>
            </a: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Εδώ χρησιμοποιήθηκαν το γρασίδι, το λουλούδι, η βροχή, το ανάγλυφο και το δίπλωμα (</a:t>
            </a:r>
            <a:r>
              <a:rPr kumimoji="0" lang="el-GR" altLang="el-GR" sz="11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12).</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a:off x="6012160" y="3504113"/>
            <a:ext cx="2699792"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Το λογισμικό έχει ένα εργαλείο διαμόρφωσης προτιμήσεων για γονείς και εκπαιδευτικούς με το οποίο μπορείτε να ρυθμίσετε παραμέτρους που έχουν σχέση με την οθόνη, τον ήχο, το ποντίκι, το πληκτρολόγιο, την απλοποίηση της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διεπαφής</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τη γλώσσα λειτουργίας, τις εντολές της εκτύπωσης, αποθήκευσης και χρήσης των δεδομένων, προσβασιμότητα ποντικιού, πληκτρολογίου και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joystick </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για μαθητές με κινητικές αναπηρίες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13).</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47664" y="6158554"/>
            <a:ext cx="759633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13</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Ορθογώνιο 8"/>
          <p:cNvSpPr/>
          <p:nvPr/>
        </p:nvSpPr>
        <p:spPr>
          <a:xfrm>
            <a:off x="3122621" y="2857915"/>
            <a:ext cx="806631" cy="261610"/>
          </a:xfrm>
          <a:prstGeom prst="rect">
            <a:avLst/>
          </a:prstGeom>
        </p:spPr>
        <p:txBody>
          <a:bodyPr wrap="none">
            <a:spAutoFit/>
          </a:bodyPr>
          <a:lstStyle/>
          <a:p>
            <a:pPr lvl="0" eaLnBrk="0" hangingPunct="0"/>
            <a:r>
              <a:rPr lang="el-GR" altLang="el-GR" sz="1100" i="1" dirty="0">
                <a:solidFill>
                  <a:prstClr val="black"/>
                </a:solidFill>
                <a:latin typeface="Arial" panose="020B0604020202020204" pitchFamily="34" charset="0"/>
                <a:ea typeface="Calibri" panose="020F0502020204030204" pitchFamily="34" charset="0"/>
                <a:cs typeface="Times New Roman" panose="02020603050405020304" pitchFamily="18" charset="0"/>
              </a:rPr>
              <a:t>Εικόνα</a:t>
            </a:r>
            <a:r>
              <a:rPr lang="el-GR" altLang="el-GR" sz="1100" i="1" dirty="0">
                <a:solidFill>
                  <a:srgbClr val="808080"/>
                </a:solidFill>
                <a:latin typeface="Arial" panose="020B0604020202020204" pitchFamily="34" charset="0"/>
                <a:ea typeface="Calibri" panose="020F0502020204030204" pitchFamily="34" charset="0"/>
                <a:cs typeface="Times New Roman" panose="02020603050405020304" pitchFamily="18" charset="0"/>
              </a:rPr>
              <a:t> </a:t>
            </a:r>
            <a:r>
              <a:rPr lang="el-GR" altLang="el-GR" sz="1100" i="1"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lang="el-GR" altLang="el-GR" sz="600" dirty="0">
              <a:solidFill>
                <a:prstClr val="black"/>
              </a:solidFill>
              <a:latin typeface="Arial" panose="020B0604020202020204" pitchFamily="34" charset="0"/>
            </a:endParaRPr>
          </a:p>
        </p:txBody>
      </p:sp>
    </p:spTree>
    <p:extLst>
      <p:ext uri="{BB962C8B-B14F-4D97-AF65-F5344CB8AC3E}">
        <p14:creationId xmlns:p14="http://schemas.microsoft.com/office/powerpoint/2010/main" val="1702963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395536" y="44624"/>
            <a:ext cx="8640960" cy="7163756"/>
          </a:xfrm>
          <a:prstGeom prst="rect">
            <a:avLst/>
          </a:prstGeom>
        </p:spPr>
        <p:txBody>
          <a:bodyPr wrap="square">
            <a:spAutoFit/>
          </a:bodyPr>
          <a:lstStyle/>
          <a:p>
            <a:pPr marL="228600" indent="-228600" algn="just">
              <a:lnSpc>
                <a:spcPct val="150000"/>
              </a:lnSpc>
              <a:spcBef>
                <a:spcPts val="2400"/>
              </a:spcBef>
              <a:spcAft>
                <a:spcPts val="0"/>
              </a:spcAft>
            </a:pPr>
            <a:r>
              <a:rPr lang="el-GR" sz="2000" b="1" kern="0" dirty="0">
                <a:solidFill>
                  <a:srgbClr val="365F91"/>
                </a:solidFill>
                <a:latin typeface="Cambria" panose="02040503050406030204" pitchFamily="18" charset="0"/>
                <a:ea typeface="Times New Roman" panose="02020603050405020304" pitchFamily="18" charset="0"/>
              </a:rPr>
              <a:t>Προστιθέμενη αξία του </a:t>
            </a:r>
            <a:r>
              <a:rPr lang="en-US" sz="2000" b="1" kern="0" dirty="0">
                <a:solidFill>
                  <a:srgbClr val="365F91"/>
                </a:solidFill>
                <a:latin typeface="Cambria" panose="02040503050406030204" pitchFamily="18" charset="0"/>
                <a:ea typeface="Times New Roman" panose="02020603050405020304" pitchFamily="18" charset="0"/>
              </a:rPr>
              <a:t>Tux Paint</a:t>
            </a:r>
            <a:endParaRPr lang="el-GR" sz="2000" b="1" kern="0" dirty="0">
              <a:solidFill>
                <a:srgbClr val="365F91"/>
              </a:solidFill>
              <a:latin typeface="Cambria" panose="02040503050406030204" pitchFamily="18" charset="0"/>
              <a:ea typeface="Times New Roman" panose="02020603050405020304" pitchFamily="18" charset="0"/>
            </a:endParaRPr>
          </a:p>
          <a:p>
            <a:pPr algn="just">
              <a:lnSpc>
                <a:spcPct val="150000"/>
              </a:lnSpc>
              <a:spcAft>
                <a:spcPts val="0"/>
              </a:spcAft>
            </a:pPr>
            <a:r>
              <a:rPr lang="el-GR" sz="1600" dirty="0">
                <a:ea typeface="Calibri" panose="020F0502020204030204" pitchFamily="34" charset="0"/>
                <a:cs typeface="Times New Roman" panose="02020603050405020304" pitchFamily="18" charset="0"/>
              </a:rPr>
              <a:t>Το </a:t>
            </a:r>
            <a:r>
              <a:rPr lang="en-US" sz="1600" dirty="0">
                <a:ea typeface="Calibri" panose="020F0502020204030204" pitchFamily="34" charset="0"/>
                <a:cs typeface="Times New Roman" panose="02020603050405020304" pitchFamily="18" charset="0"/>
              </a:rPr>
              <a:t>Tux Paint </a:t>
            </a:r>
            <a:r>
              <a:rPr lang="el-GR" sz="1600" dirty="0">
                <a:ea typeface="Calibri" panose="020F0502020204030204" pitchFamily="34" charset="0"/>
                <a:cs typeface="Times New Roman" panose="02020603050405020304" pitchFamily="18" charset="0"/>
              </a:rPr>
              <a:t>συμβάλλει στην εξάσκηση των δημιουργικών δεξιοτήτων και της φαντασίας παιδιών της σχολικής ηλικίας καθώς και την ενίσχυση των δεξιοτήτων ακρόασης, επίλυσης προβλημάτων, αισθητικής και επιπλέον των δεξιοτήτων παρουσίασης και επιχειρηματολογίας. Τα παιδιά μέσα από τη χρήση του λογισμικού επικοινωνούν και συνεργάζονται, αναπτύσσουν υπευθυνότητα, ελεύθερη έκφραση και </a:t>
            </a:r>
            <a:r>
              <a:rPr lang="el-GR" sz="1600" dirty="0" err="1">
                <a:ea typeface="Calibri" panose="020F0502020204030204" pitchFamily="34" charset="0"/>
                <a:cs typeface="Times New Roman" panose="02020603050405020304" pitchFamily="18" charset="0"/>
              </a:rPr>
              <a:t>ομαδοσυνεργατικές</a:t>
            </a:r>
            <a:r>
              <a:rPr lang="el-GR" sz="1600" dirty="0">
                <a:ea typeface="Calibri" panose="020F0502020204030204" pitchFamily="34" charset="0"/>
                <a:cs typeface="Times New Roman" panose="02020603050405020304" pitchFamily="18" charset="0"/>
              </a:rPr>
              <a:t> δεξιότητες. Πέρα από αυτό καλλιεργούν τη χωρική αντίληψη και δεξιότητες σχεδιασμού του χώρου. Αναπτύσσουν τη συνεργασία και τη συμμετοχή τους καθώς όπως τα ίδια αναφέρουν είναι ένα εργαλείο ευχάριστο, εύκολο, γρήγορο και χρήσιμο (</a:t>
            </a:r>
            <a:r>
              <a:rPr lang="el-GR" sz="1600" dirty="0" err="1">
                <a:ea typeface="Calibri" panose="020F0502020204030204" pitchFamily="34" charset="0"/>
                <a:cs typeface="Times New Roman" panose="02020603050405020304" pitchFamily="18" charset="0"/>
              </a:rPr>
              <a:t>Polyzou</a:t>
            </a:r>
            <a:r>
              <a:rPr lang="el-GR" sz="1600" dirty="0">
                <a:ea typeface="Calibri" panose="020F0502020204030204" pitchFamily="34" charset="0"/>
                <a:cs typeface="Times New Roman" panose="02020603050405020304" pitchFamily="18" charset="0"/>
              </a:rPr>
              <a:t>, </a:t>
            </a:r>
            <a:r>
              <a:rPr lang="el-GR" sz="1600" dirty="0" err="1">
                <a:ea typeface="Calibri" panose="020F0502020204030204" pitchFamily="34" charset="0"/>
                <a:cs typeface="Times New Roman" panose="02020603050405020304" pitchFamily="18" charset="0"/>
              </a:rPr>
              <a:t>Tamoutseli</a:t>
            </a:r>
            <a:r>
              <a:rPr lang="el-GR" sz="1600" dirty="0">
                <a:ea typeface="Calibri" panose="020F0502020204030204" pitchFamily="34" charset="0"/>
                <a:cs typeface="Times New Roman" panose="02020603050405020304" pitchFamily="18" charset="0"/>
              </a:rPr>
              <a:t>, &amp; </a:t>
            </a:r>
            <a:r>
              <a:rPr lang="el-GR" sz="1600" dirty="0" err="1">
                <a:ea typeface="Calibri" panose="020F0502020204030204" pitchFamily="34" charset="0"/>
                <a:cs typeface="Times New Roman" panose="02020603050405020304" pitchFamily="18" charset="0"/>
              </a:rPr>
              <a:t>Sechidis</a:t>
            </a:r>
            <a:r>
              <a:rPr lang="el-GR" sz="1600" dirty="0">
                <a:ea typeface="Calibri" panose="020F0502020204030204" pitchFamily="34" charset="0"/>
                <a:cs typeface="Times New Roman" panose="02020603050405020304" pitchFamily="18" charset="0"/>
              </a:rPr>
              <a:t>,  2017). </a:t>
            </a:r>
            <a:endParaRPr lang="el-GR" sz="1600" dirty="0" smtClean="0">
              <a:ea typeface="Calibri" panose="020F0502020204030204" pitchFamily="34" charset="0"/>
              <a:cs typeface="Times New Roman" panose="02020603050405020304" pitchFamily="18" charset="0"/>
            </a:endParaRPr>
          </a:p>
          <a:p>
            <a:pPr algn="just">
              <a:lnSpc>
                <a:spcPct val="150000"/>
              </a:lnSpc>
              <a:spcAft>
                <a:spcPts val="0"/>
              </a:spcAft>
            </a:pPr>
            <a:r>
              <a:rPr lang="el-GR" sz="1600" dirty="0" smtClean="0">
                <a:ea typeface="Calibri" panose="020F0502020204030204" pitchFamily="34" charset="0"/>
                <a:cs typeface="Times New Roman" panose="02020603050405020304" pitchFamily="18" charset="0"/>
              </a:rPr>
              <a:t>Από </a:t>
            </a:r>
            <a:r>
              <a:rPr lang="el-GR" sz="1600" dirty="0">
                <a:ea typeface="Calibri" panose="020F0502020204030204" pitchFamily="34" charset="0"/>
                <a:cs typeface="Times New Roman" panose="02020603050405020304" pitchFamily="18" charset="0"/>
              </a:rPr>
              <a:t>την άλλη το </a:t>
            </a:r>
            <a:r>
              <a:rPr lang="en-US" sz="1600" dirty="0">
                <a:ea typeface="Calibri" panose="020F0502020204030204" pitchFamily="34" charset="0"/>
                <a:cs typeface="Times New Roman" panose="02020603050405020304" pitchFamily="18" charset="0"/>
              </a:rPr>
              <a:t>Tux Paint</a:t>
            </a:r>
            <a:r>
              <a:rPr lang="el-GR" sz="1600" dirty="0">
                <a:ea typeface="Calibri" panose="020F0502020204030204" pitchFamily="34" charset="0"/>
                <a:cs typeface="Times New Roman" panose="02020603050405020304" pitchFamily="18" charset="0"/>
              </a:rPr>
              <a:t>  αποτελεί ένα εναλλακτικό τρόπο μάθησης και αξιολόγησης κωφών μαθητών έναντι των παραδοσιακών μεθόδων, αφού μεταφέρει με οπτικό τρόπο  τις απαραίτητες πληροφορίες τις οποίες τα παιδιά μπορούν στη συνέχεια να κατανοήσουν και να επεξεργαστούν ευκολότερα (</a:t>
            </a:r>
            <a:r>
              <a:rPr lang="el-GR" sz="1600" dirty="0" err="1">
                <a:ea typeface="Calibri" panose="020F0502020204030204" pitchFamily="34" charset="0"/>
                <a:cs typeface="Times New Roman" panose="02020603050405020304" pitchFamily="18" charset="0"/>
              </a:rPr>
              <a:t>Mich</a:t>
            </a:r>
            <a:r>
              <a:rPr lang="el-GR" sz="1600" dirty="0">
                <a:ea typeface="Calibri" panose="020F0502020204030204" pitchFamily="34" charset="0"/>
                <a:cs typeface="Times New Roman" panose="02020603050405020304" pitchFamily="18" charset="0"/>
              </a:rPr>
              <a:t>, 2011). Αυτό επιβεβαιώνεται και από το περιεχόμενο των σχεδίων που φανερώνει μεγαλύτερο ποσοστό κατανόησης από τις παραδοσιακές μεθόδους (</a:t>
            </a:r>
            <a:r>
              <a:rPr lang="el-GR" sz="1600" dirty="0" err="1">
                <a:ea typeface="Calibri" panose="020F0502020204030204" pitchFamily="34" charset="0"/>
                <a:cs typeface="Times New Roman" panose="02020603050405020304" pitchFamily="18" charset="0"/>
              </a:rPr>
              <a:t>Mich</a:t>
            </a:r>
            <a:r>
              <a:rPr lang="el-GR" sz="1600" dirty="0">
                <a:ea typeface="Calibri" panose="020F0502020204030204" pitchFamily="34" charset="0"/>
                <a:cs typeface="Times New Roman" panose="02020603050405020304" pitchFamily="18" charset="0"/>
              </a:rPr>
              <a:t> &amp; </a:t>
            </a:r>
            <a:r>
              <a:rPr lang="el-GR" sz="1600" dirty="0" err="1">
                <a:ea typeface="Calibri" panose="020F0502020204030204" pitchFamily="34" charset="0"/>
                <a:cs typeface="Times New Roman" panose="02020603050405020304" pitchFamily="18" charset="0"/>
              </a:rPr>
              <a:t>Vettori</a:t>
            </a:r>
            <a:r>
              <a:rPr lang="el-GR" sz="1600" dirty="0">
                <a:ea typeface="Calibri" panose="020F0502020204030204" pitchFamily="34" charset="0"/>
                <a:cs typeface="Times New Roman" panose="02020603050405020304" pitchFamily="18" charset="0"/>
              </a:rPr>
              <a:t>, 2011). Παρόμοια, παιδιά με μειωμένες κινητικές δεξιότητες που δεν μπορούν να σχεδιάσουν στο χαρτί με μολύβι έχουν τη δυνατότητα να </a:t>
            </a:r>
            <a:r>
              <a:rPr lang="el-GR" sz="1600" dirty="0" err="1">
                <a:ea typeface="Calibri" panose="020F0502020204030204" pitchFamily="34" charset="0"/>
                <a:cs typeface="Times New Roman" panose="02020603050405020304" pitchFamily="18" charset="0"/>
              </a:rPr>
              <a:t>αλληλεπιδράσουν</a:t>
            </a:r>
            <a:r>
              <a:rPr lang="el-GR" sz="1600" dirty="0">
                <a:ea typeface="Calibri" panose="020F0502020204030204" pitchFamily="34" charset="0"/>
                <a:cs typeface="Times New Roman" panose="02020603050405020304" pitchFamily="18" charset="0"/>
              </a:rPr>
              <a:t> και να σχεδιάσουν χωρίς βοήθεια κάνοντας χρήση του </a:t>
            </a:r>
            <a:r>
              <a:rPr lang="en-US" sz="1600" dirty="0">
                <a:ea typeface="Calibri" panose="020F0502020204030204" pitchFamily="34" charset="0"/>
                <a:cs typeface="Times New Roman" panose="02020603050405020304" pitchFamily="18" charset="0"/>
              </a:rPr>
              <a:t>Tux Paint </a:t>
            </a:r>
            <a:r>
              <a:rPr lang="el-GR" sz="1600" dirty="0">
                <a:ea typeface="Calibri" panose="020F0502020204030204" pitchFamily="34" charset="0"/>
                <a:cs typeface="Times New Roman" panose="02020603050405020304" pitchFamily="18" charset="0"/>
              </a:rPr>
              <a:t>με τη βοήθεια ενός προβολέα με υπέρυθρη κάμερα με μεγάλη επιτυχία (</a:t>
            </a:r>
            <a:r>
              <a:rPr lang="en-US" sz="1600" dirty="0" err="1">
                <a:solidFill>
                  <a:srgbClr val="000000"/>
                </a:solidFill>
                <a:ea typeface="Calibri" panose="020F0502020204030204" pitchFamily="34" charset="0"/>
                <a:cs typeface="Times New Roman" panose="02020603050405020304" pitchFamily="18" charset="0"/>
              </a:rPr>
              <a:t>Begnum</a:t>
            </a:r>
            <a:r>
              <a:rPr lang="el-GR"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Finstadsveen</a:t>
            </a:r>
            <a:r>
              <a:rPr lang="el-GR" sz="1600" dirty="0">
                <a:solidFill>
                  <a:srgbClr val="000000"/>
                </a:solidFill>
                <a:ea typeface="Calibri" panose="020F0502020204030204" pitchFamily="34" charset="0"/>
                <a:cs typeface="Times New Roman" panose="02020603050405020304" pitchFamily="18" charset="0"/>
              </a:rPr>
              <a:t>, &amp; </a:t>
            </a:r>
            <a:r>
              <a:rPr lang="en-US" sz="1600" dirty="0" err="1">
                <a:solidFill>
                  <a:srgbClr val="000000"/>
                </a:solidFill>
                <a:ea typeface="Calibri" panose="020F0502020204030204" pitchFamily="34" charset="0"/>
                <a:cs typeface="Times New Roman" panose="02020603050405020304" pitchFamily="18" charset="0"/>
              </a:rPr>
              <a:t>Begnum</a:t>
            </a:r>
            <a:r>
              <a:rPr lang="el-GR" sz="1600" dirty="0">
                <a:solidFill>
                  <a:srgbClr val="000000"/>
                </a:solidFill>
                <a:ea typeface="Calibri" panose="020F0502020204030204" pitchFamily="34" charset="0"/>
                <a:cs typeface="Times New Roman" panose="02020603050405020304" pitchFamily="18" charset="0"/>
              </a:rPr>
              <a:t>, 2010)</a:t>
            </a:r>
            <a:endParaRPr lang="el-GR" sz="1600" dirty="0">
              <a:ea typeface="Calibri" panose="020F0502020204030204" pitchFamily="34" charset="0"/>
              <a:cs typeface="Times New Roman" panose="02020603050405020304" pitchFamily="18" charset="0"/>
            </a:endParaRPr>
          </a:p>
          <a:p>
            <a:pPr algn="just">
              <a:lnSpc>
                <a:spcPct val="150000"/>
              </a:lnSpc>
              <a:spcAft>
                <a:spcPts val="0"/>
              </a:spcAft>
            </a:pPr>
            <a:r>
              <a:rPr lang="el-GR" sz="16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3254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9" name="Group 14"/>
          <p:cNvGrpSpPr/>
          <p:nvPr/>
        </p:nvGrpSpPr>
        <p:grpSpPr>
          <a:xfrm>
            <a:off x="35089" y="2399598"/>
            <a:ext cx="329292" cy="2888491"/>
            <a:chOff x="4058860" y="987781"/>
            <a:chExt cx="1052368" cy="3696329"/>
          </a:xfrm>
        </p:grpSpPr>
        <p:sp>
          <p:nvSpPr>
            <p:cNvPr id="30"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F2A40D">
                    <a:lumMod val="70000"/>
                    <a:lumOff val="30000"/>
                  </a:srgbClr>
                </a:gs>
                <a:gs pos="100000">
                  <a:srgbClr val="F2A40D">
                    <a:lumMod val="70000"/>
                    <a:lumOff val="3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31"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rgbClr val="F2A40D">
                    <a:lumMod val="50000"/>
                    <a:lumOff val="50000"/>
                  </a:srgbClr>
                </a:gs>
                <a:gs pos="100000">
                  <a:srgbClr val="F2A40D">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2"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rgbClr val="32AEB8">
                    <a:lumMod val="30000"/>
                    <a:lumOff val="70000"/>
                  </a:srgbClr>
                </a:gs>
                <a:gs pos="100000">
                  <a:srgbClr val="32AEB8">
                    <a:lumMod val="30000"/>
                    <a:lumOff val="7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3"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rgbClr val="32AEB8">
                    <a:lumMod val="50000"/>
                    <a:lumOff val="50000"/>
                  </a:srgbClr>
                </a:gs>
                <a:gs pos="100000">
                  <a:srgbClr val="32AEB8">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4"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rgbClr val="32AEB8"/>
            </a:soli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35" name="Isosceles Triangle 10"/>
            <p:cNvSpPr/>
            <p:nvPr/>
          </p:nvSpPr>
          <p:spPr>
            <a:xfrm rot="10800000">
              <a:off x="4468813" y="4423239"/>
              <a:ext cx="196906" cy="260871"/>
            </a:xfrm>
            <a:prstGeom prst="triangle">
              <a:avLst/>
            </a:pr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6"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grpSp>
      <p:grpSp>
        <p:nvGrpSpPr>
          <p:cNvPr id="37" name="Group 2">
            <a:extLst>
              <a:ext uri="{FF2B5EF4-FFF2-40B4-BE49-F238E27FC236}">
                <a16:creationId xmlns="" xmlns:a16="http://schemas.microsoft.com/office/drawing/2014/main" id="{A66F95CF-88C4-49E7-AFA4-33EE5C9919CC}"/>
              </a:ext>
            </a:extLst>
          </p:cNvPr>
          <p:cNvGrpSpPr/>
          <p:nvPr/>
        </p:nvGrpSpPr>
        <p:grpSpPr>
          <a:xfrm>
            <a:off x="7380312" y="188640"/>
            <a:ext cx="1464867" cy="1825572"/>
            <a:chOff x="8624030" y="2378078"/>
            <a:chExt cx="3180149" cy="2051871"/>
          </a:xfrm>
        </p:grpSpPr>
        <p:grpSp>
          <p:nvGrpSpPr>
            <p:cNvPr id="38" name="Group 3">
              <a:extLst>
                <a:ext uri="{FF2B5EF4-FFF2-40B4-BE49-F238E27FC236}">
                  <a16:creationId xmlns="" xmlns:a16="http://schemas.microsoft.com/office/drawing/2014/main" id="{52576E32-7A38-467E-8EE5-59768124CAD3}"/>
                </a:ext>
              </a:extLst>
            </p:cNvPr>
            <p:cNvGrpSpPr/>
            <p:nvPr/>
          </p:nvGrpSpPr>
          <p:grpSpPr>
            <a:xfrm flipH="1">
              <a:off x="8624030" y="2378078"/>
              <a:ext cx="3180149" cy="2051871"/>
              <a:chOff x="1070741" y="2355612"/>
              <a:chExt cx="3613027" cy="2331169"/>
            </a:xfrm>
          </p:grpSpPr>
          <p:sp>
            <p:nvSpPr>
              <p:cNvPr id="55" name="Freeform 2">
                <a:extLst>
                  <a:ext uri="{FF2B5EF4-FFF2-40B4-BE49-F238E27FC236}">
                    <a16:creationId xmlns="" xmlns:a16="http://schemas.microsoft.com/office/drawing/2014/main" id="{E226DC28-A7B7-4942-9737-F5DC2225F817}"/>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ysClr val="window" lastClr="FFFFFF">
                      <a:alpha val="20000"/>
                    </a:sysClr>
                  </a:gs>
                  <a:gs pos="27000">
                    <a:sysClr val="window" lastClr="FFFFFF">
                      <a:alpha val="80000"/>
                    </a:sysClr>
                  </a:gs>
                  <a:gs pos="100000">
                    <a:srgbClr val="B754BA">
                      <a:lumMod val="20000"/>
                      <a:lumOff val="80000"/>
                    </a:srgbClr>
                  </a:gs>
                </a:gsLst>
                <a:lin ang="16200000" scaled="0"/>
              </a:gra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nvGrpSpPr>
              <p:cNvPr id="56" name="Group 21">
                <a:extLst>
                  <a:ext uri="{FF2B5EF4-FFF2-40B4-BE49-F238E27FC236}">
                    <a16:creationId xmlns="" xmlns:a16="http://schemas.microsoft.com/office/drawing/2014/main" id="{58570506-0B44-4CBA-AEC9-89984F03F6C9}"/>
                  </a:ext>
                </a:extLst>
              </p:cNvPr>
              <p:cNvGrpSpPr/>
              <p:nvPr/>
            </p:nvGrpSpPr>
            <p:grpSpPr>
              <a:xfrm rot="3660000">
                <a:off x="1772640" y="2273771"/>
                <a:ext cx="112390" cy="1065317"/>
                <a:chOff x="1039691" y="2468855"/>
                <a:chExt cx="190176" cy="1802639"/>
              </a:xfrm>
            </p:grpSpPr>
            <p:sp>
              <p:nvSpPr>
                <p:cNvPr id="65" name="Rectangle 30">
                  <a:extLst>
                    <a:ext uri="{FF2B5EF4-FFF2-40B4-BE49-F238E27FC236}">
                      <a16:creationId xmlns="" xmlns:a16="http://schemas.microsoft.com/office/drawing/2014/main" id="{F7988BCE-A951-4751-8BC8-FFC39B196E45}"/>
                    </a:ext>
                  </a:extLst>
                </p:cNvPr>
                <p:cNvSpPr/>
                <p:nvPr/>
              </p:nvSpPr>
              <p:spPr>
                <a:xfrm>
                  <a:off x="1039691" y="2471295"/>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6" name="Rectangle 31">
                  <a:extLst>
                    <a:ext uri="{FF2B5EF4-FFF2-40B4-BE49-F238E27FC236}">
                      <a16:creationId xmlns="" xmlns:a16="http://schemas.microsoft.com/office/drawing/2014/main" id="{F349909D-7882-4E17-9247-957B60B97E12}"/>
                    </a:ext>
                  </a:extLst>
                </p:cNvPr>
                <p:cNvSpPr/>
                <p:nvPr/>
              </p:nvSpPr>
              <p:spPr>
                <a:xfrm>
                  <a:off x="1157859" y="2468855"/>
                  <a:ext cx="72008" cy="1800200"/>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57" name="Group 22">
                <a:extLst>
                  <a:ext uri="{FF2B5EF4-FFF2-40B4-BE49-F238E27FC236}">
                    <a16:creationId xmlns="" xmlns:a16="http://schemas.microsoft.com/office/drawing/2014/main" id="{21A0DC4F-6599-4DB4-803D-11C0A040E3A5}"/>
                  </a:ext>
                </a:extLst>
              </p:cNvPr>
              <p:cNvGrpSpPr/>
              <p:nvPr/>
            </p:nvGrpSpPr>
            <p:grpSpPr>
              <a:xfrm>
                <a:off x="1314845" y="3097544"/>
                <a:ext cx="136170" cy="1065354"/>
                <a:chOff x="1093356" y="2490394"/>
                <a:chExt cx="230413" cy="1802702"/>
              </a:xfrm>
            </p:grpSpPr>
            <p:sp>
              <p:nvSpPr>
                <p:cNvPr id="63" name="Rectangle 28">
                  <a:extLst>
                    <a:ext uri="{FF2B5EF4-FFF2-40B4-BE49-F238E27FC236}">
                      <a16:creationId xmlns="" xmlns:a16="http://schemas.microsoft.com/office/drawing/2014/main" id="{A60CAC78-58E1-4E16-AFB8-E834B54224EB}"/>
                    </a:ext>
                  </a:extLst>
                </p:cNvPr>
                <p:cNvSpPr/>
                <p:nvPr/>
              </p:nvSpPr>
              <p:spPr>
                <a:xfrm>
                  <a:off x="1093356" y="2492897"/>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4" name="Rectangle 29">
                  <a:extLst>
                    <a:ext uri="{FF2B5EF4-FFF2-40B4-BE49-F238E27FC236}">
                      <a16:creationId xmlns="" xmlns:a16="http://schemas.microsoft.com/office/drawing/2014/main" id="{1A85975C-3ACE-4AEF-94CD-8D8799E1E2DE}"/>
                    </a:ext>
                  </a:extLst>
                </p:cNvPr>
                <p:cNvSpPr/>
                <p:nvPr/>
              </p:nvSpPr>
              <p:spPr>
                <a:xfrm>
                  <a:off x="1251762" y="2490394"/>
                  <a:ext cx="72007"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58" name="Group 23">
                <a:extLst>
                  <a:ext uri="{FF2B5EF4-FFF2-40B4-BE49-F238E27FC236}">
                    <a16:creationId xmlns="" xmlns:a16="http://schemas.microsoft.com/office/drawing/2014/main" id="{98D96DE6-19E8-4927-AC54-63401994934C}"/>
                  </a:ext>
                </a:extLst>
              </p:cNvPr>
              <p:cNvGrpSpPr/>
              <p:nvPr/>
            </p:nvGrpSpPr>
            <p:grpSpPr>
              <a:xfrm>
                <a:off x="1243434" y="2957732"/>
                <a:ext cx="279625" cy="279625"/>
                <a:chOff x="3275856" y="4077072"/>
                <a:chExt cx="504056" cy="504056"/>
              </a:xfrm>
            </p:grpSpPr>
            <p:sp>
              <p:nvSpPr>
                <p:cNvPr id="61" name="Oval 26">
                  <a:extLst>
                    <a:ext uri="{FF2B5EF4-FFF2-40B4-BE49-F238E27FC236}">
                      <a16:creationId xmlns="" xmlns:a16="http://schemas.microsoft.com/office/drawing/2014/main" id="{0D52B68E-FBEF-4AC1-931E-A8049FF648EB}"/>
                    </a:ext>
                  </a:extLst>
                </p:cNvPr>
                <p:cNvSpPr/>
                <p:nvPr/>
              </p:nvSpPr>
              <p:spPr>
                <a:xfrm>
                  <a:off x="3275856" y="4077072"/>
                  <a:ext cx="504056" cy="504056"/>
                </a:xfrm>
                <a:prstGeom prst="ellips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2" name="Oval 27">
                  <a:extLst>
                    <a:ext uri="{FF2B5EF4-FFF2-40B4-BE49-F238E27FC236}">
                      <a16:creationId xmlns="" xmlns:a16="http://schemas.microsoft.com/office/drawing/2014/main" id="{BD55167C-16BE-48BA-98F7-56D5F93EEC88}"/>
                    </a:ext>
                  </a:extLst>
                </p:cNvPr>
                <p:cNvSpPr/>
                <p:nvPr/>
              </p:nvSpPr>
              <p:spPr>
                <a:xfrm>
                  <a:off x="3375484" y="4176700"/>
                  <a:ext cx="304800" cy="304800"/>
                </a:xfrm>
                <a:prstGeom prst="ellips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sp>
            <p:nvSpPr>
              <p:cNvPr id="59" name="Rounded Rectangle 14">
                <a:extLst>
                  <a:ext uri="{FF2B5EF4-FFF2-40B4-BE49-F238E27FC236}">
                    <a16:creationId xmlns="" xmlns:a16="http://schemas.microsoft.com/office/drawing/2014/main" id="{9B815360-0406-44E4-9875-D31EE38DC130}"/>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0" name="Diagonal Stripe 25">
                <a:extLst>
                  <a:ext uri="{FF2B5EF4-FFF2-40B4-BE49-F238E27FC236}">
                    <a16:creationId xmlns="" xmlns:a16="http://schemas.microsoft.com/office/drawing/2014/main" id="{D5287912-4FEC-40A3-859F-CB09257ACF14}"/>
                  </a:ext>
                </a:extLst>
              </p:cNvPr>
              <p:cNvSpPr/>
              <p:nvPr/>
            </p:nvSpPr>
            <p:spPr>
              <a:xfrm rot="2700000">
                <a:off x="1070741" y="4062402"/>
                <a:ext cx="624379" cy="624379"/>
              </a:xfrm>
              <a:prstGeom prst="diagStrip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9" name="Group 4">
              <a:extLst>
                <a:ext uri="{FF2B5EF4-FFF2-40B4-BE49-F238E27FC236}">
                  <a16:creationId xmlns="" xmlns:a16="http://schemas.microsoft.com/office/drawing/2014/main" id="{ABEF344E-980F-4D8E-A1FE-9092C5510222}"/>
                </a:ext>
              </a:extLst>
            </p:cNvPr>
            <p:cNvGrpSpPr/>
            <p:nvPr/>
          </p:nvGrpSpPr>
          <p:grpSpPr>
            <a:xfrm>
              <a:off x="9777396" y="3381522"/>
              <a:ext cx="906980" cy="797418"/>
              <a:chOff x="3983887" y="4061275"/>
              <a:chExt cx="2122406" cy="1866023"/>
            </a:xfrm>
          </p:grpSpPr>
          <p:grpSp>
            <p:nvGrpSpPr>
              <p:cNvPr id="40" name="Group 5">
                <a:extLst>
                  <a:ext uri="{FF2B5EF4-FFF2-40B4-BE49-F238E27FC236}">
                    <a16:creationId xmlns="" xmlns:a16="http://schemas.microsoft.com/office/drawing/2014/main" id="{0300F1B1-2706-4D60-808C-7C522B618396}"/>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53" name="Freeform 15">
                  <a:extLst>
                    <a:ext uri="{FF2B5EF4-FFF2-40B4-BE49-F238E27FC236}">
                      <a16:creationId xmlns="" xmlns:a16="http://schemas.microsoft.com/office/drawing/2014/main" id="{93FB96EA-2CB1-4FFB-B488-E67005938203}"/>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rgbClr val="F5679D"/>
                </a:solidFill>
                <a:ln w="12700" cap="flat" cmpd="sng" algn="ctr">
                  <a:noFill/>
                  <a:prstDash val="solid"/>
                  <a:miter lim="800000"/>
                </a:ln>
                <a:effectLst>
                  <a:outerShdw blurRad="76200" dist="12700" dir="8100000" sy="-23000" kx="800400" algn="br" rotWithShape="0">
                    <a:prstClr val="black">
                      <a:alpha val="2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54" name="Rectangle 22">
                  <a:extLst>
                    <a:ext uri="{FF2B5EF4-FFF2-40B4-BE49-F238E27FC236}">
                      <a16:creationId xmlns="" xmlns:a16="http://schemas.microsoft.com/office/drawing/2014/main" id="{F09C9D23-44E3-441B-9E7E-2FC8B69E13B7}"/>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1" name="Group 6">
                <a:extLst>
                  <a:ext uri="{FF2B5EF4-FFF2-40B4-BE49-F238E27FC236}">
                    <a16:creationId xmlns="" xmlns:a16="http://schemas.microsoft.com/office/drawing/2014/main" id="{FD6ED1CB-4552-4FB7-A3B9-C4D7393ACDBC}"/>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51" name="Freeform 18">
                  <a:extLst>
                    <a:ext uri="{FF2B5EF4-FFF2-40B4-BE49-F238E27FC236}">
                      <a16:creationId xmlns="" xmlns:a16="http://schemas.microsoft.com/office/drawing/2014/main" id="{5C359CD3-0A6A-4DC9-94F3-3F645D676462}"/>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52" name="Freeform 19">
                  <a:extLst>
                    <a:ext uri="{FF2B5EF4-FFF2-40B4-BE49-F238E27FC236}">
                      <a16:creationId xmlns="" xmlns:a16="http://schemas.microsoft.com/office/drawing/2014/main" id="{2B41AD79-AE8C-457A-BA75-9D7DDDBDF953}"/>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2" name="Group 7">
                <a:extLst>
                  <a:ext uri="{FF2B5EF4-FFF2-40B4-BE49-F238E27FC236}">
                    <a16:creationId xmlns="" xmlns:a16="http://schemas.microsoft.com/office/drawing/2014/main" id="{FDEA2DDA-BC30-47E5-86C5-C6FBB48ADD27}"/>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49" name="Freeform 21">
                  <a:extLst>
                    <a:ext uri="{FF2B5EF4-FFF2-40B4-BE49-F238E27FC236}">
                      <a16:creationId xmlns="" xmlns:a16="http://schemas.microsoft.com/office/drawing/2014/main" id="{5D216886-BAC2-4FA0-9337-C783594E31BD}"/>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rgbClr val="F5679D"/>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50" name="Rectangle 22">
                  <a:extLst>
                    <a:ext uri="{FF2B5EF4-FFF2-40B4-BE49-F238E27FC236}">
                      <a16:creationId xmlns="" xmlns:a16="http://schemas.microsoft.com/office/drawing/2014/main" id="{C49CC2E0-6442-4631-966B-B0FD566B25B1}"/>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3" name="Group 8">
                <a:extLst>
                  <a:ext uri="{FF2B5EF4-FFF2-40B4-BE49-F238E27FC236}">
                    <a16:creationId xmlns="" xmlns:a16="http://schemas.microsoft.com/office/drawing/2014/main" id="{369442A5-7911-4C1C-90E4-81830E0E4942}"/>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47" name="Freeform 24">
                  <a:extLst>
                    <a:ext uri="{FF2B5EF4-FFF2-40B4-BE49-F238E27FC236}">
                      <a16:creationId xmlns="" xmlns:a16="http://schemas.microsoft.com/office/drawing/2014/main" id="{CA7FF6B0-D15D-405B-A837-6A4B1A02EB3A}"/>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48" name="Rectangle 22">
                  <a:extLst>
                    <a:ext uri="{FF2B5EF4-FFF2-40B4-BE49-F238E27FC236}">
                      <a16:creationId xmlns="" xmlns:a16="http://schemas.microsoft.com/office/drawing/2014/main" id="{FFD66CBF-12E0-4F76-A546-E7FDFB788843}"/>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4" name="Group 9">
                <a:extLst>
                  <a:ext uri="{FF2B5EF4-FFF2-40B4-BE49-F238E27FC236}">
                    <a16:creationId xmlns="" xmlns:a16="http://schemas.microsoft.com/office/drawing/2014/main" id="{05497358-06DB-4E5A-8860-DF7C3D1FEB5C}"/>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45" name="Freeform 27">
                  <a:extLst>
                    <a:ext uri="{FF2B5EF4-FFF2-40B4-BE49-F238E27FC236}">
                      <a16:creationId xmlns="" xmlns:a16="http://schemas.microsoft.com/office/drawing/2014/main" id="{9F85F885-DCBF-49A6-BE3F-571F227B216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F5679D"/>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46" name="Freeform 28">
                  <a:extLst>
                    <a:ext uri="{FF2B5EF4-FFF2-40B4-BE49-F238E27FC236}">
                      <a16:creationId xmlns="" xmlns:a16="http://schemas.microsoft.com/office/drawing/2014/main" id="{5B0C8303-435B-4D88-AAA9-7D205A77A10D}"/>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grpSp>
      <p:sp>
        <p:nvSpPr>
          <p:cNvPr id="4" name="Ορθογώνιο 3"/>
          <p:cNvSpPr/>
          <p:nvPr/>
        </p:nvSpPr>
        <p:spPr>
          <a:xfrm>
            <a:off x="1015854" y="320824"/>
            <a:ext cx="6603679" cy="5481244"/>
          </a:xfrm>
          <a:prstGeom prst="rect">
            <a:avLst/>
          </a:prstGeom>
        </p:spPr>
        <p:txBody>
          <a:bodyPr wrap="square">
            <a:spAutoFit/>
          </a:bodyPr>
          <a:lstStyle/>
          <a:p>
            <a:pPr algn="just">
              <a:lnSpc>
                <a:spcPct val="150000"/>
              </a:lnSpc>
              <a:spcAft>
                <a:spcPts val="1000"/>
              </a:spcAft>
            </a:pPr>
            <a:r>
              <a:rPr lang="el-GR" sz="1600" dirty="0">
                <a:ea typeface="Calibri" panose="020F0502020204030204" pitchFamily="34" charset="0"/>
                <a:cs typeface="Times New Roman" panose="02020603050405020304" pitchFamily="18" charset="0"/>
              </a:rPr>
              <a:t>Αυτή τη στιγμή το </a:t>
            </a:r>
            <a:r>
              <a:rPr lang="el-GR" sz="1600" dirty="0" err="1">
                <a:ea typeface="Calibri" panose="020F0502020204030204" pitchFamily="34" charset="0"/>
                <a:cs typeface="Times New Roman" panose="02020603050405020304" pitchFamily="18" charset="0"/>
              </a:rPr>
              <a:t>GCompris</a:t>
            </a:r>
            <a:r>
              <a:rPr lang="el-GR" sz="1600" dirty="0">
                <a:ea typeface="Calibri" panose="020F0502020204030204" pitchFamily="34" charset="0"/>
                <a:cs typeface="Times New Roman" panose="02020603050405020304" pitchFamily="18" charset="0"/>
              </a:rPr>
              <a:t> προσφέρει περισσότερες από 100 δραστηριότητες, ενώ αρκετές βρίσκονται στο στάδιο της ανάπτυξης. </a:t>
            </a:r>
          </a:p>
          <a:p>
            <a:pPr algn="just">
              <a:lnSpc>
                <a:spcPct val="150000"/>
              </a:lnSpc>
              <a:spcAft>
                <a:spcPts val="1000"/>
              </a:spcAft>
            </a:pPr>
            <a:r>
              <a:rPr lang="el-GR" sz="1600" dirty="0">
                <a:ea typeface="Calibri" panose="020F0502020204030204" pitchFamily="34" charset="0"/>
                <a:cs typeface="Times New Roman" panose="02020603050405020304" pitchFamily="18" charset="0"/>
              </a:rPr>
              <a:t>Περιλαμβάνει:</a:t>
            </a:r>
          </a:p>
          <a:p>
            <a:pPr marL="342900" lvl="0" indent="-342900" algn="just">
              <a:lnSpc>
                <a:spcPct val="150000"/>
              </a:lnSpc>
              <a:spcAft>
                <a:spcPts val="0"/>
              </a:spcAft>
              <a:buFont typeface="Wingdings" panose="05000000000000000000" pitchFamily="2" charset="2"/>
              <a:buChar char=""/>
            </a:pPr>
            <a:r>
              <a:rPr lang="el-GR" sz="1600" dirty="0">
                <a:ea typeface="Calibri" panose="020F0502020204030204" pitchFamily="34" charset="0"/>
                <a:cs typeface="Times New Roman" panose="02020603050405020304" pitchFamily="18" charset="0"/>
              </a:rPr>
              <a:t>Εκμάθηση χρήσης του υπολογιστή.</a:t>
            </a:r>
          </a:p>
          <a:p>
            <a:pPr marL="342900" lvl="0" indent="-342900" algn="just">
              <a:lnSpc>
                <a:spcPct val="150000"/>
              </a:lnSpc>
              <a:spcAft>
                <a:spcPts val="0"/>
              </a:spcAft>
              <a:buFont typeface="Wingdings" panose="05000000000000000000" pitchFamily="2" charset="2"/>
              <a:buChar char=""/>
            </a:pPr>
            <a:r>
              <a:rPr lang="el-GR" sz="1600" dirty="0">
                <a:ea typeface="Calibri" panose="020F0502020204030204" pitchFamily="34" charset="0"/>
                <a:cs typeface="Times New Roman" panose="02020603050405020304" pitchFamily="18" charset="0"/>
              </a:rPr>
              <a:t>Εξάσκηση στην ανάγνωση με δραστηριότητες ανάγνωσης γραμμάτων, λέξεων και συνόλων λέξεων.</a:t>
            </a:r>
          </a:p>
          <a:p>
            <a:pPr marL="342900" lvl="0" indent="-342900" algn="just">
              <a:lnSpc>
                <a:spcPct val="150000"/>
              </a:lnSpc>
              <a:spcAft>
                <a:spcPts val="0"/>
              </a:spcAft>
              <a:buFont typeface="Wingdings" panose="05000000000000000000" pitchFamily="2" charset="2"/>
              <a:buChar char=""/>
            </a:pPr>
            <a:r>
              <a:rPr lang="el-GR" sz="1600" dirty="0">
                <a:ea typeface="Calibri" panose="020F0502020204030204" pitchFamily="34" charset="0"/>
                <a:cs typeface="Times New Roman" panose="02020603050405020304" pitchFamily="18" charset="0"/>
              </a:rPr>
              <a:t>Απόκτηση προχωρημένων ικανοτήτων στα μαθηματικά με εξάσκηση στην αρίθμηση, τις πράξεις, τις μετρήσεις και τα παζλ.</a:t>
            </a:r>
          </a:p>
          <a:p>
            <a:pPr marL="342900" lvl="0" indent="-342900" algn="just">
              <a:lnSpc>
                <a:spcPct val="150000"/>
              </a:lnSpc>
              <a:spcAft>
                <a:spcPts val="0"/>
              </a:spcAft>
              <a:buFont typeface="Wingdings" panose="05000000000000000000" pitchFamily="2" charset="2"/>
              <a:buChar char=""/>
            </a:pPr>
            <a:r>
              <a:rPr lang="el-GR" sz="1600" dirty="0">
                <a:ea typeface="Calibri" panose="020F0502020204030204" pitchFamily="34" charset="0"/>
                <a:cs typeface="Times New Roman" panose="02020603050405020304" pitchFamily="18" charset="0"/>
              </a:rPr>
              <a:t>Ανακάλυψη του κόσμου μέσω της λογικής, της τέχνης και της μουσικής.</a:t>
            </a:r>
          </a:p>
          <a:p>
            <a:pPr marL="342900" lvl="0" indent="-342900" algn="just">
              <a:lnSpc>
                <a:spcPct val="150000"/>
              </a:lnSpc>
              <a:spcAft>
                <a:spcPts val="0"/>
              </a:spcAft>
              <a:buFont typeface="Wingdings" panose="05000000000000000000" pitchFamily="2" charset="2"/>
              <a:buChar char=""/>
            </a:pPr>
            <a:r>
              <a:rPr lang="el-GR" sz="1600" dirty="0">
                <a:ea typeface="Calibri" panose="020F0502020204030204" pitchFamily="34" charset="0"/>
                <a:cs typeface="Times New Roman" panose="02020603050405020304" pitchFamily="18" charset="0"/>
              </a:rPr>
              <a:t>Εξερεύνηση επιστημονικών πεδίων μέσω του πειραματισμού, της ιστορίας και της γεωγραφίας.</a:t>
            </a:r>
          </a:p>
          <a:p>
            <a:pPr marL="342900" lvl="0" indent="-342900" algn="just">
              <a:lnSpc>
                <a:spcPct val="150000"/>
              </a:lnSpc>
              <a:spcAft>
                <a:spcPts val="0"/>
              </a:spcAft>
              <a:buFont typeface="Wingdings" panose="05000000000000000000" pitchFamily="2" charset="2"/>
              <a:buChar char=""/>
            </a:pPr>
            <a:r>
              <a:rPr lang="el-GR" sz="1600" dirty="0">
                <a:ea typeface="Calibri" panose="020F0502020204030204" pitchFamily="34" charset="0"/>
                <a:cs typeface="Times New Roman" panose="02020603050405020304" pitchFamily="18" charset="0"/>
              </a:rPr>
              <a:t>Ανάπτυξης στρατηγικής σκέψης με επιτραπέζια παιχνίδια.</a:t>
            </a:r>
          </a:p>
          <a:p>
            <a:pPr marL="342900" lvl="0" indent="-342900">
              <a:lnSpc>
                <a:spcPct val="150000"/>
              </a:lnSpc>
              <a:spcAft>
                <a:spcPts val="1000"/>
              </a:spcAft>
              <a:buFont typeface="Wingdings" panose="05000000000000000000" pitchFamily="2" charset="2"/>
              <a:buChar char=""/>
            </a:pPr>
            <a:r>
              <a:rPr lang="el-GR" sz="1600" dirty="0">
                <a:ea typeface="Calibri" panose="020F0502020204030204" pitchFamily="34" charset="0"/>
                <a:cs typeface="Times New Roman" panose="02020603050405020304" pitchFamily="18" charset="0"/>
              </a:rPr>
              <a:t>Εξάσκηση κινητικών δεξιοτήτων με τα βελάκια του πληκτρολογίου είτε κινώντας την φορητή συσκευή.</a:t>
            </a:r>
          </a:p>
        </p:txBody>
      </p:sp>
    </p:spTree>
    <p:extLst>
      <p:ext uri="{BB962C8B-B14F-4D97-AF65-F5344CB8AC3E}">
        <p14:creationId xmlns:p14="http://schemas.microsoft.com/office/powerpoint/2010/main" val="459701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7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51520" y="692696"/>
            <a:ext cx="8640959" cy="1440161"/>
          </a:xfrm>
        </p:spPr>
        <p:txBody>
          <a:bodyPr/>
          <a:lstStyle/>
          <a:p>
            <a:pPr lvl="0">
              <a:lnSpc>
                <a:spcPct val="200000"/>
              </a:lnSpc>
            </a:pPr>
            <a:r>
              <a:rPr lang="el-GR" altLang="ko-KR" sz="2000" dirty="0" smtClean="0">
                <a:ea typeface="맑은 고딕" pitchFamily="50" charset="-127"/>
              </a:rPr>
              <a:t>Δ΄ </a:t>
            </a:r>
            <a:r>
              <a:rPr lang="el-GR" altLang="ko-KR" sz="2000" dirty="0">
                <a:ea typeface="맑은 고딕" pitchFamily="50" charset="-127"/>
              </a:rPr>
              <a:t>Μέρος: Μικροί καλλιτέχνες σε δράση</a:t>
            </a:r>
            <a:endParaRPr lang="el-GR" altLang="ko-KR" sz="2000" dirty="0">
              <a:ea typeface="맑은 고딕" pitchFamily="50" charset="-127"/>
            </a:endParaRPr>
          </a:p>
        </p:txBody>
      </p:sp>
    </p:spTree>
    <p:extLst>
      <p:ext uri="{BB962C8B-B14F-4D97-AF65-F5344CB8AC3E}">
        <p14:creationId xmlns:p14="http://schemas.microsoft.com/office/powerpoint/2010/main" val="1892605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Ορθογώνιο 1"/>
          <p:cNvSpPr/>
          <p:nvPr/>
        </p:nvSpPr>
        <p:spPr>
          <a:xfrm>
            <a:off x="467544" y="332656"/>
            <a:ext cx="7848872" cy="6066404"/>
          </a:xfrm>
          <a:prstGeom prst="rect">
            <a:avLst/>
          </a:prstGeom>
        </p:spPr>
        <p:txBody>
          <a:bodyPr wrap="square">
            <a:spAutoFit/>
          </a:bodyPr>
          <a:lstStyle/>
          <a:p>
            <a:pPr algn="just">
              <a:lnSpc>
                <a:spcPct val="150000"/>
              </a:lnSpc>
              <a:spcBef>
                <a:spcPts val="600"/>
              </a:spcBef>
              <a:spcAft>
                <a:spcPts val="1000"/>
              </a:spcAft>
            </a:pPr>
            <a:r>
              <a:rPr lang="el-GR" i="1" dirty="0">
                <a:ea typeface="Calibri" panose="020F0502020204030204" pitchFamily="34" charset="0"/>
                <a:cs typeface="Times New Roman" panose="02020603050405020304" pitchFamily="18" charset="0"/>
              </a:rPr>
              <a:t>Το εκπαιδευτικό πακέτο «Μικροί καλλιτέχνες σε δράση Α΄» διατίθεται ελεύθερα για εκπαιδευτική χρήση και δημιουργήθηκε στο πλαίσιο του έργου Πλειάδες/</a:t>
            </a:r>
            <a:r>
              <a:rPr lang="el-GR" i="1" dirty="0" err="1">
                <a:ea typeface="Calibri" panose="020F0502020204030204" pitchFamily="34" charset="0"/>
                <a:cs typeface="Times New Roman" panose="02020603050405020304" pitchFamily="18" charset="0"/>
              </a:rPr>
              <a:t>Νηρηίδες</a:t>
            </a:r>
            <a:r>
              <a:rPr lang="el-GR" i="1" dirty="0">
                <a:ea typeface="Calibri" panose="020F0502020204030204" pitchFamily="34" charset="0"/>
                <a:cs typeface="Times New Roman" panose="02020603050405020304" pitchFamily="18" charset="0"/>
              </a:rPr>
              <a:t> (2003-2008) με χρηματοδότηση από το Γ΄ΚΠΣ και φορέα υλοποίησης το ΙΤΥΕ. </a:t>
            </a:r>
            <a:endParaRPr lang="el-GR" dirty="0">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i="1" dirty="0">
                <a:ea typeface="Calibri" panose="020F0502020204030204" pitchFamily="34" charset="0"/>
                <a:cs typeface="Times New Roman" panose="02020603050405020304" pitchFamily="18" charset="0"/>
              </a:rPr>
              <a:t>Υπεύθυνοι σχεδιασμού και ανάπτυξης του λογισμικού είναι οι δάσκαλοι ειδικής αγωγής </a:t>
            </a:r>
            <a:r>
              <a:rPr lang="el-GR" i="1" dirty="0" err="1">
                <a:ea typeface="Calibri" panose="020F0502020204030204" pitchFamily="34" charset="0"/>
                <a:cs typeface="Times New Roman" panose="02020603050405020304" pitchFamily="18" charset="0"/>
              </a:rPr>
              <a:t>Παγκράτης</a:t>
            </a:r>
            <a:r>
              <a:rPr lang="el-GR" i="1" dirty="0">
                <a:ea typeface="Calibri" panose="020F0502020204030204" pitchFamily="34" charset="0"/>
                <a:cs typeface="Times New Roman" panose="02020603050405020304" pitchFamily="18" charset="0"/>
              </a:rPr>
              <a:t> Παυλίδης και Χρίστος </a:t>
            </a:r>
            <a:r>
              <a:rPr lang="el-GR" i="1" dirty="0" err="1">
                <a:ea typeface="Calibri" panose="020F0502020204030204" pitchFamily="34" charset="0"/>
                <a:cs typeface="Times New Roman" panose="02020603050405020304" pitchFamily="18" charset="0"/>
              </a:rPr>
              <a:t>Μπίτσης</a:t>
            </a:r>
            <a:r>
              <a:rPr lang="el-GR" i="1" dirty="0">
                <a:ea typeface="Calibri" panose="020F0502020204030204" pitchFamily="34" charset="0"/>
                <a:cs typeface="Times New Roman" panose="02020603050405020304" pitchFamily="18" charset="0"/>
              </a:rPr>
              <a:t>. </a:t>
            </a:r>
            <a:endParaRPr lang="el-GR" dirty="0">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i="1" dirty="0">
                <a:ea typeface="Calibri" panose="020F0502020204030204" pitchFamily="34" charset="0"/>
                <a:cs typeface="Times New Roman" panose="02020603050405020304" pitchFamily="18" charset="0"/>
              </a:rPr>
              <a:t>Βρίσκεται αποθηκευμένο στο αποθετήριο Εκπαιδευτικών Λογισμικών </a:t>
            </a:r>
            <a:r>
              <a:rPr lang="el-GR" i="1" dirty="0" err="1">
                <a:ea typeface="Calibri" panose="020F0502020204030204" pitchFamily="34" charset="0"/>
                <a:cs typeface="Times New Roman" panose="02020603050405020304" pitchFamily="18" charset="0"/>
              </a:rPr>
              <a:t>Φωτόδεντρο</a:t>
            </a:r>
            <a:r>
              <a:rPr lang="el-GR" i="1" dirty="0">
                <a:ea typeface="Calibri" panose="020F0502020204030204" pitchFamily="34" charset="0"/>
                <a:cs typeface="Times New Roman" panose="02020603050405020304" pitchFamily="18" charset="0"/>
              </a:rPr>
              <a:t> και στο αποθετήριο Εκπαιδευτικών πακέτων του Υπουργείου Παιδείας </a:t>
            </a:r>
            <a:r>
              <a:rPr lang="el-GR" i="1" dirty="0" err="1">
                <a:ea typeface="Calibri" panose="020F0502020204030204" pitchFamily="34" charset="0"/>
                <a:cs typeface="Times New Roman" panose="02020603050405020304" pitchFamily="18" charset="0"/>
              </a:rPr>
              <a:t>Edu-Gate</a:t>
            </a:r>
            <a:r>
              <a:rPr lang="el-GR" i="1" dirty="0">
                <a:ea typeface="Calibri" panose="020F0502020204030204" pitchFamily="34" charset="0"/>
                <a:cs typeface="Times New Roman" panose="02020603050405020304" pitchFamily="18" charset="0"/>
              </a:rPr>
              <a:t>. </a:t>
            </a:r>
            <a:endParaRPr lang="el-GR" dirty="0">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i="1" dirty="0">
                <a:ea typeface="Calibri" panose="020F0502020204030204" pitchFamily="34" charset="0"/>
                <a:cs typeface="Times New Roman" panose="02020603050405020304" pitchFamily="18" charset="0"/>
              </a:rPr>
              <a:t>Το παρόν Μαθησιακό Αντικείμενο χορηγείται με άδεια</a:t>
            </a:r>
            <a:r>
              <a:rPr lang="en-US" i="1" dirty="0">
                <a:ea typeface="Calibri" panose="020F0502020204030204" pitchFamily="34" charset="0"/>
                <a:cs typeface="Times New Roman" panose="02020603050405020304" pitchFamily="18" charset="0"/>
              </a:rPr>
              <a:t> 'Creative Commons Attribution-</a:t>
            </a:r>
            <a:r>
              <a:rPr lang="en-US" i="1" dirty="0" err="1">
                <a:ea typeface="Calibri" panose="020F0502020204030204" pitchFamily="34" charset="0"/>
                <a:cs typeface="Times New Roman" panose="02020603050405020304" pitchFamily="18" charset="0"/>
              </a:rPr>
              <a:t>NonCommercial</a:t>
            </a:r>
            <a:r>
              <a:rPr lang="en-US" i="1" dirty="0">
                <a:ea typeface="Calibri" panose="020F0502020204030204" pitchFamily="34" charset="0"/>
                <a:cs typeface="Times New Roman" panose="02020603050405020304" pitchFamily="18" charset="0"/>
              </a:rPr>
              <a:t>-</a:t>
            </a:r>
            <a:r>
              <a:rPr lang="en-US" i="1" dirty="0" err="1">
                <a:ea typeface="Calibri" panose="020F0502020204030204" pitchFamily="34" charset="0"/>
                <a:cs typeface="Times New Roman" panose="02020603050405020304" pitchFamily="18" charset="0"/>
              </a:rPr>
              <a:t>ShareAlike</a:t>
            </a:r>
            <a:r>
              <a:rPr lang="en-US" i="1" dirty="0">
                <a:ea typeface="Calibri" panose="020F0502020204030204" pitchFamily="34" charset="0"/>
                <a:cs typeface="Times New Roman" panose="02020603050405020304" pitchFamily="18" charset="0"/>
              </a:rPr>
              <a:t> Greece 3.0</a:t>
            </a:r>
            <a:r>
              <a:rPr lang="en-US" dirty="0">
                <a:ea typeface="Calibri" panose="020F0502020204030204" pitchFamily="34" charset="0"/>
                <a:cs typeface="Times New Roman" panose="02020603050405020304" pitchFamily="18" charset="0"/>
              </a:rPr>
              <a:t>. </a:t>
            </a:r>
            <a:r>
              <a:rPr lang="el-GR" i="1" dirty="0">
                <a:ea typeface="Calibri" panose="020F0502020204030204" pitchFamily="34" charset="0"/>
                <a:cs typeface="Times New Roman" panose="02020603050405020304" pitchFamily="18" charset="0"/>
              </a:rPr>
              <a:t>Δηλαδή, αυτό διατίθεται για ελεύθερη χρήση, αναπαραγωγή, αναδιανομή, παρουσίαση και αξιοποίηση, με την προϋπόθεση να μην υπάρχει πρόθεση εμπορικής εκμετάλλευσης</a:t>
            </a:r>
            <a:r>
              <a:rPr lang="el-GR" i="1" dirty="0" smtClean="0">
                <a:ea typeface="Calibri" panose="020F0502020204030204" pitchFamily="34" charset="0"/>
                <a:cs typeface="Times New Roman" panose="02020603050405020304" pitchFamily="18" charset="0"/>
              </a:rPr>
              <a:t>.</a:t>
            </a:r>
            <a:endParaRPr lang="el-GR" dirty="0">
              <a:ea typeface="Calibri" panose="020F0502020204030204" pitchFamily="34" charset="0"/>
              <a:cs typeface="Times New Roman" panose="02020603050405020304" pitchFamily="18" charset="0"/>
            </a:endParaRPr>
          </a:p>
        </p:txBody>
      </p:sp>
      <p:grpSp>
        <p:nvGrpSpPr>
          <p:cNvPr id="7" name="Group 14"/>
          <p:cNvGrpSpPr/>
          <p:nvPr/>
        </p:nvGrpSpPr>
        <p:grpSpPr>
          <a:xfrm>
            <a:off x="180355" y="3068960"/>
            <a:ext cx="329292" cy="2888491"/>
            <a:chOff x="4058860" y="987781"/>
            <a:chExt cx="1052368" cy="3696329"/>
          </a:xfrm>
        </p:grpSpPr>
        <p:sp>
          <p:nvSpPr>
            <p:cNvPr id="8"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F2A40D">
                    <a:lumMod val="70000"/>
                    <a:lumOff val="30000"/>
                  </a:srgbClr>
                </a:gs>
                <a:gs pos="100000">
                  <a:srgbClr val="F2A40D">
                    <a:lumMod val="70000"/>
                    <a:lumOff val="3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10"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rgbClr val="F2A40D">
                    <a:lumMod val="50000"/>
                    <a:lumOff val="50000"/>
                  </a:srgbClr>
                </a:gs>
                <a:gs pos="100000">
                  <a:srgbClr val="F2A40D">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1"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rgbClr val="32AEB8">
                    <a:lumMod val="30000"/>
                    <a:lumOff val="70000"/>
                  </a:srgbClr>
                </a:gs>
                <a:gs pos="100000">
                  <a:srgbClr val="32AEB8">
                    <a:lumMod val="30000"/>
                    <a:lumOff val="7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2"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rgbClr val="32AEB8">
                    <a:lumMod val="50000"/>
                    <a:lumOff val="50000"/>
                  </a:srgbClr>
                </a:gs>
                <a:gs pos="100000">
                  <a:srgbClr val="32AEB8">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3"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rgbClr val="32AEB8"/>
            </a:soli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14" name="Isosceles Triangle 10"/>
            <p:cNvSpPr/>
            <p:nvPr/>
          </p:nvSpPr>
          <p:spPr>
            <a:xfrm rot="10800000">
              <a:off x="4468813" y="4423239"/>
              <a:ext cx="196906" cy="260871"/>
            </a:xfrm>
            <a:prstGeom prst="triangle">
              <a:avLst/>
            </a:pr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5"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grpSp>
      <p:grpSp>
        <p:nvGrpSpPr>
          <p:cNvPr id="16" name="Group 2">
            <a:extLst>
              <a:ext uri="{FF2B5EF4-FFF2-40B4-BE49-F238E27FC236}">
                <a16:creationId xmlns="" xmlns:a16="http://schemas.microsoft.com/office/drawing/2014/main" id="{A66F95CF-88C4-49E7-AFA4-33EE5C9919CC}"/>
              </a:ext>
            </a:extLst>
          </p:cNvPr>
          <p:cNvGrpSpPr/>
          <p:nvPr/>
        </p:nvGrpSpPr>
        <p:grpSpPr>
          <a:xfrm>
            <a:off x="7884368" y="692696"/>
            <a:ext cx="1164482" cy="2025090"/>
            <a:chOff x="8624030" y="2378078"/>
            <a:chExt cx="3180149" cy="2051871"/>
          </a:xfrm>
        </p:grpSpPr>
        <p:grpSp>
          <p:nvGrpSpPr>
            <p:cNvPr id="18" name="Group 3">
              <a:extLst>
                <a:ext uri="{FF2B5EF4-FFF2-40B4-BE49-F238E27FC236}">
                  <a16:creationId xmlns="" xmlns:a16="http://schemas.microsoft.com/office/drawing/2014/main" id="{52576E32-7A38-467E-8EE5-59768124CAD3}"/>
                </a:ext>
              </a:extLst>
            </p:cNvPr>
            <p:cNvGrpSpPr/>
            <p:nvPr/>
          </p:nvGrpSpPr>
          <p:grpSpPr>
            <a:xfrm flipH="1">
              <a:off x="8624030" y="2378078"/>
              <a:ext cx="3180149" cy="2051871"/>
              <a:chOff x="1070741" y="2355612"/>
              <a:chExt cx="3613027" cy="2331169"/>
            </a:xfrm>
          </p:grpSpPr>
          <p:sp>
            <p:nvSpPr>
              <p:cNvPr id="36" name="Freeform 2">
                <a:extLst>
                  <a:ext uri="{FF2B5EF4-FFF2-40B4-BE49-F238E27FC236}">
                    <a16:creationId xmlns="" xmlns:a16="http://schemas.microsoft.com/office/drawing/2014/main" id="{E226DC28-A7B7-4942-9737-F5DC2225F817}"/>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ysClr val="window" lastClr="FFFFFF">
                      <a:alpha val="20000"/>
                    </a:sysClr>
                  </a:gs>
                  <a:gs pos="27000">
                    <a:sysClr val="window" lastClr="FFFFFF">
                      <a:alpha val="80000"/>
                    </a:sysClr>
                  </a:gs>
                  <a:gs pos="100000">
                    <a:srgbClr val="B754BA">
                      <a:lumMod val="20000"/>
                      <a:lumOff val="80000"/>
                    </a:srgbClr>
                  </a:gs>
                </a:gsLst>
                <a:lin ang="16200000" scaled="0"/>
              </a:gra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nvGrpSpPr>
              <p:cNvPr id="37" name="Group 21">
                <a:extLst>
                  <a:ext uri="{FF2B5EF4-FFF2-40B4-BE49-F238E27FC236}">
                    <a16:creationId xmlns="" xmlns:a16="http://schemas.microsoft.com/office/drawing/2014/main" id="{58570506-0B44-4CBA-AEC9-89984F03F6C9}"/>
                  </a:ext>
                </a:extLst>
              </p:cNvPr>
              <p:cNvGrpSpPr/>
              <p:nvPr/>
            </p:nvGrpSpPr>
            <p:grpSpPr>
              <a:xfrm rot="3660000">
                <a:off x="1772640" y="2273771"/>
                <a:ext cx="112390" cy="1065317"/>
                <a:chOff x="1039691" y="2468855"/>
                <a:chExt cx="190176" cy="1802639"/>
              </a:xfrm>
            </p:grpSpPr>
            <p:sp>
              <p:nvSpPr>
                <p:cNvPr id="46" name="Rectangle 30">
                  <a:extLst>
                    <a:ext uri="{FF2B5EF4-FFF2-40B4-BE49-F238E27FC236}">
                      <a16:creationId xmlns="" xmlns:a16="http://schemas.microsoft.com/office/drawing/2014/main" id="{F7988BCE-A951-4751-8BC8-FFC39B196E45}"/>
                    </a:ext>
                  </a:extLst>
                </p:cNvPr>
                <p:cNvSpPr/>
                <p:nvPr/>
              </p:nvSpPr>
              <p:spPr>
                <a:xfrm>
                  <a:off x="1039691" y="2471295"/>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7" name="Rectangle 31">
                  <a:extLst>
                    <a:ext uri="{FF2B5EF4-FFF2-40B4-BE49-F238E27FC236}">
                      <a16:creationId xmlns="" xmlns:a16="http://schemas.microsoft.com/office/drawing/2014/main" id="{F349909D-7882-4E17-9247-957B60B97E12}"/>
                    </a:ext>
                  </a:extLst>
                </p:cNvPr>
                <p:cNvSpPr/>
                <p:nvPr/>
              </p:nvSpPr>
              <p:spPr>
                <a:xfrm>
                  <a:off x="1157859" y="2468855"/>
                  <a:ext cx="72008" cy="1800200"/>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8" name="Group 22">
                <a:extLst>
                  <a:ext uri="{FF2B5EF4-FFF2-40B4-BE49-F238E27FC236}">
                    <a16:creationId xmlns="" xmlns:a16="http://schemas.microsoft.com/office/drawing/2014/main" id="{21A0DC4F-6599-4DB4-803D-11C0A040E3A5}"/>
                  </a:ext>
                </a:extLst>
              </p:cNvPr>
              <p:cNvGrpSpPr/>
              <p:nvPr/>
            </p:nvGrpSpPr>
            <p:grpSpPr>
              <a:xfrm>
                <a:off x="1314845" y="3097544"/>
                <a:ext cx="136170" cy="1065354"/>
                <a:chOff x="1093356" y="2490394"/>
                <a:chExt cx="230413" cy="1802702"/>
              </a:xfrm>
            </p:grpSpPr>
            <p:sp>
              <p:nvSpPr>
                <p:cNvPr id="44" name="Rectangle 28">
                  <a:extLst>
                    <a:ext uri="{FF2B5EF4-FFF2-40B4-BE49-F238E27FC236}">
                      <a16:creationId xmlns="" xmlns:a16="http://schemas.microsoft.com/office/drawing/2014/main" id="{A60CAC78-58E1-4E16-AFB8-E834B54224EB}"/>
                    </a:ext>
                  </a:extLst>
                </p:cNvPr>
                <p:cNvSpPr/>
                <p:nvPr/>
              </p:nvSpPr>
              <p:spPr>
                <a:xfrm>
                  <a:off x="1093356" y="2492897"/>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5" name="Rectangle 29">
                  <a:extLst>
                    <a:ext uri="{FF2B5EF4-FFF2-40B4-BE49-F238E27FC236}">
                      <a16:creationId xmlns="" xmlns:a16="http://schemas.microsoft.com/office/drawing/2014/main" id="{1A85975C-3ACE-4AEF-94CD-8D8799E1E2DE}"/>
                    </a:ext>
                  </a:extLst>
                </p:cNvPr>
                <p:cNvSpPr/>
                <p:nvPr/>
              </p:nvSpPr>
              <p:spPr>
                <a:xfrm>
                  <a:off x="1251762" y="2490394"/>
                  <a:ext cx="72007"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9" name="Group 23">
                <a:extLst>
                  <a:ext uri="{FF2B5EF4-FFF2-40B4-BE49-F238E27FC236}">
                    <a16:creationId xmlns="" xmlns:a16="http://schemas.microsoft.com/office/drawing/2014/main" id="{98D96DE6-19E8-4927-AC54-63401994934C}"/>
                  </a:ext>
                </a:extLst>
              </p:cNvPr>
              <p:cNvGrpSpPr/>
              <p:nvPr/>
            </p:nvGrpSpPr>
            <p:grpSpPr>
              <a:xfrm>
                <a:off x="1243434" y="2957732"/>
                <a:ext cx="279625" cy="279625"/>
                <a:chOff x="3275856" y="4077072"/>
                <a:chExt cx="504056" cy="504056"/>
              </a:xfrm>
            </p:grpSpPr>
            <p:sp>
              <p:nvSpPr>
                <p:cNvPr id="42" name="Oval 26">
                  <a:extLst>
                    <a:ext uri="{FF2B5EF4-FFF2-40B4-BE49-F238E27FC236}">
                      <a16:creationId xmlns="" xmlns:a16="http://schemas.microsoft.com/office/drawing/2014/main" id="{0D52B68E-FBEF-4AC1-931E-A8049FF648EB}"/>
                    </a:ext>
                  </a:extLst>
                </p:cNvPr>
                <p:cNvSpPr/>
                <p:nvPr/>
              </p:nvSpPr>
              <p:spPr>
                <a:xfrm>
                  <a:off x="3275856" y="4077072"/>
                  <a:ext cx="504056" cy="504056"/>
                </a:xfrm>
                <a:prstGeom prst="ellips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3" name="Oval 27">
                  <a:extLst>
                    <a:ext uri="{FF2B5EF4-FFF2-40B4-BE49-F238E27FC236}">
                      <a16:creationId xmlns="" xmlns:a16="http://schemas.microsoft.com/office/drawing/2014/main" id="{BD55167C-16BE-48BA-98F7-56D5F93EEC88}"/>
                    </a:ext>
                  </a:extLst>
                </p:cNvPr>
                <p:cNvSpPr/>
                <p:nvPr/>
              </p:nvSpPr>
              <p:spPr>
                <a:xfrm>
                  <a:off x="3375484" y="4176700"/>
                  <a:ext cx="304800" cy="304800"/>
                </a:xfrm>
                <a:prstGeom prst="ellips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sp>
            <p:nvSpPr>
              <p:cNvPr id="40" name="Rounded Rectangle 14">
                <a:extLst>
                  <a:ext uri="{FF2B5EF4-FFF2-40B4-BE49-F238E27FC236}">
                    <a16:creationId xmlns="" xmlns:a16="http://schemas.microsoft.com/office/drawing/2014/main" id="{9B815360-0406-44E4-9875-D31EE38DC130}"/>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1" name="Diagonal Stripe 25">
                <a:extLst>
                  <a:ext uri="{FF2B5EF4-FFF2-40B4-BE49-F238E27FC236}">
                    <a16:creationId xmlns="" xmlns:a16="http://schemas.microsoft.com/office/drawing/2014/main" id="{D5287912-4FEC-40A3-859F-CB09257ACF14}"/>
                  </a:ext>
                </a:extLst>
              </p:cNvPr>
              <p:cNvSpPr/>
              <p:nvPr/>
            </p:nvSpPr>
            <p:spPr>
              <a:xfrm rot="2700000">
                <a:off x="1070741" y="4062402"/>
                <a:ext cx="624379" cy="624379"/>
              </a:xfrm>
              <a:prstGeom prst="diagStrip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0" name="Group 4">
              <a:extLst>
                <a:ext uri="{FF2B5EF4-FFF2-40B4-BE49-F238E27FC236}">
                  <a16:creationId xmlns="" xmlns:a16="http://schemas.microsoft.com/office/drawing/2014/main" id="{ABEF344E-980F-4D8E-A1FE-9092C5510222}"/>
                </a:ext>
              </a:extLst>
            </p:cNvPr>
            <p:cNvGrpSpPr/>
            <p:nvPr/>
          </p:nvGrpSpPr>
          <p:grpSpPr>
            <a:xfrm>
              <a:off x="9777396" y="3381522"/>
              <a:ext cx="906980" cy="797418"/>
              <a:chOff x="3983887" y="4061275"/>
              <a:chExt cx="2122406" cy="1866023"/>
            </a:xfrm>
          </p:grpSpPr>
          <p:grpSp>
            <p:nvGrpSpPr>
              <p:cNvPr id="21" name="Group 5">
                <a:extLst>
                  <a:ext uri="{FF2B5EF4-FFF2-40B4-BE49-F238E27FC236}">
                    <a16:creationId xmlns="" xmlns:a16="http://schemas.microsoft.com/office/drawing/2014/main" id="{0300F1B1-2706-4D60-808C-7C522B618396}"/>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34" name="Freeform 15">
                  <a:extLst>
                    <a:ext uri="{FF2B5EF4-FFF2-40B4-BE49-F238E27FC236}">
                      <a16:creationId xmlns="" xmlns:a16="http://schemas.microsoft.com/office/drawing/2014/main" id="{93FB96EA-2CB1-4FFB-B488-E67005938203}"/>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rgbClr val="F5679D"/>
                </a:solidFill>
                <a:ln w="12700" cap="flat" cmpd="sng" algn="ctr">
                  <a:noFill/>
                  <a:prstDash val="solid"/>
                  <a:miter lim="800000"/>
                </a:ln>
                <a:effectLst>
                  <a:outerShdw blurRad="76200" dist="12700" dir="8100000" sy="-23000" kx="800400" algn="br" rotWithShape="0">
                    <a:prstClr val="black">
                      <a:alpha val="2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35" name="Rectangle 22">
                  <a:extLst>
                    <a:ext uri="{FF2B5EF4-FFF2-40B4-BE49-F238E27FC236}">
                      <a16:creationId xmlns="" xmlns:a16="http://schemas.microsoft.com/office/drawing/2014/main" id="{F09C9D23-44E3-441B-9E7E-2FC8B69E13B7}"/>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2" name="Group 6">
                <a:extLst>
                  <a:ext uri="{FF2B5EF4-FFF2-40B4-BE49-F238E27FC236}">
                    <a16:creationId xmlns="" xmlns:a16="http://schemas.microsoft.com/office/drawing/2014/main" id="{FD6ED1CB-4552-4FB7-A3B9-C4D7393ACDBC}"/>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32" name="Freeform 18">
                  <a:extLst>
                    <a:ext uri="{FF2B5EF4-FFF2-40B4-BE49-F238E27FC236}">
                      <a16:creationId xmlns="" xmlns:a16="http://schemas.microsoft.com/office/drawing/2014/main" id="{5C359CD3-0A6A-4DC9-94F3-3F645D676462}"/>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33" name="Freeform 19">
                  <a:extLst>
                    <a:ext uri="{FF2B5EF4-FFF2-40B4-BE49-F238E27FC236}">
                      <a16:creationId xmlns="" xmlns:a16="http://schemas.microsoft.com/office/drawing/2014/main" id="{2B41AD79-AE8C-457A-BA75-9D7DDDBDF953}"/>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3" name="Group 7">
                <a:extLst>
                  <a:ext uri="{FF2B5EF4-FFF2-40B4-BE49-F238E27FC236}">
                    <a16:creationId xmlns="" xmlns:a16="http://schemas.microsoft.com/office/drawing/2014/main" id="{FDEA2DDA-BC30-47E5-86C5-C6FBB48ADD27}"/>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30" name="Freeform 21">
                  <a:extLst>
                    <a:ext uri="{FF2B5EF4-FFF2-40B4-BE49-F238E27FC236}">
                      <a16:creationId xmlns="" xmlns:a16="http://schemas.microsoft.com/office/drawing/2014/main" id="{5D216886-BAC2-4FA0-9337-C783594E31BD}"/>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rgbClr val="F5679D"/>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31" name="Rectangle 22">
                  <a:extLst>
                    <a:ext uri="{FF2B5EF4-FFF2-40B4-BE49-F238E27FC236}">
                      <a16:creationId xmlns="" xmlns:a16="http://schemas.microsoft.com/office/drawing/2014/main" id="{C49CC2E0-6442-4631-966B-B0FD566B25B1}"/>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4" name="Group 8">
                <a:extLst>
                  <a:ext uri="{FF2B5EF4-FFF2-40B4-BE49-F238E27FC236}">
                    <a16:creationId xmlns="" xmlns:a16="http://schemas.microsoft.com/office/drawing/2014/main" id="{369442A5-7911-4C1C-90E4-81830E0E4942}"/>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28" name="Freeform 24">
                  <a:extLst>
                    <a:ext uri="{FF2B5EF4-FFF2-40B4-BE49-F238E27FC236}">
                      <a16:creationId xmlns="" xmlns:a16="http://schemas.microsoft.com/office/drawing/2014/main" id="{CA7FF6B0-D15D-405B-A837-6A4B1A02EB3A}"/>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9" name="Rectangle 22">
                  <a:extLst>
                    <a:ext uri="{FF2B5EF4-FFF2-40B4-BE49-F238E27FC236}">
                      <a16:creationId xmlns="" xmlns:a16="http://schemas.microsoft.com/office/drawing/2014/main" id="{FFD66CBF-12E0-4F76-A546-E7FDFB788843}"/>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5" name="Group 9">
                <a:extLst>
                  <a:ext uri="{FF2B5EF4-FFF2-40B4-BE49-F238E27FC236}">
                    <a16:creationId xmlns="" xmlns:a16="http://schemas.microsoft.com/office/drawing/2014/main" id="{05497358-06DB-4E5A-8860-DF7C3D1FEB5C}"/>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26" name="Freeform 27">
                  <a:extLst>
                    <a:ext uri="{FF2B5EF4-FFF2-40B4-BE49-F238E27FC236}">
                      <a16:creationId xmlns="" xmlns:a16="http://schemas.microsoft.com/office/drawing/2014/main" id="{9F85F885-DCBF-49A6-BE3F-571F227B216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F5679D"/>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7" name="Freeform 28">
                  <a:extLst>
                    <a:ext uri="{FF2B5EF4-FFF2-40B4-BE49-F238E27FC236}">
                      <a16:creationId xmlns="" xmlns:a16="http://schemas.microsoft.com/office/drawing/2014/main" id="{5B0C8303-435B-4D88-AAA9-7D205A77A10D}"/>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grpSp>
    </p:spTree>
    <p:extLst>
      <p:ext uri="{BB962C8B-B14F-4D97-AF65-F5344CB8AC3E}">
        <p14:creationId xmlns:p14="http://schemas.microsoft.com/office/powerpoint/2010/main" val="187083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Ορθογώνιο 1"/>
          <p:cNvSpPr/>
          <p:nvPr/>
        </p:nvSpPr>
        <p:spPr>
          <a:xfrm>
            <a:off x="231291" y="272243"/>
            <a:ext cx="8568952" cy="5840317"/>
          </a:xfrm>
          <a:prstGeom prst="rect">
            <a:avLst/>
          </a:prstGeom>
        </p:spPr>
        <p:txBody>
          <a:bodyPr wrap="square">
            <a:spAutoFit/>
          </a:bodyPr>
          <a:lstStyle/>
          <a:p>
            <a:pPr algn="just">
              <a:lnSpc>
                <a:spcPct val="150000"/>
              </a:lnSpc>
              <a:spcBef>
                <a:spcPts val="600"/>
              </a:spcBef>
              <a:spcAft>
                <a:spcPts val="1000"/>
              </a:spcAft>
            </a:pPr>
            <a:r>
              <a:rPr lang="el-GR" sz="1600" i="1" dirty="0" smtClean="0">
                <a:solidFill>
                  <a:prstClr val="black"/>
                </a:solidFill>
                <a:ea typeface="Calibri" panose="020F0502020204030204" pitchFamily="34" charset="0"/>
                <a:cs typeface="Times New Roman" panose="02020603050405020304" pitchFamily="18" charset="0"/>
              </a:rPr>
              <a:t>Αξιοποιεί </a:t>
            </a:r>
            <a:r>
              <a:rPr lang="el-GR" sz="1600" i="1" dirty="0">
                <a:solidFill>
                  <a:prstClr val="black"/>
                </a:solidFill>
                <a:ea typeface="Calibri" panose="020F0502020204030204" pitchFamily="34" charset="0"/>
                <a:cs typeface="Times New Roman" panose="02020603050405020304" pitchFamily="18" charset="0"/>
              </a:rPr>
              <a:t>τις Τεχνολογίες Πληροφορίας και Επικοινωνίας με διαθεματική και βιωματική προσέγγιση που ενισχύει τη δημιουργικότητα και πλουτίζει τις εγκυκλοπαιδικές γνώσεις των μαθητών, διατηρώντας αμείωτο το ενδιαφέρον τους. </a:t>
            </a:r>
            <a:endParaRPr lang="el-GR" sz="1600" dirty="0">
              <a:solidFill>
                <a:prstClr val="black"/>
              </a:solidFill>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sz="1600" i="1" dirty="0">
                <a:solidFill>
                  <a:srgbClr val="FF0000"/>
                </a:solidFill>
                <a:ea typeface="Calibri" panose="020F0502020204030204" pitchFamily="34" charset="0"/>
                <a:cs typeface="Times New Roman" panose="02020603050405020304" pitchFamily="18" charset="0"/>
              </a:rPr>
              <a:t>Οι δραστηριότητες που περιλαμβάνει είναι πρωτότυπες και εντυπωσιακές και περιλαμβάνουν δημιουργικά και γνωστικά παιχνίδια που προσαρμόζονται στις ικανότητες και στις δυνατότητες των μαθητών ώστε να απολαμβάνουν εξίσου την αλληλεπίδραση και να έχουν το επιθυμητό αποτέλεσμα. </a:t>
            </a:r>
            <a:endParaRPr lang="el-GR" sz="1600" dirty="0">
              <a:solidFill>
                <a:srgbClr val="FF0000"/>
              </a:solidFill>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sz="1600" i="1" dirty="0">
                <a:solidFill>
                  <a:srgbClr val="FF0000"/>
                </a:solidFill>
                <a:ea typeface="Calibri" panose="020F0502020204030204" pitchFamily="34" charset="0"/>
                <a:cs typeface="Times New Roman" panose="02020603050405020304" pitchFamily="18" charset="0"/>
              </a:rPr>
              <a:t>Οι ενότητες περιέχουν δραστηριότητες ζωγραφικής, σχεδίου, μουσικής, κειμένων, εικόνων, έργων τέχνης κατάλληλων για τη ψυχοκινητική και </a:t>
            </a:r>
            <a:r>
              <a:rPr lang="el-GR" sz="1600" i="1" dirty="0" err="1">
                <a:solidFill>
                  <a:srgbClr val="FF0000"/>
                </a:solidFill>
                <a:ea typeface="Calibri" panose="020F0502020204030204" pitchFamily="34" charset="0"/>
                <a:cs typeface="Times New Roman" panose="02020603050405020304" pitchFamily="18" charset="0"/>
              </a:rPr>
              <a:t>συμπεριφορική</a:t>
            </a:r>
            <a:r>
              <a:rPr lang="el-GR" sz="1600" i="1" dirty="0">
                <a:solidFill>
                  <a:srgbClr val="FF0000"/>
                </a:solidFill>
                <a:ea typeface="Calibri" panose="020F0502020204030204" pitchFamily="34" charset="0"/>
                <a:cs typeface="Times New Roman" panose="02020603050405020304" pitchFamily="18" charset="0"/>
              </a:rPr>
              <a:t> ανάπτυξη παιδιών που ανήκουν στην ηλικιακή ομάδα της προσχολικής αγωγής και του δημοτικού και παιδιών που ανήκουν στην ειδική αγωγή (Ζαφείρη, 2016)</a:t>
            </a:r>
            <a:r>
              <a:rPr lang="el-GR" sz="1600" i="1" dirty="0">
                <a:solidFill>
                  <a:prstClr val="black"/>
                </a:solidFill>
                <a:ea typeface="Calibri" panose="020F0502020204030204" pitchFamily="34" charset="0"/>
                <a:cs typeface="Times New Roman" panose="02020603050405020304" pitchFamily="18" charset="0"/>
              </a:rPr>
              <a:t>.</a:t>
            </a:r>
            <a:endParaRPr lang="el-GR" sz="1600" dirty="0">
              <a:solidFill>
                <a:prstClr val="black"/>
              </a:solidFill>
              <a:ea typeface="Calibri" panose="020F0502020204030204" pitchFamily="34" charset="0"/>
              <a:cs typeface="Times New Roman" panose="02020603050405020304" pitchFamily="18" charset="0"/>
            </a:endParaRPr>
          </a:p>
          <a:p>
            <a:pPr algn="just">
              <a:lnSpc>
                <a:spcPct val="150000"/>
              </a:lnSpc>
              <a:spcBef>
                <a:spcPts val="600"/>
              </a:spcBef>
              <a:spcAft>
                <a:spcPts val="1000"/>
              </a:spcAft>
            </a:pPr>
            <a:r>
              <a:rPr lang="el-GR" sz="1600" i="1" dirty="0">
                <a:solidFill>
                  <a:prstClr val="black"/>
                </a:solidFill>
                <a:ea typeface="Calibri" panose="020F0502020204030204" pitchFamily="34" charset="0"/>
                <a:cs typeface="Times New Roman" panose="02020603050405020304" pitchFamily="18" charset="0"/>
              </a:rPr>
              <a:t>Για την προσβασιμότητα στο λογισμικό έχει ενσωματωθεί στο πρόγραμμα η εναλλακτική χρήση </a:t>
            </a:r>
            <a:r>
              <a:rPr lang="el-GR" sz="1600" i="1" dirty="0" err="1">
                <a:solidFill>
                  <a:prstClr val="black"/>
                </a:solidFill>
                <a:ea typeface="Calibri" panose="020F0502020204030204" pitchFamily="34" charset="0"/>
                <a:cs typeface="Times New Roman" panose="02020603050405020304" pitchFamily="18" charset="0"/>
              </a:rPr>
              <a:t>joystick</a:t>
            </a:r>
            <a:r>
              <a:rPr lang="el-GR" sz="1600" i="1" dirty="0">
                <a:solidFill>
                  <a:prstClr val="black"/>
                </a:solidFill>
                <a:ea typeface="Calibri" panose="020F0502020204030204" pitchFamily="34" charset="0"/>
                <a:cs typeface="Times New Roman" panose="02020603050405020304" pitchFamily="18" charset="0"/>
              </a:rPr>
              <a:t> στη θέση του ποντικιού, ώστε να μπορούν να το χρησιμοποιούν παιδιά με κινητικές αναπηρίες που δυσκολεύονται με το ποντίκι. Στο αρχικό μενού εμφανίζεται ο κύριος </a:t>
            </a:r>
            <a:r>
              <a:rPr lang="el-GR" sz="1600" i="1" dirty="0" err="1">
                <a:solidFill>
                  <a:prstClr val="black"/>
                </a:solidFill>
                <a:ea typeface="Calibri" panose="020F0502020204030204" pitchFamily="34" charset="0"/>
                <a:cs typeface="Times New Roman" panose="02020603050405020304" pitchFamily="18" charset="0"/>
              </a:rPr>
              <a:t>Πινέλος</a:t>
            </a:r>
            <a:r>
              <a:rPr lang="el-GR" sz="1600" i="1" dirty="0">
                <a:solidFill>
                  <a:prstClr val="black"/>
                </a:solidFill>
                <a:ea typeface="Calibri" panose="020F0502020204030204" pitchFamily="34" charset="0"/>
                <a:cs typeface="Times New Roman" panose="02020603050405020304" pitchFamily="18" charset="0"/>
              </a:rPr>
              <a:t>, που βοηθά, ξεναγεί και επιβραβεύει τα παιδιά σχεδόν σε όλες τις δραστηριότητες.</a:t>
            </a:r>
            <a:endParaRPr lang="el-GR" sz="1600" dirty="0">
              <a:solidFill>
                <a:prstClr val="black"/>
              </a:solidFill>
              <a:ea typeface="Calibri" panose="020F0502020204030204" pitchFamily="34" charset="0"/>
              <a:cs typeface="Times New Roman" panose="02020603050405020304" pitchFamily="18" charset="0"/>
            </a:endParaRPr>
          </a:p>
        </p:txBody>
      </p:sp>
      <p:grpSp>
        <p:nvGrpSpPr>
          <p:cNvPr id="3" name="Group 14"/>
          <p:cNvGrpSpPr/>
          <p:nvPr/>
        </p:nvGrpSpPr>
        <p:grpSpPr>
          <a:xfrm>
            <a:off x="8791906" y="4005064"/>
            <a:ext cx="215181" cy="2672467"/>
            <a:chOff x="4058860" y="987781"/>
            <a:chExt cx="1052368" cy="3696329"/>
          </a:xfrm>
        </p:grpSpPr>
        <p:sp>
          <p:nvSpPr>
            <p:cNvPr id="4"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F2A40D">
                    <a:lumMod val="70000"/>
                    <a:lumOff val="30000"/>
                  </a:srgbClr>
                </a:gs>
                <a:gs pos="100000">
                  <a:srgbClr val="F2A40D">
                    <a:lumMod val="70000"/>
                    <a:lumOff val="3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5"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rgbClr val="F2A40D">
                    <a:lumMod val="50000"/>
                    <a:lumOff val="50000"/>
                  </a:srgbClr>
                </a:gs>
                <a:gs pos="100000">
                  <a:srgbClr val="F2A40D">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6"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rgbClr val="32AEB8">
                    <a:lumMod val="30000"/>
                    <a:lumOff val="70000"/>
                  </a:srgbClr>
                </a:gs>
                <a:gs pos="100000">
                  <a:srgbClr val="32AEB8">
                    <a:lumMod val="30000"/>
                    <a:lumOff val="7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7"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rgbClr val="32AEB8">
                    <a:lumMod val="50000"/>
                    <a:lumOff val="50000"/>
                  </a:srgbClr>
                </a:gs>
                <a:gs pos="100000">
                  <a:srgbClr val="32AEB8">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8"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rgbClr val="32AEB8"/>
            </a:soli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9" name="Isosceles Triangle 10"/>
            <p:cNvSpPr/>
            <p:nvPr/>
          </p:nvSpPr>
          <p:spPr>
            <a:xfrm rot="10800000">
              <a:off x="4468813" y="4423239"/>
              <a:ext cx="196906" cy="260871"/>
            </a:xfrm>
            <a:prstGeom prst="triangle">
              <a:avLst/>
            </a:pr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0"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grpSp>
    </p:spTree>
    <p:extLst>
      <p:ext uri="{BB962C8B-B14F-4D97-AF65-F5344CB8AC3E}">
        <p14:creationId xmlns:p14="http://schemas.microsoft.com/office/powerpoint/2010/main" val="6253035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0483" name="Εικόνα 2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624"/>
            <a:ext cx="5400675"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Εικόνα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7525"/>
            <a:ext cx="54006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0481" name="Εικόνα 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635310"/>
            <a:ext cx="5400675" cy="2867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5508104" y="297032"/>
            <a:ext cx="3635896" cy="147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304704"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rPr>
              <a:t>Ε</a:t>
            </a:r>
            <a:r>
              <a:rPr kumimoji="0" lang="el-GR" altLang="el-GR" sz="1400" b="1" i="0" u="none" strike="noStrike" cap="none" normalizeH="0" baseline="0" dirty="0" smtClean="0" bmk="">
                <a:ln>
                  <a:noFill/>
                </a:ln>
                <a:solidFill>
                  <a:srgbClr val="365F91"/>
                </a:solidFill>
                <a:effectLst/>
                <a:latin typeface="Cambria" panose="02040503050406030204" pitchFamily="18" charset="0"/>
                <a:ea typeface="Times New Roman" panose="02020603050405020304" pitchFamily="18" charset="0"/>
              </a:rPr>
              <a:t>γκατάσταση</a:t>
            </a:r>
            <a:endPar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Για τη</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λήψη του εκπαιδευτικού πακέτου «Μικροί καλλιτέχνες σε δράση Α΄» μεταβαίνουμε στη σελίδα του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Φωτόδεντρου</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sng" strike="noStrike" cap="none" normalizeH="0" baseline="0" dirty="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http://photodentro.edu.gr/edusoft/r/8531/222</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(εικ.1)</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5"/>
          <p:cNvSpPr>
            <a:spLocks noChangeArrowheads="1"/>
          </p:cNvSpPr>
          <p:nvPr/>
        </p:nvSpPr>
        <p:spPr bwMode="auto">
          <a:xfrm>
            <a:off x="5608440" y="2578491"/>
            <a:ext cx="352839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Αφού το εγκαταστήσουμε το εκκινούμε από την εφαρμογή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KALLITEXNES  </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(εικ.2) και ανοίγει η αρχική σελίδα με τις διαθέσιμες επιλογές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3)</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6"/>
          <p:cNvSpPr>
            <a:spLocks noChangeArrowheads="1"/>
          </p:cNvSpPr>
          <p:nvPr/>
        </p:nvSpPr>
        <p:spPr bwMode="auto">
          <a:xfrm>
            <a:off x="251520" y="35402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2267744" y="65973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3</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6" name="Ορθογώνιο 5"/>
          <p:cNvSpPr/>
          <p:nvPr/>
        </p:nvSpPr>
        <p:spPr>
          <a:xfrm>
            <a:off x="3275856" y="2673594"/>
            <a:ext cx="728084" cy="261610"/>
          </a:xfrm>
          <a:prstGeom prst="rect">
            <a:avLst/>
          </a:prstGeom>
        </p:spPr>
        <p:txBody>
          <a:bodyPr wrap="none">
            <a:spAutoFit/>
          </a:bodyPr>
          <a:lstStyle/>
          <a:p>
            <a:pPr lvl="0" eaLnBrk="0" hangingPunct="0"/>
            <a:r>
              <a:rPr lang="el-GR" altLang="el-GR" sz="1100" i="1" dirty="0">
                <a:solidFill>
                  <a:prstClr val="black"/>
                </a:solidFill>
                <a:latin typeface="Arial" panose="020B0604020202020204" pitchFamily="34" charset="0"/>
                <a:ea typeface="Calibri" panose="020F0502020204030204" pitchFamily="34" charset="0"/>
                <a:cs typeface="Times New Roman" panose="02020603050405020304" pitchFamily="18" charset="0"/>
              </a:rPr>
              <a:t>Εικόνα 1</a:t>
            </a:r>
            <a:endParaRPr lang="el-GR" altLang="el-GR" sz="600" dirty="0">
              <a:solidFill>
                <a:prstClr val="black"/>
              </a:solidFill>
              <a:latin typeface="Arial" panose="020B0604020202020204" pitchFamily="34" charset="0"/>
            </a:endParaRPr>
          </a:p>
        </p:txBody>
      </p:sp>
    </p:spTree>
    <p:extLst>
      <p:ext uri="{BB962C8B-B14F-4D97-AF65-F5344CB8AC3E}">
        <p14:creationId xmlns:p14="http://schemas.microsoft.com/office/powerpoint/2010/main" val="9177716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1506" name="Εικόνα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24" y="66675"/>
            <a:ext cx="4648492" cy="3209925"/>
          </a:xfrm>
          <a:prstGeom prst="rect">
            <a:avLst/>
          </a:prstGeom>
          <a:noFill/>
          <a:extLst>
            <a:ext uri="{909E8E84-426E-40DD-AFC4-6F175D3DCCD1}">
              <a14:hiddenFill xmlns:a14="http://schemas.microsoft.com/office/drawing/2010/main">
                <a:solidFill>
                  <a:srgbClr val="FFFFFF"/>
                </a:solidFill>
              </a14:hiddenFill>
            </a:ext>
          </a:extLst>
        </p:spPr>
      </p:pic>
      <p:pic>
        <p:nvPicPr>
          <p:cNvPr id="21505" name="Εικόνα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6" y="3595902"/>
            <a:ext cx="3590238" cy="30769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716016" y="31994"/>
            <a:ext cx="4176464" cy="113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304704" rIns="9144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rPr>
              <a:t>Ο</a:t>
            </a:r>
            <a:r>
              <a:rPr kumimoji="0" lang="el-GR" altLang="el-GR" sz="1400" b="1" i="0" u="none" strike="noStrike" cap="none" normalizeH="0" baseline="0" dirty="0" smtClean="0" bmk="">
                <a:ln>
                  <a:noFill/>
                </a:ln>
                <a:solidFill>
                  <a:srgbClr val="365F91"/>
                </a:solidFill>
                <a:effectLst/>
                <a:latin typeface="Cambria" panose="02040503050406030204" pitchFamily="18" charset="0"/>
                <a:ea typeface="Times New Roman" panose="02020603050405020304" pitchFamily="18" charset="0"/>
              </a:rPr>
              <a:t>ι δραστηριότητες:</a:t>
            </a:r>
            <a:endPar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Μαθαίνουμε τα σχήματα. Βάλε το κάθε αντικείμενο στη θέση του.</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4283968" y="4060442"/>
            <a:ext cx="39546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Ζωγραφίζουμε με σχήματα. Με χρώματα, γραμμές και σχήματα φτιάξε μια εικόνα.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7658100"/>
            <a:ext cx="788436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25200124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2530" name="Εικόνα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24" y="-8397"/>
            <a:ext cx="4986298" cy="3658377"/>
          </a:xfrm>
          <a:prstGeom prst="rect">
            <a:avLst/>
          </a:prstGeom>
          <a:noFill/>
          <a:extLst>
            <a:ext uri="{909E8E84-426E-40DD-AFC4-6F175D3DCCD1}">
              <a14:hiddenFill xmlns:a14="http://schemas.microsoft.com/office/drawing/2010/main">
                <a:solidFill>
                  <a:srgbClr val="FFFFFF"/>
                </a:solidFill>
              </a14:hiddenFill>
            </a:ext>
          </a:extLst>
        </p:spPr>
      </p:pic>
      <p:pic>
        <p:nvPicPr>
          <p:cNvPr id="22529" name="Εικόνα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370" y="3933056"/>
            <a:ext cx="3858593" cy="2713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213322" y="906785"/>
            <a:ext cx="35331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Φτιάξε με τα σχήματα εικόνες. Βάλε τα σχήματα στη σωστή θέση και φτιάξε την εικόνα.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2627784" y="5085184"/>
            <a:ext cx="2764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Μαθαίνουμε τα χρώματα. Έλα να παίξουμε με τα χρώματα.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1275" y="828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3053398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3554" name="Εικόνα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644009" cy="3472769"/>
          </a:xfrm>
          <a:prstGeom prst="rect">
            <a:avLst/>
          </a:prstGeom>
          <a:noFill/>
          <a:extLst>
            <a:ext uri="{909E8E84-426E-40DD-AFC4-6F175D3DCCD1}">
              <a14:hiddenFill xmlns:a14="http://schemas.microsoft.com/office/drawing/2010/main">
                <a:solidFill>
                  <a:srgbClr val="FFFFFF"/>
                </a:solidFill>
              </a14:hiddenFill>
            </a:ext>
          </a:extLst>
        </p:spPr>
      </p:pic>
      <p:pic>
        <p:nvPicPr>
          <p:cNvPr id="23553" name="Εικόνα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717032"/>
            <a:ext cx="4025017" cy="29885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508104" y="1414671"/>
            <a:ext cx="37544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Παίξε στο εργοστάσιο με τα χρώματα. Βάλε κάθε αντικείμενο στο καλάθι που ταιριάζει.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4427984" y="4252362"/>
            <a:ext cx="29158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Μάθε να σχεδιάζεις. Διάλεξε μια εικόνα και περπάτα πάνω στις γραμμές.</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8505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14862062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4578" name="Εικόνα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4104456" cy="3054816"/>
          </a:xfrm>
          <a:prstGeom prst="rect">
            <a:avLst/>
          </a:prstGeom>
          <a:noFill/>
          <a:extLst>
            <a:ext uri="{909E8E84-426E-40DD-AFC4-6F175D3DCCD1}">
              <a14:hiddenFill xmlns:a14="http://schemas.microsoft.com/office/drawing/2010/main">
                <a:solidFill>
                  <a:srgbClr val="FFFFFF"/>
                </a:solidFill>
              </a14:hiddenFill>
            </a:ext>
          </a:extLst>
        </p:spPr>
      </p:pic>
      <p:pic>
        <p:nvPicPr>
          <p:cNvPr id="24577" name="Εικόνα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37" y="3501008"/>
            <a:ext cx="4300751" cy="3223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644008" y="836712"/>
            <a:ext cx="32038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Βάψε απλά σχέδια. Βάψε με τα χρώματα που πρέπει.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5364088" y="4149080"/>
            <a:ext cx="334786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Χρωμάτισε τις εικόνες. Διάλεξε τα χρώματα και βάψε.</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800663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5602" name="Εικόνα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3926754" cy="2929483"/>
          </a:xfrm>
          <a:prstGeom prst="rect">
            <a:avLst/>
          </a:prstGeom>
          <a:noFill/>
          <a:extLst>
            <a:ext uri="{909E8E84-426E-40DD-AFC4-6F175D3DCCD1}">
              <a14:hiddenFill xmlns:a14="http://schemas.microsoft.com/office/drawing/2010/main">
                <a:solidFill>
                  <a:srgbClr val="FFFFFF"/>
                </a:solidFill>
              </a14:hiddenFill>
            </a:ext>
          </a:extLst>
        </p:spPr>
      </p:pic>
      <p:pic>
        <p:nvPicPr>
          <p:cNvPr id="25601" name="Εικόνα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375629"/>
            <a:ext cx="4397726" cy="3257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466306" y="548680"/>
            <a:ext cx="3491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Έλα να ζωγραφίσουμε παρέα. Μπορείς να γίνεις μεγάλος ζωγράφος. Δοκίμασε!</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5108226" y="4486275"/>
            <a:ext cx="32758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Σχεδίασε με τις κορδέλες. Διάλεξε κορδέλες και τελείες και φτιάξε φανταστικά σχέδια.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8486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35298161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6626" name="Εικόνα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307"/>
            <a:ext cx="4211960" cy="3171970"/>
          </a:xfrm>
          <a:prstGeom prst="rect">
            <a:avLst/>
          </a:prstGeom>
          <a:noFill/>
          <a:extLst>
            <a:ext uri="{909E8E84-426E-40DD-AFC4-6F175D3DCCD1}">
              <a14:hiddenFill xmlns:a14="http://schemas.microsoft.com/office/drawing/2010/main">
                <a:solidFill>
                  <a:srgbClr val="FFFFFF"/>
                </a:solidFill>
              </a14:hiddenFill>
            </a:ext>
          </a:extLst>
        </p:spPr>
      </p:pic>
      <p:pic>
        <p:nvPicPr>
          <p:cNvPr id="26625" name="Εικόνα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838" y="3421724"/>
            <a:ext cx="4066670" cy="30266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644008" y="332656"/>
            <a:ext cx="32758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Γίνε γρήγορα μεγάλος ζωγράφος. Φτιάξε με το πινέλο σου ένα καταπληκτικό πίνακα.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508939" y="4231084"/>
            <a:ext cx="39959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Στάμπες με εικόνες. Γέμισε τη ζωγραφιά με τις στάμπες που θέλεις.</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8543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26266207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grpSp>
        <p:nvGrpSpPr>
          <p:cNvPr id="29" name="Group 14"/>
          <p:cNvGrpSpPr/>
          <p:nvPr/>
        </p:nvGrpSpPr>
        <p:grpSpPr>
          <a:xfrm>
            <a:off x="426869" y="3501008"/>
            <a:ext cx="329292" cy="2888491"/>
            <a:chOff x="4058860" y="987781"/>
            <a:chExt cx="1052368" cy="3696329"/>
          </a:xfrm>
        </p:grpSpPr>
        <p:sp>
          <p:nvSpPr>
            <p:cNvPr id="30"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F2A40D">
                    <a:lumMod val="70000"/>
                    <a:lumOff val="30000"/>
                  </a:srgbClr>
                </a:gs>
                <a:gs pos="100000">
                  <a:srgbClr val="F2A40D">
                    <a:lumMod val="70000"/>
                    <a:lumOff val="3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31"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rgbClr val="F2A40D">
                    <a:lumMod val="50000"/>
                    <a:lumOff val="50000"/>
                  </a:srgbClr>
                </a:gs>
                <a:gs pos="100000">
                  <a:srgbClr val="F2A40D">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2"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rgbClr val="32AEB8">
                    <a:lumMod val="30000"/>
                    <a:lumOff val="70000"/>
                  </a:srgbClr>
                </a:gs>
                <a:gs pos="100000">
                  <a:srgbClr val="32AEB8">
                    <a:lumMod val="30000"/>
                    <a:lumOff val="7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3"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rgbClr val="32AEB8">
                    <a:lumMod val="50000"/>
                    <a:lumOff val="50000"/>
                  </a:srgbClr>
                </a:gs>
                <a:gs pos="100000">
                  <a:srgbClr val="32AEB8">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4"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rgbClr val="32AEB8"/>
            </a:soli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35" name="Isosceles Triangle 10"/>
            <p:cNvSpPr/>
            <p:nvPr/>
          </p:nvSpPr>
          <p:spPr>
            <a:xfrm rot="10800000">
              <a:off x="4468813" y="4423239"/>
              <a:ext cx="196906" cy="260871"/>
            </a:xfrm>
            <a:prstGeom prst="triangle">
              <a:avLst/>
            </a:pr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36"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grpSp>
      <p:grpSp>
        <p:nvGrpSpPr>
          <p:cNvPr id="37" name="Group 2">
            <a:extLst>
              <a:ext uri="{FF2B5EF4-FFF2-40B4-BE49-F238E27FC236}">
                <a16:creationId xmlns="" xmlns:a16="http://schemas.microsoft.com/office/drawing/2014/main" id="{A66F95CF-88C4-49E7-AFA4-33EE5C9919CC}"/>
              </a:ext>
            </a:extLst>
          </p:cNvPr>
          <p:cNvGrpSpPr/>
          <p:nvPr/>
        </p:nvGrpSpPr>
        <p:grpSpPr>
          <a:xfrm>
            <a:off x="7565338" y="908720"/>
            <a:ext cx="1464867" cy="2147075"/>
            <a:chOff x="8624030" y="2378078"/>
            <a:chExt cx="3180149" cy="2051871"/>
          </a:xfrm>
        </p:grpSpPr>
        <p:grpSp>
          <p:nvGrpSpPr>
            <p:cNvPr id="38" name="Group 3">
              <a:extLst>
                <a:ext uri="{FF2B5EF4-FFF2-40B4-BE49-F238E27FC236}">
                  <a16:creationId xmlns="" xmlns:a16="http://schemas.microsoft.com/office/drawing/2014/main" id="{52576E32-7A38-467E-8EE5-59768124CAD3}"/>
                </a:ext>
              </a:extLst>
            </p:cNvPr>
            <p:cNvGrpSpPr/>
            <p:nvPr/>
          </p:nvGrpSpPr>
          <p:grpSpPr>
            <a:xfrm flipH="1">
              <a:off x="8624030" y="2378078"/>
              <a:ext cx="3180149" cy="2051871"/>
              <a:chOff x="1070741" y="2355612"/>
              <a:chExt cx="3613027" cy="2331169"/>
            </a:xfrm>
          </p:grpSpPr>
          <p:sp>
            <p:nvSpPr>
              <p:cNvPr id="55" name="Freeform 2">
                <a:extLst>
                  <a:ext uri="{FF2B5EF4-FFF2-40B4-BE49-F238E27FC236}">
                    <a16:creationId xmlns="" xmlns:a16="http://schemas.microsoft.com/office/drawing/2014/main" id="{E226DC28-A7B7-4942-9737-F5DC2225F817}"/>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ysClr val="window" lastClr="FFFFFF">
                      <a:alpha val="20000"/>
                    </a:sysClr>
                  </a:gs>
                  <a:gs pos="27000">
                    <a:sysClr val="window" lastClr="FFFFFF">
                      <a:alpha val="80000"/>
                    </a:sysClr>
                  </a:gs>
                  <a:gs pos="100000">
                    <a:srgbClr val="B754BA">
                      <a:lumMod val="20000"/>
                      <a:lumOff val="80000"/>
                    </a:srgbClr>
                  </a:gs>
                </a:gsLst>
                <a:lin ang="16200000" scaled="0"/>
              </a:gra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nvGrpSpPr>
              <p:cNvPr id="56" name="Group 21">
                <a:extLst>
                  <a:ext uri="{FF2B5EF4-FFF2-40B4-BE49-F238E27FC236}">
                    <a16:creationId xmlns="" xmlns:a16="http://schemas.microsoft.com/office/drawing/2014/main" id="{58570506-0B44-4CBA-AEC9-89984F03F6C9}"/>
                  </a:ext>
                </a:extLst>
              </p:cNvPr>
              <p:cNvGrpSpPr/>
              <p:nvPr/>
            </p:nvGrpSpPr>
            <p:grpSpPr>
              <a:xfrm rot="3660000">
                <a:off x="1772640" y="2273771"/>
                <a:ext cx="112390" cy="1065317"/>
                <a:chOff x="1039691" y="2468855"/>
                <a:chExt cx="190176" cy="1802639"/>
              </a:xfrm>
            </p:grpSpPr>
            <p:sp>
              <p:nvSpPr>
                <p:cNvPr id="65" name="Rectangle 30">
                  <a:extLst>
                    <a:ext uri="{FF2B5EF4-FFF2-40B4-BE49-F238E27FC236}">
                      <a16:creationId xmlns="" xmlns:a16="http://schemas.microsoft.com/office/drawing/2014/main" id="{F7988BCE-A951-4751-8BC8-FFC39B196E45}"/>
                    </a:ext>
                  </a:extLst>
                </p:cNvPr>
                <p:cNvSpPr/>
                <p:nvPr/>
              </p:nvSpPr>
              <p:spPr>
                <a:xfrm>
                  <a:off x="1039691" y="2471295"/>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6" name="Rectangle 31">
                  <a:extLst>
                    <a:ext uri="{FF2B5EF4-FFF2-40B4-BE49-F238E27FC236}">
                      <a16:creationId xmlns="" xmlns:a16="http://schemas.microsoft.com/office/drawing/2014/main" id="{F349909D-7882-4E17-9247-957B60B97E12}"/>
                    </a:ext>
                  </a:extLst>
                </p:cNvPr>
                <p:cNvSpPr/>
                <p:nvPr/>
              </p:nvSpPr>
              <p:spPr>
                <a:xfrm>
                  <a:off x="1157859" y="2468855"/>
                  <a:ext cx="72008" cy="1800200"/>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57" name="Group 22">
                <a:extLst>
                  <a:ext uri="{FF2B5EF4-FFF2-40B4-BE49-F238E27FC236}">
                    <a16:creationId xmlns="" xmlns:a16="http://schemas.microsoft.com/office/drawing/2014/main" id="{21A0DC4F-6599-4DB4-803D-11C0A040E3A5}"/>
                  </a:ext>
                </a:extLst>
              </p:cNvPr>
              <p:cNvGrpSpPr/>
              <p:nvPr/>
            </p:nvGrpSpPr>
            <p:grpSpPr>
              <a:xfrm>
                <a:off x="1314845" y="3097544"/>
                <a:ext cx="136170" cy="1065354"/>
                <a:chOff x="1093356" y="2490394"/>
                <a:chExt cx="230413" cy="1802702"/>
              </a:xfrm>
            </p:grpSpPr>
            <p:sp>
              <p:nvSpPr>
                <p:cNvPr id="63" name="Rectangle 28">
                  <a:extLst>
                    <a:ext uri="{FF2B5EF4-FFF2-40B4-BE49-F238E27FC236}">
                      <a16:creationId xmlns="" xmlns:a16="http://schemas.microsoft.com/office/drawing/2014/main" id="{A60CAC78-58E1-4E16-AFB8-E834B54224EB}"/>
                    </a:ext>
                  </a:extLst>
                </p:cNvPr>
                <p:cNvSpPr/>
                <p:nvPr/>
              </p:nvSpPr>
              <p:spPr>
                <a:xfrm>
                  <a:off x="1093356" y="2492897"/>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4" name="Rectangle 29">
                  <a:extLst>
                    <a:ext uri="{FF2B5EF4-FFF2-40B4-BE49-F238E27FC236}">
                      <a16:creationId xmlns="" xmlns:a16="http://schemas.microsoft.com/office/drawing/2014/main" id="{1A85975C-3ACE-4AEF-94CD-8D8799E1E2DE}"/>
                    </a:ext>
                  </a:extLst>
                </p:cNvPr>
                <p:cNvSpPr/>
                <p:nvPr/>
              </p:nvSpPr>
              <p:spPr>
                <a:xfrm>
                  <a:off x="1251762" y="2490394"/>
                  <a:ext cx="72007"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58" name="Group 23">
                <a:extLst>
                  <a:ext uri="{FF2B5EF4-FFF2-40B4-BE49-F238E27FC236}">
                    <a16:creationId xmlns="" xmlns:a16="http://schemas.microsoft.com/office/drawing/2014/main" id="{98D96DE6-19E8-4927-AC54-63401994934C}"/>
                  </a:ext>
                </a:extLst>
              </p:cNvPr>
              <p:cNvGrpSpPr/>
              <p:nvPr/>
            </p:nvGrpSpPr>
            <p:grpSpPr>
              <a:xfrm>
                <a:off x="1243434" y="2957732"/>
                <a:ext cx="279625" cy="279625"/>
                <a:chOff x="3275856" y="4077072"/>
                <a:chExt cx="504056" cy="504056"/>
              </a:xfrm>
            </p:grpSpPr>
            <p:sp>
              <p:nvSpPr>
                <p:cNvPr id="61" name="Oval 26">
                  <a:extLst>
                    <a:ext uri="{FF2B5EF4-FFF2-40B4-BE49-F238E27FC236}">
                      <a16:creationId xmlns="" xmlns:a16="http://schemas.microsoft.com/office/drawing/2014/main" id="{0D52B68E-FBEF-4AC1-931E-A8049FF648EB}"/>
                    </a:ext>
                  </a:extLst>
                </p:cNvPr>
                <p:cNvSpPr/>
                <p:nvPr/>
              </p:nvSpPr>
              <p:spPr>
                <a:xfrm>
                  <a:off x="3275856" y="4077072"/>
                  <a:ext cx="504056" cy="504056"/>
                </a:xfrm>
                <a:prstGeom prst="ellips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2" name="Oval 27">
                  <a:extLst>
                    <a:ext uri="{FF2B5EF4-FFF2-40B4-BE49-F238E27FC236}">
                      <a16:creationId xmlns="" xmlns:a16="http://schemas.microsoft.com/office/drawing/2014/main" id="{BD55167C-16BE-48BA-98F7-56D5F93EEC88}"/>
                    </a:ext>
                  </a:extLst>
                </p:cNvPr>
                <p:cNvSpPr/>
                <p:nvPr/>
              </p:nvSpPr>
              <p:spPr>
                <a:xfrm>
                  <a:off x="3375484" y="4176700"/>
                  <a:ext cx="304800" cy="304800"/>
                </a:xfrm>
                <a:prstGeom prst="ellips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sp>
            <p:nvSpPr>
              <p:cNvPr id="59" name="Rounded Rectangle 14">
                <a:extLst>
                  <a:ext uri="{FF2B5EF4-FFF2-40B4-BE49-F238E27FC236}">
                    <a16:creationId xmlns="" xmlns:a16="http://schemas.microsoft.com/office/drawing/2014/main" id="{9B815360-0406-44E4-9875-D31EE38DC130}"/>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60" name="Diagonal Stripe 25">
                <a:extLst>
                  <a:ext uri="{FF2B5EF4-FFF2-40B4-BE49-F238E27FC236}">
                    <a16:creationId xmlns="" xmlns:a16="http://schemas.microsoft.com/office/drawing/2014/main" id="{D5287912-4FEC-40A3-859F-CB09257ACF14}"/>
                  </a:ext>
                </a:extLst>
              </p:cNvPr>
              <p:cNvSpPr/>
              <p:nvPr/>
            </p:nvSpPr>
            <p:spPr>
              <a:xfrm rot="2700000">
                <a:off x="1070741" y="4062402"/>
                <a:ext cx="624379" cy="624379"/>
              </a:xfrm>
              <a:prstGeom prst="diagStrip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9" name="Group 4">
              <a:extLst>
                <a:ext uri="{FF2B5EF4-FFF2-40B4-BE49-F238E27FC236}">
                  <a16:creationId xmlns="" xmlns:a16="http://schemas.microsoft.com/office/drawing/2014/main" id="{ABEF344E-980F-4D8E-A1FE-9092C5510222}"/>
                </a:ext>
              </a:extLst>
            </p:cNvPr>
            <p:cNvGrpSpPr/>
            <p:nvPr/>
          </p:nvGrpSpPr>
          <p:grpSpPr>
            <a:xfrm>
              <a:off x="9777396" y="3381522"/>
              <a:ext cx="906980" cy="797418"/>
              <a:chOff x="3983887" y="4061275"/>
              <a:chExt cx="2122406" cy="1866023"/>
            </a:xfrm>
          </p:grpSpPr>
          <p:grpSp>
            <p:nvGrpSpPr>
              <p:cNvPr id="40" name="Group 5">
                <a:extLst>
                  <a:ext uri="{FF2B5EF4-FFF2-40B4-BE49-F238E27FC236}">
                    <a16:creationId xmlns="" xmlns:a16="http://schemas.microsoft.com/office/drawing/2014/main" id="{0300F1B1-2706-4D60-808C-7C522B618396}"/>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53" name="Freeform 15">
                  <a:extLst>
                    <a:ext uri="{FF2B5EF4-FFF2-40B4-BE49-F238E27FC236}">
                      <a16:creationId xmlns="" xmlns:a16="http://schemas.microsoft.com/office/drawing/2014/main" id="{93FB96EA-2CB1-4FFB-B488-E67005938203}"/>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rgbClr val="F5679D"/>
                </a:solidFill>
                <a:ln w="12700" cap="flat" cmpd="sng" algn="ctr">
                  <a:noFill/>
                  <a:prstDash val="solid"/>
                  <a:miter lim="800000"/>
                </a:ln>
                <a:effectLst>
                  <a:outerShdw blurRad="76200" dist="12700" dir="8100000" sy="-23000" kx="800400" algn="br" rotWithShape="0">
                    <a:prstClr val="black">
                      <a:alpha val="2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54" name="Rectangle 22">
                  <a:extLst>
                    <a:ext uri="{FF2B5EF4-FFF2-40B4-BE49-F238E27FC236}">
                      <a16:creationId xmlns="" xmlns:a16="http://schemas.microsoft.com/office/drawing/2014/main" id="{F09C9D23-44E3-441B-9E7E-2FC8B69E13B7}"/>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1" name="Group 6">
                <a:extLst>
                  <a:ext uri="{FF2B5EF4-FFF2-40B4-BE49-F238E27FC236}">
                    <a16:creationId xmlns="" xmlns:a16="http://schemas.microsoft.com/office/drawing/2014/main" id="{FD6ED1CB-4552-4FB7-A3B9-C4D7393ACDBC}"/>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51" name="Freeform 18">
                  <a:extLst>
                    <a:ext uri="{FF2B5EF4-FFF2-40B4-BE49-F238E27FC236}">
                      <a16:creationId xmlns="" xmlns:a16="http://schemas.microsoft.com/office/drawing/2014/main" id="{5C359CD3-0A6A-4DC9-94F3-3F645D676462}"/>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52" name="Freeform 19">
                  <a:extLst>
                    <a:ext uri="{FF2B5EF4-FFF2-40B4-BE49-F238E27FC236}">
                      <a16:creationId xmlns="" xmlns:a16="http://schemas.microsoft.com/office/drawing/2014/main" id="{2B41AD79-AE8C-457A-BA75-9D7DDDBDF953}"/>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2" name="Group 7">
                <a:extLst>
                  <a:ext uri="{FF2B5EF4-FFF2-40B4-BE49-F238E27FC236}">
                    <a16:creationId xmlns="" xmlns:a16="http://schemas.microsoft.com/office/drawing/2014/main" id="{FDEA2DDA-BC30-47E5-86C5-C6FBB48ADD27}"/>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49" name="Freeform 21">
                  <a:extLst>
                    <a:ext uri="{FF2B5EF4-FFF2-40B4-BE49-F238E27FC236}">
                      <a16:creationId xmlns="" xmlns:a16="http://schemas.microsoft.com/office/drawing/2014/main" id="{5D216886-BAC2-4FA0-9337-C783594E31BD}"/>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rgbClr val="F5679D"/>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50" name="Rectangle 22">
                  <a:extLst>
                    <a:ext uri="{FF2B5EF4-FFF2-40B4-BE49-F238E27FC236}">
                      <a16:creationId xmlns="" xmlns:a16="http://schemas.microsoft.com/office/drawing/2014/main" id="{C49CC2E0-6442-4631-966B-B0FD566B25B1}"/>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3" name="Group 8">
                <a:extLst>
                  <a:ext uri="{FF2B5EF4-FFF2-40B4-BE49-F238E27FC236}">
                    <a16:creationId xmlns="" xmlns:a16="http://schemas.microsoft.com/office/drawing/2014/main" id="{369442A5-7911-4C1C-90E4-81830E0E4942}"/>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47" name="Freeform 24">
                  <a:extLst>
                    <a:ext uri="{FF2B5EF4-FFF2-40B4-BE49-F238E27FC236}">
                      <a16:creationId xmlns="" xmlns:a16="http://schemas.microsoft.com/office/drawing/2014/main" id="{CA7FF6B0-D15D-405B-A837-6A4B1A02EB3A}"/>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48" name="Rectangle 22">
                  <a:extLst>
                    <a:ext uri="{FF2B5EF4-FFF2-40B4-BE49-F238E27FC236}">
                      <a16:creationId xmlns="" xmlns:a16="http://schemas.microsoft.com/office/drawing/2014/main" id="{FFD66CBF-12E0-4F76-A546-E7FDFB788843}"/>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44" name="Group 9">
                <a:extLst>
                  <a:ext uri="{FF2B5EF4-FFF2-40B4-BE49-F238E27FC236}">
                    <a16:creationId xmlns="" xmlns:a16="http://schemas.microsoft.com/office/drawing/2014/main" id="{05497358-06DB-4E5A-8860-DF7C3D1FEB5C}"/>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45" name="Freeform 27">
                  <a:extLst>
                    <a:ext uri="{FF2B5EF4-FFF2-40B4-BE49-F238E27FC236}">
                      <a16:creationId xmlns="" xmlns:a16="http://schemas.microsoft.com/office/drawing/2014/main" id="{9F85F885-DCBF-49A6-BE3F-571F227B216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F5679D"/>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46" name="Freeform 28">
                  <a:extLst>
                    <a:ext uri="{FF2B5EF4-FFF2-40B4-BE49-F238E27FC236}">
                      <a16:creationId xmlns="" xmlns:a16="http://schemas.microsoft.com/office/drawing/2014/main" id="{5B0C8303-435B-4D88-AAA9-7D205A77A10D}"/>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grpSp>
      <p:sp>
        <p:nvSpPr>
          <p:cNvPr id="3" name="Ορθογώνιο 2"/>
          <p:cNvSpPr/>
          <p:nvPr/>
        </p:nvSpPr>
        <p:spPr>
          <a:xfrm>
            <a:off x="313891" y="155903"/>
            <a:ext cx="6779683" cy="3267561"/>
          </a:xfrm>
          <a:prstGeom prst="rect">
            <a:avLst/>
          </a:prstGeom>
        </p:spPr>
        <p:txBody>
          <a:bodyPr wrap="square">
            <a:spAutoFit/>
          </a:bodyPr>
          <a:lstStyle/>
          <a:p>
            <a:pPr marL="228600" indent="-228600">
              <a:lnSpc>
                <a:spcPct val="150000"/>
              </a:lnSpc>
              <a:spcBef>
                <a:spcPts val="2400"/>
              </a:spcBef>
              <a:spcAft>
                <a:spcPts val="0"/>
              </a:spcAft>
            </a:pPr>
            <a:r>
              <a:rPr lang="el-GR" sz="2000" b="1" u="sng" kern="0" dirty="0">
                <a:solidFill>
                  <a:srgbClr val="365F91"/>
                </a:solidFill>
                <a:latin typeface="Cambria" panose="02040503050406030204" pitchFamily="18" charset="0"/>
                <a:ea typeface="Times New Roman" panose="02020603050405020304" pitchFamily="18" charset="0"/>
              </a:rPr>
              <a:t>Εγκατάσταση</a:t>
            </a:r>
            <a:endParaRPr lang="el-GR" sz="2000" b="1" kern="0" dirty="0">
              <a:solidFill>
                <a:srgbClr val="365F91"/>
              </a:solidFill>
              <a:latin typeface="Cambria" panose="02040503050406030204" pitchFamily="18" charset="0"/>
              <a:ea typeface="Times New Roman" panose="02020603050405020304" pitchFamily="18" charset="0"/>
            </a:endParaRPr>
          </a:p>
          <a:p>
            <a:pPr algn="just">
              <a:lnSpc>
                <a:spcPct val="150000"/>
              </a:lnSpc>
              <a:spcAft>
                <a:spcPts val="1000"/>
              </a:spcAft>
            </a:pPr>
            <a:r>
              <a:rPr lang="el-GR" sz="1600" dirty="0">
                <a:ea typeface="Calibri" panose="020F0502020204030204" pitchFamily="34" charset="0"/>
                <a:cs typeface="Times New Roman" panose="02020603050405020304" pitchFamily="18" charset="0"/>
              </a:rPr>
              <a:t> </a:t>
            </a:r>
          </a:p>
          <a:p>
            <a:pPr algn="just">
              <a:lnSpc>
                <a:spcPct val="150000"/>
              </a:lnSpc>
              <a:spcAft>
                <a:spcPts val="1000"/>
              </a:spcAft>
            </a:pPr>
            <a:r>
              <a:rPr lang="el-GR" sz="1600" dirty="0">
                <a:ea typeface="Calibri" panose="020F0502020204030204" pitchFamily="34" charset="0"/>
                <a:cs typeface="Times New Roman" panose="02020603050405020304" pitchFamily="18" charset="0"/>
              </a:rPr>
              <a:t>Το </a:t>
            </a:r>
            <a:r>
              <a:rPr lang="en-US" sz="1600" dirty="0" err="1">
                <a:ea typeface="Calibri" panose="020F0502020204030204" pitchFamily="34" charset="0"/>
                <a:cs typeface="Times New Roman" panose="02020603050405020304" pitchFamily="18" charset="0"/>
              </a:rPr>
              <a:t>GCompris</a:t>
            </a:r>
            <a:r>
              <a:rPr lang="en-US" sz="1600" dirty="0">
                <a:ea typeface="Calibri" panose="020F0502020204030204" pitchFamily="34" charset="0"/>
                <a:cs typeface="Times New Roman" panose="02020603050405020304" pitchFamily="18" charset="0"/>
              </a:rPr>
              <a:t> </a:t>
            </a:r>
            <a:r>
              <a:rPr lang="el-GR" sz="1600" dirty="0">
                <a:ea typeface="Calibri" panose="020F0502020204030204" pitchFamily="34" charset="0"/>
                <a:cs typeface="Times New Roman" panose="02020603050405020304" pitchFamily="18" charset="0"/>
              </a:rPr>
              <a:t>καλύπτεται από την άδεια </a:t>
            </a:r>
            <a:r>
              <a:rPr lang="en-US" sz="1600" dirty="0">
                <a:ea typeface="Calibri" panose="020F0502020204030204" pitchFamily="34" charset="0"/>
                <a:cs typeface="Times New Roman" panose="02020603050405020304" pitchFamily="18" charset="0"/>
              </a:rPr>
              <a:t>GNU </a:t>
            </a:r>
            <a:r>
              <a:rPr lang="en-US" sz="1600" dirty="0" err="1">
                <a:ea typeface="Calibri" panose="020F0502020204030204" pitchFamily="34" charset="0"/>
                <a:cs typeface="Times New Roman" panose="02020603050405020304" pitchFamily="18" charset="0"/>
              </a:rPr>
              <a:t>Affero</a:t>
            </a:r>
            <a:r>
              <a:rPr lang="en-US" sz="1600" dirty="0">
                <a:ea typeface="Calibri" panose="020F0502020204030204" pitchFamily="34" charset="0"/>
                <a:cs typeface="Times New Roman" panose="02020603050405020304" pitchFamily="18" charset="0"/>
              </a:rPr>
              <a:t> General Public License </a:t>
            </a:r>
            <a:r>
              <a:rPr lang="el-GR" sz="1600" dirty="0">
                <a:ea typeface="Calibri" panose="020F0502020204030204" pitchFamily="34" charset="0"/>
                <a:cs typeface="Times New Roman" panose="02020603050405020304" pitchFamily="18" charset="0"/>
              </a:rPr>
              <a:t>που είναι μια τροποποιημένη έκδοση της συνηθισμένης GNU GPL έκδοση 3. Δηλαδή, εάν κάποιο πρόγραμμα σε έναν διακομιστή έχει κυκλοφορήσει κάτω από το GNU </a:t>
            </a:r>
            <a:r>
              <a:rPr lang="el-GR" sz="1600" dirty="0" err="1">
                <a:ea typeface="Calibri" panose="020F0502020204030204" pitchFamily="34" charset="0"/>
                <a:cs typeface="Times New Roman" panose="02020603050405020304" pitchFamily="18" charset="0"/>
              </a:rPr>
              <a:t>Affero</a:t>
            </a:r>
            <a:r>
              <a:rPr lang="el-GR" sz="1600" dirty="0">
                <a:ea typeface="Calibri" panose="020F0502020204030204" pitchFamily="34" charset="0"/>
                <a:cs typeface="Times New Roman" panose="02020603050405020304" pitchFamily="18" charset="0"/>
              </a:rPr>
              <a:t> GPL, ο διακομιστής πρέπει να προσφέρει στους χρήστες την αντίστοιχη πηγή αυτού του προγράμματος. Το εκπαιδευτικό πακέτο μπορείτε να το βρείτε εδώ </a:t>
            </a:r>
            <a:r>
              <a:rPr lang="el-GR" sz="1600" u="sng" dirty="0">
                <a:solidFill>
                  <a:srgbClr val="0000FF"/>
                </a:solidFill>
                <a:ea typeface="Calibri" panose="020F0502020204030204" pitchFamily="34" charset="0"/>
                <a:cs typeface="Times New Roman" panose="02020603050405020304" pitchFamily="18" charset="0"/>
                <a:hlinkClick r:id="rId2"/>
              </a:rPr>
              <a:t>https://gcompris.net/index-el.html</a:t>
            </a:r>
            <a:r>
              <a:rPr lang="el-GR" sz="1600" dirty="0">
                <a:ea typeface="Calibri" panose="020F0502020204030204" pitchFamily="34" charset="0"/>
                <a:cs typeface="Times New Roman" panose="02020603050405020304" pitchFamily="18" charset="0"/>
              </a:rPr>
              <a:t> :  </a:t>
            </a:r>
          </a:p>
        </p:txBody>
      </p:sp>
      <p:pic>
        <p:nvPicPr>
          <p:cNvPr id="67" name="Εικόνα 66"/>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37692"/>
            <a:ext cx="5398770" cy="2647950"/>
          </a:xfrm>
          <a:prstGeom prst="rect">
            <a:avLst/>
          </a:prstGeom>
          <a:noFill/>
          <a:ln>
            <a:noFill/>
          </a:ln>
        </p:spPr>
      </p:pic>
    </p:spTree>
    <p:extLst>
      <p:ext uri="{BB962C8B-B14F-4D97-AF65-F5344CB8AC3E}">
        <p14:creationId xmlns:p14="http://schemas.microsoft.com/office/powerpoint/2010/main" val="3294229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7650" name="Εικόνα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16632"/>
            <a:ext cx="4127728" cy="3115816"/>
          </a:xfrm>
          <a:prstGeom prst="rect">
            <a:avLst/>
          </a:prstGeom>
          <a:noFill/>
          <a:extLst>
            <a:ext uri="{909E8E84-426E-40DD-AFC4-6F175D3DCCD1}">
              <a14:hiddenFill xmlns:a14="http://schemas.microsoft.com/office/drawing/2010/main">
                <a:solidFill>
                  <a:srgbClr val="FFFFFF"/>
                </a:solidFill>
              </a14:hiddenFill>
            </a:ext>
          </a:extLst>
        </p:spPr>
      </p:pic>
      <p:pic>
        <p:nvPicPr>
          <p:cNvPr id="27649" name="Εικόνα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56992"/>
            <a:ext cx="4600115" cy="33101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3157" y="404664"/>
            <a:ext cx="42119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Φτιάξε το παζλ. Βάλε τα κομμάτια στη σωστή θέση και φτιάξε την εικόνα.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5067659" y="4227716"/>
            <a:ext cx="320384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Θες να δούμε μαζί την ταινία;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8420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1297018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8675" name="Εικόνα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
            <a:ext cx="2955760" cy="2199878"/>
          </a:xfrm>
          <a:prstGeom prst="rect">
            <a:avLst/>
          </a:prstGeom>
          <a:noFill/>
          <a:extLst>
            <a:ext uri="{909E8E84-426E-40DD-AFC4-6F175D3DCCD1}">
              <a14:hiddenFill xmlns:a14="http://schemas.microsoft.com/office/drawing/2010/main">
                <a:solidFill>
                  <a:srgbClr val="FFFFFF"/>
                </a:solidFill>
              </a14:hiddenFill>
            </a:ext>
          </a:extLst>
        </p:spPr>
      </p:pic>
      <p:pic>
        <p:nvPicPr>
          <p:cNvPr id="28674" name="Εικόνα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847692"/>
            <a:ext cx="3240435" cy="2428897"/>
          </a:xfrm>
          <a:prstGeom prst="rect">
            <a:avLst/>
          </a:prstGeom>
          <a:noFill/>
          <a:extLst>
            <a:ext uri="{909E8E84-426E-40DD-AFC4-6F175D3DCCD1}">
              <a14:hiddenFill xmlns:a14="http://schemas.microsoft.com/office/drawing/2010/main">
                <a:solidFill>
                  <a:srgbClr val="FFFFFF"/>
                </a:solidFill>
              </a14:hiddenFill>
            </a:ext>
          </a:extLst>
        </p:spPr>
      </p:pic>
      <p:pic>
        <p:nvPicPr>
          <p:cNvPr id="28673" name="Εικόνα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24875"/>
            <a:ext cx="5400675" cy="3705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3" name="Rectangle 5"/>
          <p:cNvSpPr>
            <a:spLocks noChangeArrowheads="1"/>
          </p:cNvSpPr>
          <p:nvPr/>
        </p:nvSpPr>
        <p:spPr bwMode="auto">
          <a:xfrm>
            <a:off x="2987824" y="2321064"/>
            <a:ext cx="226774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Τραγουδάμε παρέα</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6"/>
          <p:cNvSpPr>
            <a:spLocks noChangeArrowheads="1"/>
          </p:cNvSpPr>
          <p:nvPr/>
        </p:nvSpPr>
        <p:spPr bwMode="auto">
          <a:xfrm>
            <a:off x="0" y="852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Μαγικές εικόνες</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0" y="12306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9" name="Εικόνα 8"/>
          <p:cNvPicPr/>
          <p:nvPr/>
        </p:nvPicPr>
        <p:blipFill>
          <a:blip r:embed="rId4">
            <a:extLst>
              <a:ext uri="{28A0092B-C50C-407E-A947-70E740481C1C}">
                <a14:useLocalDpi xmlns:a14="http://schemas.microsoft.com/office/drawing/2010/main" val="0"/>
              </a:ext>
            </a:extLst>
          </a:blip>
          <a:srcRect/>
          <a:stretch>
            <a:fillRect/>
          </a:stretch>
        </p:blipFill>
        <p:spPr bwMode="auto">
          <a:xfrm>
            <a:off x="2501910" y="4005064"/>
            <a:ext cx="4140180" cy="2498063"/>
          </a:xfrm>
          <a:prstGeom prst="rect">
            <a:avLst/>
          </a:prstGeom>
          <a:noFill/>
          <a:ln>
            <a:noFill/>
          </a:ln>
        </p:spPr>
      </p:pic>
      <p:sp>
        <p:nvSpPr>
          <p:cNvPr id="6" name="Ορθογώνιο 5"/>
          <p:cNvSpPr/>
          <p:nvPr/>
        </p:nvSpPr>
        <p:spPr>
          <a:xfrm>
            <a:off x="3935574" y="6474151"/>
            <a:ext cx="1128835" cy="320024"/>
          </a:xfrm>
          <a:prstGeom prst="rect">
            <a:avLst/>
          </a:prstGeom>
        </p:spPr>
        <p:txBody>
          <a:bodyPr wrap="none">
            <a:spAutoFit/>
          </a:bodyPr>
          <a:lstStyle/>
          <a:p>
            <a:pPr lvl="0">
              <a:lnSpc>
                <a:spcPct val="150000"/>
              </a:lnSpc>
              <a:spcBef>
                <a:spcPts val="600"/>
              </a:spcBef>
              <a:spcAft>
                <a:spcPts val="0"/>
              </a:spcAft>
            </a:pPr>
            <a:r>
              <a:rPr lang="el-GR" sz="1100" dirty="0">
                <a:ea typeface="Calibri" panose="020F0502020204030204" pitchFamily="34" charset="0"/>
                <a:cs typeface="Times New Roman" panose="02020603050405020304" pitchFamily="18" charset="0"/>
              </a:rPr>
              <a:t>Μαγικές εικόνες</a:t>
            </a:r>
          </a:p>
        </p:txBody>
      </p:sp>
    </p:spTree>
    <p:extLst>
      <p:ext uri="{BB962C8B-B14F-4D97-AF65-F5344CB8AC3E}">
        <p14:creationId xmlns:p14="http://schemas.microsoft.com/office/powerpoint/2010/main" val="16842946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7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51520" y="692696"/>
            <a:ext cx="8640959" cy="1440161"/>
          </a:xfrm>
        </p:spPr>
        <p:txBody>
          <a:bodyPr/>
          <a:lstStyle/>
          <a:p>
            <a:pPr lvl="0">
              <a:lnSpc>
                <a:spcPct val="200000"/>
              </a:lnSpc>
            </a:pPr>
            <a:r>
              <a:rPr lang="el-GR" altLang="ko-KR" sz="2000" dirty="0" smtClean="0">
                <a:ea typeface="맑은 고딕" pitchFamily="50" charset="-127"/>
              </a:rPr>
              <a:t>Ε΄ </a:t>
            </a:r>
            <a:r>
              <a:rPr lang="el-GR" altLang="ko-KR" sz="2000" dirty="0">
                <a:ea typeface="맑은 고딕" pitchFamily="50" charset="-127"/>
              </a:rPr>
              <a:t>Μέρος: ΕΠΙΤΕΛΩ</a:t>
            </a:r>
            <a:endParaRPr lang="el-GR" altLang="ko-KR" sz="2000" dirty="0">
              <a:ea typeface="맑은 고딕" pitchFamily="50" charset="-127"/>
            </a:endParaRPr>
          </a:p>
        </p:txBody>
      </p:sp>
    </p:spTree>
    <p:extLst>
      <p:ext uri="{BB962C8B-B14F-4D97-AF65-F5344CB8AC3E}">
        <p14:creationId xmlns:p14="http://schemas.microsoft.com/office/powerpoint/2010/main" val="636723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Ορθογώνιο 2"/>
          <p:cNvSpPr/>
          <p:nvPr/>
        </p:nvSpPr>
        <p:spPr>
          <a:xfrm>
            <a:off x="17748" y="-50517"/>
            <a:ext cx="9144000" cy="690556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4" name="Ορθογώνιο 3"/>
          <p:cNvSpPr/>
          <p:nvPr/>
        </p:nvSpPr>
        <p:spPr>
          <a:xfrm>
            <a:off x="323528" y="292940"/>
            <a:ext cx="6336704" cy="3206006"/>
          </a:xfrm>
          <a:prstGeom prst="rect">
            <a:avLst/>
          </a:prstGeom>
        </p:spPr>
        <p:txBody>
          <a:bodyPr wrap="square">
            <a:spAutoFit/>
          </a:bodyPr>
          <a:lstStyle/>
          <a:p>
            <a:pPr algn="just">
              <a:lnSpc>
                <a:spcPct val="150000"/>
              </a:lnSpc>
              <a:spcBef>
                <a:spcPts val="600"/>
              </a:spcBef>
              <a:spcAft>
                <a:spcPts val="1000"/>
              </a:spcAft>
            </a:pPr>
            <a:r>
              <a:rPr lang="el-GR" sz="1400" dirty="0">
                <a:solidFill>
                  <a:schemeClr val="accent6"/>
                </a:solidFill>
                <a:ea typeface="Calibri" panose="020F0502020204030204" pitchFamily="34" charset="0"/>
                <a:cs typeface="Times New Roman" panose="02020603050405020304" pitchFamily="18" charset="0"/>
              </a:rPr>
              <a:t>Το ΕΠΙΤΕΛΩ </a:t>
            </a:r>
            <a:r>
              <a:rPr lang="el-GR" sz="1400" dirty="0">
                <a:ea typeface="Calibri" panose="020F0502020204030204" pitchFamily="34" charset="0"/>
                <a:cs typeface="Times New Roman" panose="02020603050405020304" pitchFamily="18" charset="0"/>
              </a:rPr>
              <a:t>κατασκευάστηκε έχοντας πρωταρχικό στόχο την ενίσχυση διαφόρων παραμέτρων της συμπεριφοράς των παιδιών στην καθημερινότητά τους που έχουν τη βάση τους σε συγκεκριμένες λειτουργίες. Οι λειτουργίες αυτές ονομάζονται επιτελικές ή εκτελεστικές (ΕΛ) λόγω του κεντρικού τους ρόλου στο συντονισμό και την οργάνωση των γνωστικών έργων. Οι ΕΛ στα παιδιά με προβλήματα προσοχής και συγκέντρωσης είναι συχνά ελλειμματικές. Το εκπαιδευτικό υλικό που έχει δημιουργηθεί με το ΕΠΙΤΕΛΩ στοχεύει στη βελτίωση των ΕΛ και της μαθησιακής ετοιμότητας των μαθητών της Α΄ και Β΄ Δημοτικού.</a:t>
            </a:r>
          </a:p>
          <a:p>
            <a:pPr algn="just">
              <a:lnSpc>
                <a:spcPct val="150000"/>
              </a:lnSpc>
              <a:spcBef>
                <a:spcPts val="600"/>
              </a:spcBef>
              <a:spcAft>
                <a:spcPts val="1000"/>
              </a:spcAft>
            </a:pPr>
            <a:r>
              <a:rPr lang="el-GR" sz="1400" dirty="0">
                <a:ea typeface="Calibri" panose="020F0502020204030204" pitchFamily="34" charset="0"/>
                <a:cs typeface="Times New Roman" panose="02020603050405020304" pitchFamily="18" charset="0"/>
              </a:rPr>
              <a:t> </a:t>
            </a:r>
            <a:endParaRPr lang="el-GR" sz="1400" dirty="0">
              <a:solidFill>
                <a:schemeClr val="accent6">
                  <a:lumMod val="50000"/>
                </a:schemeClr>
              </a:solidFill>
              <a:ea typeface="Calibri" panose="020F0502020204030204" pitchFamily="34" charset="0"/>
              <a:cs typeface="Times New Roman" panose="02020603050405020304" pitchFamily="18" charset="0"/>
            </a:endParaRPr>
          </a:p>
        </p:txBody>
      </p:sp>
      <p:pic>
        <p:nvPicPr>
          <p:cNvPr id="9" name="Picture 2" descr="http://denovati.com/wp-content/uploads/2014/08/Digital-Coac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4105" y="11129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5496" y="4939587"/>
            <a:ext cx="9108504" cy="1913344"/>
          </a:xfrm>
          <a:prstGeom prst="rect">
            <a:avLst/>
          </a:prstGeom>
        </p:spPr>
        <p:txBody>
          <a:bodyPr wrap="square">
            <a:spAutoFit/>
          </a:bodyPr>
          <a:lstStyle/>
          <a:p>
            <a:pPr lvl="0" algn="just">
              <a:lnSpc>
                <a:spcPct val="150000"/>
              </a:lnSpc>
              <a:spcBef>
                <a:spcPts val="600"/>
              </a:spcBef>
              <a:spcAft>
                <a:spcPts val="1000"/>
              </a:spcAft>
            </a:pPr>
            <a:endParaRPr lang="el-GR" sz="1400" dirty="0">
              <a:solidFill>
                <a:srgbClr val="F14124">
                  <a:lumMod val="50000"/>
                </a:srgbClr>
              </a:solidFill>
              <a:ea typeface="Calibri" panose="020F0502020204030204" pitchFamily="34" charset="0"/>
              <a:cs typeface="Times New Roman" panose="02020603050405020304" pitchFamily="18" charset="0"/>
            </a:endParaRPr>
          </a:p>
          <a:p>
            <a:pPr lvl="0" algn="just">
              <a:lnSpc>
                <a:spcPct val="150000"/>
              </a:lnSpc>
              <a:spcBef>
                <a:spcPts val="600"/>
              </a:spcBef>
              <a:spcAft>
                <a:spcPts val="1000"/>
              </a:spcAft>
            </a:pPr>
            <a:r>
              <a:rPr lang="el-GR" sz="1400" dirty="0">
                <a:solidFill>
                  <a:srgbClr val="F14124">
                    <a:lumMod val="50000"/>
                  </a:srgbClr>
                </a:solidFill>
                <a:ea typeface="Calibri" panose="020F0502020204030204" pitchFamily="34" charset="0"/>
                <a:cs typeface="Times New Roman" panose="02020603050405020304" pitchFamily="18" charset="0"/>
              </a:rPr>
              <a:t>Η βελτίωση των επιτελικών λειτουργιών έχει ευεργετικές επιπτώσεις εκτός από τη μελλοντική ακαδημαϊκή πορεία των παιδιών που φαίνεται ειδικότερα στην ανάγνωση και τα μαθηματικά και σε διάφορες πτυχές της κοινωνικής και συναισθηματικής καθημερινότητάς τους που έχουν σχέση με την προσαρμογή τους σε νέες καταστάσεις, τον έλεγχο των συναισθημάτων τους και τη συνεργασία τους με άλλα παιδιά.</a:t>
            </a:r>
            <a:endParaRPr lang="el-GR" sz="1400" dirty="0">
              <a:solidFill>
                <a:srgbClr val="F14124">
                  <a:lumMod val="50000"/>
                </a:srgbClr>
              </a:solidFill>
              <a:ea typeface="Calibri" panose="020F0502020204030204" pitchFamily="34" charset="0"/>
              <a:cs typeface="Times New Roman" panose="02020603050405020304" pitchFamily="18" charset="0"/>
            </a:endParaRPr>
          </a:p>
        </p:txBody>
      </p:sp>
      <p:pic>
        <p:nvPicPr>
          <p:cNvPr id="10" name="Picture 2" descr="http://www.1888toys.com/images/products/KC-I113-1040-40_Pieces_Giant_Building_Block_Set-im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17" y="3284984"/>
            <a:ext cx="2459943" cy="200393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11" name="Ορθογώνιο 10"/>
          <p:cNvSpPr/>
          <p:nvPr/>
        </p:nvSpPr>
        <p:spPr>
          <a:xfrm>
            <a:off x="2641362" y="2866900"/>
            <a:ext cx="6538134" cy="2677656"/>
          </a:xfrm>
          <a:prstGeom prst="rect">
            <a:avLst/>
          </a:prstGeom>
        </p:spPr>
        <p:txBody>
          <a:bodyPr wrap="square">
            <a:spAutoFit/>
          </a:bodyPr>
          <a:lstStyle/>
          <a:p>
            <a:pPr lvl="0" algn="just">
              <a:lnSpc>
                <a:spcPct val="150000"/>
              </a:lnSpc>
              <a:spcBef>
                <a:spcPts val="600"/>
              </a:spcBef>
              <a:spcAft>
                <a:spcPts val="1000"/>
              </a:spcAft>
            </a:pPr>
            <a:r>
              <a:rPr lang="el-GR" sz="1400" dirty="0">
                <a:solidFill>
                  <a:srgbClr val="0070C0"/>
                </a:solidFill>
                <a:ea typeface="Calibri" panose="020F0502020204030204" pitchFamily="34" charset="0"/>
                <a:cs typeface="Times New Roman" panose="02020603050405020304" pitchFamily="18" charset="0"/>
              </a:rPr>
              <a:t>Συγκεκριμένα βοηθάει την ικανότητά τους να διατηρούν την προσοχή τους σε ένα ερέθισμα ή δραστηριότητα, </a:t>
            </a:r>
            <a:r>
              <a:rPr lang="el-GR" sz="1400" dirty="0" err="1">
                <a:solidFill>
                  <a:srgbClr val="0070C0"/>
                </a:solidFill>
                <a:ea typeface="Calibri" panose="020F0502020204030204" pitchFamily="34" charset="0"/>
                <a:cs typeface="Times New Roman" panose="02020603050405020304" pitchFamily="18" charset="0"/>
              </a:rPr>
              <a:t>αντιστεκόμενα</a:t>
            </a:r>
            <a:r>
              <a:rPr lang="el-GR" sz="1400" dirty="0">
                <a:solidFill>
                  <a:srgbClr val="0070C0"/>
                </a:solidFill>
                <a:ea typeface="Calibri" panose="020F0502020204030204" pitchFamily="34" charset="0"/>
                <a:cs typeface="Times New Roman" panose="02020603050405020304" pitchFamily="18" charset="0"/>
              </a:rPr>
              <a:t> σε </a:t>
            </a:r>
            <a:r>
              <a:rPr lang="el-GR" sz="1400" dirty="0" err="1">
                <a:solidFill>
                  <a:srgbClr val="0070C0"/>
                </a:solidFill>
                <a:ea typeface="Calibri" panose="020F0502020204030204" pitchFamily="34" charset="0"/>
                <a:cs typeface="Times New Roman" panose="02020603050405020304" pitchFamily="18" charset="0"/>
              </a:rPr>
              <a:t>παρεισφρέοντα</a:t>
            </a:r>
            <a:r>
              <a:rPr lang="el-GR" sz="1400" dirty="0">
                <a:solidFill>
                  <a:srgbClr val="0070C0"/>
                </a:solidFill>
                <a:ea typeface="Calibri" panose="020F0502020204030204" pitchFamily="34" charset="0"/>
                <a:cs typeface="Times New Roman" panose="02020603050405020304" pitchFamily="18" charset="0"/>
              </a:rPr>
              <a:t> ερεθίσματα, να εστιάζουν στα ερεθίσματα που είναι σχετικά με τη δραστηριότητα και να ελέγχουν την παρορμητικότητά τους. Για το σκοπό αυτό το ψηφιακό περιβάλλον είναι </a:t>
            </a:r>
            <a:r>
              <a:rPr lang="el-GR" sz="1400" dirty="0" err="1">
                <a:solidFill>
                  <a:srgbClr val="0070C0"/>
                </a:solidFill>
                <a:ea typeface="Calibri" panose="020F0502020204030204" pitchFamily="34" charset="0"/>
                <a:cs typeface="Times New Roman" panose="02020603050405020304" pitchFamily="18" charset="0"/>
              </a:rPr>
              <a:t>πολυαισθητηριακό</a:t>
            </a:r>
            <a:r>
              <a:rPr lang="el-GR" sz="1400" dirty="0">
                <a:solidFill>
                  <a:srgbClr val="0070C0"/>
                </a:solidFill>
                <a:ea typeface="Calibri" panose="020F0502020204030204" pitchFamily="34" charset="0"/>
                <a:cs typeface="Times New Roman" panose="02020603050405020304" pitchFamily="18" charset="0"/>
              </a:rPr>
              <a:t>, για να παρακινεί το ενδιαφέρον και τη συμμετοχή του μαθητή. Επίσης, το υλικό δίνει στον εκπαιδευτικό την ευελιξία να προσαρμόζει τη δυσκολία των ασκήσεων και να τις εξατομικεύει ανάλογα με τις ικανότητες και το κίνητρο του παιδιού. </a:t>
            </a:r>
          </a:p>
        </p:txBody>
      </p:sp>
    </p:spTree>
    <p:extLst>
      <p:ext uri="{BB962C8B-B14F-4D97-AF65-F5344CB8AC3E}">
        <p14:creationId xmlns:p14="http://schemas.microsoft.com/office/powerpoint/2010/main" val="343771746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Εικόνα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5400675" cy="4210050"/>
          </a:xfrm>
          <a:prstGeom prst="rect">
            <a:avLst/>
          </a:prstGeom>
          <a:noFill/>
          <a:extLst>
            <a:ext uri="{909E8E84-426E-40DD-AFC4-6F175D3DCCD1}">
              <a14:hiddenFill xmlns:a14="http://schemas.microsoft.com/office/drawing/2010/main">
                <a:solidFill>
                  <a:srgbClr val="FFFFFF"/>
                </a:solidFill>
              </a14:hiddenFill>
            </a:ext>
          </a:extLst>
        </p:spPr>
      </p:pic>
      <p:pic>
        <p:nvPicPr>
          <p:cNvPr id="30721" name="Εικόνα 18">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5104370"/>
            <a:ext cx="38385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0723" name="Εικόνα 96" descr="47655-Royalty-Free-RF-Clipart-Illustration-Of-A-Blue-Design-Mascot-Man-Reading-On-A-Stack-Of-Boo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663" y="4462"/>
            <a:ext cx="414337" cy="6572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304704" rIns="91440" bIns="0" numCol="1" anchor="ctr" anchorCtr="0" compatLnSpc="1">
            <a:prstTxWarp prst="textNoShape">
              <a:avLst/>
            </a:prstTxWarp>
            <a:spAutoFit/>
          </a:bodyPr>
          <a:lstStyle/>
          <a:p>
            <a:endParaRPr lang="el-GR"/>
          </a:p>
        </p:txBody>
      </p:sp>
      <p:sp>
        <p:nvSpPr>
          <p:cNvPr id="7" name="Rectangle 5"/>
          <p:cNvSpPr>
            <a:spLocks noChangeArrowheads="1"/>
          </p:cNvSpPr>
          <p:nvPr/>
        </p:nvSpPr>
        <p:spPr bwMode="auto">
          <a:xfrm>
            <a:off x="5958445" y="317500"/>
            <a:ext cx="2627784"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rPr>
              <a:t>Ε</a:t>
            </a:r>
            <a:r>
              <a:rPr kumimoji="0" lang="el-GR" altLang="el-GR" sz="1400" b="1" i="0" u="none" strike="noStrike" cap="none" normalizeH="0" baseline="0" dirty="0" smtClean="0" bmk="">
                <a:ln>
                  <a:noFill/>
                </a:ln>
                <a:solidFill>
                  <a:srgbClr val="365F91"/>
                </a:solidFill>
                <a:effectLst/>
                <a:latin typeface="Cambria" panose="02040503050406030204" pitchFamily="18" charset="0"/>
                <a:ea typeface="Times New Roman" panose="02020603050405020304" pitchFamily="18" charset="0"/>
              </a:rPr>
              <a:t>γκατάσταση</a:t>
            </a:r>
            <a:endPar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100" b="0"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To</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 ψηφιακό εκπαιδευτικό υλικό για μαθητές</a:t>
            </a:r>
            <a:r>
              <a:rPr kumimoji="0" lang="el-GR" altLang="el-GR" sz="1100" b="0" i="0" u="none" strike="noStrike" cap="none" normalizeH="0" baseline="0" dirty="0" smtClean="0">
                <a:ln>
                  <a:noFill/>
                </a:ln>
                <a:solidFill>
                  <a:srgbClr val="808080"/>
                </a:solidFill>
                <a:effectLst/>
                <a:latin typeface="Arial" panose="020B0604020202020204" pitchFamily="34" charset="0"/>
                <a:ea typeface="Calibri" panose="020F0502020204030204" pitchFamily="34" charset="0"/>
                <a:cs typeface="Calibri" panose="020F0502020204030204" pitchFamily="34" charset="0"/>
              </a:rPr>
              <a:t> </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με προβλήματα προσοχής και συγκέντρωσης «ΕΠΙΤΕΛΩ» βρίσκεται στο αποθετήριο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Προσβάσιμο</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 Υλικό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Σχεδι@ζω</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 για όλους)» του Ινστιτούτου Εκπαιδευτικής Πολιτικής (ΙΕΠ), ελεύθερο για χρήση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 1).</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4661756" y="4679305"/>
            <a:ext cx="1763688"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Αφού το κατεβάσουμε τοπικά, μπορούμε να το ανοίξουμε στον η/υ μας, με την εφαρμογή </a:t>
            </a:r>
            <a:r>
              <a:rPr kumimoji="0" lang="el-GR" altLang="el-GR" sz="1100" b="0" i="0" u="sng" strike="noStrike" cap="none" normalizeH="0" baseline="0" dirty="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DAEMON </a:t>
            </a:r>
            <a:r>
              <a:rPr kumimoji="0" lang="el-GR" altLang="el-GR" sz="1100" b="0" i="0" u="sng" strike="noStrike" cap="none" normalizeH="0" baseline="0" dirty="0" err="1"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Tools</a:t>
            </a:r>
            <a:r>
              <a:rPr kumimoji="0" lang="el-GR" altLang="el-GR" sz="1100" b="0" i="0" u="sng" strike="noStrike" cap="none" normalizeH="0" baseline="0" dirty="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 </a:t>
            </a:r>
            <a:r>
              <a:rPr kumimoji="0" lang="el-GR" altLang="el-GR" sz="1100" b="0" i="0" u="sng" strike="noStrike" cap="none" normalizeH="0" baseline="0" dirty="0" err="1"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Lite</a:t>
            </a:r>
            <a:r>
              <a:rPr kumimoji="0" lang="el-GR" altLang="el-GR" sz="1100" b="0" i="0" u="sng" strike="noStrike" cap="none" normalizeH="0" baseline="0" dirty="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 10</a:t>
            </a:r>
            <a:r>
              <a:rPr kumimoji="0" lang="el-GR" altLang="el-GR" sz="1100" b="0" i="0" u="sng" strike="noStrike" cap="none" normalizeH="0" baseline="0" dirty="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sng" strike="noStrike" cap="none" normalizeH="0" baseline="0" dirty="0" err="1"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sng" strike="noStrike" cap="none" normalizeH="0" baseline="0" dirty="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2).</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7"/>
          <p:cNvSpPr>
            <a:spLocks noChangeArrowheads="1"/>
          </p:cNvSpPr>
          <p:nvPr/>
        </p:nvSpPr>
        <p:spPr bwMode="auto">
          <a:xfrm>
            <a:off x="971600" y="63093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22698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Εικόνα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2085"/>
            <a:ext cx="539115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32769" name="Εικόνα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54517"/>
            <a:ext cx="5400675" cy="34099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868144" y="508018"/>
            <a:ext cx="3275856" cy="135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304704"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rPr>
              <a:t>Γ</a:t>
            </a:r>
            <a:r>
              <a:rPr kumimoji="0" lang="el-GR" altLang="el-GR" sz="1400" b="1" i="0" u="none" strike="noStrike" cap="none" normalizeH="0" baseline="0" dirty="0" smtClean="0" bmk="">
                <a:ln>
                  <a:noFill/>
                </a:ln>
                <a:solidFill>
                  <a:srgbClr val="365F91"/>
                </a:solidFill>
                <a:effectLst/>
                <a:latin typeface="Cambria" panose="02040503050406030204" pitchFamily="18" charset="0"/>
                <a:ea typeface="Times New Roman" panose="02020603050405020304" pitchFamily="18" charset="0"/>
              </a:rPr>
              <a:t>νωριμία με το περιβάλλον της εφαρμογής</a:t>
            </a:r>
            <a:endPar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Ανοίγουμε την εφαρμογή και εισάγουμε τον κωδικό: </a:t>
            </a:r>
            <a:r>
              <a:rPr kumimoji="0" lang="en-US"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daskalos</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3).</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a:off x="6012160" y="3479198"/>
            <a:ext cx="2771800"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Στην οθόνη που ανοίγει  μπορούμε να εισάγουμε μαθητή (</a:t>
            </a:r>
            <a:r>
              <a:rPr kumimoji="0" lang="el-GR" altLang="el-GR" sz="1100" b="0"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να επιμεληθούμε τα στοιχεία του(</a:t>
            </a:r>
            <a:r>
              <a:rPr kumimoji="0" lang="el-GR" altLang="el-GR" sz="1100" b="0"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να δούμε το ιστορικό του μαθητή στις δραστηριότητες με τις οποίες έχει ασχοληθεί (</a:t>
            </a:r>
            <a:r>
              <a:rPr kumimoji="0" lang="el-GR" altLang="el-GR" sz="1100" b="0"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ή να επιλέξουμε δραστηριότητα με την οποία θα ασχοληθεί ο μαθητής (</a:t>
            </a:r>
            <a:r>
              <a:rPr kumimoji="0" lang="el-GR" altLang="el-GR" sz="1100" b="0"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4</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4).</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251520" y="646446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9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4 </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Ορθογώνιο 8"/>
          <p:cNvSpPr/>
          <p:nvPr/>
        </p:nvSpPr>
        <p:spPr>
          <a:xfrm>
            <a:off x="467544" y="2481901"/>
            <a:ext cx="659155" cy="230832"/>
          </a:xfrm>
          <a:prstGeom prst="rect">
            <a:avLst/>
          </a:prstGeom>
        </p:spPr>
        <p:txBody>
          <a:bodyPr wrap="none">
            <a:spAutoFit/>
          </a:bodyPr>
          <a:lstStyle/>
          <a:p>
            <a:pPr lvl="0" eaLnBrk="0" hangingPunct="0"/>
            <a:r>
              <a:rPr lang="el-GR" altLang="el-GR" sz="900" b="1" dirty="0">
                <a:solidFill>
                  <a:prstClr val="black"/>
                </a:solidFill>
                <a:latin typeface="Arial" panose="020B0604020202020204" pitchFamily="34" charset="0"/>
                <a:ea typeface="Calibri" panose="020F0502020204030204" pitchFamily="34" charset="0"/>
                <a:cs typeface="Times New Roman" panose="02020603050405020304" pitchFamily="18" charset="0"/>
              </a:rPr>
              <a:t>Εικόνα 3</a:t>
            </a:r>
            <a:endParaRPr lang="el-GR" altLang="el-GR" sz="600" dirty="0">
              <a:solidFill>
                <a:prstClr val="black"/>
              </a:solidFill>
              <a:latin typeface="Arial" panose="020B0604020202020204" pitchFamily="34" charset="0"/>
            </a:endParaRPr>
          </a:p>
        </p:txBody>
      </p:sp>
    </p:spTree>
    <p:extLst>
      <p:ext uri="{BB962C8B-B14F-4D97-AF65-F5344CB8AC3E}">
        <p14:creationId xmlns:p14="http://schemas.microsoft.com/office/powerpoint/2010/main" val="16300320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Εικόνα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16632"/>
            <a:ext cx="33748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3793" name="Εικόνα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187" y="3043907"/>
            <a:ext cx="3380813" cy="3562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652120" y="1078067"/>
            <a:ext cx="3412066"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Αφού εισάγουμε τα στοιχεία του μαθητή, μπορούμε να δούμε το ιστορικό με τις επιδόσεις του, επιλέγοντας μια από τις δοκιμασίες που έχει ήδη ασχοληθεί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5,6).</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a:off x="1110853" y="4386500"/>
            <a:ext cx="424847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Τα δεδομένα καταχωρούνται σε κωδικοποιημένη μορφή διαδικτυακά (σε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server</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του ΙΕΠ), έτσι ώστε να υπάρχει δυνατότητα επεξεργασίας των δεδομένων.</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4932712" y="6183063"/>
            <a:ext cx="7194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6</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Ορθογώνιο 8"/>
          <p:cNvSpPr/>
          <p:nvPr/>
        </p:nvSpPr>
        <p:spPr>
          <a:xfrm>
            <a:off x="2905511" y="2813075"/>
            <a:ext cx="659155" cy="230832"/>
          </a:xfrm>
          <a:prstGeom prst="rect">
            <a:avLst/>
          </a:prstGeom>
        </p:spPr>
        <p:txBody>
          <a:bodyPr wrap="none">
            <a:spAutoFit/>
          </a:bodyPr>
          <a:lstStyle/>
          <a:p>
            <a:pPr lvl="0" eaLnBrk="0" hangingPunct="0"/>
            <a:r>
              <a:rPr lang="el-GR" altLang="el-GR" sz="900" b="1" dirty="0">
                <a:solidFill>
                  <a:prstClr val="black"/>
                </a:solidFill>
                <a:latin typeface="Arial" panose="020B0604020202020204" pitchFamily="34" charset="0"/>
                <a:ea typeface="Calibri" panose="020F0502020204030204" pitchFamily="34" charset="0"/>
                <a:cs typeface="Times New Roman" panose="02020603050405020304" pitchFamily="18" charset="0"/>
              </a:rPr>
              <a:t>Εικόνα 5</a:t>
            </a:r>
            <a:endParaRPr lang="el-GR" altLang="el-GR" sz="600" dirty="0">
              <a:solidFill>
                <a:prstClr val="black"/>
              </a:solidFill>
              <a:latin typeface="Arial" panose="020B0604020202020204" pitchFamily="34" charset="0"/>
            </a:endParaRPr>
          </a:p>
        </p:txBody>
      </p:sp>
    </p:spTree>
    <p:extLst>
      <p:ext uri="{BB962C8B-B14F-4D97-AF65-F5344CB8AC3E}">
        <p14:creationId xmlns:p14="http://schemas.microsoft.com/office/powerpoint/2010/main" val="36714698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Εικόνα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76672"/>
            <a:ext cx="396044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34817" name="Εικόνα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221088"/>
            <a:ext cx="3933467" cy="22566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788024" y="579484"/>
            <a:ext cx="4211960"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Αν ενεργοποιήσουμε μια εγγραφή στον πίνακα (</a:t>
            </a:r>
            <a:r>
              <a:rPr kumimoji="0" lang="el-GR" altLang="el-GR" sz="1100" b="0"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μπορούμε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νε</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επιλέξουμε το εικονίδιο με την ένδειξη «διάγραμμα» στο κάτω μέρος της οθόνης (</a:t>
            </a:r>
            <a:r>
              <a:rPr kumimoji="0" lang="el-GR" altLang="el-GR" sz="1100" b="0"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7),στο οποίο εμφανίζεται το γράφημα της επίδοσης του μαθητή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8) για τη συγκεκριμένη δραστηριότητα και ημερομηνία. </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a:off x="899592" y="3793661"/>
            <a:ext cx="543609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7</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2267744" y="6498988"/>
            <a:ext cx="10801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8</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7543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Εικόνα 2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6632"/>
            <a:ext cx="380611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5841" name="Εικόνα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201008"/>
            <a:ext cx="3799398"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716016" y="502905"/>
            <a:ext cx="4139952"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Επίσης, μπορούμε να επιλέξουμε το εικονίδιο «σύγκριση» που εμφανίζει τα διαδικτυακά αποτελέσματα. Επιλέγουμε δραστηριότητα, για να δούμε τα συγκριτικά αποτελέσματα επίδοσης του μαθητή για τη δραστηριότητα αυτή σε σχέση με τα συνολικά αποτελέσματα όλων των μαθητών που ασχολήθηκαν με τις αντίστοιχες δραστηριότητες στο ψηφιακό περιβάλλον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9,10).</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a:off x="4716016" y="3356992"/>
            <a:ext cx="356388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Οι εγγραφές με κόκκινο χρώμα δηλώνουν ότι ο μαθητής είναι κάτω από το μέσο όρο επίδοσης, ενώ οι πράσινες ότι είναι πάνω από το μέσο όρο. Στην εικόνα 10, η μαθήτρια τα καταφέρνει καλύτερα ως προς τον χρόνο που ασχολήθηκε με τη συγκεκριμένη δοκιμασία συγκριτικά με το «Σύνολο πληθυσμού», το «Ίδιο φύλο», την «Ίδια ηλικία» και το «Ίδιο φύλο και ηλικία». Σε σχέση με την επίδοση που έφερε στη συγκεκριμένη δοκιμασία, πέτυχε καλύτερο σκορ συγκριτικά  με το «Ίδιο φύλο», την «Ίδια ηλικία», το «Ίδιο φύλο και ηλικία», αλλά χειρότερα από το «Σύνολο του πληθυσμού».</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493912" y="6021351"/>
            <a:ext cx="64442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10</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9" name="Ορθογώνιο 8"/>
          <p:cNvSpPr/>
          <p:nvPr/>
        </p:nvSpPr>
        <p:spPr>
          <a:xfrm>
            <a:off x="1591752" y="2686708"/>
            <a:ext cx="659155" cy="230832"/>
          </a:xfrm>
          <a:prstGeom prst="rect">
            <a:avLst/>
          </a:prstGeom>
        </p:spPr>
        <p:txBody>
          <a:bodyPr wrap="none">
            <a:spAutoFit/>
          </a:bodyPr>
          <a:lstStyle/>
          <a:p>
            <a:pPr lvl="0" eaLnBrk="0" hangingPunct="0"/>
            <a:r>
              <a:rPr lang="el-GR" altLang="el-GR" sz="900" b="1" dirty="0">
                <a:solidFill>
                  <a:prstClr val="black"/>
                </a:solidFill>
                <a:latin typeface="Arial" panose="020B0604020202020204" pitchFamily="34" charset="0"/>
                <a:ea typeface="Calibri" panose="020F0502020204030204" pitchFamily="34" charset="0"/>
                <a:cs typeface="Times New Roman" panose="02020603050405020304" pitchFamily="18" charset="0"/>
              </a:rPr>
              <a:t>Εικόνα 9</a:t>
            </a:r>
            <a:endParaRPr lang="el-GR" altLang="el-GR" sz="600" dirty="0">
              <a:solidFill>
                <a:prstClr val="black"/>
              </a:solidFill>
              <a:latin typeface="Arial" panose="020B0604020202020204" pitchFamily="34" charset="0"/>
            </a:endParaRPr>
          </a:p>
        </p:txBody>
      </p:sp>
    </p:spTree>
    <p:extLst>
      <p:ext uri="{BB962C8B-B14F-4D97-AF65-F5344CB8AC3E}">
        <p14:creationId xmlns:p14="http://schemas.microsoft.com/office/powerpoint/2010/main" val="520487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403648" y="15645"/>
            <a:ext cx="5760640" cy="526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304704" rIns="9144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200000"/>
              </a:lnSpc>
              <a:spcBef>
                <a:spcPct val="0"/>
              </a:spcBef>
              <a:spcAft>
                <a:spcPct val="0"/>
              </a:spcAft>
              <a:buClrTx/>
              <a:buSzTx/>
              <a:buFontTx/>
              <a:buNone/>
              <a:tabLst/>
            </a:pPr>
            <a:r>
              <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rPr>
              <a:t>Β</a:t>
            </a:r>
            <a:r>
              <a:rPr kumimoji="0" lang="el-GR" altLang="el-GR" sz="1400" b="1" i="0" u="none" strike="noStrike" cap="none" normalizeH="0" baseline="0" dirty="0" smtClean="0" bmk="">
                <a:ln>
                  <a:noFill/>
                </a:ln>
                <a:solidFill>
                  <a:srgbClr val="365F91"/>
                </a:solidFill>
                <a:effectLst/>
                <a:latin typeface="Cambria" panose="02040503050406030204" pitchFamily="18" charset="0"/>
                <a:ea typeface="Times New Roman" panose="02020603050405020304" pitchFamily="18" charset="0"/>
              </a:rPr>
              <a:t>ιβλιογραφία</a:t>
            </a:r>
            <a:endParaRPr kumimoji="0" lang="el-GR" altLang="el-GR"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l-GR" altLang="el-GR" sz="1100" b="0" i="0" u="none" strike="noStrike" cap="none" normalizeH="0" baseline="0" dirty="0" err="1" smtClean="0">
                <a:ln>
                  <a:noFill/>
                </a:ln>
                <a:solidFill>
                  <a:schemeClr val="tx1"/>
                </a:solidFill>
                <a:effectLst/>
                <a:ea typeface="Calibri" panose="020F0502020204030204" pitchFamily="34" charset="0"/>
                <a:cs typeface="Times New Roman" panose="02020603050405020304" pitchFamily="18" charset="0"/>
              </a:rPr>
              <a:t>Γκέγκα</a:t>
            </a:r>
            <a:r>
              <a:rPr kumimoji="0" lang="el-GR" altLang="el-GR"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Σ. (2017). Η Χρήση των τεχνολογιών πληροφορίας και επικοινωνίας στην προσχολική αγωγή.</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Kourbetis</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V., </a:t>
            </a:r>
            <a:r>
              <a:rPr kumimoji="0" lang="en-US"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Boukouras</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 &amp; </a:t>
            </a:r>
            <a:r>
              <a:rPr kumimoji="0" lang="en-US"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Gelastopoulou</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M. (2016, July). Multimodal accessibility for deaf students using interactive video, digital repository and hybrid books. In International Conference on Universal Access in Human-Computer Interaction (pp. 93-102). Springer</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Cham</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Προκοπάκης</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Γ., Αθανασόπουλος, Α., &amp; </a:t>
            </a:r>
            <a:r>
              <a:rPr kumimoji="0" lang="el-GR"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Μπία</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Δ. (2011). Εκπαιδευτικό λογισμικό για παιδιά 2 έως 10 ετών </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GCOMPRIS</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Εγκατάσταση και χρήση. </a:t>
            </a:r>
            <a:r>
              <a:rPr kumimoji="0" lang="en-US"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Διδ</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ασκαλία των Φυσικών Επιστημών: Έρευνα &amp; Πράξη, 2010(34-35).</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l-GR" sz="11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Vitoulis</a:t>
            </a:r>
            <a:r>
              <a:rPr kumimoji="0" lang="en-US"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M. (2017). CREATIVE APPROACH TO COMPUTING THROUGH MUSIC IN THE EARLY CHILDHOOD EDUCATION. European Journal of Alternative Education Studies.</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2"/>
          <p:cNvSpPr>
            <a:spLocks noChangeArrowheads="1"/>
          </p:cNvSpPr>
          <p:nvPr/>
        </p:nvSpPr>
        <p:spPr bwMode="auto">
          <a:xfrm>
            <a:off x="1547664" y="4750405"/>
            <a:ext cx="576064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200000"/>
              </a:lnSpc>
              <a:spcBef>
                <a:spcPct val="0"/>
              </a:spcBef>
              <a:spcAft>
                <a:spcPct val="0"/>
              </a:spcAft>
              <a:buClrTx/>
              <a:buSzTx/>
              <a:tabLst/>
            </a:pPr>
            <a:r>
              <a:rPr lang="el-GR" altLang="el-GR" sz="1100" dirty="0">
                <a:ea typeface="Calibri" panose="020F0502020204030204" pitchFamily="34" charset="0"/>
                <a:cs typeface="Times New Roman" panose="02020603050405020304" pitchFamily="18" charset="0"/>
              </a:rPr>
              <a:t>Ειδικό εκπαιδευτικό υλικό σχολικής ετοιμότητας για μαθητές με προβλήματα προσοχής και συγκέντρωσης, ΕΠΙΤΕΛΩ, Εγχειρίδιο </a:t>
            </a:r>
            <a:r>
              <a:rPr lang="el-GR" altLang="el-GR" sz="1100" dirty="0" err="1">
                <a:ea typeface="Calibri" panose="020F0502020204030204" pitchFamily="34" charset="0"/>
                <a:cs typeface="Times New Roman" panose="02020603050405020304" pitchFamily="18" charset="0"/>
              </a:rPr>
              <a:t>Εκπαιδευτικού,ΥΠΕΘ</a:t>
            </a:r>
            <a:r>
              <a:rPr lang="el-GR" altLang="el-GR" sz="1100" dirty="0">
                <a:ea typeface="Calibri" panose="020F0502020204030204" pitchFamily="34" charset="0"/>
                <a:cs typeface="Times New Roman" panose="02020603050405020304" pitchFamily="18" charset="0"/>
              </a:rPr>
              <a:t>/ΙΕΠ, ΑΘΗΝΑ 2015</a:t>
            </a:r>
          </a:p>
          <a:p>
            <a:pPr marL="0" marR="0" lvl="0" indent="0" algn="l" defTabSz="914400" rtl="0" eaLnBrk="0" fontAlgn="base" latinLnBrk="0" hangingPunct="0">
              <a:lnSpc>
                <a:spcPct val="200000"/>
              </a:lnSpc>
              <a:spcBef>
                <a:spcPct val="0"/>
              </a:spcBef>
              <a:spcAft>
                <a:spcPct val="0"/>
              </a:spcAft>
              <a:buClrTx/>
              <a:buSzTx/>
              <a:tabLst/>
            </a:pPr>
            <a:r>
              <a:rPr lang="el-GR" altLang="el-GR" sz="1100" dirty="0">
                <a:ea typeface="Calibri" panose="020F0502020204030204" pitchFamily="34" charset="0"/>
                <a:cs typeface="Times New Roman" panose="02020603050405020304" pitchFamily="18" charset="0"/>
              </a:rPr>
              <a:t>Ειδικό εκπαιδευτικό υλικό σχολικής ετοιμότητας για μαθητές με προβλήματα προσοχής και συγκέντρωσης, Ψηφιακό Περιβάλλον Δραστηριοτήτων,  ΕΠΙΤΕΛΩ, Εγχειρίδιο Χρήσης, ΥΠΕΘ/ΙΕΠ, ΑΘΗΝΑ 2015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3721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grpSp>
        <p:nvGrpSpPr>
          <p:cNvPr id="7" name="Group 14"/>
          <p:cNvGrpSpPr/>
          <p:nvPr/>
        </p:nvGrpSpPr>
        <p:grpSpPr>
          <a:xfrm>
            <a:off x="107504" y="2881791"/>
            <a:ext cx="329292" cy="2888491"/>
            <a:chOff x="4058860" y="987781"/>
            <a:chExt cx="1052368" cy="3696329"/>
          </a:xfrm>
        </p:grpSpPr>
        <p:sp>
          <p:nvSpPr>
            <p:cNvPr id="8"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F2A40D">
                    <a:lumMod val="70000"/>
                    <a:lumOff val="30000"/>
                  </a:srgbClr>
                </a:gs>
                <a:gs pos="100000">
                  <a:srgbClr val="F2A40D">
                    <a:lumMod val="70000"/>
                    <a:lumOff val="3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9"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rgbClr val="F2A40D">
                    <a:lumMod val="50000"/>
                    <a:lumOff val="50000"/>
                  </a:srgbClr>
                </a:gs>
                <a:gs pos="100000">
                  <a:srgbClr val="F2A40D">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0"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rgbClr val="32AEB8">
                    <a:lumMod val="30000"/>
                    <a:lumOff val="70000"/>
                  </a:srgbClr>
                </a:gs>
                <a:gs pos="100000">
                  <a:srgbClr val="32AEB8">
                    <a:lumMod val="30000"/>
                    <a:lumOff val="7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1"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rgbClr val="32AEB8">
                    <a:lumMod val="50000"/>
                    <a:lumOff val="50000"/>
                  </a:srgbClr>
                </a:gs>
                <a:gs pos="100000">
                  <a:srgbClr val="32AEB8">
                    <a:lumMod val="50000"/>
                    <a:lumOff val="50000"/>
                  </a:srgbClr>
                </a:gs>
              </a:gsLst>
              <a:lin ang="19800000" scaled="0"/>
            </a:gra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2"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rgbClr val="32AEB8"/>
            </a:solidFill>
            <a:ln w="25400" cap="flat" cmpd="sng" algn="ctr">
              <a:noFill/>
              <a:prstDash val="solid"/>
            </a:ln>
            <a:effectLst/>
          </p:spPr>
          <p:txBody>
            <a:bodyPr rtlCol="0" anchor="ctr"/>
            <a:lstStyle/>
            <a:p>
              <a:pPr algn="ctr" fontAlgn="auto" latinLnBrk="1">
                <a:spcBef>
                  <a:spcPts val="0"/>
                </a:spcBef>
                <a:spcAft>
                  <a:spcPts val="0"/>
                </a:spcAft>
                <a:defRPr/>
              </a:pPr>
              <a:endParaRPr lang="ko-KR" altLang="en-US" sz="3200" kern="0" dirty="0">
                <a:solidFill>
                  <a:prstClr val="white"/>
                </a:solidFill>
                <a:latin typeface="Arial"/>
                <a:ea typeface="Arial Unicode MS"/>
              </a:endParaRPr>
            </a:p>
          </p:txBody>
        </p:sp>
        <p:sp>
          <p:nvSpPr>
            <p:cNvPr id="13" name="Isosceles Triangle 10"/>
            <p:cNvSpPr/>
            <p:nvPr/>
          </p:nvSpPr>
          <p:spPr>
            <a:xfrm rot="10800000">
              <a:off x="4468813" y="4423239"/>
              <a:ext cx="196906" cy="260871"/>
            </a:xfrm>
            <a:prstGeom prst="triangle">
              <a:avLst/>
            </a:pr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sp>
          <p:nvSpPr>
            <p:cNvPr id="14"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latinLnBrk="1">
                <a:spcBef>
                  <a:spcPts val="0"/>
                </a:spcBef>
                <a:spcAft>
                  <a:spcPts val="0"/>
                </a:spcAft>
                <a:defRPr/>
              </a:pPr>
              <a:endParaRPr lang="ko-KR" altLang="en-US" sz="3200" kern="0">
                <a:solidFill>
                  <a:prstClr val="white"/>
                </a:solidFill>
                <a:latin typeface="Arial"/>
                <a:ea typeface="Arial Unicode MS"/>
              </a:endParaRPr>
            </a:p>
          </p:txBody>
        </p:sp>
      </p:grpSp>
      <p:grpSp>
        <p:nvGrpSpPr>
          <p:cNvPr id="15" name="Group 2">
            <a:extLst>
              <a:ext uri="{FF2B5EF4-FFF2-40B4-BE49-F238E27FC236}">
                <a16:creationId xmlns="" xmlns:a16="http://schemas.microsoft.com/office/drawing/2014/main" id="{A66F95CF-88C4-49E7-AFA4-33EE5C9919CC}"/>
              </a:ext>
            </a:extLst>
          </p:cNvPr>
          <p:cNvGrpSpPr/>
          <p:nvPr/>
        </p:nvGrpSpPr>
        <p:grpSpPr>
          <a:xfrm>
            <a:off x="7565338" y="908720"/>
            <a:ext cx="1464867" cy="2147075"/>
            <a:chOff x="8624030" y="2378078"/>
            <a:chExt cx="3180149" cy="2051871"/>
          </a:xfrm>
        </p:grpSpPr>
        <p:grpSp>
          <p:nvGrpSpPr>
            <p:cNvPr id="16" name="Group 3">
              <a:extLst>
                <a:ext uri="{FF2B5EF4-FFF2-40B4-BE49-F238E27FC236}">
                  <a16:creationId xmlns="" xmlns:a16="http://schemas.microsoft.com/office/drawing/2014/main" id="{52576E32-7A38-467E-8EE5-59768124CAD3}"/>
                </a:ext>
              </a:extLst>
            </p:cNvPr>
            <p:cNvGrpSpPr/>
            <p:nvPr/>
          </p:nvGrpSpPr>
          <p:grpSpPr>
            <a:xfrm flipH="1">
              <a:off x="8624030" y="2378078"/>
              <a:ext cx="3180149" cy="2051871"/>
              <a:chOff x="1070741" y="2355612"/>
              <a:chExt cx="3613027" cy="2331169"/>
            </a:xfrm>
          </p:grpSpPr>
          <p:sp>
            <p:nvSpPr>
              <p:cNvPr id="33" name="Freeform 2">
                <a:extLst>
                  <a:ext uri="{FF2B5EF4-FFF2-40B4-BE49-F238E27FC236}">
                    <a16:creationId xmlns="" xmlns:a16="http://schemas.microsoft.com/office/drawing/2014/main" id="{E226DC28-A7B7-4942-9737-F5DC2225F817}"/>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ysClr val="window" lastClr="FFFFFF">
                      <a:alpha val="20000"/>
                    </a:sysClr>
                  </a:gs>
                  <a:gs pos="27000">
                    <a:sysClr val="window" lastClr="FFFFFF">
                      <a:alpha val="80000"/>
                    </a:sysClr>
                  </a:gs>
                  <a:gs pos="100000">
                    <a:srgbClr val="B754BA">
                      <a:lumMod val="20000"/>
                      <a:lumOff val="80000"/>
                    </a:srgbClr>
                  </a:gs>
                </a:gsLst>
                <a:lin ang="16200000" scaled="0"/>
              </a:gra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nvGrpSpPr>
              <p:cNvPr id="34" name="Group 21">
                <a:extLst>
                  <a:ext uri="{FF2B5EF4-FFF2-40B4-BE49-F238E27FC236}">
                    <a16:creationId xmlns="" xmlns:a16="http://schemas.microsoft.com/office/drawing/2014/main" id="{58570506-0B44-4CBA-AEC9-89984F03F6C9}"/>
                  </a:ext>
                </a:extLst>
              </p:cNvPr>
              <p:cNvGrpSpPr/>
              <p:nvPr/>
            </p:nvGrpSpPr>
            <p:grpSpPr>
              <a:xfrm rot="3660000">
                <a:off x="1772640" y="2273771"/>
                <a:ext cx="112390" cy="1065317"/>
                <a:chOff x="1039691" y="2468855"/>
                <a:chExt cx="190176" cy="1802639"/>
              </a:xfrm>
            </p:grpSpPr>
            <p:sp>
              <p:nvSpPr>
                <p:cNvPr id="43" name="Rectangle 30">
                  <a:extLst>
                    <a:ext uri="{FF2B5EF4-FFF2-40B4-BE49-F238E27FC236}">
                      <a16:creationId xmlns="" xmlns:a16="http://schemas.microsoft.com/office/drawing/2014/main" id="{F7988BCE-A951-4751-8BC8-FFC39B196E45}"/>
                    </a:ext>
                  </a:extLst>
                </p:cNvPr>
                <p:cNvSpPr/>
                <p:nvPr/>
              </p:nvSpPr>
              <p:spPr>
                <a:xfrm>
                  <a:off x="1039691" y="2471295"/>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4" name="Rectangle 31">
                  <a:extLst>
                    <a:ext uri="{FF2B5EF4-FFF2-40B4-BE49-F238E27FC236}">
                      <a16:creationId xmlns="" xmlns:a16="http://schemas.microsoft.com/office/drawing/2014/main" id="{F349909D-7882-4E17-9247-957B60B97E12}"/>
                    </a:ext>
                  </a:extLst>
                </p:cNvPr>
                <p:cNvSpPr/>
                <p:nvPr/>
              </p:nvSpPr>
              <p:spPr>
                <a:xfrm>
                  <a:off x="1157859" y="2468855"/>
                  <a:ext cx="72008" cy="1800200"/>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5" name="Group 22">
                <a:extLst>
                  <a:ext uri="{FF2B5EF4-FFF2-40B4-BE49-F238E27FC236}">
                    <a16:creationId xmlns="" xmlns:a16="http://schemas.microsoft.com/office/drawing/2014/main" id="{21A0DC4F-6599-4DB4-803D-11C0A040E3A5}"/>
                  </a:ext>
                </a:extLst>
              </p:cNvPr>
              <p:cNvGrpSpPr/>
              <p:nvPr/>
            </p:nvGrpSpPr>
            <p:grpSpPr>
              <a:xfrm>
                <a:off x="1314845" y="3097544"/>
                <a:ext cx="136170" cy="1065354"/>
                <a:chOff x="1093356" y="2490394"/>
                <a:chExt cx="230413" cy="1802702"/>
              </a:xfrm>
            </p:grpSpPr>
            <p:sp>
              <p:nvSpPr>
                <p:cNvPr id="41" name="Rectangle 28">
                  <a:extLst>
                    <a:ext uri="{FF2B5EF4-FFF2-40B4-BE49-F238E27FC236}">
                      <a16:creationId xmlns="" xmlns:a16="http://schemas.microsoft.com/office/drawing/2014/main" id="{A60CAC78-58E1-4E16-AFB8-E834B54224EB}"/>
                    </a:ext>
                  </a:extLst>
                </p:cNvPr>
                <p:cNvSpPr/>
                <p:nvPr/>
              </p:nvSpPr>
              <p:spPr>
                <a:xfrm>
                  <a:off x="1093356" y="2492897"/>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2" name="Rectangle 29">
                  <a:extLst>
                    <a:ext uri="{FF2B5EF4-FFF2-40B4-BE49-F238E27FC236}">
                      <a16:creationId xmlns="" xmlns:a16="http://schemas.microsoft.com/office/drawing/2014/main" id="{1A85975C-3ACE-4AEF-94CD-8D8799E1E2DE}"/>
                    </a:ext>
                  </a:extLst>
                </p:cNvPr>
                <p:cNvSpPr/>
                <p:nvPr/>
              </p:nvSpPr>
              <p:spPr>
                <a:xfrm>
                  <a:off x="1251762" y="2490394"/>
                  <a:ext cx="72007"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6" name="Group 23">
                <a:extLst>
                  <a:ext uri="{FF2B5EF4-FFF2-40B4-BE49-F238E27FC236}">
                    <a16:creationId xmlns="" xmlns:a16="http://schemas.microsoft.com/office/drawing/2014/main" id="{98D96DE6-19E8-4927-AC54-63401994934C}"/>
                  </a:ext>
                </a:extLst>
              </p:cNvPr>
              <p:cNvGrpSpPr/>
              <p:nvPr/>
            </p:nvGrpSpPr>
            <p:grpSpPr>
              <a:xfrm>
                <a:off x="1243434" y="2957732"/>
                <a:ext cx="279625" cy="279625"/>
                <a:chOff x="3275856" y="4077072"/>
                <a:chExt cx="504056" cy="504056"/>
              </a:xfrm>
            </p:grpSpPr>
            <p:sp>
              <p:nvSpPr>
                <p:cNvPr id="39" name="Oval 26">
                  <a:extLst>
                    <a:ext uri="{FF2B5EF4-FFF2-40B4-BE49-F238E27FC236}">
                      <a16:creationId xmlns="" xmlns:a16="http://schemas.microsoft.com/office/drawing/2014/main" id="{0D52B68E-FBEF-4AC1-931E-A8049FF648EB}"/>
                    </a:ext>
                  </a:extLst>
                </p:cNvPr>
                <p:cNvSpPr/>
                <p:nvPr/>
              </p:nvSpPr>
              <p:spPr>
                <a:xfrm>
                  <a:off x="3275856" y="4077072"/>
                  <a:ext cx="504056" cy="504056"/>
                </a:xfrm>
                <a:prstGeom prst="ellips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0" name="Oval 27">
                  <a:extLst>
                    <a:ext uri="{FF2B5EF4-FFF2-40B4-BE49-F238E27FC236}">
                      <a16:creationId xmlns="" xmlns:a16="http://schemas.microsoft.com/office/drawing/2014/main" id="{BD55167C-16BE-48BA-98F7-56D5F93EEC88}"/>
                    </a:ext>
                  </a:extLst>
                </p:cNvPr>
                <p:cNvSpPr/>
                <p:nvPr/>
              </p:nvSpPr>
              <p:spPr>
                <a:xfrm>
                  <a:off x="3375484" y="4176700"/>
                  <a:ext cx="304800" cy="304800"/>
                </a:xfrm>
                <a:prstGeom prst="ellips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sp>
            <p:nvSpPr>
              <p:cNvPr id="37" name="Rounded Rectangle 14">
                <a:extLst>
                  <a:ext uri="{FF2B5EF4-FFF2-40B4-BE49-F238E27FC236}">
                    <a16:creationId xmlns="" xmlns:a16="http://schemas.microsoft.com/office/drawing/2014/main" id="{9B815360-0406-44E4-9875-D31EE38DC130}"/>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38" name="Diagonal Stripe 25">
                <a:extLst>
                  <a:ext uri="{FF2B5EF4-FFF2-40B4-BE49-F238E27FC236}">
                    <a16:creationId xmlns="" xmlns:a16="http://schemas.microsoft.com/office/drawing/2014/main" id="{D5287912-4FEC-40A3-859F-CB09257ACF14}"/>
                  </a:ext>
                </a:extLst>
              </p:cNvPr>
              <p:cNvSpPr/>
              <p:nvPr/>
            </p:nvSpPr>
            <p:spPr>
              <a:xfrm rot="2700000">
                <a:off x="1070741" y="4062402"/>
                <a:ext cx="624379" cy="624379"/>
              </a:xfrm>
              <a:prstGeom prst="diagStrip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17" name="Group 4">
              <a:extLst>
                <a:ext uri="{FF2B5EF4-FFF2-40B4-BE49-F238E27FC236}">
                  <a16:creationId xmlns="" xmlns:a16="http://schemas.microsoft.com/office/drawing/2014/main" id="{ABEF344E-980F-4D8E-A1FE-9092C5510222}"/>
                </a:ext>
              </a:extLst>
            </p:cNvPr>
            <p:cNvGrpSpPr/>
            <p:nvPr/>
          </p:nvGrpSpPr>
          <p:grpSpPr>
            <a:xfrm>
              <a:off x="9777396" y="3381522"/>
              <a:ext cx="906980" cy="797418"/>
              <a:chOff x="3983887" y="4061275"/>
              <a:chExt cx="2122406" cy="1866023"/>
            </a:xfrm>
          </p:grpSpPr>
          <p:grpSp>
            <p:nvGrpSpPr>
              <p:cNvPr id="18" name="Group 5">
                <a:extLst>
                  <a:ext uri="{FF2B5EF4-FFF2-40B4-BE49-F238E27FC236}">
                    <a16:creationId xmlns="" xmlns:a16="http://schemas.microsoft.com/office/drawing/2014/main" id="{0300F1B1-2706-4D60-808C-7C522B618396}"/>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31" name="Freeform 15">
                  <a:extLst>
                    <a:ext uri="{FF2B5EF4-FFF2-40B4-BE49-F238E27FC236}">
                      <a16:creationId xmlns="" xmlns:a16="http://schemas.microsoft.com/office/drawing/2014/main" id="{93FB96EA-2CB1-4FFB-B488-E67005938203}"/>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rgbClr val="F5679D"/>
                </a:solidFill>
                <a:ln w="12700" cap="flat" cmpd="sng" algn="ctr">
                  <a:noFill/>
                  <a:prstDash val="solid"/>
                  <a:miter lim="800000"/>
                </a:ln>
                <a:effectLst>
                  <a:outerShdw blurRad="76200" dist="12700" dir="8100000" sy="-23000" kx="800400" algn="br" rotWithShape="0">
                    <a:prstClr val="black">
                      <a:alpha val="2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32" name="Rectangle 22">
                  <a:extLst>
                    <a:ext uri="{FF2B5EF4-FFF2-40B4-BE49-F238E27FC236}">
                      <a16:creationId xmlns="" xmlns:a16="http://schemas.microsoft.com/office/drawing/2014/main" id="{F09C9D23-44E3-441B-9E7E-2FC8B69E13B7}"/>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19" name="Group 6">
                <a:extLst>
                  <a:ext uri="{FF2B5EF4-FFF2-40B4-BE49-F238E27FC236}">
                    <a16:creationId xmlns="" xmlns:a16="http://schemas.microsoft.com/office/drawing/2014/main" id="{FD6ED1CB-4552-4FB7-A3B9-C4D7393ACDBC}"/>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29" name="Freeform 18">
                  <a:extLst>
                    <a:ext uri="{FF2B5EF4-FFF2-40B4-BE49-F238E27FC236}">
                      <a16:creationId xmlns="" xmlns:a16="http://schemas.microsoft.com/office/drawing/2014/main" id="{5C359CD3-0A6A-4DC9-94F3-3F645D676462}"/>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30" name="Freeform 19">
                  <a:extLst>
                    <a:ext uri="{FF2B5EF4-FFF2-40B4-BE49-F238E27FC236}">
                      <a16:creationId xmlns="" xmlns:a16="http://schemas.microsoft.com/office/drawing/2014/main" id="{2B41AD79-AE8C-457A-BA75-9D7DDDBDF953}"/>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0" name="Group 7">
                <a:extLst>
                  <a:ext uri="{FF2B5EF4-FFF2-40B4-BE49-F238E27FC236}">
                    <a16:creationId xmlns="" xmlns:a16="http://schemas.microsoft.com/office/drawing/2014/main" id="{FDEA2DDA-BC30-47E5-86C5-C6FBB48ADD27}"/>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27" name="Freeform 21">
                  <a:extLst>
                    <a:ext uri="{FF2B5EF4-FFF2-40B4-BE49-F238E27FC236}">
                      <a16:creationId xmlns="" xmlns:a16="http://schemas.microsoft.com/office/drawing/2014/main" id="{5D216886-BAC2-4FA0-9337-C783594E31BD}"/>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rgbClr val="F5679D"/>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8" name="Rectangle 22">
                  <a:extLst>
                    <a:ext uri="{FF2B5EF4-FFF2-40B4-BE49-F238E27FC236}">
                      <a16:creationId xmlns="" xmlns:a16="http://schemas.microsoft.com/office/drawing/2014/main" id="{C49CC2E0-6442-4631-966B-B0FD566B25B1}"/>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1" name="Group 8">
                <a:extLst>
                  <a:ext uri="{FF2B5EF4-FFF2-40B4-BE49-F238E27FC236}">
                    <a16:creationId xmlns="" xmlns:a16="http://schemas.microsoft.com/office/drawing/2014/main" id="{369442A5-7911-4C1C-90E4-81830E0E4942}"/>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25" name="Freeform 24">
                  <a:extLst>
                    <a:ext uri="{FF2B5EF4-FFF2-40B4-BE49-F238E27FC236}">
                      <a16:creationId xmlns="" xmlns:a16="http://schemas.microsoft.com/office/drawing/2014/main" id="{CA7FF6B0-D15D-405B-A837-6A4B1A02EB3A}"/>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6" name="Rectangle 22">
                  <a:extLst>
                    <a:ext uri="{FF2B5EF4-FFF2-40B4-BE49-F238E27FC236}">
                      <a16:creationId xmlns="" xmlns:a16="http://schemas.microsoft.com/office/drawing/2014/main" id="{FFD66CBF-12E0-4F76-A546-E7FDFB788843}"/>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2" name="Group 9">
                <a:extLst>
                  <a:ext uri="{FF2B5EF4-FFF2-40B4-BE49-F238E27FC236}">
                    <a16:creationId xmlns="" xmlns:a16="http://schemas.microsoft.com/office/drawing/2014/main" id="{05497358-06DB-4E5A-8860-DF7C3D1FEB5C}"/>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23" name="Freeform 27">
                  <a:extLst>
                    <a:ext uri="{FF2B5EF4-FFF2-40B4-BE49-F238E27FC236}">
                      <a16:creationId xmlns="" xmlns:a16="http://schemas.microsoft.com/office/drawing/2014/main" id="{9F85F885-DCBF-49A6-BE3F-571F227B216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F5679D"/>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4" name="Freeform 28">
                  <a:extLst>
                    <a:ext uri="{FF2B5EF4-FFF2-40B4-BE49-F238E27FC236}">
                      <a16:creationId xmlns="" xmlns:a16="http://schemas.microsoft.com/office/drawing/2014/main" id="{5B0C8303-435B-4D88-AAA9-7D205A77A10D}"/>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grpSp>
      <p:sp>
        <p:nvSpPr>
          <p:cNvPr id="4" name="Ορθογώνιο 3"/>
          <p:cNvSpPr/>
          <p:nvPr/>
        </p:nvSpPr>
        <p:spPr>
          <a:xfrm>
            <a:off x="654845" y="218662"/>
            <a:ext cx="6899070" cy="5873659"/>
          </a:xfrm>
          <a:prstGeom prst="rect">
            <a:avLst/>
          </a:prstGeom>
        </p:spPr>
        <p:txBody>
          <a:bodyPr wrap="square">
            <a:spAutoFit/>
          </a:bodyPr>
          <a:lstStyle/>
          <a:p>
            <a:pPr algn="just">
              <a:lnSpc>
                <a:spcPct val="115000"/>
              </a:lnSpc>
              <a:spcAft>
                <a:spcPts val="1000"/>
              </a:spcAft>
            </a:pPr>
            <a:r>
              <a:rPr lang="el-GR" dirty="0">
                <a:ea typeface="Calibri" panose="020F0502020204030204" pitchFamily="34" charset="0"/>
                <a:cs typeface="Times New Roman" panose="02020603050405020304" pitchFamily="18" charset="0"/>
              </a:rPr>
              <a:t>Υπάρχει η δυνατότητα για εγκατάσταση σε συσκευές με λειτουργικό σύστημα </a:t>
            </a:r>
            <a:r>
              <a:rPr lang="en-US" dirty="0">
                <a:ea typeface="Calibri" panose="020F0502020204030204" pitchFamily="34" charset="0"/>
                <a:cs typeface="Times New Roman" panose="02020603050405020304" pitchFamily="18" charset="0"/>
              </a:rPr>
              <a:t>Android</a:t>
            </a:r>
            <a:r>
              <a:rPr lang="el-GR" dirty="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Windows</a:t>
            </a:r>
            <a:r>
              <a:rPr lang="el-GR" dirty="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mac</a:t>
            </a:r>
            <a:r>
              <a:rPr lang="el-GR"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GNULinux</a:t>
            </a:r>
            <a:r>
              <a:rPr lang="en-US" dirty="0">
                <a:ea typeface="Calibri" panose="020F0502020204030204" pitchFamily="34" charset="0"/>
                <a:cs typeface="Times New Roman" panose="02020603050405020304" pitchFamily="18" charset="0"/>
              </a:rPr>
              <a:t> </a:t>
            </a:r>
            <a:r>
              <a:rPr lang="el-GR" dirty="0">
                <a:ea typeface="Calibri" panose="020F0502020204030204" pitchFamily="34" charset="0"/>
                <a:cs typeface="Times New Roman" panose="02020603050405020304" pitchFamily="18" charset="0"/>
              </a:rPr>
              <a:t>και </a:t>
            </a:r>
            <a:r>
              <a:rPr lang="el-GR" dirty="0" err="1">
                <a:ea typeface="Calibri" panose="020F0502020204030204" pitchFamily="34" charset="0"/>
                <a:cs typeface="Times New Roman" panose="02020603050405020304" pitchFamily="18" charset="0"/>
              </a:rPr>
              <a:t>Raspberry</a:t>
            </a:r>
            <a:r>
              <a:rPr lang="el-GR" dirty="0">
                <a:ea typeface="Calibri" panose="020F0502020204030204" pitchFamily="34" charset="0"/>
                <a:cs typeface="Times New Roman" panose="02020603050405020304" pitchFamily="18" charset="0"/>
              </a:rPr>
              <a:t> </a:t>
            </a:r>
            <a:r>
              <a:rPr lang="el-GR" dirty="0" err="1">
                <a:ea typeface="Calibri" panose="020F0502020204030204" pitchFamily="34" charset="0"/>
                <a:cs typeface="Times New Roman" panose="02020603050405020304" pitchFamily="18" charset="0"/>
              </a:rPr>
              <a:t>Pi</a:t>
            </a:r>
            <a:r>
              <a:rPr lang="el-GR" dirty="0">
                <a:ea typeface="Calibri" panose="020F0502020204030204" pitchFamily="34" charset="0"/>
                <a:cs typeface="Times New Roman" panose="02020603050405020304" pitchFamily="18" charset="0"/>
              </a:rPr>
              <a:t>.</a:t>
            </a:r>
          </a:p>
          <a:p>
            <a:pPr algn="just">
              <a:lnSpc>
                <a:spcPct val="115000"/>
              </a:lnSpc>
              <a:spcAft>
                <a:spcPts val="1000"/>
              </a:spcAft>
            </a:pPr>
            <a:r>
              <a:rPr lang="el-GR" dirty="0">
                <a:ea typeface="Calibri" panose="020F0502020204030204" pitchFamily="34" charset="0"/>
                <a:cs typeface="Times New Roman" panose="02020603050405020304" pitchFamily="18" charset="0"/>
              </a:rPr>
              <a:t>Αυτή τη στιγμή το </a:t>
            </a:r>
            <a:r>
              <a:rPr lang="el-GR" dirty="0" err="1">
                <a:ea typeface="Calibri" panose="020F0502020204030204" pitchFamily="34" charset="0"/>
                <a:cs typeface="Times New Roman" panose="02020603050405020304" pitchFamily="18" charset="0"/>
              </a:rPr>
              <a:t>GCompris</a:t>
            </a:r>
            <a:r>
              <a:rPr lang="el-GR" dirty="0">
                <a:ea typeface="Calibri" panose="020F0502020204030204" pitchFamily="34" charset="0"/>
                <a:cs typeface="Times New Roman" panose="02020603050405020304" pitchFamily="18" charset="0"/>
              </a:rPr>
              <a:t> προσφέρει περισσότερες από 100 δραστηριότητες, ενώ αρκετές βρίσκονται στο στάδιο της ανάπτυξης.</a:t>
            </a:r>
          </a:p>
          <a:p>
            <a:pPr>
              <a:lnSpc>
                <a:spcPct val="115000"/>
              </a:lnSpc>
              <a:spcAft>
                <a:spcPts val="1000"/>
              </a:spcAft>
            </a:pPr>
            <a:r>
              <a:rPr lang="el-GR" dirty="0">
                <a:ea typeface="Calibri" panose="020F0502020204030204" pitchFamily="34" charset="0"/>
                <a:cs typeface="Times New Roman" panose="02020603050405020304" pitchFamily="18" charset="0"/>
              </a:rPr>
              <a:t>Ενδεικτικά μια λίστα από τις δραστηριότητες είναι οι παρακάτω:</a:t>
            </a:r>
          </a:p>
          <a:p>
            <a:pPr marL="342900" lvl="0" indent="-342900">
              <a:lnSpc>
                <a:spcPct val="115000"/>
              </a:lnSpc>
              <a:spcAft>
                <a:spcPts val="0"/>
              </a:spcAft>
              <a:buFont typeface="Symbol" panose="05050102010706020507" pitchFamily="18" charset="2"/>
              <a:buChar char=""/>
            </a:pPr>
            <a:r>
              <a:rPr lang="el-GR" dirty="0">
                <a:ea typeface="Calibri" panose="020F0502020204030204" pitchFamily="34" charset="0"/>
                <a:cs typeface="Times New Roman" panose="02020603050405020304" pitchFamily="18" charset="0"/>
              </a:rPr>
              <a:t>Ανακάλυψη του υπολογιστή: πληκτρολόγιο, ποντίκι, οθόνη αφής...</a:t>
            </a:r>
          </a:p>
          <a:p>
            <a:pPr marL="342900" lvl="0" indent="-342900">
              <a:lnSpc>
                <a:spcPct val="115000"/>
              </a:lnSpc>
              <a:spcAft>
                <a:spcPts val="0"/>
              </a:spcAft>
              <a:buFont typeface="Symbol" panose="05050102010706020507" pitchFamily="18" charset="2"/>
              <a:buChar char=""/>
            </a:pPr>
            <a:r>
              <a:rPr lang="el-GR" dirty="0">
                <a:ea typeface="Calibri" panose="020F0502020204030204" pitchFamily="34" charset="0"/>
                <a:cs typeface="Times New Roman" panose="02020603050405020304" pitchFamily="18" charset="0"/>
              </a:rPr>
              <a:t>Ανάγνωση: γράμματα, λέξεις, εξάσκηση ανάγνωσης, πληκτρολόγηση κειμένου...</a:t>
            </a:r>
          </a:p>
          <a:p>
            <a:pPr marL="342900" lvl="0" indent="-342900">
              <a:lnSpc>
                <a:spcPct val="115000"/>
              </a:lnSpc>
              <a:spcAft>
                <a:spcPts val="0"/>
              </a:spcAft>
              <a:buFont typeface="Symbol" panose="05050102010706020507" pitchFamily="18" charset="2"/>
              <a:buChar char=""/>
            </a:pPr>
            <a:r>
              <a:rPr lang="el-GR" dirty="0">
                <a:ea typeface="Calibri" panose="020F0502020204030204" pitchFamily="34" charset="0"/>
                <a:cs typeface="Times New Roman" panose="02020603050405020304" pitchFamily="18" charset="0"/>
              </a:rPr>
              <a:t>Αριθμητική: αριθμοί, πράξεις, πίνακας μνήμης, αρίθμηση, πίνακας διπλής καταχώρησης...</a:t>
            </a:r>
          </a:p>
          <a:p>
            <a:pPr marL="342900" lvl="0" indent="-342900">
              <a:lnSpc>
                <a:spcPct val="115000"/>
              </a:lnSpc>
              <a:spcAft>
                <a:spcPts val="0"/>
              </a:spcAft>
              <a:buFont typeface="Symbol" panose="05050102010706020507" pitchFamily="18" charset="2"/>
              <a:buChar char=""/>
            </a:pPr>
            <a:r>
              <a:rPr lang="el-GR" dirty="0">
                <a:ea typeface="Calibri" panose="020F0502020204030204" pitchFamily="34" charset="0"/>
                <a:cs typeface="Times New Roman" panose="02020603050405020304" pitchFamily="18" charset="0"/>
              </a:rPr>
              <a:t>Επιστήμη: λειτουργία διώρυγας, ο κύκλος του νερού, υποβρύχιο, ηλεκτρικά κυκλώματα, ...</a:t>
            </a:r>
          </a:p>
          <a:p>
            <a:pPr marL="342900" lvl="0" indent="-342900">
              <a:lnSpc>
                <a:spcPct val="115000"/>
              </a:lnSpc>
              <a:spcAft>
                <a:spcPts val="0"/>
              </a:spcAft>
              <a:buFont typeface="Symbol" panose="05050102010706020507" pitchFamily="18" charset="2"/>
              <a:buChar char=""/>
            </a:pPr>
            <a:r>
              <a:rPr lang="el-GR" dirty="0">
                <a:ea typeface="Calibri" panose="020F0502020204030204" pitchFamily="34" charset="0"/>
                <a:cs typeface="Times New Roman" panose="02020603050405020304" pitchFamily="18" charset="0"/>
              </a:rPr>
              <a:t>Γεωγραφία: χώρες, περιοχές, πολιτισμός...</a:t>
            </a:r>
          </a:p>
          <a:p>
            <a:pPr marL="342900" lvl="0" indent="-342900">
              <a:lnSpc>
                <a:spcPct val="115000"/>
              </a:lnSpc>
              <a:spcAft>
                <a:spcPts val="0"/>
              </a:spcAft>
              <a:buFont typeface="Symbol" panose="05050102010706020507" pitchFamily="18" charset="2"/>
              <a:buChar char=""/>
            </a:pPr>
            <a:r>
              <a:rPr lang="el-GR" dirty="0">
                <a:ea typeface="Calibri" panose="020F0502020204030204" pitchFamily="34" charset="0"/>
                <a:cs typeface="Times New Roman" panose="02020603050405020304" pitchFamily="18" charset="0"/>
              </a:rPr>
              <a:t>Παιχνίδια: σκάκι, τρίλιζα, μνημονικές τεχνικές, σύνδεσε 4, </a:t>
            </a:r>
            <a:r>
              <a:rPr lang="en-US" dirty="0">
                <a:ea typeface="Calibri" panose="020F0502020204030204" pitchFamily="34" charset="0"/>
                <a:cs typeface="Times New Roman" panose="02020603050405020304" pitchFamily="18" charset="0"/>
              </a:rPr>
              <a:t>tangram</a:t>
            </a:r>
            <a:r>
              <a:rPr lang="el-GR" dirty="0">
                <a:ea typeface="Calibri" panose="020F0502020204030204" pitchFamily="34" charset="0"/>
                <a:cs typeface="Times New Roman" panose="02020603050405020304" pitchFamily="18" charset="0"/>
              </a:rPr>
              <a:t>, </a:t>
            </a:r>
            <a:r>
              <a:rPr lang="el-GR" dirty="0" err="1">
                <a:ea typeface="Calibri" panose="020F0502020204030204" pitchFamily="34" charset="0"/>
                <a:cs typeface="Times New Roman" panose="02020603050405020304" pitchFamily="18" charset="0"/>
              </a:rPr>
              <a:t>sudoku</a:t>
            </a:r>
            <a:r>
              <a:rPr lang="el-GR" dirty="0">
                <a:ea typeface="Calibri" panose="020F0502020204030204" pitchFamily="34" charset="0"/>
                <a:cs typeface="Times New Roman" panose="02020603050405020304" pitchFamily="18" charset="0"/>
              </a:rPr>
              <a:t>, κρεμάλα, ...</a:t>
            </a:r>
          </a:p>
          <a:p>
            <a:pPr marL="342900" lvl="0" indent="-342900">
              <a:lnSpc>
                <a:spcPct val="115000"/>
              </a:lnSpc>
              <a:spcAft>
                <a:spcPts val="1000"/>
              </a:spcAft>
              <a:buFont typeface="Symbol" panose="05050102010706020507" pitchFamily="18" charset="2"/>
              <a:buChar char=""/>
            </a:pPr>
            <a:r>
              <a:rPr lang="el-GR" dirty="0">
                <a:ea typeface="Calibri" panose="020F0502020204030204" pitchFamily="34" charset="0"/>
                <a:cs typeface="Times New Roman" panose="02020603050405020304" pitchFamily="18" charset="0"/>
              </a:rPr>
              <a:t>Άλλα: χρώματα, σχήματα, </a:t>
            </a:r>
            <a:r>
              <a:rPr lang="el-GR" dirty="0" err="1">
                <a:ea typeface="Calibri" panose="020F0502020204030204" pitchFamily="34" charset="0"/>
                <a:cs typeface="Times New Roman" panose="02020603050405020304" pitchFamily="18" charset="0"/>
              </a:rPr>
              <a:t>Μπράιγ</a:t>
            </a:r>
            <a:r>
              <a:rPr lang="el-GR" dirty="0">
                <a:ea typeface="Calibri" panose="020F0502020204030204" pitchFamily="34" charset="0"/>
                <a:cs typeface="Times New Roman" panose="02020603050405020304" pitchFamily="18" charset="0"/>
              </a:rPr>
              <a:t>, μάθε την ώρα, κώδικας για τον </a:t>
            </a:r>
            <a:r>
              <a:rPr lang="en-US" dirty="0">
                <a:ea typeface="Calibri" panose="020F0502020204030204" pitchFamily="34" charset="0"/>
                <a:cs typeface="Times New Roman" panose="02020603050405020304" pitchFamily="18" charset="0"/>
              </a:rPr>
              <a:t>Tux</a:t>
            </a:r>
            <a:r>
              <a:rPr lang="el-GR"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4817697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8" y="0"/>
            <a:ext cx="9126962" cy="275588"/>
          </a:xfrm>
          <a:prstGeom prst="rect">
            <a:avLst/>
          </a:prstGeom>
          <a:gradFill>
            <a:gsLst>
              <a:gs pos="0">
                <a:schemeClr val="tx2">
                  <a:lumMod val="20000"/>
                  <a:lumOff val="80000"/>
                </a:schemeClr>
              </a:gs>
              <a:gs pos="50000">
                <a:srgbClr val="FFE7FF"/>
              </a:gs>
              <a:gs pos="100000">
                <a:schemeClr val="accent1">
                  <a:tint val="23500"/>
                  <a:satMod val="160000"/>
                </a:schemeClr>
              </a:gs>
            </a:gsLst>
            <a:lin ang="5400000" scaled="0"/>
          </a:gradFill>
        </p:spPr>
        <p:txBody>
          <a:bodyPr wrap="square">
            <a:spAutoFit/>
          </a:bodyPr>
          <a:lstStyle/>
          <a:p>
            <a:pPr marL="457200" indent="-457200" algn="just">
              <a:lnSpc>
                <a:spcPct val="115000"/>
              </a:lnSpc>
              <a:spcAft>
                <a:spcPts val="600"/>
              </a:spcAft>
            </a:pPr>
            <a:endParaRPr lang="el-GR" sz="1100" dirty="0">
              <a:ea typeface="Calibri" panose="020F0502020204030204" pitchFamily="34" charset="0"/>
              <a:cs typeface="Times New Roman" panose="02020603050405020304" pitchFamily="18" charset="0"/>
            </a:endParaRPr>
          </a:p>
        </p:txBody>
      </p:sp>
      <p:sp>
        <p:nvSpPr>
          <p:cNvPr id="3" name="Rectangle 1"/>
          <p:cNvSpPr>
            <a:spLocks noChangeArrowheads="1"/>
          </p:cNvSpPr>
          <p:nvPr/>
        </p:nvSpPr>
        <p:spPr bwMode="auto">
          <a:xfrm>
            <a:off x="1907704" y="548680"/>
            <a:ext cx="5976664" cy="644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304704" rIns="9144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l-GR" altLang="el-GR" b="1" i="0" u="none" strike="noStrike" cap="none" normalizeH="0" baseline="0" smtClean="0">
                <a:ln>
                  <a:noFill/>
                </a:ln>
                <a:solidFill>
                  <a:srgbClr val="365F91"/>
                </a:solidFill>
                <a:effectLst/>
                <a:latin typeface="Cambria" panose="02040503050406030204" pitchFamily="18" charset="0"/>
                <a:ea typeface="Times New Roman" panose="02020603050405020304" pitchFamily="18" charset="0"/>
              </a:rPr>
              <a:t>Β</a:t>
            </a:r>
            <a:r>
              <a:rPr kumimoji="0" lang="el-GR" altLang="el-GR" b="1" i="0" u="none" strike="noStrike" cap="none" normalizeH="0" baseline="0" smtClean="0" bmk="">
                <a:ln>
                  <a:noFill/>
                </a:ln>
                <a:solidFill>
                  <a:srgbClr val="365F91"/>
                </a:solidFill>
                <a:effectLst/>
                <a:latin typeface="Cambria" panose="02040503050406030204" pitchFamily="18" charset="0"/>
                <a:ea typeface="Times New Roman" panose="02020603050405020304" pitchFamily="18" charset="0"/>
              </a:rPr>
              <a:t>ιβλιογραφία</a:t>
            </a:r>
            <a:endParaRPr kumimoji="0" lang="el-GR" altLang="el-GR" b="1" i="0" u="none" strike="noStrike" cap="none" normalizeH="0" baseline="0" smtClean="0">
              <a:ln>
                <a:noFill/>
              </a:ln>
              <a:solidFill>
                <a:srgbClr val="365F91"/>
              </a:solidFill>
              <a:effectLst/>
              <a:latin typeface="Cambria" panose="02040503050406030204" pitchFamily="18" charset="0"/>
              <a:ea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l-GR" sz="1400" b="0" i="0" u="none" strike="noStrike" cap="none" normalizeH="0" baseline="0" smtClean="0">
                <a:ln>
                  <a:noFill/>
                </a:ln>
                <a:solidFill>
                  <a:srgbClr val="000000"/>
                </a:solidFill>
                <a:effectLst/>
                <a:ea typeface="Calibri" panose="020F0502020204030204" pitchFamily="34" charset="0"/>
                <a:cs typeface="Times New Roman" panose="02020603050405020304" pitchFamily="18" charset="0"/>
              </a:rPr>
              <a:t>Begnum, M. E. N., Finstadsveen, J., &amp; Begnum, K. (2010). Enhancing creativity and play through accessible projector-based interactive PC-control touch technology.</a:t>
            </a:r>
            <a:endParaRPr kumimoji="0" lang="el-GR" altLang="el-GR" sz="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l-GR" altLang="el-GR" sz="14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Ζαφείρη, Μ. (2016). Η συμβολή των Τεχνολογιών της Πληροφορίας και της Επικοινωνίας (ΤΠΕ) στην εκπαίδευση των παιδιών με νοητική αναπηρία.</a:t>
            </a:r>
            <a:endParaRPr kumimoji="0" lang="el-GR" altLang="el-GR" sz="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l-GR" sz="14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Mich, O. (2011, October). E-drawings as an evaluation method with deaf children. In The proceedings of the 13th international ACM SIGACCESS conference on Computers and accessibility (pp. 239-240).</a:t>
            </a:r>
            <a:endParaRPr kumimoji="0" lang="el-GR" altLang="el-GR" sz="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l-GR" sz="14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Mich, O., &amp; Vettori, C. (2011). E-stories for educating deaf children in literacy. Description and evaluation of the DAMA procedure. Technical Report, LODE project, 2011, http://lode. fbk. eu/pubblicazioni. html.</a:t>
            </a:r>
            <a:endParaRPr kumimoji="0" lang="el-GR" altLang="el-GR" sz="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l-GR" sz="14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Polyzou, E. A., Tamoutseli, K., &amp; Sechidis, L. (2017). Children's evaluation of a computer-based technology used as a tool to communicate their ideas for the redevelopment of their schoolyard. </a:t>
            </a:r>
            <a:r>
              <a:rPr kumimoji="0" lang="el-GR" altLang="el-GR" sz="14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City, culture and society, 9, 13-20.</a:t>
            </a:r>
            <a:endParaRPr kumimoji="0" lang="el-GR" altLang="el-GR" sz="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l-GR" altLang="el-GR" sz="24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1790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4" name="Ορθογώνιο 3"/>
          <p:cNvSpPr/>
          <p:nvPr/>
        </p:nvSpPr>
        <p:spPr>
          <a:xfrm>
            <a:off x="-43959" y="116632"/>
            <a:ext cx="9217024" cy="729430"/>
          </a:xfrm>
          <a:prstGeom prst="rect">
            <a:avLst/>
          </a:prstGeom>
        </p:spPr>
        <p:txBody>
          <a:bodyPr wrap="square">
            <a:spAutoFit/>
          </a:bodyPr>
          <a:lstStyle/>
          <a:p>
            <a:pPr marL="228600" indent="-228600">
              <a:lnSpc>
                <a:spcPct val="115000"/>
              </a:lnSpc>
              <a:spcBef>
                <a:spcPts val="2400"/>
              </a:spcBef>
              <a:spcAft>
                <a:spcPts val="0"/>
              </a:spcAft>
            </a:pPr>
            <a:r>
              <a:rPr lang="el-GR" sz="2000" b="1" kern="0" dirty="0">
                <a:solidFill>
                  <a:srgbClr val="365F91"/>
                </a:solidFill>
                <a:latin typeface="Cambria" panose="02040503050406030204" pitchFamily="18" charset="0"/>
                <a:ea typeface="Times New Roman" panose="02020603050405020304" pitchFamily="18" charset="0"/>
              </a:rPr>
              <a:t>Λειτουργίες</a:t>
            </a:r>
          </a:p>
          <a:p>
            <a:pPr marL="342900" lvl="0" indent="-342900">
              <a:lnSpc>
                <a:spcPct val="115000"/>
              </a:lnSpc>
              <a:spcAft>
                <a:spcPts val="1000"/>
              </a:spcAft>
              <a:buFont typeface="+mj-lt"/>
              <a:buAutoNum type="arabicPeriod"/>
            </a:pPr>
            <a:r>
              <a:rPr lang="el-GR" sz="1600" dirty="0">
                <a:ea typeface="Calibri" panose="020F0502020204030204" pitchFamily="34" charset="0"/>
                <a:cs typeface="Times New Roman" panose="02020603050405020304" pitchFamily="18" charset="0"/>
              </a:rPr>
              <a:t>Στην </a:t>
            </a:r>
            <a:r>
              <a:rPr lang="el-GR" sz="1600" b="1" dirty="0">
                <a:ea typeface="Calibri" panose="020F0502020204030204" pitchFamily="34" charset="0"/>
                <a:cs typeface="Times New Roman" panose="02020603050405020304" pitchFamily="18" charset="0"/>
              </a:rPr>
              <a:t>πρώτη κατηγορία</a:t>
            </a:r>
            <a:r>
              <a:rPr lang="el-GR" sz="1600" dirty="0">
                <a:ea typeface="Calibri" panose="020F0502020204030204" pitchFamily="34" charset="0"/>
                <a:cs typeface="Times New Roman" panose="02020603050405020304" pitchFamily="18" charset="0"/>
              </a:rPr>
              <a:t> μπορούμε να επιλέξουμε τις δραστηριότητες που φαίνονται στις εικόνες 1, 2, 3.</a:t>
            </a:r>
          </a:p>
        </p:txBody>
      </p:sp>
      <p:pic>
        <p:nvPicPr>
          <p:cNvPr id="2051" name="Εικόνα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086594"/>
            <a:ext cx="540067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Εικόνα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2896344"/>
            <a:ext cx="54006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Εικόνα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4725144"/>
            <a:ext cx="5400675" cy="1733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1                                                                               </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45" name="Rectangle 6"/>
          <p:cNvSpPr>
            <a:spLocks noChangeArrowheads="1"/>
          </p:cNvSpPr>
          <p:nvPr/>
        </p:nvSpPr>
        <p:spPr bwMode="auto">
          <a:xfrm>
            <a:off x="0" y="417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2                                                                              </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46" name="Rectangle 7"/>
          <p:cNvSpPr>
            <a:spLocks noChangeArrowheads="1"/>
          </p:cNvSpPr>
          <p:nvPr/>
        </p:nvSpPr>
        <p:spPr bwMode="auto">
          <a:xfrm>
            <a:off x="0" y="590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3                                                                              </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88567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 xmlns:a16="http://schemas.microsoft.com/office/drawing/2014/main" id="{A66F95CF-88C4-49E7-AFA4-33EE5C9919CC}"/>
              </a:ext>
            </a:extLst>
          </p:cNvPr>
          <p:cNvGrpSpPr/>
          <p:nvPr/>
        </p:nvGrpSpPr>
        <p:grpSpPr>
          <a:xfrm>
            <a:off x="7565338" y="908720"/>
            <a:ext cx="1464867" cy="2147075"/>
            <a:chOff x="8624030" y="2378078"/>
            <a:chExt cx="3180149" cy="2051871"/>
          </a:xfrm>
        </p:grpSpPr>
        <p:grpSp>
          <p:nvGrpSpPr>
            <p:cNvPr id="16" name="Group 3">
              <a:extLst>
                <a:ext uri="{FF2B5EF4-FFF2-40B4-BE49-F238E27FC236}">
                  <a16:creationId xmlns="" xmlns:a16="http://schemas.microsoft.com/office/drawing/2014/main" id="{52576E32-7A38-467E-8EE5-59768124CAD3}"/>
                </a:ext>
              </a:extLst>
            </p:cNvPr>
            <p:cNvGrpSpPr/>
            <p:nvPr/>
          </p:nvGrpSpPr>
          <p:grpSpPr>
            <a:xfrm flipH="1">
              <a:off x="8624030" y="2378078"/>
              <a:ext cx="3180149" cy="2051871"/>
              <a:chOff x="1070741" y="2355612"/>
              <a:chExt cx="3613027" cy="2331169"/>
            </a:xfrm>
          </p:grpSpPr>
          <p:sp>
            <p:nvSpPr>
              <p:cNvPr id="33" name="Freeform 2">
                <a:extLst>
                  <a:ext uri="{FF2B5EF4-FFF2-40B4-BE49-F238E27FC236}">
                    <a16:creationId xmlns="" xmlns:a16="http://schemas.microsoft.com/office/drawing/2014/main" id="{E226DC28-A7B7-4942-9737-F5DC2225F817}"/>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ysClr val="window" lastClr="FFFFFF">
                      <a:alpha val="20000"/>
                    </a:sysClr>
                  </a:gs>
                  <a:gs pos="27000">
                    <a:sysClr val="window" lastClr="FFFFFF">
                      <a:alpha val="80000"/>
                    </a:sysClr>
                  </a:gs>
                  <a:gs pos="100000">
                    <a:srgbClr val="B754BA">
                      <a:lumMod val="20000"/>
                      <a:lumOff val="80000"/>
                    </a:srgbClr>
                  </a:gs>
                </a:gsLst>
                <a:lin ang="16200000" scaled="0"/>
              </a:gra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nvGrpSpPr>
              <p:cNvPr id="34" name="Group 21">
                <a:extLst>
                  <a:ext uri="{FF2B5EF4-FFF2-40B4-BE49-F238E27FC236}">
                    <a16:creationId xmlns="" xmlns:a16="http://schemas.microsoft.com/office/drawing/2014/main" id="{58570506-0B44-4CBA-AEC9-89984F03F6C9}"/>
                  </a:ext>
                </a:extLst>
              </p:cNvPr>
              <p:cNvGrpSpPr/>
              <p:nvPr/>
            </p:nvGrpSpPr>
            <p:grpSpPr>
              <a:xfrm rot="3660000">
                <a:off x="1772640" y="2273771"/>
                <a:ext cx="112390" cy="1065317"/>
                <a:chOff x="1039691" y="2468855"/>
                <a:chExt cx="190176" cy="1802639"/>
              </a:xfrm>
            </p:grpSpPr>
            <p:sp>
              <p:nvSpPr>
                <p:cNvPr id="43" name="Rectangle 30">
                  <a:extLst>
                    <a:ext uri="{FF2B5EF4-FFF2-40B4-BE49-F238E27FC236}">
                      <a16:creationId xmlns="" xmlns:a16="http://schemas.microsoft.com/office/drawing/2014/main" id="{F7988BCE-A951-4751-8BC8-FFC39B196E45}"/>
                    </a:ext>
                  </a:extLst>
                </p:cNvPr>
                <p:cNvSpPr/>
                <p:nvPr/>
              </p:nvSpPr>
              <p:spPr>
                <a:xfrm>
                  <a:off x="1039691" y="2471295"/>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4" name="Rectangle 31">
                  <a:extLst>
                    <a:ext uri="{FF2B5EF4-FFF2-40B4-BE49-F238E27FC236}">
                      <a16:creationId xmlns="" xmlns:a16="http://schemas.microsoft.com/office/drawing/2014/main" id="{F349909D-7882-4E17-9247-957B60B97E12}"/>
                    </a:ext>
                  </a:extLst>
                </p:cNvPr>
                <p:cNvSpPr/>
                <p:nvPr/>
              </p:nvSpPr>
              <p:spPr>
                <a:xfrm>
                  <a:off x="1157859" y="2468855"/>
                  <a:ext cx="72008" cy="1800200"/>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5" name="Group 22">
                <a:extLst>
                  <a:ext uri="{FF2B5EF4-FFF2-40B4-BE49-F238E27FC236}">
                    <a16:creationId xmlns="" xmlns:a16="http://schemas.microsoft.com/office/drawing/2014/main" id="{21A0DC4F-6599-4DB4-803D-11C0A040E3A5}"/>
                  </a:ext>
                </a:extLst>
              </p:cNvPr>
              <p:cNvGrpSpPr/>
              <p:nvPr/>
            </p:nvGrpSpPr>
            <p:grpSpPr>
              <a:xfrm>
                <a:off x="1314845" y="3097544"/>
                <a:ext cx="136170" cy="1065354"/>
                <a:chOff x="1093356" y="2490394"/>
                <a:chExt cx="230413" cy="1802702"/>
              </a:xfrm>
            </p:grpSpPr>
            <p:sp>
              <p:nvSpPr>
                <p:cNvPr id="41" name="Rectangle 28">
                  <a:extLst>
                    <a:ext uri="{FF2B5EF4-FFF2-40B4-BE49-F238E27FC236}">
                      <a16:creationId xmlns="" xmlns:a16="http://schemas.microsoft.com/office/drawing/2014/main" id="{A60CAC78-58E1-4E16-AFB8-E834B54224EB}"/>
                    </a:ext>
                  </a:extLst>
                </p:cNvPr>
                <p:cNvSpPr/>
                <p:nvPr/>
              </p:nvSpPr>
              <p:spPr>
                <a:xfrm>
                  <a:off x="1093356" y="2492897"/>
                  <a:ext cx="72008"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2" name="Rectangle 29">
                  <a:extLst>
                    <a:ext uri="{FF2B5EF4-FFF2-40B4-BE49-F238E27FC236}">
                      <a16:creationId xmlns="" xmlns:a16="http://schemas.microsoft.com/office/drawing/2014/main" id="{1A85975C-3ACE-4AEF-94CD-8D8799E1E2DE}"/>
                    </a:ext>
                  </a:extLst>
                </p:cNvPr>
                <p:cNvSpPr/>
                <p:nvPr/>
              </p:nvSpPr>
              <p:spPr>
                <a:xfrm>
                  <a:off x="1251762" y="2490394"/>
                  <a:ext cx="72007" cy="1800199"/>
                </a:xfrm>
                <a:prstGeom prst="rect">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36" name="Group 23">
                <a:extLst>
                  <a:ext uri="{FF2B5EF4-FFF2-40B4-BE49-F238E27FC236}">
                    <a16:creationId xmlns="" xmlns:a16="http://schemas.microsoft.com/office/drawing/2014/main" id="{98D96DE6-19E8-4927-AC54-63401994934C}"/>
                  </a:ext>
                </a:extLst>
              </p:cNvPr>
              <p:cNvGrpSpPr/>
              <p:nvPr/>
            </p:nvGrpSpPr>
            <p:grpSpPr>
              <a:xfrm>
                <a:off x="1243434" y="2957732"/>
                <a:ext cx="279625" cy="279625"/>
                <a:chOff x="3275856" y="4077072"/>
                <a:chExt cx="504056" cy="504056"/>
              </a:xfrm>
            </p:grpSpPr>
            <p:sp>
              <p:nvSpPr>
                <p:cNvPr id="39" name="Oval 26">
                  <a:extLst>
                    <a:ext uri="{FF2B5EF4-FFF2-40B4-BE49-F238E27FC236}">
                      <a16:creationId xmlns="" xmlns:a16="http://schemas.microsoft.com/office/drawing/2014/main" id="{0D52B68E-FBEF-4AC1-931E-A8049FF648EB}"/>
                    </a:ext>
                  </a:extLst>
                </p:cNvPr>
                <p:cNvSpPr/>
                <p:nvPr/>
              </p:nvSpPr>
              <p:spPr>
                <a:xfrm>
                  <a:off x="3275856" y="4077072"/>
                  <a:ext cx="504056" cy="504056"/>
                </a:xfrm>
                <a:prstGeom prst="ellips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40" name="Oval 27">
                  <a:extLst>
                    <a:ext uri="{FF2B5EF4-FFF2-40B4-BE49-F238E27FC236}">
                      <a16:creationId xmlns="" xmlns:a16="http://schemas.microsoft.com/office/drawing/2014/main" id="{BD55167C-16BE-48BA-98F7-56D5F93EEC88}"/>
                    </a:ext>
                  </a:extLst>
                </p:cNvPr>
                <p:cNvSpPr/>
                <p:nvPr/>
              </p:nvSpPr>
              <p:spPr>
                <a:xfrm>
                  <a:off x="3375484" y="4176700"/>
                  <a:ext cx="304800" cy="304800"/>
                </a:xfrm>
                <a:prstGeom prst="ellips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sp>
            <p:nvSpPr>
              <p:cNvPr id="37" name="Rounded Rectangle 14">
                <a:extLst>
                  <a:ext uri="{FF2B5EF4-FFF2-40B4-BE49-F238E27FC236}">
                    <a16:creationId xmlns="" xmlns:a16="http://schemas.microsoft.com/office/drawing/2014/main" id="{9B815360-0406-44E4-9875-D31EE38DC130}"/>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38" name="Diagonal Stripe 25">
                <a:extLst>
                  <a:ext uri="{FF2B5EF4-FFF2-40B4-BE49-F238E27FC236}">
                    <a16:creationId xmlns="" xmlns:a16="http://schemas.microsoft.com/office/drawing/2014/main" id="{D5287912-4FEC-40A3-859F-CB09257ACF14}"/>
                  </a:ext>
                </a:extLst>
              </p:cNvPr>
              <p:cNvSpPr/>
              <p:nvPr/>
            </p:nvSpPr>
            <p:spPr>
              <a:xfrm rot="2700000">
                <a:off x="1070741" y="4062402"/>
                <a:ext cx="624379" cy="624379"/>
              </a:xfrm>
              <a:prstGeom prst="diagStripe">
                <a:avLst/>
              </a:prstGeom>
              <a:solidFill>
                <a:srgbClr val="B754BA">
                  <a:lumMod val="40000"/>
                  <a:lumOff val="60000"/>
                </a:srgbClr>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17" name="Group 4">
              <a:extLst>
                <a:ext uri="{FF2B5EF4-FFF2-40B4-BE49-F238E27FC236}">
                  <a16:creationId xmlns="" xmlns:a16="http://schemas.microsoft.com/office/drawing/2014/main" id="{ABEF344E-980F-4D8E-A1FE-9092C5510222}"/>
                </a:ext>
              </a:extLst>
            </p:cNvPr>
            <p:cNvGrpSpPr/>
            <p:nvPr/>
          </p:nvGrpSpPr>
          <p:grpSpPr>
            <a:xfrm>
              <a:off x="9777396" y="3381522"/>
              <a:ext cx="906980" cy="797418"/>
              <a:chOff x="3983887" y="4061275"/>
              <a:chExt cx="2122406" cy="1866023"/>
            </a:xfrm>
          </p:grpSpPr>
          <p:grpSp>
            <p:nvGrpSpPr>
              <p:cNvPr id="18" name="Group 5">
                <a:extLst>
                  <a:ext uri="{FF2B5EF4-FFF2-40B4-BE49-F238E27FC236}">
                    <a16:creationId xmlns="" xmlns:a16="http://schemas.microsoft.com/office/drawing/2014/main" id="{0300F1B1-2706-4D60-808C-7C522B618396}"/>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31" name="Freeform 15">
                  <a:extLst>
                    <a:ext uri="{FF2B5EF4-FFF2-40B4-BE49-F238E27FC236}">
                      <a16:creationId xmlns="" xmlns:a16="http://schemas.microsoft.com/office/drawing/2014/main" id="{93FB96EA-2CB1-4FFB-B488-E67005938203}"/>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rgbClr val="F5679D"/>
                </a:solidFill>
                <a:ln w="12700" cap="flat" cmpd="sng" algn="ctr">
                  <a:noFill/>
                  <a:prstDash val="solid"/>
                  <a:miter lim="800000"/>
                </a:ln>
                <a:effectLst>
                  <a:outerShdw blurRad="76200" dist="12700" dir="8100000" sy="-23000" kx="800400" algn="br" rotWithShape="0">
                    <a:prstClr val="black">
                      <a:alpha val="2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32" name="Rectangle 22">
                  <a:extLst>
                    <a:ext uri="{FF2B5EF4-FFF2-40B4-BE49-F238E27FC236}">
                      <a16:creationId xmlns="" xmlns:a16="http://schemas.microsoft.com/office/drawing/2014/main" id="{F09C9D23-44E3-441B-9E7E-2FC8B69E13B7}"/>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19" name="Group 6">
                <a:extLst>
                  <a:ext uri="{FF2B5EF4-FFF2-40B4-BE49-F238E27FC236}">
                    <a16:creationId xmlns="" xmlns:a16="http://schemas.microsoft.com/office/drawing/2014/main" id="{FD6ED1CB-4552-4FB7-A3B9-C4D7393ACDBC}"/>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29" name="Freeform 18">
                  <a:extLst>
                    <a:ext uri="{FF2B5EF4-FFF2-40B4-BE49-F238E27FC236}">
                      <a16:creationId xmlns="" xmlns:a16="http://schemas.microsoft.com/office/drawing/2014/main" id="{5C359CD3-0A6A-4DC9-94F3-3F645D676462}"/>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sp>
              <p:nvSpPr>
                <p:cNvPr id="30" name="Freeform 19">
                  <a:extLst>
                    <a:ext uri="{FF2B5EF4-FFF2-40B4-BE49-F238E27FC236}">
                      <a16:creationId xmlns="" xmlns:a16="http://schemas.microsoft.com/office/drawing/2014/main" id="{2B41AD79-AE8C-457A-BA75-9D7DDDBDF953}"/>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0" name="Group 7">
                <a:extLst>
                  <a:ext uri="{FF2B5EF4-FFF2-40B4-BE49-F238E27FC236}">
                    <a16:creationId xmlns="" xmlns:a16="http://schemas.microsoft.com/office/drawing/2014/main" id="{FDEA2DDA-BC30-47E5-86C5-C6FBB48ADD27}"/>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27" name="Freeform 21">
                  <a:extLst>
                    <a:ext uri="{FF2B5EF4-FFF2-40B4-BE49-F238E27FC236}">
                      <a16:creationId xmlns="" xmlns:a16="http://schemas.microsoft.com/office/drawing/2014/main" id="{5D216886-BAC2-4FA0-9337-C783594E31BD}"/>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rgbClr val="F5679D"/>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8" name="Rectangle 22">
                  <a:extLst>
                    <a:ext uri="{FF2B5EF4-FFF2-40B4-BE49-F238E27FC236}">
                      <a16:creationId xmlns="" xmlns:a16="http://schemas.microsoft.com/office/drawing/2014/main" id="{C49CC2E0-6442-4631-966B-B0FD566B25B1}"/>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1" name="Group 8">
                <a:extLst>
                  <a:ext uri="{FF2B5EF4-FFF2-40B4-BE49-F238E27FC236}">
                    <a16:creationId xmlns="" xmlns:a16="http://schemas.microsoft.com/office/drawing/2014/main" id="{369442A5-7911-4C1C-90E4-81830E0E4942}"/>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25" name="Freeform 24">
                  <a:extLst>
                    <a:ext uri="{FF2B5EF4-FFF2-40B4-BE49-F238E27FC236}">
                      <a16:creationId xmlns="" xmlns:a16="http://schemas.microsoft.com/office/drawing/2014/main" id="{CA7FF6B0-D15D-405B-A837-6A4B1A02EB3A}"/>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rgbClr val="B754BA"/>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6" name="Rectangle 22">
                  <a:extLst>
                    <a:ext uri="{FF2B5EF4-FFF2-40B4-BE49-F238E27FC236}">
                      <a16:creationId xmlns="" xmlns:a16="http://schemas.microsoft.com/office/drawing/2014/main" id="{FFD66CBF-12E0-4F76-A546-E7FDFB788843}"/>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nvGrpSpPr>
              <p:cNvPr id="22" name="Group 9">
                <a:extLst>
                  <a:ext uri="{FF2B5EF4-FFF2-40B4-BE49-F238E27FC236}">
                    <a16:creationId xmlns="" xmlns:a16="http://schemas.microsoft.com/office/drawing/2014/main" id="{05497358-06DB-4E5A-8860-DF7C3D1FEB5C}"/>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23" name="Freeform 27">
                  <a:extLst>
                    <a:ext uri="{FF2B5EF4-FFF2-40B4-BE49-F238E27FC236}">
                      <a16:creationId xmlns="" xmlns:a16="http://schemas.microsoft.com/office/drawing/2014/main" id="{9F85F885-DCBF-49A6-BE3F-571F227B216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rgbClr val="F5679D"/>
                </a:solidFill>
                <a:ln w="12700" cap="flat" cmpd="sng" algn="ctr">
                  <a:noFill/>
                  <a:prstDash val="solid"/>
                  <a:miter lim="800000"/>
                </a:ln>
                <a:effectLst/>
              </p:spPr>
              <p:txBody>
                <a:bodyPr rtlCol="0" anchor="ctr"/>
                <a:lstStyle/>
                <a:p>
                  <a:pPr algn="ctr" fontAlgn="auto">
                    <a:spcBef>
                      <a:spcPts val="0"/>
                    </a:spcBef>
                    <a:spcAft>
                      <a:spcPts val="0"/>
                    </a:spcAft>
                    <a:defRPr/>
                  </a:pPr>
                  <a:endParaRPr lang="ko-KR" altLang="en-US" sz="2701" kern="0" dirty="0">
                    <a:solidFill>
                      <a:prstClr val="white"/>
                    </a:solidFill>
                    <a:latin typeface="Arial"/>
                    <a:ea typeface="Arial Unicode MS"/>
                  </a:endParaRPr>
                </a:p>
              </p:txBody>
            </p:sp>
            <p:sp>
              <p:nvSpPr>
                <p:cNvPr id="24" name="Freeform 28">
                  <a:extLst>
                    <a:ext uri="{FF2B5EF4-FFF2-40B4-BE49-F238E27FC236}">
                      <a16:creationId xmlns="" xmlns:a16="http://schemas.microsoft.com/office/drawing/2014/main" id="{5B0C8303-435B-4D88-AAA9-7D205A77A10D}"/>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ysClr val="window" lastClr="FFFFFF"/>
                </a:solidFill>
                <a:ln w="12700" cap="flat" cmpd="sng" algn="ctr">
                  <a:no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ko-KR" altLang="en-US" sz="2701" kern="0">
                    <a:solidFill>
                      <a:prstClr val="white"/>
                    </a:solidFill>
                    <a:latin typeface="Arial"/>
                    <a:ea typeface="Arial Unicode MS"/>
                  </a:endParaRPr>
                </a:p>
              </p:txBody>
            </p:sp>
          </p:grpSp>
        </p:grpSp>
      </p:grpSp>
      <p:pic>
        <p:nvPicPr>
          <p:cNvPr id="3" name="Εικόνα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445" y="844915"/>
            <a:ext cx="5233158" cy="224674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3587842"/>
            <a:ext cx="5242403" cy="232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5228" y="359531"/>
            <a:ext cx="887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Στην </a:t>
            </a:r>
            <a:r>
              <a:rPr kumimoji="0" lang="el-GR" altLang="el-GR"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δεύτερη κατηγορία</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μπορούμε να επιλέξουμε τις δραστηριότητες που φαίνονται στις εικόνες 4, 5 με τίτλο </a:t>
            </a:r>
            <a:r>
              <a:rPr kumimoji="0" lang="el-GR" altLang="el-GR" sz="1100" b="0"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Λογική</a:t>
            </a: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0" y="2579190"/>
            <a:ext cx="88760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4</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45" name="Rectangle 6"/>
          <p:cNvSpPr>
            <a:spLocks noChangeArrowheads="1"/>
          </p:cNvSpPr>
          <p:nvPr/>
        </p:nvSpPr>
        <p:spPr bwMode="auto">
          <a:xfrm>
            <a:off x="0" y="4831466"/>
            <a:ext cx="88760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5</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46" name="Rectangle 7"/>
          <p:cNvSpPr>
            <a:spLocks noChangeArrowheads="1"/>
          </p:cNvSpPr>
          <p:nvPr/>
        </p:nvSpPr>
        <p:spPr bwMode="auto">
          <a:xfrm>
            <a:off x="0" y="7588254"/>
            <a:ext cx="887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6</a:t>
            </a: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703375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alpha val="62000"/>
              </a:schemeClr>
            </a:gs>
            <a:gs pos="50000">
              <a:schemeClr val="accent1">
                <a:tint val="44500"/>
                <a:satMod val="160000"/>
                <a:alpha val="86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9" name="Εικόνα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762" y="532208"/>
            <a:ext cx="4276413" cy="19493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Εικόνα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897160"/>
            <a:ext cx="4283968" cy="1677321"/>
          </a:xfrm>
          <a:prstGeom prst="rect">
            <a:avLst/>
          </a:prstGeom>
          <a:noFill/>
          <a:extLst>
            <a:ext uri="{909E8E84-426E-40DD-AFC4-6F175D3DCCD1}">
              <a14:hiddenFill xmlns:a14="http://schemas.microsoft.com/office/drawing/2010/main">
                <a:solidFill>
                  <a:srgbClr val="FFFFFF"/>
                </a:solidFill>
              </a14:hiddenFill>
            </a:ext>
          </a:extLst>
        </p:spPr>
      </p:pic>
      <p:pic>
        <p:nvPicPr>
          <p:cNvPr id="4097" name="Εικόνα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858954"/>
            <a:ext cx="4283968" cy="1866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28763" y="2006118"/>
            <a:ext cx="725327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6</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306545" y="4338037"/>
            <a:ext cx="725327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7</a:t>
            </a:r>
            <a:endParaRPr kumimoji="0" lang="el-GR" altLang="el-GR"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755576" y="6102430"/>
            <a:ext cx="725327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Εικόνα 8</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8" name="Ορθογώνιο 7"/>
          <p:cNvSpPr/>
          <p:nvPr/>
        </p:nvSpPr>
        <p:spPr>
          <a:xfrm>
            <a:off x="128763" y="86542"/>
            <a:ext cx="3946914" cy="261610"/>
          </a:xfrm>
          <a:prstGeom prst="rect">
            <a:avLst/>
          </a:prstGeom>
        </p:spPr>
        <p:txBody>
          <a:bodyPr wrap="none">
            <a:spAutoFit/>
          </a:bodyPr>
          <a:lstStyle/>
          <a:p>
            <a:pPr lvl="0"/>
            <a:r>
              <a:rPr lang="en-US" sz="1100" dirty="0" smtClean="0"/>
              <a:t>E</a:t>
            </a:r>
            <a:r>
              <a:rPr lang="el-GR" sz="1100" dirty="0" err="1" smtClean="0"/>
              <a:t>ικόνα</a:t>
            </a:r>
            <a:r>
              <a:rPr lang="el-GR" sz="1100" dirty="0" smtClean="0"/>
              <a:t> </a:t>
            </a:r>
            <a:r>
              <a:rPr lang="el-GR" sz="1100" dirty="0"/>
              <a:t>6 με τίτλο </a:t>
            </a:r>
            <a:r>
              <a:rPr lang="el-GR" sz="1100" u="sng" dirty="0"/>
              <a:t>Καλές Τέχνες</a:t>
            </a:r>
            <a:r>
              <a:rPr lang="el-GR" sz="1100" dirty="0"/>
              <a:t> και εικόνες 7, 8 με τίτλο </a:t>
            </a:r>
            <a:r>
              <a:rPr lang="el-GR" sz="1100" u="sng" dirty="0"/>
              <a:t>Μουσική</a:t>
            </a:r>
            <a:r>
              <a:rPr lang="el-GR" sz="1100" dirty="0"/>
              <a:t>.</a:t>
            </a:r>
          </a:p>
        </p:txBody>
      </p:sp>
    </p:spTree>
    <p:extLst>
      <p:ext uri="{BB962C8B-B14F-4D97-AF65-F5344CB8AC3E}">
        <p14:creationId xmlns:p14="http://schemas.microsoft.com/office/powerpoint/2010/main" val="839942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75">
  <a:themeElements>
    <a:clrScheme name="sample 3">
      <a:dk1>
        <a:srgbClr val="000000"/>
      </a:dk1>
      <a:lt1>
        <a:srgbClr val="FFFFFF"/>
      </a:lt1>
      <a:dk2>
        <a:srgbClr val="1B4E63"/>
      </a:dk2>
      <a:lt2>
        <a:srgbClr val="DDDDDD"/>
      </a:lt2>
      <a:accent1>
        <a:srgbClr val="328C83"/>
      </a:accent1>
      <a:accent2>
        <a:srgbClr val="DC8300"/>
      </a:accent2>
      <a:accent3>
        <a:srgbClr val="FFFFFF"/>
      </a:accent3>
      <a:accent4>
        <a:srgbClr val="000000"/>
      </a:accent4>
      <a:accent5>
        <a:srgbClr val="ADC5C1"/>
      </a:accent5>
      <a:accent6>
        <a:srgbClr val="C77600"/>
      </a:accent6>
      <a:hlink>
        <a:srgbClr val="9DC03C"/>
      </a:hlink>
      <a:folHlink>
        <a:srgbClr val="2F87D7"/>
      </a:folHlink>
    </a:clrScheme>
    <a:fontScheme name="sample">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000066"/>
        </a:dk1>
        <a:lt1>
          <a:srgbClr val="FFFFFF"/>
        </a:lt1>
        <a:dk2>
          <a:srgbClr val="003399"/>
        </a:dk2>
        <a:lt2>
          <a:srgbClr val="DDDDDD"/>
        </a:lt2>
        <a:accent1>
          <a:srgbClr val="1088C4"/>
        </a:accent1>
        <a:accent2>
          <a:srgbClr val="20A286"/>
        </a:accent2>
        <a:accent3>
          <a:srgbClr val="FFFFFF"/>
        </a:accent3>
        <a:accent4>
          <a:srgbClr val="000056"/>
        </a:accent4>
        <a:accent5>
          <a:srgbClr val="AAC3DE"/>
        </a:accent5>
        <a:accent6>
          <a:srgbClr val="1C9279"/>
        </a:accent6>
        <a:hlink>
          <a:srgbClr val="9999FF"/>
        </a:hlink>
        <a:folHlink>
          <a:srgbClr val="D5785B"/>
        </a:folHlink>
      </a:clrScheme>
      <a:clrMap bg1="lt1" tx1="dk1" bg2="lt2" tx2="dk2" accent1="accent1" accent2="accent2" accent3="accent3" accent4="accent4" accent5="accent5" accent6="accent6" hlink="hlink" folHlink="folHlink"/>
    </a:extraClrScheme>
    <a:extraClrScheme>
      <a:clrScheme name="sample 2">
        <a:dk1>
          <a:srgbClr val="210B66"/>
        </a:dk1>
        <a:lt1>
          <a:srgbClr val="FFFFFF"/>
        </a:lt1>
        <a:dk2>
          <a:srgbClr val="8D4FBB"/>
        </a:dk2>
        <a:lt2>
          <a:srgbClr val="B2B2B2"/>
        </a:lt2>
        <a:accent1>
          <a:srgbClr val="1263B4"/>
        </a:accent1>
        <a:accent2>
          <a:srgbClr val="6BC394"/>
        </a:accent2>
        <a:accent3>
          <a:srgbClr val="FFFFFF"/>
        </a:accent3>
        <a:accent4>
          <a:srgbClr val="1B0856"/>
        </a:accent4>
        <a:accent5>
          <a:srgbClr val="AAB7D6"/>
        </a:accent5>
        <a:accent6>
          <a:srgbClr val="60B086"/>
        </a:accent6>
        <a:hlink>
          <a:srgbClr val="ABAE3E"/>
        </a:hlink>
        <a:folHlink>
          <a:srgbClr val="66B6C6"/>
        </a:folHlink>
      </a:clrScheme>
      <a:clrMap bg1="lt1" tx1="dk1" bg2="lt2" tx2="dk2" accent1="accent1" accent2="accent2" accent3="accent3" accent4="accent4" accent5="accent5" accent6="accent6" hlink="hlink" folHlink="folHlink"/>
    </a:extraClrScheme>
    <a:extraClrScheme>
      <a:clrScheme name="sample 3">
        <a:dk1>
          <a:srgbClr val="000000"/>
        </a:dk1>
        <a:lt1>
          <a:srgbClr val="FFFFFF"/>
        </a:lt1>
        <a:dk2>
          <a:srgbClr val="1B4E63"/>
        </a:dk2>
        <a:lt2>
          <a:srgbClr val="DDDDDD"/>
        </a:lt2>
        <a:accent1>
          <a:srgbClr val="328C83"/>
        </a:accent1>
        <a:accent2>
          <a:srgbClr val="DC8300"/>
        </a:accent2>
        <a:accent3>
          <a:srgbClr val="FFFFFF"/>
        </a:accent3>
        <a:accent4>
          <a:srgbClr val="000000"/>
        </a:accent4>
        <a:accent5>
          <a:srgbClr val="ADC5C1"/>
        </a:accent5>
        <a:accent6>
          <a:srgbClr val="C77600"/>
        </a:accent6>
        <a:hlink>
          <a:srgbClr val="9DC03C"/>
        </a:hlink>
        <a:folHlink>
          <a:srgbClr val="2F87D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Πνοή">
  <a:themeElements>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Πνοή">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Πνοή">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and End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ontents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tents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otalTime>8631</TotalTime>
  <Words>4017</Words>
  <Application>Microsoft Office PowerPoint</Application>
  <PresentationFormat>Προβολή στην οθόνη (4:3)</PresentationFormat>
  <Paragraphs>218</Paragraphs>
  <Slides>60</Slides>
  <Notes>3</Notes>
  <HiddenSlides>0</HiddenSlides>
  <MMClips>0</MMClips>
  <ScaleCrop>false</ScaleCrop>
  <HeadingPairs>
    <vt:vector size="8" baseType="variant">
      <vt:variant>
        <vt:lpstr>Γραμματοσειρές που χρησιμοποιούνται</vt:lpstr>
      </vt:variant>
      <vt:variant>
        <vt:i4>14</vt:i4>
      </vt:variant>
      <vt:variant>
        <vt:lpstr>Θέμα</vt:lpstr>
      </vt:variant>
      <vt:variant>
        <vt:i4>10</vt:i4>
      </vt:variant>
      <vt:variant>
        <vt:lpstr>Ενσωματωμένοι διακομιστές OLE</vt:lpstr>
      </vt:variant>
      <vt:variant>
        <vt:i4>1</vt:i4>
      </vt:variant>
      <vt:variant>
        <vt:lpstr>Τίτλοι διαφανειών</vt:lpstr>
      </vt:variant>
      <vt:variant>
        <vt:i4>60</vt:i4>
      </vt:variant>
    </vt:vector>
  </HeadingPairs>
  <TitlesOfParts>
    <vt:vector size="85" baseType="lpstr">
      <vt:lpstr>Arial Unicode MS</vt:lpstr>
      <vt:lpstr>Malgun Gothic</vt:lpstr>
      <vt:lpstr>Arial</vt:lpstr>
      <vt:lpstr>Calibri</vt:lpstr>
      <vt:lpstr>Cambria</vt:lpstr>
      <vt:lpstr>Century Gothic</vt:lpstr>
      <vt:lpstr>Corbel</vt:lpstr>
      <vt:lpstr>Georgia</vt:lpstr>
      <vt:lpstr>Symbol</vt:lpstr>
      <vt:lpstr>Times New Roman</vt:lpstr>
      <vt:lpstr>Trebuchet MS</vt:lpstr>
      <vt:lpstr>Verdana</vt:lpstr>
      <vt:lpstr>Wingdings</vt:lpstr>
      <vt:lpstr>Wingdings 3</vt:lpstr>
      <vt:lpstr>75</vt:lpstr>
      <vt:lpstr>Cover and End Slide Master</vt:lpstr>
      <vt:lpstr>1_Θέμα του Office</vt:lpstr>
      <vt:lpstr>2_Θέμα του Office</vt:lpstr>
      <vt:lpstr>5_Θέμα του Office</vt:lpstr>
      <vt:lpstr>1_Специальное оформление</vt:lpstr>
      <vt:lpstr>2_Contents Slide Master</vt:lpstr>
      <vt:lpstr>3_Contents Slide Master</vt:lpstr>
      <vt:lpstr>Wisp</vt:lpstr>
      <vt:lpstr>Πνοή</vt:lpstr>
      <vt:lpstr>Image</vt:lpstr>
      <vt:lpstr>Καλλιτεχνικές παρεμβάσεις της Αισθητικής Αγωγής με ψηφιακή εργαλειοποίηση για την Ειδική Αγωγή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Βασικές εισαγωγικές έννοιες Δρ. Αντώνιος Λιανός</dc:title>
  <dc:creator>D.K</dc:creator>
  <cp:lastModifiedBy>Dennis</cp:lastModifiedBy>
  <cp:revision>672</cp:revision>
  <dcterms:created xsi:type="dcterms:W3CDTF">2015-05-12T07:15:08Z</dcterms:created>
  <dcterms:modified xsi:type="dcterms:W3CDTF">2022-09-25T20:10:20Z</dcterms:modified>
</cp:coreProperties>
</file>