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71" r:id="rId6"/>
    <p:sldId id="262" r:id="rId7"/>
    <p:sldId id="270" r:id="rId8"/>
    <p:sldId id="260" r:id="rId9"/>
    <p:sldId id="261" r:id="rId10"/>
    <p:sldId id="263" r:id="rId11"/>
    <p:sldId id="264" r:id="rId12"/>
    <p:sldId id="265" r:id="rId13"/>
    <p:sldId id="266" r:id="rId14"/>
    <p:sldId id="267" r:id="rId15"/>
    <p:sldId id="268" r:id="rId16"/>
    <p:sldId id="269" r:id="rId17"/>
    <p:sldId id="272" r:id="rId18"/>
    <p:sldId id="273" r:id="rId19"/>
    <p:sldId id="274" r:id="rId20"/>
    <p:sldId id="275" r:id="rId21"/>
    <p:sldId id="276" r:id="rId22"/>
    <p:sldId id="277" r:id="rId23"/>
    <p:sldId id="278" r:id="rId24"/>
    <p:sldId id="283" r:id="rId25"/>
    <p:sldId id="279" r:id="rId26"/>
    <p:sldId id="280" r:id="rId27"/>
    <p:sldId id="282" r:id="rId28"/>
    <p:sldId id="284" r:id="rId29"/>
    <p:sldId id="281"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Μεσαίο στυλ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06799F8-075E-4A3A-A7F6-7FBC6576F1A4}" styleName="Στυλ με θέμα 2 - Έμφαση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Σκούρο στυλ 1 - Έμφαση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Μεσαίο στυλ 3 - Έμφαση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660"/>
  </p:normalViewPr>
  <p:slideViewPr>
    <p:cSldViewPr>
      <p:cViewPr varScale="1">
        <p:scale>
          <a:sx n="110" d="100"/>
          <a:sy n="110" d="100"/>
        </p:scale>
        <p:origin x="-165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A202EF-A16E-4621-9C70-42659B2110C7}"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l-GR"/>
        </a:p>
      </dgm:t>
    </dgm:pt>
    <dgm:pt modelId="{383DB253-E2E5-4D6C-9D7B-6C84F68326FA}">
      <dgm:prSet phldrT="[Κείμενο]"/>
      <dgm:spPr/>
      <dgm:t>
        <a:bodyPr/>
        <a:lstStyle/>
        <a:p>
          <a:r>
            <a:rPr lang="el-GR" dirty="0" smtClean="0"/>
            <a:t>Κινητικό έλεγχο ωμικής ζώνης</a:t>
          </a:r>
          <a:endParaRPr lang="el-GR" dirty="0"/>
        </a:p>
      </dgm:t>
    </dgm:pt>
    <dgm:pt modelId="{616CB91D-BDA8-4B11-B423-E6D9B8117A47}" type="parTrans" cxnId="{45FA80AE-AAC3-4AA4-95F2-18AF7954C38E}">
      <dgm:prSet/>
      <dgm:spPr/>
      <dgm:t>
        <a:bodyPr/>
        <a:lstStyle/>
        <a:p>
          <a:endParaRPr lang="el-GR"/>
        </a:p>
      </dgm:t>
    </dgm:pt>
    <dgm:pt modelId="{AFF57DBF-FDDE-4B1C-991F-5CAAE6ABB540}" type="sibTrans" cxnId="{45FA80AE-AAC3-4AA4-95F2-18AF7954C38E}">
      <dgm:prSet/>
      <dgm:spPr/>
      <dgm:t>
        <a:bodyPr/>
        <a:lstStyle/>
        <a:p>
          <a:endParaRPr lang="el-GR"/>
        </a:p>
      </dgm:t>
    </dgm:pt>
    <dgm:pt modelId="{E8A3E508-13EE-4F52-A186-925B3CDDB722}">
      <dgm:prSet phldrT="[Κείμενο]"/>
      <dgm:spPr/>
      <dgm:t>
        <a:bodyPr/>
        <a:lstStyle/>
        <a:p>
          <a:r>
            <a:rPr lang="el-GR" dirty="0" smtClean="0"/>
            <a:t>Κινητικό έλεγχο άνω άκρου (βραχίονα, αντιβραχίου)</a:t>
          </a:r>
          <a:endParaRPr lang="el-GR" dirty="0"/>
        </a:p>
      </dgm:t>
    </dgm:pt>
    <dgm:pt modelId="{CF4BC6F8-4720-4E42-BCC5-A8740B0ABDD6}" type="parTrans" cxnId="{A51BF419-5463-4812-938A-26E224803A65}">
      <dgm:prSet/>
      <dgm:spPr/>
      <dgm:t>
        <a:bodyPr/>
        <a:lstStyle/>
        <a:p>
          <a:endParaRPr lang="el-GR"/>
        </a:p>
      </dgm:t>
    </dgm:pt>
    <dgm:pt modelId="{6A90AA71-10FC-4B27-99E9-F2386270BC63}" type="sibTrans" cxnId="{A51BF419-5463-4812-938A-26E224803A65}">
      <dgm:prSet/>
      <dgm:spPr/>
      <dgm:t>
        <a:bodyPr/>
        <a:lstStyle/>
        <a:p>
          <a:endParaRPr lang="el-GR"/>
        </a:p>
      </dgm:t>
    </dgm:pt>
    <dgm:pt modelId="{67641BDB-A03B-4191-AC3F-D627C47B1A05}">
      <dgm:prSet phldrT="[Κείμενο]"/>
      <dgm:spPr/>
      <dgm:t>
        <a:bodyPr/>
        <a:lstStyle/>
        <a:p>
          <a:r>
            <a:rPr lang="el-GR" dirty="0" smtClean="0"/>
            <a:t>Κινητικό έλεγχο άκρα χείρας </a:t>
          </a:r>
          <a:endParaRPr lang="el-GR" dirty="0"/>
        </a:p>
      </dgm:t>
    </dgm:pt>
    <dgm:pt modelId="{50CF6B1B-116E-4EF0-B782-7A01324AAE11}" type="parTrans" cxnId="{507336DD-E001-449D-805C-6D1961B4126E}">
      <dgm:prSet/>
      <dgm:spPr/>
      <dgm:t>
        <a:bodyPr/>
        <a:lstStyle/>
        <a:p>
          <a:endParaRPr lang="el-GR"/>
        </a:p>
      </dgm:t>
    </dgm:pt>
    <dgm:pt modelId="{96DADA54-F8D4-4FC9-8156-9AFCFEEB486B}" type="sibTrans" cxnId="{507336DD-E001-449D-805C-6D1961B4126E}">
      <dgm:prSet/>
      <dgm:spPr/>
      <dgm:t>
        <a:bodyPr/>
        <a:lstStyle/>
        <a:p>
          <a:endParaRPr lang="el-GR"/>
        </a:p>
      </dgm:t>
    </dgm:pt>
    <dgm:pt modelId="{ACE1E68D-7EA0-47F1-86AE-1F1EBC792E72}">
      <dgm:prSet phldrT="[Κείμενο]"/>
      <dgm:spPr/>
      <dgm:t>
        <a:bodyPr/>
        <a:lstStyle/>
        <a:p>
          <a:r>
            <a:rPr lang="el-GR" dirty="0" smtClean="0"/>
            <a:t>Οπτική αντίληψη</a:t>
          </a:r>
          <a:endParaRPr lang="el-GR" dirty="0"/>
        </a:p>
      </dgm:t>
    </dgm:pt>
    <dgm:pt modelId="{BD05FF35-BAC5-4A7B-8E18-6B8DB8E09DC2}" type="parTrans" cxnId="{47FA89D3-8625-4CB3-B463-7E6488051FD6}">
      <dgm:prSet/>
      <dgm:spPr/>
      <dgm:t>
        <a:bodyPr/>
        <a:lstStyle/>
        <a:p>
          <a:endParaRPr lang="el-GR"/>
        </a:p>
      </dgm:t>
    </dgm:pt>
    <dgm:pt modelId="{48A53E51-D103-4EDD-86DC-BB85030B1CF8}" type="sibTrans" cxnId="{47FA89D3-8625-4CB3-B463-7E6488051FD6}">
      <dgm:prSet/>
      <dgm:spPr/>
      <dgm:t>
        <a:bodyPr/>
        <a:lstStyle/>
        <a:p>
          <a:endParaRPr lang="el-GR"/>
        </a:p>
      </dgm:t>
    </dgm:pt>
    <dgm:pt modelId="{C8690B5C-3F60-4A3B-9E39-32FEF331FBC2}">
      <dgm:prSet phldrT="[Κείμενο]"/>
      <dgm:spPr/>
      <dgm:t>
        <a:bodyPr/>
        <a:lstStyle/>
        <a:p>
          <a:r>
            <a:rPr lang="el-GR" dirty="0" smtClean="0"/>
            <a:t>Χωρική αντίληψη</a:t>
          </a:r>
          <a:endParaRPr lang="el-GR" dirty="0"/>
        </a:p>
      </dgm:t>
    </dgm:pt>
    <dgm:pt modelId="{36D27DD7-76F7-4131-85A8-F13BF9D70E5D}" type="parTrans" cxnId="{45388096-4869-46BF-BBB5-6D8BFFCD45FB}">
      <dgm:prSet/>
      <dgm:spPr/>
      <dgm:t>
        <a:bodyPr/>
        <a:lstStyle/>
        <a:p>
          <a:endParaRPr lang="el-GR"/>
        </a:p>
      </dgm:t>
    </dgm:pt>
    <dgm:pt modelId="{E5C618FB-ECE7-491E-8FCB-52450EA85604}" type="sibTrans" cxnId="{45388096-4869-46BF-BBB5-6D8BFFCD45FB}">
      <dgm:prSet/>
      <dgm:spPr/>
      <dgm:t>
        <a:bodyPr/>
        <a:lstStyle/>
        <a:p>
          <a:endParaRPr lang="el-GR"/>
        </a:p>
      </dgm:t>
    </dgm:pt>
    <dgm:pt modelId="{B9C31556-AA42-4CC8-9A0C-3081C7389E08}">
      <dgm:prSet/>
      <dgm:spPr/>
      <dgm:t>
        <a:bodyPr/>
        <a:lstStyle/>
        <a:p>
          <a:r>
            <a:rPr lang="el-GR" dirty="0" err="1" smtClean="0"/>
            <a:t>Γνωσιακή</a:t>
          </a:r>
          <a:r>
            <a:rPr lang="el-GR" dirty="0" smtClean="0"/>
            <a:t> ανάπτυξη</a:t>
          </a:r>
          <a:endParaRPr lang="el-GR" dirty="0"/>
        </a:p>
      </dgm:t>
    </dgm:pt>
    <dgm:pt modelId="{119784A9-2374-48D4-815B-6FAE0EDED25B}" type="parTrans" cxnId="{1DB73104-8E69-40A4-A039-A81BBCB1C45E}">
      <dgm:prSet/>
      <dgm:spPr/>
    </dgm:pt>
    <dgm:pt modelId="{5564C510-3BB6-4522-8F6E-291A84DD655F}" type="sibTrans" cxnId="{1DB73104-8E69-40A4-A039-A81BBCB1C45E}">
      <dgm:prSet/>
      <dgm:spPr/>
    </dgm:pt>
    <dgm:pt modelId="{5B5ECAC2-83B1-4E48-976A-B3948504846B}" type="pres">
      <dgm:prSet presAssocID="{EAA202EF-A16E-4621-9C70-42659B2110C7}" presName="diagram" presStyleCnt="0">
        <dgm:presLayoutVars>
          <dgm:dir/>
          <dgm:resizeHandles val="exact"/>
        </dgm:presLayoutVars>
      </dgm:prSet>
      <dgm:spPr/>
      <dgm:t>
        <a:bodyPr/>
        <a:lstStyle/>
        <a:p>
          <a:endParaRPr lang="el-GR"/>
        </a:p>
      </dgm:t>
    </dgm:pt>
    <dgm:pt modelId="{CBB6A653-6EC3-4243-8B75-CA3425BEB3F0}" type="pres">
      <dgm:prSet presAssocID="{383DB253-E2E5-4D6C-9D7B-6C84F68326FA}" presName="node" presStyleLbl="node1" presStyleIdx="0" presStyleCnt="6">
        <dgm:presLayoutVars>
          <dgm:bulletEnabled val="1"/>
        </dgm:presLayoutVars>
      </dgm:prSet>
      <dgm:spPr/>
      <dgm:t>
        <a:bodyPr/>
        <a:lstStyle/>
        <a:p>
          <a:endParaRPr lang="el-GR"/>
        </a:p>
      </dgm:t>
    </dgm:pt>
    <dgm:pt modelId="{C396F011-D8C3-4A62-BDD4-85C6F7D8C2C2}" type="pres">
      <dgm:prSet presAssocID="{AFF57DBF-FDDE-4B1C-991F-5CAAE6ABB540}" presName="sibTrans" presStyleCnt="0"/>
      <dgm:spPr/>
    </dgm:pt>
    <dgm:pt modelId="{CE3E3A74-72EB-4B5E-938C-7BBB8C04B24C}" type="pres">
      <dgm:prSet presAssocID="{E8A3E508-13EE-4F52-A186-925B3CDDB722}" presName="node" presStyleLbl="node1" presStyleIdx="1" presStyleCnt="6">
        <dgm:presLayoutVars>
          <dgm:bulletEnabled val="1"/>
        </dgm:presLayoutVars>
      </dgm:prSet>
      <dgm:spPr/>
      <dgm:t>
        <a:bodyPr/>
        <a:lstStyle/>
        <a:p>
          <a:endParaRPr lang="el-GR"/>
        </a:p>
      </dgm:t>
    </dgm:pt>
    <dgm:pt modelId="{9C124ECF-E9A3-4B06-954A-11AAE153B71E}" type="pres">
      <dgm:prSet presAssocID="{6A90AA71-10FC-4B27-99E9-F2386270BC63}" presName="sibTrans" presStyleCnt="0"/>
      <dgm:spPr/>
    </dgm:pt>
    <dgm:pt modelId="{2492573A-058D-418C-A450-2CA25A828B2C}" type="pres">
      <dgm:prSet presAssocID="{67641BDB-A03B-4191-AC3F-D627C47B1A05}" presName="node" presStyleLbl="node1" presStyleIdx="2" presStyleCnt="6">
        <dgm:presLayoutVars>
          <dgm:bulletEnabled val="1"/>
        </dgm:presLayoutVars>
      </dgm:prSet>
      <dgm:spPr/>
      <dgm:t>
        <a:bodyPr/>
        <a:lstStyle/>
        <a:p>
          <a:endParaRPr lang="el-GR"/>
        </a:p>
      </dgm:t>
    </dgm:pt>
    <dgm:pt modelId="{D80FAA2D-3350-4A7D-BD11-44AE4CB3236E}" type="pres">
      <dgm:prSet presAssocID="{96DADA54-F8D4-4FC9-8156-9AFCFEEB486B}" presName="sibTrans" presStyleCnt="0"/>
      <dgm:spPr/>
    </dgm:pt>
    <dgm:pt modelId="{E2000822-1153-4D8D-A34A-BBFC4B74ABF5}" type="pres">
      <dgm:prSet presAssocID="{ACE1E68D-7EA0-47F1-86AE-1F1EBC792E72}" presName="node" presStyleLbl="node1" presStyleIdx="3" presStyleCnt="6">
        <dgm:presLayoutVars>
          <dgm:bulletEnabled val="1"/>
        </dgm:presLayoutVars>
      </dgm:prSet>
      <dgm:spPr/>
      <dgm:t>
        <a:bodyPr/>
        <a:lstStyle/>
        <a:p>
          <a:endParaRPr lang="el-GR"/>
        </a:p>
      </dgm:t>
    </dgm:pt>
    <dgm:pt modelId="{6E2FF84A-FD7C-4E62-9C91-A1AC4EC6D564}" type="pres">
      <dgm:prSet presAssocID="{48A53E51-D103-4EDD-86DC-BB85030B1CF8}" presName="sibTrans" presStyleCnt="0"/>
      <dgm:spPr/>
    </dgm:pt>
    <dgm:pt modelId="{A99BF2B8-C2F0-4E36-8D48-901AEFA230A0}" type="pres">
      <dgm:prSet presAssocID="{C8690B5C-3F60-4A3B-9E39-32FEF331FBC2}" presName="node" presStyleLbl="node1" presStyleIdx="4" presStyleCnt="6">
        <dgm:presLayoutVars>
          <dgm:bulletEnabled val="1"/>
        </dgm:presLayoutVars>
      </dgm:prSet>
      <dgm:spPr/>
      <dgm:t>
        <a:bodyPr/>
        <a:lstStyle/>
        <a:p>
          <a:endParaRPr lang="el-GR"/>
        </a:p>
      </dgm:t>
    </dgm:pt>
    <dgm:pt modelId="{F22F059E-3E9A-4070-A473-D5022E489E55}" type="pres">
      <dgm:prSet presAssocID="{E5C618FB-ECE7-491E-8FCB-52450EA85604}" presName="sibTrans" presStyleCnt="0"/>
      <dgm:spPr/>
    </dgm:pt>
    <dgm:pt modelId="{BB9B9CE3-C34C-40A0-A808-BCEA2B305435}" type="pres">
      <dgm:prSet presAssocID="{B9C31556-AA42-4CC8-9A0C-3081C7389E08}" presName="node" presStyleLbl="node1" presStyleIdx="5" presStyleCnt="6">
        <dgm:presLayoutVars>
          <dgm:bulletEnabled val="1"/>
        </dgm:presLayoutVars>
      </dgm:prSet>
      <dgm:spPr/>
      <dgm:t>
        <a:bodyPr/>
        <a:lstStyle/>
        <a:p>
          <a:endParaRPr lang="el-GR"/>
        </a:p>
      </dgm:t>
    </dgm:pt>
  </dgm:ptLst>
  <dgm:cxnLst>
    <dgm:cxn modelId="{BE0A094F-F0E0-4280-A0A7-B3771012AE7F}" type="presOf" srcId="{67641BDB-A03B-4191-AC3F-D627C47B1A05}" destId="{2492573A-058D-418C-A450-2CA25A828B2C}" srcOrd="0" destOrd="0" presId="urn:microsoft.com/office/officeart/2005/8/layout/default"/>
    <dgm:cxn modelId="{A51BF419-5463-4812-938A-26E224803A65}" srcId="{EAA202EF-A16E-4621-9C70-42659B2110C7}" destId="{E8A3E508-13EE-4F52-A186-925B3CDDB722}" srcOrd="1" destOrd="0" parTransId="{CF4BC6F8-4720-4E42-BCC5-A8740B0ABDD6}" sibTransId="{6A90AA71-10FC-4B27-99E9-F2386270BC63}"/>
    <dgm:cxn modelId="{1DB73104-8E69-40A4-A039-A81BBCB1C45E}" srcId="{EAA202EF-A16E-4621-9C70-42659B2110C7}" destId="{B9C31556-AA42-4CC8-9A0C-3081C7389E08}" srcOrd="5" destOrd="0" parTransId="{119784A9-2374-48D4-815B-6FAE0EDED25B}" sibTransId="{5564C510-3BB6-4522-8F6E-291A84DD655F}"/>
    <dgm:cxn modelId="{507336DD-E001-449D-805C-6D1961B4126E}" srcId="{EAA202EF-A16E-4621-9C70-42659B2110C7}" destId="{67641BDB-A03B-4191-AC3F-D627C47B1A05}" srcOrd="2" destOrd="0" parTransId="{50CF6B1B-116E-4EF0-B782-7A01324AAE11}" sibTransId="{96DADA54-F8D4-4FC9-8156-9AFCFEEB486B}"/>
    <dgm:cxn modelId="{45FA80AE-AAC3-4AA4-95F2-18AF7954C38E}" srcId="{EAA202EF-A16E-4621-9C70-42659B2110C7}" destId="{383DB253-E2E5-4D6C-9D7B-6C84F68326FA}" srcOrd="0" destOrd="0" parTransId="{616CB91D-BDA8-4B11-B423-E6D9B8117A47}" sibTransId="{AFF57DBF-FDDE-4B1C-991F-5CAAE6ABB540}"/>
    <dgm:cxn modelId="{6E79A43C-58A3-4059-BB28-DDEBDD7D1FBA}" type="presOf" srcId="{EAA202EF-A16E-4621-9C70-42659B2110C7}" destId="{5B5ECAC2-83B1-4E48-976A-B3948504846B}" srcOrd="0" destOrd="0" presId="urn:microsoft.com/office/officeart/2005/8/layout/default"/>
    <dgm:cxn modelId="{47FA89D3-8625-4CB3-B463-7E6488051FD6}" srcId="{EAA202EF-A16E-4621-9C70-42659B2110C7}" destId="{ACE1E68D-7EA0-47F1-86AE-1F1EBC792E72}" srcOrd="3" destOrd="0" parTransId="{BD05FF35-BAC5-4A7B-8E18-6B8DB8E09DC2}" sibTransId="{48A53E51-D103-4EDD-86DC-BB85030B1CF8}"/>
    <dgm:cxn modelId="{42E0DCE4-65D8-48F6-9FD3-CB84EEC545AE}" type="presOf" srcId="{383DB253-E2E5-4D6C-9D7B-6C84F68326FA}" destId="{CBB6A653-6EC3-4243-8B75-CA3425BEB3F0}" srcOrd="0" destOrd="0" presId="urn:microsoft.com/office/officeart/2005/8/layout/default"/>
    <dgm:cxn modelId="{D70CB52D-DA87-4F9E-9D1F-912400DE56CB}" type="presOf" srcId="{ACE1E68D-7EA0-47F1-86AE-1F1EBC792E72}" destId="{E2000822-1153-4D8D-A34A-BBFC4B74ABF5}" srcOrd="0" destOrd="0" presId="urn:microsoft.com/office/officeart/2005/8/layout/default"/>
    <dgm:cxn modelId="{574E6DFC-D778-45CC-9BF0-A13390EED130}" type="presOf" srcId="{B9C31556-AA42-4CC8-9A0C-3081C7389E08}" destId="{BB9B9CE3-C34C-40A0-A808-BCEA2B305435}" srcOrd="0" destOrd="0" presId="urn:microsoft.com/office/officeart/2005/8/layout/default"/>
    <dgm:cxn modelId="{B0DB5387-8F32-4997-8ADD-32FC0713D725}" type="presOf" srcId="{E8A3E508-13EE-4F52-A186-925B3CDDB722}" destId="{CE3E3A74-72EB-4B5E-938C-7BBB8C04B24C}" srcOrd="0" destOrd="0" presId="urn:microsoft.com/office/officeart/2005/8/layout/default"/>
    <dgm:cxn modelId="{45388096-4869-46BF-BBB5-6D8BFFCD45FB}" srcId="{EAA202EF-A16E-4621-9C70-42659B2110C7}" destId="{C8690B5C-3F60-4A3B-9E39-32FEF331FBC2}" srcOrd="4" destOrd="0" parTransId="{36D27DD7-76F7-4131-85A8-F13BF9D70E5D}" sibTransId="{E5C618FB-ECE7-491E-8FCB-52450EA85604}"/>
    <dgm:cxn modelId="{A18BF15E-B8F9-4475-8C30-13B359687B6F}" type="presOf" srcId="{C8690B5C-3F60-4A3B-9E39-32FEF331FBC2}" destId="{A99BF2B8-C2F0-4E36-8D48-901AEFA230A0}" srcOrd="0" destOrd="0" presId="urn:microsoft.com/office/officeart/2005/8/layout/default"/>
    <dgm:cxn modelId="{56BF4261-0F12-4507-96A7-8E4E8A1C5986}" type="presParOf" srcId="{5B5ECAC2-83B1-4E48-976A-B3948504846B}" destId="{CBB6A653-6EC3-4243-8B75-CA3425BEB3F0}" srcOrd="0" destOrd="0" presId="urn:microsoft.com/office/officeart/2005/8/layout/default"/>
    <dgm:cxn modelId="{E3D185CE-CC01-46E9-9B10-D68DDF651CC4}" type="presParOf" srcId="{5B5ECAC2-83B1-4E48-976A-B3948504846B}" destId="{C396F011-D8C3-4A62-BDD4-85C6F7D8C2C2}" srcOrd="1" destOrd="0" presId="urn:microsoft.com/office/officeart/2005/8/layout/default"/>
    <dgm:cxn modelId="{6D960970-BDA9-4E3C-942E-6B57F43F50DF}" type="presParOf" srcId="{5B5ECAC2-83B1-4E48-976A-B3948504846B}" destId="{CE3E3A74-72EB-4B5E-938C-7BBB8C04B24C}" srcOrd="2" destOrd="0" presId="urn:microsoft.com/office/officeart/2005/8/layout/default"/>
    <dgm:cxn modelId="{D386C090-FFF2-4FBC-917A-304F09A29F4F}" type="presParOf" srcId="{5B5ECAC2-83B1-4E48-976A-B3948504846B}" destId="{9C124ECF-E9A3-4B06-954A-11AAE153B71E}" srcOrd="3" destOrd="0" presId="urn:microsoft.com/office/officeart/2005/8/layout/default"/>
    <dgm:cxn modelId="{23A547E9-35DF-4CA9-96EB-7D215B95ED13}" type="presParOf" srcId="{5B5ECAC2-83B1-4E48-976A-B3948504846B}" destId="{2492573A-058D-418C-A450-2CA25A828B2C}" srcOrd="4" destOrd="0" presId="urn:microsoft.com/office/officeart/2005/8/layout/default"/>
    <dgm:cxn modelId="{EE8461A1-A5CC-4984-B81D-941374C75A8E}" type="presParOf" srcId="{5B5ECAC2-83B1-4E48-976A-B3948504846B}" destId="{D80FAA2D-3350-4A7D-BD11-44AE4CB3236E}" srcOrd="5" destOrd="0" presId="urn:microsoft.com/office/officeart/2005/8/layout/default"/>
    <dgm:cxn modelId="{6DA53FCE-E2FE-4ACA-8CC9-AD8E9302F690}" type="presParOf" srcId="{5B5ECAC2-83B1-4E48-976A-B3948504846B}" destId="{E2000822-1153-4D8D-A34A-BBFC4B74ABF5}" srcOrd="6" destOrd="0" presId="urn:microsoft.com/office/officeart/2005/8/layout/default"/>
    <dgm:cxn modelId="{E5DF1A50-1787-4536-ACDB-F6D950985716}" type="presParOf" srcId="{5B5ECAC2-83B1-4E48-976A-B3948504846B}" destId="{6E2FF84A-FD7C-4E62-9C91-A1AC4EC6D564}" srcOrd="7" destOrd="0" presId="urn:microsoft.com/office/officeart/2005/8/layout/default"/>
    <dgm:cxn modelId="{4FDC5F25-1536-4425-A02C-C517A16ED94D}" type="presParOf" srcId="{5B5ECAC2-83B1-4E48-976A-B3948504846B}" destId="{A99BF2B8-C2F0-4E36-8D48-901AEFA230A0}" srcOrd="8" destOrd="0" presId="urn:microsoft.com/office/officeart/2005/8/layout/default"/>
    <dgm:cxn modelId="{5B29F8B4-8FE7-4F33-BF5F-6A6FEC577D68}" type="presParOf" srcId="{5B5ECAC2-83B1-4E48-976A-B3948504846B}" destId="{F22F059E-3E9A-4070-A473-D5022E489E55}" srcOrd="9" destOrd="0" presId="urn:microsoft.com/office/officeart/2005/8/layout/default"/>
    <dgm:cxn modelId="{343168AC-A52B-41DF-8F0E-4AB91A743045}" type="presParOf" srcId="{5B5ECAC2-83B1-4E48-976A-B3948504846B}" destId="{BB9B9CE3-C34C-40A0-A808-BCEA2B30543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2444FA1-FFAC-4B84-B7CD-A9480583FD03}"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l-GR"/>
        </a:p>
      </dgm:t>
    </dgm:pt>
    <dgm:pt modelId="{A5EB5B05-CA53-4ABD-8EB3-DBA9B8837AFF}">
      <dgm:prSet phldrT="[Κείμενο]"/>
      <dgm:spPr/>
      <dgm:t>
        <a:bodyPr/>
        <a:lstStyle/>
        <a:p>
          <a:r>
            <a:rPr lang="el-GR" dirty="0" smtClean="0">
              <a:solidFill>
                <a:schemeClr val="tx1"/>
              </a:solidFill>
            </a:rPr>
            <a:t>Πρώτα προς τη μέση γραμμή</a:t>
          </a:r>
          <a:endParaRPr lang="el-GR" dirty="0">
            <a:solidFill>
              <a:schemeClr val="tx1"/>
            </a:solidFill>
          </a:endParaRPr>
        </a:p>
      </dgm:t>
    </dgm:pt>
    <dgm:pt modelId="{33D02D14-AA59-4D79-B822-442E24C004D3}" type="parTrans" cxnId="{0EC5E80D-685F-4E8E-BA09-BB63B2792CC4}">
      <dgm:prSet/>
      <dgm:spPr/>
      <dgm:t>
        <a:bodyPr/>
        <a:lstStyle/>
        <a:p>
          <a:endParaRPr lang="el-GR"/>
        </a:p>
      </dgm:t>
    </dgm:pt>
    <dgm:pt modelId="{FC6DFD9D-2ECB-4C2F-8760-710F3DBC07E5}" type="sibTrans" cxnId="{0EC5E80D-685F-4E8E-BA09-BB63B2792CC4}">
      <dgm:prSet/>
      <dgm:spPr/>
      <dgm:t>
        <a:bodyPr/>
        <a:lstStyle/>
        <a:p>
          <a:endParaRPr lang="el-GR"/>
        </a:p>
      </dgm:t>
    </dgm:pt>
    <dgm:pt modelId="{7C442C3C-B9C4-47CB-A735-4B65602118D4}">
      <dgm:prSet phldrT="[Κείμενο]"/>
      <dgm:spPr/>
      <dgm:t>
        <a:bodyPr/>
        <a:lstStyle/>
        <a:p>
          <a:r>
            <a:rPr lang="el-GR" dirty="0" smtClean="0">
              <a:solidFill>
                <a:schemeClr val="tx1"/>
              </a:solidFill>
            </a:rPr>
            <a:t>Δεύτερον χαμηλά  &amp; κάτω</a:t>
          </a:r>
          <a:endParaRPr lang="el-GR" dirty="0">
            <a:solidFill>
              <a:schemeClr val="tx1"/>
            </a:solidFill>
          </a:endParaRPr>
        </a:p>
      </dgm:t>
    </dgm:pt>
    <dgm:pt modelId="{B4AD8070-C63E-41DC-BFFE-4077A1683041}" type="parTrans" cxnId="{2CAB7E12-69EB-4965-90C3-41CE1EE23B6A}">
      <dgm:prSet/>
      <dgm:spPr/>
      <dgm:t>
        <a:bodyPr/>
        <a:lstStyle/>
        <a:p>
          <a:endParaRPr lang="el-GR"/>
        </a:p>
      </dgm:t>
    </dgm:pt>
    <dgm:pt modelId="{2D07D6E6-588F-486F-BB79-2CF5243192BB}" type="sibTrans" cxnId="{2CAB7E12-69EB-4965-90C3-41CE1EE23B6A}">
      <dgm:prSet/>
      <dgm:spPr/>
      <dgm:t>
        <a:bodyPr/>
        <a:lstStyle/>
        <a:p>
          <a:endParaRPr lang="el-GR"/>
        </a:p>
      </dgm:t>
    </dgm:pt>
    <dgm:pt modelId="{5EC76C2D-0F43-46C6-BD60-DBE79E15DDDB}">
      <dgm:prSet phldrT="[Κείμενο]"/>
      <dgm:spPr/>
      <dgm:t>
        <a:bodyPr/>
        <a:lstStyle/>
        <a:p>
          <a:r>
            <a:rPr lang="el-GR" dirty="0" smtClean="0">
              <a:solidFill>
                <a:schemeClr val="tx1"/>
              </a:solidFill>
            </a:rPr>
            <a:t>Τρίτον οριζόντια &amp; μπροστά στο επίπεδο των ώμων</a:t>
          </a:r>
          <a:endParaRPr lang="el-GR" dirty="0">
            <a:solidFill>
              <a:schemeClr val="tx1"/>
            </a:solidFill>
          </a:endParaRPr>
        </a:p>
      </dgm:t>
    </dgm:pt>
    <dgm:pt modelId="{3171DC78-C0D4-49E4-BD68-668FC35824C3}" type="parTrans" cxnId="{BEA1893D-384D-482D-9FA0-A2424974ACC9}">
      <dgm:prSet/>
      <dgm:spPr/>
      <dgm:t>
        <a:bodyPr/>
        <a:lstStyle/>
        <a:p>
          <a:endParaRPr lang="el-GR"/>
        </a:p>
      </dgm:t>
    </dgm:pt>
    <dgm:pt modelId="{4A36E80A-6DCB-4CB8-86C5-BC989BFACD18}" type="sibTrans" cxnId="{BEA1893D-384D-482D-9FA0-A2424974ACC9}">
      <dgm:prSet/>
      <dgm:spPr/>
      <dgm:t>
        <a:bodyPr/>
        <a:lstStyle/>
        <a:p>
          <a:endParaRPr lang="el-GR"/>
        </a:p>
      </dgm:t>
    </dgm:pt>
    <dgm:pt modelId="{543E7C24-BF00-4539-AB8A-4FB67E12A3CB}">
      <dgm:prSet phldrT="[Κείμενο]"/>
      <dgm:spPr/>
      <dgm:t>
        <a:bodyPr/>
        <a:lstStyle/>
        <a:p>
          <a:r>
            <a:rPr lang="el-GR" dirty="0" smtClean="0">
              <a:solidFill>
                <a:schemeClr val="tx1"/>
              </a:solidFill>
            </a:rPr>
            <a:t>Τέταρτον στο πλάι και μετά πάνω από το παιδί</a:t>
          </a:r>
          <a:endParaRPr lang="el-GR" dirty="0">
            <a:solidFill>
              <a:schemeClr val="tx1"/>
            </a:solidFill>
          </a:endParaRPr>
        </a:p>
      </dgm:t>
    </dgm:pt>
    <dgm:pt modelId="{2CFE96F2-25BB-4FB1-A640-4A8BECA646E9}" type="parTrans" cxnId="{41324B0F-D5B2-4292-9C12-6F2527306FD1}">
      <dgm:prSet/>
      <dgm:spPr/>
      <dgm:t>
        <a:bodyPr/>
        <a:lstStyle/>
        <a:p>
          <a:endParaRPr lang="el-GR"/>
        </a:p>
      </dgm:t>
    </dgm:pt>
    <dgm:pt modelId="{C31CF2B2-B1CA-498C-B524-6FC02EEE6B67}" type="sibTrans" cxnId="{41324B0F-D5B2-4292-9C12-6F2527306FD1}">
      <dgm:prSet/>
      <dgm:spPr/>
      <dgm:t>
        <a:bodyPr/>
        <a:lstStyle/>
        <a:p>
          <a:endParaRPr lang="el-GR"/>
        </a:p>
      </dgm:t>
    </dgm:pt>
    <dgm:pt modelId="{0D5D30E9-069C-4CE1-BB5E-CC36D9037036}">
      <dgm:prSet phldrT="[Κείμενο]"/>
      <dgm:spPr/>
      <dgm:t>
        <a:bodyPr/>
        <a:lstStyle/>
        <a:p>
          <a:r>
            <a:rPr lang="el-GR" dirty="0" smtClean="0">
              <a:solidFill>
                <a:schemeClr val="tx1"/>
              </a:solidFill>
            </a:rPr>
            <a:t>Στο τέλος πίσω από το παιδί</a:t>
          </a:r>
          <a:endParaRPr lang="el-GR" dirty="0">
            <a:solidFill>
              <a:schemeClr val="tx1"/>
            </a:solidFill>
          </a:endParaRPr>
        </a:p>
      </dgm:t>
    </dgm:pt>
    <dgm:pt modelId="{97BA8E33-B1CF-4F45-8890-F8A7600FD2CA}" type="parTrans" cxnId="{CA0B7E4C-3CBD-48CB-8B6E-02D235DB95E7}">
      <dgm:prSet/>
      <dgm:spPr/>
      <dgm:t>
        <a:bodyPr/>
        <a:lstStyle/>
        <a:p>
          <a:endParaRPr lang="el-GR"/>
        </a:p>
      </dgm:t>
    </dgm:pt>
    <dgm:pt modelId="{A1DFC7F7-8D52-424E-8CCC-7192A5ACD584}" type="sibTrans" cxnId="{CA0B7E4C-3CBD-48CB-8B6E-02D235DB95E7}">
      <dgm:prSet/>
      <dgm:spPr/>
      <dgm:t>
        <a:bodyPr/>
        <a:lstStyle/>
        <a:p>
          <a:endParaRPr lang="el-GR"/>
        </a:p>
      </dgm:t>
    </dgm:pt>
    <dgm:pt modelId="{00969F97-7B3A-46DA-9295-12C028555C74}" type="pres">
      <dgm:prSet presAssocID="{12444FA1-FFAC-4B84-B7CD-A9480583FD03}" presName="diagram" presStyleCnt="0">
        <dgm:presLayoutVars>
          <dgm:dir/>
          <dgm:resizeHandles val="exact"/>
        </dgm:presLayoutVars>
      </dgm:prSet>
      <dgm:spPr/>
    </dgm:pt>
    <dgm:pt modelId="{F8C24544-75E2-4C3D-8433-CA46E8903833}" type="pres">
      <dgm:prSet presAssocID="{A5EB5B05-CA53-4ABD-8EB3-DBA9B8837AFF}" presName="node" presStyleLbl="node1" presStyleIdx="0" presStyleCnt="5">
        <dgm:presLayoutVars>
          <dgm:bulletEnabled val="1"/>
        </dgm:presLayoutVars>
      </dgm:prSet>
      <dgm:spPr/>
    </dgm:pt>
    <dgm:pt modelId="{A7B85FE9-A66D-4812-94E6-987DB4F77676}" type="pres">
      <dgm:prSet presAssocID="{FC6DFD9D-2ECB-4C2F-8760-710F3DBC07E5}" presName="sibTrans" presStyleCnt="0"/>
      <dgm:spPr/>
    </dgm:pt>
    <dgm:pt modelId="{3770E503-F296-4DB6-8A04-92414E89471B}" type="pres">
      <dgm:prSet presAssocID="{7C442C3C-B9C4-47CB-A735-4B65602118D4}" presName="node" presStyleLbl="node1" presStyleIdx="1" presStyleCnt="5">
        <dgm:presLayoutVars>
          <dgm:bulletEnabled val="1"/>
        </dgm:presLayoutVars>
      </dgm:prSet>
      <dgm:spPr/>
    </dgm:pt>
    <dgm:pt modelId="{50E40BD6-FA19-4E73-9F70-3AAA0F3AE0D4}" type="pres">
      <dgm:prSet presAssocID="{2D07D6E6-588F-486F-BB79-2CF5243192BB}" presName="sibTrans" presStyleCnt="0"/>
      <dgm:spPr/>
    </dgm:pt>
    <dgm:pt modelId="{DF4FB790-A85D-4940-A0C1-47EA8F29CF9E}" type="pres">
      <dgm:prSet presAssocID="{5EC76C2D-0F43-46C6-BD60-DBE79E15DDDB}" presName="node" presStyleLbl="node1" presStyleIdx="2" presStyleCnt="5">
        <dgm:presLayoutVars>
          <dgm:bulletEnabled val="1"/>
        </dgm:presLayoutVars>
      </dgm:prSet>
      <dgm:spPr/>
    </dgm:pt>
    <dgm:pt modelId="{CC18B33E-84B7-4F4B-B6AF-A1BC812FF640}" type="pres">
      <dgm:prSet presAssocID="{4A36E80A-6DCB-4CB8-86C5-BC989BFACD18}" presName="sibTrans" presStyleCnt="0"/>
      <dgm:spPr/>
    </dgm:pt>
    <dgm:pt modelId="{CF5DA942-44A0-42D2-B988-04FDF8DCB156}" type="pres">
      <dgm:prSet presAssocID="{543E7C24-BF00-4539-AB8A-4FB67E12A3CB}" presName="node" presStyleLbl="node1" presStyleIdx="3" presStyleCnt="5">
        <dgm:presLayoutVars>
          <dgm:bulletEnabled val="1"/>
        </dgm:presLayoutVars>
      </dgm:prSet>
      <dgm:spPr/>
    </dgm:pt>
    <dgm:pt modelId="{D22BCCCA-AAD9-4586-8340-48F729B66AE4}" type="pres">
      <dgm:prSet presAssocID="{C31CF2B2-B1CA-498C-B524-6FC02EEE6B67}" presName="sibTrans" presStyleCnt="0"/>
      <dgm:spPr/>
    </dgm:pt>
    <dgm:pt modelId="{77A040B6-FE5D-42D7-89AB-2820D352E650}" type="pres">
      <dgm:prSet presAssocID="{0D5D30E9-069C-4CE1-BB5E-CC36D9037036}" presName="node" presStyleLbl="node1" presStyleIdx="4" presStyleCnt="5">
        <dgm:presLayoutVars>
          <dgm:bulletEnabled val="1"/>
        </dgm:presLayoutVars>
      </dgm:prSet>
      <dgm:spPr/>
    </dgm:pt>
  </dgm:ptLst>
  <dgm:cxnLst>
    <dgm:cxn modelId="{83F3BA41-D840-448D-9461-B1E9F039925C}" type="presOf" srcId="{543E7C24-BF00-4539-AB8A-4FB67E12A3CB}" destId="{CF5DA942-44A0-42D2-B988-04FDF8DCB156}" srcOrd="0" destOrd="0" presId="urn:microsoft.com/office/officeart/2005/8/layout/default"/>
    <dgm:cxn modelId="{0EC5E80D-685F-4E8E-BA09-BB63B2792CC4}" srcId="{12444FA1-FFAC-4B84-B7CD-A9480583FD03}" destId="{A5EB5B05-CA53-4ABD-8EB3-DBA9B8837AFF}" srcOrd="0" destOrd="0" parTransId="{33D02D14-AA59-4D79-B822-442E24C004D3}" sibTransId="{FC6DFD9D-2ECB-4C2F-8760-710F3DBC07E5}"/>
    <dgm:cxn modelId="{4E2A7D1E-0069-49B6-807B-F9EBCD5A2B67}" type="presOf" srcId="{A5EB5B05-CA53-4ABD-8EB3-DBA9B8837AFF}" destId="{F8C24544-75E2-4C3D-8433-CA46E8903833}" srcOrd="0" destOrd="0" presId="urn:microsoft.com/office/officeart/2005/8/layout/default"/>
    <dgm:cxn modelId="{2CAB7E12-69EB-4965-90C3-41CE1EE23B6A}" srcId="{12444FA1-FFAC-4B84-B7CD-A9480583FD03}" destId="{7C442C3C-B9C4-47CB-A735-4B65602118D4}" srcOrd="1" destOrd="0" parTransId="{B4AD8070-C63E-41DC-BFFE-4077A1683041}" sibTransId="{2D07D6E6-588F-486F-BB79-2CF5243192BB}"/>
    <dgm:cxn modelId="{CA0B7E4C-3CBD-48CB-8B6E-02D235DB95E7}" srcId="{12444FA1-FFAC-4B84-B7CD-A9480583FD03}" destId="{0D5D30E9-069C-4CE1-BB5E-CC36D9037036}" srcOrd="4" destOrd="0" parTransId="{97BA8E33-B1CF-4F45-8890-F8A7600FD2CA}" sibTransId="{A1DFC7F7-8D52-424E-8CCC-7192A5ACD584}"/>
    <dgm:cxn modelId="{41324B0F-D5B2-4292-9C12-6F2527306FD1}" srcId="{12444FA1-FFAC-4B84-B7CD-A9480583FD03}" destId="{543E7C24-BF00-4539-AB8A-4FB67E12A3CB}" srcOrd="3" destOrd="0" parTransId="{2CFE96F2-25BB-4FB1-A640-4A8BECA646E9}" sibTransId="{C31CF2B2-B1CA-498C-B524-6FC02EEE6B67}"/>
    <dgm:cxn modelId="{BEA1893D-384D-482D-9FA0-A2424974ACC9}" srcId="{12444FA1-FFAC-4B84-B7CD-A9480583FD03}" destId="{5EC76C2D-0F43-46C6-BD60-DBE79E15DDDB}" srcOrd="2" destOrd="0" parTransId="{3171DC78-C0D4-49E4-BD68-668FC35824C3}" sibTransId="{4A36E80A-6DCB-4CB8-86C5-BC989BFACD18}"/>
    <dgm:cxn modelId="{FAC30FD1-99F5-44C2-9C74-8981F1262812}" type="presOf" srcId="{12444FA1-FFAC-4B84-B7CD-A9480583FD03}" destId="{00969F97-7B3A-46DA-9295-12C028555C74}" srcOrd="0" destOrd="0" presId="urn:microsoft.com/office/officeart/2005/8/layout/default"/>
    <dgm:cxn modelId="{EC03719F-6C2D-42B7-9274-1AAD98D6D53B}" type="presOf" srcId="{5EC76C2D-0F43-46C6-BD60-DBE79E15DDDB}" destId="{DF4FB790-A85D-4940-A0C1-47EA8F29CF9E}" srcOrd="0" destOrd="0" presId="urn:microsoft.com/office/officeart/2005/8/layout/default"/>
    <dgm:cxn modelId="{78B36DC5-8ECB-484B-A8C8-D8941F6DAD9F}" type="presOf" srcId="{7C442C3C-B9C4-47CB-A735-4B65602118D4}" destId="{3770E503-F296-4DB6-8A04-92414E89471B}" srcOrd="0" destOrd="0" presId="urn:microsoft.com/office/officeart/2005/8/layout/default"/>
    <dgm:cxn modelId="{C389A1A8-930E-470D-B1AC-C2C6B0C3E0DA}" type="presOf" srcId="{0D5D30E9-069C-4CE1-BB5E-CC36D9037036}" destId="{77A040B6-FE5D-42D7-89AB-2820D352E650}" srcOrd="0" destOrd="0" presId="urn:microsoft.com/office/officeart/2005/8/layout/default"/>
    <dgm:cxn modelId="{1A8A4E4E-7115-4901-92FF-6FF801B0CBB2}" type="presParOf" srcId="{00969F97-7B3A-46DA-9295-12C028555C74}" destId="{F8C24544-75E2-4C3D-8433-CA46E8903833}" srcOrd="0" destOrd="0" presId="urn:microsoft.com/office/officeart/2005/8/layout/default"/>
    <dgm:cxn modelId="{ADC6AAD3-B1BB-4B52-A900-A065C9A942FC}" type="presParOf" srcId="{00969F97-7B3A-46DA-9295-12C028555C74}" destId="{A7B85FE9-A66D-4812-94E6-987DB4F77676}" srcOrd="1" destOrd="0" presId="urn:microsoft.com/office/officeart/2005/8/layout/default"/>
    <dgm:cxn modelId="{18D8A257-5172-4868-BEAD-8098F4F3C45F}" type="presParOf" srcId="{00969F97-7B3A-46DA-9295-12C028555C74}" destId="{3770E503-F296-4DB6-8A04-92414E89471B}" srcOrd="2" destOrd="0" presId="urn:microsoft.com/office/officeart/2005/8/layout/default"/>
    <dgm:cxn modelId="{404B5280-B84D-4728-8692-219AB6806102}" type="presParOf" srcId="{00969F97-7B3A-46DA-9295-12C028555C74}" destId="{50E40BD6-FA19-4E73-9F70-3AAA0F3AE0D4}" srcOrd="3" destOrd="0" presId="urn:microsoft.com/office/officeart/2005/8/layout/default"/>
    <dgm:cxn modelId="{DDF3A3F8-8F7E-4AAB-BEE4-F8E21EFCBA7A}" type="presParOf" srcId="{00969F97-7B3A-46DA-9295-12C028555C74}" destId="{DF4FB790-A85D-4940-A0C1-47EA8F29CF9E}" srcOrd="4" destOrd="0" presId="urn:microsoft.com/office/officeart/2005/8/layout/default"/>
    <dgm:cxn modelId="{097826D0-DA2D-4AF4-95E1-F699E681BE4B}" type="presParOf" srcId="{00969F97-7B3A-46DA-9295-12C028555C74}" destId="{CC18B33E-84B7-4F4B-B6AF-A1BC812FF640}" srcOrd="5" destOrd="0" presId="urn:microsoft.com/office/officeart/2005/8/layout/default"/>
    <dgm:cxn modelId="{B7A0F181-9160-4213-AC07-A99CD6AF128B}" type="presParOf" srcId="{00969F97-7B3A-46DA-9295-12C028555C74}" destId="{CF5DA942-44A0-42D2-B988-04FDF8DCB156}" srcOrd="6" destOrd="0" presId="urn:microsoft.com/office/officeart/2005/8/layout/default"/>
    <dgm:cxn modelId="{6439FA5E-8351-4886-88E2-B7C60DBE0ED6}" type="presParOf" srcId="{00969F97-7B3A-46DA-9295-12C028555C74}" destId="{D22BCCCA-AAD9-4586-8340-48F729B66AE4}" srcOrd="7" destOrd="0" presId="urn:microsoft.com/office/officeart/2005/8/layout/default"/>
    <dgm:cxn modelId="{55440306-EA5C-4BE6-9F31-D6BCB96D8103}" type="presParOf" srcId="{00969F97-7B3A-46DA-9295-12C028555C74}" destId="{77A040B6-FE5D-42D7-89AB-2820D352E65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BFE57F9-2CB7-45FB-AC8B-EB02BDB5E473}"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l-GR"/>
        </a:p>
      </dgm:t>
    </dgm:pt>
    <dgm:pt modelId="{EBB9C120-EBC2-40F0-814C-6F4847F16AB1}">
      <dgm:prSet phldrT="[Κείμενο]"/>
      <dgm:spPr/>
      <dgm:t>
        <a:bodyPr/>
        <a:lstStyle/>
        <a:p>
          <a:r>
            <a:rPr lang="el-GR" dirty="0" smtClean="0">
              <a:solidFill>
                <a:schemeClr val="tx1"/>
              </a:solidFill>
            </a:rPr>
            <a:t>Αφή πίεση διάταση, αντίσταση και καλή στροφή της ωμικής ζώνης του παιδιού , στροφή του κορμού</a:t>
          </a:r>
          <a:endParaRPr lang="el-GR" dirty="0">
            <a:solidFill>
              <a:schemeClr val="tx1"/>
            </a:solidFill>
          </a:endParaRPr>
        </a:p>
      </dgm:t>
    </dgm:pt>
    <dgm:pt modelId="{D5D3AE5E-DC19-4AFE-939E-A1807295DA75}" type="parTrans" cxnId="{3B55E39C-8956-4FE7-AA46-ABDF8D5E74F0}">
      <dgm:prSet/>
      <dgm:spPr/>
      <dgm:t>
        <a:bodyPr/>
        <a:lstStyle/>
        <a:p>
          <a:endParaRPr lang="el-GR"/>
        </a:p>
      </dgm:t>
    </dgm:pt>
    <dgm:pt modelId="{45C92A7B-AA7A-4F9C-AFD6-A68EDE2B81FB}" type="sibTrans" cxnId="{3B55E39C-8956-4FE7-AA46-ABDF8D5E74F0}">
      <dgm:prSet/>
      <dgm:spPr/>
      <dgm:t>
        <a:bodyPr/>
        <a:lstStyle/>
        <a:p>
          <a:endParaRPr lang="el-GR"/>
        </a:p>
      </dgm:t>
    </dgm:pt>
    <dgm:pt modelId="{65B11877-306B-4E11-B6C0-C9E4084A9741}">
      <dgm:prSet phldrT="[Κείμενο]"/>
      <dgm:spPr/>
      <dgm:t>
        <a:bodyPr/>
        <a:lstStyle/>
        <a:p>
          <a:r>
            <a:rPr lang="el-GR" dirty="0" smtClean="0">
              <a:solidFill>
                <a:schemeClr val="tx1"/>
              </a:solidFill>
            </a:rPr>
            <a:t>Ο θεραπευτής πρέπει να </a:t>
          </a:r>
          <a:r>
            <a:rPr lang="el-GR" dirty="0" err="1" smtClean="0">
              <a:solidFill>
                <a:schemeClr val="tx1"/>
              </a:solidFill>
            </a:rPr>
            <a:t>στρε΄ψει</a:t>
          </a:r>
          <a:r>
            <a:rPr lang="el-GR" dirty="0" smtClean="0">
              <a:solidFill>
                <a:schemeClr val="tx1"/>
              </a:solidFill>
            </a:rPr>
            <a:t> την ωμική ζώνη να τραβήξει τους ώμους προς τα εμπρός ή προς τα πίσω, για να αρχίσει το αυτόματο πρότυπο του Ά </a:t>
          </a:r>
          <a:r>
            <a:rPr lang="el-GR" dirty="0" err="1" smtClean="0">
              <a:solidFill>
                <a:schemeClr val="tx1"/>
              </a:solidFill>
            </a:rPr>
            <a:t>Ά</a:t>
          </a:r>
          <a:r>
            <a:rPr lang="el-GR" dirty="0" smtClean="0">
              <a:solidFill>
                <a:schemeClr val="tx1"/>
              </a:solidFill>
            </a:rPr>
            <a:t> στην τεχνική ερπυσμού </a:t>
          </a:r>
          <a:endParaRPr lang="el-GR" dirty="0">
            <a:solidFill>
              <a:schemeClr val="tx1"/>
            </a:solidFill>
          </a:endParaRPr>
        </a:p>
      </dgm:t>
    </dgm:pt>
    <dgm:pt modelId="{383A76F4-0A4D-44FD-AC46-85BC22FB7B27}" type="parTrans" cxnId="{4D87BC99-C1DE-43D3-B2A5-7F7E58B9FB7D}">
      <dgm:prSet/>
      <dgm:spPr/>
      <dgm:t>
        <a:bodyPr/>
        <a:lstStyle/>
        <a:p>
          <a:endParaRPr lang="el-GR"/>
        </a:p>
      </dgm:t>
    </dgm:pt>
    <dgm:pt modelId="{614E271B-8142-428A-AF27-151DC7059EDE}" type="sibTrans" cxnId="{4D87BC99-C1DE-43D3-B2A5-7F7E58B9FB7D}">
      <dgm:prSet/>
      <dgm:spPr/>
      <dgm:t>
        <a:bodyPr/>
        <a:lstStyle/>
        <a:p>
          <a:endParaRPr lang="el-GR"/>
        </a:p>
      </dgm:t>
    </dgm:pt>
    <dgm:pt modelId="{F1613AE6-D7D5-4F2A-9928-95BE72B41D05}">
      <dgm:prSet phldrT="[Κείμενο]"/>
      <dgm:spPr/>
      <dgm:t>
        <a:bodyPr/>
        <a:lstStyle/>
        <a:p>
          <a:r>
            <a:rPr lang="el-GR" dirty="0" smtClean="0">
              <a:solidFill>
                <a:schemeClr val="tx1"/>
              </a:solidFill>
            </a:rPr>
            <a:t>Προτιμάμε να αναπτυχθεί η προσέγγιση για τη σύλληψη /άγγιγμα τροφής ή παιχνιδιών  ή για συμμετοχή σε ΔΚΖ</a:t>
          </a:r>
          <a:endParaRPr lang="el-GR" dirty="0">
            <a:solidFill>
              <a:schemeClr val="tx1"/>
            </a:solidFill>
          </a:endParaRPr>
        </a:p>
      </dgm:t>
    </dgm:pt>
    <dgm:pt modelId="{D56B0E83-2664-4CE1-9042-422B272CEF75}" type="parTrans" cxnId="{F1F39ABD-BC5E-4B26-8306-5F326EB9F0B5}">
      <dgm:prSet/>
      <dgm:spPr/>
      <dgm:t>
        <a:bodyPr/>
        <a:lstStyle/>
        <a:p>
          <a:endParaRPr lang="el-GR"/>
        </a:p>
      </dgm:t>
    </dgm:pt>
    <dgm:pt modelId="{2010D611-FDC9-4F40-A73A-52CD255B4EB7}" type="sibTrans" cxnId="{F1F39ABD-BC5E-4B26-8306-5F326EB9F0B5}">
      <dgm:prSet/>
      <dgm:spPr/>
      <dgm:t>
        <a:bodyPr/>
        <a:lstStyle/>
        <a:p>
          <a:endParaRPr lang="el-GR"/>
        </a:p>
      </dgm:t>
    </dgm:pt>
    <dgm:pt modelId="{169F344B-19E0-463E-B859-84913514208C}">
      <dgm:prSet phldrT="[Κείμενο]"/>
      <dgm:spPr/>
      <dgm:t>
        <a:bodyPr/>
        <a:lstStyle/>
        <a:p>
          <a:r>
            <a:rPr lang="el-GR" dirty="0" smtClean="0">
              <a:solidFill>
                <a:schemeClr val="tx1"/>
              </a:solidFill>
            </a:rPr>
            <a:t>Στις ΚΔ σίτισης, πλυσίματος μπάνιου, μπορούν να χρησιμοποιηθούν πολλά πρότυπα </a:t>
          </a:r>
          <a:endParaRPr lang="el-GR" dirty="0">
            <a:solidFill>
              <a:schemeClr val="tx1"/>
            </a:solidFill>
          </a:endParaRPr>
        </a:p>
      </dgm:t>
    </dgm:pt>
    <dgm:pt modelId="{28AEF1AD-D62A-4FA2-8E52-43FF3B4506FB}" type="parTrans" cxnId="{29243695-F825-49C6-9503-CA2DC5F66D1E}">
      <dgm:prSet/>
      <dgm:spPr/>
      <dgm:t>
        <a:bodyPr/>
        <a:lstStyle/>
        <a:p>
          <a:endParaRPr lang="el-GR"/>
        </a:p>
      </dgm:t>
    </dgm:pt>
    <dgm:pt modelId="{951555EF-B796-4032-86A9-7A2770948BE5}" type="sibTrans" cxnId="{29243695-F825-49C6-9503-CA2DC5F66D1E}">
      <dgm:prSet/>
      <dgm:spPr/>
      <dgm:t>
        <a:bodyPr/>
        <a:lstStyle/>
        <a:p>
          <a:endParaRPr lang="el-GR"/>
        </a:p>
      </dgm:t>
    </dgm:pt>
    <dgm:pt modelId="{9B15A01C-59AC-4784-B9A1-DA378A15B2F7}" type="pres">
      <dgm:prSet presAssocID="{2BFE57F9-2CB7-45FB-AC8B-EB02BDB5E473}" presName="diagram" presStyleCnt="0">
        <dgm:presLayoutVars>
          <dgm:dir/>
          <dgm:resizeHandles val="exact"/>
        </dgm:presLayoutVars>
      </dgm:prSet>
      <dgm:spPr/>
    </dgm:pt>
    <dgm:pt modelId="{1F7E9904-5B7D-4F36-863F-BC92114B547D}" type="pres">
      <dgm:prSet presAssocID="{EBB9C120-EBC2-40F0-814C-6F4847F16AB1}" presName="node" presStyleLbl="node1" presStyleIdx="0" presStyleCnt="4" custScaleY="142544">
        <dgm:presLayoutVars>
          <dgm:bulletEnabled val="1"/>
        </dgm:presLayoutVars>
      </dgm:prSet>
      <dgm:spPr/>
      <dgm:t>
        <a:bodyPr/>
        <a:lstStyle/>
        <a:p>
          <a:endParaRPr lang="el-GR"/>
        </a:p>
      </dgm:t>
    </dgm:pt>
    <dgm:pt modelId="{2183E4F6-F26A-4C79-91D7-7D3F6656D7CF}" type="pres">
      <dgm:prSet presAssocID="{45C92A7B-AA7A-4F9C-AFD6-A68EDE2B81FB}" presName="sibTrans" presStyleCnt="0"/>
      <dgm:spPr/>
    </dgm:pt>
    <dgm:pt modelId="{8E434F8C-6C3D-4204-B729-D60CD388573C}" type="pres">
      <dgm:prSet presAssocID="{65B11877-306B-4E11-B6C0-C9E4084A9741}" presName="node" presStyleLbl="node1" presStyleIdx="1" presStyleCnt="4" custScaleY="131208">
        <dgm:presLayoutVars>
          <dgm:bulletEnabled val="1"/>
        </dgm:presLayoutVars>
      </dgm:prSet>
      <dgm:spPr/>
      <dgm:t>
        <a:bodyPr/>
        <a:lstStyle/>
        <a:p>
          <a:endParaRPr lang="el-GR"/>
        </a:p>
      </dgm:t>
    </dgm:pt>
    <dgm:pt modelId="{8249BC3E-A69C-4C1E-8D65-EC12B2A43FF6}" type="pres">
      <dgm:prSet presAssocID="{614E271B-8142-428A-AF27-151DC7059EDE}" presName="sibTrans" presStyleCnt="0"/>
      <dgm:spPr/>
    </dgm:pt>
    <dgm:pt modelId="{4791E896-F279-4FE8-8270-67C8C72CCFE3}" type="pres">
      <dgm:prSet presAssocID="{F1613AE6-D7D5-4F2A-9928-95BE72B41D05}" presName="node" presStyleLbl="node1" presStyleIdx="2" presStyleCnt="4" custScaleY="127081">
        <dgm:presLayoutVars>
          <dgm:bulletEnabled val="1"/>
        </dgm:presLayoutVars>
      </dgm:prSet>
      <dgm:spPr/>
      <dgm:t>
        <a:bodyPr/>
        <a:lstStyle/>
        <a:p>
          <a:endParaRPr lang="el-GR"/>
        </a:p>
      </dgm:t>
    </dgm:pt>
    <dgm:pt modelId="{1D62521C-67A5-4704-953B-72CADE4D48EE}" type="pres">
      <dgm:prSet presAssocID="{2010D611-FDC9-4F40-A73A-52CD255B4EB7}" presName="sibTrans" presStyleCnt="0"/>
      <dgm:spPr/>
    </dgm:pt>
    <dgm:pt modelId="{9743E08E-9ACE-4012-BEF1-6DD18B1DDD07}" type="pres">
      <dgm:prSet presAssocID="{169F344B-19E0-463E-B859-84913514208C}" presName="node" presStyleLbl="node1" presStyleIdx="3" presStyleCnt="4" custScaleY="128574">
        <dgm:presLayoutVars>
          <dgm:bulletEnabled val="1"/>
        </dgm:presLayoutVars>
      </dgm:prSet>
      <dgm:spPr/>
      <dgm:t>
        <a:bodyPr/>
        <a:lstStyle/>
        <a:p>
          <a:endParaRPr lang="el-GR"/>
        </a:p>
      </dgm:t>
    </dgm:pt>
  </dgm:ptLst>
  <dgm:cxnLst>
    <dgm:cxn modelId="{29243695-F825-49C6-9503-CA2DC5F66D1E}" srcId="{2BFE57F9-2CB7-45FB-AC8B-EB02BDB5E473}" destId="{169F344B-19E0-463E-B859-84913514208C}" srcOrd="3" destOrd="0" parTransId="{28AEF1AD-D62A-4FA2-8E52-43FF3B4506FB}" sibTransId="{951555EF-B796-4032-86A9-7A2770948BE5}"/>
    <dgm:cxn modelId="{7043A35F-9266-46F8-9946-61733EAD4D77}" type="presOf" srcId="{2BFE57F9-2CB7-45FB-AC8B-EB02BDB5E473}" destId="{9B15A01C-59AC-4784-B9A1-DA378A15B2F7}" srcOrd="0" destOrd="0" presId="urn:microsoft.com/office/officeart/2005/8/layout/default"/>
    <dgm:cxn modelId="{3B55E39C-8956-4FE7-AA46-ABDF8D5E74F0}" srcId="{2BFE57F9-2CB7-45FB-AC8B-EB02BDB5E473}" destId="{EBB9C120-EBC2-40F0-814C-6F4847F16AB1}" srcOrd="0" destOrd="0" parTransId="{D5D3AE5E-DC19-4AFE-939E-A1807295DA75}" sibTransId="{45C92A7B-AA7A-4F9C-AFD6-A68EDE2B81FB}"/>
    <dgm:cxn modelId="{4D87BC99-C1DE-43D3-B2A5-7F7E58B9FB7D}" srcId="{2BFE57F9-2CB7-45FB-AC8B-EB02BDB5E473}" destId="{65B11877-306B-4E11-B6C0-C9E4084A9741}" srcOrd="1" destOrd="0" parTransId="{383A76F4-0A4D-44FD-AC46-85BC22FB7B27}" sibTransId="{614E271B-8142-428A-AF27-151DC7059EDE}"/>
    <dgm:cxn modelId="{4D6801E2-1C9B-4570-8239-AB37702C111F}" type="presOf" srcId="{F1613AE6-D7D5-4F2A-9928-95BE72B41D05}" destId="{4791E896-F279-4FE8-8270-67C8C72CCFE3}" srcOrd="0" destOrd="0" presId="urn:microsoft.com/office/officeart/2005/8/layout/default"/>
    <dgm:cxn modelId="{C6E80BE4-C514-42DB-AEB7-FB46D746D6DD}" type="presOf" srcId="{169F344B-19E0-463E-B859-84913514208C}" destId="{9743E08E-9ACE-4012-BEF1-6DD18B1DDD07}" srcOrd="0" destOrd="0" presId="urn:microsoft.com/office/officeart/2005/8/layout/default"/>
    <dgm:cxn modelId="{3D30F527-7EA2-409F-9256-C5E9A802EDE8}" type="presOf" srcId="{EBB9C120-EBC2-40F0-814C-6F4847F16AB1}" destId="{1F7E9904-5B7D-4F36-863F-BC92114B547D}" srcOrd="0" destOrd="0" presId="urn:microsoft.com/office/officeart/2005/8/layout/default"/>
    <dgm:cxn modelId="{F1F39ABD-BC5E-4B26-8306-5F326EB9F0B5}" srcId="{2BFE57F9-2CB7-45FB-AC8B-EB02BDB5E473}" destId="{F1613AE6-D7D5-4F2A-9928-95BE72B41D05}" srcOrd="2" destOrd="0" parTransId="{D56B0E83-2664-4CE1-9042-422B272CEF75}" sibTransId="{2010D611-FDC9-4F40-A73A-52CD255B4EB7}"/>
    <dgm:cxn modelId="{33531483-EEBC-4B93-B402-AE694DDDB0B7}" type="presOf" srcId="{65B11877-306B-4E11-B6C0-C9E4084A9741}" destId="{8E434F8C-6C3D-4204-B729-D60CD388573C}" srcOrd="0" destOrd="0" presId="urn:microsoft.com/office/officeart/2005/8/layout/default"/>
    <dgm:cxn modelId="{CDC7C1F2-0E48-492A-B612-DF54FBEE6712}" type="presParOf" srcId="{9B15A01C-59AC-4784-B9A1-DA378A15B2F7}" destId="{1F7E9904-5B7D-4F36-863F-BC92114B547D}" srcOrd="0" destOrd="0" presId="urn:microsoft.com/office/officeart/2005/8/layout/default"/>
    <dgm:cxn modelId="{429D6D2B-62B7-475C-BA4C-F85DF4559A5A}" type="presParOf" srcId="{9B15A01C-59AC-4784-B9A1-DA378A15B2F7}" destId="{2183E4F6-F26A-4C79-91D7-7D3F6656D7CF}" srcOrd="1" destOrd="0" presId="urn:microsoft.com/office/officeart/2005/8/layout/default"/>
    <dgm:cxn modelId="{33D434B0-F8DA-4A45-A75E-06DA355E2004}" type="presParOf" srcId="{9B15A01C-59AC-4784-B9A1-DA378A15B2F7}" destId="{8E434F8C-6C3D-4204-B729-D60CD388573C}" srcOrd="2" destOrd="0" presId="urn:microsoft.com/office/officeart/2005/8/layout/default"/>
    <dgm:cxn modelId="{25DB44A6-72C5-4927-A823-CDDEAC074254}" type="presParOf" srcId="{9B15A01C-59AC-4784-B9A1-DA378A15B2F7}" destId="{8249BC3E-A69C-4C1E-8D65-EC12B2A43FF6}" srcOrd="3" destOrd="0" presId="urn:microsoft.com/office/officeart/2005/8/layout/default"/>
    <dgm:cxn modelId="{C8ABC688-A205-466B-9F5E-3D9E108E129F}" type="presParOf" srcId="{9B15A01C-59AC-4784-B9A1-DA378A15B2F7}" destId="{4791E896-F279-4FE8-8270-67C8C72CCFE3}" srcOrd="4" destOrd="0" presId="urn:microsoft.com/office/officeart/2005/8/layout/default"/>
    <dgm:cxn modelId="{D88C9E9D-8B5B-41B7-8BF1-38C5595DB8FA}" type="presParOf" srcId="{9B15A01C-59AC-4784-B9A1-DA378A15B2F7}" destId="{1D62521C-67A5-4704-953B-72CADE4D48EE}" srcOrd="5" destOrd="0" presId="urn:microsoft.com/office/officeart/2005/8/layout/default"/>
    <dgm:cxn modelId="{C6B31929-9D08-462D-A240-7A7C059EC7CC}" type="presParOf" srcId="{9B15A01C-59AC-4784-B9A1-DA378A15B2F7}" destId="{9743E08E-9ACE-4012-BEF1-6DD18B1DDD0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701F35D-40B7-47D0-8062-D7DE269E810F}"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l-GR"/>
        </a:p>
      </dgm:t>
    </dgm:pt>
    <dgm:pt modelId="{432B5E09-2B56-42EC-8F33-098E3AED953F}">
      <dgm:prSet phldrT="[Κείμενο]"/>
      <dgm:spPr/>
      <dgm:t>
        <a:bodyPr/>
        <a:lstStyle/>
        <a:p>
          <a:r>
            <a:rPr lang="el-GR" dirty="0" smtClean="0">
              <a:solidFill>
                <a:schemeClr val="tx1"/>
              </a:solidFill>
            </a:rPr>
            <a:t>Παιχνίδι στο νερό με 2 χέρια</a:t>
          </a:r>
          <a:endParaRPr lang="el-GR" dirty="0">
            <a:solidFill>
              <a:schemeClr val="tx1"/>
            </a:solidFill>
          </a:endParaRPr>
        </a:p>
      </dgm:t>
    </dgm:pt>
    <dgm:pt modelId="{3965EE01-7F78-48AD-B35B-F60113398066}" type="parTrans" cxnId="{8FD3AA03-031F-47BE-8240-AB45E6870B59}">
      <dgm:prSet/>
      <dgm:spPr/>
      <dgm:t>
        <a:bodyPr/>
        <a:lstStyle/>
        <a:p>
          <a:endParaRPr lang="el-GR"/>
        </a:p>
      </dgm:t>
    </dgm:pt>
    <dgm:pt modelId="{22BC10CD-2DB2-4DF4-9053-4E5B5E9B3A40}" type="sibTrans" cxnId="{8FD3AA03-031F-47BE-8240-AB45E6870B59}">
      <dgm:prSet/>
      <dgm:spPr/>
      <dgm:t>
        <a:bodyPr/>
        <a:lstStyle/>
        <a:p>
          <a:endParaRPr lang="el-GR"/>
        </a:p>
      </dgm:t>
    </dgm:pt>
    <dgm:pt modelId="{F1A202BE-DE2C-4F97-BAD9-845CF5891CE0}">
      <dgm:prSet phldrT="[Κείμενο]"/>
      <dgm:spPr/>
      <dgm:t>
        <a:bodyPr/>
        <a:lstStyle/>
        <a:p>
          <a:r>
            <a:rPr lang="el-GR" dirty="0" smtClean="0">
              <a:solidFill>
                <a:schemeClr val="tx1"/>
              </a:solidFill>
            </a:rPr>
            <a:t>Κούπες με 2 χερούλια, πλάστες, κόσκινο, </a:t>
          </a:r>
          <a:endParaRPr lang="el-GR" dirty="0">
            <a:solidFill>
              <a:schemeClr val="tx1"/>
            </a:solidFill>
          </a:endParaRPr>
        </a:p>
      </dgm:t>
    </dgm:pt>
    <dgm:pt modelId="{DAACA72D-F20C-4126-B453-61A728243F90}" type="parTrans" cxnId="{5F6B6175-F551-4779-A95A-EE7C8D508FE3}">
      <dgm:prSet/>
      <dgm:spPr/>
      <dgm:t>
        <a:bodyPr/>
        <a:lstStyle/>
        <a:p>
          <a:endParaRPr lang="el-GR"/>
        </a:p>
      </dgm:t>
    </dgm:pt>
    <dgm:pt modelId="{9CAF2E71-7BB7-4797-879D-891BA52C2C4F}" type="sibTrans" cxnId="{5F6B6175-F551-4779-A95A-EE7C8D508FE3}">
      <dgm:prSet/>
      <dgm:spPr/>
      <dgm:t>
        <a:bodyPr/>
        <a:lstStyle/>
        <a:p>
          <a:endParaRPr lang="el-GR"/>
        </a:p>
      </dgm:t>
    </dgm:pt>
    <dgm:pt modelId="{23E5E6EE-5D2B-40EC-8C64-AC60E0986494}">
      <dgm:prSet phldrT="[Κείμενο]"/>
      <dgm:spPr/>
      <dgm:t>
        <a:bodyPr/>
        <a:lstStyle/>
        <a:p>
          <a:r>
            <a:rPr lang="el-GR" dirty="0" smtClean="0">
              <a:solidFill>
                <a:schemeClr val="tx1"/>
              </a:solidFill>
            </a:rPr>
            <a:t>Δραστηριότητες όπου το κάθε χέρι πρέπει να κάνει μια # κίνηση</a:t>
          </a:r>
          <a:endParaRPr lang="el-GR" dirty="0">
            <a:solidFill>
              <a:schemeClr val="tx1"/>
            </a:solidFill>
          </a:endParaRPr>
        </a:p>
      </dgm:t>
    </dgm:pt>
    <dgm:pt modelId="{9C180C71-9CF3-4F87-B6A6-9C0E07ACE7C0}" type="parTrans" cxnId="{F1834B72-4E7E-4189-97B4-AE54CE72C943}">
      <dgm:prSet/>
      <dgm:spPr/>
      <dgm:t>
        <a:bodyPr/>
        <a:lstStyle/>
        <a:p>
          <a:endParaRPr lang="el-GR"/>
        </a:p>
      </dgm:t>
    </dgm:pt>
    <dgm:pt modelId="{77D8F1F5-D3E1-48CA-B8C1-6121B97A8A18}" type="sibTrans" cxnId="{F1834B72-4E7E-4189-97B4-AE54CE72C943}">
      <dgm:prSet/>
      <dgm:spPr/>
      <dgm:t>
        <a:bodyPr/>
        <a:lstStyle/>
        <a:p>
          <a:endParaRPr lang="el-GR"/>
        </a:p>
      </dgm:t>
    </dgm:pt>
    <dgm:pt modelId="{26D96F98-200E-4F1F-B0FE-A49E8485EA17}">
      <dgm:prSet phldrT="[Κείμενο]"/>
      <dgm:spPr/>
      <dgm:t>
        <a:bodyPr/>
        <a:lstStyle/>
        <a:p>
          <a:r>
            <a:rPr lang="el-GR" dirty="0" smtClean="0">
              <a:solidFill>
                <a:schemeClr val="tx1"/>
              </a:solidFill>
            </a:rPr>
            <a:t>Το ένα χέρι καθηλώνει και το άλλο εκτελεί λεπτή κίνηση πχ ξεβίδωμα σε καπάκι</a:t>
          </a:r>
        </a:p>
        <a:p>
          <a:endParaRPr lang="el-GR" dirty="0">
            <a:solidFill>
              <a:schemeClr val="tx1"/>
            </a:solidFill>
          </a:endParaRPr>
        </a:p>
      </dgm:t>
    </dgm:pt>
    <dgm:pt modelId="{0852A72D-B41F-4E0A-8E0D-4571DA3C198F}" type="parTrans" cxnId="{603432D7-9C06-4FF1-85FE-34D5FD3815D9}">
      <dgm:prSet/>
      <dgm:spPr/>
      <dgm:t>
        <a:bodyPr/>
        <a:lstStyle/>
        <a:p>
          <a:endParaRPr lang="el-GR"/>
        </a:p>
      </dgm:t>
    </dgm:pt>
    <dgm:pt modelId="{647AEF4C-742C-4B19-A78C-01280B41FD4B}" type="sibTrans" cxnId="{603432D7-9C06-4FF1-85FE-34D5FD3815D9}">
      <dgm:prSet/>
      <dgm:spPr/>
      <dgm:t>
        <a:bodyPr/>
        <a:lstStyle/>
        <a:p>
          <a:endParaRPr lang="el-GR"/>
        </a:p>
      </dgm:t>
    </dgm:pt>
    <dgm:pt modelId="{72BC0C14-858E-4269-893B-B826C0D250F2}">
      <dgm:prSet phldrT="[Κείμενο]"/>
      <dgm:spPr/>
      <dgm:t>
        <a:bodyPr/>
        <a:lstStyle/>
        <a:p>
          <a:r>
            <a:rPr lang="el-GR" dirty="0" smtClean="0">
              <a:solidFill>
                <a:schemeClr val="tx1"/>
              </a:solidFill>
            </a:rPr>
            <a:t>Πλύσιμο, άμμος , πηλός</a:t>
          </a:r>
          <a:endParaRPr lang="el-GR" dirty="0">
            <a:solidFill>
              <a:schemeClr val="tx1"/>
            </a:solidFill>
          </a:endParaRPr>
        </a:p>
      </dgm:t>
    </dgm:pt>
    <dgm:pt modelId="{4DF2EB5D-128D-4878-B5A5-DEC6E1733B9C}" type="parTrans" cxnId="{2420FC9F-5CD2-4529-9BB1-A077019BD4C9}">
      <dgm:prSet/>
      <dgm:spPr/>
      <dgm:t>
        <a:bodyPr/>
        <a:lstStyle/>
        <a:p>
          <a:endParaRPr lang="el-GR"/>
        </a:p>
      </dgm:t>
    </dgm:pt>
    <dgm:pt modelId="{7FB3983C-2955-4BB6-907C-ED8FA7E21FB0}" type="sibTrans" cxnId="{2420FC9F-5CD2-4529-9BB1-A077019BD4C9}">
      <dgm:prSet/>
      <dgm:spPr/>
      <dgm:t>
        <a:bodyPr/>
        <a:lstStyle/>
        <a:p>
          <a:endParaRPr lang="el-GR"/>
        </a:p>
      </dgm:t>
    </dgm:pt>
    <dgm:pt modelId="{7541C4C5-ECD6-4310-A41C-AC9A5ED7562B}" type="pres">
      <dgm:prSet presAssocID="{D701F35D-40B7-47D0-8062-D7DE269E810F}" presName="cycle" presStyleCnt="0">
        <dgm:presLayoutVars>
          <dgm:dir/>
          <dgm:resizeHandles val="exact"/>
        </dgm:presLayoutVars>
      </dgm:prSet>
      <dgm:spPr/>
    </dgm:pt>
    <dgm:pt modelId="{65F2913A-2018-4DA2-A17C-C4D99518B5CB}" type="pres">
      <dgm:prSet presAssocID="{432B5E09-2B56-42EC-8F33-098E3AED953F}" presName="node" presStyleLbl="node1" presStyleIdx="0" presStyleCnt="5" custScaleX="152518" custScaleY="217996">
        <dgm:presLayoutVars>
          <dgm:bulletEnabled val="1"/>
        </dgm:presLayoutVars>
      </dgm:prSet>
      <dgm:spPr/>
      <dgm:t>
        <a:bodyPr/>
        <a:lstStyle/>
        <a:p>
          <a:endParaRPr lang="el-GR"/>
        </a:p>
      </dgm:t>
    </dgm:pt>
    <dgm:pt modelId="{E4C58AA4-EB1C-4B06-954A-B8FB7F56BA89}" type="pres">
      <dgm:prSet presAssocID="{432B5E09-2B56-42EC-8F33-098E3AED953F}" presName="spNode" presStyleCnt="0"/>
      <dgm:spPr/>
    </dgm:pt>
    <dgm:pt modelId="{2B75861A-81BE-49D4-BDCA-F63ED617DFD4}" type="pres">
      <dgm:prSet presAssocID="{22BC10CD-2DB2-4DF4-9053-4E5B5E9B3A40}" presName="sibTrans" presStyleLbl="sibTrans1D1" presStyleIdx="0" presStyleCnt="5"/>
      <dgm:spPr/>
    </dgm:pt>
    <dgm:pt modelId="{CE6F42B6-4D41-4929-94C6-2902996057FB}" type="pres">
      <dgm:prSet presAssocID="{F1A202BE-DE2C-4F97-BAD9-845CF5891CE0}" presName="node" presStyleLbl="node1" presStyleIdx="1" presStyleCnt="5" custScaleX="127829" custScaleY="188158" custRadScaleRad="121600" custRadScaleInc="-19648">
        <dgm:presLayoutVars>
          <dgm:bulletEnabled val="1"/>
        </dgm:presLayoutVars>
      </dgm:prSet>
      <dgm:spPr/>
      <dgm:t>
        <a:bodyPr/>
        <a:lstStyle/>
        <a:p>
          <a:endParaRPr lang="el-GR"/>
        </a:p>
      </dgm:t>
    </dgm:pt>
    <dgm:pt modelId="{3BF92427-21C9-463A-88D4-13961175B5DE}" type="pres">
      <dgm:prSet presAssocID="{F1A202BE-DE2C-4F97-BAD9-845CF5891CE0}" presName="spNode" presStyleCnt="0"/>
      <dgm:spPr/>
    </dgm:pt>
    <dgm:pt modelId="{3FD437D4-E88A-4814-A95F-A7AA0766271F}" type="pres">
      <dgm:prSet presAssocID="{9CAF2E71-7BB7-4797-879D-891BA52C2C4F}" presName="sibTrans" presStyleLbl="sibTrans1D1" presStyleIdx="1" presStyleCnt="5"/>
      <dgm:spPr/>
    </dgm:pt>
    <dgm:pt modelId="{D17DD202-65C0-45CB-8486-F3C07A393922}" type="pres">
      <dgm:prSet presAssocID="{23E5E6EE-5D2B-40EC-8C64-AC60E0986494}" presName="node" presStyleLbl="node1" presStyleIdx="2" presStyleCnt="5" custScaleX="130443" custScaleY="181405" custRadScaleRad="82727" custRadScaleInc="-42270">
        <dgm:presLayoutVars>
          <dgm:bulletEnabled val="1"/>
        </dgm:presLayoutVars>
      </dgm:prSet>
      <dgm:spPr/>
      <dgm:t>
        <a:bodyPr/>
        <a:lstStyle/>
        <a:p>
          <a:endParaRPr lang="el-GR"/>
        </a:p>
      </dgm:t>
    </dgm:pt>
    <dgm:pt modelId="{EAAC9D8D-DB0B-4960-9AA9-3F41DBD28BD3}" type="pres">
      <dgm:prSet presAssocID="{23E5E6EE-5D2B-40EC-8C64-AC60E0986494}" presName="spNode" presStyleCnt="0"/>
      <dgm:spPr/>
    </dgm:pt>
    <dgm:pt modelId="{BD0B2775-BDF7-415C-96CB-8151A9AB9D23}" type="pres">
      <dgm:prSet presAssocID="{77D8F1F5-D3E1-48CA-B8C1-6121B97A8A18}" presName="sibTrans" presStyleLbl="sibTrans1D1" presStyleIdx="2" presStyleCnt="5"/>
      <dgm:spPr/>
    </dgm:pt>
    <dgm:pt modelId="{5F449A0C-4EC9-4FE9-9817-7D772892B781}" type="pres">
      <dgm:prSet presAssocID="{26D96F98-200E-4F1F-B0FE-A49E8485EA17}" presName="node" presStyleLbl="node1" presStyleIdx="3" presStyleCnt="5" custScaleX="166654" custScaleY="186267" custRadScaleRad="96014" custRadScaleInc="63358">
        <dgm:presLayoutVars>
          <dgm:bulletEnabled val="1"/>
        </dgm:presLayoutVars>
      </dgm:prSet>
      <dgm:spPr/>
      <dgm:t>
        <a:bodyPr/>
        <a:lstStyle/>
        <a:p>
          <a:endParaRPr lang="el-GR"/>
        </a:p>
      </dgm:t>
    </dgm:pt>
    <dgm:pt modelId="{31CCD398-9CEE-4C8F-9943-37870056E382}" type="pres">
      <dgm:prSet presAssocID="{26D96F98-200E-4F1F-B0FE-A49E8485EA17}" presName="spNode" presStyleCnt="0"/>
      <dgm:spPr/>
    </dgm:pt>
    <dgm:pt modelId="{AF24E09D-4B2F-498D-A7D3-352DB61B1C93}" type="pres">
      <dgm:prSet presAssocID="{647AEF4C-742C-4B19-A78C-01280B41FD4B}" presName="sibTrans" presStyleLbl="sibTrans1D1" presStyleIdx="3" presStyleCnt="5"/>
      <dgm:spPr/>
    </dgm:pt>
    <dgm:pt modelId="{3DA0DE87-59AF-4A49-A5E3-5D1F17F8387A}" type="pres">
      <dgm:prSet presAssocID="{72BC0C14-858E-4269-893B-B826C0D250F2}" presName="node" presStyleLbl="node1" presStyleIdx="4" presStyleCnt="5" custScaleX="164939" custScaleY="162921" custRadScaleRad="134447" custRadScaleInc="21292">
        <dgm:presLayoutVars>
          <dgm:bulletEnabled val="1"/>
        </dgm:presLayoutVars>
      </dgm:prSet>
      <dgm:spPr/>
    </dgm:pt>
    <dgm:pt modelId="{6B227289-6153-48C4-A2DE-39206C44D88A}" type="pres">
      <dgm:prSet presAssocID="{72BC0C14-858E-4269-893B-B826C0D250F2}" presName="spNode" presStyleCnt="0"/>
      <dgm:spPr/>
    </dgm:pt>
    <dgm:pt modelId="{C447EECF-8AB7-4075-AC62-0035270504F4}" type="pres">
      <dgm:prSet presAssocID="{7FB3983C-2955-4BB6-907C-ED8FA7E21FB0}" presName="sibTrans" presStyleLbl="sibTrans1D1" presStyleIdx="4" presStyleCnt="5"/>
      <dgm:spPr/>
    </dgm:pt>
  </dgm:ptLst>
  <dgm:cxnLst>
    <dgm:cxn modelId="{8FD3AA03-031F-47BE-8240-AB45E6870B59}" srcId="{D701F35D-40B7-47D0-8062-D7DE269E810F}" destId="{432B5E09-2B56-42EC-8F33-098E3AED953F}" srcOrd="0" destOrd="0" parTransId="{3965EE01-7F78-48AD-B35B-F60113398066}" sibTransId="{22BC10CD-2DB2-4DF4-9053-4E5B5E9B3A40}"/>
    <dgm:cxn modelId="{2420FC9F-5CD2-4529-9BB1-A077019BD4C9}" srcId="{D701F35D-40B7-47D0-8062-D7DE269E810F}" destId="{72BC0C14-858E-4269-893B-B826C0D250F2}" srcOrd="4" destOrd="0" parTransId="{4DF2EB5D-128D-4878-B5A5-DEC6E1733B9C}" sibTransId="{7FB3983C-2955-4BB6-907C-ED8FA7E21FB0}"/>
    <dgm:cxn modelId="{D68F0DE8-241D-4B96-9F19-594148AEA432}" type="presOf" srcId="{9CAF2E71-7BB7-4797-879D-891BA52C2C4F}" destId="{3FD437D4-E88A-4814-A95F-A7AA0766271F}" srcOrd="0" destOrd="0" presId="urn:microsoft.com/office/officeart/2005/8/layout/cycle6"/>
    <dgm:cxn modelId="{BD9D0307-22D1-4B3C-B141-C3EBD87FDD09}" type="presOf" srcId="{647AEF4C-742C-4B19-A78C-01280B41FD4B}" destId="{AF24E09D-4B2F-498D-A7D3-352DB61B1C93}" srcOrd="0" destOrd="0" presId="urn:microsoft.com/office/officeart/2005/8/layout/cycle6"/>
    <dgm:cxn modelId="{BB39BF7A-3F88-4E94-A900-003A2DEED83C}" type="presOf" srcId="{23E5E6EE-5D2B-40EC-8C64-AC60E0986494}" destId="{D17DD202-65C0-45CB-8486-F3C07A393922}" srcOrd="0" destOrd="0" presId="urn:microsoft.com/office/officeart/2005/8/layout/cycle6"/>
    <dgm:cxn modelId="{5F6B6175-F551-4779-A95A-EE7C8D508FE3}" srcId="{D701F35D-40B7-47D0-8062-D7DE269E810F}" destId="{F1A202BE-DE2C-4F97-BAD9-845CF5891CE0}" srcOrd="1" destOrd="0" parTransId="{DAACA72D-F20C-4126-B453-61A728243F90}" sibTransId="{9CAF2E71-7BB7-4797-879D-891BA52C2C4F}"/>
    <dgm:cxn modelId="{F1834B72-4E7E-4189-97B4-AE54CE72C943}" srcId="{D701F35D-40B7-47D0-8062-D7DE269E810F}" destId="{23E5E6EE-5D2B-40EC-8C64-AC60E0986494}" srcOrd="2" destOrd="0" parTransId="{9C180C71-9CF3-4F87-B6A6-9C0E07ACE7C0}" sibTransId="{77D8F1F5-D3E1-48CA-B8C1-6121B97A8A18}"/>
    <dgm:cxn modelId="{603432D7-9C06-4FF1-85FE-34D5FD3815D9}" srcId="{D701F35D-40B7-47D0-8062-D7DE269E810F}" destId="{26D96F98-200E-4F1F-B0FE-A49E8485EA17}" srcOrd="3" destOrd="0" parTransId="{0852A72D-B41F-4E0A-8E0D-4571DA3C198F}" sibTransId="{647AEF4C-742C-4B19-A78C-01280B41FD4B}"/>
    <dgm:cxn modelId="{9B66012F-4BE8-4777-92FA-FC9150C35BBA}" type="presOf" srcId="{22BC10CD-2DB2-4DF4-9053-4E5B5E9B3A40}" destId="{2B75861A-81BE-49D4-BDCA-F63ED617DFD4}" srcOrd="0" destOrd="0" presId="urn:microsoft.com/office/officeart/2005/8/layout/cycle6"/>
    <dgm:cxn modelId="{DF50CA87-0529-4CB0-89C4-427835672B5D}" type="presOf" srcId="{432B5E09-2B56-42EC-8F33-098E3AED953F}" destId="{65F2913A-2018-4DA2-A17C-C4D99518B5CB}" srcOrd="0" destOrd="0" presId="urn:microsoft.com/office/officeart/2005/8/layout/cycle6"/>
    <dgm:cxn modelId="{D86B870A-6D88-4DE4-ACFA-34FB301CFF68}" type="presOf" srcId="{F1A202BE-DE2C-4F97-BAD9-845CF5891CE0}" destId="{CE6F42B6-4D41-4929-94C6-2902996057FB}" srcOrd="0" destOrd="0" presId="urn:microsoft.com/office/officeart/2005/8/layout/cycle6"/>
    <dgm:cxn modelId="{28735741-6D5E-4D8B-A484-2A9F2DDE5249}" type="presOf" srcId="{D701F35D-40B7-47D0-8062-D7DE269E810F}" destId="{7541C4C5-ECD6-4310-A41C-AC9A5ED7562B}" srcOrd="0" destOrd="0" presId="urn:microsoft.com/office/officeart/2005/8/layout/cycle6"/>
    <dgm:cxn modelId="{49B01A5D-7746-49F8-A520-B0F9DC7C973D}" type="presOf" srcId="{72BC0C14-858E-4269-893B-B826C0D250F2}" destId="{3DA0DE87-59AF-4A49-A5E3-5D1F17F8387A}" srcOrd="0" destOrd="0" presId="urn:microsoft.com/office/officeart/2005/8/layout/cycle6"/>
    <dgm:cxn modelId="{38A9BE8F-A609-43F6-BE63-33574BBFF75F}" type="presOf" srcId="{77D8F1F5-D3E1-48CA-B8C1-6121B97A8A18}" destId="{BD0B2775-BDF7-415C-96CB-8151A9AB9D23}" srcOrd="0" destOrd="0" presId="urn:microsoft.com/office/officeart/2005/8/layout/cycle6"/>
    <dgm:cxn modelId="{437C0656-7674-445B-9E34-B8193AE9C7DD}" type="presOf" srcId="{7FB3983C-2955-4BB6-907C-ED8FA7E21FB0}" destId="{C447EECF-8AB7-4075-AC62-0035270504F4}" srcOrd="0" destOrd="0" presId="urn:microsoft.com/office/officeart/2005/8/layout/cycle6"/>
    <dgm:cxn modelId="{DF843092-CE1C-402B-8BB3-37B994E26060}" type="presOf" srcId="{26D96F98-200E-4F1F-B0FE-A49E8485EA17}" destId="{5F449A0C-4EC9-4FE9-9817-7D772892B781}" srcOrd="0" destOrd="0" presId="urn:microsoft.com/office/officeart/2005/8/layout/cycle6"/>
    <dgm:cxn modelId="{4AE2395C-3B38-4161-A2EA-0032A41260E7}" type="presParOf" srcId="{7541C4C5-ECD6-4310-A41C-AC9A5ED7562B}" destId="{65F2913A-2018-4DA2-A17C-C4D99518B5CB}" srcOrd="0" destOrd="0" presId="urn:microsoft.com/office/officeart/2005/8/layout/cycle6"/>
    <dgm:cxn modelId="{35B93842-8CF2-497D-BA2B-48363626DFF1}" type="presParOf" srcId="{7541C4C5-ECD6-4310-A41C-AC9A5ED7562B}" destId="{E4C58AA4-EB1C-4B06-954A-B8FB7F56BA89}" srcOrd="1" destOrd="0" presId="urn:microsoft.com/office/officeart/2005/8/layout/cycle6"/>
    <dgm:cxn modelId="{5F00DC5F-A235-474E-8D21-2EF09CA76CB3}" type="presParOf" srcId="{7541C4C5-ECD6-4310-A41C-AC9A5ED7562B}" destId="{2B75861A-81BE-49D4-BDCA-F63ED617DFD4}" srcOrd="2" destOrd="0" presId="urn:microsoft.com/office/officeart/2005/8/layout/cycle6"/>
    <dgm:cxn modelId="{5BCEF9B6-BEAF-4C16-A693-C92CB8995203}" type="presParOf" srcId="{7541C4C5-ECD6-4310-A41C-AC9A5ED7562B}" destId="{CE6F42B6-4D41-4929-94C6-2902996057FB}" srcOrd="3" destOrd="0" presId="urn:microsoft.com/office/officeart/2005/8/layout/cycle6"/>
    <dgm:cxn modelId="{4149ED28-E4B0-4932-B178-362EF6781591}" type="presParOf" srcId="{7541C4C5-ECD6-4310-A41C-AC9A5ED7562B}" destId="{3BF92427-21C9-463A-88D4-13961175B5DE}" srcOrd="4" destOrd="0" presId="urn:microsoft.com/office/officeart/2005/8/layout/cycle6"/>
    <dgm:cxn modelId="{CA395B5B-B86C-4A6C-9E05-F099377ECE3F}" type="presParOf" srcId="{7541C4C5-ECD6-4310-A41C-AC9A5ED7562B}" destId="{3FD437D4-E88A-4814-A95F-A7AA0766271F}" srcOrd="5" destOrd="0" presId="urn:microsoft.com/office/officeart/2005/8/layout/cycle6"/>
    <dgm:cxn modelId="{D4102B8B-1978-4E69-9C8A-D21447EA9811}" type="presParOf" srcId="{7541C4C5-ECD6-4310-A41C-AC9A5ED7562B}" destId="{D17DD202-65C0-45CB-8486-F3C07A393922}" srcOrd="6" destOrd="0" presId="urn:microsoft.com/office/officeart/2005/8/layout/cycle6"/>
    <dgm:cxn modelId="{25BE22E2-7027-431C-9F7A-31F8F778E914}" type="presParOf" srcId="{7541C4C5-ECD6-4310-A41C-AC9A5ED7562B}" destId="{EAAC9D8D-DB0B-4960-9AA9-3F41DBD28BD3}" srcOrd="7" destOrd="0" presId="urn:microsoft.com/office/officeart/2005/8/layout/cycle6"/>
    <dgm:cxn modelId="{08DE788B-EC6D-4ACD-AF95-78010E564F91}" type="presParOf" srcId="{7541C4C5-ECD6-4310-A41C-AC9A5ED7562B}" destId="{BD0B2775-BDF7-415C-96CB-8151A9AB9D23}" srcOrd="8" destOrd="0" presId="urn:microsoft.com/office/officeart/2005/8/layout/cycle6"/>
    <dgm:cxn modelId="{4E175EBC-45C5-4A15-885A-A88B65CC7B70}" type="presParOf" srcId="{7541C4C5-ECD6-4310-A41C-AC9A5ED7562B}" destId="{5F449A0C-4EC9-4FE9-9817-7D772892B781}" srcOrd="9" destOrd="0" presId="urn:microsoft.com/office/officeart/2005/8/layout/cycle6"/>
    <dgm:cxn modelId="{415E89E9-0884-41DF-B489-0875A8DFAECD}" type="presParOf" srcId="{7541C4C5-ECD6-4310-A41C-AC9A5ED7562B}" destId="{31CCD398-9CEE-4C8F-9943-37870056E382}" srcOrd="10" destOrd="0" presId="urn:microsoft.com/office/officeart/2005/8/layout/cycle6"/>
    <dgm:cxn modelId="{C6A28501-FE15-484E-B61E-595458EED2E6}" type="presParOf" srcId="{7541C4C5-ECD6-4310-A41C-AC9A5ED7562B}" destId="{AF24E09D-4B2F-498D-A7D3-352DB61B1C93}" srcOrd="11" destOrd="0" presId="urn:microsoft.com/office/officeart/2005/8/layout/cycle6"/>
    <dgm:cxn modelId="{D6C84D2D-0B8E-42BB-AF5C-0C0EC9993C27}" type="presParOf" srcId="{7541C4C5-ECD6-4310-A41C-AC9A5ED7562B}" destId="{3DA0DE87-59AF-4A49-A5E3-5D1F17F8387A}" srcOrd="12" destOrd="0" presId="urn:microsoft.com/office/officeart/2005/8/layout/cycle6"/>
    <dgm:cxn modelId="{9531844A-EAB1-483D-BD7D-41BCF85B401F}" type="presParOf" srcId="{7541C4C5-ECD6-4310-A41C-AC9A5ED7562B}" destId="{6B227289-6153-48C4-A2DE-39206C44D88A}" srcOrd="13" destOrd="0" presId="urn:microsoft.com/office/officeart/2005/8/layout/cycle6"/>
    <dgm:cxn modelId="{53489AE8-7F23-4AA1-9289-87E915F05840}" type="presParOf" srcId="{7541C4C5-ECD6-4310-A41C-AC9A5ED7562B}" destId="{C447EECF-8AB7-4075-AC62-0035270504F4}"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857B67B-927E-4F96-BD4A-702F9B64AFB0}"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l-GR"/>
        </a:p>
      </dgm:t>
    </dgm:pt>
    <dgm:pt modelId="{74C40140-8C8F-4D0D-862E-A85064E1DF50}">
      <dgm:prSet phldrT="[Κείμενο]" custT="1"/>
      <dgm:spPr/>
      <dgm:t>
        <a:bodyPr/>
        <a:lstStyle/>
        <a:p>
          <a:r>
            <a:rPr lang="el-GR" sz="2400" dirty="0" smtClean="0">
              <a:solidFill>
                <a:schemeClr val="tx1"/>
              </a:solidFill>
            </a:rPr>
            <a:t>Καθυστέρηση στη μεταφορά από το ένα χέρι στο άλλο</a:t>
          </a:r>
          <a:endParaRPr lang="el-GR" sz="2400" dirty="0">
            <a:solidFill>
              <a:schemeClr val="tx1"/>
            </a:solidFill>
          </a:endParaRPr>
        </a:p>
      </dgm:t>
    </dgm:pt>
    <dgm:pt modelId="{2743E698-1A88-4BD8-8C40-81CB636437CB}" type="parTrans" cxnId="{8AD6CD6D-6DE2-48DE-8E05-E4B268395F65}">
      <dgm:prSet/>
      <dgm:spPr/>
      <dgm:t>
        <a:bodyPr/>
        <a:lstStyle/>
        <a:p>
          <a:endParaRPr lang="el-GR"/>
        </a:p>
      </dgm:t>
    </dgm:pt>
    <dgm:pt modelId="{6CB341DB-F5FB-4798-BA13-8335CF61B765}" type="sibTrans" cxnId="{8AD6CD6D-6DE2-48DE-8E05-E4B268395F65}">
      <dgm:prSet/>
      <dgm:spPr/>
      <dgm:t>
        <a:bodyPr/>
        <a:lstStyle/>
        <a:p>
          <a:endParaRPr lang="el-GR"/>
        </a:p>
      </dgm:t>
    </dgm:pt>
    <dgm:pt modelId="{BA4D6C81-9576-4F5B-81EF-37E5280AE4FC}">
      <dgm:prSet phldrT="[Κείμενο]" custT="1"/>
      <dgm:spPr/>
      <dgm:t>
        <a:bodyPr/>
        <a:lstStyle/>
        <a:p>
          <a:r>
            <a:rPr lang="el-GR" sz="2400" dirty="0" smtClean="0">
              <a:solidFill>
                <a:schemeClr val="tx1"/>
              </a:solidFill>
            </a:rPr>
            <a:t>Μονόπλευρη προσέγγιση κ σύλληψη</a:t>
          </a:r>
          <a:endParaRPr lang="el-GR" sz="2400" dirty="0">
            <a:solidFill>
              <a:schemeClr val="tx1"/>
            </a:solidFill>
          </a:endParaRPr>
        </a:p>
      </dgm:t>
    </dgm:pt>
    <dgm:pt modelId="{7C310F42-45EA-44CF-A323-FAA2D4E1AAF4}" type="parTrans" cxnId="{C000C829-D78A-448B-BFAC-173C38C62017}">
      <dgm:prSet/>
      <dgm:spPr/>
      <dgm:t>
        <a:bodyPr/>
        <a:lstStyle/>
        <a:p>
          <a:endParaRPr lang="el-GR"/>
        </a:p>
      </dgm:t>
    </dgm:pt>
    <dgm:pt modelId="{AB813CB4-FF48-40CB-BA70-DE504ACB5AB3}" type="sibTrans" cxnId="{C000C829-D78A-448B-BFAC-173C38C62017}">
      <dgm:prSet/>
      <dgm:spPr/>
      <dgm:t>
        <a:bodyPr/>
        <a:lstStyle/>
        <a:p>
          <a:endParaRPr lang="el-GR"/>
        </a:p>
      </dgm:t>
    </dgm:pt>
    <dgm:pt modelId="{02F8287D-DAF4-4ED3-90CA-A70598E10B13}">
      <dgm:prSet phldrT="[Κείμενο]" custT="1"/>
      <dgm:spPr/>
      <dgm:t>
        <a:bodyPr/>
        <a:lstStyle/>
        <a:p>
          <a:r>
            <a:rPr lang="el-GR" sz="2400" dirty="0" smtClean="0">
              <a:solidFill>
                <a:schemeClr val="tx1"/>
              </a:solidFill>
            </a:rPr>
            <a:t>Καθυστέρηση στην </a:t>
          </a:r>
          <a:r>
            <a:rPr lang="el-GR" sz="2400" dirty="0" err="1" smtClean="0">
              <a:solidFill>
                <a:schemeClr val="tx1"/>
              </a:solidFill>
            </a:rPr>
            <a:t>Κερκιδική</a:t>
          </a:r>
          <a:r>
            <a:rPr lang="el-GR" sz="2400" dirty="0" smtClean="0">
              <a:solidFill>
                <a:schemeClr val="tx1"/>
              </a:solidFill>
            </a:rPr>
            <a:t> σύλληψη</a:t>
          </a:r>
          <a:endParaRPr lang="el-GR" sz="2400" dirty="0">
            <a:solidFill>
              <a:schemeClr val="tx1"/>
            </a:solidFill>
          </a:endParaRPr>
        </a:p>
      </dgm:t>
    </dgm:pt>
    <dgm:pt modelId="{E1B1217E-334E-4BED-B541-EBCAE4D4F9E1}" type="parTrans" cxnId="{49AF82CB-6F50-492E-A600-411588D41996}">
      <dgm:prSet/>
      <dgm:spPr/>
      <dgm:t>
        <a:bodyPr/>
        <a:lstStyle/>
        <a:p>
          <a:endParaRPr lang="el-GR"/>
        </a:p>
      </dgm:t>
    </dgm:pt>
    <dgm:pt modelId="{40799868-24FC-48C5-9B9C-4A2C226E1226}" type="sibTrans" cxnId="{49AF82CB-6F50-492E-A600-411588D41996}">
      <dgm:prSet/>
      <dgm:spPr/>
      <dgm:t>
        <a:bodyPr/>
        <a:lstStyle/>
        <a:p>
          <a:endParaRPr lang="el-GR"/>
        </a:p>
      </dgm:t>
    </dgm:pt>
    <dgm:pt modelId="{11C1B1CF-80AE-4954-A680-981DE3889513}">
      <dgm:prSet phldrT="[Κείμενο]" custT="1"/>
      <dgm:spPr/>
      <dgm:t>
        <a:bodyPr/>
        <a:lstStyle/>
        <a:p>
          <a:r>
            <a:rPr lang="el-GR" sz="2400" dirty="0" smtClean="0">
              <a:solidFill>
                <a:schemeClr val="tx1"/>
              </a:solidFill>
            </a:rPr>
            <a:t>Δυσκολία στην ανάδευση, σύλληψη, χάϊδεμα, χτύπημα, </a:t>
          </a:r>
          <a:endParaRPr lang="el-GR" sz="2400" dirty="0">
            <a:solidFill>
              <a:schemeClr val="tx1"/>
            </a:solidFill>
          </a:endParaRPr>
        </a:p>
      </dgm:t>
    </dgm:pt>
    <dgm:pt modelId="{3978E63A-2DA6-45F9-A6D3-245ACCBFA2CC}" type="parTrans" cxnId="{03696882-BB14-497C-82A3-BB835D8B6DEE}">
      <dgm:prSet/>
      <dgm:spPr/>
      <dgm:t>
        <a:bodyPr/>
        <a:lstStyle/>
        <a:p>
          <a:endParaRPr lang="el-GR"/>
        </a:p>
      </dgm:t>
    </dgm:pt>
    <dgm:pt modelId="{17E5D74B-5EA2-4889-B36B-52496302F38C}" type="sibTrans" cxnId="{03696882-BB14-497C-82A3-BB835D8B6DEE}">
      <dgm:prSet/>
      <dgm:spPr/>
      <dgm:t>
        <a:bodyPr/>
        <a:lstStyle/>
        <a:p>
          <a:endParaRPr lang="el-GR"/>
        </a:p>
      </dgm:t>
    </dgm:pt>
    <dgm:pt modelId="{2AE60682-5146-40C1-BCAE-552C9E252FB8}">
      <dgm:prSet phldrT="[Κείμενο]"/>
      <dgm:spPr/>
      <dgm:t>
        <a:bodyPr/>
        <a:lstStyle/>
        <a:p>
          <a:r>
            <a:rPr lang="el-GR" dirty="0" smtClean="0">
              <a:solidFill>
                <a:schemeClr val="tx1"/>
              </a:solidFill>
            </a:rPr>
            <a:t>…συγκράτηση, απελευθέρωση, σίτιση , καθυστέρηση η λαβή δίκην ψαλιδιού, και η χρήση </a:t>
          </a:r>
          <a:r>
            <a:rPr lang="el-GR" dirty="0" err="1" smtClean="0">
              <a:solidFill>
                <a:schemeClr val="tx1"/>
              </a:solidFill>
            </a:rPr>
            <a:t>ακροδάκτυλων</a:t>
          </a:r>
          <a:endParaRPr lang="el-GR" dirty="0">
            <a:solidFill>
              <a:schemeClr val="tx1"/>
            </a:solidFill>
          </a:endParaRPr>
        </a:p>
      </dgm:t>
    </dgm:pt>
    <dgm:pt modelId="{8F77F553-5983-4122-8DAD-5948F471074C}" type="parTrans" cxnId="{FBE23B5F-37FC-4A7A-8923-C222786AB734}">
      <dgm:prSet/>
      <dgm:spPr/>
      <dgm:t>
        <a:bodyPr/>
        <a:lstStyle/>
        <a:p>
          <a:endParaRPr lang="el-GR"/>
        </a:p>
      </dgm:t>
    </dgm:pt>
    <dgm:pt modelId="{73E47F13-4030-4416-89E9-B14D331BA271}" type="sibTrans" cxnId="{FBE23B5F-37FC-4A7A-8923-C222786AB734}">
      <dgm:prSet/>
      <dgm:spPr/>
      <dgm:t>
        <a:bodyPr/>
        <a:lstStyle/>
        <a:p>
          <a:endParaRPr lang="el-GR"/>
        </a:p>
      </dgm:t>
    </dgm:pt>
    <dgm:pt modelId="{1202D92A-1048-4BD7-B10B-D849D4D91186}" type="pres">
      <dgm:prSet presAssocID="{4857B67B-927E-4F96-BD4A-702F9B64AFB0}" presName="diagram" presStyleCnt="0">
        <dgm:presLayoutVars>
          <dgm:dir/>
          <dgm:resizeHandles val="exact"/>
        </dgm:presLayoutVars>
      </dgm:prSet>
      <dgm:spPr/>
    </dgm:pt>
    <dgm:pt modelId="{124B239A-1C9D-412B-A6A7-4E30098B26B9}" type="pres">
      <dgm:prSet presAssocID="{74C40140-8C8F-4D0D-862E-A85064E1DF50}" presName="node" presStyleLbl="node1" presStyleIdx="0" presStyleCnt="5">
        <dgm:presLayoutVars>
          <dgm:bulletEnabled val="1"/>
        </dgm:presLayoutVars>
      </dgm:prSet>
      <dgm:spPr/>
      <dgm:t>
        <a:bodyPr/>
        <a:lstStyle/>
        <a:p>
          <a:endParaRPr lang="el-GR"/>
        </a:p>
      </dgm:t>
    </dgm:pt>
    <dgm:pt modelId="{7534B7A4-EF83-4C6F-B420-64159A248BF2}" type="pres">
      <dgm:prSet presAssocID="{6CB341DB-F5FB-4798-BA13-8335CF61B765}" presName="sibTrans" presStyleCnt="0"/>
      <dgm:spPr/>
    </dgm:pt>
    <dgm:pt modelId="{4C6A9EE3-4648-40EA-837F-24923478F9FB}" type="pres">
      <dgm:prSet presAssocID="{BA4D6C81-9576-4F5B-81EF-37E5280AE4FC}" presName="node" presStyleLbl="node1" presStyleIdx="1" presStyleCnt="5">
        <dgm:presLayoutVars>
          <dgm:bulletEnabled val="1"/>
        </dgm:presLayoutVars>
      </dgm:prSet>
      <dgm:spPr/>
      <dgm:t>
        <a:bodyPr/>
        <a:lstStyle/>
        <a:p>
          <a:endParaRPr lang="el-GR"/>
        </a:p>
      </dgm:t>
    </dgm:pt>
    <dgm:pt modelId="{27E565D1-680B-4836-BFDF-DBC4C648AFE0}" type="pres">
      <dgm:prSet presAssocID="{AB813CB4-FF48-40CB-BA70-DE504ACB5AB3}" presName="sibTrans" presStyleCnt="0"/>
      <dgm:spPr/>
    </dgm:pt>
    <dgm:pt modelId="{B3B02417-D160-456C-B40F-AE23236C4160}" type="pres">
      <dgm:prSet presAssocID="{02F8287D-DAF4-4ED3-90CA-A70598E10B13}" presName="node" presStyleLbl="node1" presStyleIdx="2" presStyleCnt="5">
        <dgm:presLayoutVars>
          <dgm:bulletEnabled val="1"/>
        </dgm:presLayoutVars>
      </dgm:prSet>
      <dgm:spPr/>
    </dgm:pt>
    <dgm:pt modelId="{9972D68D-3B65-4674-AFC5-BCF2B7B9C10F}" type="pres">
      <dgm:prSet presAssocID="{40799868-24FC-48C5-9B9C-4A2C226E1226}" presName="sibTrans" presStyleCnt="0"/>
      <dgm:spPr/>
    </dgm:pt>
    <dgm:pt modelId="{EDBEE4E2-ED32-4719-A3D1-1ECFFF2255F9}" type="pres">
      <dgm:prSet presAssocID="{11C1B1CF-80AE-4954-A680-981DE3889513}" presName="node" presStyleLbl="node1" presStyleIdx="3" presStyleCnt="5">
        <dgm:presLayoutVars>
          <dgm:bulletEnabled val="1"/>
        </dgm:presLayoutVars>
      </dgm:prSet>
      <dgm:spPr/>
      <dgm:t>
        <a:bodyPr/>
        <a:lstStyle/>
        <a:p>
          <a:endParaRPr lang="el-GR"/>
        </a:p>
      </dgm:t>
    </dgm:pt>
    <dgm:pt modelId="{E337A9DD-F7E5-40AE-AE60-FD46739CACC0}" type="pres">
      <dgm:prSet presAssocID="{17E5D74B-5EA2-4889-B36B-52496302F38C}" presName="sibTrans" presStyleCnt="0"/>
      <dgm:spPr/>
    </dgm:pt>
    <dgm:pt modelId="{4F0E035E-D95B-4BEB-B0E0-B23403E96AB7}" type="pres">
      <dgm:prSet presAssocID="{2AE60682-5146-40C1-BCAE-552C9E252FB8}" presName="node" presStyleLbl="node1" presStyleIdx="4" presStyleCnt="5">
        <dgm:presLayoutVars>
          <dgm:bulletEnabled val="1"/>
        </dgm:presLayoutVars>
      </dgm:prSet>
      <dgm:spPr/>
      <dgm:t>
        <a:bodyPr/>
        <a:lstStyle/>
        <a:p>
          <a:endParaRPr lang="el-GR"/>
        </a:p>
      </dgm:t>
    </dgm:pt>
  </dgm:ptLst>
  <dgm:cxnLst>
    <dgm:cxn modelId="{6806261B-8AC2-4594-B2DA-5E8C697D4A71}" type="presOf" srcId="{02F8287D-DAF4-4ED3-90CA-A70598E10B13}" destId="{B3B02417-D160-456C-B40F-AE23236C4160}" srcOrd="0" destOrd="0" presId="urn:microsoft.com/office/officeart/2005/8/layout/default"/>
    <dgm:cxn modelId="{C6A1A825-638F-4CF5-9743-54945F77D0AB}" type="presOf" srcId="{74C40140-8C8F-4D0D-862E-A85064E1DF50}" destId="{124B239A-1C9D-412B-A6A7-4E30098B26B9}" srcOrd="0" destOrd="0" presId="urn:microsoft.com/office/officeart/2005/8/layout/default"/>
    <dgm:cxn modelId="{8AD6CD6D-6DE2-48DE-8E05-E4B268395F65}" srcId="{4857B67B-927E-4F96-BD4A-702F9B64AFB0}" destId="{74C40140-8C8F-4D0D-862E-A85064E1DF50}" srcOrd="0" destOrd="0" parTransId="{2743E698-1A88-4BD8-8C40-81CB636437CB}" sibTransId="{6CB341DB-F5FB-4798-BA13-8335CF61B765}"/>
    <dgm:cxn modelId="{E93DA676-D56F-4C7D-82B4-CAC64248736B}" type="presOf" srcId="{11C1B1CF-80AE-4954-A680-981DE3889513}" destId="{EDBEE4E2-ED32-4719-A3D1-1ECFFF2255F9}" srcOrd="0" destOrd="0" presId="urn:microsoft.com/office/officeart/2005/8/layout/default"/>
    <dgm:cxn modelId="{49AF82CB-6F50-492E-A600-411588D41996}" srcId="{4857B67B-927E-4F96-BD4A-702F9B64AFB0}" destId="{02F8287D-DAF4-4ED3-90CA-A70598E10B13}" srcOrd="2" destOrd="0" parTransId="{E1B1217E-334E-4BED-B541-EBCAE4D4F9E1}" sibTransId="{40799868-24FC-48C5-9B9C-4A2C226E1226}"/>
    <dgm:cxn modelId="{03696882-BB14-497C-82A3-BB835D8B6DEE}" srcId="{4857B67B-927E-4F96-BD4A-702F9B64AFB0}" destId="{11C1B1CF-80AE-4954-A680-981DE3889513}" srcOrd="3" destOrd="0" parTransId="{3978E63A-2DA6-45F9-A6D3-245ACCBFA2CC}" sibTransId="{17E5D74B-5EA2-4889-B36B-52496302F38C}"/>
    <dgm:cxn modelId="{EE476856-2351-47FD-A4A0-2181A2FFFC18}" type="presOf" srcId="{2AE60682-5146-40C1-BCAE-552C9E252FB8}" destId="{4F0E035E-D95B-4BEB-B0E0-B23403E96AB7}" srcOrd="0" destOrd="0" presId="urn:microsoft.com/office/officeart/2005/8/layout/default"/>
    <dgm:cxn modelId="{FBE23B5F-37FC-4A7A-8923-C222786AB734}" srcId="{4857B67B-927E-4F96-BD4A-702F9B64AFB0}" destId="{2AE60682-5146-40C1-BCAE-552C9E252FB8}" srcOrd="4" destOrd="0" parTransId="{8F77F553-5983-4122-8DAD-5948F471074C}" sibTransId="{73E47F13-4030-4416-89E9-B14D331BA271}"/>
    <dgm:cxn modelId="{CE19C2A9-7F34-4649-A20F-8D8C67486FBA}" type="presOf" srcId="{BA4D6C81-9576-4F5B-81EF-37E5280AE4FC}" destId="{4C6A9EE3-4648-40EA-837F-24923478F9FB}" srcOrd="0" destOrd="0" presId="urn:microsoft.com/office/officeart/2005/8/layout/default"/>
    <dgm:cxn modelId="{C000C829-D78A-448B-BFAC-173C38C62017}" srcId="{4857B67B-927E-4F96-BD4A-702F9B64AFB0}" destId="{BA4D6C81-9576-4F5B-81EF-37E5280AE4FC}" srcOrd="1" destOrd="0" parTransId="{7C310F42-45EA-44CF-A323-FAA2D4E1AAF4}" sibTransId="{AB813CB4-FF48-40CB-BA70-DE504ACB5AB3}"/>
    <dgm:cxn modelId="{DA064A68-B3EC-45C5-BF04-D2E7C548D61F}" type="presOf" srcId="{4857B67B-927E-4F96-BD4A-702F9B64AFB0}" destId="{1202D92A-1048-4BD7-B10B-D849D4D91186}" srcOrd="0" destOrd="0" presId="urn:microsoft.com/office/officeart/2005/8/layout/default"/>
    <dgm:cxn modelId="{F61EC546-4107-4361-9191-D23543A9B22D}" type="presParOf" srcId="{1202D92A-1048-4BD7-B10B-D849D4D91186}" destId="{124B239A-1C9D-412B-A6A7-4E30098B26B9}" srcOrd="0" destOrd="0" presId="urn:microsoft.com/office/officeart/2005/8/layout/default"/>
    <dgm:cxn modelId="{36D0D681-F347-4D01-A306-46F719DBB537}" type="presParOf" srcId="{1202D92A-1048-4BD7-B10B-D849D4D91186}" destId="{7534B7A4-EF83-4C6F-B420-64159A248BF2}" srcOrd="1" destOrd="0" presId="urn:microsoft.com/office/officeart/2005/8/layout/default"/>
    <dgm:cxn modelId="{41F3DFB2-27A3-4B69-B83C-97A7F819EB7E}" type="presParOf" srcId="{1202D92A-1048-4BD7-B10B-D849D4D91186}" destId="{4C6A9EE3-4648-40EA-837F-24923478F9FB}" srcOrd="2" destOrd="0" presId="urn:microsoft.com/office/officeart/2005/8/layout/default"/>
    <dgm:cxn modelId="{F3F2F342-3051-410E-A65D-E27A9BF6CF01}" type="presParOf" srcId="{1202D92A-1048-4BD7-B10B-D849D4D91186}" destId="{27E565D1-680B-4836-BFDF-DBC4C648AFE0}" srcOrd="3" destOrd="0" presId="urn:microsoft.com/office/officeart/2005/8/layout/default"/>
    <dgm:cxn modelId="{ACEF0DE3-716C-4263-BECF-65AD4A33E7C7}" type="presParOf" srcId="{1202D92A-1048-4BD7-B10B-D849D4D91186}" destId="{B3B02417-D160-456C-B40F-AE23236C4160}" srcOrd="4" destOrd="0" presId="urn:microsoft.com/office/officeart/2005/8/layout/default"/>
    <dgm:cxn modelId="{5DB6F7E2-2DB7-4F7A-8C97-CAB2578975FA}" type="presParOf" srcId="{1202D92A-1048-4BD7-B10B-D849D4D91186}" destId="{9972D68D-3B65-4674-AFC5-BCF2B7B9C10F}" srcOrd="5" destOrd="0" presId="urn:microsoft.com/office/officeart/2005/8/layout/default"/>
    <dgm:cxn modelId="{87F85428-9752-4677-8B55-9EAFB7E891B0}" type="presParOf" srcId="{1202D92A-1048-4BD7-B10B-D849D4D91186}" destId="{EDBEE4E2-ED32-4719-A3D1-1ECFFF2255F9}" srcOrd="6" destOrd="0" presId="urn:microsoft.com/office/officeart/2005/8/layout/default"/>
    <dgm:cxn modelId="{CC5F4287-864A-444D-A661-F50745F707CF}" type="presParOf" srcId="{1202D92A-1048-4BD7-B10B-D849D4D91186}" destId="{E337A9DD-F7E5-40AE-AE60-FD46739CACC0}" srcOrd="7" destOrd="0" presId="urn:microsoft.com/office/officeart/2005/8/layout/default"/>
    <dgm:cxn modelId="{78C07AEE-6C01-4A06-B3D1-C6A95ABFE094}" type="presParOf" srcId="{1202D92A-1048-4BD7-B10B-D849D4D91186}" destId="{4F0E035E-D95B-4BEB-B0E0-B23403E96AB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228298A-9409-4518-A6AD-D43DD9D1C7D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l-GR"/>
        </a:p>
      </dgm:t>
    </dgm:pt>
    <dgm:pt modelId="{E8AD1AAD-3566-4288-96F4-1E9F159B2700}">
      <dgm:prSet phldrT="[Κείμενο]"/>
      <dgm:spPr/>
      <dgm:t>
        <a:bodyPr/>
        <a:lstStyle/>
        <a:p>
          <a:r>
            <a:rPr lang="el-GR" dirty="0" smtClean="0"/>
            <a:t>Καθυστέρηση στην Αντίθεση δείκτη αντίχειρα</a:t>
          </a:r>
          <a:endParaRPr lang="el-GR" dirty="0"/>
        </a:p>
      </dgm:t>
    </dgm:pt>
    <dgm:pt modelId="{47A72345-CF9D-4726-A026-4B861FD1063E}" type="parTrans" cxnId="{320611E4-64B6-4E23-BB9F-547C9A611256}">
      <dgm:prSet/>
      <dgm:spPr/>
      <dgm:t>
        <a:bodyPr/>
        <a:lstStyle/>
        <a:p>
          <a:endParaRPr lang="el-GR"/>
        </a:p>
      </dgm:t>
    </dgm:pt>
    <dgm:pt modelId="{FB05AA58-9514-4EC4-8500-F5E5B124F04F}" type="sibTrans" cxnId="{320611E4-64B6-4E23-BB9F-547C9A611256}">
      <dgm:prSet/>
      <dgm:spPr/>
      <dgm:t>
        <a:bodyPr/>
        <a:lstStyle/>
        <a:p>
          <a:endParaRPr lang="el-GR"/>
        </a:p>
      </dgm:t>
    </dgm:pt>
    <dgm:pt modelId="{A295DFC2-10C7-4AD0-BEFE-7F20FB25653F}">
      <dgm:prSet phldrT="[Κείμενο]"/>
      <dgm:spPr/>
      <dgm:t>
        <a:bodyPr/>
        <a:lstStyle/>
        <a:p>
          <a:r>
            <a:rPr lang="el-GR" dirty="0" smtClean="0"/>
            <a:t>Καθυστέρηση στην ακριβή κίνηση για </a:t>
          </a:r>
          <a:r>
            <a:rPr lang="el-GR" dirty="0" err="1" smtClean="0"/>
            <a:t>ενσφηνώματα</a:t>
          </a:r>
          <a:r>
            <a:rPr lang="el-GR" dirty="0" smtClean="0"/>
            <a:t>, ρίψη αντικειμένων σε δοχεία</a:t>
          </a:r>
          <a:endParaRPr lang="el-GR" dirty="0"/>
        </a:p>
      </dgm:t>
    </dgm:pt>
    <dgm:pt modelId="{6DDC7B45-8DDC-4E5E-9EBE-9DFF4A5423C2}" type="parTrans" cxnId="{EE10D60D-BA4C-449F-8047-99011614F3F9}">
      <dgm:prSet/>
      <dgm:spPr/>
      <dgm:t>
        <a:bodyPr/>
        <a:lstStyle/>
        <a:p>
          <a:endParaRPr lang="el-GR"/>
        </a:p>
      </dgm:t>
    </dgm:pt>
    <dgm:pt modelId="{E8E82E9A-9EC1-418A-9729-6897D20B241B}" type="sibTrans" cxnId="{EE10D60D-BA4C-449F-8047-99011614F3F9}">
      <dgm:prSet/>
      <dgm:spPr/>
      <dgm:t>
        <a:bodyPr/>
        <a:lstStyle/>
        <a:p>
          <a:endParaRPr lang="el-GR"/>
        </a:p>
      </dgm:t>
    </dgm:pt>
    <dgm:pt modelId="{B482E59F-A664-4AB9-82F8-F42C40C42C33}">
      <dgm:prSet phldrT="[Κείμενο]"/>
      <dgm:spPr/>
      <dgm:t>
        <a:bodyPr/>
        <a:lstStyle/>
        <a:p>
          <a:r>
            <a:rPr lang="el-GR" dirty="0" smtClean="0"/>
            <a:t>Ο υπτιασμός μπορεί να μην αναπτυχθεί</a:t>
          </a:r>
          <a:endParaRPr lang="el-GR" dirty="0"/>
        </a:p>
      </dgm:t>
    </dgm:pt>
    <dgm:pt modelId="{84BECAA6-5DD1-422B-A09C-A529ABC6F6F9}" type="parTrans" cxnId="{71BE6B63-2DD1-40FD-90D5-951F15259515}">
      <dgm:prSet/>
      <dgm:spPr/>
      <dgm:t>
        <a:bodyPr/>
        <a:lstStyle/>
        <a:p>
          <a:endParaRPr lang="el-GR"/>
        </a:p>
      </dgm:t>
    </dgm:pt>
    <dgm:pt modelId="{DC8DC92C-B65B-4F45-A590-355B7A072FFA}" type="sibTrans" cxnId="{71BE6B63-2DD1-40FD-90D5-951F15259515}">
      <dgm:prSet/>
      <dgm:spPr/>
      <dgm:t>
        <a:bodyPr/>
        <a:lstStyle/>
        <a:p>
          <a:endParaRPr lang="el-GR"/>
        </a:p>
      </dgm:t>
    </dgm:pt>
    <dgm:pt modelId="{968A7727-E0E8-40D9-80D4-351AEA50CFD1}">
      <dgm:prSet phldrT="[Κείμενο]"/>
      <dgm:spPr/>
      <dgm:t>
        <a:bodyPr/>
        <a:lstStyle/>
        <a:p>
          <a:r>
            <a:rPr lang="el-GR" dirty="0" smtClean="0"/>
            <a:t>Καθυστέρηση στην αναζήτηση ενός πεσμένου παιχνιδιού, στην επίγνωση ενός κρυμμένου αντικειμένου, (μονιμότητα αντικειμένων)</a:t>
          </a:r>
          <a:endParaRPr lang="el-GR" dirty="0"/>
        </a:p>
      </dgm:t>
    </dgm:pt>
    <dgm:pt modelId="{C568A6EC-A83A-44FF-B8CC-CA46496A0F63}" type="parTrans" cxnId="{7D8CE840-CCA3-4AD5-A5FA-7378F0B73161}">
      <dgm:prSet/>
      <dgm:spPr/>
      <dgm:t>
        <a:bodyPr/>
        <a:lstStyle/>
        <a:p>
          <a:endParaRPr lang="el-GR"/>
        </a:p>
      </dgm:t>
    </dgm:pt>
    <dgm:pt modelId="{D45F80E9-F08E-4BF8-9CFF-52F8DB6DCA4B}" type="sibTrans" cxnId="{7D8CE840-CCA3-4AD5-A5FA-7378F0B73161}">
      <dgm:prSet/>
      <dgm:spPr/>
      <dgm:t>
        <a:bodyPr/>
        <a:lstStyle/>
        <a:p>
          <a:endParaRPr lang="el-GR"/>
        </a:p>
      </dgm:t>
    </dgm:pt>
    <dgm:pt modelId="{40634994-E734-46FC-BCC9-E52DFA4DD167}">
      <dgm:prSet phldrT="[Κείμενο]"/>
      <dgm:spPr/>
      <dgm:t>
        <a:bodyPr/>
        <a:lstStyle/>
        <a:p>
          <a:r>
            <a:rPr lang="el-GR" dirty="0" smtClean="0"/>
            <a:t>Καθυστέρηση στην ανάπτυξη ελέγχου του ώμου, του αγκώνα, του χεριού</a:t>
          </a:r>
          <a:endParaRPr lang="el-GR" dirty="0"/>
        </a:p>
      </dgm:t>
    </dgm:pt>
    <dgm:pt modelId="{2FCAB538-DE1A-4CAE-ABAD-69E3473245E5}" type="parTrans" cxnId="{37496BF9-D03F-41A4-BBE7-23573C03AFC8}">
      <dgm:prSet/>
      <dgm:spPr/>
      <dgm:t>
        <a:bodyPr/>
        <a:lstStyle/>
        <a:p>
          <a:endParaRPr lang="el-GR"/>
        </a:p>
      </dgm:t>
    </dgm:pt>
    <dgm:pt modelId="{F43C42E5-1A1F-477E-87D9-C1CCD17EC0B7}" type="sibTrans" cxnId="{37496BF9-D03F-41A4-BBE7-23573C03AFC8}">
      <dgm:prSet/>
      <dgm:spPr/>
      <dgm:t>
        <a:bodyPr/>
        <a:lstStyle/>
        <a:p>
          <a:endParaRPr lang="el-GR"/>
        </a:p>
      </dgm:t>
    </dgm:pt>
    <dgm:pt modelId="{D9750061-6790-484C-A62E-F25541F78F75}" type="pres">
      <dgm:prSet presAssocID="{D228298A-9409-4518-A6AD-D43DD9D1C7D5}" presName="diagram" presStyleCnt="0">
        <dgm:presLayoutVars>
          <dgm:dir/>
          <dgm:resizeHandles val="exact"/>
        </dgm:presLayoutVars>
      </dgm:prSet>
      <dgm:spPr/>
    </dgm:pt>
    <dgm:pt modelId="{5E1A8AF4-FE6F-4AAE-9B9C-0B15B64356BA}" type="pres">
      <dgm:prSet presAssocID="{E8AD1AAD-3566-4288-96F4-1E9F159B2700}" presName="node" presStyleLbl="node1" presStyleIdx="0" presStyleCnt="5">
        <dgm:presLayoutVars>
          <dgm:bulletEnabled val="1"/>
        </dgm:presLayoutVars>
      </dgm:prSet>
      <dgm:spPr/>
      <dgm:t>
        <a:bodyPr/>
        <a:lstStyle/>
        <a:p>
          <a:endParaRPr lang="el-GR"/>
        </a:p>
      </dgm:t>
    </dgm:pt>
    <dgm:pt modelId="{BFE8A171-17FA-45C6-9F5C-411CCEA71E78}" type="pres">
      <dgm:prSet presAssocID="{FB05AA58-9514-4EC4-8500-F5E5B124F04F}" presName="sibTrans" presStyleCnt="0"/>
      <dgm:spPr/>
    </dgm:pt>
    <dgm:pt modelId="{F3611D67-C0DD-4272-A6EF-741AC3F1418E}" type="pres">
      <dgm:prSet presAssocID="{A295DFC2-10C7-4AD0-BEFE-7F20FB25653F}" presName="node" presStyleLbl="node1" presStyleIdx="1" presStyleCnt="5">
        <dgm:presLayoutVars>
          <dgm:bulletEnabled val="1"/>
        </dgm:presLayoutVars>
      </dgm:prSet>
      <dgm:spPr/>
      <dgm:t>
        <a:bodyPr/>
        <a:lstStyle/>
        <a:p>
          <a:endParaRPr lang="el-GR"/>
        </a:p>
      </dgm:t>
    </dgm:pt>
    <dgm:pt modelId="{AC97CA79-AE8D-4794-BCD4-B5676A9FC251}" type="pres">
      <dgm:prSet presAssocID="{E8E82E9A-9EC1-418A-9729-6897D20B241B}" presName="sibTrans" presStyleCnt="0"/>
      <dgm:spPr/>
    </dgm:pt>
    <dgm:pt modelId="{AD71111D-614A-4656-9878-32B7EAC4E64B}" type="pres">
      <dgm:prSet presAssocID="{B482E59F-A664-4AB9-82F8-F42C40C42C33}" presName="node" presStyleLbl="node1" presStyleIdx="2" presStyleCnt="5">
        <dgm:presLayoutVars>
          <dgm:bulletEnabled val="1"/>
        </dgm:presLayoutVars>
      </dgm:prSet>
      <dgm:spPr/>
    </dgm:pt>
    <dgm:pt modelId="{60416097-9125-4998-AE39-7C91240944C7}" type="pres">
      <dgm:prSet presAssocID="{DC8DC92C-B65B-4F45-A590-355B7A072FFA}" presName="sibTrans" presStyleCnt="0"/>
      <dgm:spPr/>
    </dgm:pt>
    <dgm:pt modelId="{F157B6C2-C1DC-49EE-9171-5D77DE0341B1}" type="pres">
      <dgm:prSet presAssocID="{968A7727-E0E8-40D9-80D4-351AEA50CFD1}" presName="node" presStyleLbl="node1" presStyleIdx="3" presStyleCnt="5">
        <dgm:presLayoutVars>
          <dgm:bulletEnabled val="1"/>
        </dgm:presLayoutVars>
      </dgm:prSet>
      <dgm:spPr/>
      <dgm:t>
        <a:bodyPr/>
        <a:lstStyle/>
        <a:p>
          <a:endParaRPr lang="el-GR"/>
        </a:p>
      </dgm:t>
    </dgm:pt>
    <dgm:pt modelId="{FDEC5E51-56F0-4121-81D9-6CCB95AE058A}" type="pres">
      <dgm:prSet presAssocID="{D45F80E9-F08E-4BF8-9CFF-52F8DB6DCA4B}" presName="sibTrans" presStyleCnt="0"/>
      <dgm:spPr/>
    </dgm:pt>
    <dgm:pt modelId="{BAE9B66D-BE42-494B-B51A-D974E9680362}" type="pres">
      <dgm:prSet presAssocID="{40634994-E734-46FC-BCC9-E52DFA4DD167}" presName="node" presStyleLbl="node1" presStyleIdx="4" presStyleCnt="5">
        <dgm:presLayoutVars>
          <dgm:bulletEnabled val="1"/>
        </dgm:presLayoutVars>
      </dgm:prSet>
      <dgm:spPr/>
      <dgm:t>
        <a:bodyPr/>
        <a:lstStyle/>
        <a:p>
          <a:endParaRPr lang="el-GR"/>
        </a:p>
      </dgm:t>
    </dgm:pt>
  </dgm:ptLst>
  <dgm:cxnLst>
    <dgm:cxn modelId="{37496BF9-D03F-41A4-BBE7-23573C03AFC8}" srcId="{D228298A-9409-4518-A6AD-D43DD9D1C7D5}" destId="{40634994-E734-46FC-BCC9-E52DFA4DD167}" srcOrd="4" destOrd="0" parTransId="{2FCAB538-DE1A-4CAE-ABAD-69E3473245E5}" sibTransId="{F43C42E5-1A1F-477E-87D9-C1CCD17EC0B7}"/>
    <dgm:cxn modelId="{EA31BD75-395B-4BFE-AB9B-794E73E0BDBE}" type="presOf" srcId="{968A7727-E0E8-40D9-80D4-351AEA50CFD1}" destId="{F157B6C2-C1DC-49EE-9171-5D77DE0341B1}" srcOrd="0" destOrd="0" presId="urn:microsoft.com/office/officeart/2005/8/layout/default"/>
    <dgm:cxn modelId="{7D8CE840-CCA3-4AD5-A5FA-7378F0B73161}" srcId="{D228298A-9409-4518-A6AD-D43DD9D1C7D5}" destId="{968A7727-E0E8-40D9-80D4-351AEA50CFD1}" srcOrd="3" destOrd="0" parTransId="{C568A6EC-A83A-44FF-B8CC-CA46496A0F63}" sibTransId="{D45F80E9-F08E-4BF8-9CFF-52F8DB6DCA4B}"/>
    <dgm:cxn modelId="{CFD9E87E-F507-4DB4-877A-6ECD049CBEED}" type="presOf" srcId="{D228298A-9409-4518-A6AD-D43DD9D1C7D5}" destId="{D9750061-6790-484C-A62E-F25541F78F75}" srcOrd="0" destOrd="0" presId="urn:microsoft.com/office/officeart/2005/8/layout/default"/>
    <dgm:cxn modelId="{E46EE8B2-0AB5-46EF-A6B9-AC6BD5E53F9C}" type="presOf" srcId="{A295DFC2-10C7-4AD0-BEFE-7F20FB25653F}" destId="{F3611D67-C0DD-4272-A6EF-741AC3F1418E}" srcOrd="0" destOrd="0" presId="urn:microsoft.com/office/officeart/2005/8/layout/default"/>
    <dgm:cxn modelId="{84B66DD1-C54C-47E9-9D5C-5FBDF953EBD0}" type="presOf" srcId="{E8AD1AAD-3566-4288-96F4-1E9F159B2700}" destId="{5E1A8AF4-FE6F-4AAE-9B9C-0B15B64356BA}" srcOrd="0" destOrd="0" presId="urn:microsoft.com/office/officeart/2005/8/layout/default"/>
    <dgm:cxn modelId="{EE10D60D-BA4C-449F-8047-99011614F3F9}" srcId="{D228298A-9409-4518-A6AD-D43DD9D1C7D5}" destId="{A295DFC2-10C7-4AD0-BEFE-7F20FB25653F}" srcOrd="1" destOrd="0" parTransId="{6DDC7B45-8DDC-4E5E-9EBE-9DFF4A5423C2}" sibTransId="{E8E82E9A-9EC1-418A-9729-6897D20B241B}"/>
    <dgm:cxn modelId="{320611E4-64B6-4E23-BB9F-547C9A611256}" srcId="{D228298A-9409-4518-A6AD-D43DD9D1C7D5}" destId="{E8AD1AAD-3566-4288-96F4-1E9F159B2700}" srcOrd="0" destOrd="0" parTransId="{47A72345-CF9D-4726-A026-4B861FD1063E}" sibTransId="{FB05AA58-9514-4EC4-8500-F5E5B124F04F}"/>
    <dgm:cxn modelId="{E1CF760B-0E26-4D38-B6ED-A000E105D8E5}" type="presOf" srcId="{B482E59F-A664-4AB9-82F8-F42C40C42C33}" destId="{AD71111D-614A-4656-9878-32B7EAC4E64B}" srcOrd="0" destOrd="0" presId="urn:microsoft.com/office/officeart/2005/8/layout/default"/>
    <dgm:cxn modelId="{71BE6B63-2DD1-40FD-90D5-951F15259515}" srcId="{D228298A-9409-4518-A6AD-D43DD9D1C7D5}" destId="{B482E59F-A664-4AB9-82F8-F42C40C42C33}" srcOrd="2" destOrd="0" parTransId="{84BECAA6-5DD1-422B-A09C-A529ABC6F6F9}" sibTransId="{DC8DC92C-B65B-4F45-A590-355B7A072FFA}"/>
    <dgm:cxn modelId="{5AB91722-CB5A-4539-AF09-17AAEE392104}" type="presOf" srcId="{40634994-E734-46FC-BCC9-E52DFA4DD167}" destId="{BAE9B66D-BE42-494B-B51A-D974E9680362}" srcOrd="0" destOrd="0" presId="urn:microsoft.com/office/officeart/2005/8/layout/default"/>
    <dgm:cxn modelId="{3D8C1080-54DE-4F1E-9803-821E7F61810E}" type="presParOf" srcId="{D9750061-6790-484C-A62E-F25541F78F75}" destId="{5E1A8AF4-FE6F-4AAE-9B9C-0B15B64356BA}" srcOrd="0" destOrd="0" presId="urn:microsoft.com/office/officeart/2005/8/layout/default"/>
    <dgm:cxn modelId="{32EDE1B6-88C9-49B7-B8E8-2ED20B5C5EE7}" type="presParOf" srcId="{D9750061-6790-484C-A62E-F25541F78F75}" destId="{BFE8A171-17FA-45C6-9F5C-411CCEA71E78}" srcOrd="1" destOrd="0" presId="urn:microsoft.com/office/officeart/2005/8/layout/default"/>
    <dgm:cxn modelId="{1A41F7C5-76EB-405E-B036-FCE87B8810F6}" type="presParOf" srcId="{D9750061-6790-484C-A62E-F25541F78F75}" destId="{F3611D67-C0DD-4272-A6EF-741AC3F1418E}" srcOrd="2" destOrd="0" presId="urn:microsoft.com/office/officeart/2005/8/layout/default"/>
    <dgm:cxn modelId="{62B0CD09-B8C0-4FDB-9B11-93A231C81E4C}" type="presParOf" srcId="{D9750061-6790-484C-A62E-F25541F78F75}" destId="{AC97CA79-AE8D-4794-BCD4-B5676A9FC251}" srcOrd="3" destOrd="0" presId="urn:microsoft.com/office/officeart/2005/8/layout/default"/>
    <dgm:cxn modelId="{476321C9-A93C-4253-A35E-04070648A307}" type="presParOf" srcId="{D9750061-6790-484C-A62E-F25541F78F75}" destId="{AD71111D-614A-4656-9878-32B7EAC4E64B}" srcOrd="4" destOrd="0" presId="urn:microsoft.com/office/officeart/2005/8/layout/default"/>
    <dgm:cxn modelId="{2FD64504-83A9-4D77-A33D-CB9D6DDED387}" type="presParOf" srcId="{D9750061-6790-484C-A62E-F25541F78F75}" destId="{60416097-9125-4998-AE39-7C91240944C7}" srcOrd="5" destOrd="0" presId="urn:microsoft.com/office/officeart/2005/8/layout/default"/>
    <dgm:cxn modelId="{1D423950-CD51-4712-8799-118DEC089580}" type="presParOf" srcId="{D9750061-6790-484C-A62E-F25541F78F75}" destId="{F157B6C2-C1DC-49EE-9171-5D77DE0341B1}" srcOrd="6" destOrd="0" presId="urn:microsoft.com/office/officeart/2005/8/layout/default"/>
    <dgm:cxn modelId="{0E4F60AD-754B-46BC-9915-15298930DFC5}" type="presParOf" srcId="{D9750061-6790-484C-A62E-F25541F78F75}" destId="{FDEC5E51-56F0-4121-81D9-6CCB95AE058A}" srcOrd="7" destOrd="0" presId="urn:microsoft.com/office/officeart/2005/8/layout/default"/>
    <dgm:cxn modelId="{33BB0A42-94CE-45B7-B755-61C007B9CC6B}" type="presParOf" srcId="{D9750061-6790-484C-A62E-F25541F78F75}" destId="{BAE9B66D-BE42-494B-B51A-D974E968036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386ACA-96D8-4B1C-A8DA-168297B297A1}"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l-GR"/>
        </a:p>
      </dgm:t>
    </dgm:pt>
    <dgm:pt modelId="{DB970769-0195-45BD-9068-DFD1479A616F}">
      <dgm:prSet phldrT="[Κείμενο]"/>
      <dgm:spPr/>
      <dgm:t>
        <a:bodyPr/>
        <a:lstStyle/>
        <a:p>
          <a:r>
            <a:rPr lang="el-GR" dirty="0" smtClean="0">
              <a:solidFill>
                <a:schemeClr val="tx1"/>
              </a:solidFill>
            </a:rPr>
            <a:t>Στον τύπο της λαβής</a:t>
          </a:r>
          <a:endParaRPr lang="el-GR" dirty="0">
            <a:solidFill>
              <a:schemeClr val="tx1"/>
            </a:solidFill>
          </a:endParaRPr>
        </a:p>
      </dgm:t>
    </dgm:pt>
    <dgm:pt modelId="{E3A1A007-E4E9-41A8-AFE4-A48982FAAF7B}" type="parTrans" cxnId="{A7B05F34-CAFE-41EB-921B-B50B80500331}">
      <dgm:prSet/>
      <dgm:spPr/>
      <dgm:t>
        <a:bodyPr/>
        <a:lstStyle/>
        <a:p>
          <a:endParaRPr lang="el-GR"/>
        </a:p>
      </dgm:t>
    </dgm:pt>
    <dgm:pt modelId="{AE5609E4-16EA-4163-9812-C65E31931715}" type="sibTrans" cxnId="{A7B05F34-CAFE-41EB-921B-B50B80500331}">
      <dgm:prSet/>
      <dgm:spPr/>
      <dgm:t>
        <a:bodyPr/>
        <a:lstStyle/>
        <a:p>
          <a:endParaRPr lang="el-GR"/>
        </a:p>
      </dgm:t>
    </dgm:pt>
    <dgm:pt modelId="{573534D4-8CB8-41DB-BB43-1B8898D19270}">
      <dgm:prSet phldrT="[Κείμενο]"/>
      <dgm:spPr/>
      <dgm:t>
        <a:bodyPr/>
        <a:lstStyle/>
        <a:p>
          <a:r>
            <a:rPr lang="el-GR" dirty="0" smtClean="0">
              <a:solidFill>
                <a:schemeClr val="tx1"/>
              </a:solidFill>
            </a:rPr>
            <a:t>Στο πρότυπο της προσέγγισης</a:t>
          </a:r>
          <a:endParaRPr lang="el-GR" dirty="0">
            <a:solidFill>
              <a:schemeClr val="tx1"/>
            </a:solidFill>
          </a:endParaRPr>
        </a:p>
      </dgm:t>
    </dgm:pt>
    <dgm:pt modelId="{C699DBEE-424F-4058-8FE0-2C0DDF555255}" type="parTrans" cxnId="{DED0C626-4CCC-4D2E-AEC9-947135046900}">
      <dgm:prSet/>
      <dgm:spPr/>
      <dgm:t>
        <a:bodyPr/>
        <a:lstStyle/>
        <a:p>
          <a:endParaRPr lang="el-GR"/>
        </a:p>
      </dgm:t>
    </dgm:pt>
    <dgm:pt modelId="{5937A475-1467-4263-B70E-8AFDE9212364}" type="sibTrans" cxnId="{DED0C626-4CCC-4D2E-AEC9-947135046900}">
      <dgm:prSet/>
      <dgm:spPr/>
      <dgm:t>
        <a:bodyPr/>
        <a:lstStyle/>
        <a:p>
          <a:endParaRPr lang="el-GR"/>
        </a:p>
      </dgm:t>
    </dgm:pt>
    <dgm:pt modelId="{BC964270-B68D-4C90-B485-9D6DA31EAE4E}">
      <dgm:prSet phldrT="[Κείμενο]"/>
      <dgm:spPr/>
      <dgm:t>
        <a:bodyPr/>
        <a:lstStyle/>
        <a:p>
          <a:r>
            <a:rPr lang="el-GR" dirty="0" smtClean="0">
              <a:solidFill>
                <a:schemeClr val="tx1"/>
              </a:solidFill>
            </a:rPr>
            <a:t>Στο πρότυπο της προσέγγισης της λαβής</a:t>
          </a:r>
          <a:endParaRPr lang="el-GR" dirty="0">
            <a:solidFill>
              <a:schemeClr val="tx1"/>
            </a:solidFill>
          </a:endParaRPr>
        </a:p>
      </dgm:t>
    </dgm:pt>
    <dgm:pt modelId="{F13C48DE-FED0-4EDB-AB2D-BB124BDA48D9}" type="parTrans" cxnId="{38E53484-83A8-45BB-B510-075479E13F6F}">
      <dgm:prSet/>
      <dgm:spPr/>
      <dgm:t>
        <a:bodyPr/>
        <a:lstStyle/>
        <a:p>
          <a:endParaRPr lang="el-GR"/>
        </a:p>
      </dgm:t>
    </dgm:pt>
    <dgm:pt modelId="{638A4B0F-2A66-4AF2-9810-F6EF9849BF59}" type="sibTrans" cxnId="{38E53484-83A8-45BB-B510-075479E13F6F}">
      <dgm:prSet/>
      <dgm:spPr/>
      <dgm:t>
        <a:bodyPr/>
        <a:lstStyle/>
        <a:p>
          <a:endParaRPr lang="el-GR"/>
        </a:p>
      </dgm:t>
    </dgm:pt>
    <dgm:pt modelId="{A9367F7F-2EA9-43AD-A2BD-2B32AB432B1C}">
      <dgm:prSet phldrT="[Κείμενο]"/>
      <dgm:spPr/>
      <dgm:t>
        <a:bodyPr/>
        <a:lstStyle/>
        <a:p>
          <a:r>
            <a:rPr lang="el-GR" dirty="0" smtClean="0">
              <a:solidFill>
                <a:schemeClr val="tx1"/>
              </a:solidFill>
            </a:rPr>
            <a:t>Στο πρότυπο της απελευθέρωσης</a:t>
          </a:r>
          <a:endParaRPr lang="el-GR" dirty="0">
            <a:solidFill>
              <a:schemeClr val="tx1"/>
            </a:solidFill>
          </a:endParaRPr>
        </a:p>
      </dgm:t>
    </dgm:pt>
    <dgm:pt modelId="{A55230D6-1CDE-479B-990A-F471909B10FA}" type="parTrans" cxnId="{CC66FF59-8910-41AF-A95A-5AB95765798A}">
      <dgm:prSet/>
      <dgm:spPr/>
      <dgm:t>
        <a:bodyPr/>
        <a:lstStyle/>
        <a:p>
          <a:endParaRPr lang="el-GR"/>
        </a:p>
      </dgm:t>
    </dgm:pt>
    <dgm:pt modelId="{4013968B-F5E2-475D-8943-E79723304DC9}" type="sibTrans" cxnId="{CC66FF59-8910-41AF-A95A-5AB95765798A}">
      <dgm:prSet/>
      <dgm:spPr/>
      <dgm:t>
        <a:bodyPr/>
        <a:lstStyle/>
        <a:p>
          <a:endParaRPr lang="el-GR"/>
        </a:p>
      </dgm:t>
    </dgm:pt>
    <dgm:pt modelId="{561BE325-E774-4656-A5E4-03309811A000}" type="pres">
      <dgm:prSet presAssocID="{B4386ACA-96D8-4B1C-A8DA-168297B297A1}" presName="diagram" presStyleCnt="0">
        <dgm:presLayoutVars>
          <dgm:dir/>
          <dgm:resizeHandles val="exact"/>
        </dgm:presLayoutVars>
      </dgm:prSet>
      <dgm:spPr/>
      <dgm:t>
        <a:bodyPr/>
        <a:lstStyle/>
        <a:p>
          <a:endParaRPr lang="el-GR"/>
        </a:p>
      </dgm:t>
    </dgm:pt>
    <dgm:pt modelId="{0C7D568D-D783-4782-A0E0-8D01A53B50E0}" type="pres">
      <dgm:prSet presAssocID="{DB970769-0195-45BD-9068-DFD1479A616F}" presName="node" presStyleLbl="node1" presStyleIdx="0" presStyleCnt="4">
        <dgm:presLayoutVars>
          <dgm:bulletEnabled val="1"/>
        </dgm:presLayoutVars>
      </dgm:prSet>
      <dgm:spPr/>
      <dgm:t>
        <a:bodyPr/>
        <a:lstStyle/>
        <a:p>
          <a:endParaRPr lang="el-GR"/>
        </a:p>
      </dgm:t>
    </dgm:pt>
    <dgm:pt modelId="{CFAA07D7-BF4B-4294-A275-EF059F6463BC}" type="pres">
      <dgm:prSet presAssocID="{AE5609E4-16EA-4163-9812-C65E31931715}" presName="sibTrans" presStyleCnt="0"/>
      <dgm:spPr/>
    </dgm:pt>
    <dgm:pt modelId="{E09DDB2F-48E3-4383-AB2B-24C32AAD933B}" type="pres">
      <dgm:prSet presAssocID="{573534D4-8CB8-41DB-BB43-1B8898D19270}" presName="node" presStyleLbl="node1" presStyleIdx="1" presStyleCnt="4">
        <dgm:presLayoutVars>
          <dgm:bulletEnabled val="1"/>
        </dgm:presLayoutVars>
      </dgm:prSet>
      <dgm:spPr/>
      <dgm:t>
        <a:bodyPr/>
        <a:lstStyle/>
        <a:p>
          <a:endParaRPr lang="el-GR"/>
        </a:p>
      </dgm:t>
    </dgm:pt>
    <dgm:pt modelId="{8BA5DC91-89D8-4C8D-9B31-964807D1DF0E}" type="pres">
      <dgm:prSet presAssocID="{5937A475-1467-4263-B70E-8AFDE9212364}" presName="sibTrans" presStyleCnt="0"/>
      <dgm:spPr/>
    </dgm:pt>
    <dgm:pt modelId="{ECC0B704-D8C2-49EC-9353-43AD238DE892}" type="pres">
      <dgm:prSet presAssocID="{BC964270-B68D-4C90-B485-9D6DA31EAE4E}" presName="node" presStyleLbl="node1" presStyleIdx="2" presStyleCnt="4">
        <dgm:presLayoutVars>
          <dgm:bulletEnabled val="1"/>
        </dgm:presLayoutVars>
      </dgm:prSet>
      <dgm:spPr/>
      <dgm:t>
        <a:bodyPr/>
        <a:lstStyle/>
        <a:p>
          <a:endParaRPr lang="el-GR"/>
        </a:p>
      </dgm:t>
    </dgm:pt>
    <dgm:pt modelId="{5A5C5F69-B918-4736-9627-CB746F57EDF6}" type="pres">
      <dgm:prSet presAssocID="{638A4B0F-2A66-4AF2-9810-F6EF9849BF59}" presName="sibTrans" presStyleCnt="0"/>
      <dgm:spPr/>
    </dgm:pt>
    <dgm:pt modelId="{FBDC1B1D-71C0-4800-BC60-80524C012487}" type="pres">
      <dgm:prSet presAssocID="{A9367F7F-2EA9-43AD-A2BD-2B32AB432B1C}" presName="node" presStyleLbl="node1" presStyleIdx="3" presStyleCnt="4">
        <dgm:presLayoutVars>
          <dgm:bulletEnabled val="1"/>
        </dgm:presLayoutVars>
      </dgm:prSet>
      <dgm:spPr/>
      <dgm:t>
        <a:bodyPr/>
        <a:lstStyle/>
        <a:p>
          <a:endParaRPr lang="el-GR"/>
        </a:p>
      </dgm:t>
    </dgm:pt>
  </dgm:ptLst>
  <dgm:cxnLst>
    <dgm:cxn modelId="{8B3AC6F0-7A67-4CD9-936E-35979078057B}" type="presOf" srcId="{A9367F7F-2EA9-43AD-A2BD-2B32AB432B1C}" destId="{FBDC1B1D-71C0-4800-BC60-80524C012487}" srcOrd="0" destOrd="0" presId="urn:microsoft.com/office/officeart/2005/8/layout/default"/>
    <dgm:cxn modelId="{9E1FD9CA-B582-4902-8EC3-F8BACD6E2720}" type="presOf" srcId="{DB970769-0195-45BD-9068-DFD1479A616F}" destId="{0C7D568D-D783-4782-A0E0-8D01A53B50E0}" srcOrd="0" destOrd="0" presId="urn:microsoft.com/office/officeart/2005/8/layout/default"/>
    <dgm:cxn modelId="{B373BC03-9C2C-4F22-8F27-6A6473923BD0}" type="presOf" srcId="{573534D4-8CB8-41DB-BB43-1B8898D19270}" destId="{E09DDB2F-48E3-4383-AB2B-24C32AAD933B}" srcOrd="0" destOrd="0" presId="urn:microsoft.com/office/officeart/2005/8/layout/default"/>
    <dgm:cxn modelId="{A7B05F34-CAFE-41EB-921B-B50B80500331}" srcId="{B4386ACA-96D8-4B1C-A8DA-168297B297A1}" destId="{DB970769-0195-45BD-9068-DFD1479A616F}" srcOrd="0" destOrd="0" parTransId="{E3A1A007-E4E9-41A8-AFE4-A48982FAAF7B}" sibTransId="{AE5609E4-16EA-4163-9812-C65E31931715}"/>
    <dgm:cxn modelId="{6FB0063D-6127-4ABE-A9AC-887C97B947A3}" type="presOf" srcId="{B4386ACA-96D8-4B1C-A8DA-168297B297A1}" destId="{561BE325-E774-4656-A5E4-03309811A000}" srcOrd="0" destOrd="0" presId="urn:microsoft.com/office/officeart/2005/8/layout/default"/>
    <dgm:cxn modelId="{DED0C626-4CCC-4D2E-AEC9-947135046900}" srcId="{B4386ACA-96D8-4B1C-A8DA-168297B297A1}" destId="{573534D4-8CB8-41DB-BB43-1B8898D19270}" srcOrd="1" destOrd="0" parTransId="{C699DBEE-424F-4058-8FE0-2C0DDF555255}" sibTransId="{5937A475-1467-4263-B70E-8AFDE9212364}"/>
    <dgm:cxn modelId="{38E53484-83A8-45BB-B510-075479E13F6F}" srcId="{B4386ACA-96D8-4B1C-A8DA-168297B297A1}" destId="{BC964270-B68D-4C90-B485-9D6DA31EAE4E}" srcOrd="2" destOrd="0" parTransId="{F13C48DE-FED0-4EDB-AB2D-BB124BDA48D9}" sibTransId="{638A4B0F-2A66-4AF2-9810-F6EF9849BF59}"/>
    <dgm:cxn modelId="{CC66FF59-8910-41AF-A95A-5AB95765798A}" srcId="{B4386ACA-96D8-4B1C-A8DA-168297B297A1}" destId="{A9367F7F-2EA9-43AD-A2BD-2B32AB432B1C}" srcOrd="3" destOrd="0" parTransId="{A55230D6-1CDE-479B-990A-F471909B10FA}" sibTransId="{4013968B-F5E2-475D-8943-E79723304DC9}"/>
    <dgm:cxn modelId="{4D385A3A-A532-44D4-98F2-2196958FFB7B}" type="presOf" srcId="{BC964270-B68D-4C90-B485-9D6DA31EAE4E}" destId="{ECC0B704-D8C2-49EC-9353-43AD238DE892}" srcOrd="0" destOrd="0" presId="urn:microsoft.com/office/officeart/2005/8/layout/default"/>
    <dgm:cxn modelId="{F84EB973-612B-441C-9841-936998413407}" type="presParOf" srcId="{561BE325-E774-4656-A5E4-03309811A000}" destId="{0C7D568D-D783-4782-A0E0-8D01A53B50E0}" srcOrd="0" destOrd="0" presId="urn:microsoft.com/office/officeart/2005/8/layout/default"/>
    <dgm:cxn modelId="{AC3D8A19-0741-4D95-8927-F3D42D85138C}" type="presParOf" srcId="{561BE325-E774-4656-A5E4-03309811A000}" destId="{CFAA07D7-BF4B-4294-A275-EF059F6463BC}" srcOrd="1" destOrd="0" presId="urn:microsoft.com/office/officeart/2005/8/layout/default"/>
    <dgm:cxn modelId="{F5492123-B5A7-46CD-BD97-4F7D39D7EBBC}" type="presParOf" srcId="{561BE325-E774-4656-A5E4-03309811A000}" destId="{E09DDB2F-48E3-4383-AB2B-24C32AAD933B}" srcOrd="2" destOrd="0" presId="urn:microsoft.com/office/officeart/2005/8/layout/default"/>
    <dgm:cxn modelId="{AEDC9DC9-5B2E-4B8D-8F6F-DDDC513F9A99}" type="presParOf" srcId="{561BE325-E774-4656-A5E4-03309811A000}" destId="{8BA5DC91-89D8-4C8D-9B31-964807D1DF0E}" srcOrd="3" destOrd="0" presId="urn:microsoft.com/office/officeart/2005/8/layout/default"/>
    <dgm:cxn modelId="{512C3379-836E-4AEA-AA1B-03EA2706A708}" type="presParOf" srcId="{561BE325-E774-4656-A5E4-03309811A000}" destId="{ECC0B704-D8C2-49EC-9353-43AD238DE892}" srcOrd="4" destOrd="0" presId="urn:microsoft.com/office/officeart/2005/8/layout/default"/>
    <dgm:cxn modelId="{93357274-4821-4B84-A3E3-5FCFC4EFE857}" type="presParOf" srcId="{561BE325-E774-4656-A5E4-03309811A000}" destId="{5A5C5F69-B918-4736-9627-CB746F57EDF6}" srcOrd="5" destOrd="0" presId="urn:microsoft.com/office/officeart/2005/8/layout/default"/>
    <dgm:cxn modelId="{742BD703-0751-4A88-B8BD-EBEF2D903C7D}" type="presParOf" srcId="{561BE325-E774-4656-A5E4-03309811A000}" destId="{FBDC1B1D-71C0-4800-BC60-80524C01248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30EE6B-F67E-41E8-9411-2313ACE00B46}"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l-GR"/>
        </a:p>
      </dgm:t>
    </dgm:pt>
    <dgm:pt modelId="{5463CAE3-AC77-416C-9216-9A9D9CE686F1}">
      <dgm:prSet phldrT="[Κείμενο]"/>
      <dgm:spPr/>
      <dgm:t>
        <a:bodyPr/>
        <a:lstStyle/>
        <a:p>
          <a:r>
            <a:rPr lang="el-GR" dirty="0" smtClean="0"/>
            <a:t>Την ανάγκη εφαρμογής εξοπλισμού για την υποστήριξη του παιδιού </a:t>
          </a:r>
          <a:endParaRPr lang="el-GR" dirty="0"/>
        </a:p>
      </dgm:t>
    </dgm:pt>
    <dgm:pt modelId="{D1C4AA72-563A-4034-88DD-2869FBC13DC7}" type="parTrans" cxnId="{4E626D4C-C6D9-48C8-8EB8-9F4222FD6AFB}">
      <dgm:prSet/>
      <dgm:spPr/>
      <dgm:t>
        <a:bodyPr/>
        <a:lstStyle/>
        <a:p>
          <a:endParaRPr lang="el-GR"/>
        </a:p>
      </dgm:t>
    </dgm:pt>
    <dgm:pt modelId="{52E0FB7D-7513-40B4-BD0E-600019C801ED}" type="sibTrans" cxnId="{4E626D4C-C6D9-48C8-8EB8-9F4222FD6AFB}">
      <dgm:prSet/>
      <dgm:spPr/>
      <dgm:t>
        <a:bodyPr/>
        <a:lstStyle/>
        <a:p>
          <a:endParaRPr lang="el-GR"/>
        </a:p>
      </dgm:t>
    </dgm:pt>
    <dgm:pt modelId="{7B10590C-7474-4AE8-A314-D135EA27F5DC}">
      <dgm:prSet phldrT="[Κείμενο]"/>
      <dgm:spPr/>
      <dgm:t>
        <a:bodyPr/>
        <a:lstStyle/>
        <a:p>
          <a:r>
            <a:rPr lang="el-GR" dirty="0" smtClean="0"/>
            <a:t>Τις </a:t>
          </a:r>
          <a:r>
            <a:rPr lang="el-GR" dirty="0" err="1" smtClean="0"/>
            <a:t>στασικές</a:t>
          </a:r>
          <a:r>
            <a:rPr lang="el-GR" dirty="0" smtClean="0"/>
            <a:t> προσαρμογές (στήριξη κορμού?)</a:t>
          </a:r>
          <a:endParaRPr lang="el-GR" dirty="0"/>
        </a:p>
      </dgm:t>
    </dgm:pt>
    <dgm:pt modelId="{CDA96627-D380-4E39-A4AE-D468D90EDEFA}" type="parTrans" cxnId="{A950DE6A-0116-4763-B2E5-978FCF3E0C72}">
      <dgm:prSet/>
      <dgm:spPr/>
      <dgm:t>
        <a:bodyPr/>
        <a:lstStyle/>
        <a:p>
          <a:endParaRPr lang="el-GR"/>
        </a:p>
      </dgm:t>
    </dgm:pt>
    <dgm:pt modelId="{F4509BC7-BC51-413D-B362-C91914BD6504}" type="sibTrans" cxnId="{A950DE6A-0116-4763-B2E5-978FCF3E0C72}">
      <dgm:prSet/>
      <dgm:spPr/>
      <dgm:t>
        <a:bodyPr/>
        <a:lstStyle/>
        <a:p>
          <a:endParaRPr lang="el-GR"/>
        </a:p>
      </dgm:t>
    </dgm:pt>
    <dgm:pt modelId="{5798D7CD-13FE-470B-9EFA-636A60F671C8}">
      <dgm:prSet phldrT="[Κείμενο]"/>
      <dgm:spPr/>
      <dgm:t>
        <a:bodyPr/>
        <a:lstStyle/>
        <a:p>
          <a:r>
            <a:rPr lang="el-GR" dirty="0" smtClean="0"/>
            <a:t>Τα επίπεδα του </a:t>
          </a:r>
          <a:r>
            <a:rPr lang="el-GR" dirty="0" err="1" smtClean="0"/>
            <a:t>στασικού</a:t>
          </a:r>
          <a:r>
            <a:rPr lang="el-GR" dirty="0" smtClean="0"/>
            <a:t> ελέγχου? (πρηνής/</a:t>
          </a:r>
          <a:r>
            <a:rPr lang="el-GR" dirty="0" err="1" smtClean="0"/>
            <a:t>ύπτι</a:t>
          </a:r>
          <a:r>
            <a:rPr lang="el-GR" dirty="0" smtClean="0"/>
            <a:t>α/ καθιστή/ όρθια ανάπτυξη)</a:t>
          </a:r>
          <a:endParaRPr lang="el-GR" dirty="0"/>
        </a:p>
      </dgm:t>
    </dgm:pt>
    <dgm:pt modelId="{D71F34FB-A642-459E-BAD7-0319EA4B6015}" type="parTrans" cxnId="{9FF4ECDF-5C97-456F-AC07-6BD62EE55810}">
      <dgm:prSet/>
      <dgm:spPr/>
      <dgm:t>
        <a:bodyPr/>
        <a:lstStyle/>
        <a:p>
          <a:endParaRPr lang="el-GR"/>
        </a:p>
      </dgm:t>
    </dgm:pt>
    <dgm:pt modelId="{0D9FFA8F-9DE0-440A-8B74-30BA509E4697}" type="sibTrans" cxnId="{9FF4ECDF-5C97-456F-AC07-6BD62EE55810}">
      <dgm:prSet/>
      <dgm:spPr/>
      <dgm:t>
        <a:bodyPr/>
        <a:lstStyle/>
        <a:p>
          <a:endParaRPr lang="el-GR"/>
        </a:p>
      </dgm:t>
    </dgm:pt>
    <dgm:pt modelId="{34808D82-1382-4669-B0D1-2979E49D9051}">
      <dgm:prSet phldrT="[Κείμενο]"/>
      <dgm:spPr/>
      <dgm:t>
        <a:bodyPr/>
        <a:lstStyle/>
        <a:p>
          <a:r>
            <a:rPr lang="el-GR" dirty="0" smtClean="0"/>
            <a:t>Αν και κατά πόσο απέχουν αναπτυξιακά η χρήση του χεριού με τον έλεγχο κάθε επιπέδου </a:t>
          </a:r>
          <a:r>
            <a:rPr lang="el-GR" dirty="0" err="1" smtClean="0"/>
            <a:t>στασικού</a:t>
          </a:r>
          <a:r>
            <a:rPr lang="el-GR" dirty="0" smtClean="0"/>
            <a:t> ελέγχου</a:t>
          </a:r>
          <a:endParaRPr lang="el-GR" dirty="0"/>
        </a:p>
      </dgm:t>
    </dgm:pt>
    <dgm:pt modelId="{2BAA1332-C03B-4F00-8EF1-DF02A53F4EB1}" type="parTrans" cxnId="{B01F3E3F-90C8-4B7A-9600-C691458B318C}">
      <dgm:prSet/>
      <dgm:spPr/>
      <dgm:t>
        <a:bodyPr/>
        <a:lstStyle/>
        <a:p>
          <a:endParaRPr lang="el-GR"/>
        </a:p>
      </dgm:t>
    </dgm:pt>
    <dgm:pt modelId="{5967BF15-956B-4098-BB37-902803C2647A}" type="sibTrans" cxnId="{B01F3E3F-90C8-4B7A-9600-C691458B318C}">
      <dgm:prSet/>
      <dgm:spPr/>
      <dgm:t>
        <a:bodyPr/>
        <a:lstStyle/>
        <a:p>
          <a:endParaRPr lang="el-GR"/>
        </a:p>
      </dgm:t>
    </dgm:pt>
    <dgm:pt modelId="{0962FB89-47CB-47F1-A355-E4414B3E5D6F}" type="pres">
      <dgm:prSet presAssocID="{BF30EE6B-F67E-41E8-9411-2313ACE00B46}" presName="diagram" presStyleCnt="0">
        <dgm:presLayoutVars>
          <dgm:dir/>
          <dgm:resizeHandles val="exact"/>
        </dgm:presLayoutVars>
      </dgm:prSet>
      <dgm:spPr/>
      <dgm:t>
        <a:bodyPr/>
        <a:lstStyle/>
        <a:p>
          <a:endParaRPr lang="el-GR"/>
        </a:p>
      </dgm:t>
    </dgm:pt>
    <dgm:pt modelId="{0D96B871-46EC-4D6E-A92F-E8BEB225BB32}" type="pres">
      <dgm:prSet presAssocID="{5463CAE3-AC77-416C-9216-9A9D9CE686F1}" presName="node" presStyleLbl="node1" presStyleIdx="0" presStyleCnt="4">
        <dgm:presLayoutVars>
          <dgm:bulletEnabled val="1"/>
        </dgm:presLayoutVars>
      </dgm:prSet>
      <dgm:spPr/>
      <dgm:t>
        <a:bodyPr/>
        <a:lstStyle/>
        <a:p>
          <a:endParaRPr lang="el-GR"/>
        </a:p>
      </dgm:t>
    </dgm:pt>
    <dgm:pt modelId="{7345D90A-9D72-432C-985C-38E861542182}" type="pres">
      <dgm:prSet presAssocID="{52E0FB7D-7513-40B4-BD0E-600019C801ED}" presName="sibTrans" presStyleCnt="0"/>
      <dgm:spPr/>
    </dgm:pt>
    <dgm:pt modelId="{C50277EB-66AC-4FA9-8AF7-9DE84B1CA6F2}" type="pres">
      <dgm:prSet presAssocID="{7B10590C-7474-4AE8-A314-D135EA27F5DC}" presName="node" presStyleLbl="node1" presStyleIdx="1" presStyleCnt="4">
        <dgm:presLayoutVars>
          <dgm:bulletEnabled val="1"/>
        </dgm:presLayoutVars>
      </dgm:prSet>
      <dgm:spPr/>
      <dgm:t>
        <a:bodyPr/>
        <a:lstStyle/>
        <a:p>
          <a:endParaRPr lang="el-GR"/>
        </a:p>
      </dgm:t>
    </dgm:pt>
    <dgm:pt modelId="{95F9F8BD-D124-484A-81AF-D9F388153562}" type="pres">
      <dgm:prSet presAssocID="{F4509BC7-BC51-413D-B362-C91914BD6504}" presName="sibTrans" presStyleCnt="0"/>
      <dgm:spPr/>
    </dgm:pt>
    <dgm:pt modelId="{8D4B1BD5-4B41-4436-A339-A992A47C1ABA}" type="pres">
      <dgm:prSet presAssocID="{5798D7CD-13FE-470B-9EFA-636A60F671C8}" presName="node" presStyleLbl="node1" presStyleIdx="2" presStyleCnt="4">
        <dgm:presLayoutVars>
          <dgm:bulletEnabled val="1"/>
        </dgm:presLayoutVars>
      </dgm:prSet>
      <dgm:spPr/>
      <dgm:t>
        <a:bodyPr/>
        <a:lstStyle/>
        <a:p>
          <a:endParaRPr lang="el-GR"/>
        </a:p>
      </dgm:t>
    </dgm:pt>
    <dgm:pt modelId="{C370C559-6AC4-4349-A1CC-B9FC4AF4D155}" type="pres">
      <dgm:prSet presAssocID="{0D9FFA8F-9DE0-440A-8B74-30BA509E4697}" presName="sibTrans" presStyleCnt="0"/>
      <dgm:spPr/>
    </dgm:pt>
    <dgm:pt modelId="{8409176D-BB47-4369-B471-F0ECF6934600}" type="pres">
      <dgm:prSet presAssocID="{34808D82-1382-4669-B0D1-2979E49D9051}" presName="node" presStyleLbl="node1" presStyleIdx="3" presStyleCnt="4">
        <dgm:presLayoutVars>
          <dgm:bulletEnabled val="1"/>
        </dgm:presLayoutVars>
      </dgm:prSet>
      <dgm:spPr/>
      <dgm:t>
        <a:bodyPr/>
        <a:lstStyle/>
        <a:p>
          <a:endParaRPr lang="el-GR"/>
        </a:p>
      </dgm:t>
    </dgm:pt>
  </dgm:ptLst>
  <dgm:cxnLst>
    <dgm:cxn modelId="{9FF4ECDF-5C97-456F-AC07-6BD62EE55810}" srcId="{BF30EE6B-F67E-41E8-9411-2313ACE00B46}" destId="{5798D7CD-13FE-470B-9EFA-636A60F671C8}" srcOrd="2" destOrd="0" parTransId="{D71F34FB-A642-459E-BAD7-0319EA4B6015}" sibTransId="{0D9FFA8F-9DE0-440A-8B74-30BA509E4697}"/>
    <dgm:cxn modelId="{4E626D4C-C6D9-48C8-8EB8-9F4222FD6AFB}" srcId="{BF30EE6B-F67E-41E8-9411-2313ACE00B46}" destId="{5463CAE3-AC77-416C-9216-9A9D9CE686F1}" srcOrd="0" destOrd="0" parTransId="{D1C4AA72-563A-4034-88DD-2869FBC13DC7}" sibTransId="{52E0FB7D-7513-40B4-BD0E-600019C801ED}"/>
    <dgm:cxn modelId="{A68E3C13-02EA-494D-8749-BC353BAB17B9}" type="presOf" srcId="{BF30EE6B-F67E-41E8-9411-2313ACE00B46}" destId="{0962FB89-47CB-47F1-A355-E4414B3E5D6F}" srcOrd="0" destOrd="0" presId="urn:microsoft.com/office/officeart/2005/8/layout/default"/>
    <dgm:cxn modelId="{EC99002F-F98F-4E60-834F-16BE772D8A88}" type="presOf" srcId="{5463CAE3-AC77-416C-9216-9A9D9CE686F1}" destId="{0D96B871-46EC-4D6E-A92F-E8BEB225BB32}" srcOrd="0" destOrd="0" presId="urn:microsoft.com/office/officeart/2005/8/layout/default"/>
    <dgm:cxn modelId="{740948CC-4C77-4152-B70D-2F0386F405E1}" type="presOf" srcId="{7B10590C-7474-4AE8-A314-D135EA27F5DC}" destId="{C50277EB-66AC-4FA9-8AF7-9DE84B1CA6F2}" srcOrd="0" destOrd="0" presId="urn:microsoft.com/office/officeart/2005/8/layout/default"/>
    <dgm:cxn modelId="{17F36DCB-E2A8-429E-AA91-4B8A7DA6B509}" type="presOf" srcId="{34808D82-1382-4669-B0D1-2979E49D9051}" destId="{8409176D-BB47-4369-B471-F0ECF6934600}" srcOrd="0" destOrd="0" presId="urn:microsoft.com/office/officeart/2005/8/layout/default"/>
    <dgm:cxn modelId="{41BB4D52-ADE0-420E-8A3C-4BC0B6AF3EE6}" type="presOf" srcId="{5798D7CD-13FE-470B-9EFA-636A60F671C8}" destId="{8D4B1BD5-4B41-4436-A339-A992A47C1ABA}" srcOrd="0" destOrd="0" presId="urn:microsoft.com/office/officeart/2005/8/layout/default"/>
    <dgm:cxn modelId="{B01F3E3F-90C8-4B7A-9600-C691458B318C}" srcId="{BF30EE6B-F67E-41E8-9411-2313ACE00B46}" destId="{34808D82-1382-4669-B0D1-2979E49D9051}" srcOrd="3" destOrd="0" parTransId="{2BAA1332-C03B-4F00-8EF1-DF02A53F4EB1}" sibTransId="{5967BF15-956B-4098-BB37-902803C2647A}"/>
    <dgm:cxn modelId="{A950DE6A-0116-4763-B2E5-978FCF3E0C72}" srcId="{BF30EE6B-F67E-41E8-9411-2313ACE00B46}" destId="{7B10590C-7474-4AE8-A314-D135EA27F5DC}" srcOrd="1" destOrd="0" parTransId="{CDA96627-D380-4E39-A4AE-D468D90EDEFA}" sibTransId="{F4509BC7-BC51-413D-B362-C91914BD6504}"/>
    <dgm:cxn modelId="{71D18977-8216-4B0F-AC26-97F4446AAE62}" type="presParOf" srcId="{0962FB89-47CB-47F1-A355-E4414B3E5D6F}" destId="{0D96B871-46EC-4D6E-A92F-E8BEB225BB32}" srcOrd="0" destOrd="0" presId="urn:microsoft.com/office/officeart/2005/8/layout/default"/>
    <dgm:cxn modelId="{0D90EC01-2A10-4B75-A48F-F1321CA6A800}" type="presParOf" srcId="{0962FB89-47CB-47F1-A355-E4414B3E5D6F}" destId="{7345D90A-9D72-432C-985C-38E861542182}" srcOrd="1" destOrd="0" presId="urn:microsoft.com/office/officeart/2005/8/layout/default"/>
    <dgm:cxn modelId="{32A51610-28B2-4233-A134-5C3B113785EA}" type="presParOf" srcId="{0962FB89-47CB-47F1-A355-E4414B3E5D6F}" destId="{C50277EB-66AC-4FA9-8AF7-9DE84B1CA6F2}" srcOrd="2" destOrd="0" presId="urn:microsoft.com/office/officeart/2005/8/layout/default"/>
    <dgm:cxn modelId="{6484F117-F91B-413F-A76B-A7594D525A6E}" type="presParOf" srcId="{0962FB89-47CB-47F1-A355-E4414B3E5D6F}" destId="{95F9F8BD-D124-484A-81AF-D9F388153562}" srcOrd="3" destOrd="0" presId="urn:microsoft.com/office/officeart/2005/8/layout/default"/>
    <dgm:cxn modelId="{B090529C-DDB0-4D86-98DD-B56FFF8C8C6F}" type="presParOf" srcId="{0962FB89-47CB-47F1-A355-E4414B3E5D6F}" destId="{8D4B1BD5-4B41-4436-A339-A992A47C1ABA}" srcOrd="4" destOrd="0" presId="urn:microsoft.com/office/officeart/2005/8/layout/default"/>
    <dgm:cxn modelId="{996BF80A-FD3E-4905-B8F0-4CA15C7BF053}" type="presParOf" srcId="{0962FB89-47CB-47F1-A355-E4414B3E5D6F}" destId="{C370C559-6AC4-4349-A1CC-B9FC4AF4D155}" srcOrd="5" destOrd="0" presId="urn:microsoft.com/office/officeart/2005/8/layout/default"/>
    <dgm:cxn modelId="{6187739C-327F-4E3C-91B3-256C3FEB1B67}" type="presParOf" srcId="{0962FB89-47CB-47F1-A355-E4414B3E5D6F}" destId="{8409176D-BB47-4369-B471-F0ECF693460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64E73E-2CCD-4BDA-92ED-10EFBB091862}"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l-GR"/>
        </a:p>
      </dgm:t>
    </dgm:pt>
    <dgm:pt modelId="{72A94717-64BC-4562-9A02-F0DA75F0CDB5}">
      <dgm:prSet phldrT="[Κείμενο]"/>
      <dgm:spPr/>
      <dgm:t>
        <a:bodyPr/>
        <a:lstStyle/>
        <a:p>
          <a:r>
            <a:rPr lang="el-GR" dirty="0" smtClean="0">
              <a:solidFill>
                <a:schemeClr val="tx1"/>
              </a:solidFill>
            </a:rPr>
            <a:t>Η χρήση των χεριών βοηθά στην ανάπτυξη της αντίληψης της </a:t>
          </a:r>
          <a:r>
            <a:rPr lang="el-GR" dirty="0" err="1" smtClean="0">
              <a:solidFill>
                <a:schemeClr val="tx1"/>
              </a:solidFill>
            </a:rPr>
            <a:t>γνωσιακής</a:t>
          </a:r>
          <a:r>
            <a:rPr lang="el-GR" dirty="0" smtClean="0">
              <a:solidFill>
                <a:schemeClr val="tx1"/>
              </a:solidFill>
            </a:rPr>
            <a:t> ικανότητας, </a:t>
          </a:r>
          <a:endParaRPr lang="el-GR" dirty="0">
            <a:solidFill>
              <a:schemeClr val="tx1"/>
            </a:solidFill>
          </a:endParaRPr>
        </a:p>
      </dgm:t>
    </dgm:pt>
    <dgm:pt modelId="{6494B8E1-D871-4538-8D7B-9F1B9BE30B3E}" type="parTrans" cxnId="{295340A6-5391-4847-A6F1-1C7BD0CA70BB}">
      <dgm:prSet/>
      <dgm:spPr/>
      <dgm:t>
        <a:bodyPr/>
        <a:lstStyle/>
        <a:p>
          <a:endParaRPr lang="el-GR"/>
        </a:p>
      </dgm:t>
    </dgm:pt>
    <dgm:pt modelId="{890C823A-62E4-47E3-82FC-EE10EF91D923}" type="sibTrans" cxnId="{295340A6-5391-4847-A6F1-1C7BD0CA70BB}">
      <dgm:prSet/>
      <dgm:spPr/>
      <dgm:t>
        <a:bodyPr/>
        <a:lstStyle/>
        <a:p>
          <a:endParaRPr lang="el-GR"/>
        </a:p>
      </dgm:t>
    </dgm:pt>
    <dgm:pt modelId="{69E57114-A939-4218-97F2-388754810AB5}">
      <dgm:prSet phldrT="[Κείμενο]"/>
      <dgm:spPr/>
      <dgm:t>
        <a:bodyPr/>
        <a:lstStyle/>
        <a:p>
          <a:r>
            <a:rPr lang="el-GR" dirty="0" smtClean="0">
              <a:solidFill>
                <a:schemeClr val="tx1"/>
              </a:solidFill>
            </a:rPr>
            <a:t>Τα χρησιμοποιεί για υποστήριξη</a:t>
          </a:r>
          <a:endParaRPr lang="el-GR" dirty="0">
            <a:solidFill>
              <a:schemeClr val="tx1"/>
            </a:solidFill>
          </a:endParaRPr>
        </a:p>
      </dgm:t>
    </dgm:pt>
    <dgm:pt modelId="{1055CD69-8E2A-4064-8A00-426214CA95AC}" type="parTrans" cxnId="{2279F00F-8022-4DFA-87C3-0980C43EDC30}">
      <dgm:prSet/>
      <dgm:spPr/>
      <dgm:t>
        <a:bodyPr/>
        <a:lstStyle/>
        <a:p>
          <a:endParaRPr lang="el-GR"/>
        </a:p>
      </dgm:t>
    </dgm:pt>
    <dgm:pt modelId="{4E1FFAF2-C4BE-4D06-AA51-2FD7C7BEBC74}" type="sibTrans" cxnId="{2279F00F-8022-4DFA-87C3-0980C43EDC30}">
      <dgm:prSet/>
      <dgm:spPr/>
      <dgm:t>
        <a:bodyPr/>
        <a:lstStyle/>
        <a:p>
          <a:endParaRPr lang="el-GR"/>
        </a:p>
      </dgm:t>
    </dgm:pt>
    <dgm:pt modelId="{DF465FC5-765D-44AC-B379-B8172502557D}">
      <dgm:prSet phldrT="[Κείμενο]"/>
      <dgm:spPr/>
      <dgm:t>
        <a:bodyPr/>
        <a:lstStyle/>
        <a:p>
          <a:r>
            <a:rPr lang="el-GR" dirty="0" smtClean="0">
              <a:solidFill>
                <a:schemeClr val="tx1"/>
              </a:solidFill>
            </a:rPr>
            <a:t>Για να πιάσει, να καθίσει, να </a:t>
          </a:r>
          <a:r>
            <a:rPr lang="el-GR" dirty="0" err="1" smtClean="0">
              <a:solidFill>
                <a:schemeClr val="tx1"/>
              </a:solidFill>
            </a:rPr>
            <a:t>ορθοστατήσει</a:t>
          </a:r>
          <a:r>
            <a:rPr lang="el-GR" dirty="0" smtClean="0">
              <a:solidFill>
                <a:schemeClr val="tx1"/>
              </a:solidFill>
            </a:rPr>
            <a:t>, να </a:t>
          </a:r>
          <a:r>
            <a:rPr lang="el-GR" dirty="0" err="1" smtClean="0">
              <a:solidFill>
                <a:schemeClr val="tx1"/>
              </a:solidFill>
            </a:rPr>
            <a:t>έλξει</a:t>
          </a:r>
          <a:r>
            <a:rPr lang="el-GR" dirty="0" smtClean="0">
              <a:solidFill>
                <a:schemeClr val="tx1"/>
              </a:solidFill>
            </a:rPr>
            <a:t> τον εαυτό του προς κάποια θέση</a:t>
          </a:r>
          <a:endParaRPr lang="el-GR" dirty="0">
            <a:solidFill>
              <a:schemeClr val="tx1"/>
            </a:solidFill>
          </a:endParaRPr>
        </a:p>
      </dgm:t>
    </dgm:pt>
    <dgm:pt modelId="{C585CDA3-3AC0-458C-B424-1A8DDFC2FAA5}" type="parTrans" cxnId="{25399CC9-17CD-45CD-A7EE-7E9054A91564}">
      <dgm:prSet/>
      <dgm:spPr/>
      <dgm:t>
        <a:bodyPr/>
        <a:lstStyle/>
        <a:p>
          <a:endParaRPr lang="el-GR"/>
        </a:p>
      </dgm:t>
    </dgm:pt>
    <dgm:pt modelId="{DA3C236C-7C4F-42B4-9EF7-25BD8880993B}" type="sibTrans" cxnId="{25399CC9-17CD-45CD-A7EE-7E9054A91564}">
      <dgm:prSet/>
      <dgm:spPr/>
      <dgm:t>
        <a:bodyPr/>
        <a:lstStyle/>
        <a:p>
          <a:endParaRPr lang="el-GR"/>
        </a:p>
      </dgm:t>
    </dgm:pt>
    <dgm:pt modelId="{5EB47EF2-877C-4EC4-B99F-33C0767F3417}">
      <dgm:prSet phldrT="[Κείμενο]"/>
      <dgm:spPr/>
      <dgm:t>
        <a:bodyPr/>
        <a:lstStyle/>
        <a:p>
          <a:r>
            <a:rPr lang="el-GR" dirty="0" smtClean="0"/>
            <a:t>Για την επικοινωνία με ή χωρίς εναλλακτικά βοηθητικά μέσα</a:t>
          </a:r>
          <a:endParaRPr lang="el-GR" dirty="0"/>
        </a:p>
      </dgm:t>
    </dgm:pt>
    <dgm:pt modelId="{250F2994-474F-459F-94EE-0A0633024630}" type="parTrans" cxnId="{F5F48154-495B-4A3D-A739-0E822B896C49}">
      <dgm:prSet/>
      <dgm:spPr/>
      <dgm:t>
        <a:bodyPr/>
        <a:lstStyle/>
        <a:p>
          <a:endParaRPr lang="el-GR"/>
        </a:p>
      </dgm:t>
    </dgm:pt>
    <dgm:pt modelId="{5C1ED158-6735-4F1F-8214-1F322D034FA1}" type="sibTrans" cxnId="{F5F48154-495B-4A3D-A739-0E822B896C49}">
      <dgm:prSet/>
      <dgm:spPr/>
      <dgm:t>
        <a:bodyPr/>
        <a:lstStyle/>
        <a:p>
          <a:endParaRPr lang="el-GR"/>
        </a:p>
      </dgm:t>
    </dgm:pt>
    <dgm:pt modelId="{2A78010A-779F-4B3C-A201-5040B756E547}">
      <dgm:prSet phldrT="[Κείμενο]"/>
      <dgm:spPr/>
      <dgm:t>
        <a:bodyPr/>
        <a:lstStyle/>
        <a:p>
          <a:r>
            <a:rPr lang="el-GR" dirty="0" smtClean="0">
              <a:solidFill>
                <a:schemeClr val="tx1"/>
              </a:solidFill>
            </a:rPr>
            <a:t>Βοηθούν να ενισχυθεί  ευστάθεια της ωμικής ζώνης</a:t>
          </a:r>
          <a:endParaRPr lang="el-GR" dirty="0">
            <a:solidFill>
              <a:schemeClr val="tx1"/>
            </a:solidFill>
          </a:endParaRPr>
        </a:p>
      </dgm:t>
    </dgm:pt>
    <dgm:pt modelId="{4CBE3767-CA09-4CAD-8178-57C02340D82D}" type="parTrans" cxnId="{79B26B9D-F44F-4E8C-ADD5-A018A78999BE}">
      <dgm:prSet/>
      <dgm:spPr/>
      <dgm:t>
        <a:bodyPr/>
        <a:lstStyle/>
        <a:p>
          <a:endParaRPr lang="el-GR"/>
        </a:p>
      </dgm:t>
    </dgm:pt>
    <dgm:pt modelId="{19E0F8A4-B0D5-463B-8CB5-F97E2E31B401}" type="sibTrans" cxnId="{79B26B9D-F44F-4E8C-ADD5-A018A78999BE}">
      <dgm:prSet/>
      <dgm:spPr/>
      <dgm:t>
        <a:bodyPr/>
        <a:lstStyle/>
        <a:p>
          <a:endParaRPr lang="el-GR"/>
        </a:p>
      </dgm:t>
    </dgm:pt>
    <dgm:pt modelId="{B298C94C-7FB1-467B-87FF-C69322DF2882}">
      <dgm:prSet phldrT="[Κείμενο]"/>
      <dgm:spPr/>
      <dgm:t>
        <a:bodyPr/>
        <a:lstStyle/>
        <a:p>
          <a:r>
            <a:rPr lang="el-GR" dirty="0" smtClean="0">
              <a:solidFill>
                <a:schemeClr val="tx1"/>
              </a:solidFill>
            </a:rPr>
            <a:t>Χρήση χεριών για θηλασμό, θηλασμό αντίχειρα, </a:t>
          </a:r>
          <a:endParaRPr lang="el-GR" dirty="0">
            <a:solidFill>
              <a:schemeClr val="tx1"/>
            </a:solidFill>
          </a:endParaRPr>
        </a:p>
      </dgm:t>
    </dgm:pt>
    <dgm:pt modelId="{87242720-20FC-4653-B741-904735AEEF2E}" type="parTrans" cxnId="{8AEE5910-799D-4645-9FF0-B120A669B87B}">
      <dgm:prSet/>
      <dgm:spPr/>
      <dgm:t>
        <a:bodyPr/>
        <a:lstStyle/>
        <a:p>
          <a:endParaRPr lang="el-GR"/>
        </a:p>
      </dgm:t>
    </dgm:pt>
    <dgm:pt modelId="{940CE0AA-1932-41C4-B2C3-93963F4DBBBA}" type="sibTrans" cxnId="{8AEE5910-799D-4645-9FF0-B120A669B87B}">
      <dgm:prSet/>
      <dgm:spPr/>
      <dgm:t>
        <a:bodyPr/>
        <a:lstStyle/>
        <a:p>
          <a:endParaRPr lang="el-GR"/>
        </a:p>
      </dgm:t>
    </dgm:pt>
    <dgm:pt modelId="{5D5AFFF0-F4B3-4AB3-A661-FE42E05DC588}">
      <dgm:prSet phldrT="[Κείμενο]"/>
      <dgm:spPr/>
      <dgm:t>
        <a:bodyPr/>
        <a:lstStyle/>
        <a:p>
          <a:r>
            <a:rPr lang="el-GR" dirty="0" smtClean="0"/>
            <a:t>Για την εκτέλεση δεξιοτήτων </a:t>
          </a:r>
          <a:r>
            <a:rPr lang="el-GR" dirty="0" err="1" smtClean="0"/>
            <a:t>αυτοϋπηρέτησης</a:t>
          </a:r>
          <a:r>
            <a:rPr lang="el-GR" dirty="0" smtClean="0"/>
            <a:t> </a:t>
          </a:r>
          <a:endParaRPr lang="el-GR" dirty="0"/>
        </a:p>
      </dgm:t>
    </dgm:pt>
    <dgm:pt modelId="{A9C3C26B-A89C-4A36-A063-EEB605FFD8E7}" type="parTrans" cxnId="{9F9FE171-353E-47AB-B3F9-AC4A4B6219A8}">
      <dgm:prSet/>
      <dgm:spPr/>
      <dgm:t>
        <a:bodyPr/>
        <a:lstStyle/>
        <a:p>
          <a:endParaRPr lang="el-GR"/>
        </a:p>
      </dgm:t>
    </dgm:pt>
    <dgm:pt modelId="{9FE55210-1AF2-4DB2-9F2F-5F1CB180134A}" type="sibTrans" cxnId="{9F9FE171-353E-47AB-B3F9-AC4A4B6219A8}">
      <dgm:prSet/>
      <dgm:spPr/>
      <dgm:t>
        <a:bodyPr/>
        <a:lstStyle/>
        <a:p>
          <a:endParaRPr lang="el-GR"/>
        </a:p>
      </dgm:t>
    </dgm:pt>
    <dgm:pt modelId="{5D50A124-BDA2-4548-8AB3-41C7B5A6D9F2}">
      <dgm:prSet phldrT="[Κείμενο]"/>
      <dgm:spPr/>
      <dgm:t>
        <a:bodyPr/>
        <a:lstStyle/>
        <a:p>
          <a:r>
            <a:rPr lang="el-GR" dirty="0" smtClean="0">
              <a:solidFill>
                <a:schemeClr val="tx1"/>
              </a:solidFill>
            </a:rPr>
            <a:t>Προσέγγιση της τεχνικής: από την περιφέρεια προς το κέντρο (αντίθετα με ότι ίσχυε…..)</a:t>
          </a:r>
          <a:endParaRPr lang="el-GR" dirty="0">
            <a:solidFill>
              <a:schemeClr val="tx1"/>
            </a:solidFill>
          </a:endParaRPr>
        </a:p>
      </dgm:t>
    </dgm:pt>
    <dgm:pt modelId="{41118FF7-9FB1-41EB-B60A-E8B4D2594A41}" type="parTrans" cxnId="{AC5AADEF-C496-4F1D-BB93-5BD15B774A64}">
      <dgm:prSet/>
      <dgm:spPr/>
      <dgm:t>
        <a:bodyPr/>
        <a:lstStyle/>
        <a:p>
          <a:endParaRPr lang="el-GR"/>
        </a:p>
      </dgm:t>
    </dgm:pt>
    <dgm:pt modelId="{50890C05-4C8D-4C2C-B1D7-46F0DCF4E56E}" type="sibTrans" cxnId="{AC5AADEF-C496-4F1D-BB93-5BD15B774A64}">
      <dgm:prSet/>
      <dgm:spPr/>
      <dgm:t>
        <a:bodyPr/>
        <a:lstStyle/>
        <a:p>
          <a:endParaRPr lang="el-GR"/>
        </a:p>
      </dgm:t>
    </dgm:pt>
    <dgm:pt modelId="{C074A890-8448-4D03-8CFF-5A2A57135B7B}" type="pres">
      <dgm:prSet presAssocID="{B864E73E-2CCD-4BDA-92ED-10EFBB091862}" presName="theList" presStyleCnt="0">
        <dgm:presLayoutVars>
          <dgm:dir/>
          <dgm:animLvl val="lvl"/>
          <dgm:resizeHandles val="exact"/>
        </dgm:presLayoutVars>
      </dgm:prSet>
      <dgm:spPr/>
      <dgm:t>
        <a:bodyPr/>
        <a:lstStyle/>
        <a:p>
          <a:endParaRPr lang="el-GR"/>
        </a:p>
      </dgm:t>
    </dgm:pt>
    <dgm:pt modelId="{A9C8CA4D-DAE0-4E30-8F24-602830958D17}" type="pres">
      <dgm:prSet presAssocID="{72A94717-64BC-4562-9A02-F0DA75F0CDB5}" presName="compNode" presStyleCnt="0"/>
      <dgm:spPr/>
    </dgm:pt>
    <dgm:pt modelId="{BCAA56DB-6B20-4768-A98F-D398F87AEC0A}" type="pres">
      <dgm:prSet presAssocID="{72A94717-64BC-4562-9A02-F0DA75F0CDB5}" presName="aNode" presStyleLbl="bgShp" presStyleIdx="0" presStyleCnt="3"/>
      <dgm:spPr/>
      <dgm:t>
        <a:bodyPr/>
        <a:lstStyle/>
        <a:p>
          <a:endParaRPr lang="el-GR"/>
        </a:p>
      </dgm:t>
    </dgm:pt>
    <dgm:pt modelId="{788FAEBE-9869-4351-9493-1FFAFE2DBE3E}" type="pres">
      <dgm:prSet presAssocID="{72A94717-64BC-4562-9A02-F0DA75F0CDB5}" presName="textNode" presStyleLbl="bgShp" presStyleIdx="0" presStyleCnt="3"/>
      <dgm:spPr/>
      <dgm:t>
        <a:bodyPr/>
        <a:lstStyle/>
        <a:p>
          <a:endParaRPr lang="el-GR"/>
        </a:p>
      </dgm:t>
    </dgm:pt>
    <dgm:pt modelId="{43E6AD33-395A-4138-8BF8-820EBA2C2721}" type="pres">
      <dgm:prSet presAssocID="{72A94717-64BC-4562-9A02-F0DA75F0CDB5}" presName="compChildNode" presStyleCnt="0"/>
      <dgm:spPr/>
    </dgm:pt>
    <dgm:pt modelId="{0E8469B0-0117-4DAC-91C1-9CF018041B4D}" type="pres">
      <dgm:prSet presAssocID="{72A94717-64BC-4562-9A02-F0DA75F0CDB5}" presName="theInnerList" presStyleCnt="0"/>
      <dgm:spPr/>
    </dgm:pt>
    <dgm:pt modelId="{5A03F377-07AA-4B77-85A4-AD63961A0C8B}" type="pres">
      <dgm:prSet presAssocID="{69E57114-A939-4218-97F2-388754810AB5}" presName="childNode" presStyleLbl="node1" presStyleIdx="0" presStyleCnt="5">
        <dgm:presLayoutVars>
          <dgm:bulletEnabled val="1"/>
        </dgm:presLayoutVars>
      </dgm:prSet>
      <dgm:spPr/>
      <dgm:t>
        <a:bodyPr/>
        <a:lstStyle/>
        <a:p>
          <a:endParaRPr lang="el-GR"/>
        </a:p>
      </dgm:t>
    </dgm:pt>
    <dgm:pt modelId="{1A57B319-1D0A-45DE-BC38-8EB15A83F49E}" type="pres">
      <dgm:prSet presAssocID="{69E57114-A939-4218-97F2-388754810AB5}" presName="aSpace2" presStyleCnt="0"/>
      <dgm:spPr/>
    </dgm:pt>
    <dgm:pt modelId="{336BD02C-DF29-4D73-B6D5-8CA0B3A7CB77}" type="pres">
      <dgm:prSet presAssocID="{DF465FC5-765D-44AC-B379-B8172502557D}" presName="childNode" presStyleLbl="node1" presStyleIdx="1" presStyleCnt="5">
        <dgm:presLayoutVars>
          <dgm:bulletEnabled val="1"/>
        </dgm:presLayoutVars>
      </dgm:prSet>
      <dgm:spPr/>
      <dgm:t>
        <a:bodyPr/>
        <a:lstStyle/>
        <a:p>
          <a:endParaRPr lang="el-GR"/>
        </a:p>
      </dgm:t>
    </dgm:pt>
    <dgm:pt modelId="{E436CD58-96A3-4026-9DD0-F2DED6B50C94}" type="pres">
      <dgm:prSet presAssocID="{72A94717-64BC-4562-9A02-F0DA75F0CDB5}" presName="aSpace" presStyleCnt="0"/>
      <dgm:spPr/>
    </dgm:pt>
    <dgm:pt modelId="{8F5AA246-7418-456A-B3C3-7D8470FBDECA}" type="pres">
      <dgm:prSet presAssocID="{5EB47EF2-877C-4EC4-B99F-33C0767F3417}" presName="compNode" presStyleCnt="0"/>
      <dgm:spPr/>
    </dgm:pt>
    <dgm:pt modelId="{C93EEB40-AA12-4774-A3E3-BC255CA1EE4F}" type="pres">
      <dgm:prSet presAssocID="{5EB47EF2-877C-4EC4-B99F-33C0767F3417}" presName="aNode" presStyleLbl="bgShp" presStyleIdx="1" presStyleCnt="3"/>
      <dgm:spPr/>
      <dgm:t>
        <a:bodyPr/>
        <a:lstStyle/>
        <a:p>
          <a:endParaRPr lang="el-GR"/>
        </a:p>
      </dgm:t>
    </dgm:pt>
    <dgm:pt modelId="{8293A1F5-45F6-455E-9F89-9DE25180F240}" type="pres">
      <dgm:prSet presAssocID="{5EB47EF2-877C-4EC4-B99F-33C0767F3417}" presName="textNode" presStyleLbl="bgShp" presStyleIdx="1" presStyleCnt="3"/>
      <dgm:spPr/>
      <dgm:t>
        <a:bodyPr/>
        <a:lstStyle/>
        <a:p>
          <a:endParaRPr lang="el-GR"/>
        </a:p>
      </dgm:t>
    </dgm:pt>
    <dgm:pt modelId="{A826AC08-D333-4E1D-93B6-B03266B0999B}" type="pres">
      <dgm:prSet presAssocID="{5EB47EF2-877C-4EC4-B99F-33C0767F3417}" presName="compChildNode" presStyleCnt="0"/>
      <dgm:spPr/>
    </dgm:pt>
    <dgm:pt modelId="{A701720D-EE4E-4699-AD25-91359B12916C}" type="pres">
      <dgm:prSet presAssocID="{5EB47EF2-877C-4EC4-B99F-33C0767F3417}" presName="theInnerList" presStyleCnt="0"/>
      <dgm:spPr/>
    </dgm:pt>
    <dgm:pt modelId="{A003D85A-1363-4649-B726-5B4EC49E1E88}" type="pres">
      <dgm:prSet presAssocID="{2A78010A-779F-4B3C-A201-5040B756E547}" presName="childNode" presStyleLbl="node1" presStyleIdx="2" presStyleCnt="5">
        <dgm:presLayoutVars>
          <dgm:bulletEnabled val="1"/>
        </dgm:presLayoutVars>
      </dgm:prSet>
      <dgm:spPr/>
      <dgm:t>
        <a:bodyPr/>
        <a:lstStyle/>
        <a:p>
          <a:endParaRPr lang="el-GR"/>
        </a:p>
      </dgm:t>
    </dgm:pt>
    <dgm:pt modelId="{FCD7D542-1D5D-4E3F-95F1-0CE7803DA6D1}" type="pres">
      <dgm:prSet presAssocID="{2A78010A-779F-4B3C-A201-5040B756E547}" presName="aSpace2" presStyleCnt="0"/>
      <dgm:spPr/>
    </dgm:pt>
    <dgm:pt modelId="{CF8A7AE0-631B-444B-A0ED-037791EF2575}" type="pres">
      <dgm:prSet presAssocID="{B298C94C-7FB1-467B-87FF-C69322DF2882}" presName="childNode" presStyleLbl="node1" presStyleIdx="3" presStyleCnt="5">
        <dgm:presLayoutVars>
          <dgm:bulletEnabled val="1"/>
        </dgm:presLayoutVars>
      </dgm:prSet>
      <dgm:spPr/>
      <dgm:t>
        <a:bodyPr/>
        <a:lstStyle/>
        <a:p>
          <a:endParaRPr lang="el-GR"/>
        </a:p>
      </dgm:t>
    </dgm:pt>
    <dgm:pt modelId="{127D6BF0-CFAA-480B-9DB4-1FB15D3A3D83}" type="pres">
      <dgm:prSet presAssocID="{5EB47EF2-877C-4EC4-B99F-33C0767F3417}" presName="aSpace" presStyleCnt="0"/>
      <dgm:spPr/>
    </dgm:pt>
    <dgm:pt modelId="{D3918431-F0D1-4FDD-8072-D06AADB43389}" type="pres">
      <dgm:prSet presAssocID="{5D5AFFF0-F4B3-4AB3-A661-FE42E05DC588}" presName="compNode" presStyleCnt="0"/>
      <dgm:spPr/>
    </dgm:pt>
    <dgm:pt modelId="{289A908C-5E2A-4377-9DBA-E3CA18566B0B}" type="pres">
      <dgm:prSet presAssocID="{5D5AFFF0-F4B3-4AB3-A661-FE42E05DC588}" presName="aNode" presStyleLbl="bgShp" presStyleIdx="2" presStyleCnt="3"/>
      <dgm:spPr/>
      <dgm:t>
        <a:bodyPr/>
        <a:lstStyle/>
        <a:p>
          <a:endParaRPr lang="el-GR"/>
        </a:p>
      </dgm:t>
    </dgm:pt>
    <dgm:pt modelId="{34B973D5-4A62-49A8-B2E1-E3EF268D44C7}" type="pres">
      <dgm:prSet presAssocID="{5D5AFFF0-F4B3-4AB3-A661-FE42E05DC588}" presName="textNode" presStyleLbl="bgShp" presStyleIdx="2" presStyleCnt="3"/>
      <dgm:spPr/>
      <dgm:t>
        <a:bodyPr/>
        <a:lstStyle/>
        <a:p>
          <a:endParaRPr lang="el-GR"/>
        </a:p>
      </dgm:t>
    </dgm:pt>
    <dgm:pt modelId="{603010A9-BC89-4A43-9010-FA691636C638}" type="pres">
      <dgm:prSet presAssocID="{5D5AFFF0-F4B3-4AB3-A661-FE42E05DC588}" presName="compChildNode" presStyleCnt="0"/>
      <dgm:spPr/>
    </dgm:pt>
    <dgm:pt modelId="{82F990A3-7224-4906-B25D-D7F8E4A328FB}" type="pres">
      <dgm:prSet presAssocID="{5D5AFFF0-F4B3-4AB3-A661-FE42E05DC588}" presName="theInnerList" presStyleCnt="0"/>
      <dgm:spPr/>
    </dgm:pt>
    <dgm:pt modelId="{97083999-70F5-45E4-8142-66F913962941}" type="pres">
      <dgm:prSet presAssocID="{5D50A124-BDA2-4548-8AB3-41C7B5A6D9F2}" presName="childNode" presStyleLbl="node1" presStyleIdx="4" presStyleCnt="5">
        <dgm:presLayoutVars>
          <dgm:bulletEnabled val="1"/>
        </dgm:presLayoutVars>
      </dgm:prSet>
      <dgm:spPr/>
      <dgm:t>
        <a:bodyPr/>
        <a:lstStyle/>
        <a:p>
          <a:endParaRPr lang="el-GR"/>
        </a:p>
      </dgm:t>
    </dgm:pt>
  </dgm:ptLst>
  <dgm:cxnLst>
    <dgm:cxn modelId="{BCB27C60-4783-4374-8976-A87318ECFAA0}" type="presOf" srcId="{2A78010A-779F-4B3C-A201-5040B756E547}" destId="{A003D85A-1363-4649-B726-5B4EC49E1E88}" srcOrd="0" destOrd="0" presId="urn:microsoft.com/office/officeart/2005/8/layout/lProcess2"/>
    <dgm:cxn modelId="{F5F48154-495B-4A3D-A739-0E822B896C49}" srcId="{B864E73E-2CCD-4BDA-92ED-10EFBB091862}" destId="{5EB47EF2-877C-4EC4-B99F-33C0767F3417}" srcOrd="1" destOrd="0" parTransId="{250F2994-474F-459F-94EE-0A0633024630}" sibTransId="{5C1ED158-6735-4F1F-8214-1F322D034FA1}"/>
    <dgm:cxn modelId="{2279F00F-8022-4DFA-87C3-0980C43EDC30}" srcId="{72A94717-64BC-4562-9A02-F0DA75F0CDB5}" destId="{69E57114-A939-4218-97F2-388754810AB5}" srcOrd="0" destOrd="0" parTransId="{1055CD69-8E2A-4064-8A00-426214CA95AC}" sibTransId="{4E1FFAF2-C4BE-4D06-AA51-2FD7C7BEBC74}"/>
    <dgm:cxn modelId="{ECDD2CC4-085C-47FB-A62F-95B2872082A5}" type="presOf" srcId="{DF465FC5-765D-44AC-B379-B8172502557D}" destId="{336BD02C-DF29-4D73-B6D5-8CA0B3A7CB77}" srcOrd="0" destOrd="0" presId="urn:microsoft.com/office/officeart/2005/8/layout/lProcess2"/>
    <dgm:cxn modelId="{AB6038CB-5C5F-4DE6-8FA9-AFF37C040E3A}" type="presOf" srcId="{5D5AFFF0-F4B3-4AB3-A661-FE42E05DC588}" destId="{289A908C-5E2A-4377-9DBA-E3CA18566B0B}" srcOrd="0" destOrd="0" presId="urn:microsoft.com/office/officeart/2005/8/layout/lProcess2"/>
    <dgm:cxn modelId="{B8A2212A-2324-4355-B378-F3996F322851}" type="presOf" srcId="{69E57114-A939-4218-97F2-388754810AB5}" destId="{5A03F377-07AA-4B77-85A4-AD63961A0C8B}" srcOrd="0" destOrd="0" presId="urn:microsoft.com/office/officeart/2005/8/layout/lProcess2"/>
    <dgm:cxn modelId="{D9C7F3EE-3436-4DA5-BDEF-FE45B11D418C}" type="presOf" srcId="{5EB47EF2-877C-4EC4-B99F-33C0767F3417}" destId="{8293A1F5-45F6-455E-9F89-9DE25180F240}" srcOrd="1" destOrd="0" presId="urn:microsoft.com/office/officeart/2005/8/layout/lProcess2"/>
    <dgm:cxn modelId="{9F9FE171-353E-47AB-B3F9-AC4A4B6219A8}" srcId="{B864E73E-2CCD-4BDA-92ED-10EFBB091862}" destId="{5D5AFFF0-F4B3-4AB3-A661-FE42E05DC588}" srcOrd="2" destOrd="0" parTransId="{A9C3C26B-A89C-4A36-A063-EEB605FFD8E7}" sibTransId="{9FE55210-1AF2-4DB2-9F2F-5F1CB180134A}"/>
    <dgm:cxn modelId="{A521CE1A-D436-47C0-9ADD-39E470C74079}" type="presOf" srcId="{5EB47EF2-877C-4EC4-B99F-33C0767F3417}" destId="{C93EEB40-AA12-4774-A3E3-BC255CA1EE4F}" srcOrd="0" destOrd="0" presId="urn:microsoft.com/office/officeart/2005/8/layout/lProcess2"/>
    <dgm:cxn modelId="{F17D2C9E-1F5D-4BA6-8812-05B05163FE0C}" type="presOf" srcId="{72A94717-64BC-4562-9A02-F0DA75F0CDB5}" destId="{788FAEBE-9869-4351-9493-1FFAFE2DBE3E}" srcOrd="1" destOrd="0" presId="urn:microsoft.com/office/officeart/2005/8/layout/lProcess2"/>
    <dgm:cxn modelId="{21349CD8-5584-4AB8-8633-47470FDD3121}" type="presOf" srcId="{5D5AFFF0-F4B3-4AB3-A661-FE42E05DC588}" destId="{34B973D5-4A62-49A8-B2E1-E3EF268D44C7}" srcOrd="1" destOrd="0" presId="urn:microsoft.com/office/officeart/2005/8/layout/lProcess2"/>
    <dgm:cxn modelId="{8AEE5910-799D-4645-9FF0-B120A669B87B}" srcId="{5EB47EF2-877C-4EC4-B99F-33C0767F3417}" destId="{B298C94C-7FB1-467B-87FF-C69322DF2882}" srcOrd="1" destOrd="0" parTransId="{87242720-20FC-4653-B741-904735AEEF2E}" sibTransId="{940CE0AA-1932-41C4-B2C3-93963F4DBBBA}"/>
    <dgm:cxn modelId="{79B26B9D-F44F-4E8C-ADD5-A018A78999BE}" srcId="{5EB47EF2-877C-4EC4-B99F-33C0767F3417}" destId="{2A78010A-779F-4B3C-A201-5040B756E547}" srcOrd="0" destOrd="0" parTransId="{4CBE3767-CA09-4CAD-8178-57C02340D82D}" sibTransId="{19E0F8A4-B0D5-463B-8CB5-F97E2E31B401}"/>
    <dgm:cxn modelId="{AF517D45-ADAE-4687-A829-D805EBC4A467}" type="presOf" srcId="{B864E73E-2CCD-4BDA-92ED-10EFBB091862}" destId="{C074A890-8448-4D03-8CFF-5A2A57135B7B}" srcOrd="0" destOrd="0" presId="urn:microsoft.com/office/officeart/2005/8/layout/lProcess2"/>
    <dgm:cxn modelId="{25399CC9-17CD-45CD-A7EE-7E9054A91564}" srcId="{72A94717-64BC-4562-9A02-F0DA75F0CDB5}" destId="{DF465FC5-765D-44AC-B379-B8172502557D}" srcOrd="1" destOrd="0" parTransId="{C585CDA3-3AC0-458C-B424-1A8DDFC2FAA5}" sibTransId="{DA3C236C-7C4F-42B4-9EF7-25BD8880993B}"/>
    <dgm:cxn modelId="{7F8B113A-5303-49B7-A1EA-34C8CEB98644}" type="presOf" srcId="{5D50A124-BDA2-4548-8AB3-41C7B5A6D9F2}" destId="{97083999-70F5-45E4-8142-66F913962941}" srcOrd="0" destOrd="0" presId="urn:microsoft.com/office/officeart/2005/8/layout/lProcess2"/>
    <dgm:cxn modelId="{AC5AADEF-C496-4F1D-BB93-5BD15B774A64}" srcId="{5D5AFFF0-F4B3-4AB3-A661-FE42E05DC588}" destId="{5D50A124-BDA2-4548-8AB3-41C7B5A6D9F2}" srcOrd="0" destOrd="0" parTransId="{41118FF7-9FB1-41EB-B60A-E8B4D2594A41}" sibTransId="{50890C05-4C8D-4C2C-B1D7-46F0DCF4E56E}"/>
    <dgm:cxn modelId="{D2F5578A-4AE5-4356-95C4-881AAACF76BE}" type="presOf" srcId="{72A94717-64BC-4562-9A02-F0DA75F0CDB5}" destId="{BCAA56DB-6B20-4768-A98F-D398F87AEC0A}" srcOrd="0" destOrd="0" presId="urn:microsoft.com/office/officeart/2005/8/layout/lProcess2"/>
    <dgm:cxn modelId="{A18790AD-111C-45CD-8D14-A05B81E56E4D}" type="presOf" srcId="{B298C94C-7FB1-467B-87FF-C69322DF2882}" destId="{CF8A7AE0-631B-444B-A0ED-037791EF2575}" srcOrd="0" destOrd="0" presId="urn:microsoft.com/office/officeart/2005/8/layout/lProcess2"/>
    <dgm:cxn modelId="{295340A6-5391-4847-A6F1-1C7BD0CA70BB}" srcId="{B864E73E-2CCD-4BDA-92ED-10EFBB091862}" destId="{72A94717-64BC-4562-9A02-F0DA75F0CDB5}" srcOrd="0" destOrd="0" parTransId="{6494B8E1-D871-4538-8D7B-9F1B9BE30B3E}" sibTransId="{890C823A-62E4-47E3-82FC-EE10EF91D923}"/>
    <dgm:cxn modelId="{801011D9-1379-4B07-A981-98512ECF61F1}" type="presParOf" srcId="{C074A890-8448-4D03-8CFF-5A2A57135B7B}" destId="{A9C8CA4D-DAE0-4E30-8F24-602830958D17}" srcOrd="0" destOrd="0" presId="urn:microsoft.com/office/officeart/2005/8/layout/lProcess2"/>
    <dgm:cxn modelId="{9601FC91-8E51-4755-8399-311BF66FAC87}" type="presParOf" srcId="{A9C8CA4D-DAE0-4E30-8F24-602830958D17}" destId="{BCAA56DB-6B20-4768-A98F-D398F87AEC0A}" srcOrd="0" destOrd="0" presId="urn:microsoft.com/office/officeart/2005/8/layout/lProcess2"/>
    <dgm:cxn modelId="{7429B99C-143E-4628-A1A0-9C5E853468EB}" type="presParOf" srcId="{A9C8CA4D-DAE0-4E30-8F24-602830958D17}" destId="{788FAEBE-9869-4351-9493-1FFAFE2DBE3E}" srcOrd="1" destOrd="0" presId="urn:microsoft.com/office/officeart/2005/8/layout/lProcess2"/>
    <dgm:cxn modelId="{3AA79CE6-B53A-4A14-AD0D-9B2D117672AB}" type="presParOf" srcId="{A9C8CA4D-DAE0-4E30-8F24-602830958D17}" destId="{43E6AD33-395A-4138-8BF8-820EBA2C2721}" srcOrd="2" destOrd="0" presId="urn:microsoft.com/office/officeart/2005/8/layout/lProcess2"/>
    <dgm:cxn modelId="{B39B9233-3ECD-44C7-A8D3-2FDA8379B30A}" type="presParOf" srcId="{43E6AD33-395A-4138-8BF8-820EBA2C2721}" destId="{0E8469B0-0117-4DAC-91C1-9CF018041B4D}" srcOrd="0" destOrd="0" presId="urn:microsoft.com/office/officeart/2005/8/layout/lProcess2"/>
    <dgm:cxn modelId="{812C0C5F-C8BB-4F25-B418-5777677CBC73}" type="presParOf" srcId="{0E8469B0-0117-4DAC-91C1-9CF018041B4D}" destId="{5A03F377-07AA-4B77-85A4-AD63961A0C8B}" srcOrd="0" destOrd="0" presId="urn:microsoft.com/office/officeart/2005/8/layout/lProcess2"/>
    <dgm:cxn modelId="{9864D31A-AEFC-4CB0-A1D8-EB3E7F8F665E}" type="presParOf" srcId="{0E8469B0-0117-4DAC-91C1-9CF018041B4D}" destId="{1A57B319-1D0A-45DE-BC38-8EB15A83F49E}" srcOrd="1" destOrd="0" presId="urn:microsoft.com/office/officeart/2005/8/layout/lProcess2"/>
    <dgm:cxn modelId="{E8ED98DF-E597-4C0C-870D-71395F455FDE}" type="presParOf" srcId="{0E8469B0-0117-4DAC-91C1-9CF018041B4D}" destId="{336BD02C-DF29-4D73-B6D5-8CA0B3A7CB77}" srcOrd="2" destOrd="0" presId="urn:microsoft.com/office/officeart/2005/8/layout/lProcess2"/>
    <dgm:cxn modelId="{775A8F17-64F0-4A41-B44C-D36C5502F10E}" type="presParOf" srcId="{C074A890-8448-4D03-8CFF-5A2A57135B7B}" destId="{E436CD58-96A3-4026-9DD0-F2DED6B50C94}" srcOrd="1" destOrd="0" presId="urn:microsoft.com/office/officeart/2005/8/layout/lProcess2"/>
    <dgm:cxn modelId="{3334FA74-A02F-4635-B67C-01CE8FAED8EF}" type="presParOf" srcId="{C074A890-8448-4D03-8CFF-5A2A57135B7B}" destId="{8F5AA246-7418-456A-B3C3-7D8470FBDECA}" srcOrd="2" destOrd="0" presId="urn:microsoft.com/office/officeart/2005/8/layout/lProcess2"/>
    <dgm:cxn modelId="{9CD6FF7B-D832-4C96-86C0-31B7120BA3BF}" type="presParOf" srcId="{8F5AA246-7418-456A-B3C3-7D8470FBDECA}" destId="{C93EEB40-AA12-4774-A3E3-BC255CA1EE4F}" srcOrd="0" destOrd="0" presId="urn:microsoft.com/office/officeart/2005/8/layout/lProcess2"/>
    <dgm:cxn modelId="{712D5C67-3185-45DA-8EAB-FDD22A2B28E8}" type="presParOf" srcId="{8F5AA246-7418-456A-B3C3-7D8470FBDECA}" destId="{8293A1F5-45F6-455E-9F89-9DE25180F240}" srcOrd="1" destOrd="0" presId="urn:microsoft.com/office/officeart/2005/8/layout/lProcess2"/>
    <dgm:cxn modelId="{EB6BA528-0AB8-4CFF-8D15-0C404FFFB9C3}" type="presParOf" srcId="{8F5AA246-7418-456A-B3C3-7D8470FBDECA}" destId="{A826AC08-D333-4E1D-93B6-B03266B0999B}" srcOrd="2" destOrd="0" presId="urn:microsoft.com/office/officeart/2005/8/layout/lProcess2"/>
    <dgm:cxn modelId="{A52E1DE4-4179-4360-A447-77D272DFADE6}" type="presParOf" srcId="{A826AC08-D333-4E1D-93B6-B03266B0999B}" destId="{A701720D-EE4E-4699-AD25-91359B12916C}" srcOrd="0" destOrd="0" presId="urn:microsoft.com/office/officeart/2005/8/layout/lProcess2"/>
    <dgm:cxn modelId="{22351707-0603-41FB-99BD-197E28E55610}" type="presParOf" srcId="{A701720D-EE4E-4699-AD25-91359B12916C}" destId="{A003D85A-1363-4649-B726-5B4EC49E1E88}" srcOrd="0" destOrd="0" presId="urn:microsoft.com/office/officeart/2005/8/layout/lProcess2"/>
    <dgm:cxn modelId="{26F9C987-9CA2-45D8-8DF6-AC491BCD245B}" type="presParOf" srcId="{A701720D-EE4E-4699-AD25-91359B12916C}" destId="{FCD7D542-1D5D-4E3F-95F1-0CE7803DA6D1}" srcOrd="1" destOrd="0" presId="urn:microsoft.com/office/officeart/2005/8/layout/lProcess2"/>
    <dgm:cxn modelId="{513F4A47-859E-4BFB-B147-9395E1CFED4B}" type="presParOf" srcId="{A701720D-EE4E-4699-AD25-91359B12916C}" destId="{CF8A7AE0-631B-444B-A0ED-037791EF2575}" srcOrd="2" destOrd="0" presId="urn:microsoft.com/office/officeart/2005/8/layout/lProcess2"/>
    <dgm:cxn modelId="{CE5D9793-FE62-411D-9526-7DFBCA0BAFDE}" type="presParOf" srcId="{C074A890-8448-4D03-8CFF-5A2A57135B7B}" destId="{127D6BF0-CFAA-480B-9DB4-1FB15D3A3D83}" srcOrd="3" destOrd="0" presId="urn:microsoft.com/office/officeart/2005/8/layout/lProcess2"/>
    <dgm:cxn modelId="{F5492609-F53E-4AF1-A280-7C187DCB2AD7}" type="presParOf" srcId="{C074A890-8448-4D03-8CFF-5A2A57135B7B}" destId="{D3918431-F0D1-4FDD-8072-D06AADB43389}" srcOrd="4" destOrd="0" presId="urn:microsoft.com/office/officeart/2005/8/layout/lProcess2"/>
    <dgm:cxn modelId="{DD3AEDA9-3D80-49FC-BA2C-1A56718147BC}" type="presParOf" srcId="{D3918431-F0D1-4FDD-8072-D06AADB43389}" destId="{289A908C-5E2A-4377-9DBA-E3CA18566B0B}" srcOrd="0" destOrd="0" presId="urn:microsoft.com/office/officeart/2005/8/layout/lProcess2"/>
    <dgm:cxn modelId="{1A3A0DAC-A879-4AEF-91EE-9232B9208055}" type="presParOf" srcId="{D3918431-F0D1-4FDD-8072-D06AADB43389}" destId="{34B973D5-4A62-49A8-B2E1-E3EF268D44C7}" srcOrd="1" destOrd="0" presId="urn:microsoft.com/office/officeart/2005/8/layout/lProcess2"/>
    <dgm:cxn modelId="{602F93CA-98BF-4EB5-BA0D-427451F19207}" type="presParOf" srcId="{D3918431-F0D1-4FDD-8072-D06AADB43389}" destId="{603010A9-BC89-4A43-9010-FA691636C638}" srcOrd="2" destOrd="0" presId="urn:microsoft.com/office/officeart/2005/8/layout/lProcess2"/>
    <dgm:cxn modelId="{18568C8F-03D1-406D-9505-55976273737D}" type="presParOf" srcId="{603010A9-BC89-4A43-9010-FA691636C638}" destId="{82F990A3-7224-4906-B25D-D7F8E4A328FB}" srcOrd="0" destOrd="0" presId="urn:microsoft.com/office/officeart/2005/8/layout/lProcess2"/>
    <dgm:cxn modelId="{B291D5D4-4B64-417F-9A52-9C4AE751B4D1}" type="presParOf" srcId="{82F990A3-7224-4906-B25D-D7F8E4A328FB}" destId="{97083999-70F5-45E4-8142-66F91396294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BB8FFF-16BF-4B4B-A290-E3EFB3AC32A9}"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l-GR"/>
        </a:p>
      </dgm:t>
    </dgm:pt>
    <dgm:pt modelId="{033F1D52-D6B8-4F4D-B2FF-5FFC19082793}">
      <dgm:prSet phldrT="[Κείμενο]"/>
      <dgm:spPr/>
      <dgm:t>
        <a:bodyPr/>
        <a:lstStyle/>
        <a:p>
          <a:r>
            <a:rPr lang="el-GR" dirty="0" smtClean="0"/>
            <a:t>Εδραίωση ελέγχου κεφαλής</a:t>
          </a:r>
          <a:endParaRPr lang="el-GR" dirty="0"/>
        </a:p>
      </dgm:t>
    </dgm:pt>
    <dgm:pt modelId="{52989764-7229-4B13-8312-6DD6E7A261EE}" type="parTrans" cxnId="{72CA8954-E0C0-4791-B503-56A5EEC4D88A}">
      <dgm:prSet/>
      <dgm:spPr/>
      <dgm:t>
        <a:bodyPr/>
        <a:lstStyle/>
        <a:p>
          <a:endParaRPr lang="el-GR"/>
        </a:p>
      </dgm:t>
    </dgm:pt>
    <dgm:pt modelId="{2E174B56-292F-47D9-B272-0ED4E494260D}" type="sibTrans" cxnId="{72CA8954-E0C0-4791-B503-56A5EEC4D88A}">
      <dgm:prSet/>
      <dgm:spPr/>
      <dgm:t>
        <a:bodyPr/>
        <a:lstStyle/>
        <a:p>
          <a:endParaRPr lang="el-GR"/>
        </a:p>
      </dgm:t>
    </dgm:pt>
    <dgm:pt modelId="{D183B41A-CEBF-4BC8-ADD3-458069A10922}">
      <dgm:prSet phldrT="[Κείμενο]"/>
      <dgm:spPr/>
      <dgm:t>
        <a:bodyPr/>
        <a:lstStyle/>
        <a:p>
          <a:r>
            <a:rPr lang="el-GR" dirty="0" smtClean="0"/>
            <a:t>Εδραίωση </a:t>
          </a:r>
          <a:r>
            <a:rPr lang="el-GR" dirty="0" err="1" smtClean="0"/>
            <a:t>σταστικής</a:t>
          </a:r>
          <a:r>
            <a:rPr lang="el-GR" dirty="0" smtClean="0"/>
            <a:t> ευστάθειας και της μεταφοράς βάρους της κεφαλής της ωμικής ζώνης, του κορμού , της λεκάνης σε πολλές αδρές κινήσεις στην ύπτια, πρηνή, καθιστή, όρθια θέση  τη βάδιση </a:t>
          </a:r>
          <a:endParaRPr lang="el-GR" dirty="0"/>
        </a:p>
      </dgm:t>
    </dgm:pt>
    <dgm:pt modelId="{B4FE8E6D-F33F-47C7-BF02-7C5E419DACB2}" type="parTrans" cxnId="{FFD2093E-80D9-4ECA-A0A0-666CE2325374}">
      <dgm:prSet/>
      <dgm:spPr/>
      <dgm:t>
        <a:bodyPr/>
        <a:lstStyle/>
        <a:p>
          <a:endParaRPr lang="el-GR"/>
        </a:p>
      </dgm:t>
    </dgm:pt>
    <dgm:pt modelId="{0F9688AE-9FC9-47A7-8ABB-6918DE4B82C7}" type="sibTrans" cxnId="{FFD2093E-80D9-4ECA-A0A0-666CE2325374}">
      <dgm:prSet/>
      <dgm:spPr/>
      <dgm:t>
        <a:bodyPr/>
        <a:lstStyle/>
        <a:p>
          <a:endParaRPr lang="el-GR"/>
        </a:p>
      </dgm:t>
    </dgm:pt>
    <dgm:pt modelId="{7B6D9F8E-1B13-4476-84AB-867440F6390B}">
      <dgm:prSet/>
      <dgm:spPr/>
      <dgm:t>
        <a:bodyPr/>
        <a:lstStyle/>
        <a:p>
          <a:r>
            <a:rPr lang="el-GR" dirty="0" smtClean="0"/>
            <a:t>Σταθεροποίηση των αντικειμένων για να τα προσεγγίσει το παιδί (αντιολισθητικές επιφάνειες)</a:t>
          </a:r>
          <a:endParaRPr lang="el-GR" dirty="0"/>
        </a:p>
      </dgm:t>
    </dgm:pt>
    <dgm:pt modelId="{8F65BB60-2154-46DA-A3C6-1EE3D8396DE8}" type="parTrans" cxnId="{856FEFBD-35DF-46B2-B9FE-C819B5F5EC72}">
      <dgm:prSet/>
      <dgm:spPr/>
    </dgm:pt>
    <dgm:pt modelId="{56EE3EF2-FCD1-4129-B9DD-9C04BBB7C2F8}" type="sibTrans" cxnId="{856FEFBD-35DF-46B2-B9FE-C819B5F5EC72}">
      <dgm:prSet/>
      <dgm:spPr/>
    </dgm:pt>
    <dgm:pt modelId="{09CCFFE1-52E1-4B0D-A632-E904DEEEF342}">
      <dgm:prSet/>
      <dgm:spPr/>
      <dgm:t>
        <a:bodyPr/>
        <a:lstStyle/>
        <a:p>
          <a:r>
            <a:rPr lang="el-GR" dirty="0" smtClean="0"/>
            <a:t>Σταθεροποίηση όλου του σώματος και σταθεροποίηση του καρπού για λεπτές κινητικές δεξιότητες</a:t>
          </a:r>
          <a:endParaRPr lang="el-GR" dirty="0"/>
        </a:p>
      </dgm:t>
    </dgm:pt>
    <dgm:pt modelId="{1B609311-405F-4C28-8972-AE6C366AE9CA}" type="parTrans" cxnId="{A3C0692F-7DE0-4D7E-BB5C-0A644C82A983}">
      <dgm:prSet/>
      <dgm:spPr/>
    </dgm:pt>
    <dgm:pt modelId="{CF027F34-943D-4861-8713-46F2879812C8}" type="sibTrans" cxnId="{A3C0692F-7DE0-4D7E-BB5C-0A644C82A983}">
      <dgm:prSet/>
      <dgm:spPr/>
    </dgm:pt>
    <dgm:pt modelId="{C326994F-5D9B-46C4-9DC2-E8220C3DF67A}">
      <dgm:prSet phldrT="[Κείμενο]"/>
      <dgm:spPr/>
      <dgm:t>
        <a:bodyPr/>
        <a:lstStyle/>
        <a:p>
          <a:r>
            <a:rPr lang="el-GR" dirty="0" smtClean="0"/>
            <a:t>Αναπτύσσονται οι προστατευτικές αντιδράσεις στα άνω άκρα </a:t>
          </a:r>
          <a:endParaRPr lang="el-GR" dirty="0"/>
        </a:p>
      </dgm:t>
    </dgm:pt>
    <dgm:pt modelId="{FF536000-EEA7-4F02-A294-61931D85B804}" type="sibTrans" cxnId="{6D4F7DB2-C803-4D11-A710-F62F50355CF5}">
      <dgm:prSet/>
      <dgm:spPr/>
      <dgm:t>
        <a:bodyPr/>
        <a:lstStyle/>
        <a:p>
          <a:endParaRPr lang="el-GR"/>
        </a:p>
      </dgm:t>
    </dgm:pt>
    <dgm:pt modelId="{DA4D7197-9700-4D53-B2D2-0A359737ED01}" type="parTrans" cxnId="{6D4F7DB2-C803-4D11-A710-F62F50355CF5}">
      <dgm:prSet/>
      <dgm:spPr/>
      <dgm:t>
        <a:bodyPr/>
        <a:lstStyle/>
        <a:p>
          <a:endParaRPr lang="el-GR"/>
        </a:p>
      </dgm:t>
    </dgm:pt>
    <dgm:pt modelId="{AB05DBB5-8F02-4073-A32E-2164F567F4BD}">
      <dgm:prSet phldrT="[Κείμενο]"/>
      <dgm:spPr/>
      <dgm:t>
        <a:bodyPr/>
        <a:lstStyle/>
        <a:p>
          <a:r>
            <a:rPr lang="el-GR" dirty="0" smtClean="0"/>
            <a:t>Ανάπτυξη των αντιδράσεων έγερσης. Τα χέρια και τα άνω άκρα χρησιμοποιούνται για να αλλάξει το παιδί στάση αλλά και για να </a:t>
          </a:r>
          <a:r>
            <a:rPr lang="el-GR" dirty="0" err="1" smtClean="0"/>
            <a:t>αυτουπηρετηθεί</a:t>
          </a:r>
          <a:endParaRPr lang="el-GR" dirty="0"/>
        </a:p>
      </dgm:t>
    </dgm:pt>
    <dgm:pt modelId="{79871E59-2C1C-450F-B047-C73915F59A32}" type="sibTrans" cxnId="{80B10CE7-B7FC-4BE4-AA9A-B89B862975EF}">
      <dgm:prSet/>
      <dgm:spPr/>
      <dgm:t>
        <a:bodyPr/>
        <a:lstStyle/>
        <a:p>
          <a:endParaRPr lang="el-GR"/>
        </a:p>
      </dgm:t>
    </dgm:pt>
    <dgm:pt modelId="{D28CBE35-5601-4F2C-96BF-050B8F45DF40}" type="parTrans" cxnId="{80B10CE7-B7FC-4BE4-AA9A-B89B862975EF}">
      <dgm:prSet/>
      <dgm:spPr/>
      <dgm:t>
        <a:bodyPr/>
        <a:lstStyle/>
        <a:p>
          <a:endParaRPr lang="el-GR"/>
        </a:p>
      </dgm:t>
    </dgm:pt>
    <dgm:pt modelId="{BD9E35A7-4147-4B48-B19B-67C6ED7B3A7C}">
      <dgm:prSet phldrT="[Κείμενο]"/>
      <dgm:spPr/>
      <dgm:t>
        <a:bodyPr/>
        <a:lstStyle/>
        <a:p>
          <a:r>
            <a:rPr lang="el-GR" dirty="0" smtClean="0"/>
            <a:t>Ελάττωση της υποστήριξης από τα χέρια ή άλλα στηρίγματα ειδικά στην καθιστή θέση και όρθια θέση και στο όρθιο γονάτισμα (σε αυτές τις περιόδους οι ιμάντες, τα στηρίγματα, ο εξοπλισμός </a:t>
          </a:r>
          <a:r>
            <a:rPr lang="el-GR" dirty="0" err="1" smtClean="0"/>
            <a:t>ορθοστάτισης</a:t>
          </a:r>
          <a:r>
            <a:rPr lang="el-GR" dirty="0" smtClean="0"/>
            <a:t> αυξάνεται)</a:t>
          </a:r>
          <a:endParaRPr lang="el-GR" dirty="0"/>
        </a:p>
      </dgm:t>
    </dgm:pt>
    <dgm:pt modelId="{A27FD7B5-5E3E-445D-A4B1-84483DFF426D}" type="sibTrans" cxnId="{AC33397C-2931-433A-A5FF-EECF61499CF8}">
      <dgm:prSet/>
      <dgm:spPr/>
      <dgm:t>
        <a:bodyPr/>
        <a:lstStyle/>
        <a:p>
          <a:endParaRPr lang="el-GR"/>
        </a:p>
      </dgm:t>
    </dgm:pt>
    <dgm:pt modelId="{07C7F409-8A92-4382-BBB7-8B6DD3351F10}" type="parTrans" cxnId="{AC33397C-2931-433A-A5FF-EECF61499CF8}">
      <dgm:prSet/>
      <dgm:spPr/>
      <dgm:t>
        <a:bodyPr/>
        <a:lstStyle/>
        <a:p>
          <a:endParaRPr lang="el-GR"/>
        </a:p>
      </dgm:t>
    </dgm:pt>
    <dgm:pt modelId="{C8935EDB-2891-4E24-93BB-C3CB06A92EEE}">
      <dgm:prSet/>
      <dgm:spPr/>
      <dgm:t>
        <a:bodyPr/>
        <a:lstStyle/>
        <a:p>
          <a:r>
            <a:rPr lang="el-GR" dirty="0" smtClean="0"/>
            <a:t>Εξάσκηση σε λεπτές κινήσεις προσέγγισης, σύλληψης, απελευθέρωσης---χρήση συνεργιών</a:t>
          </a:r>
          <a:endParaRPr lang="el-GR" dirty="0"/>
        </a:p>
      </dgm:t>
    </dgm:pt>
    <dgm:pt modelId="{035D489D-D339-4285-A652-0F39DD3CD53E}" type="parTrans" cxnId="{096DB8A6-BDF7-42EB-8406-381E5F42FF12}">
      <dgm:prSet/>
      <dgm:spPr/>
    </dgm:pt>
    <dgm:pt modelId="{782C325E-CC29-47B9-A197-6CF3A77F5EFE}" type="sibTrans" cxnId="{096DB8A6-BDF7-42EB-8406-381E5F42FF12}">
      <dgm:prSet/>
      <dgm:spPr/>
    </dgm:pt>
    <dgm:pt modelId="{86EE648E-9C50-4456-8FB7-B824C21E38F7}" type="pres">
      <dgm:prSet presAssocID="{1DBB8FFF-16BF-4B4B-A290-E3EFB3AC32A9}" presName="diagram" presStyleCnt="0">
        <dgm:presLayoutVars>
          <dgm:dir/>
          <dgm:resizeHandles val="exact"/>
        </dgm:presLayoutVars>
      </dgm:prSet>
      <dgm:spPr/>
      <dgm:t>
        <a:bodyPr/>
        <a:lstStyle/>
        <a:p>
          <a:endParaRPr lang="el-GR"/>
        </a:p>
      </dgm:t>
    </dgm:pt>
    <dgm:pt modelId="{DB578DA2-8612-481A-9CFD-2BA63BAD374C}" type="pres">
      <dgm:prSet presAssocID="{033F1D52-D6B8-4F4D-B2FF-5FFC19082793}" presName="node" presStyleLbl="node1" presStyleIdx="0" presStyleCnt="8">
        <dgm:presLayoutVars>
          <dgm:bulletEnabled val="1"/>
        </dgm:presLayoutVars>
      </dgm:prSet>
      <dgm:spPr/>
      <dgm:t>
        <a:bodyPr/>
        <a:lstStyle/>
        <a:p>
          <a:endParaRPr lang="el-GR"/>
        </a:p>
      </dgm:t>
    </dgm:pt>
    <dgm:pt modelId="{B17680D3-CA99-4E07-9F11-9CDC52244763}" type="pres">
      <dgm:prSet presAssocID="{2E174B56-292F-47D9-B272-0ED4E494260D}" presName="sibTrans" presStyleCnt="0"/>
      <dgm:spPr/>
    </dgm:pt>
    <dgm:pt modelId="{17FE1C33-2414-480A-9AE5-21BE97FD3755}" type="pres">
      <dgm:prSet presAssocID="{D183B41A-CEBF-4BC8-ADD3-458069A10922}" presName="node" presStyleLbl="node1" presStyleIdx="1" presStyleCnt="8">
        <dgm:presLayoutVars>
          <dgm:bulletEnabled val="1"/>
        </dgm:presLayoutVars>
      </dgm:prSet>
      <dgm:spPr/>
      <dgm:t>
        <a:bodyPr/>
        <a:lstStyle/>
        <a:p>
          <a:endParaRPr lang="el-GR"/>
        </a:p>
      </dgm:t>
    </dgm:pt>
    <dgm:pt modelId="{EB0D3BC3-BC92-4FF4-88B3-AAD93D84B4C3}" type="pres">
      <dgm:prSet presAssocID="{0F9688AE-9FC9-47A7-8ABB-6918DE4B82C7}" presName="sibTrans" presStyleCnt="0"/>
      <dgm:spPr/>
    </dgm:pt>
    <dgm:pt modelId="{3D6C2F9C-C8FB-42AC-A641-CFF9649B1244}" type="pres">
      <dgm:prSet presAssocID="{09CCFFE1-52E1-4B0D-A632-E904DEEEF342}" presName="node" presStyleLbl="node1" presStyleIdx="2" presStyleCnt="8">
        <dgm:presLayoutVars>
          <dgm:bulletEnabled val="1"/>
        </dgm:presLayoutVars>
      </dgm:prSet>
      <dgm:spPr/>
      <dgm:t>
        <a:bodyPr/>
        <a:lstStyle/>
        <a:p>
          <a:endParaRPr lang="el-GR"/>
        </a:p>
      </dgm:t>
    </dgm:pt>
    <dgm:pt modelId="{02203CF5-B3D5-4ABA-B802-464E659805B4}" type="pres">
      <dgm:prSet presAssocID="{CF027F34-943D-4861-8713-46F2879812C8}" presName="sibTrans" presStyleCnt="0"/>
      <dgm:spPr/>
    </dgm:pt>
    <dgm:pt modelId="{CC097F90-9BF1-4C16-85D1-09A5EF43853C}" type="pres">
      <dgm:prSet presAssocID="{7B6D9F8E-1B13-4476-84AB-867440F6390B}" presName="node" presStyleLbl="node1" presStyleIdx="3" presStyleCnt="8">
        <dgm:presLayoutVars>
          <dgm:bulletEnabled val="1"/>
        </dgm:presLayoutVars>
      </dgm:prSet>
      <dgm:spPr/>
      <dgm:t>
        <a:bodyPr/>
        <a:lstStyle/>
        <a:p>
          <a:endParaRPr lang="el-GR"/>
        </a:p>
      </dgm:t>
    </dgm:pt>
    <dgm:pt modelId="{2BC5295D-C946-4654-AECB-EFD5755520D5}" type="pres">
      <dgm:prSet presAssocID="{56EE3EF2-FCD1-4129-B9DD-9C04BBB7C2F8}" presName="sibTrans" presStyleCnt="0"/>
      <dgm:spPr/>
    </dgm:pt>
    <dgm:pt modelId="{8DF0F602-D8F0-4D99-9CC9-6BA610234446}" type="pres">
      <dgm:prSet presAssocID="{BD9E35A7-4147-4B48-B19B-67C6ED7B3A7C}" presName="node" presStyleLbl="node1" presStyleIdx="4" presStyleCnt="8" custLinFactNeighborX="-1147" custLinFactNeighborY="152">
        <dgm:presLayoutVars>
          <dgm:bulletEnabled val="1"/>
        </dgm:presLayoutVars>
      </dgm:prSet>
      <dgm:spPr/>
      <dgm:t>
        <a:bodyPr/>
        <a:lstStyle/>
        <a:p>
          <a:endParaRPr lang="el-GR"/>
        </a:p>
      </dgm:t>
    </dgm:pt>
    <dgm:pt modelId="{18781C19-E69D-45E1-90AD-EB4DB985937D}" type="pres">
      <dgm:prSet presAssocID="{A27FD7B5-5E3E-445D-A4B1-84483DFF426D}" presName="sibTrans" presStyleCnt="0"/>
      <dgm:spPr/>
    </dgm:pt>
    <dgm:pt modelId="{86F68E30-9218-47F3-98BC-2EA41A5D34B2}" type="pres">
      <dgm:prSet presAssocID="{AB05DBB5-8F02-4073-A32E-2164F567F4BD}" presName="node" presStyleLbl="node1" presStyleIdx="5" presStyleCnt="8">
        <dgm:presLayoutVars>
          <dgm:bulletEnabled val="1"/>
        </dgm:presLayoutVars>
      </dgm:prSet>
      <dgm:spPr/>
      <dgm:t>
        <a:bodyPr/>
        <a:lstStyle/>
        <a:p>
          <a:endParaRPr lang="el-GR"/>
        </a:p>
      </dgm:t>
    </dgm:pt>
    <dgm:pt modelId="{5F4BBE04-3A88-49C6-827C-6CA99BFC48AE}" type="pres">
      <dgm:prSet presAssocID="{79871E59-2C1C-450F-B047-C73915F59A32}" presName="sibTrans" presStyleCnt="0"/>
      <dgm:spPr/>
    </dgm:pt>
    <dgm:pt modelId="{9690916D-4D4C-4182-B40B-4BAED8E56A07}" type="pres">
      <dgm:prSet presAssocID="{C326994F-5D9B-46C4-9DC2-E8220C3DF67A}" presName="node" presStyleLbl="node1" presStyleIdx="6" presStyleCnt="8">
        <dgm:presLayoutVars>
          <dgm:bulletEnabled val="1"/>
        </dgm:presLayoutVars>
      </dgm:prSet>
      <dgm:spPr/>
      <dgm:t>
        <a:bodyPr/>
        <a:lstStyle/>
        <a:p>
          <a:endParaRPr lang="el-GR"/>
        </a:p>
      </dgm:t>
    </dgm:pt>
    <dgm:pt modelId="{F261D17F-DF84-4ECF-88BB-7490700EA824}" type="pres">
      <dgm:prSet presAssocID="{FF536000-EEA7-4F02-A294-61931D85B804}" presName="sibTrans" presStyleCnt="0"/>
      <dgm:spPr/>
    </dgm:pt>
    <dgm:pt modelId="{CA7B84BC-A4E0-4965-AEE6-421BEC6968C1}" type="pres">
      <dgm:prSet presAssocID="{C8935EDB-2891-4E24-93BB-C3CB06A92EEE}" presName="node" presStyleLbl="node1" presStyleIdx="7" presStyleCnt="8">
        <dgm:presLayoutVars>
          <dgm:bulletEnabled val="1"/>
        </dgm:presLayoutVars>
      </dgm:prSet>
      <dgm:spPr/>
      <dgm:t>
        <a:bodyPr/>
        <a:lstStyle/>
        <a:p>
          <a:endParaRPr lang="el-GR"/>
        </a:p>
      </dgm:t>
    </dgm:pt>
  </dgm:ptLst>
  <dgm:cxnLst>
    <dgm:cxn modelId="{FFD2093E-80D9-4ECA-A0A0-666CE2325374}" srcId="{1DBB8FFF-16BF-4B4B-A290-E3EFB3AC32A9}" destId="{D183B41A-CEBF-4BC8-ADD3-458069A10922}" srcOrd="1" destOrd="0" parTransId="{B4FE8E6D-F33F-47C7-BF02-7C5E419DACB2}" sibTransId="{0F9688AE-9FC9-47A7-8ABB-6918DE4B82C7}"/>
    <dgm:cxn modelId="{72CA8954-E0C0-4791-B503-56A5EEC4D88A}" srcId="{1DBB8FFF-16BF-4B4B-A290-E3EFB3AC32A9}" destId="{033F1D52-D6B8-4F4D-B2FF-5FFC19082793}" srcOrd="0" destOrd="0" parTransId="{52989764-7229-4B13-8312-6DD6E7A261EE}" sibTransId="{2E174B56-292F-47D9-B272-0ED4E494260D}"/>
    <dgm:cxn modelId="{A533A2A5-F334-4F79-8B9D-240DD1ACE8C7}" type="presOf" srcId="{D183B41A-CEBF-4BC8-ADD3-458069A10922}" destId="{17FE1C33-2414-480A-9AE5-21BE97FD3755}" srcOrd="0" destOrd="0" presId="urn:microsoft.com/office/officeart/2005/8/layout/default"/>
    <dgm:cxn modelId="{6D4F7DB2-C803-4D11-A710-F62F50355CF5}" srcId="{1DBB8FFF-16BF-4B4B-A290-E3EFB3AC32A9}" destId="{C326994F-5D9B-46C4-9DC2-E8220C3DF67A}" srcOrd="6" destOrd="0" parTransId="{DA4D7197-9700-4D53-B2D2-0A359737ED01}" sibTransId="{FF536000-EEA7-4F02-A294-61931D85B804}"/>
    <dgm:cxn modelId="{095F9CC2-BB4D-4DBE-BF33-B91EC0C72ABE}" type="presOf" srcId="{7B6D9F8E-1B13-4476-84AB-867440F6390B}" destId="{CC097F90-9BF1-4C16-85D1-09A5EF43853C}" srcOrd="0" destOrd="0" presId="urn:microsoft.com/office/officeart/2005/8/layout/default"/>
    <dgm:cxn modelId="{80B10CE7-B7FC-4BE4-AA9A-B89B862975EF}" srcId="{1DBB8FFF-16BF-4B4B-A290-E3EFB3AC32A9}" destId="{AB05DBB5-8F02-4073-A32E-2164F567F4BD}" srcOrd="5" destOrd="0" parTransId="{D28CBE35-5601-4F2C-96BF-050B8F45DF40}" sibTransId="{79871E59-2C1C-450F-B047-C73915F59A32}"/>
    <dgm:cxn modelId="{50234C4E-9163-4C42-B50E-8F0DA712B162}" type="presOf" srcId="{09CCFFE1-52E1-4B0D-A632-E904DEEEF342}" destId="{3D6C2F9C-C8FB-42AC-A641-CFF9649B1244}" srcOrd="0" destOrd="0" presId="urn:microsoft.com/office/officeart/2005/8/layout/default"/>
    <dgm:cxn modelId="{8F921F5E-47CF-44F1-ACF1-7EDB9F16DBB2}" type="presOf" srcId="{BD9E35A7-4147-4B48-B19B-67C6ED7B3A7C}" destId="{8DF0F602-D8F0-4D99-9CC9-6BA610234446}" srcOrd="0" destOrd="0" presId="urn:microsoft.com/office/officeart/2005/8/layout/default"/>
    <dgm:cxn modelId="{A3C0692F-7DE0-4D7E-BB5C-0A644C82A983}" srcId="{1DBB8FFF-16BF-4B4B-A290-E3EFB3AC32A9}" destId="{09CCFFE1-52E1-4B0D-A632-E904DEEEF342}" srcOrd="2" destOrd="0" parTransId="{1B609311-405F-4C28-8972-AE6C366AE9CA}" sibTransId="{CF027F34-943D-4861-8713-46F2879812C8}"/>
    <dgm:cxn modelId="{096DB8A6-BDF7-42EB-8406-381E5F42FF12}" srcId="{1DBB8FFF-16BF-4B4B-A290-E3EFB3AC32A9}" destId="{C8935EDB-2891-4E24-93BB-C3CB06A92EEE}" srcOrd="7" destOrd="0" parTransId="{035D489D-D339-4285-A652-0F39DD3CD53E}" sibTransId="{782C325E-CC29-47B9-A197-6CF3A77F5EFE}"/>
    <dgm:cxn modelId="{33736FA2-8874-45BC-B9AE-09EB241DD150}" type="presOf" srcId="{AB05DBB5-8F02-4073-A32E-2164F567F4BD}" destId="{86F68E30-9218-47F3-98BC-2EA41A5D34B2}" srcOrd="0" destOrd="0" presId="urn:microsoft.com/office/officeart/2005/8/layout/default"/>
    <dgm:cxn modelId="{856FEFBD-35DF-46B2-B9FE-C819B5F5EC72}" srcId="{1DBB8FFF-16BF-4B4B-A290-E3EFB3AC32A9}" destId="{7B6D9F8E-1B13-4476-84AB-867440F6390B}" srcOrd="3" destOrd="0" parTransId="{8F65BB60-2154-46DA-A3C6-1EE3D8396DE8}" sibTransId="{56EE3EF2-FCD1-4129-B9DD-9C04BBB7C2F8}"/>
    <dgm:cxn modelId="{64A27CDE-BA3B-4FF5-92DB-2A4B83BE6402}" type="presOf" srcId="{033F1D52-D6B8-4F4D-B2FF-5FFC19082793}" destId="{DB578DA2-8612-481A-9CFD-2BA63BAD374C}" srcOrd="0" destOrd="0" presId="urn:microsoft.com/office/officeart/2005/8/layout/default"/>
    <dgm:cxn modelId="{77516B14-0372-4CE2-B0A3-F9152140CE06}" type="presOf" srcId="{C326994F-5D9B-46C4-9DC2-E8220C3DF67A}" destId="{9690916D-4D4C-4182-B40B-4BAED8E56A07}" srcOrd="0" destOrd="0" presId="urn:microsoft.com/office/officeart/2005/8/layout/default"/>
    <dgm:cxn modelId="{9D707632-9A2C-45FC-A3BC-B3AA39C527B6}" type="presOf" srcId="{C8935EDB-2891-4E24-93BB-C3CB06A92EEE}" destId="{CA7B84BC-A4E0-4965-AEE6-421BEC6968C1}" srcOrd="0" destOrd="0" presId="urn:microsoft.com/office/officeart/2005/8/layout/default"/>
    <dgm:cxn modelId="{AC33397C-2931-433A-A5FF-EECF61499CF8}" srcId="{1DBB8FFF-16BF-4B4B-A290-E3EFB3AC32A9}" destId="{BD9E35A7-4147-4B48-B19B-67C6ED7B3A7C}" srcOrd="4" destOrd="0" parTransId="{07C7F409-8A92-4382-BBB7-8B6DD3351F10}" sibTransId="{A27FD7B5-5E3E-445D-A4B1-84483DFF426D}"/>
    <dgm:cxn modelId="{92914856-4421-46A0-A806-BBC8C041743E}" type="presOf" srcId="{1DBB8FFF-16BF-4B4B-A290-E3EFB3AC32A9}" destId="{86EE648E-9C50-4456-8FB7-B824C21E38F7}" srcOrd="0" destOrd="0" presId="urn:microsoft.com/office/officeart/2005/8/layout/default"/>
    <dgm:cxn modelId="{4DED86B2-6BD6-46E0-93A7-C87161775A7A}" type="presParOf" srcId="{86EE648E-9C50-4456-8FB7-B824C21E38F7}" destId="{DB578DA2-8612-481A-9CFD-2BA63BAD374C}" srcOrd="0" destOrd="0" presId="urn:microsoft.com/office/officeart/2005/8/layout/default"/>
    <dgm:cxn modelId="{E52C578E-6236-4C9C-B488-128A3E3BF39E}" type="presParOf" srcId="{86EE648E-9C50-4456-8FB7-B824C21E38F7}" destId="{B17680D3-CA99-4E07-9F11-9CDC52244763}" srcOrd="1" destOrd="0" presId="urn:microsoft.com/office/officeart/2005/8/layout/default"/>
    <dgm:cxn modelId="{78E7C415-ED3A-4114-9432-AE93C881D108}" type="presParOf" srcId="{86EE648E-9C50-4456-8FB7-B824C21E38F7}" destId="{17FE1C33-2414-480A-9AE5-21BE97FD3755}" srcOrd="2" destOrd="0" presId="urn:microsoft.com/office/officeart/2005/8/layout/default"/>
    <dgm:cxn modelId="{EBD3BED2-306E-4CA9-A490-7187EC8D3EA2}" type="presParOf" srcId="{86EE648E-9C50-4456-8FB7-B824C21E38F7}" destId="{EB0D3BC3-BC92-4FF4-88B3-AAD93D84B4C3}" srcOrd="3" destOrd="0" presId="urn:microsoft.com/office/officeart/2005/8/layout/default"/>
    <dgm:cxn modelId="{82400BCE-1772-44EA-9800-636A958C5081}" type="presParOf" srcId="{86EE648E-9C50-4456-8FB7-B824C21E38F7}" destId="{3D6C2F9C-C8FB-42AC-A641-CFF9649B1244}" srcOrd="4" destOrd="0" presId="urn:microsoft.com/office/officeart/2005/8/layout/default"/>
    <dgm:cxn modelId="{E2D4E8A5-64BD-4ECD-A525-397A75EE6F0F}" type="presParOf" srcId="{86EE648E-9C50-4456-8FB7-B824C21E38F7}" destId="{02203CF5-B3D5-4ABA-B802-464E659805B4}" srcOrd="5" destOrd="0" presId="urn:microsoft.com/office/officeart/2005/8/layout/default"/>
    <dgm:cxn modelId="{573D4EBE-CDB8-4F98-BD46-A056879C0A99}" type="presParOf" srcId="{86EE648E-9C50-4456-8FB7-B824C21E38F7}" destId="{CC097F90-9BF1-4C16-85D1-09A5EF43853C}" srcOrd="6" destOrd="0" presId="urn:microsoft.com/office/officeart/2005/8/layout/default"/>
    <dgm:cxn modelId="{8A77E9C3-940F-4E09-A260-DACAE33E2832}" type="presParOf" srcId="{86EE648E-9C50-4456-8FB7-B824C21E38F7}" destId="{2BC5295D-C946-4654-AECB-EFD5755520D5}" srcOrd="7" destOrd="0" presId="urn:microsoft.com/office/officeart/2005/8/layout/default"/>
    <dgm:cxn modelId="{78A701A2-7F25-4075-8261-A837F0643DB5}" type="presParOf" srcId="{86EE648E-9C50-4456-8FB7-B824C21E38F7}" destId="{8DF0F602-D8F0-4D99-9CC9-6BA610234446}" srcOrd="8" destOrd="0" presId="urn:microsoft.com/office/officeart/2005/8/layout/default"/>
    <dgm:cxn modelId="{157E425F-6AF6-49F4-A401-CE2FD99A9A05}" type="presParOf" srcId="{86EE648E-9C50-4456-8FB7-B824C21E38F7}" destId="{18781C19-E69D-45E1-90AD-EB4DB985937D}" srcOrd="9" destOrd="0" presId="urn:microsoft.com/office/officeart/2005/8/layout/default"/>
    <dgm:cxn modelId="{B3FBCDDF-8E27-47BD-8A53-3C97A80AEBB6}" type="presParOf" srcId="{86EE648E-9C50-4456-8FB7-B824C21E38F7}" destId="{86F68E30-9218-47F3-98BC-2EA41A5D34B2}" srcOrd="10" destOrd="0" presId="urn:microsoft.com/office/officeart/2005/8/layout/default"/>
    <dgm:cxn modelId="{D720692B-D03A-4CCB-ADF7-83DB64266E76}" type="presParOf" srcId="{86EE648E-9C50-4456-8FB7-B824C21E38F7}" destId="{5F4BBE04-3A88-49C6-827C-6CA99BFC48AE}" srcOrd="11" destOrd="0" presId="urn:microsoft.com/office/officeart/2005/8/layout/default"/>
    <dgm:cxn modelId="{2E6803BF-EC14-411A-9A93-3A7B3C59AB3B}" type="presParOf" srcId="{86EE648E-9C50-4456-8FB7-B824C21E38F7}" destId="{9690916D-4D4C-4182-B40B-4BAED8E56A07}" srcOrd="12" destOrd="0" presId="urn:microsoft.com/office/officeart/2005/8/layout/default"/>
    <dgm:cxn modelId="{CFFDB76B-8DB2-4CA9-AE96-DD60CF7AAEF5}" type="presParOf" srcId="{86EE648E-9C50-4456-8FB7-B824C21E38F7}" destId="{F261D17F-DF84-4ECF-88BB-7490700EA824}" srcOrd="13" destOrd="0" presId="urn:microsoft.com/office/officeart/2005/8/layout/default"/>
    <dgm:cxn modelId="{8E67EC00-7AB8-474D-8475-BC7CABBA5725}" type="presParOf" srcId="{86EE648E-9C50-4456-8FB7-B824C21E38F7}" destId="{CA7B84BC-A4E0-4965-AEE6-421BEC6968C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7F5628-BD8A-41F4-9AF1-47560AB4344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89EF63FB-D638-41D6-A097-45556BEB5405}">
      <dgm:prSet phldrT="[Κείμενο]" custT="1"/>
      <dgm:spPr/>
      <dgm:t>
        <a:bodyPr/>
        <a:lstStyle/>
        <a:p>
          <a:r>
            <a:rPr lang="el-GR" sz="2000" dirty="0" smtClean="0"/>
            <a:t>Αντιμετωπίζουμε τις μη φυσιολογικές στάσεις όλου του παιδιού</a:t>
          </a:r>
          <a:endParaRPr lang="el-GR" sz="2000" dirty="0"/>
        </a:p>
      </dgm:t>
    </dgm:pt>
    <dgm:pt modelId="{9A9FD052-A03B-41CC-9139-B270638B3912}" type="parTrans" cxnId="{0242FC62-8026-4639-9C5A-853FF00A34E3}">
      <dgm:prSet/>
      <dgm:spPr/>
      <dgm:t>
        <a:bodyPr/>
        <a:lstStyle/>
        <a:p>
          <a:endParaRPr lang="el-GR"/>
        </a:p>
      </dgm:t>
    </dgm:pt>
    <dgm:pt modelId="{2FB0A49E-11F6-4E26-9E11-BDDC6348B770}" type="sibTrans" cxnId="{0242FC62-8026-4639-9C5A-853FF00A34E3}">
      <dgm:prSet/>
      <dgm:spPr/>
      <dgm:t>
        <a:bodyPr/>
        <a:lstStyle/>
        <a:p>
          <a:endParaRPr lang="el-GR"/>
        </a:p>
      </dgm:t>
    </dgm:pt>
    <dgm:pt modelId="{9EEFF652-349D-463B-9F40-1DC7197F2F98}">
      <dgm:prSet phldrT="[Κείμενο]" custT="1"/>
      <dgm:spPr/>
      <dgm:t>
        <a:bodyPr/>
        <a:lstStyle/>
        <a:p>
          <a:r>
            <a:rPr lang="el-GR" sz="1800" dirty="0" smtClean="0"/>
            <a:t>Περιορίστε τις ακούσιες κινήσεις στο χέρι ή σε ολόκληρο το </a:t>
          </a:r>
          <a:r>
            <a:rPr lang="el-GR" sz="1800" dirty="0" err="1" smtClean="0"/>
            <a:t>ά.ά</a:t>
          </a:r>
          <a:r>
            <a:rPr lang="el-GR" sz="1300" dirty="0" smtClean="0"/>
            <a:t>. </a:t>
          </a:r>
          <a:endParaRPr lang="el-GR" sz="1300" dirty="0"/>
        </a:p>
      </dgm:t>
    </dgm:pt>
    <dgm:pt modelId="{902144E5-8FF1-4A30-A3EC-33CD4E030F45}" type="parTrans" cxnId="{6F825781-E4FC-44E9-976E-EFD7F788BFCE}">
      <dgm:prSet/>
      <dgm:spPr/>
      <dgm:t>
        <a:bodyPr/>
        <a:lstStyle/>
        <a:p>
          <a:endParaRPr lang="el-GR"/>
        </a:p>
      </dgm:t>
    </dgm:pt>
    <dgm:pt modelId="{D2C12124-5A88-4FB6-BE03-1C98136D3543}" type="sibTrans" cxnId="{6F825781-E4FC-44E9-976E-EFD7F788BFCE}">
      <dgm:prSet/>
      <dgm:spPr/>
      <dgm:t>
        <a:bodyPr/>
        <a:lstStyle/>
        <a:p>
          <a:endParaRPr lang="el-GR"/>
        </a:p>
      </dgm:t>
    </dgm:pt>
    <dgm:pt modelId="{107F8CFD-83E1-49D2-B7BA-0F54D1830993}">
      <dgm:prSet phldrT="[Κείμενο]" custT="1"/>
      <dgm:spPr/>
      <dgm:t>
        <a:bodyPr/>
        <a:lstStyle/>
        <a:p>
          <a:r>
            <a:rPr lang="el-GR" sz="2000" dirty="0" smtClean="0"/>
            <a:t>Αντιμετωπίστε την ασυμμετρία </a:t>
          </a:r>
          <a:endParaRPr lang="el-GR" sz="2000" dirty="0"/>
        </a:p>
      </dgm:t>
    </dgm:pt>
    <dgm:pt modelId="{C8B74EC7-75F7-45C3-8B0E-006663572F6C}" type="parTrans" cxnId="{C8EBD3B3-0355-40BB-8AD5-E6E1B41F58D7}">
      <dgm:prSet/>
      <dgm:spPr/>
      <dgm:t>
        <a:bodyPr/>
        <a:lstStyle/>
        <a:p>
          <a:endParaRPr lang="el-GR"/>
        </a:p>
      </dgm:t>
    </dgm:pt>
    <dgm:pt modelId="{D81FE12E-1DFA-45A1-910B-EF82439157E6}" type="sibTrans" cxnId="{C8EBD3B3-0355-40BB-8AD5-E6E1B41F58D7}">
      <dgm:prSet/>
      <dgm:spPr/>
      <dgm:t>
        <a:bodyPr/>
        <a:lstStyle/>
        <a:p>
          <a:endParaRPr lang="el-GR"/>
        </a:p>
      </dgm:t>
    </dgm:pt>
    <dgm:pt modelId="{07CA849E-E779-4A9C-9908-DB3B3FEA1723}">
      <dgm:prSet custT="1"/>
      <dgm:spPr/>
      <dgm:t>
        <a:bodyPr/>
        <a:lstStyle/>
        <a:p>
          <a:r>
            <a:rPr lang="el-GR" sz="2000" dirty="0" smtClean="0"/>
            <a:t>Η στροφή κορμού και ωμικής ζώνης για την προσέγγιση πέρα από τη μέση γραμμή αναπτύσσεται αρχικά στην ύπτια θέση μεταξύ 2-3 ετών</a:t>
          </a:r>
          <a:endParaRPr lang="el-GR" sz="2000" dirty="0"/>
        </a:p>
      </dgm:t>
    </dgm:pt>
    <dgm:pt modelId="{68240489-F352-4BB9-9F5E-6B81EC068FE2}" type="parTrans" cxnId="{5F079DB4-1186-4787-AE09-1088880D150A}">
      <dgm:prSet/>
      <dgm:spPr/>
    </dgm:pt>
    <dgm:pt modelId="{797652ED-C9A2-42F5-A626-9FE4F88AB098}" type="sibTrans" cxnId="{5F079DB4-1186-4787-AE09-1088880D150A}">
      <dgm:prSet/>
      <dgm:spPr/>
    </dgm:pt>
    <dgm:pt modelId="{8D48EC4B-5D0D-4C7B-8278-2F0597CF1789}" type="pres">
      <dgm:prSet presAssocID="{B77F5628-BD8A-41F4-9AF1-47560AB4344B}" presName="linear" presStyleCnt="0">
        <dgm:presLayoutVars>
          <dgm:dir/>
          <dgm:animLvl val="lvl"/>
          <dgm:resizeHandles val="exact"/>
        </dgm:presLayoutVars>
      </dgm:prSet>
      <dgm:spPr/>
      <dgm:t>
        <a:bodyPr/>
        <a:lstStyle/>
        <a:p>
          <a:endParaRPr lang="el-GR"/>
        </a:p>
      </dgm:t>
    </dgm:pt>
    <dgm:pt modelId="{025EF045-BC3B-467F-80E6-D777922401DC}" type="pres">
      <dgm:prSet presAssocID="{89EF63FB-D638-41D6-A097-45556BEB5405}" presName="parentLin" presStyleCnt="0"/>
      <dgm:spPr/>
    </dgm:pt>
    <dgm:pt modelId="{7D6BF5BA-E4DB-4E06-9A35-90E4AA035697}" type="pres">
      <dgm:prSet presAssocID="{89EF63FB-D638-41D6-A097-45556BEB5405}" presName="parentLeftMargin" presStyleLbl="node1" presStyleIdx="0" presStyleCnt="4"/>
      <dgm:spPr/>
      <dgm:t>
        <a:bodyPr/>
        <a:lstStyle/>
        <a:p>
          <a:endParaRPr lang="el-GR"/>
        </a:p>
      </dgm:t>
    </dgm:pt>
    <dgm:pt modelId="{CB7D5176-B636-4E17-85DE-6A489C1BB533}" type="pres">
      <dgm:prSet presAssocID="{89EF63FB-D638-41D6-A097-45556BEB5405}" presName="parentText" presStyleLbl="node1" presStyleIdx="0" presStyleCnt="4" custScaleX="123401" custScaleY="281648">
        <dgm:presLayoutVars>
          <dgm:chMax val="0"/>
          <dgm:bulletEnabled val="1"/>
        </dgm:presLayoutVars>
      </dgm:prSet>
      <dgm:spPr/>
      <dgm:t>
        <a:bodyPr/>
        <a:lstStyle/>
        <a:p>
          <a:endParaRPr lang="el-GR"/>
        </a:p>
      </dgm:t>
    </dgm:pt>
    <dgm:pt modelId="{DF0AE254-073E-44A8-B0C0-6A630A4796D8}" type="pres">
      <dgm:prSet presAssocID="{89EF63FB-D638-41D6-A097-45556BEB5405}" presName="negativeSpace" presStyleCnt="0"/>
      <dgm:spPr/>
    </dgm:pt>
    <dgm:pt modelId="{B29DFD3D-4F09-4688-A6D8-B5FDA1F85E6A}" type="pres">
      <dgm:prSet presAssocID="{89EF63FB-D638-41D6-A097-45556BEB5405}" presName="childText" presStyleLbl="conFgAcc1" presStyleIdx="0" presStyleCnt="4">
        <dgm:presLayoutVars>
          <dgm:bulletEnabled val="1"/>
        </dgm:presLayoutVars>
      </dgm:prSet>
      <dgm:spPr/>
    </dgm:pt>
    <dgm:pt modelId="{56290E30-26CC-473B-AD3F-A656B7DBB4F4}" type="pres">
      <dgm:prSet presAssocID="{2FB0A49E-11F6-4E26-9E11-BDDC6348B770}" presName="spaceBetweenRectangles" presStyleCnt="0"/>
      <dgm:spPr/>
    </dgm:pt>
    <dgm:pt modelId="{8F1851B9-CFCE-4C9B-A4F7-5346F8D6B5E1}" type="pres">
      <dgm:prSet presAssocID="{9EEFF652-349D-463B-9F40-1DC7197F2F98}" presName="parentLin" presStyleCnt="0"/>
      <dgm:spPr/>
    </dgm:pt>
    <dgm:pt modelId="{ECE1DB36-E680-4B9C-99A9-4F1B2A8EE3DB}" type="pres">
      <dgm:prSet presAssocID="{9EEFF652-349D-463B-9F40-1DC7197F2F98}" presName="parentLeftMargin" presStyleLbl="node1" presStyleIdx="0" presStyleCnt="4"/>
      <dgm:spPr/>
      <dgm:t>
        <a:bodyPr/>
        <a:lstStyle/>
        <a:p>
          <a:endParaRPr lang="el-GR"/>
        </a:p>
      </dgm:t>
    </dgm:pt>
    <dgm:pt modelId="{63716952-9B1D-4577-9D06-5545A9FEDEEB}" type="pres">
      <dgm:prSet presAssocID="{9EEFF652-349D-463B-9F40-1DC7197F2F98}" presName="parentText" presStyleLbl="node1" presStyleIdx="1" presStyleCnt="4" custScaleX="122156" custScaleY="246248">
        <dgm:presLayoutVars>
          <dgm:chMax val="0"/>
          <dgm:bulletEnabled val="1"/>
        </dgm:presLayoutVars>
      </dgm:prSet>
      <dgm:spPr/>
      <dgm:t>
        <a:bodyPr/>
        <a:lstStyle/>
        <a:p>
          <a:endParaRPr lang="el-GR"/>
        </a:p>
      </dgm:t>
    </dgm:pt>
    <dgm:pt modelId="{A15C3103-7994-49F4-BB88-47BD39B5F2B4}" type="pres">
      <dgm:prSet presAssocID="{9EEFF652-349D-463B-9F40-1DC7197F2F98}" presName="negativeSpace" presStyleCnt="0"/>
      <dgm:spPr/>
    </dgm:pt>
    <dgm:pt modelId="{666391C7-39AA-4BEB-936D-D961C14D1C91}" type="pres">
      <dgm:prSet presAssocID="{9EEFF652-349D-463B-9F40-1DC7197F2F98}" presName="childText" presStyleLbl="conFgAcc1" presStyleIdx="1" presStyleCnt="4">
        <dgm:presLayoutVars>
          <dgm:bulletEnabled val="1"/>
        </dgm:presLayoutVars>
      </dgm:prSet>
      <dgm:spPr/>
    </dgm:pt>
    <dgm:pt modelId="{11056BC5-0C0B-43F4-97CE-63D92D42FDFE}" type="pres">
      <dgm:prSet presAssocID="{D2C12124-5A88-4FB6-BE03-1C98136D3543}" presName="spaceBetweenRectangles" presStyleCnt="0"/>
      <dgm:spPr/>
    </dgm:pt>
    <dgm:pt modelId="{8E9F7A77-AF4C-45BF-A068-C68F449AB35B}" type="pres">
      <dgm:prSet presAssocID="{107F8CFD-83E1-49D2-B7BA-0F54D1830993}" presName="parentLin" presStyleCnt="0"/>
      <dgm:spPr/>
    </dgm:pt>
    <dgm:pt modelId="{27093ADC-D8A9-445A-A31D-E43FB86FC3E4}" type="pres">
      <dgm:prSet presAssocID="{107F8CFD-83E1-49D2-B7BA-0F54D1830993}" presName="parentLeftMargin" presStyleLbl="node1" presStyleIdx="1" presStyleCnt="4"/>
      <dgm:spPr/>
      <dgm:t>
        <a:bodyPr/>
        <a:lstStyle/>
        <a:p>
          <a:endParaRPr lang="el-GR"/>
        </a:p>
      </dgm:t>
    </dgm:pt>
    <dgm:pt modelId="{8A5D63AC-2801-4AA9-8035-A71914C633E0}" type="pres">
      <dgm:prSet presAssocID="{107F8CFD-83E1-49D2-B7BA-0F54D1830993}" presName="parentText" presStyleLbl="node1" presStyleIdx="2" presStyleCnt="4" custScaleX="121316" custScaleY="263395">
        <dgm:presLayoutVars>
          <dgm:chMax val="0"/>
          <dgm:bulletEnabled val="1"/>
        </dgm:presLayoutVars>
      </dgm:prSet>
      <dgm:spPr/>
      <dgm:t>
        <a:bodyPr/>
        <a:lstStyle/>
        <a:p>
          <a:endParaRPr lang="el-GR"/>
        </a:p>
      </dgm:t>
    </dgm:pt>
    <dgm:pt modelId="{BBD44986-ECDD-4181-BDDD-377105095ACC}" type="pres">
      <dgm:prSet presAssocID="{107F8CFD-83E1-49D2-B7BA-0F54D1830993}" presName="negativeSpace" presStyleCnt="0"/>
      <dgm:spPr/>
    </dgm:pt>
    <dgm:pt modelId="{9F04DFAD-8DAB-4586-86BE-E18A600B43AC}" type="pres">
      <dgm:prSet presAssocID="{107F8CFD-83E1-49D2-B7BA-0F54D1830993}" presName="childText" presStyleLbl="conFgAcc1" presStyleIdx="2" presStyleCnt="4">
        <dgm:presLayoutVars>
          <dgm:bulletEnabled val="1"/>
        </dgm:presLayoutVars>
      </dgm:prSet>
      <dgm:spPr/>
    </dgm:pt>
    <dgm:pt modelId="{8D76DF9C-AD02-4EC6-A74E-9BF70A367333}" type="pres">
      <dgm:prSet presAssocID="{D81FE12E-1DFA-45A1-910B-EF82439157E6}" presName="spaceBetweenRectangles" presStyleCnt="0"/>
      <dgm:spPr/>
    </dgm:pt>
    <dgm:pt modelId="{28C4FB38-EEA4-4070-BB61-2BFFA951D010}" type="pres">
      <dgm:prSet presAssocID="{07CA849E-E779-4A9C-9908-DB3B3FEA1723}" presName="parentLin" presStyleCnt="0"/>
      <dgm:spPr/>
    </dgm:pt>
    <dgm:pt modelId="{93B0F401-FB84-43C7-8EE0-AD94365239F7}" type="pres">
      <dgm:prSet presAssocID="{07CA849E-E779-4A9C-9908-DB3B3FEA1723}" presName="parentLeftMargin" presStyleLbl="node1" presStyleIdx="2" presStyleCnt="4"/>
      <dgm:spPr/>
      <dgm:t>
        <a:bodyPr/>
        <a:lstStyle/>
        <a:p>
          <a:endParaRPr lang="el-GR"/>
        </a:p>
      </dgm:t>
    </dgm:pt>
    <dgm:pt modelId="{085388E1-7276-4B55-9EC9-D2931695344B}" type="pres">
      <dgm:prSet presAssocID="{07CA849E-E779-4A9C-9908-DB3B3FEA1723}" presName="parentText" presStyleLbl="node1" presStyleIdx="3" presStyleCnt="4" custScaleX="121336" custScaleY="306815">
        <dgm:presLayoutVars>
          <dgm:chMax val="0"/>
          <dgm:bulletEnabled val="1"/>
        </dgm:presLayoutVars>
      </dgm:prSet>
      <dgm:spPr/>
      <dgm:t>
        <a:bodyPr/>
        <a:lstStyle/>
        <a:p>
          <a:endParaRPr lang="el-GR"/>
        </a:p>
      </dgm:t>
    </dgm:pt>
    <dgm:pt modelId="{5591A4E6-95A3-4728-8456-AF48764BC689}" type="pres">
      <dgm:prSet presAssocID="{07CA849E-E779-4A9C-9908-DB3B3FEA1723}" presName="negativeSpace" presStyleCnt="0"/>
      <dgm:spPr/>
    </dgm:pt>
    <dgm:pt modelId="{E482DA1B-6043-4754-BFE4-BA2929925036}" type="pres">
      <dgm:prSet presAssocID="{07CA849E-E779-4A9C-9908-DB3B3FEA1723}" presName="childText" presStyleLbl="conFgAcc1" presStyleIdx="3" presStyleCnt="4">
        <dgm:presLayoutVars>
          <dgm:bulletEnabled val="1"/>
        </dgm:presLayoutVars>
      </dgm:prSet>
      <dgm:spPr/>
    </dgm:pt>
  </dgm:ptLst>
  <dgm:cxnLst>
    <dgm:cxn modelId="{E34EF70B-DA64-48A9-BEDE-9E9857C44F29}" type="presOf" srcId="{107F8CFD-83E1-49D2-B7BA-0F54D1830993}" destId="{8A5D63AC-2801-4AA9-8035-A71914C633E0}" srcOrd="1" destOrd="0" presId="urn:microsoft.com/office/officeart/2005/8/layout/list1"/>
    <dgm:cxn modelId="{69B0ACC6-16C5-443D-B9FC-880380844B29}" type="presOf" srcId="{89EF63FB-D638-41D6-A097-45556BEB5405}" destId="{7D6BF5BA-E4DB-4E06-9A35-90E4AA035697}" srcOrd="0" destOrd="0" presId="urn:microsoft.com/office/officeart/2005/8/layout/list1"/>
    <dgm:cxn modelId="{F016115B-15EA-44E3-A61A-E32A423F83A6}" type="presOf" srcId="{07CA849E-E779-4A9C-9908-DB3B3FEA1723}" destId="{085388E1-7276-4B55-9EC9-D2931695344B}" srcOrd="1" destOrd="0" presId="urn:microsoft.com/office/officeart/2005/8/layout/list1"/>
    <dgm:cxn modelId="{0242FC62-8026-4639-9C5A-853FF00A34E3}" srcId="{B77F5628-BD8A-41F4-9AF1-47560AB4344B}" destId="{89EF63FB-D638-41D6-A097-45556BEB5405}" srcOrd="0" destOrd="0" parTransId="{9A9FD052-A03B-41CC-9139-B270638B3912}" sibTransId="{2FB0A49E-11F6-4E26-9E11-BDDC6348B770}"/>
    <dgm:cxn modelId="{DAB97C78-520D-4B10-BBDD-38F08701FC27}" type="presOf" srcId="{07CA849E-E779-4A9C-9908-DB3B3FEA1723}" destId="{93B0F401-FB84-43C7-8EE0-AD94365239F7}" srcOrd="0" destOrd="0" presId="urn:microsoft.com/office/officeart/2005/8/layout/list1"/>
    <dgm:cxn modelId="{89F62189-DC72-406D-8046-B4719F67B1D9}" type="presOf" srcId="{107F8CFD-83E1-49D2-B7BA-0F54D1830993}" destId="{27093ADC-D8A9-445A-A31D-E43FB86FC3E4}" srcOrd="0" destOrd="0" presId="urn:microsoft.com/office/officeart/2005/8/layout/list1"/>
    <dgm:cxn modelId="{6F825781-E4FC-44E9-976E-EFD7F788BFCE}" srcId="{B77F5628-BD8A-41F4-9AF1-47560AB4344B}" destId="{9EEFF652-349D-463B-9F40-1DC7197F2F98}" srcOrd="1" destOrd="0" parTransId="{902144E5-8FF1-4A30-A3EC-33CD4E030F45}" sibTransId="{D2C12124-5A88-4FB6-BE03-1C98136D3543}"/>
    <dgm:cxn modelId="{5F079DB4-1186-4787-AE09-1088880D150A}" srcId="{B77F5628-BD8A-41F4-9AF1-47560AB4344B}" destId="{07CA849E-E779-4A9C-9908-DB3B3FEA1723}" srcOrd="3" destOrd="0" parTransId="{68240489-F352-4BB9-9F5E-6B81EC068FE2}" sibTransId="{797652ED-C9A2-42F5-A626-9FE4F88AB098}"/>
    <dgm:cxn modelId="{C8EBD3B3-0355-40BB-8AD5-E6E1B41F58D7}" srcId="{B77F5628-BD8A-41F4-9AF1-47560AB4344B}" destId="{107F8CFD-83E1-49D2-B7BA-0F54D1830993}" srcOrd="2" destOrd="0" parTransId="{C8B74EC7-75F7-45C3-8B0E-006663572F6C}" sibTransId="{D81FE12E-1DFA-45A1-910B-EF82439157E6}"/>
    <dgm:cxn modelId="{C02B5831-EE05-4225-848E-37344978371C}" type="presOf" srcId="{9EEFF652-349D-463B-9F40-1DC7197F2F98}" destId="{ECE1DB36-E680-4B9C-99A9-4F1B2A8EE3DB}" srcOrd="0" destOrd="0" presId="urn:microsoft.com/office/officeart/2005/8/layout/list1"/>
    <dgm:cxn modelId="{6A043349-891D-40DB-9607-D4F319C51F11}" type="presOf" srcId="{B77F5628-BD8A-41F4-9AF1-47560AB4344B}" destId="{8D48EC4B-5D0D-4C7B-8278-2F0597CF1789}" srcOrd="0" destOrd="0" presId="urn:microsoft.com/office/officeart/2005/8/layout/list1"/>
    <dgm:cxn modelId="{D38B42D0-294B-4BC2-B381-D126D5D5278F}" type="presOf" srcId="{9EEFF652-349D-463B-9F40-1DC7197F2F98}" destId="{63716952-9B1D-4577-9D06-5545A9FEDEEB}" srcOrd="1" destOrd="0" presId="urn:microsoft.com/office/officeart/2005/8/layout/list1"/>
    <dgm:cxn modelId="{74EB1E4C-F0A5-49F4-9CD2-E3448BF93A68}" type="presOf" srcId="{89EF63FB-D638-41D6-A097-45556BEB5405}" destId="{CB7D5176-B636-4E17-85DE-6A489C1BB533}" srcOrd="1" destOrd="0" presId="urn:microsoft.com/office/officeart/2005/8/layout/list1"/>
    <dgm:cxn modelId="{8A6571E0-ECF0-4C33-956C-D21157512258}" type="presParOf" srcId="{8D48EC4B-5D0D-4C7B-8278-2F0597CF1789}" destId="{025EF045-BC3B-467F-80E6-D777922401DC}" srcOrd="0" destOrd="0" presId="urn:microsoft.com/office/officeart/2005/8/layout/list1"/>
    <dgm:cxn modelId="{F563991C-69BB-4899-96B1-D3E51AB83512}" type="presParOf" srcId="{025EF045-BC3B-467F-80E6-D777922401DC}" destId="{7D6BF5BA-E4DB-4E06-9A35-90E4AA035697}" srcOrd="0" destOrd="0" presId="urn:microsoft.com/office/officeart/2005/8/layout/list1"/>
    <dgm:cxn modelId="{E2246E48-DC69-43B7-8535-5618B92AE291}" type="presParOf" srcId="{025EF045-BC3B-467F-80E6-D777922401DC}" destId="{CB7D5176-B636-4E17-85DE-6A489C1BB533}" srcOrd="1" destOrd="0" presId="urn:microsoft.com/office/officeart/2005/8/layout/list1"/>
    <dgm:cxn modelId="{4C68E74F-4B4D-49EE-A618-2CFA16D0E056}" type="presParOf" srcId="{8D48EC4B-5D0D-4C7B-8278-2F0597CF1789}" destId="{DF0AE254-073E-44A8-B0C0-6A630A4796D8}" srcOrd="1" destOrd="0" presId="urn:microsoft.com/office/officeart/2005/8/layout/list1"/>
    <dgm:cxn modelId="{A3846DA6-2212-4CE0-BB31-1CAE2F81AD66}" type="presParOf" srcId="{8D48EC4B-5D0D-4C7B-8278-2F0597CF1789}" destId="{B29DFD3D-4F09-4688-A6D8-B5FDA1F85E6A}" srcOrd="2" destOrd="0" presId="urn:microsoft.com/office/officeart/2005/8/layout/list1"/>
    <dgm:cxn modelId="{2B38D674-3BBF-4892-BD12-A045EEF29132}" type="presParOf" srcId="{8D48EC4B-5D0D-4C7B-8278-2F0597CF1789}" destId="{56290E30-26CC-473B-AD3F-A656B7DBB4F4}" srcOrd="3" destOrd="0" presId="urn:microsoft.com/office/officeart/2005/8/layout/list1"/>
    <dgm:cxn modelId="{8DD05A86-0C1E-4CEC-BFC0-1C3AF64D4BB0}" type="presParOf" srcId="{8D48EC4B-5D0D-4C7B-8278-2F0597CF1789}" destId="{8F1851B9-CFCE-4C9B-A4F7-5346F8D6B5E1}" srcOrd="4" destOrd="0" presId="urn:microsoft.com/office/officeart/2005/8/layout/list1"/>
    <dgm:cxn modelId="{DB7A5695-EA77-42CA-96EC-343F0DE9B4F9}" type="presParOf" srcId="{8F1851B9-CFCE-4C9B-A4F7-5346F8D6B5E1}" destId="{ECE1DB36-E680-4B9C-99A9-4F1B2A8EE3DB}" srcOrd="0" destOrd="0" presId="urn:microsoft.com/office/officeart/2005/8/layout/list1"/>
    <dgm:cxn modelId="{64F0E9EC-311F-4C0E-9E77-5BC91C55DB02}" type="presParOf" srcId="{8F1851B9-CFCE-4C9B-A4F7-5346F8D6B5E1}" destId="{63716952-9B1D-4577-9D06-5545A9FEDEEB}" srcOrd="1" destOrd="0" presId="urn:microsoft.com/office/officeart/2005/8/layout/list1"/>
    <dgm:cxn modelId="{8CF17C86-94B4-4F42-B541-F5E1FF2CE2BB}" type="presParOf" srcId="{8D48EC4B-5D0D-4C7B-8278-2F0597CF1789}" destId="{A15C3103-7994-49F4-BB88-47BD39B5F2B4}" srcOrd="5" destOrd="0" presId="urn:microsoft.com/office/officeart/2005/8/layout/list1"/>
    <dgm:cxn modelId="{8B4BEC0F-BF8D-4268-A451-5F903D572635}" type="presParOf" srcId="{8D48EC4B-5D0D-4C7B-8278-2F0597CF1789}" destId="{666391C7-39AA-4BEB-936D-D961C14D1C91}" srcOrd="6" destOrd="0" presId="urn:microsoft.com/office/officeart/2005/8/layout/list1"/>
    <dgm:cxn modelId="{A026EDA5-10C3-4256-BC65-DECDBC4EAA89}" type="presParOf" srcId="{8D48EC4B-5D0D-4C7B-8278-2F0597CF1789}" destId="{11056BC5-0C0B-43F4-97CE-63D92D42FDFE}" srcOrd="7" destOrd="0" presId="urn:microsoft.com/office/officeart/2005/8/layout/list1"/>
    <dgm:cxn modelId="{571A7441-52B7-4B8D-9971-3BCD2C147B3A}" type="presParOf" srcId="{8D48EC4B-5D0D-4C7B-8278-2F0597CF1789}" destId="{8E9F7A77-AF4C-45BF-A068-C68F449AB35B}" srcOrd="8" destOrd="0" presId="urn:microsoft.com/office/officeart/2005/8/layout/list1"/>
    <dgm:cxn modelId="{CA2A7B07-8C69-4DA0-BC5F-AD691D5FD8FB}" type="presParOf" srcId="{8E9F7A77-AF4C-45BF-A068-C68F449AB35B}" destId="{27093ADC-D8A9-445A-A31D-E43FB86FC3E4}" srcOrd="0" destOrd="0" presId="urn:microsoft.com/office/officeart/2005/8/layout/list1"/>
    <dgm:cxn modelId="{FBF56920-048B-4D8E-9A89-5A854803994D}" type="presParOf" srcId="{8E9F7A77-AF4C-45BF-A068-C68F449AB35B}" destId="{8A5D63AC-2801-4AA9-8035-A71914C633E0}" srcOrd="1" destOrd="0" presId="urn:microsoft.com/office/officeart/2005/8/layout/list1"/>
    <dgm:cxn modelId="{E7C0B92A-5F20-4BD3-A3DB-459CEAB8EAF4}" type="presParOf" srcId="{8D48EC4B-5D0D-4C7B-8278-2F0597CF1789}" destId="{BBD44986-ECDD-4181-BDDD-377105095ACC}" srcOrd="9" destOrd="0" presId="urn:microsoft.com/office/officeart/2005/8/layout/list1"/>
    <dgm:cxn modelId="{B6FE53F7-3E08-44FA-BCAF-61AE48E2E3BE}" type="presParOf" srcId="{8D48EC4B-5D0D-4C7B-8278-2F0597CF1789}" destId="{9F04DFAD-8DAB-4586-86BE-E18A600B43AC}" srcOrd="10" destOrd="0" presId="urn:microsoft.com/office/officeart/2005/8/layout/list1"/>
    <dgm:cxn modelId="{6DECA805-0DC8-4B42-98B5-1294E3EA0E5F}" type="presParOf" srcId="{8D48EC4B-5D0D-4C7B-8278-2F0597CF1789}" destId="{8D76DF9C-AD02-4EC6-A74E-9BF70A367333}" srcOrd="11" destOrd="0" presId="urn:microsoft.com/office/officeart/2005/8/layout/list1"/>
    <dgm:cxn modelId="{E2832D1D-3CD5-41A4-B5A8-02505EF8239F}" type="presParOf" srcId="{8D48EC4B-5D0D-4C7B-8278-2F0597CF1789}" destId="{28C4FB38-EEA4-4070-BB61-2BFFA951D010}" srcOrd="12" destOrd="0" presId="urn:microsoft.com/office/officeart/2005/8/layout/list1"/>
    <dgm:cxn modelId="{88FA07A3-E5C9-49A7-B87C-446D3B2BCFC1}" type="presParOf" srcId="{28C4FB38-EEA4-4070-BB61-2BFFA951D010}" destId="{93B0F401-FB84-43C7-8EE0-AD94365239F7}" srcOrd="0" destOrd="0" presId="urn:microsoft.com/office/officeart/2005/8/layout/list1"/>
    <dgm:cxn modelId="{467D8759-D6C8-468B-9A67-F3DF2C53F5E6}" type="presParOf" srcId="{28C4FB38-EEA4-4070-BB61-2BFFA951D010}" destId="{085388E1-7276-4B55-9EC9-D2931695344B}" srcOrd="1" destOrd="0" presId="urn:microsoft.com/office/officeart/2005/8/layout/list1"/>
    <dgm:cxn modelId="{C95BE0AF-790C-408E-AA65-6935CAC1AD0D}" type="presParOf" srcId="{8D48EC4B-5D0D-4C7B-8278-2F0597CF1789}" destId="{5591A4E6-95A3-4728-8456-AF48764BC689}" srcOrd="13" destOrd="0" presId="urn:microsoft.com/office/officeart/2005/8/layout/list1"/>
    <dgm:cxn modelId="{EB23E90F-4A7B-4E7B-A27F-6119659872F6}" type="presParOf" srcId="{8D48EC4B-5D0D-4C7B-8278-2F0597CF1789}" destId="{E482DA1B-6043-4754-BFE4-BA292992503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6166A0-54F4-4277-BD63-7F1BD04E84E1}"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l-GR"/>
        </a:p>
      </dgm:t>
    </dgm:pt>
    <dgm:pt modelId="{BA5EF99C-AB96-4FDD-88BC-7ABDD12EE80D}">
      <dgm:prSet phldrT="[Κείμενο]"/>
      <dgm:spPr/>
      <dgm:t>
        <a:bodyPr/>
        <a:lstStyle/>
        <a:p>
          <a:r>
            <a:rPr lang="el-GR" dirty="0" smtClean="0"/>
            <a:t>Προσφέρετε οπτικό ενδιαφέρον στη μέση γραμμή και βοηθήστε το παιδί να κρατήσει το κεφάλι του στη μέση γραμμή, κρατήστε τους ώμους του μπροστά, για να μπορέσει το παιδί να κρατήσει ανορθωμένη την κεφαλή</a:t>
          </a:r>
          <a:endParaRPr lang="el-GR" dirty="0"/>
        </a:p>
      </dgm:t>
    </dgm:pt>
    <dgm:pt modelId="{CF03CB45-A4F5-4017-8246-9B245882EF6E}" type="parTrans" cxnId="{16698BFC-B7D0-4BB6-BEB9-C5177F24EB2E}">
      <dgm:prSet/>
      <dgm:spPr/>
      <dgm:t>
        <a:bodyPr/>
        <a:lstStyle/>
        <a:p>
          <a:endParaRPr lang="el-GR"/>
        </a:p>
      </dgm:t>
    </dgm:pt>
    <dgm:pt modelId="{93D44C76-B7BB-4202-9D72-6FCD8D34CE43}" type="sibTrans" cxnId="{16698BFC-B7D0-4BB6-BEB9-C5177F24EB2E}">
      <dgm:prSet/>
      <dgm:spPr/>
      <dgm:t>
        <a:bodyPr/>
        <a:lstStyle/>
        <a:p>
          <a:endParaRPr lang="el-GR"/>
        </a:p>
      </dgm:t>
    </dgm:pt>
    <dgm:pt modelId="{CB36076E-4530-4D9E-82E4-CCAB1DF25D5F}">
      <dgm:prSet phldrT="[Κείμενο]"/>
      <dgm:spPr/>
      <dgm:t>
        <a:bodyPr/>
        <a:lstStyle/>
        <a:p>
          <a:r>
            <a:rPr lang="el-GR" dirty="0" smtClean="0"/>
            <a:t>Πρώτα τοποθετήστε τα παιχνίδια και το πρόσωπο σας κοντά στο πρόσωπο του παιδιού 20 εκατ. Μετά απομακρυνθείτε σταδιακά</a:t>
          </a:r>
          <a:endParaRPr lang="el-GR" dirty="0"/>
        </a:p>
      </dgm:t>
    </dgm:pt>
    <dgm:pt modelId="{64E96391-B282-48DD-ADAB-13CDD2BDC931}" type="parTrans" cxnId="{19553A6E-B312-45EB-81C2-368360253175}">
      <dgm:prSet/>
      <dgm:spPr/>
      <dgm:t>
        <a:bodyPr/>
        <a:lstStyle/>
        <a:p>
          <a:endParaRPr lang="el-GR"/>
        </a:p>
      </dgm:t>
    </dgm:pt>
    <dgm:pt modelId="{2784B9A8-C422-42FC-9DCD-3F818FD67D8A}" type="sibTrans" cxnId="{19553A6E-B312-45EB-81C2-368360253175}">
      <dgm:prSet/>
      <dgm:spPr/>
      <dgm:t>
        <a:bodyPr/>
        <a:lstStyle/>
        <a:p>
          <a:endParaRPr lang="el-GR"/>
        </a:p>
      </dgm:t>
    </dgm:pt>
    <dgm:pt modelId="{88A57A6B-2212-4CB1-9C2E-2B6FB743BDDF}">
      <dgm:prSet phldrT="[Κείμενο]"/>
      <dgm:spPr/>
      <dgm:t>
        <a:bodyPr/>
        <a:lstStyle/>
        <a:p>
          <a:r>
            <a:rPr lang="el-GR" dirty="0" smtClean="0"/>
            <a:t>Η επαφή των ματιών είναι η πρώτη προτεραιότητα πριν το ενδιαφέρον για τα παιχνίδια</a:t>
          </a:r>
          <a:endParaRPr lang="el-GR" dirty="0"/>
        </a:p>
      </dgm:t>
    </dgm:pt>
    <dgm:pt modelId="{9C6F9F5C-9851-4553-8512-6DDAFDEE4770}" type="parTrans" cxnId="{1BAE1D59-55F4-45E8-AFA1-27ACE030B91C}">
      <dgm:prSet/>
      <dgm:spPr/>
      <dgm:t>
        <a:bodyPr/>
        <a:lstStyle/>
        <a:p>
          <a:endParaRPr lang="el-GR"/>
        </a:p>
      </dgm:t>
    </dgm:pt>
    <dgm:pt modelId="{C847BBA9-6186-432E-A274-32D8A88A9FB4}" type="sibTrans" cxnId="{1BAE1D59-55F4-45E8-AFA1-27ACE030B91C}">
      <dgm:prSet/>
      <dgm:spPr/>
      <dgm:t>
        <a:bodyPr/>
        <a:lstStyle/>
        <a:p>
          <a:endParaRPr lang="el-GR"/>
        </a:p>
      </dgm:t>
    </dgm:pt>
    <dgm:pt modelId="{88E97392-AC47-4857-8F4A-8CCB92DE835F}">
      <dgm:prSet phldrT="[Κείμενο]"/>
      <dgm:spPr/>
      <dgm:t>
        <a:bodyPr/>
        <a:lstStyle/>
        <a:p>
          <a:r>
            <a:rPr lang="el-GR" dirty="0" smtClean="0"/>
            <a:t>Συσχετίστε την όραση την ακοή και τον έλεγχο της κεφαλής με τραγούδια και συζητήσεις , Αλλάζετε τόνους φωνής. Ενθαρρύνετε την επικοινωνία</a:t>
          </a:r>
          <a:endParaRPr lang="el-GR" dirty="0"/>
        </a:p>
      </dgm:t>
    </dgm:pt>
    <dgm:pt modelId="{BA40BFB8-C0AB-485F-8A8B-8A7A2D7A87B2}" type="parTrans" cxnId="{D1AF1DF4-4724-49BB-8F45-79737F591514}">
      <dgm:prSet/>
      <dgm:spPr/>
      <dgm:t>
        <a:bodyPr/>
        <a:lstStyle/>
        <a:p>
          <a:endParaRPr lang="el-GR"/>
        </a:p>
      </dgm:t>
    </dgm:pt>
    <dgm:pt modelId="{973EB191-0A5B-4993-BFEC-749BF8951C75}" type="sibTrans" cxnId="{D1AF1DF4-4724-49BB-8F45-79737F591514}">
      <dgm:prSet/>
      <dgm:spPr/>
      <dgm:t>
        <a:bodyPr/>
        <a:lstStyle/>
        <a:p>
          <a:endParaRPr lang="el-GR"/>
        </a:p>
      </dgm:t>
    </dgm:pt>
    <dgm:pt modelId="{7E6745F2-C1C5-4117-9CE1-1A0C8A7A1E44}">
      <dgm:prSet phldrT="[Κείμενο]"/>
      <dgm:spPr/>
      <dgm:t>
        <a:bodyPr/>
        <a:lstStyle/>
        <a:p>
          <a:r>
            <a:rPr lang="el-GR" dirty="0" smtClean="0"/>
            <a:t>Βοηθήστε το παιδί να παρακολουθεί το πρόσωπο σας και μετά λαμπερά κινούμενα θορυβώδη </a:t>
          </a:r>
          <a:r>
            <a:rPr lang="el-GR" dirty="0" err="1" smtClean="0"/>
            <a:t>αντικειμενα</a:t>
          </a:r>
          <a:r>
            <a:rPr lang="el-GR" dirty="0" smtClean="0"/>
            <a:t>, φακό… </a:t>
          </a:r>
          <a:endParaRPr lang="el-GR" dirty="0"/>
        </a:p>
      </dgm:t>
    </dgm:pt>
    <dgm:pt modelId="{35AA35F2-7CB6-4FB7-BFBE-F0954BF295AC}" type="parTrans" cxnId="{BE533279-91C3-463E-BD9C-1710901DFA1F}">
      <dgm:prSet/>
      <dgm:spPr/>
      <dgm:t>
        <a:bodyPr/>
        <a:lstStyle/>
        <a:p>
          <a:endParaRPr lang="el-GR"/>
        </a:p>
      </dgm:t>
    </dgm:pt>
    <dgm:pt modelId="{60A9D4C4-3769-424B-AD5D-EBA5CD191236}" type="sibTrans" cxnId="{BE533279-91C3-463E-BD9C-1710901DFA1F}">
      <dgm:prSet/>
      <dgm:spPr/>
      <dgm:t>
        <a:bodyPr/>
        <a:lstStyle/>
        <a:p>
          <a:endParaRPr lang="el-GR"/>
        </a:p>
      </dgm:t>
    </dgm:pt>
    <dgm:pt modelId="{33C474AE-CC65-45FB-944F-CD18CAC3C1F0}" type="pres">
      <dgm:prSet presAssocID="{F26166A0-54F4-4277-BD63-7F1BD04E84E1}" presName="diagram" presStyleCnt="0">
        <dgm:presLayoutVars>
          <dgm:dir/>
          <dgm:resizeHandles val="exact"/>
        </dgm:presLayoutVars>
      </dgm:prSet>
      <dgm:spPr/>
      <dgm:t>
        <a:bodyPr/>
        <a:lstStyle/>
        <a:p>
          <a:endParaRPr lang="el-GR"/>
        </a:p>
      </dgm:t>
    </dgm:pt>
    <dgm:pt modelId="{21BC8489-E354-47B4-B2CA-E3826371E747}" type="pres">
      <dgm:prSet presAssocID="{BA5EF99C-AB96-4FDD-88BC-7ABDD12EE80D}" presName="node" presStyleLbl="node1" presStyleIdx="0" presStyleCnt="5">
        <dgm:presLayoutVars>
          <dgm:bulletEnabled val="1"/>
        </dgm:presLayoutVars>
      </dgm:prSet>
      <dgm:spPr/>
      <dgm:t>
        <a:bodyPr/>
        <a:lstStyle/>
        <a:p>
          <a:endParaRPr lang="el-GR"/>
        </a:p>
      </dgm:t>
    </dgm:pt>
    <dgm:pt modelId="{137F2696-E86C-4DC9-89EE-B815E64C9174}" type="pres">
      <dgm:prSet presAssocID="{93D44C76-B7BB-4202-9D72-6FCD8D34CE43}" presName="sibTrans" presStyleCnt="0"/>
      <dgm:spPr/>
    </dgm:pt>
    <dgm:pt modelId="{74EA0633-6FB1-4CA5-979F-34D19E5DB907}" type="pres">
      <dgm:prSet presAssocID="{CB36076E-4530-4D9E-82E4-CCAB1DF25D5F}" presName="node" presStyleLbl="node1" presStyleIdx="1" presStyleCnt="5">
        <dgm:presLayoutVars>
          <dgm:bulletEnabled val="1"/>
        </dgm:presLayoutVars>
      </dgm:prSet>
      <dgm:spPr/>
      <dgm:t>
        <a:bodyPr/>
        <a:lstStyle/>
        <a:p>
          <a:endParaRPr lang="el-GR"/>
        </a:p>
      </dgm:t>
    </dgm:pt>
    <dgm:pt modelId="{2C056F4A-2916-4306-83C0-F4C704E1F333}" type="pres">
      <dgm:prSet presAssocID="{2784B9A8-C422-42FC-9DCD-3F818FD67D8A}" presName="sibTrans" presStyleCnt="0"/>
      <dgm:spPr/>
    </dgm:pt>
    <dgm:pt modelId="{0BAAFA41-0E7F-4A29-8CFB-6CEA10F67B52}" type="pres">
      <dgm:prSet presAssocID="{88A57A6B-2212-4CB1-9C2E-2B6FB743BDDF}" presName="node" presStyleLbl="node1" presStyleIdx="2" presStyleCnt="5">
        <dgm:presLayoutVars>
          <dgm:bulletEnabled val="1"/>
        </dgm:presLayoutVars>
      </dgm:prSet>
      <dgm:spPr/>
      <dgm:t>
        <a:bodyPr/>
        <a:lstStyle/>
        <a:p>
          <a:endParaRPr lang="el-GR"/>
        </a:p>
      </dgm:t>
    </dgm:pt>
    <dgm:pt modelId="{E51F26A4-4CE6-4C0A-A662-5A7569007F30}" type="pres">
      <dgm:prSet presAssocID="{C847BBA9-6186-432E-A274-32D8A88A9FB4}" presName="sibTrans" presStyleCnt="0"/>
      <dgm:spPr/>
    </dgm:pt>
    <dgm:pt modelId="{73D095E1-787D-4D14-8CC3-921D5EFE5905}" type="pres">
      <dgm:prSet presAssocID="{88E97392-AC47-4857-8F4A-8CCB92DE835F}" presName="node" presStyleLbl="node1" presStyleIdx="3" presStyleCnt="5">
        <dgm:presLayoutVars>
          <dgm:bulletEnabled val="1"/>
        </dgm:presLayoutVars>
      </dgm:prSet>
      <dgm:spPr/>
      <dgm:t>
        <a:bodyPr/>
        <a:lstStyle/>
        <a:p>
          <a:endParaRPr lang="el-GR"/>
        </a:p>
      </dgm:t>
    </dgm:pt>
    <dgm:pt modelId="{0EF2F313-0A59-4630-8A42-6927C679CCCC}" type="pres">
      <dgm:prSet presAssocID="{973EB191-0A5B-4993-BFEC-749BF8951C75}" presName="sibTrans" presStyleCnt="0"/>
      <dgm:spPr/>
    </dgm:pt>
    <dgm:pt modelId="{6DFE301B-C9C5-4348-80EB-3332EDA92437}" type="pres">
      <dgm:prSet presAssocID="{7E6745F2-C1C5-4117-9CE1-1A0C8A7A1E44}" presName="node" presStyleLbl="node1" presStyleIdx="4" presStyleCnt="5">
        <dgm:presLayoutVars>
          <dgm:bulletEnabled val="1"/>
        </dgm:presLayoutVars>
      </dgm:prSet>
      <dgm:spPr/>
      <dgm:t>
        <a:bodyPr/>
        <a:lstStyle/>
        <a:p>
          <a:endParaRPr lang="el-GR"/>
        </a:p>
      </dgm:t>
    </dgm:pt>
  </dgm:ptLst>
  <dgm:cxnLst>
    <dgm:cxn modelId="{16698BFC-B7D0-4BB6-BEB9-C5177F24EB2E}" srcId="{F26166A0-54F4-4277-BD63-7F1BD04E84E1}" destId="{BA5EF99C-AB96-4FDD-88BC-7ABDD12EE80D}" srcOrd="0" destOrd="0" parTransId="{CF03CB45-A4F5-4017-8246-9B245882EF6E}" sibTransId="{93D44C76-B7BB-4202-9D72-6FCD8D34CE43}"/>
    <dgm:cxn modelId="{19553A6E-B312-45EB-81C2-368360253175}" srcId="{F26166A0-54F4-4277-BD63-7F1BD04E84E1}" destId="{CB36076E-4530-4D9E-82E4-CCAB1DF25D5F}" srcOrd="1" destOrd="0" parTransId="{64E96391-B282-48DD-ADAB-13CDD2BDC931}" sibTransId="{2784B9A8-C422-42FC-9DCD-3F818FD67D8A}"/>
    <dgm:cxn modelId="{3E1BF6D4-EB63-422C-937D-B63C3E94CCF2}" type="presOf" srcId="{CB36076E-4530-4D9E-82E4-CCAB1DF25D5F}" destId="{74EA0633-6FB1-4CA5-979F-34D19E5DB907}" srcOrd="0" destOrd="0" presId="urn:microsoft.com/office/officeart/2005/8/layout/default"/>
    <dgm:cxn modelId="{A59DD293-7D1E-49FF-8F22-A0026AED332B}" type="presOf" srcId="{BA5EF99C-AB96-4FDD-88BC-7ABDD12EE80D}" destId="{21BC8489-E354-47B4-B2CA-E3826371E747}" srcOrd="0" destOrd="0" presId="urn:microsoft.com/office/officeart/2005/8/layout/default"/>
    <dgm:cxn modelId="{5F95A201-6DEA-4CB1-91D1-96E968BD78E9}" type="presOf" srcId="{7E6745F2-C1C5-4117-9CE1-1A0C8A7A1E44}" destId="{6DFE301B-C9C5-4348-80EB-3332EDA92437}" srcOrd="0" destOrd="0" presId="urn:microsoft.com/office/officeart/2005/8/layout/default"/>
    <dgm:cxn modelId="{2B20EEA2-7D31-478F-BB07-D3001055AD51}" type="presOf" srcId="{88A57A6B-2212-4CB1-9C2E-2B6FB743BDDF}" destId="{0BAAFA41-0E7F-4A29-8CFB-6CEA10F67B52}" srcOrd="0" destOrd="0" presId="urn:microsoft.com/office/officeart/2005/8/layout/default"/>
    <dgm:cxn modelId="{D1AF1DF4-4724-49BB-8F45-79737F591514}" srcId="{F26166A0-54F4-4277-BD63-7F1BD04E84E1}" destId="{88E97392-AC47-4857-8F4A-8CCB92DE835F}" srcOrd="3" destOrd="0" parTransId="{BA40BFB8-C0AB-485F-8A8B-8A7A2D7A87B2}" sibTransId="{973EB191-0A5B-4993-BFEC-749BF8951C75}"/>
    <dgm:cxn modelId="{7A12EED1-3EE4-4399-A25F-EE1DE0C24F6A}" type="presOf" srcId="{F26166A0-54F4-4277-BD63-7F1BD04E84E1}" destId="{33C474AE-CC65-45FB-944F-CD18CAC3C1F0}" srcOrd="0" destOrd="0" presId="urn:microsoft.com/office/officeart/2005/8/layout/default"/>
    <dgm:cxn modelId="{B0B3F50E-3B27-477F-9221-5CDA3219562E}" type="presOf" srcId="{88E97392-AC47-4857-8F4A-8CCB92DE835F}" destId="{73D095E1-787D-4D14-8CC3-921D5EFE5905}" srcOrd="0" destOrd="0" presId="urn:microsoft.com/office/officeart/2005/8/layout/default"/>
    <dgm:cxn modelId="{BE533279-91C3-463E-BD9C-1710901DFA1F}" srcId="{F26166A0-54F4-4277-BD63-7F1BD04E84E1}" destId="{7E6745F2-C1C5-4117-9CE1-1A0C8A7A1E44}" srcOrd="4" destOrd="0" parTransId="{35AA35F2-7CB6-4FB7-BFBE-F0954BF295AC}" sibTransId="{60A9D4C4-3769-424B-AD5D-EBA5CD191236}"/>
    <dgm:cxn modelId="{1BAE1D59-55F4-45E8-AFA1-27ACE030B91C}" srcId="{F26166A0-54F4-4277-BD63-7F1BD04E84E1}" destId="{88A57A6B-2212-4CB1-9C2E-2B6FB743BDDF}" srcOrd="2" destOrd="0" parTransId="{9C6F9F5C-9851-4553-8512-6DDAFDEE4770}" sibTransId="{C847BBA9-6186-432E-A274-32D8A88A9FB4}"/>
    <dgm:cxn modelId="{62222654-0261-422C-808A-F5E12F49F30B}" type="presParOf" srcId="{33C474AE-CC65-45FB-944F-CD18CAC3C1F0}" destId="{21BC8489-E354-47B4-B2CA-E3826371E747}" srcOrd="0" destOrd="0" presId="urn:microsoft.com/office/officeart/2005/8/layout/default"/>
    <dgm:cxn modelId="{20A20E18-F547-4620-9EEA-09A1935E8058}" type="presParOf" srcId="{33C474AE-CC65-45FB-944F-CD18CAC3C1F0}" destId="{137F2696-E86C-4DC9-89EE-B815E64C9174}" srcOrd="1" destOrd="0" presId="urn:microsoft.com/office/officeart/2005/8/layout/default"/>
    <dgm:cxn modelId="{3AFBFAEC-696D-4E7F-B337-E222B64F35A3}" type="presParOf" srcId="{33C474AE-CC65-45FB-944F-CD18CAC3C1F0}" destId="{74EA0633-6FB1-4CA5-979F-34D19E5DB907}" srcOrd="2" destOrd="0" presId="urn:microsoft.com/office/officeart/2005/8/layout/default"/>
    <dgm:cxn modelId="{E560BB93-7AB2-4C48-9E97-106370AAE6F7}" type="presParOf" srcId="{33C474AE-CC65-45FB-944F-CD18CAC3C1F0}" destId="{2C056F4A-2916-4306-83C0-F4C704E1F333}" srcOrd="3" destOrd="0" presId="urn:microsoft.com/office/officeart/2005/8/layout/default"/>
    <dgm:cxn modelId="{117A6688-2007-44AD-A53E-DBB5996C89BF}" type="presParOf" srcId="{33C474AE-CC65-45FB-944F-CD18CAC3C1F0}" destId="{0BAAFA41-0E7F-4A29-8CFB-6CEA10F67B52}" srcOrd="4" destOrd="0" presId="urn:microsoft.com/office/officeart/2005/8/layout/default"/>
    <dgm:cxn modelId="{792EA034-155E-424F-998B-33BF4B45025E}" type="presParOf" srcId="{33C474AE-CC65-45FB-944F-CD18CAC3C1F0}" destId="{E51F26A4-4CE6-4C0A-A662-5A7569007F30}" srcOrd="5" destOrd="0" presId="urn:microsoft.com/office/officeart/2005/8/layout/default"/>
    <dgm:cxn modelId="{280CD7EC-E26B-4EFE-A8EB-F94D36477C77}" type="presParOf" srcId="{33C474AE-CC65-45FB-944F-CD18CAC3C1F0}" destId="{73D095E1-787D-4D14-8CC3-921D5EFE5905}" srcOrd="6" destOrd="0" presId="urn:microsoft.com/office/officeart/2005/8/layout/default"/>
    <dgm:cxn modelId="{7B20AC87-1B46-4DA6-813E-543CA0A89F67}" type="presParOf" srcId="{33C474AE-CC65-45FB-944F-CD18CAC3C1F0}" destId="{0EF2F313-0A59-4630-8A42-6927C679CCCC}" srcOrd="7" destOrd="0" presId="urn:microsoft.com/office/officeart/2005/8/layout/default"/>
    <dgm:cxn modelId="{33702EF3-1309-4017-8F17-BE17E7A6A9F5}" type="presParOf" srcId="{33C474AE-CC65-45FB-944F-CD18CAC3C1F0}" destId="{6DFE301B-C9C5-4348-80EB-3332EDA9243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2F3FD8-CFB9-4042-9D97-97A8D427F0D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l-GR"/>
        </a:p>
      </dgm:t>
    </dgm:pt>
    <dgm:pt modelId="{0DD72623-6713-4928-AE40-FF591EF3A098}">
      <dgm:prSet phldrT="[Κείμενο]"/>
      <dgm:spPr/>
      <dgm:t>
        <a:bodyPr/>
        <a:lstStyle/>
        <a:p>
          <a:r>
            <a:rPr lang="el-GR" dirty="0" smtClean="0"/>
            <a:t>Χρησιμοποιήστε κόκκινο κίτρινο  ή ασπρόμαυρες εικόνες</a:t>
          </a:r>
          <a:endParaRPr lang="el-GR" dirty="0"/>
        </a:p>
      </dgm:t>
    </dgm:pt>
    <dgm:pt modelId="{E40D6023-8C45-45D4-BE17-0D5036C16774}" type="parTrans" cxnId="{52EFB3AA-C1B9-4A6F-880B-DC010574EF49}">
      <dgm:prSet/>
      <dgm:spPr/>
      <dgm:t>
        <a:bodyPr/>
        <a:lstStyle/>
        <a:p>
          <a:endParaRPr lang="el-GR"/>
        </a:p>
      </dgm:t>
    </dgm:pt>
    <dgm:pt modelId="{CDD22A8D-61C4-4C70-99CF-24DF656FFF49}" type="sibTrans" cxnId="{52EFB3AA-C1B9-4A6F-880B-DC010574EF49}">
      <dgm:prSet/>
      <dgm:spPr/>
      <dgm:t>
        <a:bodyPr/>
        <a:lstStyle/>
        <a:p>
          <a:endParaRPr lang="el-GR"/>
        </a:p>
      </dgm:t>
    </dgm:pt>
    <dgm:pt modelId="{A7521C5E-F4BC-489D-9F60-838EFFC641F2}">
      <dgm:prSet phldrT="[Κείμενο]"/>
      <dgm:spPr/>
      <dgm:t>
        <a:bodyPr/>
        <a:lstStyle/>
        <a:p>
          <a:r>
            <a:rPr lang="el-GR" dirty="0" smtClean="0"/>
            <a:t>Χρησιμοποιήστε μη υψηλούς τόνους γιατί το παιδί μπορεί ακόμη να έχει το αντανακλαστικό ξαφνιάσματος</a:t>
          </a:r>
          <a:endParaRPr lang="el-GR" dirty="0"/>
        </a:p>
      </dgm:t>
    </dgm:pt>
    <dgm:pt modelId="{5E88C280-92EA-48F2-AF55-640B04D9D154}" type="parTrans" cxnId="{5634777E-C12E-4C39-8AEC-2F327E3F79BF}">
      <dgm:prSet/>
      <dgm:spPr/>
      <dgm:t>
        <a:bodyPr/>
        <a:lstStyle/>
        <a:p>
          <a:endParaRPr lang="el-GR"/>
        </a:p>
      </dgm:t>
    </dgm:pt>
    <dgm:pt modelId="{E451796B-3EEA-41AD-9E8C-A0FD0A228636}" type="sibTrans" cxnId="{5634777E-C12E-4C39-8AEC-2F327E3F79BF}">
      <dgm:prSet/>
      <dgm:spPr/>
      <dgm:t>
        <a:bodyPr/>
        <a:lstStyle/>
        <a:p>
          <a:endParaRPr lang="el-GR"/>
        </a:p>
      </dgm:t>
    </dgm:pt>
    <dgm:pt modelId="{D278C96B-DCF1-49CF-96E7-9BB22FAC9754}">
      <dgm:prSet phldrT="[Κείμενο]"/>
      <dgm:spPr/>
      <dgm:t>
        <a:bodyPr/>
        <a:lstStyle/>
        <a:p>
          <a:r>
            <a:rPr lang="el-GR" dirty="0" smtClean="0"/>
            <a:t>Κρεμάστε χάντρες, ώστε να μπορεί να τις κοιτά με ανορθωμένη κεφαλή</a:t>
          </a:r>
          <a:endParaRPr lang="el-GR" dirty="0"/>
        </a:p>
      </dgm:t>
    </dgm:pt>
    <dgm:pt modelId="{AE9D8A95-1C2A-4DE8-9298-52D585533951}" type="parTrans" cxnId="{BC7E8673-6115-41BB-A017-D9C1113638F9}">
      <dgm:prSet/>
      <dgm:spPr/>
      <dgm:t>
        <a:bodyPr/>
        <a:lstStyle/>
        <a:p>
          <a:endParaRPr lang="el-GR"/>
        </a:p>
      </dgm:t>
    </dgm:pt>
    <dgm:pt modelId="{81B18F8E-CB29-4508-BBCE-631DE392B4E7}" type="sibTrans" cxnId="{BC7E8673-6115-41BB-A017-D9C1113638F9}">
      <dgm:prSet/>
      <dgm:spPr/>
      <dgm:t>
        <a:bodyPr/>
        <a:lstStyle/>
        <a:p>
          <a:endParaRPr lang="el-GR"/>
        </a:p>
      </dgm:t>
    </dgm:pt>
    <dgm:pt modelId="{9009FFEC-A265-4843-94D9-4DA35D9C15C5}">
      <dgm:prSet phldrT="[Κείμενο]"/>
      <dgm:spPr/>
      <dgm:t>
        <a:bodyPr/>
        <a:lstStyle/>
        <a:p>
          <a:r>
            <a:rPr lang="el-GR" dirty="0" smtClean="0"/>
            <a:t>Βάλτε το παιδί σε διαφορετικές θέσεις αλλά να ξεκινήσετε με την καλώς υποστηριζόμενη ανορθωμένη ή καθιστή θέση όπως και με την ύπτια, πλάγια ή πρηνή θέση και συνεχίστε το ενεργητικό κοίταγμα και τη δραστηριότητα</a:t>
          </a:r>
          <a:endParaRPr lang="el-GR" dirty="0"/>
        </a:p>
      </dgm:t>
    </dgm:pt>
    <dgm:pt modelId="{511E0B06-5099-454D-9691-2613BAB49AEC}" type="parTrans" cxnId="{1D6F746D-FB6E-489B-A82B-B8EE9365DBAB}">
      <dgm:prSet/>
      <dgm:spPr/>
      <dgm:t>
        <a:bodyPr/>
        <a:lstStyle/>
        <a:p>
          <a:endParaRPr lang="el-GR"/>
        </a:p>
      </dgm:t>
    </dgm:pt>
    <dgm:pt modelId="{6D629977-6419-44AB-8377-43DBC017B50D}" type="sibTrans" cxnId="{1D6F746D-FB6E-489B-A82B-B8EE9365DBAB}">
      <dgm:prSet/>
      <dgm:spPr/>
      <dgm:t>
        <a:bodyPr/>
        <a:lstStyle/>
        <a:p>
          <a:endParaRPr lang="el-GR"/>
        </a:p>
      </dgm:t>
    </dgm:pt>
    <dgm:pt modelId="{42DDC797-3331-4D7B-9519-7727049A9A40}" type="pres">
      <dgm:prSet presAssocID="{962F3FD8-CFB9-4042-9D97-97A8D427F0D3}" presName="diagram" presStyleCnt="0">
        <dgm:presLayoutVars>
          <dgm:dir/>
          <dgm:resizeHandles val="exact"/>
        </dgm:presLayoutVars>
      </dgm:prSet>
      <dgm:spPr/>
      <dgm:t>
        <a:bodyPr/>
        <a:lstStyle/>
        <a:p>
          <a:endParaRPr lang="el-GR"/>
        </a:p>
      </dgm:t>
    </dgm:pt>
    <dgm:pt modelId="{00034D28-3C56-4401-8C65-B1EEA823C7D0}" type="pres">
      <dgm:prSet presAssocID="{0DD72623-6713-4928-AE40-FF591EF3A098}" presName="node" presStyleLbl="node1" presStyleIdx="0" presStyleCnt="4">
        <dgm:presLayoutVars>
          <dgm:bulletEnabled val="1"/>
        </dgm:presLayoutVars>
      </dgm:prSet>
      <dgm:spPr/>
      <dgm:t>
        <a:bodyPr/>
        <a:lstStyle/>
        <a:p>
          <a:endParaRPr lang="el-GR"/>
        </a:p>
      </dgm:t>
    </dgm:pt>
    <dgm:pt modelId="{78F4DDBD-1BAD-46C3-A9DF-122609D71EDE}" type="pres">
      <dgm:prSet presAssocID="{CDD22A8D-61C4-4C70-99CF-24DF656FFF49}" presName="sibTrans" presStyleCnt="0"/>
      <dgm:spPr/>
    </dgm:pt>
    <dgm:pt modelId="{668FFAA8-8E21-4678-AB40-EB62903E2F18}" type="pres">
      <dgm:prSet presAssocID="{A7521C5E-F4BC-489D-9F60-838EFFC641F2}" presName="node" presStyleLbl="node1" presStyleIdx="1" presStyleCnt="4">
        <dgm:presLayoutVars>
          <dgm:bulletEnabled val="1"/>
        </dgm:presLayoutVars>
      </dgm:prSet>
      <dgm:spPr/>
      <dgm:t>
        <a:bodyPr/>
        <a:lstStyle/>
        <a:p>
          <a:endParaRPr lang="el-GR"/>
        </a:p>
      </dgm:t>
    </dgm:pt>
    <dgm:pt modelId="{D76A2450-4791-4171-8518-F4CFAE8EB96C}" type="pres">
      <dgm:prSet presAssocID="{E451796B-3EEA-41AD-9E8C-A0FD0A228636}" presName="sibTrans" presStyleCnt="0"/>
      <dgm:spPr/>
    </dgm:pt>
    <dgm:pt modelId="{4D8B5177-7062-489D-A202-1B3F5B0803B2}" type="pres">
      <dgm:prSet presAssocID="{D278C96B-DCF1-49CF-96E7-9BB22FAC9754}" presName="node" presStyleLbl="node1" presStyleIdx="2" presStyleCnt="4">
        <dgm:presLayoutVars>
          <dgm:bulletEnabled val="1"/>
        </dgm:presLayoutVars>
      </dgm:prSet>
      <dgm:spPr/>
      <dgm:t>
        <a:bodyPr/>
        <a:lstStyle/>
        <a:p>
          <a:endParaRPr lang="el-GR"/>
        </a:p>
      </dgm:t>
    </dgm:pt>
    <dgm:pt modelId="{0A0ABC50-81B7-4806-8739-EF33313A399F}" type="pres">
      <dgm:prSet presAssocID="{81B18F8E-CB29-4508-BBCE-631DE392B4E7}" presName="sibTrans" presStyleCnt="0"/>
      <dgm:spPr/>
    </dgm:pt>
    <dgm:pt modelId="{A01FA226-8455-412E-9E45-CE01E7A0AA68}" type="pres">
      <dgm:prSet presAssocID="{9009FFEC-A265-4843-94D9-4DA35D9C15C5}" presName="node" presStyleLbl="node1" presStyleIdx="3" presStyleCnt="4">
        <dgm:presLayoutVars>
          <dgm:bulletEnabled val="1"/>
        </dgm:presLayoutVars>
      </dgm:prSet>
      <dgm:spPr/>
      <dgm:t>
        <a:bodyPr/>
        <a:lstStyle/>
        <a:p>
          <a:endParaRPr lang="el-GR"/>
        </a:p>
      </dgm:t>
    </dgm:pt>
  </dgm:ptLst>
  <dgm:cxnLst>
    <dgm:cxn modelId="{CA6E55F7-7A31-4418-914F-D0679A8A93DD}" type="presOf" srcId="{D278C96B-DCF1-49CF-96E7-9BB22FAC9754}" destId="{4D8B5177-7062-489D-A202-1B3F5B0803B2}" srcOrd="0" destOrd="0" presId="urn:microsoft.com/office/officeart/2005/8/layout/default"/>
    <dgm:cxn modelId="{454C566F-BA3E-4D90-A5A9-09D6243B91AD}" type="presOf" srcId="{0DD72623-6713-4928-AE40-FF591EF3A098}" destId="{00034D28-3C56-4401-8C65-B1EEA823C7D0}" srcOrd="0" destOrd="0" presId="urn:microsoft.com/office/officeart/2005/8/layout/default"/>
    <dgm:cxn modelId="{BC7E8673-6115-41BB-A017-D9C1113638F9}" srcId="{962F3FD8-CFB9-4042-9D97-97A8D427F0D3}" destId="{D278C96B-DCF1-49CF-96E7-9BB22FAC9754}" srcOrd="2" destOrd="0" parTransId="{AE9D8A95-1C2A-4DE8-9298-52D585533951}" sibTransId="{81B18F8E-CB29-4508-BBCE-631DE392B4E7}"/>
    <dgm:cxn modelId="{F36E7FFC-0667-4EE6-8EB6-F4BC74C74B8F}" type="presOf" srcId="{962F3FD8-CFB9-4042-9D97-97A8D427F0D3}" destId="{42DDC797-3331-4D7B-9519-7727049A9A40}" srcOrd="0" destOrd="0" presId="urn:microsoft.com/office/officeart/2005/8/layout/default"/>
    <dgm:cxn modelId="{78E18999-6D16-443A-8BF0-65D4CD3D072C}" type="presOf" srcId="{A7521C5E-F4BC-489D-9F60-838EFFC641F2}" destId="{668FFAA8-8E21-4678-AB40-EB62903E2F18}" srcOrd="0" destOrd="0" presId="urn:microsoft.com/office/officeart/2005/8/layout/default"/>
    <dgm:cxn modelId="{1D6F746D-FB6E-489B-A82B-B8EE9365DBAB}" srcId="{962F3FD8-CFB9-4042-9D97-97A8D427F0D3}" destId="{9009FFEC-A265-4843-94D9-4DA35D9C15C5}" srcOrd="3" destOrd="0" parTransId="{511E0B06-5099-454D-9691-2613BAB49AEC}" sibTransId="{6D629977-6419-44AB-8377-43DBC017B50D}"/>
    <dgm:cxn modelId="{52EFB3AA-C1B9-4A6F-880B-DC010574EF49}" srcId="{962F3FD8-CFB9-4042-9D97-97A8D427F0D3}" destId="{0DD72623-6713-4928-AE40-FF591EF3A098}" srcOrd="0" destOrd="0" parTransId="{E40D6023-8C45-45D4-BE17-0D5036C16774}" sibTransId="{CDD22A8D-61C4-4C70-99CF-24DF656FFF49}"/>
    <dgm:cxn modelId="{5C2B19C2-7ECD-4B3E-9F6E-C18B1449C772}" type="presOf" srcId="{9009FFEC-A265-4843-94D9-4DA35D9C15C5}" destId="{A01FA226-8455-412E-9E45-CE01E7A0AA68}" srcOrd="0" destOrd="0" presId="urn:microsoft.com/office/officeart/2005/8/layout/default"/>
    <dgm:cxn modelId="{5634777E-C12E-4C39-8AEC-2F327E3F79BF}" srcId="{962F3FD8-CFB9-4042-9D97-97A8D427F0D3}" destId="{A7521C5E-F4BC-489D-9F60-838EFFC641F2}" srcOrd="1" destOrd="0" parTransId="{5E88C280-92EA-48F2-AF55-640B04D9D154}" sibTransId="{E451796B-3EEA-41AD-9E8C-A0FD0A228636}"/>
    <dgm:cxn modelId="{BCE03B41-1A5D-438C-9ED9-68F903762B95}" type="presParOf" srcId="{42DDC797-3331-4D7B-9519-7727049A9A40}" destId="{00034D28-3C56-4401-8C65-B1EEA823C7D0}" srcOrd="0" destOrd="0" presId="urn:microsoft.com/office/officeart/2005/8/layout/default"/>
    <dgm:cxn modelId="{B95B8363-C41D-4EEE-9B27-706D95AC7544}" type="presParOf" srcId="{42DDC797-3331-4D7B-9519-7727049A9A40}" destId="{78F4DDBD-1BAD-46C3-A9DF-122609D71EDE}" srcOrd="1" destOrd="0" presId="urn:microsoft.com/office/officeart/2005/8/layout/default"/>
    <dgm:cxn modelId="{0C9C127A-0D45-4D82-9A53-5F04F78A1930}" type="presParOf" srcId="{42DDC797-3331-4D7B-9519-7727049A9A40}" destId="{668FFAA8-8E21-4678-AB40-EB62903E2F18}" srcOrd="2" destOrd="0" presId="urn:microsoft.com/office/officeart/2005/8/layout/default"/>
    <dgm:cxn modelId="{2B91FB43-79F8-404B-B6F4-3E21A27C9310}" type="presParOf" srcId="{42DDC797-3331-4D7B-9519-7727049A9A40}" destId="{D76A2450-4791-4171-8518-F4CFAE8EB96C}" srcOrd="3" destOrd="0" presId="urn:microsoft.com/office/officeart/2005/8/layout/default"/>
    <dgm:cxn modelId="{5BDD0132-CD66-4991-A3CD-B0DCAC57FE76}" type="presParOf" srcId="{42DDC797-3331-4D7B-9519-7727049A9A40}" destId="{4D8B5177-7062-489D-A202-1B3F5B0803B2}" srcOrd="4" destOrd="0" presId="urn:microsoft.com/office/officeart/2005/8/layout/default"/>
    <dgm:cxn modelId="{307244DC-E639-40A8-9AE3-AD43AB8FFDCC}" type="presParOf" srcId="{42DDC797-3331-4D7B-9519-7727049A9A40}" destId="{0A0ABC50-81B7-4806-8739-EF33313A399F}" srcOrd="5" destOrd="0" presId="urn:microsoft.com/office/officeart/2005/8/layout/default"/>
    <dgm:cxn modelId="{5330B882-01A7-4333-97B6-733149E0875F}" type="presParOf" srcId="{42DDC797-3331-4D7B-9519-7727049A9A40}" destId="{A01FA226-8455-412E-9E45-CE01E7A0AA6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EA36317-3B5F-4ABA-B34B-073957C800E8}"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l-GR"/>
        </a:p>
      </dgm:t>
    </dgm:pt>
    <dgm:pt modelId="{B3BE7A5A-3938-464C-9F77-9EA2F8082F72}">
      <dgm:prSet phldrT="[Κείμενο]"/>
      <dgm:spPr/>
      <dgm:t>
        <a:bodyPr/>
        <a:lstStyle/>
        <a:p>
          <a:r>
            <a:rPr lang="el-GR" dirty="0" smtClean="0"/>
            <a:t>Η προσέγγιση με ακρίβεια εξαρτάται από την όραση</a:t>
          </a:r>
          <a:endParaRPr lang="el-GR" dirty="0"/>
        </a:p>
      </dgm:t>
    </dgm:pt>
    <dgm:pt modelId="{44C9356B-0250-450B-AA31-9099C274FFE2}" type="parTrans" cxnId="{78320C9E-BDFB-45C4-B5A1-E9EAE43F00B4}">
      <dgm:prSet/>
      <dgm:spPr/>
      <dgm:t>
        <a:bodyPr/>
        <a:lstStyle/>
        <a:p>
          <a:endParaRPr lang="el-GR"/>
        </a:p>
      </dgm:t>
    </dgm:pt>
    <dgm:pt modelId="{112DECA1-58C2-4BC7-912C-0F00920B3F42}" type="sibTrans" cxnId="{78320C9E-BDFB-45C4-B5A1-E9EAE43F00B4}">
      <dgm:prSet/>
      <dgm:spPr/>
      <dgm:t>
        <a:bodyPr/>
        <a:lstStyle/>
        <a:p>
          <a:endParaRPr lang="el-GR"/>
        </a:p>
      </dgm:t>
    </dgm:pt>
    <dgm:pt modelId="{7157E627-62B6-43DE-85C8-D9E15A00B66A}">
      <dgm:prSet phldrT="[Κείμενο]"/>
      <dgm:spPr/>
      <dgm:t>
        <a:bodyPr/>
        <a:lstStyle/>
        <a:p>
          <a:r>
            <a:rPr lang="el-GR" dirty="0" smtClean="0"/>
            <a:t>Εξαρτάται από την ιδιοδεκτικότητα και τη </a:t>
          </a:r>
          <a:r>
            <a:rPr lang="el-GR" dirty="0" err="1" smtClean="0"/>
            <a:t>στασική</a:t>
          </a:r>
          <a:r>
            <a:rPr lang="el-GR" dirty="0" smtClean="0"/>
            <a:t> ευστάθεια του κορμού και της ωμικής ζώνης και της αντιρρόπησης του άνω άκρου</a:t>
          </a:r>
          <a:endParaRPr lang="el-GR" dirty="0"/>
        </a:p>
      </dgm:t>
    </dgm:pt>
    <dgm:pt modelId="{B5EFF1C0-4574-434B-B3D5-77C11A143C97}" type="parTrans" cxnId="{075BD384-A198-4D88-8E6E-B06BA3FD6BEB}">
      <dgm:prSet/>
      <dgm:spPr/>
      <dgm:t>
        <a:bodyPr/>
        <a:lstStyle/>
        <a:p>
          <a:endParaRPr lang="el-GR"/>
        </a:p>
      </dgm:t>
    </dgm:pt>
    <dgm:pt modelId="{34F7467E-4F32-4D33-AAF7-D8A17997929E}" type="sibTrans" cxnId="{075BD384-A198-4D88-8E6E-B06BA3FD6BEB}">
      <dgm:prSet/>
      <dgm:spPr/>
      <dgm:t>
        <a:bodyPr/>
        <a:lstStyle/>
        <a:p>
          <a:endParaRPr lang="el-GR"/>
        </a:p>
      </dgm:t>
    </dgm:pt>
    <dgm:pt modelId="{BBB02A69-F622-4CE7-B7EC-E6F4818B73EE}">
      <dgm:prSet phldrT="[Κείμενο]"/>
      <dgm:spPr/>
      <dgm:t>
        <a:bodyPr/>
        <a:lstStyle/>
        <a:p>
          <a:r>
            <a:rPr lang="el-GR" dirty="0" smtClean="0"/>
            <a:t>Εξαρτάται από τις αντιληπτικές ικανότητες σχετικά με την κατεύθυνση και το σχήμα του αντικειμένου</a:t>
          </a:r>
          <a:endParaRPr lang="el-GR" dirty="0"/>
        </a:p>
      </dgm:t>
    </dgm:pt>
    <dgm:pt modelId="{2C652FA9-1B30-435D-9C36-5B041DE6F3B6}" type="parTrans" cxnId="{51FD07AD-8DAC-4639-A3C7-5385FD37E1E0}">
      <dgm:prSet/>
      <dgm:spPr/>
      <dgm:t>
        <a:bodyPr/>
        <a:lstStyle/>
        <a:p>
          <a:endParaRPr lang="el-GR"/>
        </a:p>
      </dgm:t>
    </dgm:pt>
    <dgm:pt modelId="{26375C41-25E7-4931-9E93-8F246EC8F1E7}" type="sibTrans" cxnId="{51FD07AD-8DAC-4639-A3C7-5385FD37E1E0}">
      <dgm:prSet/>
      <dgm:spPr/>
      <dgm:t>
        <a:bodyPr/>
        <a:lstStyle/>
        <a:p>
          <a:endParaRPr lang="el-GR"/>
        </a:p>
      </dgm:t>
    </dgm:pt>
    <dgm:pt modelId="{31395DFF-D7A0-45D3-970C-9A480551CB78}">
      <dgm:prSet phldrT="[Κείμενο]"/>
      <dgm:spPr/>
      <dgm:t>
        <a:bodyPr/>
        <a:lstStyle/>
        <a:p>
          <a:r>
            <a:rPr lang="el-GR" dirty="0" smtClean="0"/>
            <a:t>Χρειάζεται να υπολογίσουμε το εύρος της τροχιάς της κίνησης και την επάρκεια στη δύναμη</a:t>
          </a:r>
          <a:endParaRPr lang="el-GR" dirty="0"/>
        </a:p>
      </dgm:t>
    </dgm:pt>
    <dgm:pt modelId="{96271562-8A47-4E58-82D5-003AA0CCED8F}" type="parTrans" cxnId="{29DF410A-0FBE-46D4-B67F-1882C4CC01C6}">
      <dgm:prSet/>
      <dgm:spPr/>
      <dgm:t>
        <a:bodyPr/>
        <a:lstStyle/>
        <a:p>
          <a:endParaRPr lang="el-GR"/>
        </a:p>
      </dgm:t>
    </dgm:pt>
    <dgm:pt modelId="{41E1E3EB-4365-46E1-904A-4041C42C5CB7}" type="sibTrans" cxnId="{29DF410A-0FBE-46D4-B67F-1882C4CC01C6}">
      <dgm:prSet/>
      <dgm:spPr/>
      <dgm:t>
        <a:bodyPr/>
        <a:lstStyle/>
        <a:p>
          <a:endParaRPr lang="el-GR"/>
        </a:p>
      </dgm:t>
    </dgm:pt>
    <dgm:pt modelId="{435D54D8-A911-45A7-B9F2-F1981483CF1E}" type="pres">
      <dgm:prSet presAssocID="{5EA36317-3B5F-4ABA-B34B-073957C800E8}" presName="diagram" presStyleCnt="0">
        <dgm:presLayoutVars>
          <dgm:dir/>
          <dgm:resizeHandles val="exact"/>
        </dgm:presLayoutVars>
      </dgm:prSet>
      <dgm:spPr/>
      <dgm:t>
        <a:bodyPr/>
        <a:lstStyle/>
        <a:p>
          <a:endParaRPr lang="el-GR"/>
        </a:p>
      </dgm:t>
    </dgm:pt>
    <dgm:pt modelId="{CB6493BA-4065-429B-84C8-07BBE6E21AA6}" type="pres">
      <dgm:prSet presAssocID="{B3BE7A5A-3938-464C-9F77-9EA2F8082F72}" presName="node" presStyleLbl="node1" presStyleIdx="0" presStyleCnt="4">
        <dgm:presLayoutVars>
          <dgm:bulletEnabled val="1"/>
        </dgm:presLayoutVars>
      </dgm:prSet>
      <dgm:spPr/>
      <dgm:t>
        <a:bodyPr/>
        <a:lstStyle/>
        <a:p>
          <a:endParaRPr lang="el-GR"/>
        </a:p>
      </dgm:t>
    </dgm:pt>
    <dgm:pt modelId="{C629FA41-01DC-4029-8D44-812F856F157C}" type="pres">
      <dgm:prSet presAssocID="{112DECA1-58C2-4BC7-912C-0F00920B3F42}" presName="sibTrans" presStyleCnt="0"/>
      <dgm:spPr/>
    </dgm:pt>
    <dgm:pt modelId="{7C6F4C43-983F-4844-B0FA-1D4C2D88D7B2}" type="pres">
      <dgm:prSet presAssocID="{7157E627-62B6-43DE-85C8-D9E15A00B66A}" presName="node" presStyleLbl="node1" presStyleIdx="1" presStyleCnt="4">
        <dgm:presLayoutVars>
          <dgm:bulletEnabled val="1"/>
        </dgm:presLayoutVars>
      </dgm:prSet>
      <dgm:spPr/>
      <dgm:t>
        <a:bodyPr/>
        <a:lstStyle/>
        <a:p>
          <a:endParaRPr lang="el-GR"/>
        </a:p>
      </dgm:t>
    </dgm:pt>
    <dgm:pt modelId="{6486914A-2D35-4ACD-BB48-3FF47F1C9467}" type="pres">
      <dgm:prSet presAssocID="{34F7467E-4F32-4D33-AAF7-D8A17997929E}" presName="sibTrans" presStyleCnt="0"/>
      <dgm:spPr/>
    </dgm:pt>
    <dgm:pt modelId="{24418390-E280-44D7-90A3-FABDFE0FE152}" type="pres">
      <dgm:prSet presAssocID="{BBB02A69-F622-4CE7-B7EC-E6F4818B73EE}" presName="node" presStyleLbl="node1" presStyleIdx="2" presStyleCnt="4">
        <dgm:presLayoutVars>
          <dgm:bulletEnabled val="1"/>
        </dgm:presLayoutVars>
      </dgm:prSet>
      <dgm:spPr/>
      <dgm:t>
        <a:bodyPr/>
        <a:lstStyle/>
        <a:p>
          <a:endParaRPr lang="el-GR"/>
        </a:p>
      </dgm:t>
    </dgm:pt>
    <dgm:pt modelId="{A720999E-2833-4956-A650-86A3B35E5686}" type="pres">
      <dgm:prSet presAssocID="{26375C41-25E7-4931-9E93-8F246EC8F1E7}" presName="sibTrans" presStyleCnt="0"/>
      <dgm:spPr/>
    </dgm:pt>
    <dgm:pt modelId="{AAB4FAE6-B9B6-4FFD-B144-467CE596B005}" type="pres">
      <dgm:prSet presAssocID="{31395DFF-D7A0-45D3-970C-9A480551CB78}" presName="node" presStyleLbl="node1" presStyleIdx="3" presStyleCnt="4">
        <dgm:presLayoutVars>
          <dgm:bulletEnabled val="1"/>
        </dgm:presLayoutVars>
      </dgm:prSet>
      <dgm:spPr/>
      <dgm:t>
        <a:bodyPr/>
        <a:lstStyle/>
        <a:p>
          <a:endParaRPr lang="el-GR"/>
        </a:p>
      </dgm:t>
    </dgm:pt>
  </dgm:ptLst>
  <dgm:cxnLst>
    <dgm:cxn modelId="{6B8D21BC-41BF-4318-891D-D9D68A7C4CDC}" type="presOf" srcId="{5EA36317-3B5F-4ABA-B34B-073957C800E8}" destId="{435D54D8-A911-45A7-B9F2-F1981483CF1E}" srcOrd="0" destOrd="0" presId="urn:microsoft.com/office/officeart/2005/8/layout/default"/>
    <dgm:cxn modelId="{51FD07AD-8DAC-4639-A3C7-5385FD37E1E0}" srcId="{5EA36317-3B5F-4ABA-B34B-073957C800E8}" destId="{BBB02A69-F622-4CE7-B7EC-E6F4818B73EE}" srcOrd="2" destOrd="0" parTransId="{2C652FA9-1B30-435D-9C36-5B041DE6F3B6}" sibTransId="{26375C41-25E7-4931-9E93-8F246EC8F1E7}"/>
    <dgm:cxn modelId="{29DF410A-0FBE-46D4-B67F-1882C4CC01C6}" srcId="{5EA36317-3B5F-4ABA-B34B-073957C800E8}" destId="{31395DFF-D7A0-45D3-970C-9A480551CB78}" srcOrd="3" destOrd="0" parTransId="{96271562-8A47-4E58-82D5-003AA0CCED8F}" sibTransId="{41E1E3EB-4365-46E1-904A-4041C42C5CB7}"/>
    <dgm:cxn modelId="{075BD384-A198-4D88-8E6E-B06BA3FD6BEB}" srcId="{5EA36317-3B5F-4ABA-B34B-073957C800E8}" destId="{7157E627-62B6-43DE-85C8-D9E15A00B66A}" srcOrd="1" destOrd="0" parTransId="{B5EFF1C0-4574-434B-B3D5-77C11A143C97}" sibTransId="{34F7467E-4F32-4D33-AAF7-D8A17997929E}"/>
    <dgm:cxn modelId="{78320C9E-BDFB-45C4-B5A1-E9EAE43F00B4}" srcId="{5EA36317-3B5F-4ABA-B34B-073957C800E8}" destId="{B3BE7A5A-3938-464C-9F77-9EA2F8082F72}" srcOrd="0" destOrd="0" parTransId="{44C9356B-0250-450B-AA31-9099C274FFE2}" sibTransId="{112DECA1-58C2-4BC7-912C-0F00920B3F42}"/>
    <dgm:cxn modelId="{B66293AE-04E1-4F58-AF68-DEC5258293BE}" type="presOf" srcId="{31395DFF-D7A0-45D3-970C-9A480551CB78}" destId="{AAB4FAE6-B9B6-4FFD-B144-467CE596B005}" srcOrd="0" destOrd="0" presId="urn:microsoft.com/office/officeart/2005/8/layout/default"/>
    <dgm:cxn modelId="{1CE36239-C8D0-435C-AF8C-391B59E47175}" type="presOf" srcId="{BBB02A69-F622-4CE7-B7EC-E6F4818B73EE}" destId="{24418390-E280-44D7-90A3-FABDFE0FE152}" srcOrd="0" destOrd="0" presId="urn:microsoft.com/office/officeart/2005/8/layout/default"/>
    <dgm:cxn modelId="{C13EECD1-DB2B-4C0C-9DF8-0A34AF65B9BE}" type="presOf" srcId="{B3BE7A5A-3938-464C-9F77-9EA2F8082F72}" destId="{CB6493BA-4065-429B-84C8-07BBE6E21AA6}" srcOrd="0" destOrd="0" presId="urn:microsoft.com/office/officeart/2005/8/layout/default"/>
    <dgm:cxn modelId="{393E91E6-AF4C-4753-9EF6-DA128DEF3979}" type="presOf" srcId="{7157E627-62B6-43DE-85C8-D9E15A00B66A}" destId="{7C6F4C43-983F-4844-B0FA-1D4C2D88D7B2}" srcOrd="0" destOrd="0" presId="urn:microsoft.com/office/officeart/2005/8/layout/default"/>
    <dgm:cxn modelId="{5176B795-7220-43E8-A38C-F3B9F19A2B7E}" type="presParOf" srcId="{435D54D8-A911-45A7-B9F2-F1981483CF1E}" destId="{CB6493BA-4065-429B-84C8-07BBE6E21AA6}" srcOrd="0" destOrd="0" presId="urn:microsoft.com/office/officeart/2005/8/layout/default"/>
    <dgm:cxn modelId="{B458E5EF-AFF4-4ADA-9EA7-DFEEE9A6B079}" type="presParOf" srcId="{435D54D8-A911-45A7-B9F2-F1981483CF1E}" destId="{C629FA41-01DC-4029-8D44-812F856F157C}" srcOrd="1" destOrd="0" presId="urn:microsoft.com/office/officeart/2005/8/layout/default"/>
    <dgm:cxn modelId="{F7DF2073-0FB0-4EB5-A981-14276EEF57A6}" type="presParOf" srcId="{435D54D8-A911-45A7-B9F2-F1981483CF1E}" destId="{7C6F4C43-983F-4844-B0FA-1D4C2D88D7B2}" srcOrd="2" destOrd="0" presId="urn:microsoft.com/office/officeart/2005/8/layout/default"/>
    <dgm:cxn modelId="{EEB8A9E3-A4EA-44B9-9BED-6A2FBA04C9E6}" type="presParOf" srcId="{435D54D8-A911-45A7-B9F2-F1981483CF1E}" destId="{6486914A-2D35-4ACD-BB48-3FF47F1C9467}" srcOrd="3" destOrd="0" presId="urn:microsoft.com/office/officeart/2005/8/layout/default"/>
    <dgm:cxn modelId="{543DFD17-CD47-4AFF-B766-C6F367D55FFE}" type="presParOf" srcId="{435D54D8-A911-45A7-B9F2-F1981483CF1E}" destId="{24418390-E280-44D7-90A3-FABDFE0FE152}" srcOrd="4" destOrd="0" presId="urn:microsoft.com/office/officeart/2005/8/layout/default"/>
    <dgm:cxn modelId="{7AC63939-E515-4B3F-AC39-81CCCA913C97}" type="presParOf" srcId="{435D54D8-A911-45A7-B9F2-F1981483CF1E}" destId="{A720999E-2833-4956-A650-86A3B35E5686}" srcOrd="5" destOrd="0" presId="urn:microsoft.com/office/officeart/2005/8/layout/default"/>
    <dgm:cxn modelId="{6E06A5BB-0865-4593-BDE7-3E0435481056}" type="presParOf" srcId="{435D54D8-A911-45A7-B9F2-F1981483CF1E}" destId="{AAB4FAE6-B9B6-4FFD-B144-467CE596B00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6A653-6EC3-4243-8B75-CA3425BEB3F0}">
      <dsp:nvSpPr>
        <dsp:cNvPr id="0" name=""/>
        <dsp:cNvSpPr/>
      </dsp:nvSpPr>
      <dsp:spPr>
        <a:xfrm>
          <a:off x="0" y="498474"/>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t>Κινητικό έλεγχο ωμικής ζώνης</a:t>
          </a:r>
          <a:endParaRPr lang="el-GR" sz="2700" kern="1200" dirty="0"/>
        </a:p>
      </dsp:txBody>
      <dsp:txXfrm>
        <a:off x="0" y="498474"/>
        <a:ext cx="2714624" cy="1628775"/>
      </dsp:txXfrm>
    </dsp:sp>
    <dsp:sp modelId="{CE3E3A74-72EB-4B5E-938C-7BBB8C04B24C}">
      <dsp:nvSpPr>
        <dsp:cNvPr id="0" name=""/>
        <dsp:cNvSpPr/>
      </dsp:nvSpPr>
      <dsp:spPr>
        <a:xfrm>
          <a:off x="2986087" y="498474"/>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t>Κινητικό έλεγχο άνω άκρου (βραχίονα, αντιβραχίου)</a:t>
          </a:r>
          <a:endParaRPr lang="el-GR" sz="2700" kern="1200" dirty="0"/>
        </a:p>
      </dsp:txBody>
      <dsp:txXfrm>
        <a:off x="2986087" y="498474"/>
        <a:ext cx="2714624" cy="1628775"/>
      </dsp:txXfrm>
    </dsp:sp>
    <dsp:sp modelId="{2492573A-058D-418C-A450-2CA25A828B2C}">
      <dsp:nvSpPr>
        <dsp:cNvPr id="0" name=""/>
        <dsp:cNvSpPr/>
      </dsp:nvSpPr>
      <dsp:spPr>
        <a:xfrm>
          <a:off x="5972175" y="498474"/>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t>Κινητικό έλεγχο άκρα χείρας </a:t>
          </a:r>
          <a:endParaRPr lang="el-GR" sz="2700" kern="1200" dirty="0"/>
        </a:p>
      </dsp:txBody>
      <dsp:txXfrm>
        <a:off x="5972175" y="498474"/>
        <a:ext cx="2714624" cy="1628775"/>
      </dsp:txXfrm>
    </dsp:sp>
    <dsp:sp modelId="{E2000822-1153-4D8D-A34A-BBFC4B74ABF5}">
      <dsp:nvSpPr>
        <dsp:cNvPr id="0" name=""/>
        <dsp:cNvSpPr/>
      </dsp:nvSpPr>
      <dsp:spPr>
        <a:xfrm>
          <a:off x="0" y="2398712"/>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t>Οπτική αντίληψη</a:t>
          </a:r>
          <a:endParaRPr lang="el-GR" sz="2700" kern="1200" dirty="0"/>
        </a:p>
      </dsp:txBody>
      <dsp:txXfrm>
        <a:off x="0" y="2398712"/>
        <a:ext cx="2714624" cy="1628775"/>
      </dsp:txXfrm>
    </dsp:sp>
    <dsp:sp modelId="{A99BF2B8-C2F0-4E36-8D48-901AEFA230A0}">
      <dsp:nvSpPr>
        <dsp:cNvPr id="0" name=""/>
        <dsp:cNvSpPr/>
      </dsp:nvSpPr>
      <dsp:spPr>
        <a:xfrm>
          <a:off x="2986087" y="2398712"/>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t>Χωρική αντίληψη</a:t>
          </a:r>
          <a:endParaRPr lang="el-GR" sz="2700" kern="1200" dirty="0"/>
        </a:p>
      </dsp:txBody>
      <dsp:txXfrm>
        <a:off x="2986087" y="2398712"/>
        <a:ext cx="2714624" cy="1628775"/>
      </dsp:txXfrm>
    </dsp:sp>
    <dsp:sp modelId="{BB9B9CE3-C34C-40A0-A808-BCEA2B305435}">
      <dsp:nvSpPr>
        <dsp:cNvPr id="0" name=""/>
        <dsp:cNvSpPr/>
      </dsp:nvSpPr>
      <dsp:spPr>
        <a:xfrm>
          <a:off x="5972175" y="2398712"/>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err="1" smtClean="0"/>
            <a:t>Γνωσιακή</a:t>
          </a:r>
          <a:r>
            <a:rPr lang="el-GR" sz="2700" kern="1200" dirty="0" smtClean="0"/>
            <a:t> ανάπτυξη</a:t>
          </a:r>
          <a:endParaRPr lang="el-GR" sz="2700" kern="1200" dirty="0"/>
        </a:p>
      </dsp:txBody>
      <dsp:txXfrm>
        <a:off x="5972175" y="2398712"/>
        <a:ext cx="2714624" cy="16287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24544-75E2-4C3D-8433-CA46E8903833}">
      <dsp:nvSpPr>
        <dsp:cNvPr id="0" name=""/>
        <dsp:cNvSpPr/>
      </dsp:nvSpPr>
      <dsp:spPr>
        <a:xfrm>
          <a:off x="0" y="498474"/>
          <a:ext cx="2714624" cy="16287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solidFill>
                <a:schemeClr val="tx1"/>
              </a:solidFill>
            </a:rPr>
            <a:t>Πρώτα προς τη μέση γραμμή</a:t>
          </a:r>
          <a:endParaRPr lang="el-GR" sz="2700" kern="1200" dirty="0">
            <a:solidFill>
              <a:schemeClr val="tx1"/>
            </a:solidFill>
          </a:endParaRPr>
        </a:p>
      </dsp:txBody>
      <dsp:txXfrm>
        <a:off x="0" y="498474"/>
        <a:ext cx="2714624" cy="1628775"/>
      </dsp:txXfrm>
    </dsp:sp>
    <dsp:sp modelId="{3770E503-F296-4DB6-8A04-92414E89471B}">
      <dsp:nvSpPr>
        <dsp:cNvPr id="0" name=""/>
        <dsp:cNvSpPr/>
      </dsp:nvSpPr>
      <dsp:spPr>
        <a:xfrm>
          <a:off x="2986087" y="498474"/>
          <a:ext cx="2714624" cy="1628775"/>
        </a:xfrm>
        <a:prstGeom prst="rect">
          <a:avLst/>
        </a:prstGeom>
        <a:solidFill>
          <a:schemeClr val="accent3">
            <a:hueOff val="296643"/>
            <a:satOff val="5581"/>
            <a:lumOff val="1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solidFill>
                <a:schemeClr val="tx1"/>
              </a:solidFill>
            </a:rPr>
            <a:t>Δεύτερον χαμηλά  &amp; κάτω</a:t>
          </a:r>
          <a:endParaRPr lang="el-GR" sz="2700" kern="1200" dirty="0">
            <a:solidFill>
              <a:schemeClr val="tx1"/>
            </a:solidFill>
          </a:endParaRPr>
        </a:p>
      </dsp:txBody>
      <dsp:txXfrm>
        <a:off x="2986087" y="498474"/>
        <a:ext cx="2714624" cy="1628775"/>
      </dsp:txXfrm>
    </dsp:sp>
    <dsp:sp modelId="{DF4FB790-A85D-4940-A0C1-47EA8F29CF9E}">
      <dsp:nvSpPr>
        <dsp:cNvPr id="0" name=""/>
        <dsp:cNvSpPr/>
      </dsp:nvSpPr>
      <dsp:spPr>
        <a:xfrm>
          <a:off x="5972175" y="498474"/>
          <a:ext cx="2714624" cy="1628775"/>
        </a:xfrm>
        <a:prstGeom prst="rect">
          <a:avLst/>
        </a:prstGeom>
        <a:solidFill>
          <a:schemeClr val="accent3">
            <a:hueOff val="593285"/>
            <a:satOff val="11162"/>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solidFill>
                <a:schemeClr val="tx1"/>
              </a:solidFill>
            </a:rPr>
            <a:t>Τρίτον οριζόντια &amp; μπροστά στο επίπεδο των ώμων</a:t>
          </a:r>
          <a:endParaRPr lang="el-GR" sz="2700" kern="1200" dirty="0">
            <a:solidFill>
              <a:schemeClr val="tx1"/>
            </a:solidFill>
          </a:endParaRPr>
        </a:p>
      </dsp:txBody>
      <dsp:txXfrm>
        <a:off x="5972175" y="498474"/>
        <a:ext cx="2714624" cy="1628775"/>
      </dsp:txXfrm>
    </dsp:sp>
    <dsp:sp modelId="{CF5DA942-44A0-42D2-B988-04FDF8DCB156}">
      <dsp:nvSpPr>
        <dsp:cNvPr id="0" name=""/>
        <dsp:cNvSpPr/>
      </dsp:nvSpPr>
      <dsp:spPr>
        <a:xfrm>
          <a:off x="1493043" y="2398712"/>
          <a:ext cx="2714624" cy="1628775"/>
        </a:xfrm>
        <a:prstGeom prst="rect">
          <a:avLst/>
        </a:prstGeom>
        <a:solidFill>
          <a:schemeClr val="accent3">
            <a:hueOff val="889928"/>
            <a:satOff val="16742"/>
            <a:lumOff val="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solidFill>
                <a:schemeClr val="tx1"/>
              </a:solidFill>
            </a:rPr>
            <a:t>Τέταρτον στο πλάι και μετά πάνω από το παιδί</a:t>
          </a:r>
          <a:endParaRPr lang="el-GR" sz="2700" kern="1200" dirty="0">
            <a:solidFill>
              <a:schemeClr val="tx1"/>
            </a:solidFill>
          </a:endParaRPr>
        </a:p>
      </dsp:txBody>
      <dsp:txXfrm>
        <a:off x="1493043" y="2398712"/>
        <a:ext cx="2714624" cy="1628775"/>
      </dsp:txXfrm>
    </dsp:sp>
    <dsp:sp modelId="{77A040B6-FE5D-42D7-89AB-2820D352E650}">
      <dsp:nvSpPr>
        <dsp:cNvPr id="0" name=""/>
        <dsp:cNvSpPr/>
      </dsp:nvSpPr>
      <dsp:spPr>
        <a:xfrm>
          <a:off x="4479131" y="2398712"/>
          <a:ext cx="2714624" cy="1628775"/>
        </a:xfrm>
        <a:prstGeom prst="rect">
          <a:avLst/>
        </a:prstGeom>
        <a:solidFill>
          <a:schemeClr val="accent3">
            <a:hueOff val="1186571"/>
            <a:satOff val="22323"/>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solidFill>
                <a:schemeClr val="tx1"/>
              </a:solidFill>
            </a:rPr>
            <a:t>Στο τέλος πίσω από το παιδί</a:t>
          </a:r>
          <a:endParaRPr lang="el-GR" sz="2700" kern="1200" dirty="0">
            <a:solidFill>
              <a:schemeClr val="tx1"/>
            </a:solidFill>
          </a:endParaRPr>
        </a:p>
      </dsp:txBody>
      <dsp:txXfrm>
        <a:off x="4479131" y="2398712"/>
        <a:ext cx="2714624" cy="16287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E9904-5B7D-4F36-863F-BC92114B547D}">
      <dsp:nvSpPr>
        <dsp:cNvPr id="0" name=""/>
        <dsp:cNvSpPr/>
      </dsp:nvSpPr>
      <dsp:spPr>
        <a:xfrm>
          <a:off x="1290102" y="1940"/>
          <a:ext cx="3001852" cy="2567376"/>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Αφή πίεση διάταση, αντίσταση και καλή στροφή της ωμικής ζώνης του παιδιού , στροφή του κορμού</a:t>
          </a:r>
          <a:endParaRPr lang="el-GR" sz="2000" kern="1200" dirty="0">
            <a:solidFill>
              <a:schemeClr val="tx1"/>
            </a:solidFill>
          </a:endParaRPr>
        </a:p>
      </dsp:txBody>
      <dsp:txXfrm>
        <a:off x="1290102" y="1940"/>
        <a:ext cx="3001852" cy="2567376"/>
      </dsp:txXfrm>
    </dsp:sp>
    <dsp:sp modelId="{8E434F8C-6C3D-4204-B729-D60CD388573C}">
      <dsp:nvSpPr>
        <dsp:cNvPr id="0" name=""/>
        <dsp:cNvSpPr/>
      </dsp:nvSpPr>
      <dsp:spPr>
        <a:xfrm>
          <a:off x="4592140" y="104027"/>
          <a:ext cx="3001852" cy="2363202"/>
        </a:xfrm>
        <a:prstGeom prst="rect">
          <a:avLst/>
        </a:prstGeom>
        <a:solidFill>
          <a:schemeClr val="accent2">
            <a:shade val="80000"/>
            <a:hueOff val="-37501"/>
            <a:satOff val="359"/>
            <a:lumOff val="77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Ο θεραπευτής πρέπει να </a:t>
          </a:r>
          <a:r>
            <a:rPr lang="el-GR" sz="2000" kern="1200" dirty="0" err="1" smtClean="0">
              <a:solidFill>
                <a:schemeClr val="tx1"/>
              </a:solidFill>
            </a:rPr>
            <a:t>στρε΄ψει</a:t>
          </a:r>
          <a:r>
            <a:rPr lang="el-GR" sz="2000" kern="1200" dirty="0" smtClean="0">
              <a:solidFill>
                <a:schemeClr val="tx1"/>
              </a:solidFill>
            </a:rPr>
            <a:t> την ωμική ζώνη να τραβήξει τους ώμους προς τα εμπρός ή προς τα πίσω, για να αρχίσει το αυτόματο πρότυπο του Ά </a:t>
          </a:r>
          <a:r>
            <a:rPr lang="el-GR" sz="2000" kern="1200" dirty="0" err="1" smtClean="0">
              <a:solidFill>
                <a:schemeClr val="tx1"/>
              </a:solidFill>
            </a:rPr>
            <a:t>Ά</a:t>
          </a:r>
          <a:r>
            <a:rPr lang="el-GR" sz="2000" kern="1200" dirty="0" smtClean="0">
              <a:solidFill>
                <a:schemeClr val="tx1"/>
              </a:solidFill>
            </a:rPr>
            <a:t> στην τεχνική ερπυσμού </a:t>
          </a:r>
          <a:endParaRPr lang="el-GR" sz="2000" kern="1200" dirty="0">
            <a:solidFill>
              <a:schemeClr val="tx1"/>
            </a:solidFill>
          </a:endParaRPr>
        </a:p>
      </dsp:txBody>
      <dsp:txXfrm>
        <a:off x="4592140" y="104027"/>
        <a:ext cx="3001852" cy="2363202"/>
      </dsp:txXfrm>
    </dsp:sp>
    <dsp:sp modelId="{4791E896-F279-4FE8-8270-67C8C72CCFE3}">
      <dsp:nvSpPr>
        <dsp:cNvPr id="0" name=""/>
        <dsp:cNvSpPr/>
      </dsp:nvSpPr>
      <dsp:spPr>
        <a:xfrm>
          <a:off x="1290102" y="2882948"/>
          <a:ext cx="3001852" cy="2288870"/>
        </a:xfrm>
        <a:prstGeom prst="rect">
          <a:avLst/>
        </a:prstGeom>
        <a:solidFill>
          <a:schemeClr val="accent2">
            <a:shade val="80000"/>
            <a:hueOff val="-75002"/>
            <a:satOff val="718"/>
            <a:lumOff val="154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Προτιμάμε να αναπτυχθεί η προσέγγιση για τη σύλληψη /άγγιγμα τροφής ή παιχνιδιών  ή για συμμετοχή σε ΔΚΖ</a:t>
          </a:r>
          <a:endParaRPr lang="el-GR" sz="2000" kern="1200" dirty="0">
            <a:solidFill>
              <a:schemeClr val="tx1"/>
            </a:solidFill>
          </a:endParaRPr>
        </a:p>
      </dsp:txBody>
      <dsp:txXfrm>
        <a:off x="1290102" y="2882948"/>
        <a:ext cx="3001852" cy="2288870"/>
      </dsp:txXfrm>
    </dsp:sp>
    <dsp:sp modelId="{9743E08E-9ACE-4012-BEF1-6DD18B1DDD07}">
      <dsp:nvSpPr>
        <dsp:cNvPr id="0" name=""/>
        <dsp:cNvSpPr/>
      </dsp:nvSpPr>
      <dsp:spPr>
        <a:xfrm>
          <a:off x="4592140" y="2869502"/>
          <a:ext cx="3001852" cy="2315761"/>
        </a:xfrm>
        <a:prstGeom prst="rect">
          <a:avLst/>
        </a:prstGeom>
        <a:solidFill>
          <a:schemeClr val="accent2">
            <a:shade val="80000"/>
            <a:hueOff val="-112504"/>
            <a:satOff val="1077"/>
            <a:lumOff val="231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Στις ΚΔ σίτισης, πλυσίματος μπάνιου, μπορούν να χρησιμοποιηθούν πολλά πρότυπα </a:t>
          </a:r>
          <a:endParaRPr lang="el-GR" sz="2000" kern="1200" dirty="0">
            <a:solidFill>
              <a:schemeClr val="tx1"/>
            </a:solidFill>
          </a:endParaRPr>
        </a:p>
      </dsp:txBody>
      <dsp:txXfrm>
        <a:off x="4592140" y="2869502"/>
        <a:ext cx="3001852" cy="23157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2913A-2018-4DA2-A17C-C4D99518B5CB}">
      <dsp:nvSpPr>
        <dsp:cNvPr id="0" name=""/>
        <dsp:cNvSpPr/>
      </dsp:nvSpPr>
      <dsp:spPr>
        <a:xfrm>
          <a:off x="3187077" y="-532876"/>
          <a:ext cx="2632966" cy="244616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Παιχνίδι στο νερό με 2 χέρια</a:t>
          </a:r>
          <a:endParaRPr lang="el-GR" sz="2000" kern="1200" dirty="0">
            <a:solidFill>
              <a:schemeClr val="tx1"/>
            </a:solidFill>
          </a:endParaRPr>
        </a:p>
      </dsp:txBody>
      <dsp:txXfrm>
        <a:off x="3306489" y="-413464"/>
        <a:ext cx="2394142" cy="2207343"/>
      </dsp:txXfrm>
    </dsp:sp>
    <dsp:sp modelId="{2B75861A-81BE-49D4-BDCA-F63ED617DFD4}">
      <dsp:nvSpPr>
        <dsp:cNvPr id="0" name=""/>
        <dsp:cNvSpPr/>
      </dsp:nvSpPr>
      <dsp:spPr>
        <a:xfrm>
          <a:off x="5074663" y="544327"/>
          <a:ext cx="4485105" cy="4485105"/>
        </a:xfrm>
        <a:custGeom>
          <a:avLst/>
          <a:gdLst/>
          <a:ahLst/>
          <a:cxnLst/>
          <a:rect l="0" t="0" r="0" b="0"/>
          <a:pathLst>
            <a:path>
              <a:moveTo>
                <a:pt x="749152" y="569591"/>
              </a:moveTo>
              <a:arcTo wR="2242552" hR="2242552" stAng="13694742" swAng="762059"/>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E6F42B6-4D41-4929-94C6-2902996057FB}">
      <dsp:nvSpPr>
        <dsp:cNvPr id="0" name=""/>
        <dsp:cNvSpPr/>
      </dsp:nvSpPr>
      <dsp:spPr>
        <a:xfrm>
          <a:off x="5915608" y="824059"/>
          <a:ext cx="2206752" cy="211135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Κούπες με 2 χερούλια, πλάστες, κόσκινο, </a:t>
          </a:r>
          <a:endParaRPr lang="el-GR" sz="2000" kern="1200" dirty="0">
            <a:solidFill>
              <a:schemeClr val="tx1"/>
            </a:solidFill>
          </a:endParaRPr>
        </a:p>
      </dsp:txBody>
      <dsp:txXfrm>
        <a:off x="6018676" y="927127"/>
        <a:ext cx="2000616" cy="1905214"/>
      </dsp:txXfrm>
    </dsp:sp>
    <dsp:sp modelId="{3FD437D4-E88A-4814-A95F-A7AA0766271F}">
      <dsp:nvSpPr>
        <dsp:cNvPr id="0" name=""/>
        <dsp:cNvSpPr/>
      </dsp:nvSpPr>
      <dsp:spPr>
        <a:xfrm>
          <a:off x="3917240" y="-1277580"/>
          <a:ext cx="4485105" cy="4485105"/>
        </a:xfrm>
        <a:custGeom>
          <a:avLst/>
          <a:gdLst/>
          <a:ahLst/>
          <a:cxnLst/>
          <a:rect l="0" t="0" r="0" b="0"/>
          <a:pathLst>
            <a:path>
              <a:moveTo>
                <a:pt x="3305084" y="4217412"/>
              </a:moveTo>
              <a:arcTo wR="2242552" hR="2242552" stAng="3703107" swAng="1407076"/>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7DD202-65C0-45CB-8486-F3C07A393922}">
      <dsp:nvSpPr>
        <dsp:cNvPr id="0" name=""/>
        <dsp:cNvSpPr/>
      </dsp:nvSpPr>
      <dsp:spPr>
        <a:xfrm>
          <a:off x="4715390" y="3200324"/>
          <a:ext cx="2251879" cy="203557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rPr>
            <a:t>Δραστηριότητες όπου το κάθε χέρι πρέπει να κάνει μια # κίνηση</a:t>
          </a:r>
          <a:endParaRPr lang="el-GR" sz="1900" kern="1200" dirty="0">
            <a:solidFill>
              <a:schemeClr val="tx1"/>
            </a:solidFill>
          </a:endParaRPr>
        </a:p>
      </dsp:txBody>
      <dsp:txXfrm>
        <a:off x="4814758" y="3299692"/>
        <a:ext cx="2053143" cy="1836837"/>
      </dsp:txXfrm>
    </dsp:sp>
    <dsp:sp modelId="{BD0B2775-BDF7-415C-96CB-8151A9AB9D23}">
      <dsp:nvSpPr>
        <dsp:cNvPr id="0" name=""/>
        <dsp:cNvSpPr/>
      </dsp:nvSpPr>
      <dsp:spPr>
        <a:xfrm>
          <a:off x="1024455" y="821186"/>
          <a:ext cx="4485105" cy="4485105"/>
        </a:xfrm>
        <a:custGeom>
          <a:avLst/>
          <a:gdLst/>
          <a:ahLst/>
          <a:cxnLst/>
          <a:rect l="0" t="0" r="0" b="0"/>
          <a:pathLst>
            <a:path>
              <a:moveTo>
                <a:pt x="3686805" y="3958122"/>
              </a:moveTo>
              <a:arcTo wR="2242552" hR="2242552" stAng="2994458" swAng="813684"/>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F449A0C-4EC9-4FE9-9817-7D772892B781}">
      <dsp:nvSpPr>
        <dsp:cNvPr id="0" name=""/>
        <dsp:cNvSpPr/>
      </dsp:nvSpPr>
      <dsp:spPr>
        <a:xfrm>
          <a:off x="1386877" y="3236702"/>
          <a:ext cx="2877001" cy="20901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rPr>
            <a:t>Το ένα χέρι καθηλώνει και το άλλο εκτελεί λεπτή κίνηση πχ ξεβίδωμα σε καπάκι</a:t>
          </a:r>
        </a:p>
        <a:p>
          <a:pPr lvl="0" algn="ctr" defTabSz="844550">
            <a:lnSpc>
              <a:spcPct val="90000"/>
            </a:lnSpc>
            <a:spcBef>
              <a:spcPct val="0"/>
            </a:spcBef>
            <a:spcAft>
              <a:spcPct val="35000"/>
            </a:spcAft>
          </a:pPr>
          <a:endParaRPr lang="el-GR" sz="1900" kern="1200" dirty="0">
            <a:solidFill>
              <a:schemeClr val="tx1"/>
            </a:solidFill>
          </a:endParaRPr>
        </a:p>
      </dsp:txBody>
      <dsp:txXfrm>
        <a:off x="1488909" y="3338734"/>
        <a:ext cx="2672937" cy="1886067"/>
      </dsp:txXfrm>
    </dsp:sp>
    <dsp:sp modelId="{AF24E09D-4B2F-498D-A7D3-352DB61B1C93}">
      <dsp:nvSpPr>
        <dsp:cNvPr id="0" name=""/>
        <dsp:cNvSpPr/>
      </dsp:nvSpPr>
      <dsp:spPr>
        <a:xfrm>
          <a:off x="892433" y="-1114600"/>
          <a:ext cx="4485105" cy="4485105"/>
        </a:xfrm>
        <a:custGeom>
          <a:avLst/>
          <a:gdLst/>
          <a:ahLst/>
          <a:cxnLst/>
          <a:rect l="0" t="0" r="0" b="0"/>
          <a:pathLst>
            <a:path>
              <a:moveTo>
                <a:pt x="1469722" y="4347731"/>
              </a:moveTo>
              <a:arcTo wR="2242552" hR="2242552" stAng="6609518" swAng="1581747"/>
            </a:path>
          </a:pathLst>
        </a:custGeom>
        <a:noFill/>
        <a:ln w="100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DA0DE87-59AF-4A49-A5E3-5D1F17F8387A}">
      <dsp:nvSpPr>
        <dsp:cNvPr id="0" name=""/>
        <dsp:cNvSpPr/>
      </dsp:nvSpPr>
      <dsp:spPr>
        <a:xfrm>
          <a:off x="306768" y="835277"/>
          <a:ext cx="2847394" cy="182816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rPr>
            <a:t>Πλύσιμο, άμμος , πηλός</a:t>
          </a:r>
          <a:endParaRPr lang="el-GR" sz="1900" kern="1200" dirty="0">
            <a:solidFill>
              <a:schemeClr val="tx1"/>
            </a:solidFill>
          </a:endParaRPr>
        </a:p>
      </dsp:txBody>
      <dsp:txXfrm>
        <a:off x="396012" y="924521"/>
        <a:ext cx="2668906" cy="1649674"/>
      </dsp:txXfrm>
    </dsp:sp>
    <dsp:sp modelId="{C447EECF-8AB7-4075-AC62-0035270504F4}">
      <dsp:nvSpPr>
        <dsp:cNvPr id="0" name=""/>
        <dsp:cNvSpPr/>
      </dsp:nvSpPr>
      <dsp:spPr>
        <a:xfrm>
          <a:off x="-172604" y="819238"/>
          <a:ext cx="4485105" cy="4485105"/>
        </a:xfrm>
        <a:custGeom>
          <a:avLst/>
          <a:gdLst/>
          <a:ahLst/>
          <a:cxnLst/>
          <a:rect l="0" t="0" r="0" b="0"/>
          <a:pathLst>
            <a:path>
              <a:moveTo>
                <a:pt x="2519162" y="17124"/>
              </a:moveTo>
              <a:arcTo wR="2242552" hR="2242552" stAng="16625114" swAng="1353827"/>
            </a:path>
          </a:pathLst>
        </a:custGeom>
        <a:noFill/>
        <a:ln w="100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B239A-1C9D-412B-A6A7-4E30098B26B9}">
      <dsp:nvSpPr>
        <dsp:cNvPr id="0" name=""/>
        <dsp:cNvSpPr/>
      </dsp:nvSpPr>
      <dsp:spPr>
        <a:xfrm>
          <a:off x="0" y="793092"/>
          <a:ext cx="2714624" cy="16287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solidFill>
                <a:schemeClr val="tx1"/>
              </a:solidFill>
            </a:rPr>
            <a:t>Καθυστέρηση στη μεταφορά από το ένα χέρι στο άλλο</a:t>
          </a:r>
          <a:endParaRPr lang="el-GR" sz="2400" kern="1200" dirty="0">
            <a:solidFill>
              <a:schemeClr val="tx1"/>
            </a:solidFill>
          </a:endParaRPr>
        </a:p>
      </dsp:txBody>
      <dsp:txXfrm>
        <a:off x="0" y="793092"/>
        <a:ext cx="2714624" cy="1628775"/>
      </dsp:txXfrm>
    </dsp:sp>
    <dsp:sp modelId="{4C6A9EE3-4648-40EA-837F-24923478F9FB}">
      <dsp:nvSpPr>
        <dsp:cNvPr id="0" name=""/>
        <dsp:cNvSpPr/>
      </dsp:nvSpPr>
      <dsp:spPr>
        <a:xfrm>
          <a:off x="2986087" y="793092"/>
          <a:ext cx="2714624" cy="1628775"/>
        </a:xfrm>
        <a:prstGeom prst="rect">
          <a:avLst/>
        </a:prstGeom>
        <a:solidFill>
          <a:schemeClr val="accent3">
            <a:hueOff val="296643"/>
            <a:satOff val="5581"/>
            <a:lumOff val="1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solidFill>
                <a:schemeClr val="tx1"/>
              </a:solidFill>
            </a:rPr>
            <a:t>Μονόπλευρη προσέγγιση κ σύλληψη</a:t>
          </a:r>
          <a:endParaRPr lang="el-GR" sz="2400" kern="1200" dirty="0">
            <a:solidFill>
              <a:schemeClr val="tx1"/>
            </a:solidFill>
          </a:endParaRPr>
        </a:p>
      </dsp:txBody>
      <dsp:txXfrm>
        <a:off x="2986087" y="793092"/>
        <a:ext cx="2714624" cy="1628775"/>
      </dsp:txXfrm>
    </dsp:sp>
    <dsp:sp modelId="{B3B02417-D160-456C-B40F-AE23236C4160}">
      <dsp:nvSpPr>
        <dsp:cNvPr id="0" name=""/>
        <dsp:cNvSpPr/>
      </dsp:nvSpPr>
      <dsp:spPr>
        <a:xfrm>
          <a:off x="5972175" y="793092"/>
          <a:ext cx="2714624" cy="1628775"/>
        </a:xfrm>
        <a:prstGeom prst="rect">
          <a:avLst/>
        </a:prstGeom>
        <a:solidFill>
          <a:schemeClr val="accent3">
            <a:hueOff val="593285"/>
            <a:satOff val="11162"/>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solidFill>
                <a:schemeClr val="tx1"/>
              </a:solidFill>
            </a:rPr>
            <a:t>Καθυστέρηση στην </a:t>
          </a:r>
          <a:r>
            <a:rPr lang="el-GR" sz="2400" kern="1200" dirty="0" err="1" smtClean="0">
              <a:solidFill>
                <a:schemeClr val="tx1"/>
              </a:solidFill>
            </a:rPr>
            <a:t>Κερκιδική</a:t>
          </a:r>
          <a:r>
            <a:rPr lang="el-GR" sz="2400" kern="1200" dirty="0" smtClean="0">
              <a:solidFill>
                <a:schemeClr val="tx1"/>
              </a:solidFill>
            </a:rPr>
            <a:t> σύλληψη</a:t>
          </a:r>
          <a:endParaRPr lang="el-GR" sz="2400" kern="1200" dirty="0">
            <a:solidFill>
              <a:schemeClr val="tx1"/>
            </a:solidFill>
          </a:endParaRPr>
        </a:p>
      </dsp:txBody>
      <dsp:txXfrm>
        <a:off x="5972175" y="793092"/>
        <a:ext cx="2714624" cy="1628775"/>
      </dsp:txXfrm>
    </dsp:sp>
    <dsp:sp modelId="{EDBEE4E2-ED32-4719-A3D1-1ECFFF2255F9}">
      <dsp:nvSpPr>
        <dsp:cNvPr id="0" name=""/>
        <dsp:cNvSpPr/>
      </dsp:nvSpPr>
      <dsp:spPr>
        <a:xfrm>
          <a:off x="1493043" y="2693329"/>
          <a:ext cx="2714624" cy="1628775"/>
        </a:xfrm>
        <a:prstGeom prst="rect">
          <a:avLst/>
        </a:prstGeom>
        <a:solidFill>
          <a:schemeClr val="accent3">
            <a:hueOff val="889928"/>
            <a:satOff val="16742"/>
            <a:lumOff val="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solidFill>
                <a:schemeClr val="tx1"/>
              </a:solidFill>
            </a:rPr>
            <a:t>Δυσκολία στην ανάδευση, σύλληψη, χάϊδεμα, χτύπημα, </a:t>
          </a:r>
          <a:endParaRPr lang="el-GR" sz="2400" kern="1200" dirty="0">
            <a:solidFill>
              <a:schemeClr val="tx1"/>
            </a:solidFill>
          </a:endParaRPr>
        </a:p>
      </dsp:txBody>
      <dsp:txXfrm>
        <a:off x="1493043" y="2693329"/>
        <a:ext cx="2714624" cy="1628775"/>
      </dsp:txXfrm>
    </dsp:sp>
    <dsp:sp modelId="{4F0E035E-D95B-4BEB-B0E0-B23403E96AB7}">
      <dsp:nvSpPr>
        <dsp:cNvPr id="0" name=""/>
        <dsp:cNvSpPr/>
      </dsp:nvSpPr>
      <dsp:spPr>
        <a:xfrm>
          <a:off x="4479131" y="2693329"/>
          <a:ext cx="2714624" cy="1628775"/>
        </a:xfrm>
        <a:prstGeom prst="rect">
          <a:avLst/>
        </a:prstGeom>
        <a:solidFill>
          <a:schemeClr val="accent3">
            <a:hueOff val="1186571"/>
            <a:satOff val="22323"/>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…συγκράτηση, απελευθέρωση, σίτιση , καθυστέρηση η λαβή δίκην ψαλιδιού, και η χρήση </a:t>
          </a:r>
          <a:r>
            <a:rPr lang="el-GR" sz="2000" kern="1200" dirty="0" err="1" smtClean="0">
              <a:solidFill>
                <a:schemeClr val="tx1"/>
              </a:solidFill>
            </a:rPr>
            <a:t>ακροδάκτυλων</a:t>
          </a:r>
          <a:endParaRPr lang="el-GR" sz="2000" kern="1200" dirty="0">
            <a:solidFill>
              <a:schemeClr val="tx1"/>
            </a:solidFill>
          </a:endParaRPr>
        </a:p>
      </dsp:txBody>
      <dsp:txXfrm>
        <a:off x="4479131" y="2693329"/>
        <a:ext cx="2714624" cy="162877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A8AF4-FE6F-4AAE-9B9C-0B15B64356BA}">
      <dsp:nvSpPr>
        <dsp:cNvPr id="0" name=""/>
        <dsp:cNvSpPr/>
      </dsp:nvSpPr>
      <dsp:spPr>
        <a:xfrm>
          <a:off x="0" y="498474"/>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Καθυστέρηση στην Αντίθεση δείκτη αντίχειρα</a:t>
          </a:r>
          <a:endParaRPr lang="el-GR" sz="1700" kern="1200" dirty="0"/>
        </a:p>
      </dsp:txBody>
      <dsp:txXfrm>
        <a:off x="0" y="498474"/>
        <a:ext cx="2714624" cy="1628775"/>
      </dsp:txXfrm>
    </dsp:sp>
    <dsp:sp modelId="{F3611D67-C0DD-4272-A6EF-741AC3F1418E}">
      <dsp:nvSpPr>
        <dsp:cNvPr id="0" name=""/>
        <dsp:cNvSpPr/>
      </dsp:nvSpPr>
      <dsp:spPr>
        <a:xfrm>
          <a:off x="2986087" y="498474"/>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Καθυστέρηση στην ακριβή κίνηση για </a:t>
          </a:r>
          <a:r>
            <a:rPr lang="el-GR" sz="1700" kern="1200" dirty="0" err="1" smtClean="0"/>
            <a:t>ενσφηνώματα</a:t>
          </a:r>
          <a:r>
            <a:rPr lang="el-GR" sz="1700" kern="1200" dirty="0" smtClean="0"/>
            <a:t>, ρίψη αντικειμένων σε δοχεία</a:t>
          </a:r>
          <a:endParaRPr lang="el-GR" sz="1700" kern="1200" dirty="0"/>
        </a:p>
      </dsp:txBody>
      <dsp:txXfrm>
        <a:off x="2986087" y="498474"/>
        <a:ext cx="2714624" cy="1628775"/>
      </dsp:txXfrm>
    </dsp:sp>
    <dsp:sp modelId="{AD71111D-614A-4656-9878-32B7EAC4E64B}">
      <dsp:nvSpPr>
        <dsp:cNvPr id="0" name=""/>
        <dsp:cNvSpPr/>
      </dsp:nvSpPr>
      <dsp:spPr>
        <a:xfrm>
          <a:off x="5972175" y="498474"/>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Ο υπτιασμός μπορεί να μην αναπτυχθεί</a:t>
          </a:r>
          <a:endParaRPr lang="el-GR" sz="1700" kern="1200" dirty="0"/>
        </a:p>
      </dsp:txBody>
      <dsp:txXfrm>
        <a:off x="5972175" y="498474"/>
        <a:ext cx="2714624" cy="1628775"/>
      </dsp:txXfrm>
    </dsp:sp>
    <dsp:sp modelId="{F157B6C2-C1DC-49EE-9171-5D77DE0341B1}">
      <dsp:nvSpPr>
        <dsp:cNvPr id="0" name=""/>
        <dsp:cNvSpPr/>
      </dsp:nvSpPr>
      <dsp:spPr>
        <a:xfrm>
          <a:off x="1493043" y="2398712"/>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Καθυστέρηση στην αναζήτηση ενός πεσμένου παιχνιδιού, στην επίγνωση ενός κρυμμένου αντικειμένου, (μονιμότητα αντικειμένων)</a:t>
          </a:r>
          <a:endParaRPr lang="el-GR" sz="1700" kern="1200" dirty="0"/>
        </a:p>
      </dsp:txBody>
      <dsp:txXfrm>
        <a:off x="1493043" y="2398712"/>
        <a:ext cx="2714624" cy="1628775"/>
      </dsp:txXfrm>
    </dsp:sp>
    <dsp:sp modelId="{BAE9B66D-BE42-494B-B51A-D974E9680362}">
      <dsp:nvSpPr>
        <dsp:cNvPr id="0" name=""/>
        <dsp:cNvSpPr/>
      </dsp:nvSpPr>
      <dsp:spPr>
        <a:xfrm>
          <a:off x="4479131" y="2398712"/>
          <a:ext cx="2714624" cy="1628775"/>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Καθυστέρηση στην ανάπτυξη ελέγχου του ώμου, του αγκώνα, του χεριού</a:t>
          </a:r>
          <a:endParaRPr lang="el-GR" sz="1700" kern="1200" dirty="0"/>
        </a:p>
      </dsp:txBody>
      <dsp:txXfrm>
        <a:off x="4479131" y="2398712"/>
        <a:ext cx="2714624" cy="1628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D568D-D783-4782-A0E0-8D01A53B50E0}">
      <dsp:nvSpPr>
        <dsp:cNvPr id="0" name=""/>
        <dsp:cNvSpPr/>
      </dsp:nvSpPr>
      <dsp:spPr>
        <a:xfrm>
          <a:off x="691381" y="2207"/>
          <a:ext cx="3478113" cy="2086867"/>
        </a:xfrm>
        <a:prstGeom prst="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l-GR" sz="3400" kern="1200" dirty="0" smtClean="0">
              <a:solidFill>
                <a:schemeClr val="tx1"/>
              </a:solidFill>
            </a:rPr>
            <a:t>Στον τύπο της λαβής</a:t>
          </a:r>
          <a:endParaRPr lang="el-GR" sz="3400" kern="1200" dirty="0">
            <a:solidFill>
              <a:schemeClr val="tx1"/>
            </a:solidFill>
          </a:endParaRPr>
        </a:p>
      </dsp:txBody>
      <dsp:txXfrm>
        <a:off x="691381" y="2207"/>
        <a:ext cx="3478113" cy="2086867"/>
      </dsp:txXfrm>
    </dsp:sp>
    <dsp:sp modelId="{E09DDB2F-48E3-4383-AB2B-24C32AAD933B}">
      <dsp:nvSpPr>
        <dsp:cNvPr id="0" name=""/>
        <dsp:cNvSpPr/>
      </dsp:nvSpPr>
      <dsp:spPr>
        <a:xfrm>
          <a:off x="4517305" y="2207"/>
          <a:ext cx="3478113" cy="2086867"/>
        </a:xfrm>
        <a:prstGeom prst="rect">
          <a:avLst/>
        </a:prstGeom>
        <a:solidFill>
          <a:schemeClr val="accent2">
            <a:shade val="50000"/>
            <a:hueOff val="-78106"/>
            <a:satOff val="-457"/>
            <a:lumOff val="21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l-GR" sz="3400" kern="1200" dirty="0" smtClean="0">
              <a:solidFill>
                <a:schemeClr val="tx1"/>
              </a:solidFill>
            </a:rPr>
            <a:t>Στο πρότυπο της προσέγγισης</a:t>
          </a:r>
          <a:endParaRPr lang="el-GR" sz="3400" kern="1200" dirty="0">
            <a:solidFill>
              <a:schemeClr val="tx1"/>
            </a:solidFill>
          </a:endParaRPr>
        </a:p>
      </dsp:txBody>
      <dsp:txXfrm>
        <a:off x="4517305" y="2207"/>
        <a:ext cx="3478113" cy="2086867"/>
      </dsp:txXfrm>
    </dsp:sp>
    <dsp:sp modelId="{ECC0B704-D8C2-49EC-9353-43AD238DE892}">
      <dsp:nvSpPr>
        <dsp:cNvPr id="0" name=""/>
        <dsp:cNvSpPr/>
      </dsp:nvSpPr>
      <dsp:spPr>
        <a:xfrm>
          <a:off x="691381" y="2436886"/>
          <a:ext cx="3478113" cy="2086867"/>
        </a:xfrm>
        <a:prstGeom prst="rect">
          <a:avLst/>
        </a:prstGeom>
        <a:solidFill>
          <a:schemeClr val="accent2">
            <a:shade val="50000"/>
            <a:hueOff val="-156213"/>
            <a:satOff val="-913"/>
            <a:lumOff val="43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l-GR" sz="3400" kern="1200" dirty="0" smtClean="0">
              <a:solidFill>
                <a:schemeClr val="tx1"/>
              </a:solidFill>
            </a:rPr>
            <a:t>Στο πρότυπο της προσέγγισης της λαβής</a:t>
          </a:r>
          <a:endParaRPr lang="el-GR" sz="3400" kern="1200" dirty="0">
            <a:solidFill>
              <a:schemeClr val="tx1"/>
            </a:solidFill>
          </a:endParaRPr>
        </a:p>
      </dsp:txBody>
      <dsp:txXfrm>
        <a:off x="691381" y="2436886"/>
        <a:ext cx="3478113" cy="2086867"/>
      </dsp:txXfrm>
    </dsp:sp>
    <dsp:sp modelId="{FBDC1B1D-71C0-4800-BC60-80524C012487}">
      <dsp:nvSpPr>
        <dsp:cNvPr id="0" name=""/>
        <dsp:cNvSpPr/>
      </dsp:nvSpPr>
      <dsp:spPr>
        <a:xfrm>
          <a:off x="4517305" y="2436886"/>
          <a:ext cx="3478113" cy="2086867"/>
        </a:xfrm>
        <a:prstGeom prst="rect">
          <a:avLst/>
        </a:prstGeom>
        <a:solidFill>
          <a:schemeClr val="accent2">
            <a:shade val="50000"/>
            <a:hueOff val="-78106"/>
            <a:satOff val="-457"/>
            <a:lumOff val="21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l-GR" sz="3400" kern="1200" dirty="0" smtClean="0">
              <a:solidFill>
                <a:schemeClr val="tx1"/>
              </a:solidFill>
            </a:rPr>
            <a:t>Στο πρότυπο της απελευθέρωσης</a:t>
          </a:r>
          <a:endParaRPr lang="el-GR" sz="3400" kern="1200" dirty="0">
            <a:solidFill>
              <a:schemeClr val="tx1"/>
            </a:solidFill>
          </a:endParaRPr>
        </a:p>
      </dsp:txBody>
      <dsp:txXfrm>
        <a:off x="4517305" y="2436886"/>
        <a:ext cx="3478113" cy="2086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6B871-46EC-4D6E-A92F-E8BEB225BB32}">
      <dsp:nvSpPr>
        <dsp:cNvPr id="0" name=""/>
        <dsp:cNvSpPr/>
      </dsp:nvSpPr>
      <dsp:spPr>
        <a:xfrm>
          <a:off x="156939" y="1983"/>
          <a:ext cx="3987105" cy="239226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t>Την ανάγκη εφαρμογής εξοπλισμού για την υποστήριξη του παιδιού </a:t>
          </a:r>
          <a:endParaRPr lang="el-GR" sz="2700" kern="1200" dirty="0"/>
        </a:p>
      </dsp:txBody>
      <dsp:txXfrm>
        <a:off x="156939" y="1983"/>
        <a:ext cx="3987105" cy="2392263"/>
      </dsp:txXfrm>
    </dsp:sp>
    <dsp:sp modelId="{C50277EB-66AC-4FA9-8AF7-9DE84B1CA6F2}">
      <dsp:nvSpPr>
        <dsp:cNvPr id="0" name=""/>
        <dsp:cNvSpPr/>
      </dsp:nvSpPr>
      <dsp:spPr>
        <a:xfrm>
          <a:off x="4542755" y="1983"/>
          <a:ext cx="3987105" cy="239226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t>Τις </a:t>
          </a:r>
          <a:r>
            <a:rPr lang="el-GR" sz="2700" kern="1200" dirty="0" err="1" smtClean="0"/>
            <a:t>στασικές</a:t>
          </a:r>
          <a:r>
            <a:rPr lang="el-GR" sz="2700" kern="1200" dirty="0" smtClean="0"/>
            <a:t> προσαρμογές (στήριξη κορμού?)</a:t>
          </a:r>
          <a:endParaRPr lang="el-GR" sz="2700" kern="1200" dirty="0"/>
        </a:p>
      </dsp:txBody>
      <dsp:txXfrm>
        <a:off x="4542755" y="1983"/>
        <a:ext cx="3987105" cy="2392263"/>
      </dsp:txXfrm>
    </dsp:sp>
    <dsp:sp modelId="{8D4B1BD5-4B41-4436-A339-A992A47C1ABA}">
      <dsp:nvSpPr>
        <dsp:cNvPr id="0" name=""/>
        <dsp:cNvSpPr/>
      </dsp:nvSpPr>
      <dsp:spPr>
        <a:xfrm>
          <a:off x="156939" y="2792957"/>
          <a:ext cx="3987105" cy="239226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t>Τα επίπεδα του </a:t>
          </a:r>
          <a:r>
            <a:rPr lang="el-GR" sz="2700" kern="1200" dirty="0" err="1" smtClean="0"/>
            <a:t>στασικού</a:t>
          </a:r>
          <a:r>
            <a:rPr lang="el-GR" sz="2700" kern="1200" dirty="0" smtClean="0"/>
            <a:t> ελέγχου? (πρηνής/</a:t>
          </a:r>
          <a:r>
            <a:rPr lang="el-GR" sz="2700" kern="1200" dirty="0" err="1" smtClean="0"/>
            <a:t>ύπτι</a:t>
          </a:r>
          <a:r>
            <a:rPr lang="el-GR" sz="2700" kern="1200" dirty="0" smtClean="0"/>
            <a:t>α/ καθιστή/ όρθια ανάπτυξη)</a:t>
          </a:r>
          <a:endParaRPr lang="el-GR" sz="2700" kern="1200" dirty="0"/>
        </a:p>
      </dsp:txBody>
      <dsp:txXfrm>
        <a:off x="156939" y="2792957"/>
        <a:ext cx="3987105" cy="2392263"/>
      </dsp:txXfrm>
    </dsp:sp>
    <dsp:sp modelId="{8409176D-BB47-4369-B471-F0ECF6934600}">
      <dsp:nvSpPr>
        <dsp:cNvPr id="0" name=""/>
        <dsp:cNvSpPr/>
      </dsp:nvSpPr>
      <dsp:spPr>
        <a:xfrm>
          <a:off x="4542755" y="2792957"/>
          <a:ext cx="3987105" cy="239226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l-GR" sz="2700" kern="1200" dirty="0" smtClean="0"/>
            <a:t>Αν και κατά πόσο απέχουν αναπτυξιακά η χρήση του χεριού με τον έλεγχο κάθε επιπέδου </a:t>
          </a:r>
          <a:r>
            <a:rPr lang="el-GR" sz="2700" kern="1200" dirty="0" err="1" smtClean="0"/>
            <a:t>στασικού</a:t>
          </a:r>
          <a:r>
            <a:rPr lang="el-GR" sz="2700" kern="1200" dirty="0" smtClean="0"/>
            <a:t> ελέγχου</a:t>
          </a:r>
          <a:endParaRPr lang="el-GR" sz="2700" kern="1200" dirty="0"/>
        </a:p>
      </dsp:txBody>
      <dsp:txXfrm>
        <a:off x="4542755" y="2792957"/>
        <a:ext cx="3987105" cy="23922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A56DB-6B20-4768-A98F-D398F87AEC0A}">
      <dsp:nvSpPr>
        <dsp:cNvPr id="0" name=""/>
        <dsp:cNvSpPr/>
      </dsp:nvSpPr>
      <dsp:spPr>
        <a:xfrm>
          <a:off x="1097" y="0"/>
          <a:ext cx="2853779" cy="51872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l-GR" sz="2100" kern="1200" dirty="0" smtClean="0">
              <a:solidFill>
                <a:schemeClr val="tx1"/>
              </a:solidFill>
            </a:rPr>
            <a:t>Η χρήση των χεριών βοηθά στην ανάπτυξη της αντίληψης της </a:t>
          </a:r>
          <a:r>
            <a:rPr lang="el-GR" sz="2100" kern="1200" dirty="0" err="1" smtClean="0">
              <a:solidFill>
                <a:schemeClr val="tx1"/>
              </a:solidFill>
            </a:rPr>
            <a:t>γνωσιακής</a:t>
          </a:r>
          <a:r>
            <a:rPr lang="el-GR" sz="2100" kern="1200" dirty="0" smtClean="0">
              <a:solidFill>
                <a:schemeClr val="tx1"/>
              </a:solidFill>
            </a:rPr>
            <a:t> ικανότητας, </a:t>
          </a:r>
          <a:endParaRPr lang="el-GR" sz="2100" kern="1200" dirty="0">
            <a:solidFill>
              <a:schemeClr val="tx1"/>
            </a:solidFill>
          </a:endParaRPr>
        </a:p>
      </dsp:txBody>
      <dsp:txXfrm>
        <a:off x="1097" y="0"/>
        <a:ext cx="2853779" cy="1556161"/>
      </dsp:txXfrm>
    </dsp:sp>
    <dsp:sp modelId="{5A03F377-07AA-4B77-85A4-AD63961A0C8B}">
      <dsp:nvSpPr>
        <dsp:cNvPr id="0" name=""/>
        <dsp:cNvSpPr/>
      </dsp:nvSpPr>
      <dsp:spPr>
        <a:xfrm>
          <a:off x="286475" y="1557681"/>
          <a:ext cx="2283023" cy="156401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rPr>
            <a:t>Τα χρησιμοποιεί για υποστήριξη</a:t>
          </a:r>
          <a:endParaRPr lang="el-GR" sz="1900" kern="1200" dirty="0">
            <a:solidFill>
              <a:schemeClr val="tx1"/>
            </a:solidFill>
          </a:endParaRPr>
        </a:p>
      </dsp:txBody>
      <dsp:txXfrm>
        <a:off x="332283" y="1603489"/>
        <a:ext cx="2191407" cy="1472397"/>
      </dsp:txXfrm>
    </dsp:sp>
    <dsp:sp modelId="{336BD02C-DF29-4D73-B6D5-8CA0B3A7CB77}">
      <dsp:nvSpPr>
        <dsp:cNvPr id="0" name=""/>
        <dsp:cNvSpPr/>
      </dsp:nvSpPr>
      <dsp:spPr>
        <a:xfrm>
          <a:off x="286475" y="3362311"/>
          <a:ext cx="2283023" cy="156401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rPr>
            <a:t>Για να πιάσει, να καθίσει, να </a:t>
          </a:r>
          <a:r>
            <a:rPr lang="el-GR" sz="1900" kern="1200" dirty="0" err="1" smtClean="0">
              <a:solidFill>
                <a:schemeClr val="tx1"/>
              </a:solidFill>
            </a:rPr>
            <a:t>ορθοστατήσει</a:t>
          </a:r>
          <a:r>
            <a:rPr lang="el-GR" sz="1900" kern="1200" dirty="0" smtClean="0">
              <a:solidFill>
                <a:schemeClr val="tx1"/>
              </a:solidFill>
            </a:rPr>
            <a:t>, να </a:t>
          </a:r>
          <a:r>
            <a:rPr lang="el-GR" sz="1900" kern="1200" dirty="0" err="1" smtClean="0">
              <a:solidFill>
                <a:schemeClr val="tx1"/>
              </a:solidFill>
            </a:rPr>
            <a:t>έλξει</a:t>
          </a:r>
          <a:r>
            <a:rPr lang="el-GR" sz="1900" kern="1200" dirty="0" smtClean="0">
              <a:solidFill>
                <a:schemeClr val="tx1"/>
              </a:solidFill>
            </a:rPr>
            <a:t> τον εαυτό του προς κάποια θέση</a:t>
          </a:r>
          <a:endParaRPr lang="el-GR" sz="1900" kern="1200" dirty="0">
            <a:solidFill>
              <a:schemeClr val="tx1"/>
            </a:solidFill>
          </a:endParaRPr>
        </a:p>
      </dsp:txBody>
      <dsp:txXfrm>
        <a:off x="332283" y="3408119"/>
        <a:ext cx="2191407" cy="1472397"/>
      </dsp:txXfrm>
    </dsp:sp>
    <dsp:sp modelId="{C93EEB40-AA12-4774-A3E3-BC255CA1EE4F}">
      <dsp:nvSpPr>
        <dsp:cNvPr id="0" name=""/>
        <dsp:cNvSpPr/>
      </dsp:nvSpPr>
      <dsp:spPr>
        <a:xfrm>
          <a:off x="3068910" y="0"/>
          <a:ext cx="2853779" cy="51872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l-GR" sz="2100" kern="1200" dirty="0" smtClean="0"/>
            <a:t>Για την επικοινωνία με ή χωρίς εναλλακτικά βοηθητικά μέσα</a:t>
          </a:r>
          <a:endParaRPr lang="el-GR" sz="2100" kern="1200" dirty="0"/>
        </a:p>
      </dsp:txBody>
      <dsp:txXfrm>
        <a:off x="3068910" y="0"/>
        <a:ext cx="2853779" cy="1556161"/>
      </dsp:txXfrm>
    </dsp:sp>
    <dsp:sp modelId="{A003D85A-1363-4649-B726-5B4EC49E1E88}">
      <dsp:nvSpPr>
        <dsp:cNvPr id="0" name=""/>
        <dsp:cNvSpPr/>
      </dsp:nvSpPr>
      <dsp:spPr>
        <a:xfrm>
          <a:off x="3354288" y="1557681"/>
          <a:ext cx="2283023" cy="156401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rPr>
            <a:t>Βοηθούν να ενισχυθεί  ευστάθεια της ωμικής ζώνης</a:t>
          </a:r>
          <a:endParaRPr lang="el-GR" sz="1900" kern="1200" dirty="0">
            <a:solidFill>
              <a:schemeClr val="tx1"/>
            </a:solidFill>
          </a:endParaRPr>
        </a:p>
      </dsp:txBody>
      <dsp:txXfrm>
        <a:off x="3400096" y="1603489"/>
        <a:ext cx="2191407" cy="1472397"/>
      </dsp:txXfrm>
    </dsp:sp>
    <dsp:sp modelId="{CF8A7AE0-631B-444B-A0ED-037791EF2575}">
      <dsp:nvSpPr>
        <dsp:cNvPr id="0" name=""/>
        <dsp:cNvSpPr/>
      </dsp:nvSpPr>
      <dsp:spPr>
        <a:xfrm>
          <a:off x="3354288" y="3362311"/>
          <a:ext cx="2283023" cy="156401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rPr>
            <a:t>Χρήση χεριών για θηλασμό, θηλασμό αντίχειρα, </a:t>
          </a:r>
          <a:endParaRPr lang="el-GR" sz="1900" kern="1200" dirty="0">
            <a:solidFill>
              <a:schemeClr val="tx1"/>
            </a:solidFill>
          </a:endParaRPr>
        </a:p>
      </dsp:txBody>
      <dsp:txXfrm>
        <a:off x="3400096" y="3408119"/>
        <a:ext cx="2191407" cy="1472397"/>
      </dsp:txXfrm>
    </dsp:sp>
    <dsp:sp modelId="{289A908C-5E2A-4377-9DBA-E3CA18566B0B}">
      <dsp:nvSpPr>
        <dsp:cNvPr id="0" name=""/>
        <dsp:cNvSpPr/>
      </dsp:nvSpPr>
      <dsp:spPr>
        <a:xfrm>
          <a:off x="6136723" y="0"/>
          <a:ext cx="2853779" cy="51872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l-GR" sz="2100" kern="1200" dirty="0" smtClean="0"/>
            <a:t>Για την εκτέλεση δεξιοτήτων </a:t>
          </a:r>
          <a:r>
            <a:rPr lang="el-GR" sz="2100" kern="1200" dirty="0" err="1" smtClean="0"/>
            <a:t>αυτοϋπηρέτησης</a:t>
          </a:r>
          <a:r>
            <a:rPr lang="el-GR" sz="2100" kern="1200" dirty="0" smtClean="0"/>
            <a:t> </a:t>
          </a:r>
          <a:endParaRPr lang="el-GR" sz="2100" kern="1200" dirty="0"/>
        </a:p>
      </dsp:txBody>
      <dsp:txXfrm>
        <a:off x="6136723" y="0"/>
        <a:ext cx="2853779" cy="1556161"/>
      </dsp:txXfrm>
    </dsp:sp>
    <dsp:sp modelId="{97083999-70F5-45E4-8142-66F913962941}">
      <dsp:nvSpPr>
        <dsp:cNvPr id="0" name=""/>
        <dsp:cNvSpPr/>
      </dsp:nvSpPr>
      <dsp:spPr>
        <a:xfrm>
          <a:off x="6422101" y="1556161"/>
          <a:ext cx="2283023" cy="337168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rPr>
            <a:t>Προσέγγιση της τεχνικής: από την περιφέρεια προς το κέντρο (αντίθετα με ότι ίσχυε…..)</a:t>
          </a:r>
          <a:endParaRPr lang="el-GR" sz="1900" kern="1200" dirty="0">
            <a:solidFill>
              <a:schemeClr val="tx1"/>
            </a:solidFill>
          </a:endParaRPr>
        </a:p>
      </dsp:txBody>
      <dsp:txXfrm>
        <a:off x="6488968" y="1623028"/>
        <a:ext cx="2149289" cy="32379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78DA2-8612-481A-9CFD-2BA63BAD374C}">
      <dsp:nvSpPr>
        <dsp:cNvPr id="0" name=""/>
        <dsp:cNvSpPr/>
      </dsp:nvSpPr>
      <dsp:spPr>
        <a:xfrm>
          <a:off x="726162" y="2207"/>
          <a:ext cx="2260773" cy="135646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Εδραίωση ελέγχου κεφαλής</a:t>
          </a:r>
          <a:endParaRPr lang="el-GR" sz="1200" kern="1200" dirty="0"/>
        </a:p>
      </dsp:txBody>
      <dsp:txXfrm>
        <a:off x="726162" y="2207"/>
        <a:ext cx="2260773" cy="1356464"/>
      </dsp:txXfrm>
    </dsp:sp>
    <dsp:sp modelId="{17FE1C33-2414-480A-9AE5-21BE97FD3755}">
      <dsp:nvSpPr>
        <dsp:cNvPr id="0" name=""/>
        <dsp:cNvSpPr/>
      </dsp:nvSpPr>
      <dsp:spPr>
        <a:xfrm>
          <a:off x="3213013" y="2207"/>
          <a:ext cx="2260773" cy="135646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Εδραίωση </a:t>
          </a:r>
          <a:r>
            <a:rPr lang="el-GR" sz="1200" kern="1200" dirty="0" err="1" smtClean="0"/>
            <a:t>σταστικής</a:t>
          </a:r>
          <a:r>
            <a:rPr lang="el-GR" sz="1200" kern="1200" dirty="0" smtClean="0"/>
            <a:t> ευστάθειας και της μεταφοράς βάρους της κεφαλής της ωμικής ζώνης, του κορμού , της λεκάνης σε πολλές αδρές κινήσεις στην ύπτια, πρηνή, καθιστή, όρθια θέση  τη βάδιση </a:t>
          </a:r>
          <a:endParaRPr lang="el-GR" sz="1200" kern="1200" dirty="0"/>
        </a:p>
      </dsp:txBody>
      <dsp:txXfrm>
        <a:off x="3213013" y="2207"/>
        <a:ext cx="2260773" cy="1356464"/>
      </dsp:txXfrm>
    </dsp:sp>
    <dsp:sp modelId="{3D6C2F9C-C8FB-42AC-A641-CFF9649B1244}">
      <dsp:nvSpPr>
        <dsp:cNvPr id="0" name=""/>
        <dsp:cNvSpPr/>
      </dsp:nvSpPr>
      <dsp:spPr>
        <a:xfrm>
          <a:off x="5699864" y="2207"/>
          <a:ext cx="2260773" cy="135646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Σταθεροποίηση όλου του σώματος και σταθεροποίηση του καρπού για λεπτές κινητικές δεξιότητες</a:t>
          </a:r>
          <a:endParaRPr lang="el-GR" sz="1200" kern="1200" dirty="0"/>
        </a:p>
      </dsp:txBody>
      <dsp:txXfrm>
        <a:off x="5699864" y="2207"/>
        <a:ext cx="2260773" cy="1356464"/>
      </dsp:txXfrm>
    </dsp:sp>
    <dsp:sp modelId="{CC097F90-9BF1-4C16-85D1-09A5EF43853C}">
      <dsp:nvSpPr>
        <dsp:cNvPr id="0" name=""/>
        <dsp:cNvSpPr/>
      </dsp:nvSpPr>
      <dsp:spPr>
        <a:xfrm>
          <a:off x="726162" y="1584748"/>
          <a:ext cx="2260773" cy="135646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Σταθεροποίηση των αντικειμένων για να τα προσεγγίσει το παιδί (αντιολισθητικές επιφάνειες)</a:t>
          </a:r>
          <a:endParaRPr lang="el-GR" sz="1200" kern="1200" dirty="0"/>
        </a:p>
      </dsp:txBody>
      <dsp:txXfrm>
        <a:off x="726162" y="1584748"/>
        <a:ext cx="2260773" cy="1356464"/>
      </dsp:txXfrm>
    </dsp:sp>
    <dsp:sp modelId="{8DF0F602-D8F0-4D99-9CC9-6BA610234446}">
      <dsp:nvSpPr>
        <dsp:cNvPr id="0" name=""/>
        <dsp:cNvSpPr/>
      </dsp:nvSpPr>
      <dsp:spPr>
        <a:xfrm>
          <a:off x="3187082" y="1586810"/>
          <a:ext cx="2260773" cy="135646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Ελάττωση της υποστήριξης από τα χέρια ή άλλα στηρίγματα ειδικά στην καθιστή θέση και όρθια θέση και στο όρθιο γονάτισμα (σε αυτές τις περιόδους οι ιμάντες, τα στηρίγματα, ο εξοπλισμός </a:t>
          </a:r>
          <a:r>
            <a:rPr lang="el-GR" sz="1200" kern="1200" dirty="0" err="1" smtClean="0"/>
            <a:t>ορθοστάτισης</a:t>
          </a:r>
          <a:r>
            <a:rPr lang="el-GR" sz="1200" kern="1200" dirty="0" smtClean="0"/>
            <a:t> αυξάνεται)</a:t>
          </a:r>
          <a:endParaRPr lang="el-GR" sz="1200" kern="1200" dirty="0"/>
        </a:p>
      </dsp:txBody>
      <dsp:txXfrm>
        <a:off x="3187082" y="1586810"/>
        <a:ext cx="2260773" cy="1356464"/>
      </dsp:txXfrm>
    </dsp:sp>
    <dsp:sp modelId="{86F68E30-9218-47F3-98BC-2EA41A5D34B2}">
      <dsp:nvSpPr>
        <dsp:cNvPr id="0" name=""/>
        <dsp:cNvSpPr/>
      </dsp:nvSpPr>
      <dsp:spPr>
        <a:xfrm>
          <a:off x="5699864" y="1584748"/>
          <a:ext cx="2260773" cy="135646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Ανάπτυξη των αντιδράσεων έγερσης. Τα χέρια και τα άνω άκρα χρησιμοποιούνται για να αλλάξει το παιδί στάση αλλά και για να </a:t>
          </a:r>
          <a:r>
            <a:rPr lang="el-GR" sz="1200" kern="1200" dirty="0" err="1" smtClean="0"/>
            <a:t>αυτουπηρετηθεί</a:t>
          </a:r>
          <a:endParaRPr lang="el-GR" sz="1200" kern="1200" dirty="0"/>
        </a:p>
      </dsp:txBody>
      <dsp:txXfrm>
        <a:off x="5699864" y="1584748"/>
        <a:ext cx="2260773" cy="1356464"/>
      </dsp:txXfrm>
    </dsp:sp>
    <dsp:sp modelId="{9690916D-4D4C-4182-B40B-4BAED8E56A07}">
      <dsp:nvSpPr>
        <dsp:cNvPr id="0" name=""/>
        <dsp:cNvSpPr/>
      </dsp:nvSpPr>
      <dsp:spPr>
        <a:xfrm>
          <a:off x="1969587" y="3167290"/>
          <a:ext cx="2260773" cy="135646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Αναπτύσσονται οι προστατευτικές αντιδράσεις στα άνω άκρα </a:t>
          </a:r>
          <a:endParaRPr lang="el-GR" sz="1200" kern="1200" dirty="0"/>
        </a:p>
      </dsp:txBody>
      <dsp:txXfrm>
        <a:off x="1969587" y="3167290"/>
        <a:ext cx="2260773" cy="1356464"/>
      </dsp:txXfrm>
    </dsp:sp>
    <dsp:sp modelId="{CA7B84BC-A4E0-4965-AEE6-421BEC6968C1}">
      <dsp:nvSpPr>
        <dsp:cNvPr id="0" name=""/>
        <dsp:cNvSpPr/>
      </dsp:nvSpPr>
      <dsp:spPr>
        <a:xfrm>
          <a:off x="4456438" y="3167290"/>
          <a:ext cx="2260773" cy="135646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Εξάσκηση σε λεπτές κινήσεις προσέγγισης, σύλληψης, απελευθέρωσης---χρήση συνεργιών</a:t>
          </a:r>
          <a:endParaRPr lang="el-GR" sz="1200" kern="1200" dirty="0"/>
        </a:p>
      </dsp:txBody>
      <dsp:txXfrm>
        <a:off x="4456438" y="3167290"/>
        <a:ext cx="2260773" cy="1356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DFD3D-4F09-4688-A6D8-B5FDA1F85E6A}">
      <dsp:nvSpPr>
        <dsp:cNvPr id="0" name=""/>
        <dsp:cNvSpPr/>
      </dsp:nvSpPr>
      <dsp:spPr>
        <a:xfrm>
          <a:off x="0" y="998789"/>
          <a:ext cx="86868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7D5176-B636-4E17-85DE-6A489C1BB533}">
      <dsp:nvSpPr>
        <dsp:cNvPr id="0" name=""/>
        <dsp:cNvSpPr/>
      </dsp:nvSpPr>
      <dsp:spPr>
        <a:xfrm>
          <a:off x="433915" y="109816"/>
          <a:ext cx="7496390" cy="10808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838" tIns="0" rIns="229838" bIns="0" numCol="1" spcCol="1270" anchor="ctr" anchorCtr="0">
          <a:noAutofit/>
        </a:bodyPr>
        <a:lstStyle/>
        <a:p>
          <a:pPr lvl="0" algn="l" defTabSz="889000">
            <a:lnSpc>
              <a:spcPct val="90000"/>
            </a:lnSpc>
            <a:spcBef>
              <a:spcPct val="0"/>
            </a:spcBef>
            <a:spcAft>
              <a:spcPct val="35000"/>
            </a:spcAft>
          </a:pPr>
          <a:r>
            <a:rPr lang="el-GR" sz="2000" kern="1200" dirty="0" smtClean="0"/>
            <a:t>Αντιμετωπίζουμε τις μη φυσιολογικές στάσεις όλου του παιδιού</a:t>
          </a:r>
          <a:endParaRPr lang="el-GR" sz="2000" kern="1200" dirty="0"/>
        </a:p>
      </dsp:txBody>
      <dsp:txXfrm>
        <a:off x="486678" y="162579"/>
        <a:ext cx="7390864" cy="975326"/>
      </dsp:txXfrm>
    </dsp:sp>
    <dsp:sp modelId="{666391C7-39AA-4BEB-936D-D961C14D1C91}">
      <dsp:nvSpPr>
        <dsp:cNvPr id="0" name=""/>
        <dsp:cNvSpPr/>
      </dsp:nvSpPr>
      <dsp:spPr>
        <a:xfrm>
          <a:off x="0" y="2149710"/>
          <a:ext cx="86868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716952-9B1D-4577-9D06-5545A9FEDEEB}">
      <dsp:nvSpPr>
        <dsp:cNvPr id="0" name=""/>
        <dsp:cNvSpPr/>
      </dsp:nvSpPr>
      <dsp:spPr>
        <a:xfrm>
          <a:off x="434340" y="1396589"/>
          <a:ext cx="7428013" cy="9450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838" tIns="0" rIns="229838" bIns="0" numCol="1" spcCol="1270" anchor="ctr" anchorCtr="0">
          <a:noAutofit/>
        </a:bodyPr>
        <a:lstStyle/>
        <a:p>
          <a:pPr lvl="0" algn="l" defTabSz="800100">
            <a:lnSpc>
              <a:spcPct val="90000"/>
            </a:lnSpc>
            <a:spcBef>
              <a:spcPct val="0"/>
            </a:spcBef>
            <a:spcAft>
              <a:spcPct val="35000"/>
            </a:spcAft>
          </a:pPr>
          <a:r>
            <a:rPr lang="el-GR" sz="1800" kern="1200" dirty="0" smtClean="0"/>
            <a:t>Περιορίστε τις ακούσιες κινήσεις στο χέρι ή σε ολόκληρο το </a:t>
          </a:r>
          <a:r>
            <a:rPr lang="el-GR" sz="1800" kern="1200" dirty="0" err="1" smtClean="0"/>
            <a:t>ά.ά</a:t>
          </a:r>
          <a:r>
            <a:rPr lang="el-GR" sz="1300" kern="1200" dirty="0" smtClean="0"/>
            <a:t>. </a:t>
          </a:r>
          <a:endParaRPr lang="el-GR" sz="1300" kern="1200" dirty="0"/>
        </a:p>
      </dsp:txBody>
      <dsp:txXfrm>
        <a:off x="480471" y="1442720"/>
        <a:ext cx="7335751" cy="852739"/>
      </dsp:txXfrm>
    </dsp:sp>
    <dsp:sp modelId="{9F04DFAD-8DAB-4586-86BE-E18A600B43AC}">
      <dsp:nvSpPr>
        <dsp:cNvPr id="0" name=""/>
        <dsp:cNvSpPr/>
      </dsp:nvSpPr>
      <dsp:spPr>
        <a:xfrm>
          <a:off x="0" y="3366435"/>
          <a:ext cx="86868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5D63AC-2801-4AA9-8035-A71914C633E0}">
      <dsp:nvSpPr>
        <dsp:cNvPr id="0" name=""/>
        <dsp:cNvSpPr/>
      </dsp:nvSpPr>
      <dsp:spPr>
        <a:xfrm>
          <a:off x="434340" y="2547510"/>
          <a:ext cx="7376934" cy="10108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838" tIns="0" rIns="229838" bIns="0" numCol="1" spcCol="1270" anchor="ctr" anchorCtr="0">
          <a:noAutofit/>
        </a:bodyPr>
        <a:lstStyle/>
        <a:p>
          <a:pPr lvl="0" algn="l" defTabSz="889000">
            <a:lnSpc>
              <a:spcPct val="90000"/>
            </a:lnSpc>
            <a:spcBef>
              <a:spcPct val="0"/>
            </a:spcBef>
            <a:spcAft>
              <a:spcPct val="35000"/>
            </a:spcAft>
          </a:pPr>
          <a:r>
            <a:rPr lang="el-GR" sz="2000" kern="1200" dirty="0" smtClean="0"/>
            <a:t>Αντιμετωπίστε την ασυμμετρία </a:t>
          </a:r>
          <a:endParaRPr lang="el-GR" sz="2000" kern="1200" dirty="0"/>
        </a:p>
      </dsp:txBody>
      <dsp:txXfrm>
        <a:off x="483683" y="2596853"/>
        <a:ext cx="7278248" cy="912118"/>
      </dsp:txXfrm>
    </dsp:sp>
    <dsp:sp modelId="{E482DA1B-6043-4754-BFE4-BA2929925036}">
      <dsp:nvSpPr>
        <dsp:cNvPr id="0" name=""/>
        <dsp:cNvSpPr/>
      </dsp:nvSpPr>
      <dsp:spPr>
        <a:xfrm>
          <a:off x="0" y="4749788"/>
          <a:ext cx="86868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5388E1-7276-4B55-9EC9-D2931695344B}">
      <dsp:nvSpPr>
        <dsp:cNvPr id="0" name=""/>
        <dsp:cNvSpPr/>
      </dsp:nvSpPr>
      <dsp:spPr>
        <a:xfrm>
          <a:off x="433915" y="3764235"/>
          <a:ext cx="7370945" cy="1177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838" tIns="0" rIns="229838" bIns="0" numCol="1" spcCol="1270" anchor="ctr" anchorCtr="0">
          <a:noAutofit/>
        </a:bodyPr>
        <a:lstStyle/>
        <a:p>
          <a:pPr lvl="0" algn="l" defTabSz="889000">
            <a:lnSpc>
              <a:spcPct val="90000"/>
            </a:lnSpc>
            <a:spcBef>
              <a:spcPct val="0"/>
            </a:spcBef>
            <a:spcAft>
              <a:spcPct val="35000"/>
            </a:spcAft>
          </a:pPr>
          <a:r>
            <a:rPr lang="el-GR" sz="2000" kern="1200" dirty="0" smtClean="0"/>
            <a:t>Η στροφή κορμού και ωμικής ζώνης για την προσέγγιση πέρα από τη μέση γραμμή αναπτύσσεται αρχικά στην ύπτια θέση μεταξύ 2-3 ετών</a:t>
          </a:r>
          <a:endParaRPr lang="el-GR" sz="2000" kern="1200" dirty="0"/>
        </a:p>
      </dsp:txBody>
      <dsp:txXfrm>
        <a:off x="491393" y="3821713"/>
        <a:ext cx="7255989" cy="10624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C8489-E354-47B4-B2CA-E3826371E747}">
      <dsp:nvSpPr>
        <dsp:cNvPr id="0" name=""/>
        <dsp:cNvSpPr/>
      </dsp:nvSpPr>
      <dsp:spPr>
        <a:xfrm>
          <a:off x="0" y="498474"/>
          <a:ext cx="2714624" cy="16287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Προσφέρετε οπτικό ενδιαφέρον στη μέση γραμμή και βοηθήστε το παιδί να κρατήσει το κεφάλι του στη μέση γραμμή, κρατήστε τους ώμους του μπροστά, για να μπορέσει το παιδί να κρατήσει ανορθωμένη την κεφαλή</a:t>
          </a:r>
          <a:endParaRPr lang="el-GR" sz="1400" kern="1200" dirty="0"/>
        </a:p>
      </dsp:txBody>
      <dsp:txXfrm>
        <a:off x="0" y="498474"/>
        <a:ext cx="2714624" cy="1628775"/>
      </dsp:txXfrm>
    </dsp:sp>
    <dsp:sp modelId="{74EA0633-6FB1-4CA5-979F-34D19E5DB907}">
      <dsp:nvSpPr>
        <dsp:cNvPr id="0" name=""/>
        <dsp:cNvSpPr/>
      </dsp:nvSpPr>
      <dsp:spPr>
        <a:xfrm>
          <a:off x="2986087" y="498474"/>
          <a:ext cx="2714624" cy="16287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Πρώτα τοποθετήστε τα παιχνίδια και το πρόσωπο σας κοντά στο πρόσωπο του παιδιού 20 εκατ. Μετά απομακρυνθείτε σταδιακά</a:t>
          </a:r>
          <a:endParaRPr lang="el-GR" sz="1400" kern="1200" dirty="0"/>
        </a:p>
      </dsp:txBody>
      <dsp:txXfrm>
        <a:off x="2986087" y="498474"/>
        <a:ext cx="2714624" cy="1628775"/>
      </dsp:txXfrm>
    </dsp:sp>
    <dsp:sp modelId="{0BAAFA41-0E7F-4A29-8CFB-6CEA10F67B52}">
      <dsp:nvSpPr>
        <dsp:cNvPr id="0" name=""/>
        <dsp:cNvSpPr/>
      </dsp:nvSpPr>
      <dsp:spPr>
        <a:xfrm>
          <a:off x="5972175" y="498474"/>
          <a:ext cx="2714624" cy="16287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Η επαφή των ματιών είναι η πρώτη προτεραιότητα πριν το ενδιαφέρον για τα παιχνίδια</a:t>
          </a:r>
          <a:endParaRPr lang="el-GR" sz="1400" kern="1200" dirty="0"/>
        </a:p>
      </dsp:txBody>
      <dsp:txXfrm>
        <a:off x="5972175" y="498474"/>
        <a:ext cx="2714624" cy="1628775"/>
      </dsp:txXfrm>
    </dsp:sp>
    <dsp:sp modelId="{73D095E1-787D-4D14-8CC3-921D5EFE5905}">
      <dsp:nvSpPr>
        <dsp:cNvPr id="0" name=""/>
        <dsp:cNvSpPr/>
      </dsp:nvSpPr>
      <dsp:spPr>
        <a:xfrm>
          <a:off x="1493043" y="2398712"/>
          <a:ext cx="2714624" cy="16287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Συσχετίστε την όραση την ακοή και τον έλεγχο της κεφαλής με τραγούδια και συζητήσεις , Αλλάζετε τόνους φωνής. Ενθαρρύνετε την επικοινωνία</a:t>
          </a:r>
          <a:endParaRPr lang="el-GR" sz="1400" kern="1200" dirty="0"/>
        </a:p>
      </dsp:txBody>
      <dsp:txXfrm>
        <a:off x="1493043" y="2398712"/>
        <a:ext cx="2714624" cy="1628775"/>
      </dsp:txXfrm>
    </dsp:sp>
    <dsp:sp modelId="{6DFE301B-C9C5-4348-80EB-3332EDA92437}">
      <dsp:nvSpPr>
        <dsp:cNvPr id="0" name=""/>
        <dsp:cNvSpPr/>
      </dsp:nvSpPr>
      <dsp:spPr>
        <a:xfrm>
          <a:off x="4479131" y="2398712"/>
          <a:ext cx="2714624" cy="16287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Βοηθήστε το παιδί να παρακολουθεί το πρόσωπο σας και μετά λαμπερά κινούμενα θορυβώδη </a:t>
          </a:r>
          <a:r>
            <a:rPr lang="el-GR" sz="1400" kern="1200" dirty="0" err="1" smtClean="0"/>
            <a:t>αντικειμενα</a:t>
          </a:r>
          <a:r>
            <a:rPr lang="el-GR" sz="1400" kern="1200" dirty="0" smtClean="0"/>
            <a:t>, φακό… </a:t>
          </a:r>
          <a:endParaRPr lang="el-GR" sz="1400" kern="1200" dirty="0"/>
        </a:p>
      </dsp:txBody>
      <dsp:txXfrm>
        <a:off x="4479131" y="2398712"/>
        <a:ext cx="2714624" cy="16287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34D28-3C56-4401-8C65-B1EEA823C7D0}">
      <dsp:nvSpPr>
        <dsp:cNvPr id="0" name=""/>
        <dsp:cNvSpPr/>
      </dsp:nvSpPr>
      <dsp:spPr>
        <a:xfrm>
          <a:off x="1060" y="610560"/>
          <a:ext cx="4135561" cy="248133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Χρησιμοποιήστε κόκκινο κίτρινο  ή ασπρόμαυρες εικόνες</a:t>
          </a:r>
          <a:endParaRPr lang="el-GR" sz="2200" kern="1200" dirty="0"/>
        </a:p>
      </dsp:txBody>
      <dsp:txXfrm>
        <a:off x="1060" y="610560"/>
        <a:ext cx="4135561" cy="2481336"/>
      </dsp:txXfrm>
    </dsp:sp>
    <dsp:sp modelId="{668FFAA8-8E21-4678-AB40-EB62903E2F18}">
      <dsp:nvSpPr>
        <dsp:cNvPr id="0" name=""/>
        <dsp:cNvSpPr/>
      </dsp:nvSpPr>
      <dsp:spPr>
        <a:xfrm>
          <a:off x="4550178" y="610560"/>
          <a:ext cx="4135561" cy="248133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Χρησιμοποιήστε μη υψηλούς τόνους γιατί το παιδί μπορεί ακόμη να έχει το αντανακλαστικό ξαφνιάσματος</a:t>
          </a:r>
          <a:endParaRPr lang="el-GR" sz="2200" kern="1200" dirty="0"/>
        </a:p>
      </dsp:txBody>
      <dsp:txXfrm>
        <a:off x="4550178" y="610560"/>
        <a:ext cx="4135561" cy="2481336"/>
      </dsp:txXfrm>
    </dsp:sp>
    <dsp:sp modelId="{4D8B5177-7062-489D-A202-1B3F5B0803B2}">
      <dsp:nvSpPr>
        <dsp:cNvPr id="0" name=""/>
        <dsp:cNvSpPr/>
      </dsp:nvSpPr>
      <dsp:spPr>
        <a:xfrm>
          <a:off x="1060" y="3505453"/>
          <a:ext cx="4135561" cy="248133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Κρεμάστε χάντρες, ώστε να μπορεί να τις κοιτά με ανορθωμένη κεφαλή</a:t>
          </a:r>
          <a:endParaRPr lang="el-GR" sz="2200" kern="1200" dirty="0"/>
        </a:p>
      </dsp:txBody>
      <dsp:txXfrm>
        <a:off x="1060" y="3505453"/>
        <a:ext cx="4135561" cy="2481336"/>
      </dsp:txXfrm>
    </dsp:sp>
    <dsp:sp modelId="{A01FA226-8455-412E-9E45-CE01E7A0AA68}">
      <dsp:nvSpPr>
        <dsp:cNvPr id="0" name=""/>
        <dsp:cNvSpPr/>
      </dsp:nvSpPr>
      <dsp:spPr>
        <a:xfrm>
          <a:off x="4550178" y="3505453"/>
          <a:ext cx="4135561" cy="248133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Βάλτε το παιδί σε διαφορετικές θέσεις αλλά να ξεκινήσετε με την καλώς υποστηριζόμενη ανορθωμένη ή καθιστή θέση όπως και με την ύπτια, πλάγια ή πρηνή θέση και συνεχίστε το ενεργητικό κοίταγμα και τη δραστηριότητα</a:t>
          </a:r>
          <a:endParaRPr lang="el-GR" sz="2200" kern="1200" dirty="0"/>
        </a:p>
      </dsp:txBody>
      <dsp:txXfrm>
        <a:off x="4550178" y="3505453"/>
        <a:ext cx="4135561" cy="24813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493BA-4065-429B-84C8-07BBE6E21AA6}">
      <dsp:nvSpPr>
        <dsp:cNvPr id="0" name=""/>
        <dsp:cNvSpPr/>
      </dsp:nvSpPr>
      <dsp:spPr>
        <a:xfrm>
          <a:off x="212080" y="1301"/>
          <a:ext cx="4152304" cy="24913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Η προσέγγιση με ακρίβεια εξαρτάται από την όραση</a:t>
          </a:r>
          <a:endParaRPr lang="el-GR" sz="2500" kern="1200" dirty="0"/>
        </a:p>
      </dsp:txBody>
      <dsp:txXfrm>
        <a:off x="212080" y="1301"/>
        <a:ext cx="4152304" cy="2491382"/>
      </dsp:txXfrm>
    </dsp:sp>
    <dsp:sp modelId="{7C6F4C43-983F-4844-B0FA-1D4C2D88D7B2}">
      <dsp:nvSpPr>
        <dsp:cNvPr id="0" name=""/>
        <dsp:cNvSpPr/>
      </dsp:nvSpPr>
      <dsp:spPr>
        <a:xfrm>
          <a:off x="4779615" y="1301"/>
          <a:ext cx="4152304" cy="24913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Εξαρτάται από την ιδιοδεκτικότητα και τη </a:t>
          </a:r>
          <a:r>
            <a:rPr lang="el-GR" sz="2500" kern="1200" dirty="0" err="1" smtClean="0"/>
            <a:t>στασική</a:t>
          </a:r>
          <a:r>
            <a:rPr lang="el-GR" sz="2500" kern="1200" dirty="0" smtClean="0"/>
            <a:t> ευστάθεια του κορμού και της ωμικής ζώνης και της αντιρρόπησης του άνω άκρου</a:t>
          </a:r>
          <a:endParaRPr lang="el-GR" sz="2500" kern="1200" dirty="0"/>
        </a:p>
      </dsp:txBody>
      <dsp:txXfrm>
        <a:off x="4779615" y="1301"/>
        <a:ext cx="4152304" cy="2491382"/>
      </dsp:txXfrm>
    </dsp:sp>
    <dsp:sp modelId="{24418390-E280-44D7-90A3-FABDFE0FE152}">
      <dsp:nvSpPr>
        <dsp:cNvPr id="0" name=""/>
        <dsp:cNvSpPr/>
      </dsp:nvSpPr>
      <dsp:spPr>
        <a:xfrm>
          <a:off x="212080" y="2907915"/>
          <a:ext cx="4152304" cy="24913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Εξαρτάται από τις αντιληπτικές ικανότητες σχετικά με την κατεύθυνση και το σχήμα του αντικειμένου</a:t>
          </a:r>
          <a:endParaRPr lang="el-GR" sz="2500" kern="1200" dirty="0"/>
        </a:p>
      </dsp:txBody>
      <dsp:txXfrm>
        <a:off x="212080" y="2907915"/>
        <a:ext cx="4152304" cy="2491382"/>
      </dsp:txXfrm>
    </dsp:sp>
    <dsp:sp modelId="{AAB4FAE6-B9B6-4FFD-B144-467CE596B005}">
      <dsp:nvSpPr>
        <dsp:cNvPr id="0" name=""/>
        <dsp:cNvSpPr/>
      </dsp:nvSpPr>
      <dsp:spPr>
        <a:xfrm>
          <a:off x="4779615" y="2907915"/>
          <a:ext cx="4152304" cy="24913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Χρειάζεται να υπολογίσουμε το εύρος της τροχιάς της κίνησης και την επάρκεια στη δύναμη</a:t>
          </a:r>
          <a:endParaRPr lang="el-GR" sz="2500" kern="1200" dirty="0"/>
        </a:p>
      </dsp:txBody>
      <dsp:txXfrm>
        <a:off x="4779615" y="2907915"/>
        <a:ext cx="4152304" cy="249138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Τίτλος 28"/>
          <p:cNvSpPr>
            <a:spLocks noGrp="1"/>
          </p:cNvSpPr>
          <p:nvPr>
            <p:ph type="ctrTitle"/>
          </p:nvPr>
        </p:nvSpPr>
        <p:spPr>
          <a:xfrm>
            <a:off x="381000" y="4853411"/>
            <a:ext cx="8458200" cy="1222375"/>
          </a:xfrm>
        </p:spPr>
        <p:txBody>
          <a:bodyPr anchor="t"/>
          <a:lstStyle/>
          <a:p>
            <a:r>
              <a:rPr kumimoji="0" lang="el-GR" smtClean="0"/>
              <a:t>Στυλ κύριου τίτλου</a:t>
            </a:r>
            <a:endParaRPr kumimoji="0"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16" name="Θέση ημερομηνίας 15"/>
          <p:cNvSpPr>
            <a:spLocks noGrp="1"/>
          </p:cNvSpPr>
          <p:nvPr>
            <p:ph type="dt" sz="half" idx="10"/>
          </p:nvPr>
        </p:nvSpPr>
        <p:spPr/>
        <p:txBody>
          <a:bodyPr/>
          <a:lstStyle/>
          <a:p>
            <a:fld id="{FD437D82-06EB-4D32-AA93-B9FD0CD23BEF}" type="datetimeFigureOut">
              <a:rPr lang="el-GR" smtClean="0"/>
              <a:t>25/5/2022</a:t>
            </a:fld>
            <a:endParaRPr lang="el-GR"/>
          </a:p>
        </p:txBody>
      </p:sp>
      <p:sp>
        <p:nvSpPr>
          <p:cNvPr id="2" name="Θέση υποσέλιδου 1"/>
          <p:cNvSpPr>
            <a:spLocks noGrp="1"/>
          </p:cNvSpPr>
          <p:nvPr>
            <p:ph type="ftr" sz="quarter" idx="11"/>
          </p:nvPr>
        </p:nvSpPr>
        <p:spPr/>
        <p:txBody>
          <a:bodyPr/>
          <a:lstStyle/>
          <a:p>
            <a:endParaRPr lang="el-GR"/>
          </a:p>
        </p:txBody>
      </p:sp>
      <p:sp>
        <p:nvSpPr>
          <p:cNvPr id="15" name="Θέση αριθμού διαφάνειας 14"/>
          <p:cNvSpPr>
            <a:spLocks noGrp="1"/>
          </p:cNvSpPr>
          <p:nvPr>
            <p:ph type="sldNum" sz="quarter" idx="12"/>
          </p:nvPr>
        </p:nvSpPr>
        <p:spPr>
          <a:xfrm>
            <a:off x="8229600" y="6473952"/>
            <a:ext cx="758952" cy="246888"/>
          </a:xfrm>
        </p:spPr>
        <p:txBody>
          <a:bodyPr/>
          <a:lstStyle/>
          <a:p>
            <a:fld id="{DD22F94C-59B4-4F98-9272-295F459B5DCE}"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FD437D82-06EB-4D32-AA93-B9FD0CD23BEF}" type="datetimeFigureOut">
              <a:rPr lang="el-GR" smtClean="0"/>
              <a:t>25/5/2022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D22F94C-59B4-4F98-9272-295F459B5DCE}"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FD437D82-06EB-4D32-AA93-B9FD0CD23BEF}" type="datetimeFigureOut">
              <a:rPr lang="el-GR" smtClean="0"/>
              <a:t>25/5/2022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D22F94C-59B4-4F98-9272-295F459B5DCE}"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kumimoji="0" lang="el-GR" smtClean="0"/>
              <a:t>Στυλ κύριου τίτλου</a:t>
            </a:r>
            <a:endParaRPr kumimoji="0" lang="en-US"/>
          </a:p>
        </p:txBody>
      </p:sp>
      <p:sp>
        <p:nvSpPr>
          <p:cNvPr id="27" name="Θέση περιεχομένου 26"/>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Θέση ημερομηνίας 24"/>
          <p:cNvSpPr>
            <a:spLocks noGrp="1"/>
          </p:cNvSpPr>
          <p:nvPr>
            <p:ph type="dt" sz="half" idx="10"/>
          </p:nvPr>
        </p:nvSpPr>
        <p:spPr/>
        <p:txBody>
          <a:bodyPr/>
          <a:lstStyle/>
          <a:p>
            <a:fld id="{FD437D82-06EB-4D32-AA93-B9FD0CD23BEF}" type="datetimeFigureOut">
              <a:rPr lang="el-GR" smtClean="0"/>
              <a:t>25/5/2022</a:t>
            </a:fld>
            <a:endParaRPr lang="el-GR"/>
          </a:p>
        </p:txBody>
      </p:sp>
      <p:sp>
        <p:nvSpPr>
          <p:cNvPr id="19" name="Θέση υποσέλιδου 18"/>
          <p:cNvSpPr>
            <a:spLocks noGrp="1"/>
          </p:cNvSpPr>
          <p:nvPr>
            <p:ph type="ftr" sz="quarter" idx="11"/>
          </p:nvPr>
        </p:nvSpPr>
        <p:spPr>
          <a:xfrm>
            <a:off x="3581400" y="76200"/>
            <a:ext cx="2895600" cy="288925"/>
          </a:xfrm>
        </p:spPr>
        <p:txBody>
          <a:bodyPr/>
          <a:lstStyle/>
          <a:p>
            <a:endParaRPr lang="el-GR"/>
          </a:p>
        </p:txBody>
      </p:sp>
      <p:sp>
        <p:nvSpPr>
          <p:cNvPr id="16" name="Θέση αριθμού διαφάνειας 15"/>
          <p:cNvSpPr>
            <a:spLocks noGrp="1"/>
          </p:cNvSpPr>
          <p:nvPr>
            <p:ph type="sldNum" sz="quarter" idx="12"/>
          </p:nvPr>
        </p:nvSpPr>
        <p:spPr>
          <a:xfrm>
            <a:off x="8229600" y="6473952"/>
            <a:ext cx="758952" cy="246888"/>
          </a:xfrm>
        </p:spPr>
        <p:txBody>
          <a:bodyPr/>
          <a:lstStyle/>
          <a:p>
            <a:fld id="{DD22F94C-59B4-4F98-9272-295F459B5DCE}"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2"/>
      </p:bgRef>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19" name="Θέση ημερομηνίας 18"/>
          <p:cNvSpPr>
            <a:spLocks noGrp="1"/>
          </p:cNvSpPr>
          <p:nvPr>
            <p:ph type="dt" sz="half" idx="10"/>
          </p:nvPr>
        </p:nvSpPr>
        <p:spPr/>
        <p:txBody>
          <a:bodyPr/>
          <a:lstStyle/>
          <a:p>
            <a:fld id="{FD437D82-06EB-4D32-AA93-B9FD0CD23BEF}" type="datetimeFigureOut">
              <a:rPr lang="el-GR" smtClean="0"/>
              <a:t>25/5/2022</a:t>
            </a:fld>
            <a:endParaRPr lang="el-GR"/>
          </a:p>
        </p:txBody>
      </p:sp>
      <p:sp>
        <p:nvSpPr>
          <p:cNvPr id="11" name="Θέση υποσέλιδου 10"/>
          <p:cNvSpPr>
            <a:spLocks noGrp="1"/>
          </p:cNvSpPr>
          <p:nvPr>
            <p:ph type="ftr" sz="quarter" idx="11"/>
          </p:nvPr>
        </p:nvSpPr>
        <p:spPr/>
        <p:txBody>
          <a:bodyPr/>
          <a:lstStyle/>
          <a:p>
            <a:endParaRPr lang="el-GR"/>
          </a:p>
        </p:txBody>
      </p:sp>
      <p:sp>
        <p:nvSpPr>
          <p:cNvPr id="16" name="Θέση αριθμού διαφάνειας 15"/>
          <p:cNvSpPr>
            <a:spLocks noGrp="1"/>
          </p:cNvSpPr>
          <p:nvPr>
            <p:ph type="sldNum" sz="quarter" idx="12"/>
          </p:nvPr>
        </p:nvSpPr>
        <p:spPr/>
        <p:txBody>
          <a:bodyPr/>
          <a:lstStyle/>
          <a:p>
            <a:fld id="{DD22F94C-59B4-4F98-9272-295F459B5DCE}" type="slidenum">
              <a:rPr lang="el-GR" smtClean="0"/>
              <a:t>‹#›</a:t>
            </a:fld>
            <a:endParaRPr lang="el-G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kumimoji="0" lang="el-GR" smtClean="0"/>
              <a:t>Στυλ κύριου τίτλου</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kumimoji="0" lang="el-GR" smtClean="0"/>
              <a:t>Στυλ κύριου τίτλου</a:t>
            </a:r>
            <a:endParaRPr kumimoji="0"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Θέση ημερομηνίας 20"/>
          <p:cNvSpPr>
            <a:spLocks noGrp="1"/>
          </p:cNvSpPr>
          <p:nvPr>
            <p:ph type="dt" sz="half" idx="10"/>
          </p:nvPr>
        </p:nvSpPr>
        <p:spPr/>
        <p:txBody>
          <a:bodyPr/>
          <a:lstStyle/>
          <a:p>
            <a:fld id="{FD437D82-06EB-4D32-AA93-B9FD0CD23BEF}" type="datetimeFigureOut">
              <a:rPr lang="el-GR" smtClean="0"/>
              <a:t>25/5/2022</a:t>
            </a:fld>
            <a:endParaRPr lang="el-GR"/>
          </a:p>
        </p:txBody>
      </p:sp>
      <p:sp>
        <p:nvSpPr>
          <p:cNvPr id="10" name="Θέση υποσέλιδου 9"/>
          <p:cNvSpPr>
            <a:spLocks noGrp="1"/>
          </p:cNvSpPr>
          <p:nvPr>
            <p:ph type="ftr" sz="quarter" idx="11"/>
          </p:nvPr>
        </p:nvSpPr>
        <p:spPr/>
        <p:txBody>
          <a:bodyPr/>
          <a:lstStyle/>
          <a:p>
            <a:endParaRPr lang="el-GR"/>
          </a:p>
        </p:txBody>
      </p:sp>
      <p:sp>
        <p:nvSpPr>
          <p:cNvPr id="31" name="Θέση αριθμού διαφάνειας 30"/>
          <p:cNvSpPr>
            <a:spLocks noGrp="1"/>
          </p:cNvSpPr>
          <p:nvPr>
            <p:ph type="sldNum" sz="quarter" idx="12"/>
          </p:nvPr>
        </p:nvSpPr>
        <p:spPr/>
        <p:txBody>
          <a:bodyPr/>
          <a:lstStyle/>
          <a:p>
            <a:fld id="{DD22F94C-59B4-4F98-9272-295F459B5DCE}"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9" name="Τίτλος 28"/>
          <p:cNvSpPr>
            <a:spLocks noGrp="1"/>
          </p:cNvSpPr>
          <p:nvPr>
            <p:ph type="title"/>
          </p:nvPr>
        </p:nvSpPr>
        <p:spPr>
          <a:xfrm>
            <a:off x="304800" y="5410200"/>
            <a:ext cx="8610600" cy="882650"/>
          </a:xfrm>
        </p:spPr>
        <p:txBody>
          <a:bodyPr anchor="ctr"/>
          <a:lstStyle>
            <a:lvl1pPr>
              <a:defRPr/>
            </a:lvl1p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Θέση ημερομηνίας 9"/>
          <p:cNvSpPr>
            <a:spLocks noGrp="1"/>
          </p:cNvSpPr>
          <p:nvPr>
            <p:ph type="dt" sz="half" idx="10"/>
          </p:nvPr>
        </p:nvSpPr>
        <p:spPr/>
        <p:txBody>
          <a:bodyPr/>
          <a:lstStyle/>
          <a:p>
            <a:fld id="{FD437D82-06EB-4D32-AA93-B9FD0CD23BEF}" type="datetimeFigureOut">
              <a:rPr lang="el-GR" smtClean="0"/>
              <a:t>25/5/2022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a:xfrm>
            <a:off x="8229600" y="6477000"/>
            <a:ext cx="762000" cy="246888"/>
          </a:xfrm>
        </p:spPr>
        <p:txBody>
          <a:bodyPr/>
          <a:lstStyle/>
          <a:p>
            <a:fld id="{DD22F94C-59B4-4F98-9272-295F459B5DCE}" type="slidenum">
              <a:rPr lang="el-GR" smtClean="0"/>
              <a:t>‹#›</a:t>
            </a:fld>
            <a:endParaRPr lang="el-GR"/>
          </a:p>
        </p:txBody>
      </p:sp>
      <p:sp>
        <p:nvSpPr>
          <p:cNvPr id="11" name="Ευθεία γραμμή σύνδεσης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kumimoji="0" lang="el-GR" smtClean="0"/>
              <a:t>Στυλ κύριου τίτλου</a:t>
            </a:r>
            <a:endParaRPr kumimoji="0" lang="en-US"/>
          </a:p>
        </p:txBody>
      </p:sp>
      <p:sp>
        <p:nvSpPr>
          <p:cNvPr id="12" name="Θέση ημερομηνίας 11"/>
          <p:cNvSpPr>
            <a:spLocks noGrp="1"/>
          </p:cNvSpPr>
          <p:nvPr>
            <p:ph type="dt" sz="half" idx="10"/>
          </p:nvPr>
        </p:nvSpPr>
        <p:spPr/>
        <p:txBody>
          <a:bodyPr/>
          <a:lstStyle/>
          <a:p>
            <a:fld id="{FD437D82-06EB-4D32-AA93-B9FD0CD23BEF}" type="datetimeFigureOut">
              <a:rPr lang="el-GR" smtClean="0"/>
              <a:t>25/5/2022</a:t>
            </a:fld>
            <a:endParaRPr lang="el-GR"/>
          </a:p>
        </p:txBody>
      </p:sp>
      <p:sp>
        <p:nvSpPr>
          <p:cNvPr id="21" name="Θέση υποσέλιδου 20"/>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D22F94C-59B4-4F98-9272-295F459B5DCE}"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3" name="Θέση ημερομηνίας 2"/>
          <p:cNvSpPr>
            <a:spLocks noGrp="1"/>
          </p:cNvSpPr>
          <p:nvPr>
            <p:ph type="dt" sz="half" idx="10"/>
          </p:nvPr>
        </p:nvSpPr>
        <p:spPr/>
        <p:txBody>
          <a:bodyPr/>
          <a:lstStyle/>
          <a:p>
            <a:fld id="{FD437D82-06EB-4D32-AA93-B9FD0CD23BEF}" type="datetimeFigureOut">
              <a:rPr lang="el-GR" smtClean="0"/>
              <a:t>25/5/2022</a:t>
            </a:fld>
            <a:endParaRPr lang="el-GR"/>
          </a:p>
        </p:txBody>
      </p:sp>
      <p:sp>
        <p:nvSpPr>
          <p:cNvPr id="24" name="Θέση υποσέλιδου 23"/>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D22F94C-59B4-4F98-9272-295F459B5DCE}"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Ευθεία γραμμή σύνδεσης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Τίτλος 11"/>
          <p:cNvSpPr>
            <a:spLocks noGrp="1"/>
          </p:cNvSpPr>
          <p:nvPr>
            <p:ph type="title"/>
          </p:nvPr>
        </p:nvSpPr>
        <p:spPr>
          <a:xfrm>
            <a:off x="457200" y="5486400"/>
            <a:ext cx="8458200" cy="520700"/>
          </a:xfrm>
        </p:spPr>
        <p:txBody>
          <a:bodyPr anchor="ctr"/>
          <a:lstStyle>
            <a:lvl1pPr algn="l">
              <a:buNone/>
              <a:defRPr sz="2000" b="1"/>
            </a:lvl1pPr>
          </a:lstStyle>
          <a:p>
            <a:r>
              <a:rPr kumimoji="0" lang="el-GR" smtClean="0"/>
              <a:t>Στυλ κύριου τίτλου</a:t>
            </a:r>
            <a:endParaRPr kumimoji="0"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Θέση ημερομηνίας 24"/>
          <p:cNvSpPr>
            <a:spLocks noGrp="1"/>
          </p:cNvSpPr>
          <p:nvPr>
            <p:ph type="dt" sz="half" idx="10"/>
          </p:nvPr>
        </p:nvSpPr>
        <p:spPr/>
        <p:txBody>
          <a:bodyPr/>
          <a:lstStyle/>
          <a:p>
            <a:fld id="{FD437D82-06EB-4D32-AA93-B9FD0CD23BEF}" type="datetimeFigureOut">
              <a:rPr lang="el-GR" smtClean="0"/>
              <a:t>25/5/2022</a:t>
            </a:fld>
            <a:endParaRPr lang="el-GR"/>
          </a:p>
        </p:txBody>
      </p:sp>
      <p:sp>
        <p:nvSpPr>
          <p:cNvPr id="29" name="Θέση υποσέλιδου 28"/>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D22F94C-59B4-4F98-9272-295F459B5DCE}"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7" name="Θέση ημερομηνίας 6"/>
          <p:cNvSpPr>
            <a:spLocks noGrp="1"/>
          </p:cNvSpPr>
          <p:nvPr>
            <p:ph type="dt" sz="half" idx="10"/>
          </p:nvPr>
        </p:nvSpPr>
        <p:spPr/>
        <p:txBody>
          <a:bodyPr/>
          <a:lstStyle/>
          <a:p>
            <a:fld id="{FD437D82-06EB-4D32-AA93-B9FD0CD23BEF}" type="datetimeFigureOut">
              <a:rPr lang="el-GR" smtClean="0"/>
              <a:t>25/5/2022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31" name="Θέση αριθμού διαφάνειας 30"/>
          <p:cNvSpPr>
            <a:spLocks noGrp="1"/>
          </p:cNvSpPr>
          <p:nvPr>
            <p:ph type="sldNum" sz="quarter" idx="12"/>
          </p:nvPr>
        </p:nvSpPr>
        <p:spPr/>
        <p:txBody>
          <a:bodyPr/>
          <a:lstStyle/>
          <a:p>
            <a:fld id="{DD22F94C-59B4-4F98-9272-295F459B5DCE}" type="slidenum">
              <a:rPr lang="el-GR" smtClean="0"/>
              <a:t>‹#›</a:t>
            </a:fld>
            <a:endParaRPr lang="el-GR"/>
          </a:p>
        </p:txBody>
      </p:sp>
      <p:sp>
        <p:nvSpPr>
          <p:cNvPr id="17" name="Τίτλος 16"/>
          <p:cNvSpPr>
            <a:spLocks noGrp="1"/>
          </p:cNvSpPr>
          <p:nvPr>
            <p:ph type="title"/>
          </p:nvPr>
        </p:nvSpPr>
        <p:spPr>
          <a:xfrm>
            <a:off x="381000" y="4993760"/>
            <a:ext cx="5867400" cy="522288"/>
          </a:xfrm>
        </p:spPr>
        <p:txBody>
          <a:bodyPr anchor="ctr"/>
          <a:lstStyle>
            <a:lvl1pPr algn="l">
              <a:buNone/>
              <a:defRPr sz="2000" b="1"/>
            </a:lvl1pPr>
          </a:lstStyle>
          <a:p>
            <a:r>
              <a:rPr kumimoji="0" lang="el-GR" smtClean="0"/>
              <a:t>Στυλ κύριου τίτλου</a:t>
            </a:r>
            <a:endParaRPr kumimoji="0"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Θέση κειμένου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FD437D82-06EB-4D32-AA93-B9FD0CD23BEF}" type="datetimeFigureOut">
              <a:rPr lang="el-GR" smtClean="0"/>
              <a:t>25/5/2022</a:t>
            </a:fld>
            <a:endParaRPr lang="el-GR"/>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l-GR"/>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D22F94C-59B4-4F98-9272-295F459B5DCE}" type="slidenum">
              <a:rPr lang="el-GR" smtClean="0"/>
              <a:t>‹#›</a:t>
            </a:fld>
            <a:endParaRPr lang="el-GR"/>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kumimoji="0" lang="el-GR" smtClean="0"/>
              <a:t>Στυλ κύριου τίτλου</a:t>
            </a:r>
            <a:endParaRPr kumimoji="0"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9.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0.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51520" y="3861048"/>
            <a:ext cx="8458200" cy="1222375"/>
          </a:xfrm>
        </p:spPr>
        <p:txBody>
          <a:bodyPr/>
          <a:lstStyle/>
          <a:p>
            <a:pPr algn="ctr"/>
            <a:r>
              <a:rPr lang="el-GR" dirty="0" err="1" smtClean="0"/>
              <a:t>Αναπτυξη</a:t>
            </a:r>
            <a:r>
              <a:rPr lang="el-GR" dirty="0" smtClean="0"/>
              <a:t> </a:t>
            </a:r>
            <a:r>
              <a:rPr lang="el-GR" dirty="0" err="1" smtClean="0"/>
              <a:t>τησ</a:t>
            </a:r>
            <a:r>
              <a:rPr lang="el-GR" dirty="0" smtClean="0"/>
              <a:t> </a:t>
            </a:r>
            <a:r>
              <a:rPr lang="el-GR" dirty="0" err="1" smtClean="0"/>
              <a:t>λειτουργιασ</a:t>
            </a:r>
            <a:r>
              <a:rPr lang="el-GR" dirty="0" smtClean="0"/>
              <a:t> του </a:t>
            </a:r>
            <a:r>
              <a:rPr lang="el-GR" dirty="0" err="1" smtClean="0"/>
              <a:t>χεριου</a:t>
            </a:r>
            <a:endParaRPr lang="el-GR" dirty="0"/>
          </a:p>
        </p:txBody>
      </p:sp>
      <p:sp>
        <p:nvSpPr>
          <p:cNvPr id="3" name="Υπότιτλος 2"/>
          <p:cNvSpPr>
            <a:spLocks noGrp="1"/>
          </p:cNvSpPr>
          <p:nvPr>
            <p:ph type="subTitle" idx="1"/>
          </p:nvPr>
        </p:nvSpPr>
        <p:spPr>
          <a:xfrm>
            <a:off x="539552" y="5943600"/>
            <a:ext cx="8458200" cy="914400"/>
          </a:xfrm>
        </p:spPr>
        <p:txBody>
          <a:bodyPr/>
          <a:lstStyle/>
          <a:p>
            <a:r>
              <a:rPr lang="el-GR" dirty="0" smtClean="0"/>
              <a:t>Δρ Βλοτινού Πηνελόπη</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76671"/>
            <a:ext cx="3240360" cy="312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69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Πριν ξεκινήσουμε την εκπαίδευση του χεριού τι αξιολογούμε?</a:t>
            </a:r>
            <a:endParaRPr lang="el-GR"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184643146"/>
              </p:ext>
            </p:extLst>
          </p:nvPr>
        </p:nvGraphicFramePr>
        <p:xfrm>
          <a:off x="304800" y="1554162"/>
          <a:ext cx="8686800" cy="5187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0087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….και γιατί είναι αναγκαία η χρήση των χεριών??</a:t>
            </a:r>
            <a:endParaRPr lang="el-GR"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689039368"/>
              </p:ext>
            </p:extLst>
          </p:nvPr>
        </p:nvGraphicFramePr>
        <p:xfrm>
          <a:off x="0" y="1554162"/>
          <a:ext cx="8991600" cy="5187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8113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pPr algn="ctr"/>
            <a:r>
              <a:rPr lang="el-GR" sz="2400" dirty="0" err="1" smtClean="0"/>
              <a:t>Σκοποι</a:t>
            </a:r>
            <a:r>
              <a:rPr lang="el-GR" sz="2400" dirty="0" smtClean="0"/>
              <a:t> της </a:t>
            </a:r>
            <a:r>
              <a:rPr lang="el-GR" sz="2400" dirty="0" err="1" smtClean="0"/>
              <a:t>παρεμβασης</a:t>
            </a:r>
            <a:r>
              <a:rPr lang="el-GR" sz="2400" dirty="0" smtClean="0"/>
              <a:t> : άνω άκρα και </a:t>
            </a:r>
            <a:r>
              <a:rPr lang="el-GR" sz="2400" dirty="0" err="1" smtClean="0"/>
              <a:t>σταστικοι</a:t>
            </a:r>
            <a:r>
              <a:rPr lang="el-GR" sz="2400" dirty="0" smtClean="0"/>
              <a:t> </a:t>
            </a:r>
            <a:r>
              <a:rPr lang="el-GR" sz="2400" dirty="0" err="1" smtClean="0"/>
              <a:t>μηχανισμοι</a:t>
            </a:r>
            <a:endParaRPr lang="el-GR" sz="2400"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4046997799"/>
              </p:ext>
            </p:extLst>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8550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pPr algn="ctr"/>
            <a:r>
              <a:rPr lang="el-GR" sz="2400" dirty="0" smtClean="0"/>
              <a:t>Άνω άκρα και μη φυσιολογική κινητική συμπεριφορά</a:t>
            </a:r>
            <a:endParaRPr lang="el-GR" sz="2400" dirty="0"/>
          </a:p>
        </p:txBody>
      </p:sp>
      <p:sp>
        <p:nvSpPr>
          <p:cNvPr id="3" name="Θέση περιεχομένου 2"/>
          <p:cNvSpPr>
            <a:spLocks noGrp="1"/>
          </p:cNvSpPr>
          <p:nvPr>
            <p:ph idx="1"/>
          </p:nvPr>
        </p:nvSpPr>
        <p:spPr/>
        <p:txBody>
          <a:bodyPr>
            <a:normAutofit lnSpcReduction="10000"/>
          </a:bodyPr>
          <a:lstStyle/>
          <a:p>
            <a:r>
              <a:rPr lang="el-GR" dirty="0" smtClean="0"/>
              <a:t>Η βελτίωση της στάσης του σώματος βελτιώνει σε πολλές περιπτώσεις και τη συνολική ικανότητα σύλληψης</a:t>
            </a:r>
          </a:p>
          <a:p>
            <a:r>
              <a:rPr lang="el-GR" dirty="0" smtClean="0"/>
              <a:t>Οι παραμορφώσεις μπορεί να περιοριστούν από συγκεκριμένες ενέργειες του σώματος</a:t>
            </a:r>
          </a:p>
          <a:p>
            <a:r>
              <a:rPr lang="el-GR" dirty="0" smtClean="0"/>
              <a:t>Μπορεί να χρησιμοποιηθεί η κάμψη του καρπού για το άνοιγμα του χεριού με έντονη κάμψη των δακτύλων και η λαβή με έντονη έκταση καρπού</a:t>
            </a:r>
            <a:endParaRPr lang="el-GR" dirty="0"/>
          </a:p>
        </p:txBody>
      </p:sp>
    </p:spTree>
    <p:extLst>
      <p:ext uri="{BB962C8B-B14F-4D97-AF65-F5344CB8AC3E}">
        <p14:creationId xmlns:p14="http://schemas.microsoft.com/office/powerpoint/2010/main" val="2041072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93" t="8954" r="1897" b="70842"/>
          <a:stretch/>
        </p:blipFill>
        <p:spPr bwMode="auto">
          <a:xfrm>
            <a:off x="147651" y="1196752"/>
            <a:ext cx="8996349"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491880" y="6165304"/>
            <a:ext cx="565212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Παρακαλώ μπείτε στη θέση  των παιδιών με </a:t>
            </a:r>
            <a:r>
              <a:rPr lang="el-GR" dirty="0" err="1" smtClean="0"/>
              <a:t>ε.π</a:t>
            </a:r>
            <a:r>
              <a:rPr lang="el-GR" dirty="0" smtClean="0"/>
              <a:t>. και υιοθετήστε τις παρακάτω παθολογικές στάσεις</a:t>
            </a:r>
            <a:endParaRPr lang="el-GR" dirty="0"/>
          </a:p>
        </p:txBody>
      </p:sp>
    </p:spTree>
    <p:extLst>
      <p:ext uri="{BB962C8B-B14F-4D97-AF65-F5344CB8AC3E}">
        <p14:creationId xmlns:p14="http://schemas.microsoft.com/office/powerpoint/2010/main" val="1844336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480" t="28906" r="2877" b="45105"/>
          <a:stretch/>
        </p:blipFill>
        <p:spPr bwMode="auto">
          <a:xfrm>
            <a:off x="683568" y="2132856"/>
            <a:ext cx="7488050" cy="279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728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252" t="54655" r="4800" b="12377"/>
          <a:stretch/>
        </p:blipFill>
        <p:spPr bwMode="auto">
          <a:xfrm>
            <a:off x="73184" y="1556792"/>
            <a:ext cx="8308777"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731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Σκοπός στις </a:t>
            </a:r>
            <a:r>
              <a:rPr lang="el-GR" dirty="0" err="1" smtClean="0"/>
              <a:t>ανωτερω</a:t>
            </a:r>
            <a:r>
              <a:rPr lang="el-GR" dirty="0" smtClean="0"/>
              <a:t> εικόνες?</a:t>
            </a:r>
            <a:endParaRPr lang="el-GR"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1496879400"/>
              </p:ext>
            </p:extLst>
          </p:nvPr>
        </p:nvGraphicFramePr>
        <p:xfrm>
          <a:off x="304800" y="1554162"/>
          <a:ext cx="8686800" cy="5187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8770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260648"/>
            <a:ext cx="8686800" cy="1034752"/>
          </a:xfrm>
        </p:spPr>
        <p:txBody>
          <a:bodyPr>
            <a:noAutofit/>
          </a:bodyPr>
          <a:lstStyle/>
          <a:p>
            <a:r>
              <a:rPr lang="el-GR" sz="2400" dirty="0" smtClean="0">
                <a:solidFill>
                  <a:schemeClr val="tx1"/>
                </a:solidFill>
              </a:rPr>
              <a:t>Βασικά πρότυπα του άνω άκρου και του χεριού για όλα τα </a:t>
            </a:r>
            <a:r>
              <a:rPr lang="el-GR" sz="2400" dirty="0" err="1" smtClean="0">
                <a:solidFill>
                  <a:schemeClr val="tx1"/>
                </a:solidFill>
              </a:rPr>
              <a:t>επιπεδα</a:t>
            </a:r>
            <a:r>
              <a:rPr lang="el-GR" sz="2400" dirty="0" smtClean="0">
                <a:solidFill>
                  <a:schemeClr val="tx1"/>
                </a:solidFill>
              </a:rPr>
              <a:t> </a:t>
            </a:r>
            <a:r>
              <a:rPr lang="el-GR" sz="2400" dirty="0" err="1" smtClean="0">
                <a:solidFill>
                  <a:schemeClr val="tx1"/>
                </a:solidFill>
              </a:rPr>
              <a:t>αναπτυξης</a:t>
            </a:r>
            <a:r>
              <a:rPr lang="el-GR" sz="2400" dirty="0" smtClean="0">
                <a:solidFill>
                  <a:schemeClr val="tx1"/>
                </a:solidFill>
              </a:rPr>
              <a:t>- διορθωτικά πρότυπα!</a:t>
            </a:r>
            <a:endParaRPr lang="el-GR" sz="2400" dirty="0">
              <a:solidFill>
                <a:schemeClr val="tx1"/>
              </a:solidFill>
            </a:endParaRP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244381156"/>
              </p:ext>
            </p:extLst>
          </p:nvPr>
        </p:nvGraphicFramePr>
        <p:xfrm>
          <a:off x="304800" y="1554163"/>
          <a:ext cx="8686800" cy="2011680"/>
        </p:xfrm>
        <a:graphic>
          <a:graphicData uri="http://schemas.openxmlformats.org/drawingml/2006/table">
            <a:tbl>
              <a:tblPr firstRow="1" bandRow="1">
                <a:tableStyleId>{00A15C55-8517-42AA-B614-E9B94910E393}</a:tableStyleId>
              </a:tblPr>
              <a:tblGrid>
                <a:gridCol w="4343400"/>
                <a:gridCol w="4343400"/>
              </a:tblGrid>
              <a:tr h="370840">
                <a:tc>
                  <a:txBody>
                    <a:bodyPr/>
                    <a:lstStyle/>
                    <a:p>
                      <a:r>
                        <a:rPr lang="el-GR" dirty="0" smtClean="0">
                          <a:solidFill>
                            <a:schemeClr val="tx1"/>
                          </a:solidFill>
                        </a:rPr>
                        <a:t>Τα μη φυσιολογικά</a:t>
                      </a:r>
                      <a:r>
                        <a:rPr lang="el-GR" baseline="0" dirty="0" smtClean="0">
                          <a:solidFill>
                            <a:schemeClr val="tx1"/>
                          </a:solidFill>
                        </a:rPr>
                        <a:t> πρότυπα μπορεί να είναι πιο βολικά για το παιδί ή και ευκολότερα</a:t>
                      </a:r>
                    </a:p>
                    <a:p>
                      <a:endParaRPr lang="el-GR" baseline="0" dirty="0" smtClean="0">
                        <a:solidFill>
                          <a:schemeClr val="tx1"/>
                        </a:solidFill>
                      </a:endParaRPr>
                    </a:p>
                    <a:p>
                      <a:r>
                        <a:rPr lang="el-GR" baseline="0" dirty="0" smtClean="0">
                          <a:solidFill>
                            <a:schemeClr val="tx1"/>
                          </a:solidFill>
                        </a:rPr>
                        <a:t>Ωστόσο οι παράξενες αυτές λαβές μπορεί να μην είναι κατάλληλες για πιο αναπτυξιακά προηγμένες λαβές</a:t>
                      </a:r>
                      <a:endParaRPr lang="el-GR" dirty="0">
                        <a:solidFill>
                          <a:schemeClr val="tx1"/>
                        </a:solidFill>
                      </a:endParaRPr>
                    </a:p>
                  </a:txBody>
                  <a:tcPr/>
                </a:tc>
                <a:tc>
                  <a:txBody>
                    <a:bodyPr/>
                    <a:lstStyle/>
                    <a:p>
                      <a:r>
                        <a:rPr lang="el-GR" dirty="0" smtClean="0">
                          <a:solidFill>
                            <a:schemeClr val="tx1"/>
                          </a:solidFill>
                        </a:rPr>
                        <a:t>Το παιδί με κακή</a:t>
                      </a:r>
                      <a:r>
                        <a:rPr lang="el-GR" baseline="0" dirty="0" smtClean="0">
                          <a:solidFill>
                            <a:schemeClr val="tx1"/>
                          </a:solidFill>
                        </a:rPr>
                        <a:t> χρήση του χεριού έχει πολύ μικρότερη αισθητική εμπειρία ή ίσως και έκπτωση της λειτουργικότητας </a:t>
                      </a:r>
                    </a:p>
                    <a:p>
                      <a:endParaRPr lang="el-GR" baseline="0" dirty="0" smtClean="0">
                        <a:solidFill>
                          <a:schemeClr val="tx1"/>
                        </a:solidFill>
                      </a:endParaRPr>
                    </a:p>
                    <a:p>
                      <a:endParaRPr lang="el-GR" dirty="0">
                        <a:solidFill>
                          <a:schemeClr val="tx1"/>
                        </a:solidFill>
                      </a:endParaRPr>
                    </a:p>
                  </a:txBody>
                  <a:tcPr/>
                </a:tc>
              </a:tr>
            </a:tbl>
          </a:graphicData>
        </a:graphic>
      </p:graphicFrame>
      <p:sp>
        <p:nvSpPr>
          <p:cNvPr id="5" name="Ορθογώνιο 4"/>
          <p:cNvSpPr/>
          <p:nvPr/>
        </p:nvSpPr>
        <p:spPr>
          <a:xfrm>
            <a:off x="611560" y="3573016"/>
            <a:ext cx="8208912"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u="sng" dirty="0" smtClean="0">
                <a:solidFill>
                  <a:schemeClr val="tx1"/>
                </a:solidFill>
              </a:rPr>
              <a:t>Αγωγή με Περιορισμό της Κίνησης</a:t>
            </a:r>
          </a:p>
          <a:p>
            <a:pPr algn="ctr"/>
            <a:r>
              <a:rPr lang="el-GR" dirty="0" smtClean="0"/>
              <a:t>Το λιγότερο προσβεβλημένο άκρο μπορεί να ενεργοποιήσει τον κινητικό σχεδιασμό στην προσβεβλημένη πλευρά</a:t>
            </a:r>
          </a:p>
        </p:txBody>
      </p:sp>
    </p:spTree>
    <p:extLst>
      <p:ext uri="{BB962C8B-B14F-4D97-AF65-F5344CB8AC3E}">
        <p14:creationId xmlns:p14="http://schemas.microsoft.com/office/powerpoint/2010/main" val="29912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err="1" smtClean="0">
                <a:solidFill>
                  <a:schemeClr val="tx1"/>
                </a:solidFill>
              </a:rPr>
              <a:t>Συστάσεισ</a:t>
            </a:r>
            <a:r>
              <a:rPr lang="el-GR" sz="2800" dirty="0" smtClean="0">
                <a:solidFill>
                  <a:schemeClr val="tx1"/>
                </a:solidFill>
              </a:rPr>
              <a:t> για </a:t>
            </a:r>
            <a:r>
              <a:rPr lang="el-GR" sz="2800" dirty="0" err="1" smtClean="0">
                <a:solidFill>
                  <a:schemeClr val="tx1"/>
                </a:solidFill>
              </a:rPr>
              <a:t>αγωγη</a:t>
            </a:r>
            <a:r>
              <a:rPr lang="el-GR" sz="2800" dirty="0" smtClean="0">
                <a:solidFill>
                  <a:schemeClr val="tx1"/>
                </a:solidFill>
              </a:rPr>
              <a:t> και διαχείριση</a:t>
            </a:r>
            <a:endParaRPr lang="el-GR" sz="2800" dirty="0">
              <a:solidFill>
                <a:schemeClr val="tx1"/>
              </a:solidFill>
            </a:endParaRPr>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2160062024"/>
              </p:ext>
            </p:extLst>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8845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88640"/>
            <a:ext cx="8686800" cy="838200"/>
          </a:xfrm>
        </p:spPr>
        <p:txBody>
          <a:bodyPr>
            <a:noAutofit/>
          </a:bodyPr>
          <a:lstStyle/>
          <a:p>
            <a:pPr algn="ctr"/>
            <a:r>
              <a:rPr lang="el-GR" sz="2400" dirty="0" smtClean="0"/>
              <a:t>Από ποιους </a:t>
            </a:r>
            <a:r>
              <a:rPr lang="el-GR" sz="2400" dirty="0" err="1" smtClean="0"/>
              <a:t>παραγοντεσ</a:t>
            </a:r>
            <a:r>
              <a:rPr lang="el-GR" sz="2400" dirty="0" smtClean="0"/>
              <a:t> εξαρτάται η </a:t>
            </a:r>
            <a:r>
              <a:rPr lang="el-GR" sz="2400" dirty="0" err="1" smtClean="0"/>
              <a:t>αναπτυξη</a:t>
            </a:r>
            <a:r>
              <a:rPr lang="el-GR" sz="2400" dirty="0" smtClean="0"/>
              <a:t> της </a:t>
            </a:r>
            <a:r>
              <a:rPr lang="el-GR" sz="2400" dirty="0" err="1" smtClean="0"/>
              <a:t>λειτουργιασ</a:t>
            </a:r>
            <a:r>
              <a:rPr lang="el-GR" sz="2400" dirty="0" smtClean="0"/>
              <a:t> του </a:t>
            </a:r>
            <a:r>
              <a:rPr lang="el-GR" sz="2400" dirty="0" err="1" smtClean="0"/>
              <a:t>χεριου</a:t>
            </a:r>
            <a:r>
              <a:rPr lang="el-GR" sz="2400" dirty="0" smtClean="0"/>
              <a:t>?</a:t>
            </a:r>
            <a:endParaRPr lang="el-GR" sz="2400"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847865257"/>
              </p:ext>
            </p:extLst>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9704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845844222"/>
              </p:ext>
            </p:extLst>
          </p:nvPr>
        </p:nvGraphicFramePr>
        <p:xfrm>
          <a:off x="304800" y="260648"/>
          <a:ext cx="8686800" cy="6597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4648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457200"/>
            <a:ext cx="8884096" cy="838200"/>
          </a:xfrm>
        </p:spPr>
        <p:txBody>
          <a:bodyPr>
            <a:noAutofit/>
          </a:bodyPr>
          <a:lstStyle/>
          <a:p>
            <a:pPr algn="ctr"/>
            <a:r>
              <a:rPr lang="el-GR" sz="2400" dirty="0" smtClean="0">
                <a:solidFill>
                  <a:schemeClr val="tx1"/>
                </a:solidFill>
              </a:rPr>
              <a:t>Ποια προβλήματα συναντούμε και πρέπει να αντιμετωπίσουμε  στο ηλικιακό επίπεδο 3-5 μηνών</a:t>
            </a:r>
            <a:endParaRPr lang="el-GR" sz="2400" dirty="0">
              <a:solidFill>
                <a:schemeClr val="tx1"/>
              </a:solidFill>
            </a:endParaRP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415967640"/>
              </p:ext>
            </p:extLst>
          </p:nvPr>
        </p:nvGraphicFramePr>
        <p:xfrm>
          <a:off x="323528" y="2420888"/>
          <a:ext cx="8443665" cy="2882949"/>
        </p:xfrm>
        <a:graphic>
          <a:graphicData uri="http://schemas.openxmlformats.org/drawingml/2006/table">
            <a:tbl>
              <a:tblPr firstRow="1" bandRow="1">
                <a:tableStyleId>{D7AC3CCA-C797-4891-BE02-D94E43425B78}</a:tableStyleId>
              </a:tblPr>
              <a:tblGrid>
                <a:gridCol w="2814555"/>
                <a:gridCol w="2814555"/>
                <a:gridCol w="2814555"/>
              </a:tblGrid>
              <a:tr h="1253456">
                <a:tc>
                  <a:txBody>
                    <a:bodyPr/>
                    <a:lstStyle/>
                    <a:p>
                      <a:r>
                        <a:rPr lang="el-GR" dirty="0" smtClean="0"/>
                        <a:t>Καθυστέρηση στην ενατένιση του χεριού</a:t>
                      </a:r>
                      <a:endParaRPr lang="el-GR" dirty="0"/>
                    </a:p>
                  </a:txBody>
                  <a:tcPr/>
                </a:tc>
                <a:tc>
                  <a:txBody>
                    <a:bodyPr/>
                    <a:lstStyle/>
                    <a:p>
                      <a:r>
                        <a:rPr lang="el-GR" dirty="0" smtClean="0"/>
                        <a:t>Στην οπτική εξερεύνηση</a:t>
                      </a:r>
                      <a:endParaRPr lang="el-GR" dirty="0"/>
                    </a:p>
                  </a:txBody>
                  <a:tcPr/>
                </a:tc>
                <a:tc>
                  <a:txBody>
                    <a:bodyPr/>
                    <a:lstStyle/>
                    <a:p>
                      <a:r>
                        <a:rPr lang="el-GR" dirty="0" smtClean="0"/>
                        <a:t>Στο να φέρει τα χέρια μαζί  και στο στόμα</a:t>
                      </a:r>
                      <a:endParaRPr lang="el-GR" dirty="0"/>
                    </a:p>
                  </a:txBody>
                  <a:tcPr/>
                </a:tc>
              </a:tr>
              <a:tr h="1629493">
                <a:tc>
                  <a:txBody>
                    <a:bodyPr/>
                    <a:lstStyle/>
                    <a:p>
                      <a:r>
                        <a:rPr lang="el-GR" dirty="0" smtClean="0"/>
                        <a:t>Τα χέρια ανοίγουν εντελώς σε αυτή τη θέση</a:t>
                      </a:r>
                      <a:endParaRPr lang="el-GR" dirty="0"/>
                    </a:p>
                  </a:txBody>
                  <a:tcPr/>
                </a:tc>
                <a:tc>
                  <a:txBody>
                    <a:bodyPr/>
                    <a:lstStyle/>
                    <a:p>
                      <a:r>
                        <a:rPr lang="el-GR" dirty="0" smtClean="0"/>
                        <a:t>Καθυστέρηση</a:t>
                      </a:r>
                      <a:r>
                        <a:rPr lang="el-GR" baseline="0" dirty="0" smtClean="0"/>
                        <a:t> του «αρπάγματος» των ρούχων της μητέρας του μωρού</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Στο να</a:t>
                      </a:r>
                      <a:r>
                        <a:rPr lang="el-GR" baseline="0" dirty="0" smtClean="0"/>
                        <a:t> κάνει σύλληψη ενός αντικειμένου </a:t>
                      </a:r>
                      <a:endParaRPr lang="el-GR" dirty="0" smtClean="0"/>
                    </a:p>
                    <a:p>
                      <a:endParaRPr lang="el-GR" dirty="0"/>
                    </a:p>
                  </a:txBody>
                  <a:tcPr/>
                </a:tc>
              </a:tr>
            </a:tbl>
          </a:graphicData>
        </a:graphic>
      </p:graphicFrame>
    </p:spTree>
    <p:extLst>
      <p:ext uri="{BB962C8B-B14F-4D97-AF65-F5344CB8AC3E}">
        <p14:creationId xmlns:p14="http://schemas.microsoft.com/office/powerpoint/2010/main" val="3544476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104919071"/>
              </p:ext>
            </p:extLst>
          </p:nvPr>
        </p:nvGraphicFramePr>
        <p:xfrm>
          <a:off x="304800" y="1554163"/>
          <a:ext cx="8686800" cy="2926080"/>
        </p:xfrm>
        <a:graphic>
          <a:graphicData uri="http://schemas.openxmlformats.org/drawingml/2006/table">
            <a:tbl>
              <a:tblPr firstRow="1" bandRow="1">
                <a:tableStyleId>{306799F8-075E-4A3A-A7F6-7FBC6576F1A4}</a:tableStyleId>
              </a:tblPr>
              <a:tblGrid>
                <a:gridCol w="8686800"/>
              </a:tblGrid>
              <a:tr h="370840">
                <a:tc>
                  <a:txBody>
                    <a:bodyPr/>
                    <a:lstStyle/>
                    <a:p>
                      <a:r>
                        <a:rPr lang="el-GR" dirty="0" smtClean="0">
                          <a:solidFill>
                            <a:schemeClr val="tx1"/>
                          </a:solidFill>
                        </a:rPr>
                        <a:t>Τοποθετούμε το παιδί</a:t>
                      </a:r>
                      <a:r>
                        <a:rPr lang="el-GR" baseline="0" dirty="0" smtClean="0">
                          <a:solidFill>
                            <a:schemeClr val="tx1"/>
                          </a:solidFill>
                        </a:rPr>
                        <a:t> σε πλάγια ή ύπτια θέση με υποστήριξη από εξοπλισμό, σε καλώς υποστηριζόμενη καθιστή θέση. Βάλτε το παιδί καθιστό με τα άνω άκρα πάνω στο τραπέζι. Καθοδηγούμε κατά μήκος της επιφάνειας την προσέγγιση αντικειμένου. </a:t>
                      </a:r>
                    </a:p>
                    <a:p>
                      <a:endParaRPr lang="el-GR" baseline="0" dirty="0" smtClean="0">
                        <a:solidFill>
                          <a:schemeClr val="tx1"/>
                        </a:solidFill>
                      </a:endParaRPr>
                    </a:p>
                  </a:txBody>
                  <a:tcPr/>
                </a:tc>
              </a:tr>
              <a:tr h="370840">
                <a:tc>
                  <a:txBody>
                    <a:bodyPr/>
                    <a:lstStyle/>
                    <a:p>
                      <a:r>
                        <a:rPr lang="el-GR" dirty="0" smtClean="0"/>
                        <a:t>Μόλις</a:t>
                      </a:r>
                      <a:r>
                        <a:rPr lang="el-GR" baseline="0" dirty="0" smtClean="0"/>
                        <a:t> τα χέρια είναι μπροστά του το παιδί μπορεί να αποκτήσει επίγνωση αυτών. </a:t>
                      </a:r>
                    </a:p>
                    <a:p>
                      <a:r>
                        <a:rPr lang="el-GR" baseline="0" dirty="0" smtClean="0"/>
                        <a:t>Χρησιμοποιήστε το άγγιγμα, έναν φακό, κόλλημα αυτοκόλλητων πάνω στα χέρια του, παίζοντας με τα δάκτυλα του, φορώντας του κουδουνάκια ή δακτυλίδια στα δάκτυλα του, χρωματιστές κορδέλες.</a:t>
                      </a:r>
                    </a:p>
                    <a:p>
                      <a:endParaRPr lang="el-GR" baseline="0" dirty="0" smtClean="0"/>
                    </a:p>
                  </a:txBody>
                  <a:tcPr/>
                </a:tc>
              </a:tr>
            </a:tbl>
          </a:graphicData>
        </a:graphic>
      </p:graphicFrame>
    </p:spTree>
    <p:extLst>
      <p:ext uri="{BB962C8B-B14F-4D97-AF65-F5344CB8AC3E}">
        <p14:creationId xmlns:p14="http://schemas.microsoft.com/office/powerpoint/2010/main" val="608838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2800" dirty="0" smtClean="0">
                <a:solidFill>
                  <a:schemeClr val="tx1"/>
                </a:solidFill>
              </a:rPr>
              <a:t>Άνοιγμα των χεριών</a:t>
            </a:r>
            <a:endParaRPr lang="el-GR" sz="2800" dirty="0">
              <a:solidFill>
                <a:schemeClr val="tx1"/>
              </a:solidFill>
            </a:endParaRPr>
          </a:p>
        </p:txBody>
      </p:sp>
      <p:sp>
        <p:nvSpPr>
          <p:cNvPr id="3" name="Θέση περιεχομένου 2"/>
          <p:cNvSpPr>
            <a:spLocks noGrp="1"/>
          </p:cNvSpPr>
          <p:nvPr>
            <p:ph idx="1"/>
          </p:nvPr>
        </p:nvSpPr>
        <p:spPr/>
        <p:txBody>
          <a:bodyPr>
            <a:normAutofit lnSpcReduction="10000"/>
          </a:bodyPr>
          <a:lstStyle/>
          <a:p>
            <a:r>
              <a:rPr lang="el-GR" dirty="0" smtClean="0"/>
              <a:t>Το άνοιγμα των χεριών είναι απαραίτητο για την ανάπτυξη της ΑΠΕΛΕΥΘΕΡΩΣΗΣ!</a:t>
            </a:r>
          </a:p>
          <a:p>
            <a:r>
              <a:rPr lang="el-GR" dirty="0" smtClean="0"/>
              <a:t>Αργότερα θα απαιτηθεί το ενεργητικό άνοιγμα του χεριού για τη λαβή στο άνοιγμα του μεγέθους και του σχήματος του αντικειμένου</a:t>
            </a:r>
          </a:p>
          <a:p>
            <a:r>
              <a:rPr lang="el-GR" dirty="0" smtClean="0"/>
              <a:t>Μπορεί να υπάρχει πλήρης αδυναμία απελευθέρωσης του αντικειμένου ή να το έχει πιάσει το παιδί με υπερβολική κάμψη </a:t>
            </a:r>
            <a:endParaRPr lang="el-GR" dirty="0"/>
          </a:p>
        </p:txBody>
      </p:sp>
    </p:spTree>
    <p:extLst>
      <p:ext uri="{BB962C8B-B14F-4D97-AF65-F5344CB8AC3E}">
        <p14:creationId xmlns:p14="http://schemas.microsoft.com/office/powerpoint/2010/main" val="1701907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Συστάσεισ</a:t>
            </a:r>
            <a:endParaRPr lang="el-GR"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3379853454"/>
              </p:ext>
            </p:extLst>
          </p:nvPr>
        </p:nvGraphicFramePr>
        <p:xfrm>
          <a:off x="304800" y="1554163"/>
          <a:ext cx="8686800" cy="5029200"/>
        </p:xfrm>
        <a:graphic>
          <a:graphicData uri="http://schemas.openxmlformats.org/drawingml/2006/table">
            <a:tbl>
              <a:tblPr firstRow="1" bandRow="1">
                <a:tableStyleId>{E929F9F4-4A8F-4326-A1B4-22849713DDAB}</a:tableStyleId>
              </a:tblPr>
              <a:tblGrid>
                <a:gridCol w="2171700"/>
                <a:gridCol w="2171700"/>
                <a:gridCol w="2171700"/>
                <a:gridCol w="2171700"/>
              </a:tblGrid>
              <a:tr h="370840">
                <a:tc>
                  <a:txBody>
                    <a:bodyPr/>
                    <a:lstStyle/>
                    <a:p>
                      <a:r>
                        <a:rPr lang="el-GR" b="1" dirty="0" smtClean="0">
                          <a:solidFill>
                            <a:schemeClr val="tx1"/>
                          </a:solidFill>
                        </a:rPr>
                        <a:t>Σταδιακά απευαισθητοποιήστε</a:t>
                      </a:r>
                      <a:r>
                        <a:rPr lang="el-GR" b="1" baseline="0" dirty="0" smtClean="0">
                          <a:solidFill>
                            <a:schemeClr val="tx1"/>
                          </a:solidFill>
                        </a:rPr>
                        <a:t> το χέρι και την παλάμη του παιδιού με τρίψιμο με διάφορα υλικά, άμμο, κλπ</a:t>
                      </a:r>
                    </a:p>
                    <a:p>
                      <a:r>
                        <a:rPr lang="el-GR" b="1" baseline="0" dirty="0" smtClean="0">
                          <a:solidFill>
                            <a:schemeClr val="tx1"/>
                          </a:solidFill>
                        </a:rPr>
                        <a:t> </a:t>
                      </a:r>
                      <a:endParaRPr lang="el-GR" b="1" dirty="0">
                        <a:solidFill>
                          <a:schemeClr val="tx1"/>
                        </a:solidFill>
                      </a:endParaRPr>
                    </a:p>
                  </a:txBody>
                  <a:tcPr>
                    <a:solidFill>
                      <a:schemeClr val="accent4">
                        <a:lumMod val="60000"/>
                        <a:lumOff val="40000"/>
                      </a:schemeClr>
                    </a:solidFill>
                  </a:tcPr>
                </a:tc>
                <a:tc>
                  <a:txBody>
                    <a:bodyPr/>
                    <a:lstStyle/>
                    <a:p>
                      <a:r>
                        <a:rPr lang="el-GR" b="1" dirty="0" smtClean="0">
                          <a:solidFill>
                            <a:schemeClr val="tx1"/>
                          </a:solidFill>
                        </a:rPr>
                        <a:t>Βοηθήστε</a:t>
                      </a:r>
                      <a:r>
                        <a:rPr lang="el-GR" b="1" baseline="0" dirty="0" smtClean="0">
                          <a:solidFill>
                            <a:schemeClr val="tx1"/>
                          </a:solidFill>
                        </a:rPr>
                        <a:t> το παιδί να πιάσει τα δυο του χέρια, να τα χτυπήσει, να αγγίξει τον εαυτό του, να τρίψει τις παλάμες του, να χαϊδέψει, να αφήσει αποτυπώματα σε άμμο, σε επιφάνεια με σαπούνι, κρέμα, αφρό, ενσωμάτωση αισθητηριακών και αντιληπτικών ερεθισμάτων</a:t>
                      </a:r>
                      <a:endParaRPr lang="el-GR" b="1" dirty="0">
                        <a:solidFill>
                          <a:schemeClr val="tx1"/>
                        </a:solidFill>
                      </a:endParaRPr>
                    </a:p>
                  </a:txBody>
                  <a:tcPr>
                    <a:solidFill>
                      <a:schemeClr val="accent4">
                        <a:lumMod val="60000"/>
                        <a:lumOff val="40000"/>
                      </a:schemeClr>
                    </a:solidFill>
                  </a:tcPr>
                </a:tc>
                <a:tc>
                  <a:txBody>
                    <a:bodyPr/>
                    <a:lstStyle/>
                    <a:p>
                      <a:r>
                        <a:rPr lang="el-GR" b="1" dirty="0" smtClean="0">
                          <a:solidFill>
                            <a:schemeClr val="tx1"/>
                          </a:solidFill>
                        </a:rPr>
                        <a:t>Ενίσχυση του να τα κάνει ΜΟΝΟ</a:t>
                      </a:r>
                      <a:r>
                        <a:rPr lang="el-GR" b="1" baseline="0" dirty="0" smtClean="0">
                          <a:solidFill>
                            <a:schemeClr val="tx1"/>
                          </a:solidFill>
                        </a:rPr>
                        <a:t> του τα προηγούμενα</a:t>
                      </a:r>
                      <a:endParaRPr lang="el-GR" b="1" dirty="0">
                        <a:solidFill>
                          <a:schemeClr val="tx1"/>
                        </a:solidFill>
                      </a:endParaRPr>
                    </a:p>
                  </a:txBody>
                  <a:tcPr>
                    <a:solidFill>
                      <a:schemeClr val="accent4">
                        <a:lumMod val="60000"/>
                        <a:lumOff val="40000"/>
                      </a:schemeClr>
                    </a:solidFill>
                  </a:tcPr>
                </a:tc>
                <a:tc>
                  <a:txBody>
                    <a:bodyPr/>
                    <a:lstStyle/>
                    <a:p>
                      <a:r>
                        <a:rPr lang="el-GR" b="1" dirty="0" smtClean="0">
                          <a:solidFill>
                            <a:schemeClr val="tx1"/>
                          </a:solidFill>
                        </a:rPr>
                        <a:t>Ρυθμικό κούνημα</a:t>
                      </a:r>
                      <a:r>
                        <a:rPr lang="el-GR" b="1" baseline="0" dirty="0" smtClean="0">
                          <a:solidFill>
                            <a:schemeClr val="tx1"/>
                          </a:solidFill>
                        </a:rPr>
                        <a:t> του </a:t>
                      </a:r>
                      <a:r>
                        <a:rPr lang="el-GR" b="1" baseline="0" dirty="0" err="1" smtClean="0">
                          <a:solidFill>
                            <a:schemeClr val="tx1"/>
                          </a:solidFill>
                        </a:rPr>
                        <a:t>ά.ά</a:t>
                      </a:r>
                      <a:r>
                        <a:rPr lang="el-GR" b="1" baseline="0" dirty="0" smtClean="0">
                          <a:solidFill>
                            <a:schemeClr val="tx1"/>
                          </a:solidFill>
                        </a:rPr>
                        <a:t> χωρίς όμως να κινείται το σώμα</a:t>
                      </a:r>
                      <a:endParaRPr lang="el-GR" b="1" dirty="0">
                        <a:solidFill>
                          <a:schemeClr val="tx1"/>
                        </a:solidFill>
                      </a:endParaRPr>
                    </a:p>
                  </a:txBody>
                  <a:tcPr>
                    <a:solidFill>
                      <a:schemeClr val="accent4">
                        <a:lumMod val="60000"/>
                        <a:lumOff val="40000"/>
                      </a:schemeClr>
                    </a:solidFill>
                  </a:tcPr>
                </a:tc>
              </a:tr>
            </a:tbl>
          </a:graphicData>
        </a:graphic>
      </p:graphicFrame>
    </p:spTree>
    <p:extLst>
      <p:ext uri="{BB962C8B-B14F-4D97-AF65-F5344CB8AC3E}">
        <p14:creationId xmlns:p14="http://schemas.microsoft.com/office/powerpoint/2010/main" val="2848161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078608062"/>
              </p:ext>
            </p:extLst>
          </p:nvPr>
        </p:nvGraphicFramePr>
        <p:xfrm>
          <a:off x="251520" y="1556792"/>
          <a:ext cx="8686800" cy="2834640"/>
        </p:xfrm>
        <a:graphic>
          <a:graphicData uri="http://schemas.openxmlformats.org/drawingml/2006/table">
            <a:tbl>
              <a:tblPr firstRow="1" bandRow="1">
                <a:tableStyleId>{5C22544A-7EE6-4342-B048-85BDC9FD1C3A}</a:tableStyleId>
              </a:tblPr>
              <a:tblGrid>
                <a:gridCol w="2171700"/>
                <a:gridCol w="2171700"/>
                <a:gridCol w="2171700"/>
                <a:gridCol w="2171700"/>
              </a:tblGrid>
              <a:tr h="370840">
                <a:tc>
                  <a:txBody>
                    <a:bodyPr/>
                    <a:lstStyle/>
                    <a:p>
                      <a:r>
                        <a:rPr lang="el-GR" dirty="0" smtClean="0">
                          <a:solidFill>
                            <a:schemeClr val="tx1"/>
                          </a:solidFill>
                        </a:rPr>
                        <a:t>Χαϊδέψτε την ωλένια</a:t>
                      </a:r>
                      <a:r>
                        <a:rPr lang="el-GR" baseline="0" dirty="0" smtClean="0">
                          <a:solidFill>
                            <a:schemeClr val="tx1"/>
                          </a:solidFill>
                        </a:rPr>
                        <a:t> και ραχιαία επιφάνεια του χεριού κάτι που επιφέρει το άνοιγμα του μικρού δακτύλου και ολόκληρου του χεριού</a:t>
                      </a:r>
                      <a:endParaRPr lang="el-GR" dirty="0">
                        <a:solidFill>
                          <a:schemeClr val="tx1"/>
                        </a:solidFill>
                      </a:endParaRPr>
                    </a:p>
                  </a:txBody>
                  <a:tcPr/>
                </a:tc>
                <a:tc>
                  <a:txBody>
                    <a:bodyPr/>
                    <a:lstStyle/>
                    <a:p>
                      <a:r>
                        <a:rPr lang="el-GR" dirty="0" smtClean="0">
                          <a:solidFill>
                            <a:schemeClr val="tx1"/>
                          </a:solidFill>
                        </a:rPr>
                        <a:t>Πιέστε τη βάση του χεριού</a:t>
                      </a:r>
                      <a:r>
                        <a:rPr lang="el-GR" baseline="0" dirty="0" smtClean="0">
                          <a:solidFill>
                            <a:schemeClr val="tx1"/>
                          </a:solidFill>
                        </a:rPr>
                        <a:t> σε σταθερή επιφάνεια και ρίξτε βάρος στο </a:t>
                      </a:r>
                      <a:r>
                        <a:rPr lang="el-GR" baseline="0" dirty="0" err="1" smtClean="0">
                          <a:solidFill>
                            <a:schemeClr val="tx1"/>
                          </a:solidFill>
                        </a:rPr>
                        <a:t>ά.ά</a:t>
                      </a:r>
                      <a:r>
                        <a:rPr lang="el-GR" baseline="0" dirty="0" smtClean="0">
                          <a:solidFill>
                            <a:schemeClr val="tx1"/>
                          </a:solidFill>
                        </a:rPr>
                        <a:t>. , </a:t>
                      </a:r>
                      <a:r>
                        <a:rPr lang="el-GR" baseline="0" dirty="0" err="1" smtClean="0">
                          <a:solidFill>
                            <a:schemeClr val="tx1"/>
                          </a:solidFill>
                        </a:rPr>
                        <a:t>ευθειασμένος</a:t>
                      </a:r>
                      <a:r>
                        <a:rPr lang="el-GR" baseline="0" dirty="0" smtClean="0">
                          <a:solidFill>
                            <a:schemeClr val="tx1"/>
                          </a:solidFill>
                        </a:rPr>
                        <a:t> ώμος, ευθεία και ο αγκώνας</a:t>
                      </a:r>
                      <a:endParaRPr lang="el-GR" dirty="0">
                        <a:solidFill>
                          <a:schemeClr val="tx1"/>
                        </a:solidFill>
                      </a:endParaRPr>
                    </a:p>
                  </a:txBody>
                  <a:tcPr/>
                </a:tc>
                <a:tc>
                  <a:txBody>
                    <a:bodyPr/>
                    <a:lstStyle/>
                    <a:p>
                      <a:r>
                        <a:rPr lang="el-GR" dirty="0" smtClean="0">
                          <a:solidFill>
                            <a:schemeClr val="tx1"/>
                          </a:solidFill>
                        </a:rPr>
                        <a:t>Κρατήστε τους βραχίονες και στρέψτε προς</a:t>
                      </a:r>
                      <a:r>
                        <a:rPr lang="el-GR" baseline="0" dirty="0" smtClean="0">
                          <a:solidFill>
                            <a:schemeClr val="tx1"/>
                          </a:solidFill>
                        </a:rPr>
                        <a:t> </a:t>
                      </a:r>
                    </a:p>
                    <a:p>
                      <a:r>
                        <a:rPr lang="el-GR" baseline="0" dirty="0" smtClean="0">
                          <a:solidFill>
                            <a:schemeClr val="tx1"/>
                          </a:solidFill>
                        </a:rPr>
                        <a:t>τα έξω τα </a:t>
                      </a:r>
                      <a:r>
                        <a:rPr lang="el-GR" baseline="0" dirty="0" err="1" smtClean="0">
                          <a:solidFill>
                            <a:schemeClr val="tx1"/>
                          </a:solidFill>
                        </a:rPr>
                        <a:t>ά.ά</a:t>
                      </a:r>
                      <a:r>
                        <a:rPr lang="el-GR" baseline="0" dirty="0" smtClean="0">
                          <a:solidFill>
                            <a:schemeClr val="tx1"/>
                          </a:solidFill>
                        </a:rPr>
                        <a:t>. Αντιβράχιο σε υπτιασμό</a:t>
                      </a:r>
                    </a:p>
                    <a:p>
                      <a:r>
                        <a:rPr lang="el-GR" baseline="0" dirty="0" smtClean="0">
                          <a:solidFill>
                            <a:schemeClr val="tx1"/>
                          </a:solidFill>
                        </a:rPr>
                        <a:t>Εδώ μπορούμε να του δώσουμε αντικείμενα να κρατήσει</a:t>
                      </a:r>
                      <a:endParaRPr lang="el-GR" dirty="0">
                        <a:solidFill>
                          <a:schemeClr val="tx1"/>
                        </a:solidFill>
                      </a:endParaRPr>
                    </a:p>
                  </a:txBody>
                  <a:tcPr/>
                </a:tc>
                <a:tc>
                  <a:txBody>
                    <a:bodyPr/>
                    <a:lstStyle/>
                    <a:p>
                      <a:r>
                        <a:rPr lang="el-GR" dirty="0" smtClean="0">
                          <a:solidFill>
                            <a:schemeClr val="tx1"/>
                          </a:solidFill>
                        </a:rPr>
                        <a:t>Κρατήστε τα </a:t>
                      </a:r>
                      <a:r>
                        <a:rPr lang="el-GR" dirty="0" err="1" smtClean="0">
                          <a:solidFill>
                            <a:schemeClr val="tx1"/>
                          </a:solidFill>
                        </a:rPr>
                        <a:t>ά.ά</a:t>
                      </a:r>
                      <a:r>
                        <a:rPr lang="el-GR" dirty="0" smtClean="0">
                          <a:solidFill>
                            <a:schemeClr val="tx1"/>
                          </a:solidFill>
                        </a:rPr>
                        <a:t>. Του παιδιού</a:t>
                      </a:r>
                      <a:r>
                        <a:rPr lang="el-GR" baseline="0" dirty="0" smtClean="0">
                          <a:solidFill>
                            <a:schemeClr val="tx1"/>
                          </a:solidFill>
                        </a:rPr>
                        <a:t> μακριά από το σώμα του ώστε να αποτραπεί το σφίξιμο των χεριών (μερικές φορές)</a:t>
                      </a:r>
                      <a:endParaRPr lang="el-GR" dirty="0">
                        <a:solidFill>
                          <a:schemeClr val="tx1"/>
                        </a:solidFill>
                      </a:endParaRPr>
                    </a:p>
                  </a:txBody>
                  <a:tcPr/>
                </a:tc>
              </a:tr>
            </a:tbl>
          </a:graphicData>
        </a:graphic>
      </p:graphicFrame>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0"/>
            <a:ext cx="1682393" cy="132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9940"/>
            <a:ext cx="5602924" cy="129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Ευθύγραμμο βέλος σύνδεσης 5"/>
          <p:cNvCxnSpPr/>
          <p:nvPr/>
        </p:nvCxnSpPr>
        <p:spPr>
          <a:xfrm flipV="1">
            <a:off x="6228184" y="1323430"/>
            <a:ext cx="504056" cy="18175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07680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171951543"/>
              </p:ext>
            </p:extLst>
          </p:nvPr>
        </p:nvGraphicFramePr>
        <p:xfrm>
          <a:off x="395536" y="1484784"/>
          <a:ext cx="8280921" cy="4176464"/>
        </p:xfrm>
        <a:graphic>
          <a:graphicData uri="http://schemas.openxmlformats.org/drawingml/2006/table">
            <a:tbl>
              <a:tblPr firstRow="1" bandRow="1">
                <a:tableStyleId>{00A15C55-8517-42AA-B614-E9B94910E393}</a:tableStyleId>
              </a:tblPr>
              <a:tblGrid>
                <a:gridCol w="2760307"/>
                <a:gridCol w="2760307"/>
                <a:gridCol w="2760307"/>
              </a:tblGrid>
              <a:tr h="4176464">
                <a:tc>
                  <a:txBody>
                    <a:bodyPr/>
                    <a:lstStyle/>
                    <a:p>
                      <a:r>
                        <a:rPr lang="el-GR" dirty="0" smtClean="0">
                          <a:solidFill>
                            <a:schemeClr val="tx1"/>
                          </a:solidFill>
                        </a:rPr>
                        <a:t>Ανοίξτε τα χέρια του παιδιού όταν είναι στην πρηνή θέση πάνω στους αγκώνες ή στα</a:t>
                      </a:r>
                      <a:r>
                        <a:rPr lang="el-GR" baseline="0" dirty="0" smtClean="0">
                          <a:solidFill>
                            <a:schemeClr val="tx1"/>
                          </a:solidFill>
                        </a:rPr>
                        <a:t> χέρια και στα γόνατα  όταν κάθεται κ γέρνει στα χέρια. </a:t>
                      </a:r>
                      <a:endParaRPr lang="el-GR" dirty="0">
                        <a:solidFill>
                          <a:schemeClr val="tx1"/>
                        </a:solidFill>
                      </a:endParaRPr>
                    </a:p>
                  </a:txBody>
                  <a:tcPr/>
                </a:tc>
                <a:tc>
                  <a:txBody>
                    <a:bodyPr/>
                    <a:lstStyle/>
                    <a:p>
                      <a:r>
                        <a:rPr lang="el-GR" dirty="0" smtClean="0">
                          <a:solidFill>
                            <a:schemeClr val="tx1"/>
                          </a:solidFill>
                        </a:rPr>
                        <a:t>Πιέζουμε</a:t>
                      </a:r>
                      <a:r>
                        <a:rPr lang="el-GR" baseline="0" dirty="0" smtClean="0">
                          <a:solidFill>
                            <a:schemeClr val="tx1"/>
                          </a:solidFill>
                        </a:rPr>
                        <a:t> τα χέρια με τους καρπούς προς τα κάτω στην προηγούμενη θέση</a:t>
                      </a:r>
                      <a:endParaRPr lang="el-GR" dirty="0">
                        <a:solidFill>
                          <a:schemeClr val="tx1"/>
                        </a:solidFill>
                      </a:endParaRPr>
                    </a:p>
                  </a:txBody>
                  <a:tcPr/>
                </a:tc>
                <a:tc>
                  <a:txBody>
                    <a:bodyPr/>
                    <a:lstStyle/>
                    <a:p>
                      <a:r>
                        <a:rPr lang="el-GR" dirty="0" smtClean="0">
                          <a:solidFill>
                            <a:schemeClr val="tx1"/>
                          </a:solidFill>
                        </a:rPr>
                        <a:t>Πρότυπα: </a:t>
                      </a:r>
                      <a:r>
                        <a:rPr lang="el-GR" dirty="0" err="1" smtClean="0">
                          <a:solidFill>
                            <a:schemeClr val="tx1"/>
                          </a:solidFill>
                        </a:rPr>
                        <a:t>ανύψωση</a:t>
                      </a:r>
                      <a:r>
                        <a:rPr lang="el-GR" dirty="0" err="1" smtClean="0">
                          <a:solidFill>
                            <a:schemeClr val="tx1"/>
                          </a:solidFill>
                          <a:sym typeface="Wingdings" pitchFamily="2" charset="2"/>
                        </a:rPr>
                        <a:t>απαγωγήέσω</a:t>
                      </a:r>
                      <a:r>
                        <a:rPr lang="el-GR" dirty="0" smtClean="0">
                          <a:solidFill>
                            <a:schemeClr val="tx1"/>
                          </a:solidFill>
                          <a:sym typeface="Wingdings" pitchFamily="2" charset="2"/>
                        </a:rPr>
                        <a:t> στροφή</a:t>
                      </a:r>
                    </a:p>
                    <a:p>
                      <a:r>
                        <a:rPr lang="el-GR" dirty="0" smtClean="0">
                          <a:solidFill>
                            <a:schemeClr val="tx1"/>
                          </a:solidFill>
                          <a:sym typeface="Wingdings" pitchFamily="2" charset="2"/>
                        </a:rPr>
                        <a:t>Ή</a:t>
                      </a:r>
                    </a:p>
                    <a:p>
                      <a:r>
                        <a:rPr lang="el-GR" dirty="0" err="1" smtClean="0">
                          <a:solidFill>
                            <a:schemeClr val="tx1"/>
                          </a:solidFill>
                          <a:sym typeface="Wingdings" pitchFamily="2" charset="2"/>
                        </a:rPr>
                        <a:t>Έκτασηπροσαγωγή</a:t>
                      </a:r>
                      <a:r>
                        <a:rPr lang="el-GR" dirty="0" smtClean="0">
                          <a:solidFill>
                            <a:schemeClr val="tx1"/>
                          </a:solidFill>
                          <a:sym typeface="Wingdings" pitchFamily="2" charset="2"/>
                        </a:rPr>
                        <a:t> έσω στροφή στις τεχνικές του ερπυσμού, της κύλισης, της προσέγγισης μακριά από την ύπτια θέση και της πλήρους καθιστής θέσης</a:t>
                      </a:r>
                      <a:endParaRPr lang="el-GR" dirty="0">
                        <a:solidFill>
                          <a:schemeClr val="tx1"/>
                        </a:solidFill>
                      </a:endParaRPr>
                    </a:p>
                  </a:txBody>
                  <a:tcPr/>
                </a:tc>
              </a:tr>
            </a:tbl>
          </a:graphicData>
        </a:graphic>
      </p:graphicFrame>
    </p:spTree>
    <p:extLst>
      <p:ext uri="{BB962C8B-B14F-4D97-AF65-F5344CB8AC3E}">
        <p14:creationId xmlns:p14="http://schemas.microsoft.com/office/powerpoint/2010/main" val="2561887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Συλληπτική ικανότητα</a:t>
            </a:r>
            <a:endParaRPr lang="el-GR" dirty="0"/>
          </a:p>
        </p:txBody>
      </p:sp>
      <p:sp>
        <p:nvSpPr>
          <p:cNvPr id="3" name="Θέση περιεχομένου 2"/>
          <p:cNvSpPr>
            <a:spLocks noGrp="1"/>
          </p:cNvSpPr>
          <p:nvPr>
            <p:ph idx="1"/>
          </p:nvPr>
        </p:nvSpPr>
        <p:spPr>
          <a:xfrm>
            <a:off x="304800" y="1554162"/>
            <a:ext cx="8686800" cy="5187206"/>
          </a:xfrm>
        </p:spPr>
        <p:txBody>
          <a:bodyPr>
            <a:normAutofit fontScale="70000" lnSpcReduction="20000"/>
          </a:bodyPr>
          <a:lstStyle/>
          <a:p>
            <a:r>
              <a:rPr lang="el-GR" dirty="0" smtClean="0"/>
              <a:t>Τοποθετήστε διαφορετικά αντικείμενα μπροστά στο παιδί: να πιάσει υλικά και παιχνίδια, μαλακά και εύκολα για να τα πιάσει, γούνα, δέρμα, βελούδο, υαλόχαρτο, μεταλλικά, ξύλινα, βούρτσες.</a:t>
            </a:r>
          </a:p>
          <a:p>
            <a:r>
              <a:rPr lang="el-GR" dirty="0" smtClean="0"/>
              <a:t>Χρησιμοποιήστε άμμο και νερό, ζυμάρι κλπ</a:t>
            </a:r>
          </a:p>
          <a:p>
            <a:r>
              <a:rPr lang="el-GR" dirty="0" smtClean="0"/>
              <a:t>Τοποθέτηση στο </a:t>
            </a:r>
            <a:r>
              <a:rPr lang="el-GR" dirty="0" err="1" smtClean="0"/>
              <a:t>στόμα</a:t>
            </a:r>
            <a:r>
              <a:rPr lang="el-GR" dirty="0" err="1" smtClean="0">
                <a:sym typeface="Wingdings" pitchFamily="2" charset="2"/>
              </a:rPr>
              <a:t></a:t>
            </a:r>
            <a:r>
              <a:rPr lang="el-GR" dirty="0" smtClean="0">
                <a:sym typeface="Wingdings" pitchFamily="2" charset="2"/>
              </a:rPr>
              <a:t> μόνο για υλικά που δεν θα του προκαλέσουν κακό</a:t>
            </a:r>
          </a:p>
          <a:p>
            <a:r>
              <a:rPr lang="el-GR" dirty="0" smtClean="0">
                <a:sym typeface="Wingdings" pitchFamily="2" charset="2"/>
              </a:rPr>
              <a:t>Παιχνίδια μάσησης, στεφάνια, λαστιχένιους κρίκους, κουδουνάκια, μικρές μπάλες, πλαστικούς σωλήνες, σπογγώδη παιχνίδια</a:t>
            </a:r>
          </a:p>
          <a:p>
            <a:r>
              <a:rPr lang="el-GR" dirty="0" smtClean="0">
                <a:sym typeface="Wingdings" pitchFamily="2" charset="2"/>
              </a:rPr>
              <a:t>Ποικιλία αντικειμένων που ταιριάζουν στην παλάμη του παιδιού για να προσεγγίσει με διαφορετική λαβή</a:t>
            </a:r>
          </a:p>
          <a:p>
            <a:r>
              <a:rPr lang="el-GR" dirty="0" smtClean="0">
                <a:sym typeface="Wingdings" pitchFamily="2" charset="2"/>
              </a:rPr>
              <a:t>Κώνοι, μαλακά αντικείμενα πρώτα και μετά σκληρά, μην χρησιμοποιείτε αντικείμενα πολύ μικρά ή πολύ μεγάλα!</a:t>
            </a:r>
          </a:p>
          <a:p>
            <a:r>
              <a:rPr lang="el-GR" dirty="0" smtClean="0">
                <a:sym typeface="Wingdings" pitchFamily="2" charset="2"/>
              </a:rPr>
              <a:t>Τα ελαφρά αντικείμενα είναι πιο εύκολα από τα βαριά</a:t>
            </a:r>
          </a:p>
          <a:p>
            <a:r>
              <a:rPr lang="el-GR" dirty="0" smtClean="0">
                <a:sym typeface="Wingdings" pitchFamily="2" charset="2"/>
              </a:rPr>
              <a:t>Χειρολαβές, χερούλια,  μπάρες, να καθίσει, να γονατίσει, να σταθεί να κινηθεί σε μια αιώρα, σε κουνιστό άλογο, σε τραμπάλα</a:t>
            </a:r>
            <a:endParaRPr lang="el-GR" dirty="0" smtClean="0"/>
          </a:p>
          <a:p>
            <a:endParaRPr lang="el-GR" dirty="0"/>
          </a:p>
        </p:txBody>
      </p:sp>
    </p:spTree>
    <p:extLst>
      <p:ext uri="{BB962C8B-B14F-4D97-AF65-F5344CB8AC3E}">
        <p14:creationId xmlns:p14="http://schemas.microsoft.com/office/powerpoint/2010/main" val="4197439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1520" y="1124744"/>
            <a:ext cx="8686800" cy="4525963"/>
          </a:xfrm>
        </p:spPr>
        <p:txBody>
          <a:bodyPr/>
          <a:lstStyle/>
          <a:p>
            <a:r>
              <a:rPr lang="el-GR" dirty="0" smtClean="0"/>
              <a:t>Αλλάξτε τις λαβές των </a:t>
            </a:r>
            <a:r>
              <a:rPr lang="el-GR" dirty="0" err="1" smtClean="0"/>
              <a:t>αντικειμένων</a:t>
            </a:r>
            <a:r>
              <a:rPr lang="el-GR" dirty="0" err="1" smtClean="0">
                <a:sym typeface="Wingdings" pitchFamily="2" charset="2"/>
              </a:rPr>
              <a:t>πιο</a:t>
            </a:r>
            <a:r>
              <a:rPr lang="el-GR" dirty="0" smtClean="0">
                <a:sym typeface="Wingdings" pitchFamily="2" charset="2"/>
              </a:rPr>
              <a:t> παχιές, των κουταλιών</a:t>
            </a:r>
          </a:p>
          <a:p>
            <a:r>
              <a:rPr lang="el-GR" dirty="0" smtClean="0">
                <a:sym typeface="Wingdings" pitchFamily="2" charset="2"/>
              </a:rPr>
              <a:t>Ενθαρρύνουμε να κρατάει με το χέρι το ρούχο του </a:t>
            </a:r>
          </a:p>
          <a:p>
            <a:r>
              <a:rPr lang="el-GR" dirty="0" smtClean="0">
                <a:sym typeface="Wingdings" pitchFamily="2" charset="2"/>
              </a:rPr>
              <a:t>Σύλληψη και σφίξιμο εντός παλάμης</a:t>
            </a:r>
          </a:p>
          <a:p>
            <a:r>
              <a:rPr lang="el-GR" i="1" u="sng" dirty="0" smtClean="0">
                <a:sym typeface="Wingdings" pitchFamily="2" charset="2"/>
              </a:rPr>
              <a:t>Η σύλληψη και το ρίξιμο είναι συχνά </a:t>
            </a:r>
            <a:r>
              <a:rPr lang="el-GR" dirty="0" smtClean="0">
                <a:sym typeface="Wingdings" pitchFamily="2" charset="2"/>
              </a:rPr>
              <a:t> </a:t>
            </a:r>
          </a:p>
          <a:p>
            <a:pPr marL="0" indent="0">
              <a:buNone/>
            </a:pPr>
            <a:r>
              <a:rPr lang="el-GR" sz="2800" b="1" u="sng" dirty="0" smtClean="0">
                <a:solidFill>
                  <a:schemeClr val="tx1"/>
                </a:solidFill>
                <a:sym typeface="Wingdings" pitchFamily="2" charset="2"/>
              </a:rPr>
              <a:t>όχι όμως και η σύλληψη και η απελευθέρωση!</a:t>
            </a:r>
            <a:endParaRPr lang="el-GR" b="1" u="sng" dirty="0">
              <a:solidFill>
                <a:schemeClr val="tx1"/>
              </a:solidFill>
            </a:endParaRPr>
          </a:p>
        </p:txBody>
      </p:sp>
    </p:spTree>
    <p:extLst>
      <p:ext uri="{BB962C8B-B14F-4D97-AF65-F5344CB8AC3E}">
        <p14:creationId xmlns:p14="http://schemas.microsoft.com/office/powerpoint/2010/main" val="1442615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5-7 </a:t>
            </a:r>
            <a:r>
              <a:rPr lang="el-GR" dirty="0" err="1" smtClean="0"/>
              <a:t>μηνων</a:t>
            </a:r>
            <a:endParaRPr lang="el-GR" dirty="0"/>
          </a:p>
        </p:txBody>
      </p:sp>
      <p:sp>
        <p:nvSpPr>
          <p:cNvPr id="3" name="Θέση περιεχομένου 2"/>
          <p:cNvSpPr>
            <a:spLocks noGrp="1"/>
          </p:cNvSpPr>
          <p:nvPr>
            <p:ph idx="1"/>
          </p:nvPr>
        </p:nvSpPr>
        <p:spPr>
          <a:xfrm>
            <a:off x="304800" y="1554162"/>
            <a:ext cx="8686800" cy="5187206"/>
          </a:xfrm>
        </p:spPr>
        <p:txBody>
          <a:bodyPr>
            <a:normAutofit fontScale="70000" lnSpcReduction="20000"/>
          </a:bodyPr>
          <a:lstStyle/>
          <a:p>
            <a:r>
              <a:rPr lang="el-GR" dirty="0" smtClean="0"/>
              <a:t>Καθυστέρηση στην επιτυχημένη προσέγγιση προς μια ή όλες τις κατευθύνσεις, </a:t>
            </a:r>
          </a:p>
          <a:p>
            <a:r>
              <a:rPr lang="el-GR" dirty="0" smtClean="0"/>
              <a:t>Καθυστέρηση στη δραστηριότητα χέρι προς το στόμα</a:t>
            </a:r>
          </a:p>
          <a:p>
            <a:r>
              <a:rPr lang="el-GR" dirty="0" smtClean="0"/>
              <a:t>Μη φυσιολογικές λαβές</a:t>
            </a:r>
          </a:p>
          <a:p>
            <a:r>
              <a:rPr lang="el-GR" dirty="0" smtClean="0"/>
              <a:t>Εμμένοντα παθολογικά αντανακλαστικά: διάσωσης άνω και κάτω άκρων προς τα κάτω κ εμπρός</a:t>
            </a:r>
          </a:p>
          <a:p>
            <a:pPr marL="0" indent="0">
              <a:buNone/>
            </a:pPr>
            <a:r>
              <a:rPr lang="el-GR" dirty="0" smtClean="0"/>
              <a:t>    </a:t>
            </a:r>
          </a:p>
          <a:p>
            <a:pPr marL="0" indent="0">
              <a:buNone/>
            </a:pPr>
            <a:r>
              <a:rPr lang="el-GR" dirty="0"/>
              <a:t>	</a:t>
            </a:r>
            <a:endParaRPr lang="el-GR" dirty="0" smtClean="0"/>
          </a:p>
          <a:p>
            <a:pPr marL="0" indent="0">
              <a:buNone/>
            </a:pPr>
            <a:r>
              <a:rPr lang="el-GR" dirty="0"/>
              <a:t>	</a:t>
            </a:r>
            <a:r>
              <a:rPr lang="el-GR" dirty="0" smtClean="0"/>
              <a:t>Εκούσια σύλληψη, παλαμιαία σύλληψη,   χρήση και των 2 χεριών, πιο ακριβής, φόρτιση βάρους στο ένα ή και στα δύο χέρια.</a:t>
            </a:r>
          </a:p>
          <a:p>
            <a:pPr marL="0" indent="0">
              <a:buNone/>
            </a:pPr>
            <a:r>
              <a:rPr lang="el-GR" dirty="0" smtClean="0"/>
              <a:t>Το ρίξιμο του αντικειμένου είναι φυσιολογικό μέχρι τον 7</a:t>
            </a:r>
            <a:r>
              <a:rPr lang="el-GR" baseline="30000" dirty="0" smtClean="0"/>
              <a:t>ο</a:t>
            </a:r>
            <a:r>
              <a:rPr lang="el-GR" dirty="0" smtClean="0"/>
              <a:t> </a:t>
            </a:r>
            <a:r>
              <a:rPr lang="el-GR" dirty="0" err="1" smtClean="0"/>
              <a:t>μήνα.Μετά</a:t>
            </a:r>
            <a:r>
              <a:rPr lang="el-GR" dirty="0" smtClean="0"/>
              <a:t> πρέπει το παιδί να μπορεί να συγκρατήσει κ 2</a:t>
            </a:r>
            <a:r>
              <a:rPr lang="el-GR" baseline="30000" dirty="0" smtClean="0"/>
              <a:t>ο</a:t>
            </a:r>
            <a:r>
              <a:rPr lang="el-GR" dirty="0" smtClean="0"/>
              <a:t> κύβο ενώ κρατά ήδη έναν.  </a:t>
            </a:r>
          </a:p>
          <a:p>
            <a:pPr marL="0" indent="0">
              <a:buNone/>
            </a:pPr>
            <a:r>
              <a:rPr lang="el-GR" dirty="0" smtClean="0"/>
              <a:t>Σε αμφίπλευρη κ μετά μονόπλευρη λαβή των ποδιών του παίζει με τα δάκτυλα του</a:t>
            </a:r>
            <a:endParaRPr lang="el-GR" dirty="0"/>
          </a:p>
        </p:txBody>
      </p:sp>
      <p:sp>
        <p:nvSpPr>
          <p:cNvPr id="4" name="Ελεύθερη σχεδίαση 3"/>
          <p:cNvSpPr/>
          <p:nvPr/>
        </p:nvSpPr>
        <p:spPr>
          <a:xfrm>
            <a:off x="1076433" y="3789040"/>
            <a:ext cx="353683" cy="621102"/>
          </a:xfrm>
          <a:custGeom>
            <a:avLst/>
            <a:gdLst>
              <a:gd name="connsiteX0" fmla="*/ 0 w 353683"/>
              <a:gd name="connsiteY0" fmla="*/ 336430 h 621102"/>
              <a:gd name="connsiteX1" fmla="*/ 8627 w 353683"/>
              <a:gd name="connsiteY1" fmla="*/ 431320 h 621102"/>
              <a:gd name="connsiteX2" fmla="*/ 17253 w 353683"/>
              <a:gd name="connsiteY2" fmla="*/ 465826 h 621102"/>
              <a:gd name="connsiteX3" fmla="*/ 25879 w 353683"/>
              <a:gd name="connsiteY3" fmla="*/ 543464 h 621102"/>
              <a:gd name="connsiteX4" fmla="*/ 34506 w 353683"/>
              <a:gd name="connsiteY4" fmla="*/ 577970 h 621102"/>
              <a:gd name="connsiteX5" fmla="*/ 43132 w 353683"/>
              <a:gd name="connsiteY5" fmla="*/ 621102 h 621102"/>
              <a:gd name="connsiteX6" fmla="*/ 69012 w 353683"/>
              <a:gd name="connsiteY6" fmla="*/ 552090 h 621102"/>
              <a:gd name="connsiteX7" fmla="*/ 86264 w 353683"/>
              <a:gd name="connsiteY7" fmla="*/ 508958 h 621102"/>
              <a:gd name="connsiteX8" fmla="*/ 103517 w 353683"/>
              <a:gd name="connsiteY8" fmla="*/ 483079 h 621102"/>
              <a:gd name="connsiteX9" fmla="*/ 120770 w 353683"/>
              <a:gd name="connsiteY9" fmla="*/ 439947 h 621102"/>
              <a:gd name="connsiteX10" fmla="*/ 129396 w 353683"/>
              <a:gd name="connsiteY10" fmla="*/ 414068 h 621102"/>
              <a:gd name="connsiteX11" fmla="*/ 172528 w 353683"/>
              <a:gd name="connsiteY11" fmla="*/ 336430 h 621102"/>
              <a:gd name="connsiteX12" fmla="*/ 189781 w 353683"/>
              <a:gd name="connsiteY12" fmla="*/ 293298 h 621102"/>
              <a:gd name="connsiteX13" fmla="*/ 198408 w 353683"/>
              <a:gd name="connsiteY13" fmla="*/ 258792 h 621102"/>
              <a:gd name="connsiteX14" fmla="*/ 224287 w 353683"/>
              <a:gd name="connsiteY14" fmla="*/ 215660 h 621102"/>
              <a:gd name="connsiteX15" fmla="*/ 250166 w 353683"/>
              <a:gd name="connsiteY15" fmla="*/ 163902 h 621102"/>
              <a:gd name="connsiteX16" fmla="*/ 284672 w 353683"/>
              <a:gd name="connsiteY16" fmla="*/ 94890 h 621102"/>
              <a:gd name="connsiteX17" fmla="*/ 293298 w 353683"/>
              <a:gd name="connsiteY17" fmla="*/ 69011 h 621102"/>
              <a:gd name="connsiteX18" fmla="*/ 336430 w 353683"/>
              <a:gd name="connsiteY18" fmla="*/ 25879 h 621102"/>
              <a:gd name="connsiteX19" fmla="*/ 353683 w 353683"/>
              <a:gd name="connsiteY19" fmla="*/ 0 h 62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683" h="621102">
                <a:moveTo>
                  <a:pt x="0" y="336430"/>
                </a:moveTo>
                <a:cubicBezTo>
                  <a:pt x="2876" y="368060"/>
                  <a:pt x="4429" y="399838"/>
                  <a:pt x="8627" y="431320"/>
                </a:cubicBezTo>
                <a:cubicBezTo>
                  <a:pt x="10194" y="443072"/>
                  <a:pt x="15450" y="454108"/>
                  <a:pt x="17253" y="465826"/>
                </a:cubicBezTo>
                <a:cubicBezTo>
                  <a:pt x="21212" y="491562"/>
                  <a:pt x="21920" y="517728"/>
                  <a:pt x="25879" y="543464"/>
                </a:cubicBezTo>
                <a:cubicBezTo>
                  <a:pt x="27682" y="555182"/>
                  <a:pt x="31934" y="566396"/>
                  <a:pt x="34506" y="577970"/>
                </a:cubicBezTo>
                <a:cubicBezTo>
                  <a:pt x="37687" y="592283"/>
                  <a:pt x="40257" y="606725"/>
                  <a:pt x="43132" y="621102"/>
                </a:cubicBezTo>
                <a:cubicBezTo>
                  <a:pt x="57850" y="562234"/>
                  <a:pt x="43233" y="610093"/>
                  <a:pt x="69012" y="552090"/>
                </a:cubicBezTo>
                <a:cubicBezTo>
                  <a:pt x="75301" y="537940"/>
                  <a:pt x="79339" y="522808"/>
                  <a:pt x="86264" y="508958"/>
                </a:cubicBezTo>
                <a:cubicBezTo>
                  <a:pt x="90900" y="499685"/>
                  <a:pt x="98880" y="492352"/>
                  <a:pt x="103517" y="483079"/>
                </a:cubicBezTo>
                <a:cubicBezTo>
                  <a:pt x="110442" y="469229"/>
                  <a:pt x="115333" y="454446"/>
                  <a:pt x="120770" y="439947"/>
                </a:cubicBezTo>
                <a:cubicBezTo>
                  <a:pt x="123963" y="431433"/>
                  <a:pt x="125329" y="422201"/>
                  <a:pt x="129396" y="414068"/>
                </a:cubicBezTo>
                <a:cubicBezTo>
                  <a:pt x="172958" y="326945"/>
                  <a:pt x="139291" y="411215"/>
                  <a:pt x="172528" y="336430"/>
                </a:cubicBezTo>
                <a:cubicBezTo>
                  <a:pt x="178817" y="322280"/>
                  <a:pt x="184884" y="307988"/>
                  <a:pt x="189781" y="293298"/>
                </a:cubicBezTo>
                <a:cubicBezTo>
                  <a:pt x="193530" y="282050"/>
                  <a:pt x="193593" y="269626"/>
                  <a:pt x="198408" y="258792"/>
                </a:cubicBezTo>
                <a:cubicBezTo>
                  <a:pt x="205218" y="243470"/>
                  <a:pt x="216789" y="230657"/>
                  <a:pt x="224287" y="215660"/>
                </a:cubicBezTo>
                <a:cubicBezTo>
                  <a:pt x="260000" y="144234"/>
                  <a:pt x="200723" y="238065"/>
                  <a:pt x="250166" y="163902"/>
                </a:cubicBezTo>
                <a:cubicBezTo>
                  <a:pt x="267319" y="95293"/>
                  <a:pt x="245569" y="163322"/>
                  <a:pt x="284672" y="94890"/>
                </a:cubicBezTo>
                <a:cubicBezTo>
                  <a:pt x="289183" y="86995"/>
                  <a:pt x="289232" y="77144"/>
                  <a:pt x="293298" y="69011"/>
                </a:cubicBezTo>
                <a:cubicBezTo>
                  <a:pt x="307675" y="40257"/>
                  <a:pt x="310552" y="43131"/>
                  <a:pt x="336430" y="25879"/>
                </a:cubicBezTo>
                <a:lnTo>
                  <a:pt x="353683" y="0"/>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2677629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260648"/>
            <a:ext cx="8686800" cy="838200"/>
          </a:xfrm>
        </p:spPr>
        <p:txBody>
          <a:bodyPr>
            <a:noAutofit/>
          </a:bodyPr>
          <a:lstStyle/>
          <a:p>
            <a:pPr algn="ctr"/>
            <a:r>
              <a:rPr lang="el-GR" sz="2000" dirty="0" smtClean="0"/>
              <a:t>Σε τι αφορούν οι </a:t>
            </a:r>
            <a:r>
              <a:rPr lang="el-GR" sz="2000" dirty="0" err="1" smtClean="0"/>
              <a:t>βασικέσ</a:t>
            </a:r>
            <a:r>
              <a:rPr lang="el-GR" sz="2000" dirty="0" smtClean="0"/>
              <a:t> </a:t>
            </a:r>
            <a:r>
              <a:rPr lang="el-GR" sz="2000" dirty="0" err="1" smtClean="0"/>
              <a:t>κινητικέσ</a:t>
            </a:r>
            <a:r>
              <a:rPr lang="el-GR" sz="2000" dirty="0" smtClean="0"/>
              <a:t> παράμετροι της </a:t>
            </a:r>
            <a:r>
              <a:rPr lang="el-GR" sz="2000" dirty="0" err="1" smtClean="0"/>
              <a:t>λειτουργιασ</a:t>
            </a:r>
            <a:r>
              <a:rPr lang="el-GR" sz="2000" dirty="0" smtClean="0"/>
              <a:t> του </a:t>
            </a:r>
            <a:r>
              <a:rPr lang="el-GR" sz="2000" dirty="0" err="1" smtClean="0"/>
              <a:t>χεριου</a:t>
            </a:r>
            <a:r>
              <a:rPr lang="el-GR" sz="2000" dirty="0" smtClean="0"/>
              <a:t>?</a:t>
            </a:r>
            <a:endParaRPr lang="el-GR" sz="2000"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080711880"/>
              </p:ext>
            </p:extLst>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8647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err="1" smtClean="0"/>
              <a:t>Συστάσεισ</a:t>
            </a:r>
            <a:r>
              <a:rPr lang="el-GR" dirty="0" smtClean="0"/>
              <a:t>---</a:t>
            </a:r>
            <a:r>
              <a:rPr lang="el-GR" sz="2200" i="1" dirty="0" err="1"/>
              <a:t>Ε</a:t>
            </a:r>
            <a:r>
              <a:rPr lang="el-GR" sz="2200" i="1" dirty="0" err="1" smtClean="0"/>
              <a:t>νέργειεσ</a:t>
            </a:r>
            <a:r>
              <a:rPr lang="el-GR" sz="2200" i="1" dirty="0" smtClean="0"/>
              <a:t> </a:t>
            </a:r>
            <a:r>
              <a:rPr lang="el-GR" sz="2200" i="1" dirty="0" err="1" smtClean="0"/>
              <a:t>προσέγγισησ</a:t>
            </a:r>
            <a:endParaRPr lang="el-GR" sz="2200" i="1"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105239488"/>
              </p:ext>
            </p:extLst>
          </p:nvPr>
        </p:nvGraphicFramePr>
        <p:xfrm>
          <a:off x="0" y="1412776"/>
          <a:ext cx="914400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5358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pPr algn="just"/>
            <a:r>
              <a:rPr lang="el-GR" sz="1800" dirty="0" smtClean="0">
                <a:solidFill>
                  <a:schemeClr val="tx1"/>
                </a:solidFill>
              </a:rPr>
              <a:t>Για να οργανώσουμε τη σύλληψη σε αυτό το ηλικιακό επίπεδο 5-7 μ. μπορούμε να χρησιμοποιήσουμε τα ακόλουθα βασικά </a:t>
            </a:r>
            <a:r>
              <a:rPr lang="el-GR" sz="1800" dirty="0" err="1" smtClean="0">
                <a:solidFill>
                  <a:schemeClr val="tx1"/>
                </a:solidFill>
              </a:rPr>
              <a:t>προτυπα</a:t>
            </a:r>
            <a:r>
              <a:rPr lang="el-GR" sz="1800" dirty="0" smtClean="0">
                <a:solidFill>
                  <a:schemeClr val="tx1"/>
                </a:solidFill>
              </a:rPr>
              <a:t> του άνω άκρου:</a:t>
            </a:r>
            <a:endParaRPr lang="el-GR" sz="1800" dirty="0">
              <a:solidFill>
                <a:schemeClr val="tx1"/>
              </a:solidFill>
            </a:endParaRPr>
          </a:p>
        </p:txBody>
      </p:sp>
      <p:sp>
        <p:nvSpPr>
          <p:cNvPr id="4" name="Ορθογώνιο 3"/>
          <p:cNvSpPr/>
          <p:nvPr/>
        </p:nvSpPr>
        <p:spPr>
          <a:xfrm>
            <a:off x="467544" y="1772816"/>
            <a:ext cx="777686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smtClean="0">
                <a:solidFill>
                  <a:schemeClr val="tx1"/>
                </a:solidFill>
              </a:rPr>
              <a:t>1. Κάμψη ώμου – έκταση </a:t>
            </a:r>
            <a:r>
              <a:rPr lang="el-GR" sz="2800" b="1" dirty="0" err="1" smtClean="0">
                <a:solidFill>
                  <a:schemeClr val="tx1"/>
                </a:solidFill>
              </a:rPr>
              <a:t>αγκώνα—πρηνισμός</a:t>
            </a:r>
            <a:r>
              <a:rPr lang="el-GR" sz="2800" b="1" dirty="0" smtClean="0">
                <a:solidFill>
                  <a:schemeClr val="tx1"/>
                </a:solidFill>
              </a:rPr>
              <a:t> —χέρια ανοικτά ή σε λαβή</a:t>
            </a:r>
            <a:endParaRPr lang="el-GR" sz="2800" b="1" dirty="0">
              <a:solidFill>
                <a:schemeClr val="tx1"/>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3501008"/>
            <a:ext cx="6565961" cy="299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726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Ορθογώνιο 3"/>
          <p:cNvSpPr/>
          <p:nvPr/>
        </p:nvSpPr>
        <p:spPr>
          <a:xfrm>
            <a:off x="107504" y="332656"/>
            <a:ext cx="8928992"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tx1"/>
                </a:solidFill>
              </a:rPr>
              <a:t>2. </a:t>
            </a:r>
            <a:r>
              <a:rPr lang="el-GR" sz="2400" b="1" dirty="0" err="1" smtClean="0">
                <a:solidFill>
                  <a:schemeClr val="tx1"/>
                </a:solidFill>
              </a:rPr>
              <a:t>Διαγώνια—ανύψωση</a:t>
            </a:r>
            <a:r>
              <a:rPr lang="el-GR" sz="2400" b="1" dirty="0" smtClean="0">
                <a:solidFill>
                  <a:schemeClr val="tx1"/>
                </a:solidFill>
              </a:rPr>
              <a:t> ώμου – </a:t>
            </a:r>
            <a:r>
              <a:rPr lang="el-GR" sz="2400" b="1" dirty="0" err="1" smtClean="0">
                <a:solidFill>
                  <a:schemeClr val="tx1"/>
                </a:solidFill>
              </a:rPr>
              <a:t>απαγωγή—έξω</a:t>
            </a:r>
            <a:r>
              <a:rPr lang="el-GR" sz="2400" b="1" dirty="0" smtClean="0">
                <a:solidFill>
                  <a:schemeClr val="tx1"/>
                </a:solidFill>
              </a:rPr>
              <a:t> στροφή– </a:t>
            </a:r>
            <a:r>
              <a:rPr lang="el-GR" sz="2400" b="1" dirty="0" err="1" smtClean="0">
                <a:solidFill>
                  <a:schemeClr val="tx1"/>
                </a:solidFill>
              </a:rPr>
              <a:t>έκταση—ή</a:t>
            </a:r>
            <a:r>
              <a:rPr lang="el-GR" sz="2400" b="1" dirty="0" smtClean="0">
                <a:solidFill>
                  <a:schemeClr val="tx1"/>
                </a:solidFill>
              </a:rPr>
              <a:t> κάμψη </a:t>
            </a:r>
            <a:r>
              <a:rPr lang="el-GR" sz="2400" b="1" dirty="0" err="1" smtClean="0">
                <a:solidFill>
                  <a:schemeClr val="tx1"/>
                </a:solidFill>
              </a:rPr>
              <a:t>αγκώνα—υπτιασμός—δάκτυλα</a:t>
            </a:r>
            <a:r>
              <a:rPr lang="el-GR" sz="2400" b="1" dirty="0" smtClean="0">
                <a:solidFill>
                  <a:schemeClr val="tx1"/>
                </a:solidFill>
              </a:rPr>
              <a:t> και αντίχειρας ανοικτός για την προσέγγιση προς τα πάνω</a:t>
            </a:r>
          </a:p>
          <a:p>
            <a:pPr algn="ctr"/>
            <a:r>
              <a:rPr lang="el-GR" sz="2400" b="1" dirty="0" smtClean="0">
                <a:solidFill>
                  <a:schemeClr val="tx1"/>
                </a:solidFill>
              </a:rPr>
              <a:t>ΓΙΑ ΕΝΔΥΣΗ, </a:t>
            </a:r>
          </a:p>
          <a:p>
            <a:pPr algn="ctr"/>
            <a:r>
              <a:rPr lang="el-GR" sz="2400" b="1" dirty="0" smtClean="0">
                <a:solidFill>
                  <a:schemeClr val="tx1"/>
                </a:solidFill>
              </a:rPr>
              <a:t>ΒΟΥΡΤΣΙΣΜΑ ΜΑΛΛΙΩΝ (με κάμψη αγκώνα)</a:t>
            </a:r>
          </a:p>
          <a:p>
            <a:pPr algn="ctr"/>
            <a:endParaRPr lang="el-GR" dirty="0"/>
          </a:p>
        </p:txBody>
      </p:sp>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2539890"/>
            <a:ext cx="2633700" cy="420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998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Ορθογώνιο 3"/>
          <p:cNvSpPr/>
          <p:nvPr/>
        </p:nvSpPr>
        <p:spPr>
          <a:xfrm>
            <a:off x="395536" y="260648"/>
            <a:ext cx="8280920" cy="237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tx1"/>
                </a:solidFill>
              </a:rPr>
              <a:t>3. Το αντίθετο διαγώνιο για το (2) είναι κάτω προς προσαγωγή, έσω στροφή, πρηνισμό αγκώνα, χέρι κλειστό </a:t>
            </a:r>
          </a:p>
          <a:p>
            <a:pPr algn="ctr"/>
            <a:r>
              <a:rPr lang="el-GR" sz="2400" b="1" dirty="0" smtClean="0">
                <a:solidFill>
                  <a:schemeClr val="tx1"/>
                </a:solidFill>
              </a:rPr>
              <a:t>Για ΕΝΔΥΣΗ πχ παντελονιού, </a:t>
            </a:r>
          </a:p>
          <a:p>
            <a:pPr algn="ctr"/>
            <a:r>
              <a:rPr lang="el-GR" sz="2400" b="1" dirty="0" smtClean="0">
                <a:solidFill>
                  <a:schemeClr val="tx1"/>
                </a:solidFill>
              </a:rPr>
              <a:t>ΠΛΥΣΙΜΟ ΠΡΟΣΩΠΟΥ</a:t>
            </a:r>
          </a:p>
          <a:p>
            <a:pPr algn="ctr"/>
            <a:r>
              <a:rPr lang="el-GR" sz="2400" b="1" dirty="0" smtClean="0">
                <a:solidFill>
                  <a:schemeClr val="tx1"/>
                </a:solidFill>
              </a:rPr>
              <a:t>κλπ</a:t>
            </a:r>
          </a:p>
          <a:p>
            <a:pPr algn="ctr"/>
            <a:endParaRPr lang="el-GR"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2492896"/>
            <a:ext cx="4384783" cy="43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372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Ορθογώνιο 3"/>
          <p:cNvSpPr/>
          <p:nvPr/>
        </p:nvSpPr>
        <p:spPr>
          <a:xfrm>
            <a:off x="539552" y="404664"/>
            <a:ext cx="8136904"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solidFill>
                  <a:schemeClr val="tx1"/>
                </a:solidFill>
              </a:rPr>
              <a:t>4. Διαγώνια κάμψη— προσαγωγή— έξω στροφή— υπτιασμό αγκώνα— σε κάμψη ή έκταση </a:t>
            </a:r>
          </a:p>
          <a:p>
            <a:pPr algn="ctr"/>
            <a:r>
              <a:rPr lang="el-GR" sz="2000" b="1" dirty="0" smtClean="0">
                <a:solidFill>
                  <a:schemeClr val="tx1"/>
                </a:solidFill>
              </a:rPr>
              <a:t>ΔΚΖ</a:t>
            </a:r>
            <a:r>
              <a:rPr lang="el-GR" sz="2000" b="1" dirty="0" smtClean="0">
                <a:solidFill>
                  <a:schemeClr val="tx1"/>
                </a:solidFill>
                <a:sym typeface="Wingdings" pitchFamily="2" charset="2"/>
              </a:rPr>
              <a:t> ΑΓΓΙΓΜΑ ΠΡΟΣΩΠΟΥ</a:t>
            </a:r>
          </a:p>
          <a:p>
            <a:pPr algn="ctr"/>
            <a:r>
              <a:rPr lang="el-GR" sz="2000" b="1" dirty="0" smtClean="0">
                <a:solidFill>
                  <a:schemeClr val="tx1"/>
                </a:solidFill>
                <a:sym typeface="Wingdings" pitchFamily="2" charset="2"/>
              </a:rPr>
              <a:t>ΧΤΕΝΙΣΜΑ ΜΑΛΛΙΩΝ</a:t>
            </a:r>
          </a:p>
          <a:p>
            <a:pPr algn="ctr"/>
            <a:r>
              <a:rPr lang="el-GR" sz="2000" b="1" dirty="0" smtClean="0">
                <a:solidFill>
                  <a:schemeClr val="tx1"/>
                </a:solidFill>
                <a:sym typeface="Wingdings" pitchFamily="2" charset="2"/>
              </a:rPr>
              <a:t>ΣΚΟΥΠΙΣΜΑ ΜΥΤΗΣ</a:t>
            </a:r>
            <a:endParaRPr lang="el-GR" sz="2000" b="1" dirty="0">
              <a:solidFill>
                <a:schemeClr val="tx1"/>
              </a:solidFill>
            </a:endParaRPr>
          </a:p>
        </p:txBody>
      </p:sp>
      <p:pic>
        <p:nvPicPr>
          <p:cNvPr id="4098" name="Picture 2" descr="C:\Users\Pinelopi\Desktop\407 SECOND\ΝΕυρομυϊκές σε ΠΑΙΔΙΑ κ ΕΦΗΒΟΥΣ\μαθ 7 βιντεο\IMG_20220525_10412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0080" t="12268" r="5300" b="8746"/>
          <a:stretch/>
        </p:blipFill>
        <p:spPr bwMode="auto">
          <a:xfrm rot="5400000">
            <a:off x="31910" y="2766535"/>
            <a:ext cx="4226943" cy="335567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056650" y="2276872"/>
            <a:ext cx="3603193"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981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a:p>
        </p:txBody>
      </p:sp>
      <p:sp>
        <p:nvSpPr>
          <p:cNvPr id="4" name="Ορθογώνιο 3"/>
          <p:cNvSpPr/>
          <p:nvPr/>
        </p:nvSpPr>
        <p:spPr>
          <a:xfrm>
            <a:off x="899592" y="404664"/>
            <a:ext cx="7848872"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5. Το αντίθετο διαγώνιο γι </a:t>
            </a:r>
            <a:r>
              <a:rPr lang="el-GR" dirty="0" err="1" smtClean="0"/>
              <a:t>ατο</a:t>
            </a:r>
            <a:r>
              <a:rPr lang="el-GR" dirty="0" smtClean="0"/>
              <a:t> (4) είναι η Έκταση –</a:t>
            </a:r>
            <a:r>
              <a:rPr lang="el-GR" dirty="0" err="1" smtClean="0"/>
              <a:t>προσαγωγή—έσω</a:t>
            </a:r>
            <a:r>
              <a:rPr lang="el-GR" dirty="0" smtClean="0"/>
              <a:t> στροφή πρηνισμός αγκώνα, χέρι κλειστό ή ανοικτό</a:t>
            </a:r>
          </a:p>
          <a:p>
            <a:pPr algn="ctr"/>
            <a:r>
              <a:rPr lang="el-GR" dirty="0" smtClean="0"/>
              <a:t>ΔΚΖ</a:t>
            </a:r>
            <a:r>
              <a:rPr lang="el-GR" dirty="0" smtClean="0">
                <a:sym typeface="Wingdings" pitchFamily="2" charset="2"/>
              </a:rPr>
              <a:t> ΠΡΟΣΕΓΓΙΣ ΜΕΣΑ ΣΤΟ ΜΑΝΙΚΙ</a:t>
            </a:r>
          </a:p>
          <a:p>
            <a:pPr algn="ctr"/>
            <a:r>
              <a:rPr lang="el-GR" dirty="0" smtClean="0">
                <a:sym typeface="Wingdings" pitchFamily="2" charset="2"/>
              </a:rPr>
              <a:t>ΣΗΚΩΜΑ ΕΝΌΣ ΑΝΤΙΚΕΙΜΕΝΟΥ</a:t>
            </a:r>
            <a:endParaRPr lang="el-GR" dirty="0"/>
          </a:p>
        </p:txBody>
      </p:sp>
      <p:pic>
        <p:nvPicPr>
          <p:cNvPr id="5123" name="Picture 3" descr="C:\Users\Pinelopi\Desktop\407 SECOND\ΝΕυρομυϊκές σε ΠΑΙΔΙΑ κ ΕΦΗΒΟΥΣ\μαθ 7 βιντεο\IMG_20220525_11084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945" t="13871" r="1304" b="9878"/>
          <a:stretch/>
        </p:blipFill>
        <p:spPr bwMode="auto">
          <a:xfrm>
            <a:off x="1475656" y="2564904"/>
            <a:ext cx="6297283" cy="376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329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a:p>
        </p:txBody>
      </p:sp>
      <p:sp>
        <p:nvSpPr>
          <p:cNvPr id="4" name="Ορθογώνιο 3"/>
          <p:cNvSpPr/>
          <p:nvPr/>
        </p:nvSpPr>
        <p:spPr>
          <a:xfrm>
            <a:off x="387449" y="1484784"/>
            <a:ext cx="8280920"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tx1"/>
                </a:solidFill>
              </a:rPr>
              <a:t>6. Εκτός των </a:t>
            </a:r>
            <a:r>
              <a:rPr lang="el-GR" sz="2400" b="1" dirty="0" smtClean="0">
                <a:solidFill>
                  <a:schemeClr val="tx1"/>
                </a:solidFill>
              </a:rPr>
              <a:t>εναλλασσόμενων </a:t>
            </a:r>
            <a:r>
              <a:rPr lang="el-GR" sz="2400" b="1" dirty="0" smtClean="0">
                <a:solidFill>
                  <a:schemeClr val="tx1"/>
                </a:solidFill>
              </a:rPr>
              <a:t>διαγώνιων προτύπων χρήσιμες είναι οι : εναλλαγή κάμψης# έκτασης </a:t>
            </a:r>
          </a:p>
          <a:p>
            <a:pPr algn="ctr"/>
            <a:r>
              <a:rPr lang="el-GR" sz="2400" b="1" dirty="0" smtClean="0">
                <a:solidFill>
                  <a:schemeClr val="tx1"/>
                </a:solidFill>
              </a:rPr>
              <a:t>ΔΚΖ</a:t>
            </a:r>
            <a:r>
              <a:rPr lang="el-GR" sz="2400" b="1" dirty="0" smtClean="0">
                <a:solidFill>
                  <a:schemeClr val="tx1"/>
                </a:solidFill>
                <a:sym typeface="Wingdings" pitchFamily="2" charset="2"/>
              </a:rPr>
              <a:t> ΚΑΘΑΡΙΣΜΟΣ ΚΑΘΡΕΦΤΗ</a:t>
            </a:r>
          </a:p>
          <a:p>
            <a:pPr algn="ctr"/>
            <a:r>
              <a:rPr lang="el-GR" sz="2400" b="1" dirty="0" smtClean="0">
                <a:solidFill>
                  <a:schemeClr val="tx1"/>
                </a:solidFill>
                <a:sym typeface="Wingdings" pitchFamily="2" charset="2"/>
              </a:rPr>
              <a:t>ΣΚΟΥΠΙΣΜΑ ΤΡΑΠΕΖΙΟΥ</a:t>
            </a:r>
          </a:p>
          <a:p>
            <a:pPr algn="ctr"/>
            <a:r>
              <a:rPr lang="el-GR" sz="2400" b="1" dirty="0" smtClean="0">
                <a:solidFill>
                  <a:schemeClr val="tx1"/>
                </a:solidFill>
                <a:sym typeface="Wingdings" pitchFamily="2" charset="2"/>
              </a:rPr>
              <a:t>ΚΑΘΑΡΙΣΜΟΣ ΤΡΑΠΕΖΙΟΥ</a:t>
            </a:r>
            <a:endParaRPr lang="el-GR" sz="2400" b="1" dirty="0">
              <a:solidFill>
                <a:schemeClr val="tx1"/>
              </a:solidFill>
            </a:endParaRPr>
          </a:p>
        </p:txBody>
      </p:sp>
    </p:spTree>
    <p:extLst>
      <p:ext uri="{BB962C8B-B14F-4D97-AF65-F5344CB8AC3E}">
        <p14:creationId xmlns:p14="http://schemas.microsoft.com/office/powerpoint/2010/main" val="2893253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Πρακτικά σημεία…..</a:t>
            </a:r>
            <a:endParaRPr lang="el-GR"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3080290996"/>
              </p:ext>
            </p:extLst>
          </p:nvPr>
        </p:nvGraphicFramePr>
        <p:xfrm>
          <a:off x="304800" y="1554163"/>
          <a:ext cx="8686800" cy="4668520"/>
        </p:xfrm>
        <a:graphic>
          <a:graphicData uri="http://schemas.openxmlformats.org/drawingml/2006/table">
            <a:tbl>
              <a:tblPr firstRow="1" bandRow="1">
                <a:tableStyleId>{EB9631B5-78F2-41C9-869B-9F39066F8104}</a:tableStyleId>
              </a:tblPr>
              <a:tblGrid>
                <a:gridCol w="2178968"/>
                <a:gridCol w="6507832"/>
              </a:tblGrid>
              <a:tr h="370840">
                <a:tc>
                  <a:txBody>
                    <a:bodyPr/>
                    <a:lstStyle/>
                    <a:p>
                      <a:pPr algn="ctr"/>
                      <a:r>
                        <a:rPr lang="el-GR" dirty="0" smtClean="0">
                          <a:solidFill>
                            <a:schemeClr val="tx1"/>
                          </a:solidFill>
                        </a:rPr>
                        <a:t>Αδρά κινητικά επίπεδα</a:t>
                      </a:r>
                      <a:endParaRPr lang="el-GR" dirty="0">
                        <a:solidFill>
                          <a:schemeClr val="tx1"/>
                        </a:solidFill>
                      </a:endParaRPr>
                    </a:p>
                  </a:txBody>
                  <a:tcPr/>
                </a:tc>
                <a:tc>
                  <a:txBody>
                    <a:bodyPr/>
                    <a:lstStyle/>
                    <a:p>
                      <a:pPr algn="ctr"/>
                      <a:r>
                        <a:rPr lang="el-GR" dirty="0" smtClean="0">
                          <a:solidFill>
                            <a:schemeClr val="tx1"/>
                          </a:solidFill>
                        </a:rPr>
                        <a:t>Εκτελέστε</a:t>
                      </a:r>
                      <a:r>
                        <a:rPr lang="el-GR" baseline="0" dirty="0" smtClean="0">
                          <a:solidFill>
                            <a:schemeClr val="tx1"/>
                          </a:solidFill>
                        </a:rPr>
                        <a:t> τα πρότυπα προσέγγισης σε όλες τις θέσεις των αδρών κινητικών επιπέδων</a:t>
                      </a:r>
                      <a:endParaRPr lang="el-GR" dirty="0">
                        <a:solidFill>
                          <a:schemeClr val="tx1"/>
                        </a:solidFill>
                      </a:endParaRPr>
                    </a:p>
                  </a:txBody>
                  <a:tcPr/>
                </a:tc>
              </a:tr>
              <a:tr h="370840">
                <a:tc>
                  <a:txBody>
                    <a:bodyPr/>
                    <a:lstStyle/>
                    <a:p>
                      <a:r>
                        <a:rPr lang="el-GR" dirty="0" smtClean="0"/>
                        <a:t>0-5 μηνών</a:t>
                      </a:r>
                      <a:endParaRPr lang="el-GR" dirty="0"/>
                    </a:p>
                  </a:txBody>
                  <a:tcPr/>
                </a:tc>
                <a:tc>
                  <a:txBody>
                    <a:bodyPr/>
                    <a:lstStyle/>
                    <a:p>
                      <a:r>
                        <a:rPr lang="el-GR" dirty="0" smtClean="0"/>
                        <a:t>Προσέγγιση άνω</a:t>
                      </a:r>
                      <a:r>
                        <a:rPr lang="el-GR" baseline="0" dirty="0" smtClean="0"/>
                        <a:t> άκρου στην πλάγια κατάκλιση, στην ύπτια και πρηνή θέση πάνω στους αγκώνες</a:t>
                      </a:r>
                      <a:endParaRPr lang="el-GR" dirty="0"/>
                    </a:p>
                  </a:txBody>
                  <a:tcPr/>
                </a:tc>
              </a:tr>
              <a:tr h="370840">
                <a:tc>
                  <a:txBody>
                    <a:bodyPr/>
                    <a:lstStyle/>
                    <a:p>
                      <a:r>
                        <a:rPr lang="el-GR" dirty="0" smtClean="0"/>
                        <a:t>5-7 μηνών</a:t>
                      </a:r>
                      <a:endParaRPr lang="el-GR" dirty="0"/>
                    </a:p>
                  </a:txBody>
                  <a:tcPr/>
                </a:tc>
                <a:tc>
                  <a:txBody>
                    <a:bodyPr/>
                    <a:lstStyle/>
                    <a:p>
                      <a:r>
                        <a:rPr lang="el-GR" dirty="0" smtClean="0"/>
                        <a:t>Προσέγγιση άνω άκρου στην πρηνή και</a:t>
                      </a:r>
                      <a:r>
                        <a:rPr lang="el-GR" baseline="0" dirty="0" smtClean="0"/>
                        <a:t> στην κύλιση και μετά προσέγγιση προς τα πάνω έναντι στη βαρύτητα από ύπτια κατάκλιση</a:t>
                      </a:r>
                      <a:r>
                        <a:rPr lang="en-US" baseline="0" dirty="0" smtClean="0"/>
                        <a:t>. </a:t>
                      </a:r>
                      <a:r>
                        <a:rPr lang="el-GR" baseline="0" dirty="0" smtClean="0"/>
                        <a:t>Προσέγγιση με το ένα άκρο από την καθιστή θέση ενώ το άλλο χρησιμεύει για στήριξη</a:t>
                      </a:r>
                      <a:endParaRPr lang="el-GR" dirty="0"/>
                    </a:p>
                  </a:txBody>
                  <a:tcPr/>
                </a:tc>
              </a:tr>
              <a:tr h="370840">
                <a:tc>
                  <a:txBody>
                    <a:bodyPr/>
                    <a:lstStyle/>
                    <a:p>
                      <a:r>
                        <a:rPr lang="el-GR" dirty="0" smtClean="0"/>
                        <a:t>7-9 μηνών</a:t>
                      </a:r>
                      <a:endParaRPr lang="el-GR" dirty="0"/>
                    </a:p>
                  </a:txBody>
                  <a:tcPr/>
                </a:tc>
                <a:tc>
                  <a:txBody>
                    <a:bodyPr/>
                    <a:lstStyle/>
                    <a:p>
                      <a:r>
                        <a:rPr lang="el-GR" dirty="0" smtClean="0"/>
                        <a:t>Προσέγγιση του άνω άκρου στη θέση </a:t>
                      </a:r>
                      <a:r>
                        <a:rPr lang="el-GR" dirty="0" err="1" smtClean="0"/>
                        <a:t>μπουσουλήματος</a:t>
                      </a:r>
                      <a:r>
                        <a:rPr lang="el-GR" dirty="0" smtClean="0"/>
                        <a:t> «πάνω στα χέρια» ή στο όρθιο γονάτισμα με το παιδί να στηρίζεται στο άλλο άνω άκρο</a:t>
                      </a:r>
                      <a:endParaRPr lang="el-GR" dirty="0"/>
                    </a:p>
                  </a:txBody>
                  <a:tcPr/>
                </a:tc>
              </a:tr>
              <a:tr h="370840">
                <a:tc>
                  <a:txBody>
                    <a:bodyPr/>
                    <a:lstStyle/>
                    <a:p>
                      <a:r>
                        <a:rPr lang="el-GR" dirty="0" smtClean="0"/>
                        <a:t>9-12 μηνών</a:t>
                      </a:r>
                      <a:endParaRPr lang="el-GR" dirty="0"/>
                    </a:p>
                  </a:txBody>
                  <a:tcPr/>
                </a:tc>
                <a:tc>
                  <a:txBody>
                    <a:bodyPr/>
                    <a:lstStyle/>
                    <a:p>
                      <a:r>
                        <a:rPr lang="el-GR" dirty="0" smtClean="0"/>
                        <a:t>Προσέγγιση άνω άκρου από την ανεξάρτητη</a:t>
                      </a:r>
                      <a:r>
                        <a:rPr lang="el-GR" baseline="0" dirty="0" smtClean="0"/>
                        <a:t> καθιστή θέση στο όρθιο γονάτισμα ή από την όρθια θέση με κράτημα από το ένα χέρι.</a:t>
                      </a:r>
                      <a:endParaRPr lang="el-GR" dirty="0"/>
                    </a:p>
                  </a:txBody>
                  <a:tcPr/>
                </a:tc>
              </a:tr>
              <a:tr h="370840">
                <a:tc>
                  <a:txBody>
                    <a:bodyPr/>
                    <a:lstStyle/>
                    <a:p>
                      <a:r>
                        <a:rPr lang="el-GR" dirty="0" smtClean="0"/>
                        <a:t>Μετά τους 12 μήνες</a:t>
                      </a:r>
                      <a:endParaRPr lang="el-GR" dirty="0"/>
                    </a:p>
                  </a:txBody>
                  <a:tcPr/>
                </a:tc>
                <a:tc>
                  <a:txBody>
                    <a:bodyPr/>
                    <a:lstStyle/>
                    <a:p>
                      <a:r>
                        <a:rPr lang="el-GR" dirty="0" smtClean="0"/>
                        <a:t>Προσέγγιση</a:t>
                      </a:r>
                      <a:r>
                        <a:rPr lang="el-GR" baseline="0" dirty="0" smtClean="0"/>
                        <a:t> του άνω άκρου από την ανεξάρτητη όρθια θέση</a:t>
                      </a:r>
                      <a:endParaRPr lang="el-GR" dirty="0"/>
                    </a:p>
                  </a:txBody>
                  <a:tcPr/>
                </a:tc>
              </a:tr>
            </a:tbl>
          </a:graphicData>
        </a:graphic>
      </p:graphicFrame>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11" b="100000" l="4124" r="100000"/>
                    </a14:imgEffect>
                  </a14:imgLayer>
                </a14:imgProps>
              </a:ext>
              <a:ext uri="{28A0092B-C50C-407E-A947-70E740481C1C}">
                <a14:useLocalDpi xmlns:a14="http://schemas.microsoft.com/office/drawing/2010/main" val="0"/>
              </a:ext>
            </a:extLst>
          </a:blip>
          <a:srcRect/>
          <a:stretch>
            <a:fillRect/>
          </a:stretch>
        </p:blipFill>
        <p:spPr bwMode="auto">
          <a:xfrm rot="2142960">
            <a:off x="6770871" y="-9297"/>
            <a:ext cx="18478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054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Θυμηθείτε!</a:t>
            </a:r>
            <a:endParaRPr lang="el-GR" dirty="0"/>
          </a:p>
        </p:txBody>
      </p:sp>
      <p:sp>
        <p:nvSpPr>
          <p:cNvPr id="3" name="Θέση περιεχομένου 2"/>
          <p:cNvSpPr>
            <a:spLocks noGrp="1"/>
          </p:cNvSpPr>
          <p:nvPr>
            <p:ph idx="1"/>
          </p:nvPr>
        </p:nvSpPr>
        <p:spPr/>
        <p:txBody>
          <a:bodyPr/>
          <a:lstStyle/>
          <a:p>
            <a:r>
              <a:rPr lang="el-GR" dirty="0" smtClean="0"/>
              <a:t>Πρέπει να χρησιμοποιούνται όλες αυτές οι θέσεις</a:t>
            </a:r>
          </a:p>
          <a:p>
            <a:r>
              <a:rPr lang="el-GR" dirty="0" smtClean="0"/>
              <a:t>Πρέπει να περιλαμβάνεται ΣΤΡΟΦΗ του κορμού</a:t>
            </a:r>
          </a:p>
          <a:p>
            <a:r>
              <a:rPr lang="el-GR" dirty="0" smtClean="0"/>
              <a:t>Ξεκινούμε σε καλά υποστηριζόμενες θέσεις</a:t>
            </a:r>
          </a:p>
          <a:p>
            <a:r>
              <a:rPr lang="el-GR" dirty="0" smtClean="0"/>
              <a:t>Σταδιακά λιγότερη στήριξη ως πρόκληση….</a:t>
            </a:r>
            <a:endParaRPr lang="el-GR" dirty="0"/>
          </a:p>
        </p:txBody>
      </p:sp>
    </p:spTree>
    <p:extLst>
      <p:ext uri="{BB962C8B-B14F-4D97-AF65-F5344CB8AC3E}">
        <p14:creationId xmlns:p14="http://schemas.microsoft.com/office/powerpoint/2010/main" val="4274163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l-GR" dirty="0" err="1" smtClean="0"/>
              <a:t>ΚΑΤΕΥΘΥΝση</a:t>
            </a:r>
            <a:r>
              <a:rPr lang="el-GR" dirty="0" smtClean="0"/>
              <a:t> </a:t>
            </a:r>
            <a:r>
              <a:rPr lang="el-GR" dirty="0" err="1" smtClean="0"/>
              <a:t>προσεγγισησ</a:t>
            </a:r>
            <a:endParaRPr lang="el-GR"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35781150"/>
              </p:ext>
            </p:extLst>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658578">
            <a:off x="7202685" y="4936119"/>
            <a:ext cx="170497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7731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lnSpcReduction="10000"/>
          </a:bodyPr>
          <a:lstStyle/>
          <a:p>
            <a:r>
              <a:rPr lang="el-GR" dirty="0" smtClean="0"/>
              <a:t>Οι προηγούμενες παράμετροι μπορεί να αναπτύσσονται ανεξάρτητα από τις αδρές κινητικές δραστηριότητες</a:t>
            </a:r>
          </a:p>
          <a:p>
            <a:pPr marL="0" indent="0">
              <a:buNone/>
            </a:pPr>
            <a:endParaRPr lang="el-GR" dirty="0" smtClean="0"/>
          </a:p>
          <a:p>
            <a:r>
              <a:rPr lang="el-GR" dirty="0" smtClean="0"/>
              <a:t>Η ανάπτυξη της λειτουργίας του χεριού εξαρτάται από  την καλώς υποστηριζόμενη ύπτια θέση, καθιστή θέση, όρθια στάση, ώστε το παιδί να μπορεί να επικεντρωθεί στην ανάπτυξη της λεπτής κινητικότητας</a:t>
            </a:r>
            <a:endParaRPr lang="el-GR" dirty="0"/>
          </a:p>
        </p:txBody>
      </p:sp>
    </p:spTree>
    <p:extLst>
      <p:ext uri="{BB962C8B-B14F-4D97-AF65-F5344CB8AC3E}">
        <p14:creationId xmlns:p14="http://schemas.microsoft.com/office/powerpoint/2010/main" val="2665993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Τι </a:t>
            </a:r>
            <a:r>
              <a:rPr lang="el-GR" dirty="0" err="1" smtClean="0"/>
              <a:t>διευκολυνσεισ</a:t>
            </a:r>
            <a:r>
              <a:rPr lang="el-GR" dirty="0" smtClean="0"/>
              <a:t> </a:t>
            </a:r>
            <a:r>
              <a:rPr lang="el-GR" dirty="0" err="1" smtClean="0"/>
              <a:t>κανουμε</a:t>
            </a:r>
            <a:r>
              <a:rPr lang="el-GR" dirty="0" smtClean="0"/>
              <a:t> ?</a:t>
            </a:r>
            <a:endParaRPr lang="el-GR"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490607308"/>
              </p:ext>
            </p:extLst>
          </p:nvPr>
        </p:nvGraphicFramePr>
        <p:xfrm>
          <a:off x="-972616" y="1484784"/>
          <a:ext cx="8884096" cy="5187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3717032"/>
            <a:ext cx="2169788"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751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solidFill>
                  <a:schemeClr val="tx1"/>
                </a:solidFill>
              </a:rPr>
              <a:t>Όραση &amp; </a:t>
            </a:r>
            <a:r>
              <a:rPr lang="el-GR" sz="2800" dirty="0" err="1" smtClean="0">
                <a:solidFill>
                  <a:schemeClr val="tx1"/>
                </a:solidFill>
              </a:rPr>
              <a:t>προσεγγιση</a:t>
            </a:r>
            <a:r>
              <a:rPr lang="el-GR" sz="2800" dirty="0" smtClean="0">
                <a:solidFill>
                  <a:schemeClr val="tx1"/>
                </a:solidFill>
              </a:rPr>
              <a:t> του άνω άκρου </a:t>
            </a:r>
            <a:endParaRPr lang="el-GR" sz="2800" dirty="0">
              <a:solidFill>
                <a:schemeClr val="tx1"/>
              </a:solidFill>
            </a:endParaRPr>
          </a:p>
        </p:txBody>
      </p:sp>
      <p:sp>
        <p:nvSpPr>
          <p:cNvPr id="3" name="Θέση περιεχομένου 2"/>
          <p:cNvSpPr>
            <a:spLocks noGrp="1"/>
          </p:cNvSpPr>
          <p:nvPr>
            <p:ph idx="1"/>
          </p:nvPr>
        </p:nvSpPr>
        <p:spPr/>
        <p:txBody>
          <a:bodyPr/>
          <a:lstStyle/>
          <a:p>
            <a:r>
              <a:rPr lang="el-GR" dirty="0" smtClean="0"/>
              <a:t>Είναι σημαντικό να συνεχιστεί η ανάπτυξη των οπτικών ικανοτήτων του παιδιού και να συνδέεται με την ανάπτυξη των ικανοτήτων του χεριού!</a:t>
            </a:r>
          </a:p>
          <a:p>
            <a:r>
              <a:rPr lang="el-GR" dirty="0" smtClean="0"/>
              <a:t>Τα μάτια εστιάζουν, παρακολουθούν, διατηρούν την προσοχή σε ένα αντικείμενο</a:t>
            </a:r>
            <a:endParaRPr lang="el-GR" dirty="0"/>
          </a:p>
        </p:txBody>
      </p:sp>
    </p:spTree>
    <p:extLst>
      <p:ext uri="{BB962C8B-B14F-4D97-AF65-F5344CB8AC3E}">
        <p14:creationId xmlns:p14="http://schemas.microsoft.com/office/powerpoint/2010/main" val="314896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400" dirty="0" smtClean="0"/>
              <a:t>Το </a:t>
            </a:r>
            <a:r>
              <a:rPr lang="el-GR" sz="2400" dirty="0" err="1" smtClean="0"/>
              <a:t>προγραμμα</a:t>
            </a:r>
            <a:r>
              <a:rPr lang="el-GR" sz="2400" dirty="0" smtClean="0"/>
              <a:t> για την ενίσχυση </a:t>
            </a:r>
            <a:r>
              <a:rPr lang="el-GR" sz="2400" dirty="0" err="1" smtClean="0">
                <a:sym typeface="Wingdings" pitchFamily="2" charset="2"/>
              </a:rPr>
              <a:t>όρασης</a:t>
            </a:r>
            <a:r>
              <a:rPr lang="el-GR" sz="2400" dirty="0" smtClean="0">
                <a:sym typeface="Wingdings" pitchFamily="2" charset="2"/>
              </a:rPr>
              <a:t> και </a:t>
            </a:r>
            <a:r>
              <a:rPr lang="el-GR" sz="2400" dirty="0" err="1" smtClean="0">
                <a:sym typeface="Wingdings" pitchFamily="2" charset="2"/>
              </a:rPr>
              <a:t>προσεγγισησ</a:t>
            </a:r>
            <a:r>
              <a:rPr lang="el-GR" sz="2400" dirty="0" smtClean="0">
                <a:sym typeface="Wingdings" pitchFamily="2" charset="2"/>
              </a:rPr>
              <a:t> </a:t>
            </a:r>
            <a:r>
              <a:rPr lang="el-GR" sz="2400" dirty="0" err="1" smtClean="0">
                <a:sym typeface="Wingdings" pitchFamily="2" charset="2"/>
              </a:rPr>
              <a:t>αντικεμενου</a:t>
            </a:r>
            <a:r>
              <a:rPr lang="el-GR" sz="2400" dirty="0" smtClean="0">
                <a:sym typeface="Wingdings" pitchFamily="2" charset="2"/>
              </a:rPr>
              <a:t> πρέπει να </a:t>
            </a:r>
            <a:r>
              <a:rPr lang="el-GR" sz="2400" dirty="0" err="1" smtClean="0">
                <a:sym typeface="Wingdings" pitchFamily="2" charset="2"/>
              </a:rPr>
              <a:t>περιλαμβανονται</a:t>
            </a:r>
            <a:r>
              <a:rPr lang="el-GR" sz="2400" dirty="0" smtClean="0">
                <a:sym typeface="Wingdings" pitchFamily="2" charset="2"/>
              </a:rPr>
              <a:t>…..</a:t>
            </a:r>
            <a:endParaRPr lang="el-GR" sz="2400" dirty="0"/>
          </a:p>
        </p:txBody>
      </p:sp>
      <p:sp>
        <p:nvSpPr>
          <p:cNvPr id="3" name="Θέση περιεχομένου 2"/>
          <p:cNvSpPr>
            <a:spLocks noGrp="1"/>
          </p:cNvSpPr>
          <p:nvPr>
            <p:ph idx="1"/>
          </p:nvPr>
        </p:nvSpPr>
        <p:spPr>
          <a:xfrm>
            <a:off x="323528" y="1772816"/>
            <a:ext cx="8686800" cy="4968552"/>
          </a:xfrm>
        </p:spPr>
        <p:style>
          <a:lnRef idx="1">
            <a:schemeClr val="accent4"/>
          </a:lnRef>
          <a:fillRef idx="2">
            <a:schemeClr val="accent4"/>
          </a:fillRef>
          <a:effectRef idx="1">
            <a:schemeClr val="accent4"/>
          </a:effectRef>
          <a:fontRef idx="minor">
            <a:schemeClr val="dk1"/>
          </a:fontRef>
        </p:style>
        <p:txBody>
          <a:bodyPr>
            <a:normAutofit fontScale="92500"/>
          </a:bodyPr>
          <a:lstStyle/>
          <a:p>
            <a:r>
              <a:rPr lang="el-GR" dirty="0"/>
              <a:t> </a:t>
            </a:r>
            <a:r>
              <a:rPr lang="el-GR" dirty="0" smtClean="0"/>
              <a:t>Μονόπλευρα Πρότυπα </a:t>
            </a:r>
            <a:r>
              <a:rPr lang="el-GR" dirty="0" smtClean="0">
                <a:sym typeface="Wingdings" pitchFamily="2" charset="2"/>
              </a:rPr>
              <a:t> κινεί το παιδί μόνο τη μία πλευρά του . Να πιάνει με το ένα στήριγμα και με το άλλο ένα αντικείμενο. Σταθεροποίηση #χειρισμός αντικειμένου</a:t>
            </a:r>
          </a:p>
          <a:p>
            <a:r>
              <a:rPr lang="el-GR" dirty="0" smtClean="0">
                <a:sym typeface="Wingdings" pitchFamily="2" charset="2"/>
              </a:rPr>
              <a:t> Αμφίπλευρα πρότυπα με τα 2 άκρα προς την ίδια κατεύθυνση (αμφίπλευρα &amp; συμμετρικά) π.χ. ώθηση μπάλας, πιάσιμο ραβδιού</a:t>
            </a:r>
          </a:p>
          <a:p>
            <a:r>
              <a:rPr lang="el-GR" dirty="0" smtClean="0">
                <a:sym typeface="Wingdings" pitchFamily="2" charset="2"/>
              </a:rPr>
              <a:t>Αμφίπλευρα πρότυπα με τα 2 άκρα σε αντίθετες κατευθύνσεις , πχ στον ερπυσμό, τροχαλίες , πετάλια στο ποδήλατο</a:t>
            </a:r>
          </a:p>
        </p:txBody>
      </p:sp>
      <p:sp>
        <p:nvSpPr>
          <p:cNvPr id="4" name="Ορθογώνιο 3"/>
          <p:cNvSpPr/>
          <p:nvPr/>
        </p:nvSpPr>
        <p:spPr>
          <a:xfrm>
            <a:off x="180830" y="1844824"/>
            <a:ext cx="6480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smtClean="0"/>
              <a:t>1</a:t>
            </a:r>
            <a:endParaRPr lang="el-GR" sz="2800" b="1" dirty="0"/>
          </a:p>
        </p:txBody>
      </p:sp>
      <p:sp>
        <p:nvSpPr>
          <p:cNvPr id="5" name="Ορθογώνιο 4"/>
          <p:cNvSpPr/>
          <p:nvPr/>
        </p:nvSpPr>
        <p:spPr>
          <a:xfrm>
            <a:off x="111421" y="5157192"/>
            <a:ext cx="6480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t>3</a:t>
            </a:r>
          </a:p>
        </p:txBody>
      </p:sp>
      <p:sp>
        <p:nvSpPr>
          <p:cNvPr id="6" name="Ορθογώνιο 5"/>
          <p:cNvSpPr/>
          <p:nvPr/>
        </p:nvSpPr>
        <p:spPr>
          <a:xfrm>
            <a:off x="129035" y="3822956"/>
            <a:ext cx="6480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smtClean="0"/>
              <a:t>2</a:t>
            </a:r>
            <a:endParaRPr lang="el-GR" sz="2800" b="1" dirty="0"/>
          </a:p>
        </p:txBody>
      </p:sp>
    </p:spTree>
    <p:extLst>
      <p:ext uri="{BB962C8B-B14F-4D97-AF65-F5344CB8AC3E}">
        <p14:creationId xmlns:p14="http://schemas.microsoft.com/office/powerpoint/2010/main" val="3425629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lstStyle/>
          <a:p>
            <a:r>
              <a:rPr lang="el-GR" dirty="0" smtClean="0"/>
              <a:t>       </a:t>
            </a:r>
            <a:r>
              <a:rPr lang="el-GR" dirty="0" smtClean="0">
                <a:solidFill>
                  <a:schemeClr val="tx1"/>
                </a:solidFill>
              </a:rPr>
              <a:t>Αμφίπλευρα πρότυπα με κάθε άκρο προς διαφορετική κατεύθυνση πχ προς το πλάι ή μπροστά (αμφίπλευρα και ασύμμετρα) σε δραστηριότητες ανώτερες και περίπλοκες</a:t>
            </a:r>
            <a:endParaRPr lang="el-GR" dirty="0"/>
          </a:p>
        </p:txBody>
      </p:sp>
      <p:sp>
        <p:nvSpPr>
          <p:cNvPr id="5" name="Ορθογώνιο 4"/>
          <p:cNvSpPr/>
          <p:nvPr/>
        </p:nvSpPr>
        <p:spPr>
          <a:xfrm>
            <a:off x="395536" y="1628800"/>
            <a:ext cx="6480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t>4</a:t>
            </a:r>
          </a:p>
        </p:txBody>
      </p:sp>
    </p:spTree>
    <p:extLst>
      <p:ext uri="{BB962C8B-B14F-4D97-AF65-F5344CB8AC3E}">
        <p14:creationId xmlns:p14="http://schemas.microsoft.com/office/powerpoint/2010/main" val="3460796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28264"/>
            <a:ext cx="8686800" cy="838200"/>
          </a:xfrm>
        </p:spPr>
        <p:txBody>
          <a:bodyPr>
            <a:noAutofit/>
          </a:bodyPr>
          <a:lstStyle/>
          <a:p>
            <a:r>
              <a:rPr lang="el-GR" sz="2400" dirty="0" smtClean="0">
                <a:solidFill>
                  <a:schemeClr val="tx1"/>
                </a:solidFill>
              </a:rPr>
              <a:t>Στη μη φυσιολογική σύλληψη τι </a:t>
            </a:r>
            <a:r>
              <a:rPr lang="el-GR" sz="2400" dirty="0" err="1" smtClean="0">
                <a:solidFill>
                  <a:schemeClr val="tx1"/>
                </a:solidFill>
              </a:rPr>
              <a:t>προβληματα</a:t>
            </a:r>
            <a:r>
              <a:rPr lang="el-GR" sz="2400" dirty="0" smtClean="0">
                <a:solidFill>
                  <a:schemeClr val="tx1"/>
                </a:solidFill>
              </a:rPr>
              <a:t> περιμένουμε να δούμε?</a:t>
            </a:r>
            <a:endParaRPr lang="el-GR" sz="2400" dirty="0">
              <a:solidFill>
                <a:schemeClr val="tx1"/>
              </a:solidFill>
            </a:endParaRPr>
          </a:p>
        </p:txBody>
      </p:sp>
      <p:sp>
        <p:nvSpPr>
          <p:cNvPr id="3" name="Θέση περιεχομένου 2"/>
          <p:cNvSpPr>
            <a:spLocks noGrp="1"/>
          </p:cNvSpPr>
          <p:nvPr>
            <p:ph idx="1"/>
          </p:nvPr>
        </p:nvSpPr>
        <p:spPr>
          <a:xfrm>
            <a:off x="107504" y="908720"/>
            <a:ext cx="8686800" cy="5043190"/>
          </a:xfrm>
        </p:spPr>
        <p:style>
          <a:lnRef idx="1">
            <a:schemeClr val="accent5"/>
          </a:lnRef>
          <a:fillRef idx="3">
            <a:schemeClr val="accent5"/>
          </a:fillRef>
          <a:effectRef idx="2">
            <a:schemeClr val="accent5"/>
          </a:effectRef>
          <a:fontRef idx="minor">
            <a:schemeClr val="lt1"/>
          </a:fontRef>
        </p:style>
        <p:txBody>
          <a:bodyPr/>
          <a:lstStyle/>
          <a:p>
            <a:r>
              <a:rPr lang="el-GR" u="sng" dirty="0" smtClean="0">
                <a:solidFill>
                  <a:schemeClr val="tx1"/>
                </a:solidFill>
              </a:rPr>
              <a:t>Όταν έχουμε κάμψη του καρπού με παλαμιαία σύλληψη ή σύλληψη δίκην λαβίδας</a:t>
            </a:r>
            <a:r>
              <a:rPr lang="el-GR" dirty="0" smtClean="0">
                <a:solidFill>
                  <a:schemeClr val="tx1"/>
                </a:solidFill>
              </a:rPr>
              <a:t>: πιέστε τον καρπό του παιδιού προς τα κάτω καθώς προσπαθεί να πιάσει.</a:t>
            </a:r>
          </a:p>
          <a:p>
            <a:r>
              <a:rPr lang="el-GR" dirty="0" smtClean="0">
                <a:solidFill>
                  <a:schemeClr val="tx1"/>
                </a:solidFill>
              </a:rPr>
              <a:t>Ορισμένα παιδιά πρέπει να εκπαιδευτούν στο να λειτουργούν το χέρι  με τον καρπό στη μέση θέση. Ίσως χρειαστεί ένας νάρθηκας καρπού για διατήρηση μέσης θέσης και έκτασης καρπού</a:t>
            </a:r>
          </a:p>
          <a:p>
            <a:endParaRPr lang="el-GR" dirty="0">
              <a:solidFill>
                <a:schemeClr val="tx1"/>
              </a:solidFill>
            </a:endParaRPr>
          </a:p>
        </p:txBody>
      </p:sp>
      <p:pic>
        <p:nvPicPr>
          <p:cNvPr id="4098" name="Picture 2" descr="C:\Users\Pinelopi\Desktop\407 SECOND\ΝΕυρομυϊκές σε ΠΑΙΔΙΑ κ ΕΦΗΒΟΥΣ\μαθ 7 βιντεο\IMG_20220525_184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0" y="-10858500"/>
            <a:ext cx="11916000" cy="8937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inelopi\Desktop\407 SECOND\ΝΕυρομυϊκές σε ΠΑΙΔΙΑ κ ΕΦΗΒΟΥΣ\μαθ 7 βιντεο\IMG_20220525_1841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83" t="4431" r="26862" b="3484"/>
          <a:stretch/>
        </p:blipFill>
        <p:spPr bwMode="auto">
          <a:xfrm rot="5400000">
            <a:off x="5021850" y="4211507"/>
            <a:ext cx="2340659"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300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23528" y="188640"/>
            <a:ext cx="8686800" cy="6336704"/>
          </a:xfrm>
        </p:spPr>
        <p:style>
          <a:lnRef idx="1">
            <a:schemeClr val="accent2"/>
          </a:lnRef>
          <a:fillRef idx="2">
            <a:schemeClr val="accent2"/>
          </a:fillRef>
          <a:effectRef idx="1">
            <a:schemeClr val="accent2"/>
          </a:effectRef>
          <a:fontRef idx="minor">
            <a:schemeClr val="dk1"/>
          </a:fontRef>
        </p:style>
        <p:txBody>
          <a:bodyPr/>
          <a:lstStyle/>
          <a:p>
            <a:r>
              <a:rPr lang="el-GR" sz="2400" u="sng" dirty="0" smtClean="0">
                <a:solidFill>
                  <a:schemeClr val="tx1"/>
                </a:solidFill>
              </a:rPr>
              <a:t>Υπερβολική κάμψη των δακτύλων στη σύλληψη </a:t>
            </a:r>
            <a:r>
              <a:rPr lang="el-GR" sz="2400" dirty="0" smtClean="0">
                <a:solidFill>
                  <a:schemeClr val="tx1"/>
                </a:solidFill>
                <a:sym typeface="Wingdings" pitchFamily="2" charset="2"/>
              </a:rPr>
              <a:t> χρησιμοποιούμε παχιά μεγάλα αντικείμενα όχι </a:t>
            </a:r>
            <a:r>
              <a:rPr lang="el-GR" sz="2400" dirty="0" err="1" smtClean="0">
                <a:solidFill>
                  <a:schemeClr val="tx1"/>
                </a:solidFill>
                <a:sym typeface="Wingdings" pitchFamily="2" charset="2"/>
              </a:rPr>
              <a:t>συμπιεζόμενα</a:t>
            </a:r>
            <a:r>
              <a:rPr lang="el-GR" sz="2400" dirty="0" smtClean="0">
                <a:solidFill>
                  <a:schemeClr val="tx1"/>
                </a:solidFill>
                <a:sym typeface="Wingdings" pitchFamily="2" charset="2"/>
              </a:rPr>
              <a:t> . Η σύλληψη καρτών, καπακιών μπορεί να χρησιμοποιηθεί ώστε να </a:t>
            </a:r>
            <a:r>
              <a:rPr lang="el-GR" sz="2400" dirty="0" err="1" smtClean="0">
                <a:solidFill>
                  <a:schemeClr val="tx1"/>
                </a:solidFill>
                <a:sym typeface="Wingdings" pitchFamily="2" charset="2"/>
              </a:rPr>
              <a:t>ευθειαστούν</a:t>
            </a:r>
            <a:r>
              <a:rPr lang="el-GR" sz="2400" dirty="0" smtClean="0">
                <a:solidFill>
                  <a:schemeClr val="tx1"/>
                </a:solidFill>
                <a:sym typeface="Wingdings" pitchFamily="2" charset="2"/>
              </a:rPr>
              <a:t> τα δάκτυλα</a:t>
            </a:r>
          </a:p>
          <a:p>
            <a:pPr marL="0" indent="0">
              <a:buNone/>
            </a:pPr>
            <a:endParaRPr lang="el-GR" sz="2400" dirty="0" smtClean="0">
              <a:solidFill>
                <a:schemeClr val="tx1"/>
              </a:solidFill>
              <a:sym typeface="Wingdings" pitchFamily="2" charset="2"/>
            </a:endParaRPr>
          </a:p>
          <a:p>
            <a:r>
              <a:rPr lang="el-GR" sz="2400" u="sng" dirty="0" smtClean="0">
                <a:solidFill>
                  <a:schemeClr val="tx1"/>
                </a:solidFill>
                <a:sym typeface="Wingdings" pitchFamily="2" charset="2"/>
              </a:rPr>
              <a:t>Αντίχειρας σε προσαγωγή &amp; ωλένια </a:t>
            </a:r>
            <a:r>
              <a:rPr lang="el-GR" sz="2400" u="sng" dirty="0" err="1" smtClean="0">
                <a:solidFill>
                  <a:schemeClr val="tx1"/>
                </a:solidFill>
                <a:sym typeface="Wingdings" pitchFamily="2" charset="2"/>
              </a:rPr>
              <a:t>σύλληψη</a:t>
            </a:r>
            <a:r>
              <a:rPr lang="el-GR" sz="2400" dirty="0" err="1" smtClean="0">
                <a:solidFill>
                  <a:schemeClr val="tx1"/>
                </a:solidFill>
                <a:sym typeface="Wingdings" pitchFamily="2" charset="2"/>
              </a:rPr>
              <a:t></a:t>
            </a:r>
            <a:r>
              <a:rPr lang="el-GR" sz="2400" dirty="0" smtClean="0">
                <a:solidFill>
                  <a:schemeClr val="tx1"/>
                </a:solidFill>
                <a:sym typeface="Wingdings" pitchFamily="2" charset="2"/>
              </a:rPr>
              <a:t> η ωλένια σύλληψη μπορεί να προκύπτει ως αντιστάθμισμα της έντονης προσαγωγής του αντίχειρα.</a:t>
            </a:r>
          </a:p>
          <a:p>
            <a:pPr marL="0" indent="0">
              <a:buNone/>
            </a:pPr>
            <a:r>
              <a:rPr lang="el-GR" sz="2400" b="1" dirty="0" smtClean="0">
                <a:solidFill>
                  <a:schemeClr val="tx1"/>
                </a:solidFill>
                <a:sym typeface="Wingdings" pitchFamily="2" charset="2"/>
              </a:rPr>
              <a:t>Ζητάμε από το </a:t>
            </a:r>
            <a:r>
              <a:rPr lang="el-GR" sz="2400" b="1" dirty="0" err="1" smtClean="0">
                <a:solidFill>
                  <a:schemeClr val="tx1"/>
                </a:solidFill>
                <a:sym typeface="Wingdings" pitchFamily="2" charset="2"/>
              </a:rPr>
              <a:t>παδί&gt;&gt;&gt;να</a:t>
            </a:r>
            <a:r>
              <a:rPr lang="el-GR" sz="2400" b="1" dirty="0" smtClean="0">
                <a:solidFill>
                  <a:schemeClr val="tx1"/>
                </a:solidFill>
                <a:sym typeface="Wingdings" pitchFamily="2" charset="2"/>
              </a:rPr>
              <a:t> σπρώχνει αντικείμενα με τον αντίχειρα (</a:t>
            </a:r>
            <a:r>
              <a:rPr lang="el-GR" sz="2400" b="1" dirty="0" err="1" smtClean="0">
                <a:solidFill>
                  <a:schemeClr val="tx1"/>
                </a:solidFill>
                <a:sym typeface="Wingdings" pitchFamily="2" charset="2"/>
              </a:rPr>
              <a:t>κερκιδική</a:t>
            </a:r>
            <a:r>
              <a:rPr lang="el-GR" sz="2400" b="1" dirty="0" smtClean="0">
                <a:solidFill>
                  <a:schemeClr val="tx1"/>
                </a:solidFill>
                <a:sym typeface="Wingdings" pitchFamily="2" charset="2"/>
              </a:rPr>
              <a:t> πλευρά)&amp; να κάνει σύλληψη μόνο από την </a:t>
            </a:r>
            <a:r>
              <a:rPr lang="el-GR" sz="2400" b="1" dirty="0" err="1" smtClean="0">
                <a:solidFill>
                  <a:schemeClr val="tx1"/>
                </a:solidFill>
                <a:sym typeface="Wingdings" pitchFamily="2" charset="2"/>
              </a:rPr>
              <a:t>κερκιδική</a:t>
            </a:r>
            <a:r>
              <a:rPr lang="el-GR" sz="2400" b="1" dirty="0" smtClean="0">
                <a:solidFill>
                  <a:schemeClr val="tx1"/>
                </a:solidFill>
                <a:sym typeface="Wingdings" pitchFamily="2" charset="2"/>
              </a:rPr>
              <a:t> πλευρά</a:t>
            </a:r>
            <a:endParaRPr lang="el-GR" sz="2400" b="1" dirty="0" smtClean="0">
              <a:solidFill>
                <a:schemeClr val="tx1"/>
              </a:solidFill>
            </a:endParaRPr>
          </a:p>
          <a:p>
            <a:endParaRPr lang="el-GR" sz="2400" b="1"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077072"/>
            <a:ext cx="2552725" cy="223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Γωνιακή σύνδεση 4"/>
          <p:cNvCxnSpPr/>
          <p:nvPr/>
        </p:nvCxnSpPr>
        <p:spPr>
          <a:xfrm>
            <a:off x="2627784" y="4581128"/>
            <a:ext cx="3096344" cy="936104"/>
          </a:xfrm>
          <a:prstGeom prst="bentConnector3">
            <a:avLst/>
          </a:prstGeom>
          <a:ln>
            <a:tailEnd type="arrow"/>
          </a:ln>
        </p:spPr>
        <p:style>
          <a:lnRef idx="3">
            <a:schemeClr val="dk1"/>
          </a:lnRef>
          <a:fillRef idx="0">
            <a:schemeClr val="dk1"/>
          </a:fillRef>
          <a:effectRef idx="2">
            <a:schemeClr val="dk1"/>
          </a:effectRef>
          <a:fontRef idx="minor">
            <a:schemeClr val="tx1"/>
          </a:fontRef>
        </p:style>
      </p:cxnSp>
      <p:sp>
        <p:nvSpPr>
          <p:cNvPr id="7" name="Στρογγυλεμένο ορθογώνιο 6"/>
          <p:cNvSpPr/>
          <p:nvPr/>
        </p:nvSpPr>
        <p:spPr>
          <a:xfrm>
            <a:off x="179512" y="5194238"/>
            <a:ext cx="3888432" cy="140311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l-GR" dirty="0" smtClean="0">
                <a:solidFill>
                  <a:schemeClr val="tx1"/>
                </a:solidFill>
              </a:rPr>
              <a:t>Κατασκευάζω νάρθηκα σε σχήμα 8 για να αποφύγω των ωλένια σύλληψη</a:t>
            </a:r>
            <a:endParaRPr lang="el-GR" dirty="0">
              <a:solidFill>
                <a:schemeClr val="tx1"/>
              </a:solidFill>
            </a:endParaRPr>
          </a:p>
        </p:txBody>
      </p:sp>
    </p:spTree>
    <p:extLst>
      <p:ext uri="{BB962C8B-B14F-4D97-AF65-F5344CB8AC3E}">
        <p14:creationId xmlns:p14="http://schemas.microsoft.com/office/powerpoint/2010/main" val="3146109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88640"/>
            <a:ext cx="8686800" cy="838200"/>
          </a:xfrm>
        </p:spPr>
        <p:style>
          <a:lnRef idx="0">
            <a:schemeClr val="accent5"/>
          </a:lnRef>
          <a:fillRef idx="3">
            <a:schemeClr val="accent5"/>
          </a:fillRef>
          <a:effectRef idx="3">
            <a:schemeClr val="accent5"/>
          </a:effectRef>
          <a:fontRef idx="minor">
            <a:schemeClr val="lt1"/>
          </a:fontRef>
        </p:style>
        <p:txBody>
          <a:bodyPr>
            <a:noAutofit/>
          </a:bodyPr>
          <a:lstStyle/>
          <a:p>
            <a:r>
              <a:rPr lang="el-GR" sz="2400" b="1" dirty="0" smtClean="0">
                <a:solidFill>
                  <a:schemeClr val="tx1"/>
                </a:solidFill>
              </a:rPr>
              <a:t>Τι </a:t>
            </a:r>
            <a:r>
              <a:rPr lang="el-GR" sz="2400" b="1" dirty="0" err="1" smtClean="0">
                <a:solidFill>
                  <a:schemeClr val="tx1"/>
                </a:solidFill>
              </a:rPr>
              <a:t>συμβαινει</a:t>
            </a:r>
            <a:r>
              <a:rPr lang="el-GR" sz="2400" b="1" dirty="0" smtClean="0">
                <a:solidFill>
                  <a:schemeClr val="tx1"/>
                </a:solidFill>
              </a:rPr>
              <a:t> όταν το </a:t>
            </a:r>
            <a:r>
              <a:rPr lang="el-GR" sz="2400" b="1" dirty="0" err="1" smtClean="0">
                <a:solidFill>
                  <a:schemeClr val="tx1"/>
                </a:solidFill>
              </a:rPr>
              <a:t>παιδι</a:t>
            </a:r>
            <a:r>
              <a:rPr lang="el-GR" sz="2400" b="1" dirty="0" smtClean="0">
                <a:solidFill>
                  <a:schemeClr val="tx1"/>
                </a:solidFill>
              </a:rPr>
              <a:t> </a:t>
            </a:r>
            <a:r>
              <a:rPr lang="el-GR" sz="2400" b="1" dirty="0" err="1" smtClean="0">
                <a:solidFill>
                  <a:schemeClr val="tx1"/>
                </a:solidFill>
              </a:rPr>
              <a:t>εχει</a:t>
            </a:r>
            <a:r>
              <a:rPr lang="el-GR" sz="2400" b="1" dirty="0" smtClean="0">
                <a:solidFill>
                  <a:schemeClr val="tx1"/>
                </a:solidFill>
              </a:rPr>
              <a:t> αδυναμία </a:t>
            </a:r>
            <a:r>
              <a:rPr lang="el-GR" sz="2400" b="1" dirty="0" err="1" smtClean="0">
                <a:solidFill>
                  <a:schemeClr val="tx1"/>
                </a:solidFill>
              </a:rPr>
              <a:t>χρήσησ</a:t>
            </a:r>
            <a:r>
              <a:rPr lang="el-GR" sz="2400" b="1" dirty="0" smtClean="0">
                <a:solidFill>
                  <a:schemeClr val="tx1"/>
                </a:solidFill>
              </a:rPr>
              <a:t> και των 2 χεριών ταυτόχρονα</a:t>
            </a:r>
            <a:r>
              <a:rPr lang="el-GR" sz="2400" b="1" dirty="0" smtClean="0"/>
              <a:t>?</a:t>
            </a:r>
            <a:endParaRPr lang="el-GR" sz="2400" b="1" dirty="0"/>
          </a:p>
        </p:txBody>
      </p:sp>
      <p:sp>
        <p:nvSpPr>
          <p:cNvPr id="4" name="Στρογγυλεμένο ορθογώνιο 3"/>
          <p:cNvSpPr/>
          <p:nvPr/>
        </p:nvSpPr>
        <p:spPr>
          <a:xfrm>
            <a:off x="179512" y="1196752"/>
            <a:ext cx="4608512" cy="6480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dirty="0" smtClean="0"/>
              <a:t>Παρατηρείται σε παιδιά κάτω του αναπτυξιακού επιπέδου των 6 μηνών</a:t>
            </a:r>
            <a:endParaRPr lang="el-GR" dirty="0"/>
          </a:p>
        </p:txBody>
      </p:sp>
      <p:sp>
        <p:nvSpPr>
          <p:cNvPr id="5" name="Δεξιό βέλος 4"/>
          <p:cNvSpPr/>
          <p:nvPr/>
        </p:nvSpPr>
        <p:spPr>
          <a:xfrm rot="10800000">
            <a:off x="5184068" y="1196752"/>
            <a:ext cx="2088232" cy="75608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l-GR"/>
          </a:p>
        </p:txBody>
      </p:sp>
      <p:graphicFrame>
        <p:nvGraphicFramePr>
          <p:cNvPr id="6" name="Πίνακας 5"/>
          <p:cNvGraphicFramePr>
            <a:graphicFrameLocks noGrp="1"/>
          </p:cNvGraphicFramePr>
          <p:nvPr>
            <p:extLst>
              <p:ext uri="{D42A27DB-BD31-4B8C-83A1-F6EECF244321}">
                <p14:modId xmlns:p14="http://schemas.microsoft.com/office/powerpoint/2010/main" val="458457622"/>
              </p:ext>
            </p:extLst>
          </p:nvPr>
        </p:nvGraphicFramePr>
        <p:xfrm>
          <a:off x="395536" y="2276872"/>
          <a:ext cx="8568952" cy="3888430"/>
        </p:xfrm>
        <a:graphic>
          <a:graphicData uri="http://schemas.openxmlformats.org/drawingml/2006/table">
            <a:tbl>
              <a:tblPr firstRow="1" bandRow="1">
                <a:tableStyleId>{ED083AE6-46FA-4A59-8FB0-9F97EB10719F}</a:tableStyleId>
              </a:tblPr>
              <a:tblGrid>
                <a:gridCol w="576064"/>
                <a:gridCol w="7992888"/>
              </a:tblGrid>
              <a:tr h="777686">
                <a:tc>
                  <a:txBody>
                    <a:bodyPr/>
                    <a:lstStyle/>
                    <a:p>
                      <a:r>
                        <a:rPr lang="el-GR" b="1" dirty="0" smtClean="0"/>
                        <a:t>1</a:t>
                      </a:r>
                      <a:endParaRPr lang="el-GR" b="1" dirty="0"/>
                    </a:p>
                  </a:txBody>
                  <a:tcPr/>
                </a:tc>
                <a:tc>
                  <a:txBody>
                    <a:bodyPr/>
                    <a:lstStyle/>
                    <a:p>
                      <a:r>
                        <a:rPr lang="el-GR" b="1" dirty="0" smtClean="0"/>
                        <a:t>Έλλειψη ελέγχου κεφαλής στη μέση γραμμή οπότε το παιδί</a:t>
                      </a:r>
                      <a:r>
                        <a:rPr lang="el-GR" b="1" baseline="0" dirty="0" smtClean="0"/>
                        <a:t> χρησιμοποιεί το χέρι που βλέπει. Το κεφάλι στρέφεται προς μια πλευρά</a:t>
                      </a:r>
                      <a:endParaRPr lang="el-GR" b="1" dirty="0"/>
                    </a:p>
                  </a:txBody>
                  <a:tcPr/>
                </a:tc>
              </a:tr>
              <a:tr h="777686">
                <a:tc>
                  <a:txBody>
                    <a:bodyPr/>
                    <a:lstStyle/>
                    <a:p>
                      <a:r>
                        <a:rPr lang="el-GR" b="1" dirty="0" smtClean="0"/>
                        <a:t>2</a:t>
                      </a:r>
                      <a:endParaRPr lang="el-GR" b="1" dirty="0"/>
                    </a:p>
                  </a:txBody>
                  <a:tcPr/>
                </a:tc>
                <a:tc>
                  <a:txBody>
                    <a:bodyPr/>
                    <a:lstStyle/>
                    <a:p>
                      <a:r>
                        <a:rPr lang="el-GR" b="1" dirty="0" smtClean="0"/>
                        <a:t>Ασύμμετρη</a:t>
                      </a:r>
                      <a:r>
                        <a:rPr lang="el-GR" b="1" baseline="0" dirty="0" smtClean="0"/>
                        <a:t> τονική αυχενική αντίδραση προς τη μια πλευρά </a:t>
                      </a:r>
                      <a:endParaRPr lang="el-GR" b="1" dirty="0"/>
                    </a:p>
                  </a:txBody>
                  <a:tcPr/>
                </a:tc>
              </a:tr>
              <a:tr h="777686">
                <a:tc>
                  <a:txBody>
                    <a:bodyPr/>
                    <a:lstStyle/>
                    <a:p>
                      <a:r>
                        <a:rPr lang="el-GR" b="1" dirty="0" smtClean="0"/>
                        <a:t>3</a:t>
                      </a:r>
                      <a:endParaRPr lang="el-GR" b="1" dirty="0"/>
                    </a:p>
                  </a:txBody>
                  <a:tcPr/>
                </a:tc>
                <a:tc>
                  <a:txBody>
                    <a:bodyPr/>
                    <a:lstStyle/>
                    <a:p>
                      <a:r>
                        <a:rPr lang="el-GR" b="1" dirty="0" smtClean="0"/>
                        <a:t>Ημιπληγία </a:t>
                      </a:r>
                      <a:r>
                        <a:rPr lang="el-GR" b="1" dirty="0" smtClean="0">
                          <a:sym typeface="Wingdings" pitchFamily="2" charset="2"/>
                        </a:rPr>
                        <a:t> μεγαλύτερη προσβολή μιας πλευράς</a:t>
                      </a:r>
                      <a:endParaRPr lang="el-GR" b="1" dirty="0"/>
                    </a:p>
                  </a:txBody>
                  <a:tcPr/>
                </a:tc>
              </a:tr>
              <a:tr h="777686">
                <a:tc>
                  <a:txBody>
                    <a:bodyPr/>
                    <a:lstStyle/>
                    <a:p>
                      <a:r>
                        <a:rPr lang="el-GR" b="1" dirty="0" smtClean="0"/>
                        <a:t>4</a:t>
                      </a:r>
                      <a:endParaRPr lang="el-GR" b="1" dirty="0"/>
                    </a:p>
                  </a:txBody>
                  <a:tcPr/>
                </a:tc>
                <a:tc>
                  <a:txBody>
                    <a:bodyPr/>
                    <a:lstStyle/>
                    <a:p>
                      <a:r>
                        <a:rPr lang="el-GR" b="1" dirty="0" smtClean="0"/>
                        <a:t>Υπερβολικοί σπασμοί ή ακούσια κινητικότητα στη μια πλευρά σε </a:t>
                      </a:r>
                      <a:r>
                        <a:rPr lang="el-GR" b="1" dirty="0" err="1" smtClean="0"/>
                        <a:t>ημιαθέτωση</a:t>
                      </a:r>
                      <a:r>
                        <a:rPr lang="el-GR" b="1" dirty="0" smtClean="0"/>
                        <a:t> / δυσκινησία</a:t>
                      </a:r>
                      <a:endParaRPr lang="el-GR" b="1" dirty="0"/>
                    </a:p>
                  </a:txBody>
                  <a:tcPr/>
                </a:tc>
              </a:tr>
              <a:tr h="777686">
                <a:tc>
                  <a:txBody>
                    <a:bodyPr/>
                    <a:lstStyle/>
                    <a:p>
                      <a:r>
                        <a:rPr lang="el-GR" b="1" dirty="0" smtClean="0"/>
                        <a:t>5</a:t>
                      </a:r>
                      <a:endParaRPr lang="el-GR" b="1" dirty="0"/>
                    </a:p>
                  </a:txBody>
                  <a:tcPr/>
                </a:tc>
                <a:tc>
                  <a:txBody>
                    <a:bodyPr/>
                    <a:lstStyle/>
                    <a:p>
                      <a:r>
                        <a:rPr lang="el-GR" b="1" dirty="0" smtClean="0"/>
                        <a:t>Έκπτωση αισθητικότητας</a:t>
                      </a:r>
                      <a:r>
                        <a:rPr lang="el-GR" b="1" baseline="0" dirty="0" smtClean="0"/>
                        <a:t> στη μια πλευρά ειδικά </a:t>
                      </a:r>
                      <a:r>
                        <a:rPr lang="el-GR" b="1" baseline="0" dirty="0" err="1" smtClean="0"/>
                        <a:t>στερεοαγνωσία</a:t>
                      </a:r>
                      <a:r>
                        <a:rPr lang="el-GR" b="1" baseline="0" dirty="0" smtClean="0"/>
                        <a:t> απώλεια διάκρισης δύο σημείων στο χέρι, ή έλλειμμα οπτικού πεδίου</a:t>
                      </a:r>
                      <a:endParaRPr lang="el-GR" b="1" dirty="0"/>
                    </a:p>
                  </a:txBody>
                  <a:tcPr/>
                </a:tc>
              </a:tr>
            </a:tbl>
          </a:graphicData>
        </a:graphic>
      </p:graphicFrame>
      <p:sp>
        <p:nvSpPr>
          <p:cNvPr id="7" name="Στρογγυλεμένο ορθογώνιο 6"/>
          <p:cNvSpPr/>
          <p:nvPr/>
        </p:nvSpPr>
        <p:spPr>
          <a:xfrm>
            <a:off x="179512" y="2060848"/>
            <a:ext cx="3960440"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Μπορεί να οφείλεται….</a:t>
            </a:r>
            <a:endParaRPr lang="el-GR" dirty="0"/>
          </a:p>
        </p:txBody>
      </p:sp>
    </p:spTree>
    <p:extLst>
      <p:ext uri="{BB962C8B-B14F-4D97-AF65-F5344CB8AC3E}">
        <p14:creationId xmlns:p14="http://schemas.microsoft.com/office/powerpoint/2010/main" val="60133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28098"/>
            <a:ext cx="8686800" cy="838200"/>
          </a:xfrm>
        </p:spPr>
        <p:style>
          <a:lnRef idx="1">
            <a:schemeClr val="accent4"/>
          </a:lnRef>
          <a:fillRef idx="2">
            <a:schemeClr val="accent4"/>
          </a:fillRef>
          <a:effectRef idx="1">
            <a:schemeClr val="accent4"/>
          </a:effectRef>
          <a:fontRef idx="minor">
            <a:schemeClr val="dk1"/>
          </a:fontRef>
        </p:style>
        <p:txBody>
          <a:bodyPr>
            <a:normAutofit/>
          </a:bodyPr>
          <a:lstStyle/>
          <a:p>
            <a:r>
              <a:rPr lang="el-GR" dirty="0" smtClean="0"/>
              <a:t>Τι </a:t>
            </a:r>
            <a:r>
              <a:rPr lang="el-GR" dirty="0" err="1" smtClean="0"/>
              <a:t>δραστηριότητεσ</a:t>
            </a:r>
            <a:r>
              <a:rPr lang="el-GR" dirty="0" smtClean="0"/>
              <a:t> δίνω </a:t>
            </a:r>
            <a:r>
              <a:rPr lang="el-GR" dirty="0" err="1" smtClean="0"/>
              <a:t>τοτε</a:t>
            </a:r>
            <a:r>
              <a:rPr lang="el-GR" dirty="0" smtClean="0"/>
              <a:t>?</a:t>
            </a:r>
            <a:endParaRPr lang="el-GR"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902876372"/>
              </p:ext>
            </p:extLst>
          </p:nvPr>
        </p:nvGraphicFramePr>
        <p:xfrm>
          <a:off x="304800" y="1554162"/>
          <a:ext cx="8686800" cy="5259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99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pPr algn="ctr"/>
            <a:r>
              <a:rPr lang="el-GR" sz="2400" b="1" dirty="0" smtClean="0"/>
              <a:t>Φυσιολογικό </a:t>
            </a:r>
            <a:r>
              <a:rPr lang="el-GR" sz="2400" b="1" dirty="0" err="1" smtClean="0"/>
              <a:t>αναπτυξιακο</a:t>
            </a:r>
            <a:r>
              <a:rPr lang="el-GR" sz="2400" b="1" dirty="0" smtClean="0"/>
              <a:t> </a:t>
            </a:r>
            <a:r>
              <a:rPr lang="el-GR" sz="2400" b="1" dirty="0" err="1" smtClean="0"/>
              <a:t>σταδιο</a:t>
            </a:r>
            <a:r>
              <a:rPr lang="el-GR" sz="2400" b="1" dirty="0" smtClean="0"/>
              <a:t> 7-9 μηνών– </a:t>
            </a:r>
            <a:br>
              <a:rPr lang="el-GR" sz="2400" b="1" dirty="0" smtClean="0"/>
            </a:br>
            <a:r>
              <a:rPr lang="el-GR" sz="2400" b="1" dirty="0" smtClean="0"/>
              <a:t>τα </a:t>
            </a:r>
            <a:r>
              <a:rPr lang="el-GR" sz="2400" b="1" dirty="0" err="1" smtClean="0"/>
              <a:t>συχνα</a:t>
            </a:r>
            <a:r>
              <a:rPr lang="el-GR" sz="2400" b="1" dirty="0" smtClean="0"/>
              <a:t> </a:t>
            </a:r>
            <a:r>
              <a:rPr lang="el-GR" sz="2400" b="1" dirty="0" err="1" smtClean="0"/>
              <a:t>προβληματα</a:t>
            </a:r>
            <a:endParaRPr lang="el-GR" sz="2400" b="1"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670049916"/>
              </p:ext>
            </p:extLst>
          </p:nvPr>
        </p:nvGraphicFramePr>
        <p:xfrm>
          <a:off x="304800" y="1554162"/>
          <a:ext cx="8686800" cy="5115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4768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88640"/>
            <a:ext cx="8686800" cy="838200"/>
          </a:xfrm>
        </p:spPr>
        <p:style>
          <a:lnRef idx="1">
            <a:schemeClr val="accent2"/>
          </a:lnRef>
          <a:fillRef idx="3">
            <a:schemeClr val="accent2"/>
          </a:fillRef>
          <a:effectRef idx="2">
            <a:schemeClr val="accent2"/>
          </a:effectRef>
          <a:fontRef idx="minor">
            <a:schemeClr val="lt1"/>
          </a:fontRef>
        </p:style>
        <p:txBody>
          <a:bodyPr>
            <a:noAutofit/>
          </a:bodyPr>
          <a:lstStyle/>
          <a:p>
            <a:pPr algn="ctr"/>
            <a:r>
              <a:rPr lang="el-GR" sz="2400" dirty="0" err="1" smtClean="0">
                <a:solidFill>
                  <a:schemeClr val="tx1"/>
                </a:solidFill>
              </a:rPr>
              <a:t>Συστάσεισ</a:t>
            </a:r>
            <a:r>
              <a:rPr lang="el-GR" sz="2400" dirty="0" smtClean="0">
                <a:solidFill>
                  <a:schemeClr val="tx1"/>
                </a:solidFill>
              </a:rPr>
              <a:t> για την αγωγή και την </a:t>
            </a:r>
            <a:r>
              <a:rPr lang="el-GR" sz="2400" dirty="0" err="1" smtClean="0">
                <a:solidFill>
                  <a:schemeClr val="tx1"/>
                </a:solidFill>
              </a:rPr>
              <a:t>εκπαιδευση</a:t>
            </a:r>
            <a:endParaRPr lang="el-GR" sz="2400" dirty="0">
              <a:solidFill>
                <a:schemeClr val="tx1"/>
              </a:solidFill>
            </a:endParaRPr>
          </a:p>
        </p:txBody>
      </p:sp>
      <p:sp>
        <p:nvSpPr>
          <p:cNvPr id="3" name="Θέση περιεχομένου 2"/>
          <p:cNvSpPr>
            <a:spLocks noGrp="1"/>
          </p:cNvSpPr>
          <p:nvPr>
            <p:ph idx="1"/>
          </p:nvPr>
        </p:nvSpPr>
        <p:spPr>
          <a:xfrm>
            <a:off x="0" y="1196752"/>
            <a:ext cx="9144000" cy="5544616"/>
          </a:xfrm>
        </p:spPr>
        <p:style>
          <a:lnRef idx="1">
            <a:schemeClr val="accent4"/>
          </a:lnRef>
          <a:fillRef idx="2">
            <a:schemeClr val="accent4"/>
          </a:fillRef>
          <a:effectRef idx="1">
            <a:schemeClr val="accent4"/>
          </a:effectRef>
          <a:fontRef idx="minor">
            <a:schemeClr val="dk1"/>
          </a:fontRef>
        </p:style>
        <p:txBody>
          <a:bodyPr/>
          <a:lstStyle/>
          <a:p>
            <a:r>
              <a:rPr lang="el-GR" dirty="0" smtClean="0">
                <a:sym typeface="Wingdings" pitchFamily="2" charset="2"/>
              </a:rPr>
              <a:t> ότι δουλεύαμε μέχρι σήμερα το συνεχίζουμε</a:t>
            </a:r>
          </a:p>
          <a:p>
            <a:r>
              <a:rPr lang="el-GR" dirty="0" err="1" smtClean="0">
                <a:sym typeface="Wingdings" pitchFamily="2" charset="2"/>
              </a:rPr>
              <a:t>Εκπαιδεύουμε</a:t>
            </a:r>
            <a:r>
              <a:rPr lang="el-GR" dirty="0" smtClean="0">
                <a:sym typeface="Wingdings" pitchFamily="2" charset="2"/>
              </a:rPr>
              <a:t> στην ενεργητική σύλληψη του παιδιού για τη σίτιση, την ένδυση, το πλύσιμο, την τουαλέτα, </a:t>
            </a:r>
          </a:p>
          <a:p>
            <a:r>
              <a:rPr lang="el-GR" dirty="0" err="1" smtClean="0">
                <a:sym typeface="Wingdings" pitchFamily="2" charset="2"/>
              </a:rPr>
              <a:t>έντονα</a:t>
            </a:r>
            <a:r>
              <a:rPr lang="el-GR" dirty="0" smtClean="0">
                <a:sym typeface="Wingdings" pitchFamily="2" charset="2"/>
              </a:rPr>
              <a:t> δουλεύουμε την ΑΠΕΛΕΥΘΕΡΩΣΗ του αντικειμένου από το χέρι</a:t>
            </a:r>
          </a:p>
          <a:p>
            <a:r>
              <a:rPr lang="el-GR" dirty="0" err="1" smtClean="0">
                <a:sym typeface="Wingdings" pitchFamily="2" charset="2"/>
              </a:rPr>
              <a:t>η</a:t>
            </a:r>
            <a:r>
              <a:rPr lang="el-GR" dirty="0" smtClean="0">
                <a:sym typeface="Wingdings" pitchFamily="2" charset="2"/>
              </a:rPr>
              <a:t> ωλένια σύλληψη εξελίσσεται σε </a:t>
            </a:r>
            <a:r>
              <a:rPr lang="el-GR" dirty="0" err="1" smtClean="0">
                <a:sym typeface="Wingdings" pitchFamily="2" charset="2"/>
              </a:rPr>
              <a:t>κερκιδική</a:t>
            </a:r>
            <a:endParaRPr lang="el-GR" dirty="0" smtClean="0">
              <a:sym typeface="Wingdings" pitchFamily="2" charset="2"/>
            </a:endParaRPr>
          </a:p>
          <a:p>
            <a:r>
              <a:rPr lang="el-GR" dirty="0" err="1" smtClean="0">
                <a:sym typeface="Wingdings" pitchFamily="2" charset="2"/>
              </a:rPr>
              <a:t>ξεκινάμε</a:t>
            </a:r>
            <a:r>
              <a:rPr lang="el-GR" dirty="0" smtClean="0">
                <a:sym typeface="Wingdings" pitchFamily="2" charset="2"/>
              </a:rPr>
              <a:t> τη σύλληψη δίκην λαβίδας</a:t>
            </a:r>
          </a:p>
          <a:p>
            <a:r>
              <a:rPr lang="el-GR" dirty="0" err="1" smtClean="0">
                <a:sym typeface="Wingdings" pitchFamily="2" charset="2"/>
              </a:rPr>
              <a:t>παλαμάκια</a:t>
            </a:r>
            <a:r>
              <a:rPr lang="el-GR" dirty="0" smtClean="0">
                <a:sym typeface="Wingdings" pitchFamily="2" charset="2"/>
              </a:rPr>
              <a:t> με ανοικτά χέρια και επαναλαμβανόμενες κινήσεις </a:t>
            </a:r>
            <a:endParaRPr lang="el-G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5373216"/>
            <a:ext cx="1954893" cy="11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445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700808"/>
            <a:ext cx="8686800" cy="838200"/>
          </a:xfrm>
        </p:spPr>
        <p:txBody>
          <a:bodyPr>
            <a:normAutofit fontScale="90000"/>
          </a:bodyPr>
          <a:lstStyle/>
          <a:p>
            <a:r>
              <a:rPr lang="el-GR" dirty="0" smtClean="0"/>
              <a:t>Ας θυμηθούμε τα </a:t>
            </a:r>
            <a:r>
              <a:rPr lang="el-GR" dirty="0" err="1" smtClean="0"/>
              <a:t>ηλικιακα</a:t>
            </a:r>
            <a:r>
              <a:rPr lang="el-GR" dirty="0" smtClean="0"/>
              <a:t> </a:t>
            </a:r>
            <a:r>
              <a:rPr lang="el-GR" dirty="0" err="1" smtClean="0"/>
              <a:t>οροσημα</a:t>
            </a:r>
            <a:r>
              <a:rPr lang="el-GR" dirty="0" smtClean="0"/>
              <a:t> για τη χρήση του </a:t>
            </a:r>
            <a:r>
              <a:rPr lang="el-GR" dirty="0" err="1" smtClean="0"/>
              <a:t>χεριου</a:t>
            </a:r>
            <a:r>
              <a:rPr lang="el-GR" dirty="0" smtClean="0"/>
              <a:t> </a:t>
            </a:r>
            <a:endParaRPr lang="el-GR" dirty="0"/>
          </a:p>
        </p:txBody>
      </p:sp>
    </p:spTree>
    <p:extLst>
      <p:ext uri="{BB962C8B-B14F-4D97-AF65-F5344CB8AC3E}">
        <p14:creationId xmlns:p14="http://schemas.microsoft.com/office/powerpoint/2010/main" val="3143981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457200"/>
            <a:ext cx="8812088" cy="838200"/>
          </a:xfrm>
        </p:spPr>
        <p:txBody>
          <a:bodyPr>
            <a:normAutofit fontScale="90000"/>
          </a:bodyPr>
          <a:lstStyle/>
          <a:p>
            <a:pPr algn="ctr"/>
            <a:r>
              <a:rPr lang="el-GR" sz="2800" dirty="0" err="1" smtClean="0">
                <a:solidFill>
                  <a:schemeClr val="tx1"/>
                </a:solidFill>
              </a:rPr>
              <a:t>Αναπτυξιακο</a:t>
            </a:r>
            <a:r>
              <a:rPr lang="el-GR" sz="2800" dirty="0" smtClean="0">
                <a:solidFill>
                  <a:schemeClr val="tx1"/>
                </a:solidFill>
              </a:rPr>
              <a:t> </a:t>
            </a:r>
            <a:r>
              <a:rPr lang="el-GR" sz="2800" dirty="0" err="1" smtClean="0">
                <a:solidFill>
                  <a:schemeClr val="tx1"/>
                </a:solidFill>
              </a:rPr>
              <a:t>επιπεδο</a:t>
            </a:r>
            <a:r>
              <a:rPr lang="el-GR" sz="2800" dirty="0" smtClean="0">
                <a:solidFill>
                  <a:schemeClr val="tx1"/>
                </a:solidFill>
              </a:rPr>
              <a:t> 9-12 μηνών—</a:t>
            </a:r>
            <a:br>
              <a:rPr lang="el-GR" sz="2800" dirty="0" smtClean="0">
                <a:solidFill>
                  <a:schemeClr val="tx1"/>
                </a:solidFill>
              </a:rPr>
            </a:br>
            <a:r>
              <a:rPr lang="el-GR" sz="2800" dirty="0" err="1" smtClean="0">
                <a:solidFill>
                  <a:schemeClr val="tx1"/>
                </a:solidFill>
              </a:rPr>
              <a:t>συχνα</a:t>
            </a:r>
            <a:r>
              <a:rPr lang="el-GR" sz="2800" dirty="0" smtClean="0">
                <a:solidFill>
                  <a:schemeClr val="tx1"/>
                </a:solidFill>
              </a:rPr>
              <a:t> </a:t>
            </a:r>
            <a:r>
              <a:rPr lang="el-GR" sz="2800" dirty="0" err="1" smtClean="0">
                <a:solidFill>
                  <a:schemeClr val="tx1"/>
                </a:solidFill>
              </a:rPr>
              <a:t>προβληματα</a:t>
            </a:r>
            <a:endParaRPr lang="el-GR" sz="2800" dirty="0">
              <a:solidFill>
                <a:schemeClr val="tx1"/>
              </a:solidFill>
            </a:endParaRP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721681088"/>
              </p:ext>
            </p:extLst>
          </p:nvPr>
        </p:nvGraphicFramePr>
        <p:xfrm>
          <a:off x="336612" y="908720"/>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p:cNvSpPr/>
          <p:nvPr/>
        </p:nvSpPr>
        <p:spPr>
          <a:xfrm>
            <a:off x="539552" y="5157192"/>
            <a:ext cx="8136904" cy="15121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dirty="0" smtClean="0"/>
              <a:t>Μη φυσιολογικές επιδόσεις: ίσως επιμονή μη φυσιολογικών λαβών του χεριού, μη φυσιολογική απελευθέρωση. Ίσως υπερβολική αντίδραση αποφυγής -</a:t>
            </a:r>
            <a:r>
              <a:rPr lang="el-GR" dirty="0" err="1" smtClean="0">
                <a:sym typeface="Wingdings" pitchFamily="2" charset="2"/>
              </a:rPr>
              <a:t>εμπόδιο</a:t>
            </a:r>
            <a:r>
              <a:rPr lang="el-GR" dirty="0" smtClean="0">
                <a:sym typeface="Wingdings" pitchFamily="2" charset="2"/>
              </a:rPr>
              <a:t> στον έλεγχο της απελευθέρωσης και ίσως υπερβολικό άνοιγμα χεριού στην έκταση</a:t>
            </a:r>
            <a:endParaRPr lang="el-GR" dirty="0"/>
          </a:p>
        </p:txBody>
      </p:sp>
    </p:spTree>
    <p:extLst>
      <p:ext uri="{BB962C8B-B14F-4D97-AF65-F5344CB8AC3E}">
        <p14:creationId xmlns:p14="http://schemas.microsoft.com/office/powerpoint/2010/main" val="4029952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Autofit/>
          </a:bodyPr>
          <a:lstStyle/>
          <a:p>
            <a:r>
              <a:rPr lang="el-GR" sz="2400" dirty="0" err="1" smtClean="0">
                <a:solidFill>
                  <a:schemeClr val="tx1"/>
                </a:solidFill>
              </a:rPr>
              <a:t>Συστάσεισ</a:t>
            </a:r>
            <a:r>
              <a:rPr lang="el-GR" sz="2400" dirty="0" smtClean="0">
                <a:solidFill>
                  <a:schemeClr val="tx1"/>
                </a:solidFill>
              </a:rPr>
              <a:t> για αγωγή και </a:t>
            </a:r>
            <a:r>
              <a:rPr lang="el-GR" sz="2400" dirty="0" err="1" smtClean="0">
                <a:solidFill>
                  <a:schemeClr val="tx1"/>
                </a:solidFill>
              </a:rPr>
              <a:t>απελευθερωση</a:t>
            </a:r>
            <a:r>
              <a:rPr lang="el-GR" sz="2400" dirty="0" smtClean="0">
                <a:solidFill>
                  <a:schemeClr val="tx1"/>
                </a:solidFill>
              </a:rPr>
              <a:t> </a:t>
            </a:r>
            <a:endParaRPr lang="el-GR" sz="2400" dirty="0">
              <a:solidFill>
                <a:schemeClr val="tx1"/>
              </a:solidFill>
            </a:endParaRPr>
          </a:p>
        </p:txBody>
      </p:sp>
      <p:sp>
        <p:nvSpPr>
          <p:cNvPr id="3" name="Θέση περιεχομένου 2"/>
          <p:cNvSpPr>
            <a:spLocks noGrp="1"/>
          </p:cNvSpPr>
          <p:nvPr>
            <p:ph idx="1"/>
          </p:nvPr>
        </p:nvSpPr>
        <p:spPr/>
        <p:txBody>
          <a:bodyPr/>
          <a:lstStyle/>
          <a:p>
            <a:endParaRPr lang="el-GR" dirty="0"/>
          </a:p>
        </p:txBody>
      </p:sp>
      <p:sp>
        <p:nvSpPr>
          <p:cNvPr id="4" name="Ορθογώνιο 3"/>
          <p:cNvSpPr/>
          <p:nvPr/>
        </p:nvSpPr>
        <p:spPr>
          <a:xfrm>
            <a:off x="251520" y="1484784"/>
            <a:ext cx="4824536" cy="12241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dirty="0" smtClean="0"/>
              <a:t>Η απελευθέρωση είναι εφικτή μόνο όταν ο καρπός είναι σε κάμψη</a:t>
            </a:r>
          </a:p>
          <a:p>
            <a:pPr algn="ctr"/>
            <a:r>
              <a:rPr lang="el-GR" dirty="0" smtClean="0"/>
              <a:t>Το παιδί μπορεί να χρησιμοποιήσει το άλλο χέρι για να βοηθηθεί</a:t>
            </a:r>
            <a:endParaRPr lang="el-GR" dirty="0"/>
          </a:p>
        </p:txBody>
      </p:sp>
      <p:sp>
        <p:nvSpPr>
          <p:cNvPr id="5" name="Ορθογώνιο 4"/>
          <p:cNvSpPr/>
          <p:nvPr/>
        </p:nvSpPr>
        <p:spPr>
          <a:xfrm>
            <a:off x="1259632" y="2852936"/>
            <a:ext cx="547260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Απελευθέρωση ενός αντικειμένου έναντι σε μια σκληρή επιφάνεια</a:t>
            </a:r>
            <a:endParaRPr lang="el-GR" dirty="0"/>
          </a:p>
        </p:txBody>
      </p:sp>
      <p:sp>
        <p:nvSpPr>
          <p:cNvPr id="6" name="Ορθογώνιο 5"/>
          <p:cNvSpPr/>
          <p:nvPr/>
        </p:nvSpPr>
        <p:spPr>
          <a:xfrm>
            <a:off x="3275856" y="4005064"/>
            <a:ext cx="5688632" cy="13681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Απελευθέρωση του αντίχειρα σε προσαγωγή και κάμψη της παλάμης </a:t>
            </a:r>
            <a:r>
              <a:rPr lang="el-GR" dirty="0" smtClean="0">
                <a:sym typeface="Wingdings" pitchFamily="2" charset="2"/>
              </a:rPr>
              <a:t> εκπαιδεύουμε με το ενεργητικό άνοιγμα του χεριού μαζί με την απαγωγή του αντίχειρα μετά τον υπτιασμό .Ίσως χρησιμοποιήσουμε και έξω στροφή αγκώνα</a:t>
            </a:r>
            <a:endParaRPr lang="el-GR" dirty="0"/>
          </a:p>
        </p:txBody>
      </p:sp>
      <p:sp>
        <p:nvSpPr>
          <p:cNvPr id="7" name="Ορθογώνιο 6"/>
          <p:cNvSpPr/>
          <p:nvPr/>
        </p:nvSpPr>
        <p:spPr>
          <a:xfrm>
            <a:off x="107504" y="5229200"/>
            <a:ext cx="4320480" cy="115212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l-GR" dirty="0" smtClean="0"/>
              <a:t>-Απελευθέρωση με ωλένια απόκλιση </a:t>
            </a:r>
          </a:p>
          <a:p>
            <a:pPr algn="ctr"/>
            <a:r>
              <a:rPr lang="el-GR" dirty="0" smtClean="0"/>
              <a:t>-Απελευθέρωση με υπερβολικό άνοιγμα δακτύλων: υπερβολική απαγωγή και υπερέκταση ΜΚΦ αρθρώσεων</a:t>
            </a:r>
            <a:endParaRPr lang="el-GR" dirty="0"/>
          </a:p>
        </p:txBody>
      </p:sp>
      <p:sp>
        <p:nvSpPr>
          <p:cNvPr id="8" name="Ορθογώνιο 7"/>
          <p:cNvSpPr/>
          <p:nvPr/>
        </p:nvSpPr>
        <p:spPr>
          <a:xfrm>
            <a:off x="4716016" y="5661248"/>
            <a:ext cx="4248472" cy="1080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l-GR" sz="2000" dirty="0" smtClean="0">
                <a:solidFill>
                  <a:schemeClr val="tx1"/>
                </a:solidFill>
              </a:rPr>
              <a:t>Εκπαίδευση σε σύλληψη σε υπτιασμό </a:t>
            </a:r>
            <a:endParaRPr lang="el-GR" sz="2000" dirty="0">
              <a:solidFill>
                <a:schemeClr val="tx1"/>
              </a:solidFill>
            </a:endParaRPr>
          </a:p>
        </p:txBody>
      </p:sp>
    </p:spTree>
    <p:extLst>
      <p:ext uri="{BB962C8B-B14F-4D97-AF65-F5344CB8AC3E}">
        <p14:creationId xmlns:p14="http://schemas.microsoft.com/office/powerpoint/2010/main" val="3103654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35283"/>
            <a:ext cx="8686800" cy="838200"/>
          </a:xfrm>
        </p:spPr>
        <p:style>
          <a:lnRef idx="1">
            <a:schemeClr val="accent2"/>
          </a:lnRef>
          <a:fillRef idx="2">
            <a:schemeClr val="accent2"/>
          </a:fillRef>
          <a:effectRef idx="1">
            <a:schemeClr val="accent2"/>
          </a:effectRef>
          <a:fontRef idx="minor">
            <a:schemeClr val="dk1"/>
          </a:fontRef>
        </p:style>
        <p:txBody>
          <a:bodyPr>
            <a:noAutofit/>
          </a:bodyPr>
          <a:lstStyle/>
          <a:p>
            <a:r>
              <a:rPr lang="el-GR" sz="2400" dirty="0" smtClean="0">
                <a:solidFill>
                  <a:schemeClr val="tx1"/>
                </a:solidFill>
              </a:rPr>
              <a:t>Για να ενισχύσω τη λεπτή σύλληψη…..</a:t>
            </a:r>
            <a:endParaRPr lang="el-GR" sz="2400" dirty="0">
              <a:solidFill>
                <a:schemeClr val="tx1"/>
              </a:solidFill>
            </a:endParaRPr>
          </a:p>
        </p:txBody>
      </p:sp>
      <p:sp>
        <p:nvSpPr>
          <p:cNvPr id="4" name="Ορθογώνιο 3"/>
          <p:cNvSpPr/>
          <p:nvPr/>
        </p:nvSpPr>
        <p:spPr>
          <a:xfrm>
            <a:off x="467544" y="1340768"/>
            <a:ext cx="8568952" cy="3384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Βελτιώνω τη μεμονωμένη κίνηση των δακτύλων και παράγω την ενέργεια του ΔΕΙΚΤΗ!</a:t>
            </a:r>
          </a:p>
          <a:p>
            <a:pPr marL="285750" indent="-285750" algn="ctr">
              <a:buFont typeface="Wingdings"/>
              <a:buChar char="à"/>
            </a:pPr>
            <a:r>
              <a:rPr lang="el-GR" dirty="0" smtClean="0">
                <a:sym typeface="Wingdings" pitchFamily="2" charset="2"/>
              </a:rPr>
              <a:t>Βάδιση δακτύλων στο τραπέζι, </a:t>
            </a:r>
          </a:p>
          <a:p>
            <a:pPr marL="285750" indent="-285750" algn="ctr">
              <a:buFont typeface="Wingdings"/>
              <a:buChar char="à"/>
            </a:pPr>
            <a:r>
              <a:rPr lang="el-GR" dirty="0" smtClean="0">
                <a:sym typeface="Wingdings" pitchFamily="2" charset="2"/>
              </a:rPr>
              <a:t>Θεατρικά έργα για τα δάκτυλα</a:t>
            </a:r>
          </a:p>
          <a:p>
            <a:pPr marL="285750" indent="-285750" algn="ctr">
              <a:buFont typeface="Wingdings"/>
              <a:buChar char="à"/>
            </a:pPr>
            <a:r>
              <a:rPr lang="el-GR" dirty="0" err="1" smtClean="0">
                <a:sym typeface="Wingdings" pitchFamily="2" charset="2"/>
              </a:rPr>
              <a:t>Δακτυλόκουκλες</a:t>
            </a:r>
            <a:endParaRPr lang="el-GR" dirty="0" smtClean="0">
              <a:sym typeface="Wingdings" pitchFamily="2" charset="2"/>
            </a:endParaRPr>
          </a:p>
          <a:p>
            <a:pPr marL="285750" indent="-285750" algn="ctr">
              <a:buFont typeface="Wingdings"/>
              <a:buChar char="à"/>
            </a:pPr>
            <a:endParaRPr lang="el-GR" dirty="0" smtClean="0">
              <a:sym typeface="Wingdings" pitchFamily="2" charset="2"/>
            </a:endParaRPr>
          </a:p>
          <a:p>
            <a:pPr algn="ctr"/>
            <a:r>
              <a:rPr lang="el-GR" dirty="0" smtClean="0">
                <a:sym typeface="Wingdings" pitchFamily="2" charset="2"/>
              </a:rPr>
              <a:t>Προσέγγιση του αντικειμένου με τον δείκτη και κατάδειξη –και πίεση με μεμονωμένο δάκτυλο</a:t>
            </a:r>
            <a:endParaRPr lang="el-GR" dirty="0">
              <a:sym typeface="Wingdings" pitchFamily="2" charset="2"/>
            </a:endParaRPr>
          </a:p>
          <a:p>
            <a:pPr marL="285750" indent="-285750" algn="ctr">
              <a:buFont typeface="Wingdings"/>
              <a:buChar char="à"/>
            </a:pPr>
            <a:endParaRPr lang="el-GR" dirty="0"/>
          </a:p>
        </p:txBody>
      </p:sp>
      <p:sp>
        <p:nvSpPr>
          <p:cNvPr id="5" name="Ορθογώνιο 4"/>
          <p:cNvSpPr/>
          <p:nvPr/>
        </p:nvSpPr>
        <p:spPr>
          <a:xfrm>
            <a:off x="251520" y="4365104"/>
            <a:ext cx="8784976"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Βοηθήστε το παιδί να </a:t>
            </a:r>
            <a:r>
              <a:rPr lang="el-GR" dirty="0" smtClean="0">
                <a:sym typeface="Wingdings" pitchFamily="2" charset="2"/>
              </a:rPr>
              <a:t> χρησιμοποιεί τηλέφωνο, να πιέζει αριθμούς, παιχνίδια ταμειακές μηχανές, πίεση σε ζυμάρι άμμο, γραμμές με το δάκτυλο και αφρός, να κάνει τελείες, να κλείνει τις κόπιτσες, να ανάβει /σβήνει φως, να πιέζει πλήκτρα σε πιάνο….</a:t>
            </a:r>
            <a:endParaRPr lang="el-GR" dirty="0"/>
          </a:p>
        </p:txBody>
      </p:sp>
    </p:spTree>
    <p:extLst>
      <p:ext uri="{BB962C8B-B14F-4D97-AF65-F5344CB8AC3E}">
        <p14:creationId xmlns:p14="http://schemas.microsoft.com/office/powerpoint/2010/main" val="3379622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Ενίσχυση </a:t>
            </a:r>
            <a:r>
              <a:rPr lang="el-GR" dirty="0" err="1" smtClean="0"/>
              <a:t>δικην</a:t>
            </a:r>
            <a:r>
              <a:rPr lang="el-GR" dirty="0" smtClean="0"/>
              <a:t> </a:t>
            </a:r>
            <a:r>
              <a:rPr lang="el-GR" dirty="0" err="1" smtClean="0"/>
              <a:t>λαβησ</a:t>
            </a:r>
            <a:r>
              <a:rPr lang="el-GR" dirty="0" smtClean="0"/>
              <a:t> </a:t>
            </a:r>
            <a:r>
              <a:rPr lang="el-GR" dirty="0" err="1" smtClean="0"/>
              <a:t>λαβίδασ</a:t>
            </a:r>
            <a:endParaRPr lang="el-GR" dirty="0"/>
          </a:p>
        </p:txBody>
      </p:sp>
      <p:sp>
        <p:nvSpPr>
          <p:cNvPr id="3" name="Θέση περιεχομένου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a:bodyPr>
          <a:lstStyle/>
          <a:p>
            <a:r>
              <a:rPr lang="el-GR" dirty="0" smtClean="0"/>
              <a:t>Μαζέψτε κομμάτια δημητριακών, κουμπιά, μπίλιες, παχιές κιμωλίες και μολύβια</a:t>
            </a:r>
          </a:p>
          <a:p>
            <a:r>
              <a:rPr lang="el-GR" dirty="0" smtClean="0"/>
              <a:t>Παιχνίδια με μοχλούς και σχήματα</a:t>
            </a:r>
          </a:p>
          <a:p>
            <a:r>
              <a:rPr lang="el-GR" dirty="0" err="1" smtClean="0"/>
              <a:t>Κουζινικά</a:t>
            </a:r>
            <a:r>
              <a:rPr lang="el-GR" dirty="0" smtClean="0"/>
              <a:t> και </a:t>
            </a:r>
            <a:r>
              <a:rPr lang="el-GR" dirty="0" err="1" smtClean="0"/>
              <a:t>φλυτζανάκια</a:t>
            </a:r>
            <a:r>
              <a:rPr lang="el-GR" dirty="0" smtClean="0"/>
              <a:t> με λαβές</a:t>
            </a:r>
          </a:p>
          <a:p>
            <a:r>
              <a:rPr lang="el-GR" dirty="0" smtClean="0"/>
              <a:t>Κούρδισμα ρολογιού</a:t>
            </a:r>
          </a:p>
          <a:p>
            <a:r>
              <a:rPr lang="el-GR" dirty="0" smtClean="0"/>
              <a:t>Πλαστελίνη, πηλός, βίδωμα # ξεβίδωμα, </a:t>
            </a:r>
          </a:p>
          <a:p>
            <a:r>
              <a:rPr lang="el-GR" dirty="0" smtClean="0"/>
              <a:t>Χρώμα σε δάκτυλα και ζωγραφική</a:t>
            </a:r>
          </a:p>
          <a:p>
            <a:r>
              <a:rPr lang="el-GR" dirty="0" smtClean="0"/>
              <a:t>Ξεκόλλημα ετικετών, να ανοίξει πορτοφόλι κλπ</a:t>
            </a:r>
          </a:p>
          <a:p>
            <a:pPr marL="0" indent="0">
              <a:buNone/>
            </a:pPr>
            <a:endParaRPr lang="el-GR" dirty="0"/>
          </a:p>
        </p:txBody>
      </p:sp>
    </p:spTree>
    <p:extLst>
      <p:ext uri="{BB962C8B-B14F-4D97-AF65-F5344CB8AC3E}">
        <p14:creationId xmlns:p14="http://schemas.microsoft.com/office/powerpoint/2010/main" val="1106231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Autofit/>
          </a:bodyPr>
          <a:lstStyle/>
          <a:p>
            <a:r>
              <a:rPr lang="el-GR" sz="2400" dirty="0" err="1" smtClean="0"/>
              <a:t>Χειρσιμός</a:t>
            </a:r>
            <a:r>
              <a:rPr lang="el-GR" sz="2400" dirty="0" smtClean="0"/>
              <a:t> </a:t>
            </a:r>
            <a:r>
              <a:rPr lang="el-GR" sz="2400" dirty="0" err="1" smtClean="0"/>
              <a:t>αντικειμενων</a:t>
            </a:r>
            <a:r>
              <a:rPr lang="el-GR" sz="2400" dirty="0" smtClean="0"/>
              <a:t> και </a:t>
            </a:r>
            <a:r>
              <a:rPr lang="el-GR" sz="2400" dirty="0" err="1" smtClean="0"/>
              <a:t>αντιληψη</a:t>
            </a:r>
            <a:endParaRPr lang="el-GR" sz="2400" dirty="0"/>
          </a:p>
        </p:txBody>
      </p:sp>
      <p:sp>
        <p:nvSpPr>
          <p:cNvPr id="4" name="Ορθογώνιο 3"/>
          <p:cNvSpPr/>
          <p:nvPr/>
        </p:nvSpPr>
        <p:spPr>
          <a:xfrm>
            <a:off x="251520" y="1628800"/>
            <a:ext cx="8784976" cy="482453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dirty="0" smtClean="0"/>
              <a:t>Ο χειρισμός έχει πλέον ενσωματωθεί με την αντιληπτική ανάπτυξη των παρακάτω:</a:t>
            </a:r>
          </a:p>
          <a:p>
            <a:pPr algn="ctr"/>
            <a:endParaRPr lang="el-GR" dirty="0"/>
          </a:p>
          <a:p>
            <a:pPr algn="ctr"/>
            <a:endParaRPr lang="el-GR" dirty="0" smtClean="0"/>
          </a:p>
          <a:p>
            <a:pPr algn="ctr"/>
            <a:r>
              <a:rPr lang="el-GR" dirty="0" smtClean="0"/>
              <a:t>Χώρος και βάθος σε συντονισμένες δραστηριότητες προσέγγισης κ σύλληψης αντικειμένων</a:t>
            </a:r>
          </a:p>
          <a:p>
            <a:pPr algn="ctr"/>
            <a:r>
              <a:rPr lang="el-GR" dirty="0" smtClean="0"/>
              <a:t>Αναγνώριση σχημάτων και ταυτίσεις</a:t>
            </a:r>
          </a:p>
          <a:p>
            <a:pPr algn="ctr"/>
            <a:r>
              <a:rPr lang="el-GR" dirty="0" smtClean="0"/>
              <a:t>Μέγεθος κατά την τοποθέτηση αντικειμένων σε δοχεία σύμφωνα με το μέγεθος τους</a:t>
            </a:r>
          </a:p>
          <a:p>
            <a:pPr algn="ctr"/>
            <a:r>
              <a:rPr lang="el-GR" dirty="0" smtClean="0"/>
              <a:t>Διάκριση υλικών και της υφής τους </a:t>
            </a:r>
          </a:p>
          <a:p>
            <a:pPr algn="ctr"/>
            <a:r>
              <a:rPr lang="el-GR" dirty="0" smtClean="0"/>
              <a:t>Άλλες </a:t>
            </a:r>
            <a:r>
              <a:rPr lang="el-GR" dirty="0" err="1" smtClean="0"/>
              <a:t>γνωσιακές</a:t>
            </a:r>
            <a:r>
              <a:rPr lang="el-GR" dirty="0" smtClean="0"/>
              <a:t> και κοινωνικές δραστηριότητες όπως ο αποχωρισμός, η κατάδειξη, το χάιδεμα προσώπου  στον καθρέφτη, και το χαμόγελο στον εαυτό</a:t>
            </a:r>
            <a:endParaRPr lang="el-GR" dirty="0"/>
          </a:p>
          <a:p>
            <a:pPr algn="ctr"/>
            <a:endParaRPr lang="el-GR" dirty="0" smtClean="0"/>
          </a:p>
          <a:p>
            <a:pPr algn="ctr"/>
            <a:endParaRPr lang="el-GR" dirty="0"/>
          </a:p>
          <a:p>
            <a:pPr algn="ctr"/>
            <a:endParaRPr lang="el-GR" dirty="0"/>
          </a:p>
        </p:txBody>
      </p:sp>
    </p:spTree>
    <p:extLst>
      <p:ext uri="{BB962C8B-B14F-4D97-AF65-F5344CB8AC3E}">
        <p14:creationId xmlns:p14="http://schemas.microsoft.com/office/powerpoint/2010/main" val="1828166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r>
              <a:rPr lang="el-GR" dirty="0" smtClean="0"/>
              <a:t>Ο χειρισμός των αντικειμένων εξελίσσεται σε </a:t>
            </a:r>
            <a:r>
              <a:rPr lang="el-GR" dirty="0" err="1" smtClean="0"/>
              <a:t>αμφιχείριο</a:t>
            </a:r>
            <a:r>
              <a:rPr lang="el-GR" dirty="0" smtClean="0"/>
              <a:t> και αργότερα γίνεται εντός του ενός χεριού στο 3</a:t>
            </a:r>
            <a:r>
              <a:rPr lang="el-GR" baseline="30000" dirty="0" smtClean="0"/>
              <a:t>ο</a:t>
            </a:r>
            <a:r>
              <a:rPr lang="el-GR" dirty="0" smtClean="0"/>
              <a:t> έτος ζωής.</a:t>
            </a:r>
          </a:p>
          <a:p>
            <a:pPr marL="0" indent="0">
              <a:buNone/>
            </a:pPr>
            <a:endParaRPr lang="el-GR" dirty="0"/>
          </a:p>
          <a:p>
            <a:pPr marL="0" indent="0">
              <a:buNone/>
            </a:pPr>
            <a:r>
              <a:rPr lang="el-GR" dirty="0" smtClean="0"/>
              <a:t>Ο κινητικός σχεδιασμός πρωτότυπων δραστηριοτήτων ξεκινά στην ηλικία των 2,5-3 ετών στα υγιή παιδιά</a:t>
            </a:r>
            <a:endParaRPr lang="el-GR" dirty="0"/>
          </a:p>
        </p:txBody>
      </p:sp>
    </p:spTree>
    <p:extLst>
      <p:ext uri="{BB962C8B-B14F-4D97-AF65-F5344CB8AC3E}">
        <p14:creationId xmlns:p14="http://schemas.microsoft.com/office/powerpoint/2010/main" val="2147425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pPr algn="ctr"/>
            <a:r>
              <a:rPr lang="el-GR" sz="2000" dirty="0" smtClean="0">
                <a:solidFill>
                  <a:schemeClr val="tx1"/>
                </a:solidFill>
              </a:rPr>
              <a:t>Αντίληψη , σύλληψη ιδεών, αντιληπτική κινητική ενσωμάτωση και </a:t>
            </a:r>
            <a:r>
              <a:rPr lang="el-GR" sz="2000" dirty="0" err="1" smtClean="0">
                <a:solidFill>
                  <a:schemeClr val="tx1"/>
                </a:solidFill>
              </a:rPr>
              <a:t>λεπτος</a:t>
            </a:r>
            <a:r>
              <a:rPr lang="el-GR" sz="2000" dirty="0" smtClean="0">
                <a:solidFill>
                  <a:schemeClr val="tx1"/>
                </a:solidFill>
              </a:rPr>
              <a:t> κινητικός </a:t>
            </a:r>
            <a:r>
              <a:rPr lang="el-GR" sz="2000" dirty="0" err="1" smtClean="0">
                <a:solidFill>
                  <a:schemeClr val="tx1"/>
                </a:solidFill>
              </a:rPr>
              <a:t>χειρισμόσ</a:t>
            </a:r>
            <a:r>
              <a:rPr lang="el-GR" sz="2000" dirty="0" smtClean="0">
                <a:solidFill>
                  <a:schemeClr val="tx1"/>
                </a:solidFill>
              </a:rPr>
              <a:t> </a:t>
            </a:r>
            <a:r>
              <a:rPr lang="el-GR" sz="2000" dirty="0" err="1" smtClean="0">
                <a:solidFill>
                  <a:schemeClr val="tx1"/>
                </a:solidFill>
              </a:rPr>
              <a:t>αντικειμενων</a:t>
            </a:r>
            <a:endParaRPr lang="el-GR" sz="2000" dirty="0">
              <a:solidFill>
                <a:schemeClr val="tx1"/>
              </a:solidFill>
            </a:endParaRPr>
          </a:p>
        </p:txBody>
      </p:sp>
      <p:sp>
        <p:nvSpPr>
          <p:cNvPr id="3" name="Θέση περιεχομένου 2"/>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lstStyle/>
          <a:p>
            <a:r>
              <a:rPr lang="el-GR" dirty="0" smtClean="0"/>
              <a:t>Αναπτύσσονται με δραστηριότητες: χάντρες, περάσματα, σχεδίαση, ζωγραφική, χρήση πίνακα με </a:t>
            </a:r>
            <a:r>
              <a:rPr lang="el-GR" dirty="0" err="1" smtClean="0"/>
              <a:t>ενσφηνώματα</a:t>
            </a:r>
            <a:r>
              <a:rPr lang="el-GR" dirty="0" smtClean="0"/>
              <a:t>, βιδωτά παιχνίδια, </a:t>
            </a:r>
          </a:p>
          <a:p>
            <a:r>
              <a:rPr lang="el-GR" dirty="0" smtClean="0"/>
              <a:t>Συντονισμός χεριού –ματιού</a:t>
            </a:r>
          </a:p>
          <a:p>
            <a:pPr marL="0" indent="0">
              <a:buNone/>
            </a:pPr>
            <a:r>
              <a:rPr lang="el-GR" dirty="0" smtClean="0">
                <a:sym typeface="Wingdings" pitchFamily="2" charset="2"/>
              </a:rPr>
              <a:t>Εξελίσσονται ως εξής </a:t>
            </a:r>
            <a:r>
              <a:rPr lang="el-GR" dirty="0" err="1" smtClean="0">
                <a:sym typeface="Wingdings" pitchFamily="2" charset="2"/>
              </a:rPr>
              <a:t>ρυθμόςταχύτηταακρίβεια</a:t>
            </a:r>
            <a:endParaRPr lang="el-GR" dirty="0"/>
          </a:p>
        </p:txBody>
      </p:sp>
    </p:spTree>
    <p:extLst>
      <p:ext uri="{BB962C8B-B14F-4D97-AF65-F5344CB8AC3E}">
        <p14:creationId xmlns:p14="http://schemas.microsoft.com/office/powerpoint/2010/main" val="3769055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Χρήση </a:t>
            </a:r>
            <a:r>
              <a:rPr lang="el-GR" dirty="0" err="1" smtClean="0"/>
              <a:t>ναρθηκών</a:t>
            </a:r>
            <a:r>
              <a:rPr lang="el-GR" dirty="0" smtClean="0"/>
              <a:t> και </a:t>
            </a:r>
            <a:r>
              <a:rPr lang="el-GR" dirty="0" err="1" smtClean="0"/>
              <a:t>γυψονάρθηκων</a:t>
            </a:r>
            <a:endParaRPr lang="el-GR" dirty="0"/>
          </a:p>
        </p:txBody>
      </p:sp>
      <p:pic>
        <p:nvPicPr>
          <p:cNvPr id="7170"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57" t="26462" r="4977" b="35037"/>
          <a:stretch/>
        </p:blipFill>
        <p:spPr bwMode="auto">
          <a:xfrm>
            <a:off x="683568" y="1470995"/>
            <a:ext cx="7482152" cy="411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109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16" y="404664"/>
            <a:ext cx="6656739"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75716">
            <a:off x="3872870" y="3092251"/>
            <a:ext cx="4511824" cy="253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33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anim calcmode="lin" valueType="num">
                                      <p:cBhvr>
                                        <p:cTn id="8" dur="2000" fill="hold"/>
                                        <p:tgtEl>
                                          <p:spTgt spid="8195"/>
                                        </p:tgtEl>
                                        <p:attrNameLst>
                                          <p:attrName>ppt_w</p:attrName>
                                        </p:attrNameLst>
                                      </p:cBhvr>
                                      <p:tavLst>
                                        <p:tav tm="0" fmla="#ppt_w*sin(2.5*pi*$)">
                                          <p:val>
                                            <p:fltVal val="0"/>
                                          </p:val>
                                        </p:tav>
                                        <p:tav tm="100000">
                                          <p:val>
                                            <p:fltVal val="1"/>
                                          </p:val>
                                        </p:tav>
                                      </p:tavLst>
                                    </p:anim>
                                    <p:anim calcmode="lin" valueType="num">
                                      <p:cBhvr>
                                        <p:cTn id="9" dur="2000" fill="hold"/>
                                        <p:tgtEl>
                                          <p:spTgt spid="8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098" name="Picture 2"/>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6033" t="3517" r="353" b="8236"/>
          <a:stretch/>
        </p:blipFill>
        <p:spPr bwMode="auto">
          <a:xfrm rot="16200000">
            <a:off x="1269068" y="-570724"/>
            <a:ext cx="6837063" cy="797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38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122" name="Picture 2"/>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288" r="63510" b="8608"/>
          <a:stretch/>
        </p:blipFill>
        <p:spPr bwMode="auto">
          <a:xfrm rot="16200000">
            <a:off x="2114282" y="-1170065"/>
            <a:ext cx="4896543" cy="876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3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4216" t="2716" r="2067" b="3625"/>
          <a:stretch/>
        </p:blipFill>
        <p:spPr bwMode="auto">
          <a:xfrm rot="16200000">
            <a:off x="1599499" y="-841151"/>
            <a:ext cx="5798356" cy="828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577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61" t="667" r="46675" b="22840"/>
          <a:stretch/>
        </p:blipFill>
        <p:spPr bwMode="auto">
          <a:xfrm rot="16200000">
            <a:off x="1441968" y="-566351"/>
            <a:ext cx="6116050" cy="835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79956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αστημικό">
  <a:themeElements>
    <a:clrScheme name="Αφθονί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Απαραίτητο">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944</TotalTime>
  <Words>3028</Words>
  <Application>Microsoft Office PowerPoint</Application>
  <PresentationFormat>Προβολή στην οθόνη (4:3)</PresentationFormat>
  <Paragraphs>278</Paragraphs>
  <Slides>58</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58</vt:i4>
      </vt:variant>
    </vt:vector>
  </HeadingPairs>
  <TitlesOfParts>
    <vt:vector size="59" baseType="lpstr">
      <vt:lpstr>Διαστημικό</vt:lpstr>
      <vt:lpstr>Αναπτυξη τησ λειτουργιασ του χεριου</vt:lpstr>
      <vt:lpstr>Από ποιους παραγοντεσ εξαρτάται η αναπτυξη της λειτουργιασ του χεριου?</vt:lpstr>
      <vt:lpstr>Σε τι αφορούν οι βασικέσ κινητικέσ παράμετροι της λειτουργιασ του χεριου?</vt:lpstr>
      <vt:lpstr>Παρουσίαση του PowerPoint</vt:lpstr>
      <vt:lpstr>Ας θυμηθούμε τα ηλικιακα οροσημα για τη χρήση του χεριου </vt:lpstr>
      <vt:lpstr>Παρουσίαση του PowerPoint</vt:lpstr>
      <vt:lpstr>Παρουσίαση του PowerPoint</vt:lpstr>
      <vt:lpstr>Παρουσίαση του PowerPoint</vt:lpstr>
      <vt:lpstr>Παρουσίαση του PowerPoint</vt:lpstr>
      <vt:lpstr>Πριν ξεκινήσουμε την εκπαίδευση του χεριού τι αξιολογούμε?</vt:lpstr>
      <vt:lpstr>….και γιατί είναι αναγκαία η χρήση των χεριών??</vt:lpstr>
      <vt:lpstr>Σκοποι της παρεμβασης : άνω άκρα και σταστικοι μηχανισμοι</vt:lpstr>
      <vt:lpstr>Άνω άκρα και μη φυσιολογική κινητική συμπεριφορά</vt:lpstr>
      <vt:lpstr>Παρουσίαση του PowerPoint</vt:lpstr>
      <vt:lpstr>Παρουσίαση του PowerPoint</vt:lpstr>
      <vt:lpstr>Παρουσίαση του PowerPoint</vt:lpstr>
      <vt:lpstr>Σκοπός στις ανωτερω εικόνες?</vt:lpstr>
      <vt:lpstr>Βασικά πρότυπα του άνω άκρου και του χεριού για όλα τα επιπεδα αναπτυξης- διορθωτικά πρότυπα!</vt:lpstr>
      <vt:lpstr>Συστάσεισ για αγωγη και διαχείριση</vt:lpstr>
      <vt:lpstr>Παρουσίαση του PowerPoint</vt:lpstr>
      <vt:lpstr>Ποια προβλήματα συναντούμε και πρέπει να αντιμετωπίσουμε  στο ηλικιακό επίπεδο 3-5 μηνών</vt:lpstr>
      <vt:lpstr>Παρουσίαση του PowerPoint</vt:lpstr>
      <vt:lpstr>Άνοιγμα των χεριών</vt:lpstr>
      <vt:lpstr>Συστάσεισ</vt:lpstr>
      <vt:lpstr>Παρουσίαση του PowerPoint</vt:lpstr>
      <vt:lpstr>Παρουσίαση του PowerPoint</vt:lpstr>
      <vt:lpstr>Συλληπτική ικανότητα</vt:lpstr>
      <vt:lpstr>Παρουσίαση του PowerPoint</vt:lpstr>
      <vt:lpstr>5-7 μηνων</vt:lpstr>
      <vt:lpstr>Συστάσεισ---Ενέργειεσ προσέγγισησ</vt:lpstr>
      <vt:lpstr>Για να οργανώσουμε τη σύλληψη σε αυτό το ηλικιακό επίπεδο 5-7 μ. μπορούμε να χρησιμοποιήσουμε τα ακόλουθα βασικά προτυπα του άνω άκρου: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Πρακτικά σημεία…..</vt:lpstr>
      <vt:lpstr>Θυμηθείτε!</vt:lpstr>
      <vt:lpstr>ΚΑΤΕΥΘΥΝση προσεγγισησ</vt:lpstr>
      <vt:lpstr>Τι διευκολυνσεισ κανουμε ?</vt:lpstr>
      <vt:lpstr>Όραση &amp; προσεγγιση του άνω άκρου </vt:lpstr>
      <vt:lpstr>Το προγραμμα για την ενίσχυση όρασης και προσεγγισησ αντικεμενου πρέπει να περιλαμβανονται…..</vt:lpstr>
      <vt:lpstr>Παρουσίαση του PowerPoint</vt:lpstr>
      <vt:lpstr>Στη μη φυσιολογική σύλληψη τι προβληματα περιμένουμε να δούμε?</vt:lpstr>
      <vt:lpstr>Παρουσίαση του PowerPoint</vt:lpstr>
      <vt:lpstr>Τι συμβαινει όταν το παιδι εχει αδυναμία χρήσησ και των 2 χεριών ταυτόχρονα?</vt:lpstr>
      <vt:lpstr>Τι δραστηριότητεσ δίνω τοτε?</vt:lpstr>
      <vt:lpstr>Φυσιολογικό αναπτυξιακο σταδιο 7-9 μηνών–  τα συχνα προβληματα</vt:lpstr>
      <vt:lpstr>Συστάσεισ για την αγωγή και την εκπαιδευση</vt:lpstr>
      <vt:lpstr>Αναπτυξιακο επιπεδο 9-12 μηνών— συχνα προβληματα</vt:lpstr>
      <vt:lpstr>Συστάσεισ για αγωγή και απελευθερωση </vt:lpstr>
      <vt:lpstr>Για να ενισχύσω τη λεπτή σύλληψη…..</vt:lpstr>
      <vt:lpstr>Ενίσχυση δικην λαβησ λαβίδασ</vt:lpstr>
      <vt:lpstr>Χειρσιμός αντικειμενων και αντιληψη</vt:lpstr>
      <vt:lpstr>Παρουσίαση του PowerPoint</vt:lpstr>
      <vt:lpstr>Αντίληψη , σύλληψη ιδεών, αντιληπτική κινητική ενσωμάτωση και λεπτος κινητικός χειρισμόσ αντικειμενων</vt:lpstr>
      <vt:lpstr>Χρήση ναρθηκών και γυψονάρθηκων</vt:lpstr>
      <vt:lpstr>Παρουσίαση του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Αναπτυξη της λειτουργιασ του χεριου</dc:title>
  <dc:creator>Pinelopi</dc:creator>
  <cp:lastModifiedBy>Pinelopi</cp:lastModifiedBy>
  <cp:revision>75</cp:revision>
  <dcterms:created xsi:type="dcterms:W3CDTF">2022-05-24T13:41:56Z</dcterms:created>
  <dcterms:modified xsi:type="dcterms:W3CDTF">2022-05-25T17:27:14Z</dcterms:modified>
</cp:coreProperties>
</file>