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346" r:id="rId2"/>
    <p:sldId id="514" r:id="rId3"/>
    <p:sldId id="305" r:id="rId4"/>
    <p:sldId id="258" r:id="rId5"/>
    <p:sldId id="259" r:id="rId6"/>
    <p:sldId id="515" r:id="rId7"/>
    <p:sldId id="516" r:id="rId8"/>
    <p:sldId id="731" r:id="rId9"/>
    <p:sldId id="732" r:id="rId10"/>
    <p:sldId id="510" r:id="rId11"/>
    <p:sldId id="733" r:id="rId12"/>
    <p:sldId id="257" r:id="rId13"/>
    <p:sldId id="637" r:id="rId14"/>
    <p:sldId id="638" r:id="rId15"/>
    <p:sldId id="260" r:id="rId16"/>
    <p:sldId id="261" r:id="rId17"/>
    <p:sldId id="262" r:id="rId18"/>
    <p:sldId id="263" r:id="rId19"/>
    <p:sldId id="265" r:id="rId20"/>
    <p:sldId id="644" r:id="rId21"/>
    <p:sldId id="267" r:id="rId22"/>
    <p:sldId id="268" r:id="rId23"/>
    <p:sldId id="272" r:id="rId24"/>
    <p:sldId id="641" r:id="rId25"/>
    <p:sldId id="508" r:id="rId26"/>
    <p:sldId id="643" r:id="rId27"/>
    <p:sldId id="509" r:id="rId28"/>
    <p:sldId id="642" r:id="rId29"/>
    <p:sldId id="270" r:id="rId30"/>
    <p:sldId id="645" r:id="rId31"/>
    <p:sldId id="276" r:id="rId32"/>
    <p:sldId id="648" r:id="rId33"/>
    <p:sldId id="291" r:id="rId34"/>
    <p:sldId id="292" r:id="rId35"/>
    <p:sldId id="295" r:id="rId36"/>
    <p:sldId id="274" r:id="rId37"/>
    <p:sldId id="275" r:id="rId38"/>
    <p:sldId id="283" r:id="rId39"/>
    <p:sldId id="279" r:id="rId40"/>
    <p:sldId id="280" r:id="rId41"/>
    <p:sldId id="281" r:id="rId42"/>
    <p:sldId id="284" r:id="rId43"/>
    <p:sldId id="285" r:id="rId44"/>
    <p:sldId id="288" r:id="rId45"/>
    <p:sldId id="290" r:id="rId46"/>
    <p:sldId id="653" r:id="rId47"/>
    <p:sldId id="654" r:id="rId48"/>
    <p:sldId id="655" r:id="rId49"/>
    <p:sldId id="650" r:id="rId50"/>
    <p:sldId id="504" r:id="rId51"/>
    <p:sldId id="503" r:id="rId52"/>
    <p:sldId id="505" r:id="rId53"/>
    <p:sldId id="513" r:id="rId54"/>
    <p:sldId id="506" r:id="rId55"/>
    <p:sldId id="677" r:id="rId56"/>
    <p:sldId id="269" r:id="rId57"/>
    <p:sldId id="678" r:id="rId58"/>
    <p:sldId id="730" r:id="rId59"/>
    <p:sldId id="651" r:id="rId60"/>
    <p:sldId id="652" r:id="rId61"/>
    <p:sldId id="693" r:id="rId62"/>
    <p:sldId id="264" r:id="rId63"/>
    <p:sldId id="303" r:id="rId64"/>
    <p:sldId id="304" r:id="rId65"/>
    <p:sldId id="694" r:id="rId66"/>
    <p:sldId id="266" r:id="rId67"/>
    <p:sldId id="710" r:id="rId68"/>
    <p:sldId id="695" r:id="rId69"/>
    <p:sldId id="696" r:id="rId70"/>
    <p:sldId id="697" r:id="rId71"/>
    <p:sldId id="698" r:id="rId72"/>
    <p:sldId id="271" r:id="rId73"/>
    <p:sldId id="699" r:id="rId74"/>
    <p:sldId id="511" r:id="rId75"/>
    <p:sldId id="362" r:id="rId76"/>
    <p:sldId id="306" r:id="rId77"/>
    <p:sldId id="507" r:id="rId78"/>
    <p:sldId id="307" r:id="rId79"/>
    <p:sldId id="308" r:id="rId80"/>
    <p:sldId id="711" r:id="rId81"/>
    <p:sldId id="712" r:id="rId82"/>
    <p:sldId id="273" r:id="rId8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049B-0C7B-4A98-9A6B-DCFCDC7C20FA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33C79-24F1-436D-B54F-AB6B62B2E7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78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6C7D-F62B-4349-972A-787F5ECD86CF}" type="slidenum">
              <a:rPr lang="el-GR" smtClean="0"/>
              <a:pPr/>
              <a:t>76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9290FC-62A7-45B9-B872-5D588AC36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63791B5-4266-4792-BBD5-054A38F87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7F9F07-910E-4CE4-B1CC-6CBFFAAB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6B64-A87E-4C3D-890F-EEA190B228BE}" type="datetime1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808D38-DBFF-46D3-8412-ED62C1BB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434DA3-440B-4B4B-AF38-F38BCA09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11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6997C8-1926-47E9-93A3-E61A848A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3E4460B-9DE0-45CE-B9D4-B6751DA1D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2EC77F-589B-41B4-B41E-6249D438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E85-F215-426C-91EE-CA00836AD079}" type="datetime1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2057346-2236-4957-A270-CE2A37CD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5BC12B-5D5C-4C4C-A361-D3337520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08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BA6577B-B3C7-4EF8-BA55-56F2EF819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8232EF5-3D57-47A5-9099-F611D51B4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7253336-22BF-4019-8DB4-C3BC2F02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BC2D-5BD3-4A4B-9FCA-887AA3A2EBF5}" type="datetime1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9B27CF-0CD0-4753-A71D-70F6090F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359083-D209-4A63-BB17-065B0A30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09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9A8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80E4-539F-4E62-A8C7-76FA0BA59D2D}" type="datetime1">
              <a:rPr lang="el-GR" smtClean="0"/>
              <a:t>6/6/2023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56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48C2-7BCA-43A6-A8D8-1332AF2D902B}" type="datetime1">
              <a:rPr lang="el-GR" smtClean="0"/>
              <a:t>6/6/2023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48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F938-A9B0-4D82-9F49-CF34B961E915}" type="datetime1">
              <a:rPr lang="el-GR" smtClean="0"/>
              <a:t>6/6/2023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BB54D-8C15-4D1F-AFFF-3B5F9A8D2B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31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73AB-AF9A-45D5-8E84-E690FA558E39}" type="datetime1">
              <a:rPr lang="el-GR" smtClean="0"/>
              <a:t>6/6/2023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935B-FA80-4980-9309-58346D613F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80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41061D-67D3-41BC-AE36-E98D3C52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E130BA-D96B-4CC9-B82A-46961F8C1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33F731-6C23-49C3-B325-7B1D667C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3BB-5BED-4B2F-A58D-695703BAF14B}" type="datetime1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333EC9-280B-48F5-9BA4-A624D6F3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6598E8-4A43-4820-A6ED-B43CF1D0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06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F47363-551B-4C8A-BFA2-2A456556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A8AE10F-10E4-452B-BF92-530DF5DE2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52C0DE-315F-4FCE-B583-CB08584D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3571-A0AD-4AE7-AE10-BFD463F68B4F}" type="datetime1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B0C952-028B-4DE0-A58E-8D72711D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22CBA2-3072-4462-A77C-2740075C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58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EDD460-F37A-4A36-BE0E-F2728267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6DB280-E325-48AA-9437-7705EE361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62AC6CB-9C57-4D35-A6A9-BEEE31BA0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857AA73-9938-4ADB-BB55-286D251A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5296-D5E2-473C-8C89-C3AA3CF744C0}" type="datetime1">
              <a:rPr lang="el-GR" smtClean="0"/>
              <a:t>6/6/2023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F0D04C0-D4B7-405A-AB43-E8E99209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B5B0A5-719C-4E9A-BBE4-C7F92F35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25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66AFEB-20CE-4D1F-A0AC-F25A206F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42E0E4-9613-4FF7-B87A-BE939CE5B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9FF265-5B71-4A1C-9912-549312D2A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05755F2-205F-4796-A539-CFF199CB7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0919196-1635-4301-A72D-0CC94E503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2712C66-2E85-493F-9580-47DAF90E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D89A-3DEF-45FB-9C7B-8886644F0534}" type="datetime1">
              <a:rPr lang="el-GR" smtClean="0"/>
              <a:t>6/6/2023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7698480-EB1D-4E47-B138-BBB54345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068533A-8938-4D27-AEEF-3C53199E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45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B25967-6849-4309-8751-C057A7E7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736AEE3-0464-4457-A10F-62467D4B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720D-EE69-48C9-AF47-152A2CF4BAAF}" type="datetime1">
              <a:rPr lang="el-GR" smtClean="0"/>
              <a:t>6/6/2023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FF8294A-3ADC-4F90-8258-CE35500D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1B50FE3-4C67-4084-A248-297D1E8D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48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DEB4F86-5FB5-4D3C-8019-AB19F6FB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C5AC-E7A9-477B-AAB0-B84334AFC77A}" type="datetime1">
              <a:rPr lang="el-GR" smtClean="0"/>
              <a:t>6/6/2023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B7B7C55-088C-4F61-83FA-C52E75E3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C9841FB-D2F0-4F24-8C81-6F7F9F72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1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50A622-2B12-47A1-9C1C-45ABE925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9B4A3C-507E-44F9-9212-408FA659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0EB427C-77B5-41B8-9018-B899F1E32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949717-E4AC-46EF-AB02-60262CFB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4A4D-96FD-43FD-B0A3-D8C0DC64A842}" type="datetime1">
              <a:rPr lang="el-GR" smtClean="0"/>
              <a:t>6/6/2023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4737D58-6916-42E2-8EC5-7E8EFA32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777EFE-899D-4BD0-9361-9CD391B7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53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497FEA-9231-4301-8ACD-38E9E9B8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FA52168-8327-4B76-8DC4-B15E95EE6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C76CAB6-9497-4DE2-A98F-02E114F78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B68C920-5060-403A-B171-AA57E631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D8D5-05EA-41D7-9732-42C35D737548}" type="datetime1">
              <a:rPr lang="el-GR" smtClean="0"/>
              <a:t>6/6/2023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1EEB9F4-AF4C-4882-A9B4-95268CCE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6D9FBC5-8094-4FFF-98A7-3070C639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36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D668053-4B10-487A-819E-11D9AD83B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5B91324-5FA2-4EBD-9F2D-DDDF4EFDF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DFFBA8-CD2F-41F3-A07F-BA79EE519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7E9B-926B-4CBC-B638-88B8E5252A9E}" type="datetime1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593C80-1E2B-4EF0-A1A7-246B5A1A4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7BCC35-740C-4B7E-9770-F29F65F7E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0F0A-6E7E-4617-9462-7380052311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241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1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0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/>
              <a:t>ΕΠΑΓΩΓΙΚΗ ΣΤΑΤΙΣΤΙΚΗ</a:t>
            </a:r>
            <a:br>
              <a:rPr lang="el-GR"/>
            </a:br>
            <a:r>
              <a:rPr lang="el-GR"/>
              <a:t>1</a:t>
            </a:r>
            <a:r>
              <a:rPr lang="el-GR" baseline="30000"/>
              <a:t>Ο</a:t>
            </a:r>
            <a:r>
              <a:rPr lang="el-GR"/>
              <a:t> ΜΕΡΟΣ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Β. ΚΑΡΑΓΙΑΝΝΗ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78FA36-6344-4478-B433-17E0E3CD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001039-762F-4D76-8A3C-A5B0A3E4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2271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ΘΕΜΕΛΙΟ ΤΗΣ ΕΠΑΓΩΓΙΚΗΣ ΣΤΑΤΙΣΤΙΚΗΣ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9121C12-F5D4-41C7-9F31-A7C18DB2771A}"/>
              </a:ext>
            </a:extLst>
          </p:cNvPr>
          <p:cNvSpPr/>
          <p:nvPr/>
        </p:nvSpPr>
        <p:spPr>
          <a:xfrm>
            <a:off x="2711624" y="4221088"/>
            <a:ext cx="71287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ΘΕΩΡΙΑ ΠΙΘΑΝΟΤΗΤΩΝ </a:t>
            </a:r>
          </a:p>
        </p:txBody>
      </p:sp>
      <p:sp>
        <p:nvSpPr>
          <p:cNvPr id="6" name="Βέλος: Επάνω 5">
            <a:extLst>
              <a:ext uri="{FF2B5EF4-FFF2-40B4-BE49-F238E27FC236}">
                <a16:creationId xmlns:a16="http://schemas.microsoft.com/office/drawing/2014/main" id="{76A71550-AF06-482F-9702-DE6758610568}"/>
              </a:ext>
            </a:extLst>
          </p:cNvPr>
          <p:cNvSpPr/>
          <p:nvPr/>
        </p:nvSpPr>
        <p:spPr>
          <a:xfrm>
            <a:off x="4727848" y="2065710"/>
            <a:ext cx="2520280" cy="21553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1AEF573-F7DF-4CC3-87E3-E772B5E8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09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ED1663-5DE6-4286-9635-E52ABC736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ΜΙΚΡΗ ΑΝΑΔΡΟΜΗ ΣΤΗ ΘΕΩΡΙΑ ΣΥΝΟΛΩΝ , ΣΤΗ ΣΥΝΔΥΑΣΤΙΚΗ ΚΑΙ ΣΤΙΣ ΠΙΘΑΝΟΤΗΤΕΣ..</a:t>
            </a:r>
            <a:r>
              <a:rPr lang="en-US" dirty="0"/>
              <a:t> (</a:t>
            </a:r>
            <a:r>
              <a:rPr lang="el-GR" dirty="0"/>
              <a:t>ΠΡΟΑΙΡΕΤΙΚΟ ΔΙΑΒΑΣΜΑ ΣΕΛ. 12-26 ΚΑΙ 29-67)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BED07FF-D2F0-47DA-9016-CF327769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92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1F6F-A564-48C6-82BD-77CC0672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ΒΑΣΙΚΕΣ ΕΝΝΟΙΕΣ </a:t>
            </a:r>
            <a:endParaRPr lang="en-US" sz="1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50314-921F-4164-859D-406B8B05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3679031" algn="l"/>
              </a:tabLst>
            </a:pPr>
            <a:r>
              <a:rPr lang="el-GR" sz="1350" b="1" dirty="0">
                <a:solidFill>
                  <a:srgbClr val="2F5597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Αιτιοκρατικό πείραμα:  </a:t>
            </a:r>
            <a:r>
              <a:rPr lang="el-GR" sz="135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Κάθε πείραμα στο οποίο η γνώση των συνθηκών κάτω απο τις οποίες εκτελειται καθορίζουν πλήρως το αποτέλεσμα.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79031" algn="l"/>
              </a:tabLst>
            </a:pPr>
            <a:r>
              <a:rPr lang="el-GR" sz="135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Π.χ το αποσταγμένο νερό βράζει στους 100</a:t>
            </a:r>
            <a:r>
              <a:rPr lang="el-GR" sz="15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3679031" algn="l"/>
              </a:tabLst>
            </a:pPr>
            <a:r>
              <a:rPr lang="el-GR" sz="1350" b="1" dirty="0">
                <a:solidFill>
                  <a:srgbClr val="2F5597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Πείραμα τύχης: </a:t>
            </a:r>
            <a:r>
              <a:rPr lang="el-GR" sz="135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π</a:t>
            </a:r>
            <a:r>
              <a:rPr lang="el-GR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ειράματα στο οποίο δεν μπορούμε εκ των προτέρων να προβλέψουμε το αποτέλεσμα, μολονότι επαναλαμβάνεται (φαινομενικά τουλάχιστον) κάτω από τις ίδιες συνθήκες.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79031" algn="l"/>
              </a:tabLst>
            </a:pPr>
            <a:endParaRPr lang="el-GR" sz="135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79031" algn="l"/>
              </a:tabLst>
            </a:pPr>
            <a:r>
              <a:rPr lang="el-GR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Π.χ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79031" algn="l"/>
              </a:tabLst>
            </a:pPr>
            <a:r>
              <a:rPr lang="el-GR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Ρίχνεται ένα νόμισμα και καταγράφεται η άνω όψη του.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79031" algn="l"/>
              </a:tabLst>
            </a:pPr>
            <a:r>
              <a:rPr lang="el-GR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Ρίχνεται ένα ζάρι και καταγράφεταιη ένδειξη της άνω έδρας του.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79031" algn="l"/>
              </a:tabLst>
            </a:pPr>
            <a:endParaRPr lang="en-US" sz="135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7AFBF5-243F-40EE-9721-A440AC9E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26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D8B33-75A4-42D5-9497-1B7F10D96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47" y="1264755"/>
            <a:ext cx="8348870" cy="4452731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σύνολο των δυνατών αποτελεσμάτων λέγεται </a:t>
            </a:r>
            <a:r>
              <a:rPr 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δειγματικός χώρος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(sample space) και συμβολίζεται συνήθως με το γράμμα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Αν δηλαδή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,...,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είναι τα δυνατά αποτελέσματα ενός πειράματος τύχης, τότε ο δειγματικός χώρος του πειράματος θα είναι το σύνολο:</a:t>
            </a:r>
          </a:p>
          <a:p>
            <a:pPr marL="0" indent="0" algn="ctr">
              <a:buNone/>
            </a:pP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{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,...,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}</a:t>
            </a:r>
          </a:p>
          <a:p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Παράδειγματα</a:t>
            </a:r>
          </a:p>
          <a:p>
            <a:pPr>
              <a:buAutoNum type="arabicParenR"/>
            </a:pP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Ρίχνουμε ένα νόμισμα. Αν με Κ συμβολίσουμε το αποτέλεσμα να φέρουμε “κεφαλή” και με Γ το αποτέλεσμα να φέρουμε “γράμματα”, τότε ο δειγματικός χώρος είναι     Ω = {Κ, Γ}.</a:t>
            </a:r>
          </a:p>
          <a:p>
            <a:pPr>
              <a:buAutoNum type="arabicParenR"/>
            </a:pP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 Στο πείραμα ρίψης ενός ζαριού, ο δειγματικός χώρος είναι Ω = {1,2,3,4,5,6}.</a:t>
            </a: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3) Ρίχνουμε 2 ζάρια και μας ενδιαφέρει το άθροισμα των ενδείξεων. Τότε</a:t>
            </a:r>
          </a:p>
          <a:p>
            <a:pPr marL="0" indent="0" algn="ctr">
              <a:buNone/>
            </a:pP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Ω={2,3,4,5,6,7,8,9,10,11,12} </a:t>
            </a:r>
          </a:p>
          <a:p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7546B98-33FE-459F-B79D-9C57150D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42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428E-F30D-4297-9FD5-F23F6981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24998"/>
            <a:ext cx="7886700" cy="4412975"/>
          </a:xfrm>
        </p:spPr>
        <p:txBody>
          <a:bodyPr>
            <a:normAutofit lnSpcReduction="10000"/>
          </a:bodyPr>
          <a:lstStyle/>
          <a:p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σύνολο που έχει ως στοιχεία ένα ή περισσότερα αποτελέσματα ενός πειράματος τύχης λέγεται </a:t>
            </a:r>
            <a:r>
              <a:rPr lang="el-GR" sz="1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ενδεχόμενο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(event) ή γεγονός. Για παράδειγμα, στη ρίψη ενός ζαριού τα σύνολα </a:t>
            </a:r>
            <a:r>
              <a:rPr lang="el-GR" sz="18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{2, 4,6}, </a:t>
            </a:r>
            <a:r>
              <a:rPr lang="el-GR" sz="18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{1,3,5} και </a:t>
            </a:r>
            <a:r>
              <a:rPr lang="el-GR" sz="18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{6} είναι ενδεχόμενα. Το </a:t>
            </a:r>
            <a:r>
              <a:rPr lang="el-GR" sz="18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είναι το ενδεχόμενο να φέρουμε άρτιο αριθμό, το Β να φέρουμε περιττό αριθμό και το </a:t>
            </a:r>
            <a:r>
              <a:rPr lang="el-GR" sz="18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να φέρουμε 6.</a:t>
            </a:r>
          </a:p>
          <a:p>
            <a:endParaRPr lang="el-GR" sz="1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Ένα ενδεχόμενο λέγεται </a:t>
            </a:r>
            <a:r>
              <a:rPr lang="el-GR" sz="1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απλό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όταν έχει ένα μόνο στοιχείο και </a:t>
            </a:r>
            <a:r>
              <a:rPr lang="el-GR" sz="1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σύνθετο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αν έχει περισσότερα στοιχεία. Για παράδειγμα, το </a:t>
            </a:r>
            <a:r>
              <a:rPr lang="el-GR" sz="18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είναι ένα απλό ενδεχόμενο, ενώ τα </a:t>
            </a:r>
            <a:r>
              <a:rPr lang="el-GR" sz="18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και </a:t>
            </a:r>
            <a:r>
              <a:rPr lang="el-GR" sz="18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</a:t>
            </a:r>
            <a:r>
              <a:rPr lang="el-GR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είναι σύνθετα ενδεχόμενα.</a:t>
            </a:r>
          </a:p>
          <a:p>
            <a:endParaRPr lang="el-GR" sz="1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1800">
                <a:latin typeface="Cambria" panose="02040503050406030204" pitchFamily="18" charset="0"/>
                <a:ea typeface="Cambria" panose="02040503050406030204" pitchFamily="18" charset="0"/>
              </a:rPr>
              <a:t>Ειδικά ο δειγματικός χώρος Ω λέγεται </a:t>
            </a:r>
            <a:r>
              <a:rPr lang="el-GR" sz="1800" b="1">
                <a:latin typeface="Cambria" panose="02040503050406030204" pitchFamily="18" charset="0"/>
                <a:ea typeface="Cambria" panose="02040503050406030204" pitchFamily="18" charset="0"/>
              </a:rPr>
              <a:t>βέβαιο ενδεχόμενο </a:t>
            </a:r>
            <a:r>
              <a:rPr lang="el-GR" sz="1800">
                <a:latin typeface="Cambria" panose="02040503050406030204" pitchFamily="18" charset="0"/>
                <a:ea typeface="Cambria" panose="02040503050406030204" pitchFamily="18" charset="0"/>
              </a:rPr>
              <a:t>και το κενό σύνολο </a:t>
            </a:r>
            <a:r>
              <a:rPr lang="el-GR" sz="1800" b="1">
                <a:latin typeface="Cambria" panose="02040503050406030204" pitchFamily="18" charset="0"/>
                <a:ea typeface="Cambria" panose="02040503050406030204" pitchFamily="18" charset="0"/>
              </a:rPr>
              <a:t>αδύνατο ενδεχόμενο.</a:t>
            </a:r>
          </a:p>
          <a:p>
            <a:r>
              <a:rPr lang="el-GR" sz="1800">
                <a:latin typeface="Cambria" panose="02040503050406030204" pitchFamily="18" charset="0"/>
                <a:ea typeface="Cambria" panose="02040503050406030204" pitchFamily="18" charset="0"/>
              </a:rPr>
              <a:t>Στην εκτέλεση ενός πειράματος τύχης με δειγματικό χώρο Ω, λέμε οτι το ενδεχόμενο Α </a:t>
            </a:r>
            <a:r>
              <a:rPr lang="el-GR" sz="1800" b="1">
                <a:latin typeface="Cambria" panose="02040503050406030204" pitchFamily="18" charset="0"/>
                <a:ea typeface="Cambria" panose="02040503050406030204" pitchFamily="18" charset="0"/>
              </a:rPr>
              <a:t>συμβαίνει ή πραγματοποιείται </a:t>
            </a:r>
            <a:r>
              <a:rPr lang="el-GR" sz="1800">
                <a:latin typeface="Cambria" panose="02040503050406030204" pitchFamily="18" charset="0"/>
                <a:ea typeface="Cambria" panose="02040503050406030204" pitchFamily="18" charset="0"/>
              </a:rPr>
              <a:t>αν το αποτέλεσμα του πειράματος είναι στοιχείο του Α.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D28D399-FD2B-43AB-9537-A6E43BBB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43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F35C-80FF-44D3-959A-D86F0D2BC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05121"/>
            <a:ext cx="7886700" cy="4284853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ΠΡΑΞΕΙΣ ΜΕ ΕΝΔΕΧΟΜΕΝΑ</a:t>
            </a:r>
          </a:p>
          <a:p>
            <a:pPr marL="0" indent="0" algn="ctr">
              <a:buNone/>
            </a:pPr>
            <a:endParaRPr lang="el-G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Το ενδεχόμενο A∪B, που διαβάζεται “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 ένωση Β</a:t>
            </a: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” ή “A ή Β” και πραγματοποιείται, όταν πραγματοποιείται ένα τουλάχιστον από τα A, Β.                                                                       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85BD4-467E-4A16-92D0-A71796DD0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82" y="3298517"/>
            <a:ext cx="2277836" cy="260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EADA2B-37D8-485C-B23D-66F667AE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82" y="3298517"/>
            <a:ext cx="2277836" cy="260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AF2812-24AD-46C4-826B-49E8AA366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313" y="3027504"/>
            <a:ext cx="4816781" cy="565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EBCEF1-B2BD-4AEA-8BEE-0E614D6C6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590" y="3140968"/>
            <a:ext cx="2288969" cy="1769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593D20-4090-4827-9A3F-4F62BCFB09A1}"/>
              </a:ext>
            </a:extLst>
          </p:cNvPr>
          <p:cNvSpPr txBox="1"/>
          <p:nvPr/>
        </p:nvSpPr>
        <p:spPr>
          <a:xfrm>
            <a:off x="2999657" y="5013176"/>
            <a:ext cx="598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Όπου  ω τα δυνατά αποτελέσματα και Ω ο δειγματικός χώρος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8B0327-55FC-437A-A7CC-FCD228D2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05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E9AF-4A7C-498C-B790-1E78788E3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54816"/>
            <a:ext cx="7886700" cy="4235157"/>
          </a:xfrm>
        </p:spPr>
        <p:txBody>
          <a:bodyPr>
            <a:normAutofit/>
          </a:bodyPr>
          <a:lstStyle/>
          <a:p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Το ενδεχόμενο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A∩B</a:t>
            </a: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, που διαβάζεται “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 τομή Β</a:t>
            </a: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” ή “Α και Β” και πραγματοποιείται, όταν πραγματοποιούνται συγχρόνως τα Α και Β.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9F9184-80D4-4336-87F4-4EBAF1782135}"/>
                  </a:ext>
                </a:extLst>
              </p:cNvPr>
              <p:cNvSpPr txBox="1"/>
              <p:nvPr/>
            </p:nvSpPr>
            <p:spPr>
              <a:xfrm>
                <a:off x="2279840" y="4349498"/>
                <a:ext cx="710601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Δύο ενδεχόμενα </a:t>
                </a:r>
                <a:r>
                  <a:rPr lang="el-GR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:r>
                  <a:rPr lang="el-GR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και </a:t>
                </a:r>
                <a:r>
                  <a:rPr lang="el-GR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Β</a:t>
                </a:r>
                <a:r>
                  <a:rPr lang="el-GR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λέγονται </a:t>
                </a:r>
                <a:r>
                  <a:rPr lang="el-GR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ασυμβίβαστα</a:t>
                </a:r>
                <a:r>
                  <a:rPr lang="el-GR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l-GR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όταν</a:t>
                </a:r>
                <a:r>
                  <a:rPr lang="el-GR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l-GR" b="1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:r>
                  <a:rPr lang="el-GR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∩</a:t>
                </a:r>
                <a:r>
                  <a:rPr lang="el-GR" b="1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Β</a:t>
                </a:r>
                <a:r>
                  <a:rPr lang="el-GR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l-GR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b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l-GR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Δύο ασυμβίβαστα ενδεχόμενα λέγονται επίσης </a:t>
                </a:r>
                <a:r>
                  <a:rPr lang="el-GR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ξένα μεταξύ τους ή αμοιβαίως αποκλειόμενα</a:t>
                </a:r>
                <a:r>
                  <a:rPr lang="el-GR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9F9184-80D4-4336-87F4-4EBAF178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840" y="4349498"/>
                <a:ext cx="7106012" cy="923330"/>
              </a:xfrm>
              <a:prstGeom prst="rect">
                <a:avLst/>
              </a:prstGeom>
              <a:blipFill>
                <a:blip r:embed="rId2"/>
                <a:stretch>
                  <a:fillRect l="-772" t="-4636" b="-8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33BA701-3F3E-48A7-8642-5D2217BB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268" y="2508503"/>
            <a:ext cx="4490047" cy="448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FB048-DAAA-4785-A676-299242FF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930" y="2158905"/>
            <a:ext cx="2424186" cy="1950366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5D5A533-0006-44FC-A3ED-25FB021B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040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F9B9DA-4451-4AD2-9956-84974F99A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84323"/>
                <a:ext cx="7886700" cy="4462976"/>
              </a:xfrm>
            </p:spPr>
            <p:txBody>
              <a:bodyPr/>
              <a:lstStyle/>
              <a:p>
                <a:r>
                  <a:rPr lang="el-GR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Το ενδεχόμενο </a:t>
                </a:r>
                <a:r>
                  <a:rPr lang="el-GR" b="1" i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:r>
                  <a:rPr lang="el-GR" b="1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’   ή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el-GR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𝜜</m:t>
                        </m:r>
                      </m:e>
                    </m:bar>
                  </m:oMath>
                </a14:m>
                <a:r>
                  <a:rPr lang="el-GR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που διαβάζεται “όχι </a:t>
                </a:r>
                <a:r>
                  <a:rPr lang="el-GR" b="0" i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:r>
                  <a:rPr lang="el-GR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” ή “</a:t>
                </a:r>
                <a:r>
                  <a:rPr lang="el-GR" b="1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συμπληρωματικό του </a:t>
                </a:r>
                <a:r>
                  <a:rPr lang="el-GR" b="1" i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:r>
                  <a:rPr lang="el-GR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” και πραγματοποιείται, όταν δεν πραγματοποιείται το </a:t>
                </a:r>
                <a:r>
                  <a:rPr lang="el-GR" b="0" i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:r>
                  <a:rPr lang="el-GR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Το </a:t>
                </a:r>
                <a:r>
                  <a:rPr lang="el-GR" b="1" i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:r>
                  <a:rPr lang="el-GR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’</a:t>
                </a:r>
                <a:r>
                  <a:rPr lang="el-GR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el-G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𝜜</m:t>
                        </m:r>
                      </m:e>
                    </m:bar>
                    <m:r>
                      <a:rPr lang="el-G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 λέγεται και “αντίθετο του </a:t>
                </a:r>
                <a:r>
                  <a:rPr lang="el-GR" b="0" i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:r>
                  <a:rPr lang="el-GR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”.</a:t>
                </a: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F9B9DA-4451-4AD2-9956-84974F99A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84323"/>
                <a:ext cx="7886700" cy="4462976"/>
              </a:xfrm>
              <a:blipFill>
                <a:blip r:embed="rId2"/>
                <a:stretch>
                  <a:fillRect l="-1391" t="-1366" r="-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60912C6-6701-443F-8099-B686DAB2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589" y="4149080"/>
            <a:ext cx="2326822" cy="1788808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5DEEE95-DA5D-49CA-AFAD-DABEA0A7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46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A8F3-9483-49EA-A44F-04C34D4D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34938"/>
            <a:ext cx="7886700" cy="4255035"/>
          </a:xfrm>
        </p:spPr>
        <p:txBody>
          <a:bodyPr/>
          <a:lstStyle/>
          <a:p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Το ενδεχόμενο 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Α</a:t>
            </a:r>
            <a:r>
              <a:rPr lang="el-GR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 - 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B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που διαβάζεται “</a:t>
            </a:r>
            <a:r>
              <a:rPr lang="el-GR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διαφορά του 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B</a:t>
            </a:r>
            <a:r>
              <a:rPr lang="el-GR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 από το 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Α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 και πραγματοποιείται, όταν πραγματοποιείται το </a:t>
            </a:r>
            <a:r>
              <a:rPr lang="el-G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αλλά όχι το Β. Είναι εύκολο να δούμε ότι </a:t>
            </a:r>
            <a:r>
              <a:rPr lang="el-G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 </a:t>
            </a:r>
            <a:r>
              <a:rPr lang="el-G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 </a:t>
            </a:r>
            <a:r>
              <a:rPr lang="el-G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∩ </a:t>
            </a:r>
            <a:r>
              <a:rPr lang="el-G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’.</a:t>
            </a:r>
          </a:p>
          <a:p>
            <a:endParaRPr lang="el-G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FE240-A643-4AD7-9839-AFA48A4DC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4310071"/>
            <a:ext cx="4197156" cy="543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97D82-3D97-43AD-B10F-907A49DB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3453016"/>
            <a:ext cx="2823482" cy="225712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C777360-A73B-4DBE-99E5-15F3B068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31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03C4-A91E-47A3-8D09-14E9F8D1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149903"/>
            <a:ext cx="7886700" cy="43146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Ασκηση: Να γραφούν στη κοινή γλώσσα τα ενδεχόμενα: </a:t>
            </a:r>
          </a:p>
          <a:p>
            <a:pPr marL="0" indent="0">
              <a:buNone/>
            </a:pP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Cambria" panose="02040503050406030204" pitchFamily="18" charset="0"/>
                <a:ea typeface="Cambria" panose="02040503050406030204" pitchFamily="18" charset="0"/>
              </a:rPr>
              <a:t>    Συμβαίνει ακριβώς ένα από τα Α και Β                              Δεν συμβαίνει κανένα από τα Α και Β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8C5F3-B968-4B35-B1C1-3F639DA3AFAC}"/>
              </a:ext>
            </a:extLst>
          </p:cNvPr>
          <p:cNvSpPr/>
          <p:nvPr/>
        </p:nvSpPr>
        <p:spPr>
          <a:xfrm>
            <a:off x="6638047" y="2319583"/>
            <a:ext cx="2901461" cy="14560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FF78DCD-16F6-4762-802C-638A7A5AAEB0}"/>
              </a:ext>
            </a:extLst>
          </p:cNvPr>
          <p:cNvSpPr/>
          <p:nvPr/>
        </p:nvSpPr>
        <p:spPr>
          <a:xfrm>
            <a:off x="7106027" y="2654570"/>
            <a:ext cx="974035" cy="762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B2295C-354F-4EDD-9B0C-3A7F4A5202F1}"/>
              </a:ext>
            </a:extLst>
          </p:cNvPr>
          <p:cNvSpPr/>
          <p:nvPr/>
        </p:nvSpPr>
        <p:spPr>
          <a:xfrm>
            <a:off x="7957486" y="2666172"/>
            <a:ext cx="974035" cy="762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4457D-8BCA-45AE-8721-9CB0FC87AD85}"/>
              </a:ext>
            </a:extLst>
          </p:cNvPr>
          <p:cNvSpPr txBox="1"/>
          <p:nvPr/>
        </p:nvSpPr>
        <p:spPr>
          <a:xfrm>
            <a:off x="6725530" y="2399767"/>
            <a:ext cx="380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/>
              <a:t>Ω</a:t>
            </a:r>
            <a:endParaRPr lang="en-US" sz="15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9A1E8-13BA-4AA9-B1EE-5249246CAAD5}"/>
              </a:ext>
            </a:extLst>
          </p:cNvPr>
          <p:cNvSpPr txBox="1"/>
          <p:nvPr/>
        </p:nvSpPr>
        <p:spPr>
          <a:xfrm flipH="1">
            <a:off x="7371762" y="2399765"/>
            <a:ext cx="380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Α</a:t>
            </a:r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01474-34CA-4B6D-A92D-F15A8F3B2BE3}"/>
              </a:ext>
            </a:extLst>
          </p:cNvPr>
          <p:cNvSpPr txBox="1"/>
          <p:nvPr/>
        </p:nvSpPr>
        <p:spPr>
          <a:xfrm>
            <a:off x="8444501" y="2399765"/>
            <a:ext cx="380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Β</a:t>
            </a:r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46F41B-1249-4E7D-8196-70A6AAE88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849"/>
          <a:stretch/>
        </p:blipFill>
        <p:spPr>
          <a:xfrm>
            <a:off x="2446388" y="2094738"/>
            <a:ext cx="2901461" cy="1550287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9F70D3B-1AC7-4919-B100-A0B799BB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/>
              <a:t>ΚΛΑΔΟΙ ΣΤΑΤΙΣΤΙΚΗΣ: Η ΔΙΑΦΟΡΑ ΤΗΣ ΕΠΑΓΩΓΙΚΗΣ ΑΠΌ ΤΗΝ ΠΕΡΙΓΡΑΦΙΚΗ ΣΤΑΤΙΣΤΙΚΗ</a:t>
            </a:r>
          </a:p>
        </p:txBody>
      </p:sp>
      <p:sp>
        <p:nvSpPr>
          <p:cNvPr id="155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CFB91332-4C92-4B97-9015-BD9D64D1B901}" type="slidenum">
              <a:rPr lang="el-GR"/>
              <a:pPr>
                <a:defRPr/>
              </a:pPr>
              <a:t>2</a:t>
            </a:fld>
            <a:endParaRPr lang="el-GR"/>
          </a:p>
        </p:txBody>
      </p:sp>
      <p:sp>
        <p:nvSpPr>
          <p:cNvPr id="1658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08046" y="1876551"/>
            <a:ext cx="8229600" cy="4713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b="1" dirty="0"/>
              <a:t>Η</a:t>
            </a:r>
            <a:r>
              <a:rPr lang="el-GR" sz="2400" dirty="0"/>
              <a:t> </a:t>
            </a:r>
            <a:r>
              <a:rPr lang="el-GR" sz="2400" b="1" dirty="0"/>
              <a:t>περιγραφική στατιστική ανάλυση (</a:t>
            </a:r>
            <a:r>
              <a:rPr lang="en-US" sz="2400" b="1" dirty="0"/>
              <a:t>descriptive statistics</a:t>
            </a:r>
            <a:r>
              <a:rPr lang="el-GR" sz="2400" b="1" dirty="0"/>
              <a:t>) </a:t>
            </a:r>
            <a:r>
              <a:rPr lang="el-GR" sz="2400" dirty="0"/>
              <a:t>αποσκοπεί στην «στατιστική σκιαγράφηση» της μορφής και φυσιογνωμίας των </a:t>
            </a:r>
            <a:r>
              <a:rPr lang="el-GR" sz="2400" dirty="0" err="1"/>
              <a:t>δεδομένων.Χρησιμοποιείται</a:t>
            </a:r>
            <a:r>
              <a:rPr lang="el-GR" sz="2400" dirty="0"/>
              <a:t> και σε δειγματοληπτικές και σε απογραφικές μελέτες.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/>
              <a:t>Στις δειγματοληπτικές μελέτες μια ολοκληρωμένη στατιστική διαδικασία αποτελείται: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/>
              <a:t>από την λήψη δείγματος,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/>
              <a:t> την επεξεργασία των δεδομένων και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/>
              <a:t>την εξαγωγή συμπερασμάτων γύρω από τον πληθυσμό.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/>
              <a:t> Η επαγωγική αυτή διαδικασία, αποτελεί αντικείμενο της </a:t>
            </a:r>
            <a:r>
              <a:rPr lang="el-GR" sz="2400" b="1" dirty="0"/>
              <a:t>επαγωγικής στατιστικής ή στατιστικής </a:t>
            </a:r>
            <a:r>
              <a:rPr lang="el-GR" sz="2400" b="1" dirty="0" err="1"/>
              <a:t>συμπερασματολογίας</a:t>
            </a:r>
            <a:r>
              <a:rPr lang="el-GR" sz="2400" b="1" dirty="0"/>
              <a:t> (</a:t>
            </a:r>
            <a:r>
              <a:rPr lang="en-US" sz="2400" b="1" dirty="0"/>
              <a:t>statistical inference</a:t>
            </a:r>
            <a:r>
              <a:rPr lang="el-GR" sz="2400" b="1" dirty="0"/>
              <a:t>, </a:t>
            </a:r>
            <a:r>
              <a:rPr lang="en-US" sz="2400" b="1" dirty="0" err="1"/>
              <a:t>inrerential</a:t>
            </a:r>
            <a:r>
              <a:rPr lang="en-US" sz="2400" b="1" dirty="0"/>
              <a:t> statistics</a:t>
            </a:r>
            <a:r>
              <a:rPr lang="el-GR" sz="2400" b="1" dirty="0"/>
              <a:t>).</a:t>
            </a:r>
          </a:p>
        </p:txBody>
      </p:sp>
      <p:sp>
        <p:nvSpPr>
          <p:cNvPr id="165893" name="4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128DFCF-3E6B-428A-9C77-4D194854B98B}" type="slidenum">
              <a:rPr lang="el-GR" sz="1400"/>
              <a:pPr algn="r"/>
              <a:t>2</a:t>
            </a:fld>
            <a:endParaRPr lang="el-GR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903C4-A91E-47A3-8D09-14E9F8D15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49903"/>
                <a:ext cx="7886700" cy="431467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Ασκηση: Να γραφούν στη κοινή γλώσσα τα ενδεχόμενα: </a:t>
                </a: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                          </m:t>
                          </m:r>
                          <m:d>
                            <m:d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Α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</m:d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Συμβαίνει ακριβώς ένα από τα Α και Β                              Δεν συμβαίνει κανένα από τα Α και Β</a:t>
                </a:r>
                <a:endParaRPr lang="en-US" sz="15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903C4-A91E-47A3-8D09-14E9F8D15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49903"/>
                <a:ext cx="7886700" cy="4314670"/>
              </a:xfrm>
              <a:blipFill>
                <a:blip r:embed="rId2"/>
                <a:stretch>
                  <a:fillRect l="-1391" t="-32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508C5F3-B968-4B35-B1C1-3F639DA3AFAC}"/>
              </a:ext>
            </a:extLst>
          </p:cNvPr>
          <p:cNvSpPr/>
          <p:nvPr/>
        </p:nvSpPr>
        <p:spPr>
          <a:xfrm>
            <a:off x="6638047" y="2319583"/>
            <a:ext cx="2901461" cy="14560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FF78DCD-16F6-4762-802C-638A7A5AAEB0}"/>
              </a:ext>
            </a:extLst>
          </p:cNvPr>
          <p:cNvSpPr/>
          <p:nvPr/>
        </p:nvSpPr>
        <p:spPr>
          <a:xfrm>
            <a:off x="7106027" y="2654570"/>
            <a:ext cx="974035" cy="762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B2295C-354F-4EDD-9B0C-3A7F4A5202F1}"/>
              </a:ext>
            </a:extLst>
          </p:cNvPr>
          <p:cNvSpPr/>
          <p:nvPr/>
        </p:nvSpPr>
        <p:spPr>
          <a:xfrm>
            <a:off x="7957486" y="2666172"/>
            <a:ext cx="974035" cy="762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4457D-8BCA-45AE-8721-9CB0FC87AD85}"/>
              </a:ext>
            </a:extLst>
          </p:cNvPr>
          <p:cNvSpPr txBox="1"/>
          <p:nvPr/>
        </p:nvSpPr>
        <p:spPr>
          <a:xfrm>
            <a:off x="6725530" y="2399767"/>
            <a:ext cx="380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/>
              <a:t>Ω</a:t>
            </a:r>
            <a:endParaRPr lang="en-US" sz="15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9A1E8-13BA-4AA9-B1EE-5249246CAAD5}"/>
              </a:ext>
            </a:extLst>
          </p:cNvPr>
          <p:cNvSpPr txBox="1"/>
          <p:nvPr/>
        </p:nvSpPr>
        <p:spPr>
          <a:xfrm flipH="1">
            <a:off x="7371762" y="2399765"/>
            <a:ext cx="380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Α</a:t>
            </a:r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01474-34CA-4B6D-A92D-F15A8F3B2BE3}"/>
              </a:ext>
            </a:extLst>
          </p:cNvPr>
          <p:cNvSpPr txBox="1"/>
          <p:nvPr/>
        </p:nvSpPr>
        <p:spPr>
          <a:xfrm>
            <a:off x="8444501" y="2399765"/>
            <a:ext cx="380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Β</a:t>
            </a:r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46F41B-1249-4E7D-8196-70A6AAE8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88" y="2094738"/>
            <a:ext cx="2901461" cy="2090729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11757AC-C498-4D40-8A46-78DF89F6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3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A7D9-32EF-411E-9A7C-5E078999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086697"/>
            <a:ext cx="7886700" cy="4374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500" dirty="0">
                <a:latin typeface="Cambria" panose="02040503050406030204" pitchFamily="18" charset="0"/>
                <a:ea typeface="Cambria" panose="02040503050406030204" pitchFamily="18" charset="0"/>
              </a:rPr>
              <a:t>Στον παρακάτω πίνακα τα Α κα Β συμβολίζουν ενδεχόμενα και ω ένα αποτέλεσμα του πειράματος. Στην αριστερή στήλη είναι διατυπωμένες διάφορες σχέσεις του Α και Β στην κοινή γλώσσα και στην δεξιά έχουμε τις σχέσεις αυτές στη γλώσσα των συνόλων.</a:t>
            </a:r>
          </a:p>
          <a:p>
            <a:pPr marL="0" indent="0">
              <a:buNone/>
            </a:pPr>
            <a:endParaRPr lang="el-GR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2271C2E-B267-4363-8724-2A477D40B13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52651" y="2268607"/>
              <a:ext cx="6923432" cy="286739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827932">
                      <a:extLst>
                        <a:ext uri="{9D8B030D-6E8A-4147-A177-3AD203B41FA5}">
                          <a16:colId xmlns:a16="http://schemas.microsoft.com/office/drawing/2014/main" val="2858109013"/>
                        </a:ext>
                      </a:extLst>
                    </a:gridCol>
                    <a:gridCol w="2095500">
                      <a:extLst>
                        <a:ext uri="{9D8B030D-6E8A-4147-A177-3AD203B41FA5}">
                          <a16:colId xmlns:a16="http://schemas.microsoft.com/office/drawing/2014/main" val="3362948615"/>
                        </a:ext>
                      </a:extLst>
                    </a:gridCol>
                  </a:tblGrid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Πραγματοποιείται το Α</a:t>
                          </a:r>
                          <a:endParaRPr lang="en-US" sz="15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ω</a:t>
                          </a:r>
                          <a14:m>
                            <m:oMath xmlns:m="http://schemas.openxmlformats.org/officeDocument/2006/math">
                              <m:r>
                                <a:rPr lang="el-GR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l-GR" sz="15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𝚨</m:t>
                              </m:r>
                            </m:oMath>
                          </a14:m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5949369"/>
                      </a:ext>
                    </a:extLst>
                  </a:tr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Το Α δεν πραγματοποιείται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ω</a:t>
                          </a:r>
                          <a14:m>
                            <m:oMath xmlns:m="http://schemas.openxmlformats.org/officeDocument/2006/math">
                              <m:r>
                                <a:rPr lang="el-GR" sz="15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l-GR" sz="15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𝚨</m:t>
                              </m:r>
                            </m:oMath>
                          </a14:m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ήω</a:t>
                          </a:r>
                          <a14:m>
                            <m:oMath xmlns:m="http://schemas.openxmlformats.org/officeDocument/2006/math">
                              <m:r>
                                <a:rPr lang="el-GR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l-GR" sz="15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𝚨</m:t>
                              </m:r>
                            </m:oMath>
                          </a14:m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’</a:t>
                          </a:r>
                          <a:endParaRPr lang="en-US" sz="15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4792909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Πραγματοποιείται τουλάχιστον ένα από τα Α και Β</a:t>
                          </a:r>
                        </a:p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(Πραγματοποιείται το Α ή το Β)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ω</a:t>
                          </a:r>
                          <a14:m>
                            <m:oMath xmlns:m="http://schemas.openxmlformats.org/officeDocument/2006/math">
                              <m:r>
                                <a:rPr lang="el-GR" sz="15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l-GR" sz="15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𝚨</m:t>
                              </m:r>
                              <m:r>
                                <a:rPr lang="el-GR" sz="15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⋃</m:t>
                              </m:r>
                              <m:r>
                                <a:rPr lang="el-GR" sz="15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𝚩</m:t>
                              </m:r>
                            </m:oMath>
                          </a14:m>
                          <a:endParaRPr lang="en-US" sz="15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1698267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Πραγματοποιούνται συγχρόνως το Α και το Β</a:t>
                          </a:r>
                        </a:p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(Πραγματοποιείται το Α και το Β)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ω</a:t>
                          </a:r>
                          <a14:m>
                            <m:oMath xmlns:m="http://schemas.openxmlformats.org/officeDocument/2006/math">
                              <m:r>
                                <a:rPr lang="el-GR" sz="15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Α</a:t>
                          </a:r>
                          <a14:m>
                            <m:oMath xmlns:m="http://schemas.openxmlformats.org/officeDocument/2006/math">
                              <m:r>
                                <a:rPr lang="el-GR" sz="15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⋂</m:t>
                              </m:r>
                            </m:oMath>
                          </a14:m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</a:t>
                          </a:r>
                          <a:endParaRPr lang="en-US" sz="15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624863"/>
                      </a:ext>
                    </a:extLst>
                  </a:tr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Πραγματοποιείται </a:t>
                          </a:r>
                          <a:r>
                            <a:rPr lang="el-GR" sz="1500" u="sng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μόνο </a:t>
                          </a:r>
                          <a:r>
                            <a:rPr lang="el-GR" sz="1500" u="none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το Α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ω</a:t>
                          </a:r>
                          <a14:m>
                            <m:oMath xmlns:m="http://schemas.openxmlformats.org/officeDocument/2006/math">
                              <m:r>
                                <a:rPr lang="el-GR" sz="15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Α-Β</a:t>
                          </a:r>
                          <a:endParaRPr lang="en-US" sz="15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5381587"/>
                      </a:ext>
                    </a:extLst>
                  </a:tr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Δεν πραγματοποιείται κανένα από τα Α και Β 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ω</a:t>
                          </a:r>
                          <a14:m>
                            <m:oMath xmlns:m="http://schemas.openxmlformats.org/officeDocument/2006/math">
                              <m:r>
                                <a:rPr lang="el-GR" sz="15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l-GR" sz="15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5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𝚨</m:t>
                                  </m:r>
                                  <m:r>
                                    <a:rPr lang="el-GR" sz="15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⋃</m:t>
                                  </m:r>
                                  <m:r>
                                    <a:rPr lang="el-GR" sz="15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𝚩</m:t>
                                  </m:r>
                                </m:e>
                              </m:d>
                            </m:oMath>
                          </a14:m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’</a:t>
                          </a:r>
                          <a:endParaRPr lang="en-US" sz="15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5946176"/>
                      </a:ext>
                    </a:extLst>
                  </a:tr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Πραγματοποιείται ένα το πολύ από τα Α και Β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ω</a:t>
                          </a:r>
                          <a14:m>
                            <m:oMath xmlns:m="http://schemas.openxmlformats.org/officeDocument/2006/math">
                              <m:r>
                                <a:rPr lang="el-GR" sz="15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l-GR" sz="15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5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𝚨</m:t>
                                  </m:r>
                                  <m:r>
                                    <a:rPr lang="el-GR" sz="15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⋂</m:t>
                                  </m:r>
                                  <m:r>
                                    <a:rPr lang="el-GR" sz="15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𝚩</m:t>
                                  </m:r>
                                </m:e>
                              </m:d>
                            </m:oMath>
                          </a14:m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’</a:t>
                          </a:r>
                          <a:endParaRPr lang="en-US" sz="15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3247023"/>
                      </a:ext>
                    </a:extLst>
                  </a:tr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Πραγματοποιείται μόνο ένα από τα Α και Β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15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ω</a:t>
                          </a:r>
                          <a14:m>
                            <m:oMath xmlns:m="http://schemas.openxmlformats.org/officeDocument/2006/math">
                              <m:r>
                                <a:rPr lang="el-GR" sz="15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l-GR" sz="15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5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𝚨</m:t>
                                  </m:r>
                                  <m:r>
                                    <a:rPr lang="el-GR" sz="15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sz="15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𝚩</m:t>
                                  </m:r>
                                </m:e>
                              </m:d>
                              <m:r>
                                <a:rPr lang="el-GR" sz="15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ctrlPr>
                                    <a:rPr lang="el-GR" sz="15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5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𝚩</m:t>
                                  </m:r>
                                  <m:r>
                                    <a:rPr lang="el-GR" sz="15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sz="15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𝚨</m:t>
                                  </m:r>
                                </m:e>
                              </m:d>
                            </m:oMath>
                          </a14:m>
                          <a:endParaRPr lang="en-US" sz="15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3936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2271C2E-B267-4363-8724-2A477D40B13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52651" y="2268607"/>
              <a:ext cx="6923432" cy="286739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827932">
                      <a:extLst>
                        <a:ext uri="{9D8B030D-6E8A-4147-A177-3AD203B41FA5}">
                          <a16:colId xmlns:a16="http://schemas.microsoft.com/office/drawing/2014/main" val="2858109013"/>
                        </a:ext>
                      </a:extLst>
                    </a:gridCol>
                    <a:gridCol w="2095500">
                      <a:extLst>
                        <a:ext uri="{9D8B030D-6E8A-4147-A177-3AD203B41FA5}">
                          <a16:colId xmlns:a16="http://schemas.microsoft.com/office/drawing/2014/main" val="3362948615"/>
                        </a:ext>
                      </a:extLst>
                    </a:gridCol>
                  </a:tblGrid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Πραγματοποιείται το Α</a:t>
                          </a:r>
                          <a:endParaRPr lang="en-US" sz="15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30523" t="-8000" r="-581" b="-86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5949369"/>
                      </a:ext>
                    </a:extLst>
                  </a:tr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Το Α δεν πραγματοποιείται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30523" t="-110204" r="-581" b="-781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4792909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Πραγματοποιείται τουλάχιστον ένα από τα Α και Β</a:t>
                          </a:r>
                        </a:p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(Πραγματοποιείται το Α ή το Β)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30523" t="-118391" r="-581" b="-340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1698267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Πραγματοποιούνται συγχρόνως το Α και το Β</a:t>
                          </a:r>
                        </a:p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(Πραγματοποιείται το Α και το Β)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30523" t="-220930" r="-581" b="-244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624863"/>
                      </a:ext>
                    </a:extLst>
                  </a:tr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Πραγματοποιείται </a:t>
                          </a:r>
                          <a:r>
                            <a:rPr lang="el-GR" sz="1500" u="sng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μόνο </a:t>
                          </a:r>
                          <a:r>
                            <a:rPr lang="el-GR" sz="1500" u="none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το Α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30523" t="-552000" r="-58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5381587"/>
                      </a:ext>
                    </a:extLst>
                  </a:tr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Δεν πραγματοποιείται κανένα από τα Α και Β 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30523" t="-652000" r="-581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5946176"/>
                      </a:ext>
                    </a:extLst>
                  </a:tr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Πραγματοποιείται ένα το πολύ από τα Α και Β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30523" t="-767347" r="-581" b="-124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3247023"/>
                      </a:ext>
                    </a:extLst>
                  </a:tr>
                  <a:tr h="302639">
                    <a:tc>
                      <a:txBody>
                        <a:bodyPr/>
                        <a:lstStyle/>
                        <a:p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Πραγματοποιείται μόνο ένα από τα Α και Β</a:t>
                          </a:r>
                          <a:endParaRPr lang="en-US" sz="1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34290" marB="34290">
                        <a:solidFill>
                          <a:srgbClr val="F5E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30523" t="-850000" r="-581" b="-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3936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04065F1-79CA-4719-8956-5FC89578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179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9E4A-1CEE-458A-9A94-F9A98BC4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21157"/>
            <a:ext cx="7886700" cy="372199"/>
          </a:xfrm>
        </p:spPr>
        <p:txBody>
          <a:bodyPr>
            <a:normAutofit/>
          </a:bodyPr>
          <a:lstStyle/>
          <a:p>
            <a:r>
              <a:rPr lang="el-GR" sz="1500" dirty="0">
                <a:latin typeface="Cambria" panose="02040503050406030204" pitchFamily="18" charset="0"/>
                <a:ea typeface="Cambria" panose="02040503050406030204" pitchFamily="18" charset="0"/>
              </a:rPr>
              <a:t>ΙΔΙΟΤΗΤΕΣ ΣΥΝΟΛΩΝ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05752F-211E-4D6E-947F-0835E41A9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632503"/>
                <a:ext cx="7886700" cy="38574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14:m>
                  <m:oMath xmlns:m="http://schemas.openxmlformats.org/officeDocument/2006/math">
                    <m:r>
                      <a:rPr lang="el-GR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⋂</m:t>
                    </m:r>
                  </m:oMath>
                </a14:m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l-GR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𝚨</m:t>
                    </m:r>
                  </m:oMath>
                </a14:m>
                <a:endParaRPr lang="el-GR" sz="1800" b="1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𝚨</m:t>
                    </m:r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r>
                      <a:rPr lang="el-GR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𝚩</m:t>
                    </m:r>
                  </m:oMath>
                </a14:m>
                <a:endParaRPr lang="el-GR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l-G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  <m:sup>
                        <m:r>
                          <a:rPr lang="el-GR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el-GR" sz="1800" b="1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Α-Β </a:t>
                </a:r>
                <a14:m>
                  <m:oMath xmlns:m="http://schemas.openxmlformats.org/officeDocument/2006/math">
                    <m:r>
                      <a:rPr lang="el-GR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l-GR"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𝚨</m:t>
                    </m:r>
                  </m:oMath>
                </a14:m>
                <a:endParaRPr lang="el-GR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 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l-G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  <m:sup>
                        <m:r>
                          <a:rPr lang="el-GR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ή    Α 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l-GR" sz="18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el-GR" sz="1800" b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𝚨</m:t>
                        </m:r>
                      </m:e>
                    </m:bar>
                    <m:r>
                      <a:rPr lang="el-GR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l-GR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(Α’)’=Α 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𝚨</m:t>
                    </m:r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r>
                      <a:rPr lang="el-GR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𝚩</m:t>
                    </m:r>
                  </m:oMath>
                </a14:m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)’= Α’</a:t>
                </a:r>
                <a14:m>
                  <m:oMath xmlns:m="http://schemas.openxmlformats.org/officeDocument/2006/math">
                    <m:r>
                      <a:rPr lang="el-GR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⋂</m:t>
                    </m:r>
                  </m:oMath>
                </a14:m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Β’    ή 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el-GR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  <m:r>
                          <a:rPr lang="el-GR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18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el-GR" sz="1800" b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𝚨</m:t>
                        </m:r>
                      </m:e>
                    </m:bar>
                    <m:r>
                      <a:rPr lang="el-GR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l-GR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l-GR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bar>
                  </m:oMath>
                </a14:m>
                <a:endParaRPr lang="el-GR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𝚨</m:t>
                    </m:r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l-GR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𝚩</m:t>
                    </m:r>
                  </m:oMath>
                </a14:m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)’= Α’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Β’    ή 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el-GR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l-GR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18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el-GR" sz="1800" b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𝚨</m:t>
                        </m:r>
                      </m:e>
                    </m:bar>
                    <m:r>
                      <a:rPr lang="el-GR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bar>
                      <m:barPr>
                        <m:pos m:val="top"/>
                        <m:ctrlPr>
                          <a:rPr lang="el-GR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l-GR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bar>
                  </m:oMath>
                </a14:m>
                <a:endParaRPr lang="en-US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05752F-211E-4D6E-947F-0835E41A9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632503"/>
                <a:ext cx="7886700" cy="3857470"/>
              </a:xfrm>
              <a:blipFill>
                <a:blip r:embed="rId2"/>
                <a:stretch>
                  <a:fillRect l="-618" t="-17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2CB68C5-C0B0-4598-9E11-079F7D68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749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A8A3-C3CF-45A6-BDEC-4C225F99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812885"/>
          </a:xfrm>
        </p:spPr>
        <p:txBody>
          <a:bodyPr>
            <a:normAutofit/>
          </a:bodyPr>
          <a:lstStyle/>
          <a:p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Παράδειγμα:     </a:t>
            </a: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Αν Ω={0, 2, 3,  4, 6, 7, 9, 10},     </a:t>
            </a:r>
            <a:b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		       Α={2, 4, 6, 10}   και   Β={6, 7, 9, 10}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D1C5DF-07A1-41B8-844E-8D0A3AA0A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2102243"/>
                <a:ext cx="7886700" cy="338773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Να</m:t>
                      </m:r>
                      <m:r>
                        <a:rPr lang="el-GR" sz="18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βρεθούν</m:t>
                      </m:r>
                      <m:r>
                        <a:rPr lang="el-GR" sz="18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l-GR" sz="180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Α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Α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l-GR" sz="18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Α’</a:t>
                </a:r>
              </a:p>
              <a:p>
                <a:pPr marL="0" indent="0" algn="just">
                  <a:buNone/>
                </a:pPr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Α-Β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D1C5DF-07A1-41B8-844E-8D0A3AA0A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2102243"/>
                <a:ext cx="7886700" cy="3387731"/>
              </a:xfrm>
              <a:blipFill>
                <a:blip r:embed="rId2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4EF9858-10EE-45F1-910B-C66DBEF3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808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A8A3-C3CF-45A6-BDEC-4C225F99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812885"/>
          </a:xfrm>
        </p:spPr>
        <p:txBody>
          <a:bodyPr>
            <a:normAutofit/>
          </a:bodyPr>
          <a:lstStyle/>
          <a:p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Παράδειγμα:     </a:t>
            </a: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Αν Ω={0, 2, 3,  4, 6, 7, 9, 10},     </a:t>
            </a:r>
            <a:b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		       Α={2, 4, 6, 10}   και   Β={6, 7, 9, 10}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D1C5DF-07A1-41B8-844E-8D0A3AA0A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2102243"/>
                <a:ext cx="7886700" cy="338773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Α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r>
                        <a:rPr lang="el-GR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={2, 4, 6, 7, 9, 10}</m:t>
                      </m:r>
                    </m:oMath>
                  </m:oMathPara>
                </a14:m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Α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r>
                        <a:rPr lang="el-GR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6, 10</m:t>
                          </m:r>
                        </m:e>
                      </m:d>
                    </m:oMath>
                  </m:oMathPara>
                </a14:m>
                <a:endParaRPr lang="el-GR" sz="18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Α’={0, 3, 7,9}</a:t>
                </a:r>
              </a:p>
              <a:p>
                <a:pPr marL="0" indent="0" algn="just">
                  <a:buNone/>
                </a:pPr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Α-Β={2, 4}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D1C5DF-07A1-41B8-844E-8D0A3AA0A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2102243"/>
                <a:ext cx="7886700" cy="3387731"/>
              </a:xfrm>
              <a:blipFill>
                <a:blip r:embed="rId2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91553B5-14F7-4D02-879D-EA0B1A4B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787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9350ABF-AC04-4615-B011-50AC4C8B622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667000" y="332657"/>
                <a:ext cx="6858000" cy="530531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ΚΛΑΣΙΚΟΣ ΟΡΙΣΜΟΣ ΠΙΘΑΝΟΤΗΤΑΣ</a:t>
                </a:r>
              </a:p>
              <a:p>
                <a:endParaRPr lang="el-GR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l-GR" sz="29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Ορισμός </a:t>
                </a:r>
                <a:r>
                  <a:rPr lang="el-GR" sz="29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(κατά </a:t>
                </a:r>
                <a:r>
                  <a:rPr lang="en-US" sz="29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Laplace</a:t>
                </a:r>
                <a:r>
                  <a:rPr lang="el-GR" sz="29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Έστω ένα πείραμα τύχης με γνωστό δειγματικό χώρο και ισοπίθανα απλά ενδεχόμενα. Η πιθανότητα να συμβεί ένα ενδεχόμενο (ή γεγονός) Α, ισούται με το πηλίκο του αριθμού των ευνοϊκών για αυτό περιπτώσεων προς το πλήθος όλων των δυνατών περιπτώσεων. </a:t>
                </a:r>
                <a:endParaRPr lang="en-US" sz="29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l-GR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l-GR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l-GR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l-GR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57175" indent="-257175" algn="just"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)≤1</m:t>
                    </m:r>
                  </m:oMath>
                </a14:m>
                <a:endParaRPr lang="el-GR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57175" indent="-257175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</a:t>
                </a:r>
                <a:r>
                  <a:rPr lang="el-GR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Ω)=1 (Αφου ο δειγματικός χώρος είναι βέβαιο ενδεχόμενο)</a:t>
                </a: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57175" indent="-257175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)=0</a:t>
                </a:r>
                <a:endParaRPr lang="el-GR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9350ABF-AC04-4615-B011-50AC4C8B6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667000" y="332657"/>
                <a:ext cx="6858000" cy="5305317"/>
              </a:xfrm>
              <a:blipFill>
                <a:blip r:embed="rId2"/>
                <a:stretch>
                  <a:fillRect l="-1511" t="-2414" r="-1422" b="-8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711372D-17D8-4ACF-928C-4E7F4C0D9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2708920"/>
            <a:ext cx="6243026" cy="878416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8DC63BD-8378-49E4-BEB8-10EB53F9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851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D3B9E8-6D23-4AAC-A244-51C41862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40DCE9-7FEF-4D25-999E-DD346488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πιθανοτητα</a:t>
            </a:r>
            <a:r>
              <a:rPr lang="el-GR" dirty="0"/>
              <a:t> να γεννηθεί αγόρι με βάση τη θεωρία </a:t>
            </a:r>
            <a:r>
              <a:rPr lang="en-US" dirty="0"/>
              <a:t>Laplace  </a:t>
            </a:r>
            <a:r>
              <a:rPr lang="el-GR" dirty="0"/>
              <a:t>είναι 1/2.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Ζουμ διαφάνειας 4">
                <a:extLst>
                  <a:ext uri="{FF2B5EF4-FFF2-40B4-BE49-F238E27FC236}">
                    <a16:creationId xmlns:a16="http://schemas.microsoft.com/office/drawing/2014/main" id="{0F85D6FA-E4C8-43C6-9149-FFE248781C4B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2948651" y="-117095"/>
              <a:ext cx="2286000" cy="1714500"/>
            </p:xfrm>
            <a:graphic>
              <a:graphicData uri="http://schemas.microsoft.com/office/powerpoint/2016/slidezoom">
                <pslz:sldZm>
                  <pslz:sldZmObj sldId="508" cId="3115851491">
                    <pslz:zmPr id="{4A78A3A6-4F38-4B3E-A98D-C3160AF60B3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Ζουμ διαφάνειας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F85D6FA-E4C8-43C6-9149-FFE248781C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948651" y="-11709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012BC8B-5B50-407A-9C8B-80D80FCE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306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sz="3200"/>
              <a:t>Η ΠΙΘΑΝΟΤΗΤΑ ΜΕ ΤΗΝ ΕΝΝΟΙΑ ΤΗΣ ΣΧΕΤΙΚΗΣ ΣΥΧΝΟΤΗΤΑΣ (</a:t>
            </a:r>
            <a:r>
              <a:rPr lang="en-US" sz="3200"/>
              <a:t>VON MISES)</a:t>
            </a:r>
            <a:endParaRPr lang="el-GR" sz="320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80157-127E-4340-91AC-BCA665BF4C1D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583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33"/>
          <a:stretch>
            <a:fillRect/>
          </a:stretch>
        </p:blipFill>
        <p:spPr>
          <a:xfrm>
            <a:off x="2207568" y="1857375"/>
            <a:ext cx="8003232" cy="3178176"/>
          </a:xfrm>
          <a:noFill/>
        </p:spPr>
      </p:pic>
      <p:sp>
        <p:nvSpPr>
          <p:cNvPr id="58373" name="9 - TextBox"/>
          <p:cNvSpPr txBox="1">
            <a:spLocks noChangeArrowheads="1"/>
          </p:cNvSpPr>
          <p:nvPr/>
        </p:nvSpPr>
        <p:spPr bwMode="auto">
          <a:xfrm>
            <a:off x="4089108" y="1672431"/>
            <a:ext cx="571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i="1" dirty="0"/>
              <a:t>Πιθανότητα ενός ενδεχομένου 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35304D-BDC9-4B5A-8D63-6086472D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7340"/>
            <a:ext cx="8229600" cy="1143000"/>
          </a:xfrm>
        </p:spPr>
        <p:txBody>
          <a:bodyPr/>
          <a:lstStyle/>
          <a:p>
            <a:r>
              <a:rPr lang="el-GR" dirty="0"/>
              <a:t>ΠΑΡΑΔΕΙΓΜΑ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4D361B8-228C-482C-9AB5-9342374EF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235" y="1052736"/>
            <a:ext cx="8229600" cy="4410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7E69C-3727-41EC-8BA2-C62E9391C3B2}"/>
              </a:ext>
            </a:extLst>
          </p:cNvPr>
          <p:cNvSpPr txBox="1"/>
          <p:nvPr/>
        </p:nvSpPr>
        <p:spPr>
          <a:xfrm>
            <a:off x="2135561" y="5620598"/>
            <a:ext cx="840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 πιθανότητα γέννησης αγοριού  σταθεροποιείται στο ~ 52% όσο αυξάνεται το δείγμα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2CA295A-EC60-4950-99E8-E3C3C590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692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A20A-D62C-4ED1-B753-7520FFB6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461652"/>
          </a:xfrm>
        </p:spPr>
        <p:txBody>
          <a:bodyPr>
            <a:normAutofit/>
          </a:bodyPr>
          <a:lstStyle/>
          <a:p>
            <a:pPr algn="ctr"/>
            <a:r>
              <a:rPr lang="el-GR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ΝΟΜΟΙ ΠΙΘΑΝΟΤΗΤΩΝ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094AB-90F0-487E-844C-7C26BC9B7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592746"/>
                <a:ext cx="7886700" cy="425394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buAutoNum type="arabicParenR"/>
                </a:pP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Για οποιαδήποτε </a:t>
                </a:r>
                <a:r>
                  <a:rPr lang="el-GR" sz="165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ασυμβίβαστα</a:t>
                </a: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ενδεχόμενα Α και Β ισχύει: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</a:t>
                </a:r>
                <a14:m>
                  <m:oMath xmlns:m="http://schemas.openxmlformats.org/officeDocument/2006/math"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65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2)  </a:t>
                </a: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Για δύο συμπληρωματικά ενδεχόμενα Α και Α’: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P(A’)=1</a:t>
                </a:r>
                <a:r>
                  <a:rPr lang="el-GR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P(A)</a:t>
                </a:r>
                <a:endParaRPr lang="el-GR" sz="1650" b="1" i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3) Για δύο οποιαδήποτε ενδεχόμενα Α και Β ισχύει: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</a:t>
                </a:r>
                <a14:m>
                  <m:oMath xmlns:m="http://schemas.openxmlformats.org/officeDocument/2006/math"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65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4) Για δύο οποιαδήποτε ενδεχόμενα Α και Β ισχύει: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P(A-B) = P(A) - P(A∩B)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5) </a:t>
                </a: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5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Α</m:t>
                    </m:r>
                    <m:r>
                      <a:rPr lang="el-GR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l-GR" sz="16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sz="16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τότε:                    </a:t>
                </a: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P(A)</a:t>
                </a:r>
                <a14:m>
                  <m:oMath xmlns:m="http://schemas.openxmlformats.org/officeDocument/2006/math"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65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l-GR" sz="165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5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094AB-90F0-487E-844C-7C26BC9B7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592746"/>
                <a:ext cx="7886700" cy="4253948"/>
              </a:xfrm>
              <a:blipFill>
                <a:blip r:embed="rId2"/>
                <a:stretch>
                  <a:fillRect l="-464" b="-67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4581D40-AD8D-4B0A-AA8F-D3A8546E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650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AB5627-2ABC-4929-B5F4-BDDBA976E712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2314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28"/>
            <a:ext cx="8229600" cy="16541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l-GR" sz="4000" dirty="0"/>
            </a:br>
            <a:r>
              <a:rPr lang="el-GR" sz="4000" dirty="0"/>
              <a:t>ΕΠΑΓΩΓΙΚΗ ΣΤΑΤΙΣΤΙΚΗ Η ΣΤΑΤΙΣΤΙΚΗ ΣΥΜΠΕΡΑΣΜΑΤΟΛΟΓΙΑ</a:t>
            </a:r>
          </a:p>
        </p:txBody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565401"/>
            <a:ext cx="8229600" cy="4525963"/>
          </a:xfrm>
        </p:spPr>
        <p:txBody>
          <a:bodyPr/>
          <a:lstStyle/>
          <a:p>
            <a:r>
              <a:rPr lang="el-GR"/>
              <a:t>Περιλαμβάνει:</a:t>
            </a:r>
          </a:p>
          <a:p>
            <a:r>
              <a:rPr lang="el-GR"/>
              <a:t>Την Εκτίμηση Παραμέτρων</a:t>
            </a:r>
          </a:p>
          <a:p>
            <a:r>
              <a:rPr lang="el-GR"/>
              <a:t>Τον Έλεγχο Στατιστικών Υποθέσεων</a:t>
            </a:r>
          </a:p>
          <a:p>
            <a:endParaRPr lang="el-GR"/>
          </a:p>
        </p:txBody>
      </p:sp>
      <p:sp>
        <p:nvSpPr>
          <p:cNvPr id="231429" name="3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D907C9C-3502-4D66-8B40-3F354CA2B6E1}" type="slidenum">
              <a:rPr lang="el-GR" sz="1400"/>
              <a:pPr algn="r"/>
              <a:t>3</a:t>
            </a:fld>
            <a:endParaRPr lang="el-GR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A20A-D62C-4ED1-B753-7520FFB6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461652"/>
          </a:xfrm>
        </p:spPr>
        <p:txBody>
          <a:bodyPr>
            <a:normAutofit/>
          </a:bodyPr>
          <a:lstStyle/>
          <a:p>
            <a:pPr algn="ctr"/>
            <a:r>
              <a:rPr lang="el-GR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ΝΟΜΟΙ ΠΙΘΑΝΟΤΗΤΩΝ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094AB-90F0-487E-844C-7C26BC9B7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592746"/>
                <a:ext cx="7886700" cy="425394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buAutoNum type="arabicParenR"/>
                </a:pP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Για οποιαδήποτε </a:t>
                </a:r>
                <a:r>
                  <a:rPr lang="el-GR" sz="165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ασυμβίβαστα</a:t>
                </a: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ενδεχόμενα Α και Β ισχύει: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</a:t>
                </a:r>
                <a14:m>
                  <m:oMath xmlns:m="http://schemas.openxmlformats.org/officeDocument/2006/math"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65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2)  </a:t>
                </a: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Για δύο συμπληρωματικά ενδεχόμενα Α και Α’: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P(A’)=1</a:t>
                </a:r>
                <a:r>
                  <a:rPr lang="el-GR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P(A)</a:t>
                </a:r>
                <a:endParaRPr lang="el-GR" sz="1650" b="1" i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3) Για δύο οποιαδήποτε ενδεχόμενα Α και Β ισχύει: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</a:t>
                </a:r>
                <a14:m>
                  <m:oMath xmlns:m="http://schemas.openxmlformats.org/officeDocument/2006/math"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65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4) Για δύο οποιαδήποτε ενδεχόμενα Α και Β ισχύει: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P(A-B) = P(A) - P(A∩B)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5) </a:t>
                </a:r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5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Α</m:t>
                    </m:r>
                    <m:r>
                      <a:rPr lang="el-GR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l-GR" sz="16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sz="16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16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τότε:                    </a:t>
                </a:r>
                <a:r>
                  <a:rPr lang="en-US" sz="1650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P(A)</a:t>
                </a:r>
                <a14:m>
                  <m:oMath xmlns:m="http://schemas.openxmlformats.org/officeDocument/2006/math"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5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65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l-GR" sz="165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5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094AB-90F0-487E-844C-7C26BC9B7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592746"/>
                <a:ext cx="7886700" cy="4253948"/>
              </a:xfrm>
              <a:blipFill>
                <a:blip r:embed="rId2"/>
                <a:stretch>
                  <a:fillRect l="-464" b="-67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F7DBA4C-71B8-4DCC-914A-C33716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191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08179-D13E-4F30-A0B3-2ED1810B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775" y="1200150"/>
            <a:ext cx="8172450" cy="4514850"/>
          </a:xfrm>
        </p:spPr>
        <p:txBody>
          <a:bodyPr>
            <a:normAutofit/>
          </a:bodyPr>
          <a:lstStyle/>
          <a:p>
            <a:pPr algn="just"/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ΑΣΚΗΣΗ: </a:t>
            </a:r>
            <a:r>
              <a:rPr lang="el-GR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Σε μια μελέτη των αιτίων καταστροφής του οδοστρώματος βρέθηκε ότι στο 8% των περιπτώσεων καταστροφής υπήρχε αστοχία υλικού, στο 85% των περιπτώσεων υπήρχε κατασκευαστική κακοτεχνία και στο 5% των περιπτώσεων υπήρχαν και τα δύο είδη βλάβης. Με βάση τα ποσοστά αυτά, να βρεθούν οι παρακάτω πιθανότητες ότι σε ένα συγκεκριμένο έλεγχο οδοστρώματος υπάρχει: </a:t>
            </a:r>
          </a:p>
          <a:p>
            <a:pPr algn="just"/>
            <a:r>
              <a:rPr lang="el-GR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(α) αστοχία υλικού ή κατασκευαστική κακοτεχνία, </a:t>
            </a:r>
          </a:p>
          <a:p>
            <a:pPr algn="just"/>
            <a:r>
              <a:rPr lang="el-GR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(β) αστοχία υλικού, αλλά όχι κατασκευαστική κακοτεχνία, </a:t>
            </a:r>
          </a:p>
          <a:p>
            <a:pPr marL="0" indent="0" algn="just">
              <a:buNone/>
            </a:pPr>
            <a:endParaRPr lang="el-GR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3D039F71-255E-4E5B-9FEE-DEF12F3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2542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808179-D13E-4F30-A0B3-2ED1810B0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775" y="1200150"/>
                <a:ext cx="8172450" cy="451485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sz="1500" u="sng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ΛΥΣΗ</a:t>
                </a:r>
              </a:p>
              <a:p>
                <a:pPr marL="0" indent="0" algn="just">
                  <a:buNone/>
                </a:pPr>
                <a:r>
                  <a:rPr lang="el-GR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Ορίζουμε τα ενδεχόμενα:  Α={αστοχία υλικού}          Β={</a:t>
                </a:r>
                <a:r>
                  <a:rPr lang="el-GR" sz="1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κατασκευαστική κακοτεχνία}</a:t>
                </a:r>
              </a:p>
              <a:p>
                <a:pPr marL="0" indent="0" algn="just">
                  <a:buNone/>
                </a:pPr>
                <a:r>
                  <a:rPr lang="el-GR" sz="1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Τότε </a:t>
                </a:r>
                <a:r>
                  <a:rPr lang="en-US" sz="1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P(A)=0,08       P(B)=0,85            P(A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B)=0,05</a:t>
                </a:r>
                <a:endParaRPr lang="el-GR" sz="15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α) </a:t>
                </a:r>
                <a:r>
                  <a:rPr 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P(A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0,08+0,85-0,05=0,88</a:t>
                </a:r>
              </a:p>
              <a:p>
                <a:pPr marL="0" indent="0" algn="just">
                  <a:buNone/>
                </a:pPr>
                <a:r>
                  <a:rPr lang="el-GR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β</a:t>
                </a:r>
                <a:r>
                  <a:rPr 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)P(A-B) = P(A) - P(A∩B)</a:t>
                </a:r>
                <a:r>
                  <a:rPr lang="el-GR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=0,08-0,05=0,03</a:t>
                </a:r>
              </a:p>
              <a:p>
                <a:pPr marL="0" indent="0" algn="just">
                  <a:buNone/>
                </a:pPr>
                <a:endParaRPr lang="el-GR" sz="15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15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808179-D13E-4F30-A0B3-2ED1810B0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775" y="1200150"/>
                <a:ext cx="8172450" cy="4514850"/>
              </a:xfrm>
              <a:blipFill>
                <a:blip r:embed="rId2"/>
                <a:stretch>
                  <a:fillRect l="-299" t="-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5807A57-4DB4-4CC2-B743-A9A4862A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798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971145-A596-4A68-885B-82A8BAE876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364147"/>
                <a:ext cx="7886700" cy="4125827"/>
              </a:xfrm>
            </p:spPr>
            <p:txBody>
              <a:bodyPr>
                <a:normAutofit/>
              </a:bodyPr>
              <a:lstStyle/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kern="1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Παρατήρηση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Μία απλή αναδιάταξη του ορισμού της δεσμευμένης πιθανότητας επιτρέπει άμεσα τον υπολογισμό της πιθανότητας πραγματοποίησης των ενδεχομένων Α και Β ταυτόχρονα. Πράγματι, όταν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Β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)≠0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μπορούμε να γράψουμε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𝚨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l-GR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𝚨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l-GR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endParaRPr lang="en-US" sz="18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 σχέση αυτή αναφέρεται και ως «</a:t>
                </a:r>
                <a:r>
                  <a:rPr lang="el-GR" sz="1800" b="1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ο πολλαπλασιαστικός νόμος των πιθανοτήτων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»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971145-A596-4A68-885B-82A8BAE87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364147"/>
                <a:ext cx="7886700" cy="4125827"/>
              </a:xfrm>
              <a:blipFill>
                <a:blip r:embed="rId2"/>
                <a:stretch>
                  <a:fillRect l="-618" t="-886" r="-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8A3C486-9879-4D45-8A3A-69E9F7A6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066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A5670-390F-46CE-B44E-75EEEBA12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205120"/>
                <a:ext cx="7886700" cy="4502426"/>
              </a:xfrm>
            </p:spPr>
            <p:txBody>
              <a:bodyPr>
                <a:normAutofit/>
              </a:bodyPr>
              <a:lstStyle/>
              <a:p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ΟΡΙΣΜΟΣ: 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Τα ενδεχόμενα Α και Β λέγονται </a:t>
                </a:r>
                <a:r>
                  <a:rPr lang="el-GR" sz="1800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ανεξάρτητα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εαν η πιθανότητα του ενός δεν επηρεάζεται από το αν έχει συμβεί ή όχι το άλλο. Δηλαδή:</a:t>
                </a:r>
              </a:p>
              <a:p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l-GR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l-GR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l-GR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𝜝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𝜜</m:t>
                        </m:r>
                      </m:e>
                    </m:d>
                    <m:r>
                      <a:rPr lang="el-GR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𝜝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8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ΘΕΩΡΗΜΑ: 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Δύο ενδεχόμενα Α, Β είναι </a:t>
                </a: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ανεξάρτητα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όταν 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)⋅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Αν δεν ισχύει η τελευταία σχέση τα ενδεχόμενα καλούνται </a:t>
                </a: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εξαρτημένα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A5670-390F-46CE-B44E-75EEEBA12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205120"/>
                <a:ext cx="7886700" cy="4502426"/>
              </a:xfrm>
              <a:blipFill>
                <a:blip r:embed="rId2"/>
                <a:stretch>
                  <a:fillRect l="-464" t="-14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91C1A54-F22A-4941-9701-3942896E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299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8C51C0-60A3-4780-955F-727EB113A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45485"/>
                <a:ext cx="7886700" cy="4482548"/>
              </a:xfrm>
            </p:spPr>
            <p:txBody>
              <a:bodyPr>
                <a:normAutofit/>
              </a:bodyPr>
              <a:lstStyle/>
              <a:p>
                <a:pPr marL="0" algn="just"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kern="1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Παράδειγμα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Ένα όχημα διαθέτει δύο μηχανές: μία κύρια και μία εφεδρική. Προφανώς, η λειτουργία του οχήματος είναι αδύνατη μόνο σε περίπτωση αστοχίας και των δύο μηχανών. Η πιθανότητα αστοχίας της κύριας μηχανής είναι 0,01 και η αντίστοιχη πιθανότητα για την εφεδρική είναι 0,10. Ποια η πιθανότητα μη λειτουργίας του οχήματος;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kern="1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Απάντηση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το ενδεχόμενο αστοχίας της κύριας μηχανής και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το ενδεχόμενο αστοχίας της εφεδρικής, τότε μπορούμε να θεωρήσουμε ότι τα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είναι ανεξάρτητα, καθώς ανεξάρτητη είναι και η λειτουργία των δύο μηχανών. Ζητάμε την πιθανότητα της τομής, δηλαδή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∩​​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​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=0,01·0,10=0,001.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8C51C0-60A3-4780-955F-727EB113A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45485"/>
                <a:ext cx="7886700" cy="4482548"/>
              </a:xfrm>
              <a:blipFill>
                <a:blip r:embed="rId2"/>
                <a:stretch>
                  <a:fillRect l="-618" t="-1497" r="-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D96DBCE-0FD6-4F32-BB1D-943BE6E9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81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6324-7298-4954-9D51-ED7C468D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ΣΥΝΔΥΑΣΤΙΚΗ ΑΝΑΛΥΣΗ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15BB01-74EE-4AC1-BB6B-55B22282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3500438"/>
          </a:xfrm>
        </p:spPr>
        <p:txBody>
          <a:bodyPr>
            <a:normAutofit fontScale="92500" lnSpcReduction="20000"/>
          </a:bodyPr>
          <a:lstStyle/>
          <a:p>
            <a:r>
              <a:rPr lang="el-GR" b="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Βασική αρχή απαρίθμησης:</a:t>
            </a:r>
          </a:p>
          <a:p>
            <a:pPr marL="0" indent="0">
              <a:buNone/>
            </a:pPr>
            <a:endParaRPr lang="el-G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Έστω ότι μια διαδικασία μπορεί να πραγματοποιηθεί σε ν διαδοχικές φάσεις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,...,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Αν η φάση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μπορεί να πραγματοποιηθεί με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τρόπους και για καθέναν από αυτούς η φάση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μπορεί να πραγματοποιηθεί με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τρόπους ,…, και για καθέναν από όλους αυτούς τους τρόπους η φάση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μπορεί να πραγματοποιηθεί με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τρόπους, τότε η διαδικασία αυτή μπορεί να πραγματοποιηθεί με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·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·...· </a:t>
            </a:r>
            <a:r>
              <a:rPr lang="el-GR" sz="1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</a:t>
            </a:r>
            <a:r>
              <a:rPr lang="el-GR" sz="1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τρόπους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l-G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Για </a:t>
            </a:r>
            <a:r>
              <a:rPr 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παράδειγμα </a:t>
            </a:r>
            <a:r>
              <a:rPr lang="el-G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εάν έχουμε να επιλέξουμε ανάμεσα σε τρεις διαφορετικές μπλούζες και δύο διαφορετικά παντελόνια τότε μπορούμε να έχουμε έξι  διαφορετικά ντυσίματα.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15B4C56-3C3B-427F-A889-58E14DE4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073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9296D5-CC5D-4AAF-9FF0-E25F26937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219201"/>
                <a:ext cx="7886700" cy="427077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Διάταξη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των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στοιχείων ενός συνόλου Α ανά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με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≤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λέγεται καθένας από τους διαφορετικούς τρόπους με τους οποίους μπορούμε να πάρουμε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διαφορετικά στοιχεία του Α και να τα βάλουμε σε μια σειρά.</a:t>
                </a: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Το πλήθος όλων των διατάξεων των 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ανά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υπολογίζεται ως εξής:</a:t>
                </a: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l-G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𝒏</m:t>
                          </m:r>
                          <m:r>
                            <a:rPr lang="el-G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l-G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l-G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. . .∙</m:t>
                          </m:r>
                          <m:d>
                            <m:dPr>
                              <m:ctrlP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borderBox>
                    </m:oMath>
                  </m:oMathPara>
                </a14:m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9296D5-CC5D-4AAF-9FF0-E25F26937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219201"/>
                <a:ext cx="7886700" cy="4270772"/>
              </a:xfrm>
              <a:blipFill>
                <a:blip r:embed="rId2"/>
                <a:stretch>
                  <a:fillRect l="-1391" r="-3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844B161-59FC-4144-8904-2341D299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538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AA636-CF21-478D-A6D3-CA9BE9D58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85243"/>
                <a:ext cx="7886700" cy="43047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Μεταθέσεις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στοιχείων: ονομάζονται </a:t>
                </a:r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οι διατάξεις των </a:t>
                </a:r>
                <a14:m>
                  <m:oMath xmlns:m="http://schemas.openxmlformats.org/officeDocument/2006/math"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στοιχείων ανά </a:t>
                </a:r>
                <a14:m>
                  <m:oMath xmlns:m="http://schemas.openxmlformats.org/officeDocument/2006/math"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Το πλήθος των διατάξεων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ανά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είναι:</a:t>
                </a:r>
              </a:p>
              <a:p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l-GR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Μ(</a:t>
                </a:r>
                <a:r>
                  <a:rPr lang="en-US" b="1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l-GR" sz="1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𝒏</m:t>
                    </m:r>
                    <m:r>
                      <a:rPr lang="en-US" sz="1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!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Απόδειξη: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l-GR" sz="18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𝒏</m:t>
                            </m:r>
                            <m:r>
                              <a:rPr lang="el-GR" sz="18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l-GR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!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)</a:t>
                </a:r>
              </a:p>
              <a:p>
                <a:pPr marL="0" indent="0" algn="just"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b="1" kern="1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Παράδειγμα</a:t>
                </a:r>
                <a:r>
                  <a:rPr lang="en-US" sz="18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l-GR" sz="18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ι διαφορετικοί τρόποι με τους οποίους 10 άτομα μπορούν να καθίσουν σε 10 καθίσματα είναι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(10)=10!=3628800</m:t>
                    </m:r>
                  </m:oMath>
                </a14:m>
                <a:r>
                  <a:rPr lang="el-GR" sz="18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AA636-CF21-478D-A6D3-CA9BE9D58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85243"/>
                <a:ext cx="7886700" cy="4304731"/>
              </a:xfrm>
              <a:blipFill>
                <a:blip r:embed="rId2"/>
                <a:stretch>
                  <a:fillRect l="-1546" t="-3395" r="-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64888E1-869E-4DE9-B0F7-76592EB0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23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5FE69-B31C-4601-9089-D1977D08D6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4050" y="1257300"/>
                <a:ext cx="8115300" cy="455295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el-GR" sz="1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Το γινόμενο 1 · 2 · 3...(</a:t>
                </a:r>
                <a:r>
                  <a:rPr lang="el-GR" sz="1800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ν</a:t>
                </a:r>
                <a:r>
                  <a:rPr lang="el-GR" sz="1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- 2)(</a:t>
                </a:r>
                <a:r>
                  <a:rPr lang="el-GR" sz="1800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ν</a:t>
                </a:r>
                <a:r>
                  <a:rPr lang="el-GR" sz="1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- 1)</a:t>
                </a:r>
                <a:r>
                  <a:rPr lang="el-GR" sz="1800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ν</a:t>
                </a:r>
                <a:r>
                  <a:rPr lang="el-GR" sz="1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συμβολίζεται με </a:t>
                </a:r>
                <a:r>
                  <a:rPr lang="el-GR" sz="1800" i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ν</a:t>
                </a:r>
                <a:r>
                  <a:rPr lang="el-GR" sz="1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! και διαβάζεται ν  </a:t>
                </a:r>
                <a:r>
                  <a:rPr lang="el-GR" sz="18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παραγοντικό</a:t>
                </a:r>
                <a:r>
                  <a:rPr lang="el-GR" sz="1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 Δηλαδή:</a:t>
                </a:r>
              </a:p>
              <a:p>
                <a:pPr marL="0" indent="0">
                  <a:buNone/>
                </a:pPr>
                <a:endParaRPr lang="el-GR" sz="15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𝝂</m:t>
                      </m:r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!=</m:t>
                      </m:r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𝝂</m:t>
                      </m:r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25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. . . ∙</m:t>
                      </m:r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25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250" b="1" i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l-GR" sz="1800" b="1" i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Με τη σύμβαση: </a:t>
                </a: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0!=1</a:t>
                </a:r>
              </a:p>
              <a:p>
                <a:pPr marL="0" indent="0">
                  <a:buNone/>
                </a:pPr>
                <a:endParaRPr lang="el-GR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Π.χ:                               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4!=1⋅2⋅3⋅4</m:t>
                    </m:r>
                  </m:oMath>
                </a14:m>
                <a:r>
                  <a:rPr lang="el-GR" sz="18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=24,</a:t>
                </a:r>
              </a:p>
              <a:p>
                <a:pPr marL="0" indent="0" algn="just">
                  <a:buNone/>
                </a:pPr>
                <a:endParaRPr lang="el-GR" sz="18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8!</m:t>
                          </m:r>
                        </m:num>
                        <m:den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5!</m:t>
                          </m:r>
                        </m:den>
                      </m:f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5!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5!</m:t>
                          </m:r>
                        </m:den>
                      </m:f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8=336</m:t>
                      </m:r>
                    </m:oMath>
                  </m:oMathPara>
                </a14:m>
                <a:endParaRPr lang="el-GR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Αν χρησιμοποιήσουμε το σύμβολο του παραγοντικού για να εκφράσουμε το πλήθος των διατάξεων των ν ανά κ με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&lt;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έχουμε: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l-GR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𝒏</m:t>
                              </m:r>
                              <m:r>
                                <a:rPr lang="el-GR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l-GR" sz="18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l-GR" sz="18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l-GR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5FE69-B31C-4601-9089-D1977D08D6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4050" y="1257300"/>
                <a:ext cx="8115300" cy="4552950"/>
              </a:xfrm>
              <a:blipFill>
                <a:blip r:embed="rId2"/>
                <a:stretch>
                  <a:fillRect l="-301" t="-12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6B8FF41-4005-4921-A315-D2F56224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71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ENNOIA TH</a:t>
            </a:r>
            <a:r>
              <a:rPr lang="el-GR" dirty="0"/>
              <a:t>Σ ΠΑΡΑΜΕΤΡΟΥ</a:t>
            </a:r>
          </a:p>
        </p:txBody>
      </p:sp>
      <p:sp>
        <p:nvSpPr>
          <p:cNvPr id="2222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Παράμετρος: είναι η άγνωστη ποσότητα που ενδιαφερόμαστε να  μετρήσουμε στον πληθυσμό.</a:t>
            </a:r>
          </a:p>
          <a:p>
            <a:r>
              <a:rPr lang="el-GR" dirty="0"/>
              <a:t>Πληθυσμός:                μέτρηση παραμέτρου</a:t>
            </a:r>
          </a:p>
          <a:p>
            <a:r>
              <a:rPr lang="el-GR" dirty="0"/>
              <a:t>Δείγμα:                         εκτίμηση παραμέτρου</a:t>
            </a:r>
          </a:p>
        </p:txBody>
      </p:sp>
      <p:sp>
        <p:nvSpPr>
          <p:cNvPr id="22221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856B2AD1-24BA-4D83-9C10-A00B366E0B66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3085661" y="2765107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3085661" y="3228798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4734DB-EA2B-481D-BB29-D0FC9A544C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65362"/>
                <a:ext cx="7886700" cy="460181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sz="21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Παράδειγμα: </a:t>
                </a:r>
                <a:r>
                  <a:rPr lang="el-GR" sz="21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Ας υποθέσουμε ότι μία επιτροπή με 5 μαθητές συνεδριάζει για να εκλέξει πρόεδρο, γραμματέα, και ταμία. Αν θέλουμε να βρούμε το πλήθος των διαφορετικών τριάδων που θα εκλεγούν για τις τρεις θέσεις: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1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(5)</m:t>
                        </m:r>
                      </m:e>
                      <m:sub>
                        <m:r>
                          <a:rPr lang="el-GR" sz="21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sz="21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1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l-GR" sz="21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5!</m:t>
                        </m:r>
                      </m:num>
                      <m:den>
                        <m:d>
                          <m:dPr>
                            <m:ctrlPr>
                              <a:rPr lang="el-GR" sz="21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1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5−3</m:t>
                            </m:r>
                          </m:e>
                        </m:d>
                        <m:r>
                          <a:rPr lang="el-GR" sz="21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l-GR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1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l-GR" sz="21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  <m:r>
                          <a:rPr lang="el-GR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∙4∙3∙2∙1</m:t>
                        </m:r>
                      </m:num>
                      <m:den>
                        <m:r>
                          <a:rPr lang="el-GR" sz="21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el-GR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</m:den>
                    </m:f>
                    <m:r>
                      <a:rPr lang="el-GR" sz="21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l-GR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60</a:t>
                </a:r>
                <a:endParaRPr lang="en-US" sz="21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4734DB-EA2B-481D-BB29-D0FC9A544C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65362"/>
                <a:ext cx="7886700" cy="4601818"/>
              </a:xfrm>
              <a:blipFill>
                <a:blip r:embed="rId2"/>
                <a:stretch>
                  <a:fillRect l="-927" t="-1589" r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3B65A62-50D1-485A-9CA6-64B25A46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291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1F10D-144F-4256-89A0-8515A493EC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95182"/>
                <a:ext cx="7886700" cy="451236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Διατάξεις με επανάληψη: 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Έστω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στοιχεία, από τα οποία επιλέγουμε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στοιχεία, </a:t>
                </a:r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έτσι ώστε να παίζει ρόλο η σειρά των στοιχείων αλλά και κάθε στοιχείο να μπορεί να επαναλαμβάνεται μέχρι και </a:t>
                </a:r>
                <a:r>
                  <a:rPr lang="en-US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φορές.</a:t>
                </a:r>
              </a:p>
              <a:p>
                <a:pPr algn="just"/>
                <a:endParaRPr lang="el-GR" b="1" dirty="0">
                  <a:solidFill>
                    <a:schemeClr val="accent1">
                      <a:lumMod val="75000"/>
                    </a:schemeClr>
                  </a:solidFill>
                  <a:latin typeface="Book Antiqua" panose="0204060205030503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Το πλήθος των επαναληπτικών διατάξεων </a:t>
                </a:r>
                <a14:m>
                  <m:oMath xmlns:m="http://schemas.openxmlformats.org/officeDocument/2006/math"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στοιχείων ανά </a:t>
                </a:r>
                <a14:m>
                  <m:oMath xmlns:m="http://schemas.openxmlformats.org/officeDocument/2006/math"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είναι: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1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l-GR" sz="21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2100" b="1" kern="1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Παράδειγμα:</a:t>
                </a:r>
                <a:r>
                  <a:rPr lang="el-GR" sz="21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Στην κλήρωση του λαχείου όπου κληρώνονται με επανάθεση 7 από τους αριθμούς 0,1,2,3,4,5,6,7,8,9 οι δυνατοί αριθμοί που μπορούν να προκύψουν είναι </a:t>
                </a:r>
                <a14:m>
                  <m:oMath xmlns:m="http://schemas.openxmlformats.org/officeDocument/2006/math"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100" dirty="0">
                  <a:latin typeface="Book Antiqua" panose="020406020503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1F10D-144F-4256-89A0-8515A493EC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95182"/>
                <a:ext cx="7886700" cy="4512365"/>
              </a:xfrm>
              <a:blipFill>
                <a:blip r:embed="rId2"/>
                <a:stretch>
                  <a:fillRect l="-1391" t="-2297" r="-1623" b="-14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F62CB15-1144-4F42-9CB4-0482ADF7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001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9A4DB4-BC09-4ABC-837A-D57679293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205120"/>
                <a:ext cx="7886700" cy="4452731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Συνδυασμοί: 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Έστω ένα σύνολο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στοιχείων. Ένα οποιοδήποτε υποσύνολο 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στοιχείων από αυτό το σύνολο ονομάζεται συνδυασμός των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ανά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k.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Το πλήθος των συνδυασμών των </a:t>
                </a:r>
                <a14:m>
                  <m:oMath xmlns:m="http://schemas.openxmlformats.org/officeDocument/2006/math">
                    <m:r>
                      <a:rPr lang="el-G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l-GR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στοιχείων ανά </a:t>
                </a:r>
                <a14:m>
                  <m:oMath xmlns:m="http://schemas.openxmlformats.org/officeDocument/2006/math">
                    <m:r>
                      <a:rPr lang="el-G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l-GR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(συμβολίζεται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r>
                  <a:rPr lang="el-GR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), όπου </a:t>
                </a:r>
                <a14:m>
                  <m:oMath xmlns:m="http://schemas.openxmlformats.org/officeDocument/2006/math">
                    <m:r>
                      <a:rPr lang="el-G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l-G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l-G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l-G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l-GR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δίνεται από την σχέση:</a:t>
                </a:r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e>
                              <m:r>
                                <a:rPr lang="el-GR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eqArr>
                        </m:e>
                      </m:d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l-GR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l-GR" sz="18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18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9A4DB4-BC09-4ABC-837A-D57679293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205120"/>
                <a:ext cx="7886700" cy="4452731"/>
              </a:xfrm>
              <a:blipFill>
                <a:blip r:embed="rId2"/>
                <a:stretch>
                  <a:fillRect l="-1391" t="-2329" r="-1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5FECCC2-6E28-491F-B179-718755D9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354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3065D-F71D-4692-BCEF-51C54F2F7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224998"/>
                <a:ext cx="7886700" cy="4462670"/>
              </a:xfrm>
            </p:spPr>
            <p:txBody>
              <a:bodyPr>
                <a:normAutofit fontScale="77500" lnSpcReduction="20000"/>
              </a:bodyPr>
              <a:lstStyle/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2100" b="1" kern="1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Παράδειγμα</a:t>
                </a:r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Με πόσους τρόπους μπορούν να χωριστούν σε τετράδες 12 άτομα;</a:t>
                </a:r>
                <a:endParaRPr lang="en-US" sz="1500" dirty="0"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r>
                  <a:rPr lang="el-GR" sz="2100" kern="1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Απάντηση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l-GR" sz="2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l-GR" sz="2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12!</m:t>
                        </m:r>
                      </m:num>
                      <m:den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4!(12−4)!</m:t>
                        </m:r>
                      </m:den>
                    </m:f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12!</m:t>
                        </m:r>
                      </m:num>
                      <m:den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4!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8!</m:t>
                        </m:r>
                      </m:den>
                    </m:f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8!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4!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8!</m:t>
                        </m:r>
                      </m:den>
                    </m:f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=495</m:t>
                    </m:r>
                  </m:oMath>
                </a14:m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τρόπους.        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endParaRPr lang="en-US" sz="1500" dirty="0"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2100" b="1" kern="1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Παράδειγμα</a:t>
                </a:r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Πόσες χειραψίες θα ανταλλαχθούν σε μία συνάντηση 7 συνέδρων;</a:t>
                </a:r>
                <a:endParaRPr lang="en-US" sz="1500" dirty="0"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r>
                  <a:rPr lang="el-GR" sz="2100" kern="1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Απάντηση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Παρατηρούμε ότι κάθε χειραψία ανταλλάσσεται μεταξύ δύο συνέδρων κάθε φορά. Επίσης, η χειραψία που ανταλλάσσει ο Α με τον Β θα πρέπει να θεωρηθεί πως ταυτίζεται με εκείνη που ανταλλάσσει ο Β με τον Α, δηλαδή η διάταξη δεν έχει σημασία. Ενδιαφερόμαστε, συνεπώς,  για τους τρόπους με τους οποίους οι 7 σύνεδροι μπορούν να οργανωθούν σε δυάδες και όχι σε διατεταγμένα ζεύγη. Επομένως, η απάντηση δίνεται από τον τύπο:</a:t>
                </a:r>
                <a:endParaRPr lang="en-US" sz="1500" dirty="0"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sz="2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e>
                            <m:r>
                              <a:rPr lang="el-GR" sz="2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7!</m:t>
                        </m:r>
                      </m:num>
                      <m:den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2!·5!</m:t>
                        </m:r>
                      </m:den>
                    </m:f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7·6·5!</m:t>
                        </m:r>
                      </m:num>
                      <m:den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2·5!</m:t>
                        </m:r>
                      </m:den>
                    </m:f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7·6</m:t>
                        </m:r>
                      </m:num>
                      <m:den>
                        <m:r>
                          <a:rPr lang="el-G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l-GR" sz="2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=21</m:t>
                    </m:r>
                  </m:oMath>
                </a14:m>
                <a:r>
                  <a:rPr lang="el-GR" sz="21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3065D-F71D-4692-BCEF-51C54F2F7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224998"/>
                <a:ext cx="7886700" cy="4462670"/>
              </a:xfrm>
              <a:blipFill>
                <a:blip r:embed="rId2"/>
                <a:stretch>
                  <a:fillRect l="-386" t="-956" r="-4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D9125B6-D2B5-4139-BD3F-33100E92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560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BDA9-7D33-481A-8FD1-6B56CC0D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ΔΕΣΜΕΥΜΕΝΗ ΠΙΘΑΝΟΤΗΤΑ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3E02E8-4736-427D-8A5F-08D081625D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kern="1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Ορισμός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 </a:t>
                </a:r>
                <a:r>
                  <a:rPr lang="el-GR" sz="1800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δεσμευμένη πιθανότητα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conditional probability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πραγματοποίησης ενός ενδεχομένου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δεδομένης της πραγματοποίησης ενός ενδεχομένου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με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𝛣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)≠0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συμβολίζεται με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𝛢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𝛣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και ορίζεται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𝜜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𝜝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𝜜</m:t>
                          </m:r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∩</m:t>
                          </m:r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𝜝</m:t>
                          </m:r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𝜝</m:t>
                          </m:r>
                          <m:r>
                            <a:rPr lang="el-GR" sz="1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F3E02E8-4736-427D-8A5F-08D081625D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8B3A9D9-2E58-4D2B-99D2-FCAD15DD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473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8B8139-7FAC-4697-9E37-8F09F057EC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215059"/>
                <a:ext cx="7886700" cy="4482548"/>
              </a:xfrm>
            </p:spPr>
            <p:txBody>
              <a:bodyPr>
                <a:normAutofit/>
              </a:bodyPr>
              <a:lstStyle/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kern="1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Παράδειγμα</a:t>
                </a:r>
                <a:r>
                  <a:rPr lang="el-GR" sz="18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Δεδομένου ότι σε μία ρίψη ζαριού εμφανίστηκε άρτιο αποτέλεσμα, να βρεθεί η πιθανότητα το αποτέλεσμα να είναι μικρότερο του 5. </a:t>
                </a:r>
                <a:endParaRPr lang="en-US" sz="1800" dirty="0"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kern="1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Απάντηση</a:t>
                </a:r>
                <a:r>
                  <a:rPr lang="el-GR" sz="18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Συμβολίζουμε τα ακόλουθα ενδεχόμενα:</a:t>
                </a:r>
                <a:endParaRPr lang="en-US" sz="1800" dirty="0"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1,2,3,4</m:t>
                        </m:r>
                      </m:e>
                    </m:d>
                  </m:oMath>
                </a14:m>
                <a:r>
                  <a:rPr lang="el-GR" sz="18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(αποτέλεσμα μικρότερο του 5)</a:t>
                </a:r>
                <a:endParaRPr lang="en-US" sz="1800" dirty="0"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2,4,6</m:t>
                        </m:r>
                      </m:e>
                    </m:d>
                  </m:oMath>
                </a14:m>
                <a:r>
                  <a:rPr lang="el-GR" sz="18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(αποτέλεσμα άρτιος αριθμός).</a:t>
                </a:r>
                <a:endParaRPr lang="en-US" sz="1800" dirty="0"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r>
                  <a:rPr lang="el-GR" sz="18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Με χρησιμοποίηση του σχετικού ορισμού, έχουμε</a:t>
                </a:r>
                <a:endParaRPr lang="en-US" sz="1800" dirty="0"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l-GR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=0,667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8B8139-7FAC-4697-9E37-8F09F057EC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215059"/>
                <a:ext cx="7886700" cy="4482548"/>
              </a:xfrm>
              <a:blipFill>
                <a:blip r:embed="rId2"/>
                <a:stretch>
                  <a:fillRect l="-618" t="-408" r="-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B317867-B264-4184-BAFE-84D9910D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554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971145-A596-4A68-885B-82A8BAE876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364147"/>
                <a:ext cx="7886700" cy="4125827"/>
              </a:xfrm>
            </p:spPr>
            <p:txBody>
              <a:bodyPr>
                <a:normAutofit/>
              </a:bodyPr>
              <a:lstStyle/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kern="1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Παρατήρηση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Μία απλή αναδιάταξη του ορισμού της δεσμευμένης πιθανότητας επιτρέπει άμεσα τον υπολογισμό της πιθανότητας πραγματοποίησης των ενδεχομένων Α και Β ταυτόχρονα. Πράγματι, όταν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Β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)≠0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μπορούμε να γράψουμε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𝚨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l-GR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𝚨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l-GR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endParaRPr lang="en-US" sz="18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 σχέση αυτή αναφέρεται και ως «</a:t>
                </a:r>
                <a:r>
                  <a:rPr lang="el-GR" sz="1800" b="1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ο πολλαπλασιαστικός νόμος των πιθανοτήτων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»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971145-A596-4A68-885B-82A8BAE87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364147"/>
                <a:ext cx="7886700" cy="4125827"/>
              </a:xfrm>
              <a:blipFill>
                <a:blip r:embed="rId2"/>
                <a:stretch>
                  <a:fillRect l="-618" t="-886" r="-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088B094-060E-4F2F-94A1-FC60A7F9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84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A5670-390F-46CE-B44E-75EEEBA12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205120"/>
                <a:ext cx="7886700" cy="4502426"/>
              </a:xfrm>
            </p:spPr>
            <p:txBody>
              <a:bodyPr>
                <a:normAutofit/>
              </a:bodyPr>
              <a:lstStyle/>
              <a:p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ΟΡΙΣΜΟΣ: 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Τα ενδεχόμενα Α και Β λέγονται </a:t>
                </a:r>
                <a:r>
                  <a:rPr lang="el-GR" sz="1800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ανεξάρτητα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εαν η πιθανότητα του ενός δεν επηρεάζεται από το αν έχει συμβεί ή όχι το άλλο. Δηλαδή:</a:t>
                </a:r>
              </a:p>
              <a:p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l-GR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l-GR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l-GR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𝜝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𝜜</m:t>
                        </m:r>
                      </m:e>
                    </m:d>
                    <m:r>
                      <a:rPr lang="el-GR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𝜝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8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ΘΕΩΡΗΜΑ: 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Δύο ενδεχόμενα Α, Β είναι </a:t>
                </a: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ανεξάρτητα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όταν 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)⋅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l-GR" sz="1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Αν δεν ισχύει η τελευταία σχέση τα ενδεχόμενα καλούνται </a:t>
                </a:r>
                <a:r>
                  <a:rPr lang="el-GR" sz="1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εξαρτημένα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A5670-390F-46CE-B44E-75EEEBA12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205120"/>
                <a:ext cx="7886700" cy="4502426"/>
              </a:xfrm>
              <a:blipFill>
                <a:blip r:embed="rId2"/>
                <a:stretch>
                  <a:fillRect l="-464" t="-14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F16752A-CDCB-4E42-ABD8-3E963225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477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8C51C0-60A3-4780-955F-727EB113A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45485"/>
                <a:ext cx="7886700" cy="4482548"/>
              </a:xfrm>
            </p:spPr>
            <p:txBody>
              <a:bodyPr>
                <a:normAutofit/>
              </a:bodyPr>
              <a:lstStyle/>
              <a:p>
                <a:pPr marL="0" algn="just"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kern="1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Παράδειγμα</a:t>
                </a: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Ένα όχημα διαθέτει δύο μηχανές: μία κύρια και μία εφεδρική. Προφανώς, η λειτουργία του οχήματος είναι αδύνατη μόνο σε περίπτωση αστοχίας και των δύο μηχανών. Η πιθανότητα αστοχίας της κύριας μηχανής είναι 0,01 και η αντίστοιχη πιθανότητα για την εφεδρική είναι 0,10. Ποια η πιθανότητα μη λειτουργίας του οχήματος;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l-GR" sz="1800" b="1" kern="1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Απάντηση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450"/>
                  </a:spcBef>
                  <a:spcAft>
                    <a:spcPts val="450"/>
                  </a:spcAft>
                  <a:buNone/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το ενδεχόμενο αστοχίας της κύριας μηχανής και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το ενδεχόμενο αστοχίας της εφεδρικής, τότε μπορούμε να θεωρήσουμε ότι τα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είναι ανεξάρτητα, καθώς ανεξάρτητη είναι και η λειτουργία των δύο μηχανών. Ζητάμε την πιθανότητα της τομής, δηλαδή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∩​​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​</m:t>
                    </m:r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l-G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=0,01·0,10=0,001.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8C51C0-60A3-4780-955F-727EB113A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45485"/>
                <a:ext cx="7886700" cy="4482548"/>
              </a:xfrm>
              <a:blipFill>
                <a:blip r:embed="rId2"/>
                <a:stretch>
                  <a:fillRect l="-618" t="-1497" r="-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4F88650-B6B5-4568-98C9-14321664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609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/>
              <a:t>ΘΕΩΡΗΤΙΚΕΣ ΚΑΤΑΝΟΜΕΣ  ΠΙΘΑΝΟΤΗΤΩΝ</a:t>
            </a:r>
          </a:p>
        </p:txBody>
      </p:sp>
      <p:sp>
        <p:nvSpPr>
          <p:cNvPr id="2314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Έχουμε διάφορα θεωρητικά υποδείγματα πιθανοτήτων τα οποία χρησιμοποιούμε για να ανακαλύψουμε τους διαφόρους νόμους πιθανοτήτων  που ακολουθούν τα διάφορα φαινόμενα της τύχης.</a:t>
            </a:r>
          </a:p>
          <a:p>
            <a:r>
              <a:rPr lang="el-GR" dirty="0"/>
              <a:t>Οι θεωρητικές κατανομές οι οποίες κατέχουν εξέχουσα θέση : </a:t>
            </a:r>
            <a:r>
              <a:rPr lang="fr-FR" dirty="0"/>
              <a:t>Bernoulli, </a:t>
            </a:r>
            <a:r>
              <a:rPr lang="el-GR" dirty="0" err="1"/>
              <a:t>Διωνυμική</a:t>
            </a:r>
            <a:r>
              <a:rPr lang="el-GR" dirty="0"/>
              <a:t>, κανονική, κατανομή </a:t>
            </a:r>
            <a:r>
              <a:rPr lang="en-US" dirty="0"/>
              <a:t>Poisson. </a:t>
            </a:r>
            <a:endParaRPr lang="el-GR" dirty="0"/>
          </a:p>
        </p:txBody>
      </p:sp>
      <p:sp>
        <p:nvSpPr>
          <p:cNvPr id="2314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2096A3B9-8C63-4B2E-893A-1FE6CA9454B8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231429" name="3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20E855-1CF4-45CB-AADE-7A5B7F5D1553}" type="slidenum">
              <a:rPr lang="el-GR" sz="1400"/>
              <a:pPr algn="r"/>
              <a:t>49</a:t>
            </a:fld>
            <a:endParaRPr lang="el-GR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576" y="548681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/>
              <a:t>EKTIMHTIKH</a:t>
            </a:r>
            <a:endParaRPr lang="el-GR" sz="3600" dirty="0"/>
          </a:p>
        </p:txBody>
      </p:sp>
      <p:sp>
        <p:nvSpPr>
          <p:cNvPr id="2232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389" y="2060576"/>
            <a:ext cx="8785225" cy="4176713"/>
          </a:xfrm>
        </p:spPr>
        <p:txBody>
          <a:bodyPr/>
          <a:lstStyle/>
          <a:p>
            <a:pPr marL="609600" indent="-609600" algn="just"/>
            <a:r>
              <a:rPr lang="el-GR" dirty="0"/>
              <a:t>     </a:t>
            </a:r>
            <a:r>
              <a:rPr lang="el-GR" dirty="0">
                <a:solidFill>
                  <a:schemeClr val="tx1"/>
                </a:solidFill>
              </a:rPr>
              <a:t>Ασχολείται με την εκτίμηση των παραμέτρων του πληθυσμού μέσω δείγματος. Περιλαμβάνει:</a:t>
            </a:r>
          </a:p>
          <a:p>
            <a:pPr marL="609600" indent="-609600" algn="just">
              <a:buFontTx/>
              <a:buChar char="•"/>
            </a:pPr>
            <a:r>
              <a:rPr lang="el-GR" dirty="0">
                <a:solidFill>
                  <a:schemeClr val="tx1"/>
                </a:solidFill>
              </a:rPr>
              <a:t> Σημειακές εκτιμήσεις</a:t>
            </a:r>
          </a:p>
          <a:p>
            <a:pPr marL="609600" indent="-609600" algn="just">
              <a:buFontTx/>
              <a:buChar char="•"/>
            </a:pPr>
            <a:r>
              <a:rPr lang="el-GR" dirty="0">
                <a:solidFill>
                  <a:schemeClr val="tx1"/>
                </a:solidFill>
              </a:rPr>
              <a:t>  Εκτιμήσεις μέσω διαστημάτων         	εμπιστοσύνης</a:t>
            </a:r>
          </a:p>
        </p:txBody>
      </p:sp>
      <p:sp>
        <p:nvSpPr>
          <p:cNvPr id="2232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CEE274-B4B7-406E-8B23-28C2B0C14BA5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23237" name="3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0E9A9AC-FC4A-4983-B21F-82DFED0793AF}" type="slidenum">
              <a:rPr lang="el-GR" sz="1400"/>
              <a:pPr algn="r"/>
              <a:t>5</a:t>
            </a:fld>
            <a:endParaRPr lang="el-GR"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61E966-0ED0-428E-AD28-5280E1618F7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ΕΙΔΗ ΚΑΤΑΝΟΜΩΝ ΠΙΘΑΝΟΤΗΤΩΝ 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22103E4F-0299-492E-8815-C4FE4C73DC66}"/>
              </a:ext>
            </a:extLst>
          </p:cNvPr>
          <p:cNvCxnSpPr>
            <a:cxnSpLocks/>
          </p:cNvCxnSpPr>
          <p:nvPr/>
        </p:nvCxnSpPr>
        <p:spPr>
          <a:xfrm flipH="1">
            <a:off x="3143672" y="1417638"/>
            <a:ext cx="2556284" cy="2947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E972E4B5-B364-421C-8AA9-DC650CA9AAE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699956" y="1463278"/>
            <a:ext cx="2880320" cy="290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8AFB51E-32FB-477E-845F-AD97110BB142}"/>
              </a:ext>
            </a:extLst>
          </p:cNvPr>
          <p:cNvSpPr/>
          <p:nvPr/>
        </p:nvSpPr>
        <p:spPr>
          <a:xfrm>
            <a:off x="2106023" y="4365104"/>
            <a:ext cx="33843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ΔΙΑΚΡΙΤΕΣ ΚΑΤΑΝΟΜΕΣ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6C3A5C0-9649-4525-B41A-077728391BA1}"/>
              </a:ext>
            </a:extLst>
          </p:cNvPr>
          <p:cNvSpPr/>
          <p:nvPr/>
        </p:nvSpPr>
        <p:spPr>
          <a:xfrm>
            <a:off x="6888088" y="4365104"/>
            <a:ext cx="33843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ΣΥΝΕΧΕΙΣ ΚΑΤΑΝΟΜΕΣ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4836414-91D1-4D23-AB10-32FB0120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8851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21B0D7-CC6D-4C34-BE97-857264D6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ΣΥΝΑΡΤΗΣΗ ΠΙΘΑΝΟΤΗΤΑΣ ΔΙΑΚΡΙΤΗΣ ΜΕΤΑΒΛΗΤΗΣ </a:t>
            </a:r>
            <a:b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55ADD8D-4CFC-46BD-9313-3B48A948B2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Σε κάθε διακριτή τυχαία μεταβλητή μπορούμε να αντιστοιχίσουμε μια πραγματική συνάρτηση. </a:t>
                </a: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f:R→R με τύπο f(x)=P(X=x), 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 </a:t>
                </a: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Η συνάρτηση πιθανότητας ικανοποιεί τις ακόλουθες συνθήκες: </a:t>
                </a: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f(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l-GR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 για όλα τα i=1, 2, ….  ν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και f(x</a:t>
                </a:r>
                <a:r>
                  <a:rPr lang="el-GR" sz="1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)+f(x</a:t>
                </a:r>
                <a:r>
                  <a:rPr lang="el-GR" sz="1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)+….+f(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l-GR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ν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)=1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55ADD8D-4CFC-46BD-9313-3B48A948B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887" r="-12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9DD9E58-87D7-485C-825A-5E927087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437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A8CDD1-A855-4C63-8D1C-BAF2F081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ΣΥΝΑΡΤΗΣΗ ΚΑΤΑΝΟΜΗΣ ΜΙΑΣ ΔΙΑΚΡΙΤΗΣ ΤΥΧΑΙΑΣ ΜΕΤΑΒΛΗΤΗΣ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FFDE36-E3F7-447C-95FD-F07590B7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Έστω Χ μια τυχαία μεταβλητή η οποία ορίζεται σε ένα δειγματικό χώρο Ω. Η πραγματική συνάρτηση F:R→R που δίνεται από τον τύπο F(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)=P(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≤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   - ∞ &lt;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&lt;+∞) λέγεται αθροιστική συνάρτηση    	κατανομής ή απλούστερα συνάρτηση 	κατανομής. 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36B0836-E7B0-4FFA-9331-A471821A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262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21B0D7-CC6D-4C34-BE97-857264D6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48356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l-GR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l-GR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ΣΥΝΑΡΤΗΣΗ ΠΥΚΝΟΤΗΤΑΣ ΠΙΘΑΝΟΤΗΤΑΣ ΣΥΝΕΧΟΥΣ ΜΕΤΑΒΛΗΤΗΣ </a:t>
            </a:r>
            <a:b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55ADD8D-4CFC-46BD-9313-3B48A948B2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Εστω  μια πραγματική συνάρτηση. </a:t>
                </a: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f:R→[0: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τέτοιο ώστε για κάθε υποσύνολο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του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το οποίο μπορεί να γραφτεί σαν ένωση ενός πεπερασμένου ή άπειρου πλήθους διαστημάτων ισχύει: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P(X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l-GR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l-GR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  <m:sup/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Η συνάρτηση πιθανότητας ικανοποιεί τις ακόλουθες συνθήκες: </a:t>
                </a: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f(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l-GR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 για όλα τα i=1, 2, ….  ν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και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𝑓𝑥𝑑𝑥</m:t>
                        </m:r>
                      </m:e>
                    </m:nary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=1 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55ADD8D-4CFC-46BD-9313-3B48A948B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4B8FF23-7441-4B5C-A058-607BCCF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3730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21B0D7-CC6D-4C34-BE97-857264D6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3730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l-GR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</a:rPr>
              <a:t>ΣΥΝΑΡΤΗΣΗ ΚΑΤΑΝΟΜΗΣ ΣΥΝΕΧΟΥΣ  ΜΕΤΑΒΛΗΤΗΣ </a:t>
            </a:r>
            <a:b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55ADD8D-4CFC-46BD-9313-3B48A948B2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Σε κάθε συνεχή  τυχαία μεταβλητή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μπορούμε να αντιστοιχίσουμε μια συνάρτηση. </a:t>
                </a: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f:R→R με τύπο F(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)=P(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≤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), x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F(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𝑓𝑥𝑑𝑥</m:t>
                        </m:r>
                      </m:e>
                    </m:nary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Ισχύει</a:t>
                </a: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0≤ F(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)≤ 1</a:t>
                </a:r>
              </a:p>
              <a:p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P(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≤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≤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=F(x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F(x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55ADD8D-4CFC-46BD-9313-3B48A948B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887" r="-1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EFD25B-9FDE-4533-9510-F76433C3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3762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162" y="1008419"/>
            <a:ext cx="5251990" cy="6190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0000"/>
                </a:solidFill>
                <a:latin typeface="Cambria"/>
                <a:cs typeface="Cambria"/>
              </a:rPr>
              <a:t>Παράδειγμα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66900" y="2057400"/>
            <a:ext cx="6172200" cy="143581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73355" marR="76200">
              <a:spcBef>
                <a:spcPts val="71"/>
              </a:spcBef>
            </a:pPr>
            <a:r>
              <a:rPr sz="1875" dirty="0">
                <a:latin typeface="Calibri"/>
                <a:cs typeface="Calibri"/>
              </a:rPr>
              <a:t>Έστω </a:t>
            </a:r>
            <a:r>
              <a:rPr sz="1875" spc="-4" dirty="0">
                <a:latin typeface="Calibri"/>
                <a:cs typeface="Calibri"/>
              </a:rPr>
              <a:t>Χ η </a:t>
            </a:r>
            <a:r>
              <a:rPr sz="1875" spc="-11" dirty="0">
                <a:latin typeface="Calibri"/>
                <a:cs typeface="Calibri"/>
              </a:rPr>
              <a:t>τυχαία </a:t>
            </a:r>
            <a:r>
              <a:rPr sz="1875" spc="-8" dirty="0">
                <a:latin typeface="Calibri"/>
                <a:cs typeface="Calibri"/>
              </a:rPr>
              <a:t>μεταβλητή </a:t>
            </a:r>
            <a:r>
              <a:rPr sz="1875" spc="-4" dirty="0">
                <a:latin typeface="Calibri"/>
                <a:cs typeface="Calibri"/>
              </a:rPr>
              <a:t>που </a:t>
            </a:r>
            <a:r>
              <a:rPr sz="1875" spc="-8" dirty="0">
                <a:latin typeface="Calibri"/>
                <a:cs typeface="Calibri"/>
              </a:rPr>
              <a:t>αντιστοιχεί </a:t>
            </a:r>
            <a:r>
              <a:rPr sz="1875" spc="-11" dirty="0">
                <a:latin typeface="Calibri"/>
                <a:cs typeface="Calibri"/>
              </a:rPr>
              <a:t>στην </a:t>
            </a:r>
            <a:r>
              <a:rPr sz="1875" spc="-4" dirty="0">
                <a:latin typeface="Calibri"/>
                <a:cs typeface="Calibri"/>
              </a:rPr>
              <a:t>μεγαλύτερη </a:t>
            </a:r>
            <a:r>
              <a:rPr sz="1875" spc="-416" dirty="0">
                <a:latin typeface="Calibri"/>
                <a:cs typeface="Calibri"/>
              </a:rPr>
              <a:t> </a:t>
            </a:r>
            <a:r>
              <a:rPr sz="1875" spc="-8" dirty="0">
                <a:latin typeface="Calibri"/>
                <a:cs typeface="Calibri"/>
              </a:rPr>
              <a:t>τιμή</a:t>
            </a:r>
            <a:r>
              <a:rPr sz="1875" spc="-4" dirty="0">
                <a:latin typeface="Calibri"/>
                <a:cs typeface="Calibri"/>
              </a:rPr>
              <a:t> </a:t>
            </a:r>
            <a:r>
              <a:rPr sz="1875" spc="-8" dirty="0">
                <a:latin typeface="Calibri"/>
                <a:cs typeface="Calibri"/>
              </a:rPr>
              <a:t>μεταξύ δύο </a:t>
            </a:r>
            <a:r>
              <a:rPr sz="1875" spc="-15" dirty="0">
                <a:latin typeface="Calibri"/>
                <a:cs typeface="Calibri"/>
              </a:rPr>
              <a:t>ζαριών.</a:t>
            </a:r>
            <a:r>
              <a:rPr sz="1875" spc="-4" dirty="0">
                <a:latin typeface="Calibri"/>
                <a:cs typeface="Calibri"/>
              </a:rPr>
              <a:t> Να</a:t>
            </a:r>
            <a:r>
              <a:rPr sz="1875" dirty="0">
                <a:latin typeface="Calibri"/>
                <a:cs typeface="Calibri"/>
              </a:rPr>
              <a:t> </a:t>
            </a:r>
            <a:r>
              <a:rPr sz="1875" spc="-11" dirty="0">
                <a:latin typeface="Calibri"/>
                <a:cs typeface="Calibri"/>
              </a:rPr>
              <a:t>κατασκευαστεί</a:t>
            </a:r>
            <a:r>
              <a:rPr sz="1875" spc="-34" dirty="0">
                <a:latin typeface="Calibri"/>
                <a:cs typeface="Calibri"/>
              </a:rPr>
              <a:t> </a:t>
            </a:r>
            <a:r>
              <a:rPr sz="1875" spc="-4" dirty="0">
                <a:latin typeface="Calibri"/>
                <a:cs typeface="Calibri"/>
              </a:rPr>
              <a:t>η συνάρτηση</a:t>
            </a:r>
            <a:endParaRPr sz="1875" dirty="0">
              <a:latin typeface="Calibri"/>
              <a:cs typeface="Calibri"/>
            </a:endParaRPr>
          </a:p>
          <a:p>
            <a:pPr marL="173355" marR="3810"/>
            <a:r>
              <a:rPr sz="1875" spc="-8" dirty="0">
                <a:latin typeface="Calibri"/>
                <a:cs typeface="Calibri"/>
              </a:rPr>
              <a:t>πιθανότητας</a:t>
            </a:r>
            <a:r>
              <a:rPr sz="1875" spc="-45" dirty="0">
                <a:latin typeface="Calibri"/>
                <a:cs typeface="Calibri"/>
              </a:rPr>
              <a:t> </a:t>
            </a:r>
            <a:r>
              <a:rPr sz="1875" spc="-23" dirty="0">
                <a:latin typeface="Calibri"/>
                <a:cs typeface="Calibri"/>
              </a:rPr>
              <a:t>και</a:t>
            </a:r>
            <a:r>
              <a:rPr sz="1875" spc="-4" dirty="0">
                <a:latin typeface="Calibri"/>
                <a:cs typeface="Calibri"/>
              </a:rPr>
              <a:t> </a:t>
            </a:r>
            <a:r>
              <a:rPr sz="1875" spc="-11" dirty="0">
                <a:latin typeface="Calibri"/>
                <a:cs typeface="Calibri"/>
              </a:rPr>
              <a:t>κατανομής</a:t>
            </a:r>
            <a:r>
              <a:rPr sz="1875" spc="-4" dirty="0">
                <a:latin typeface="Calibri"/>
                <a:cs typeface="Calibri"/>
              </a:rPr>
              <a:t> για</a:t>
            </a:r>
            <a:r>
              <a:rPr sz="1875" spc="-15" dirty="0">
                <a:latin typeface="Calibri"/>
                <a:cs typeface="Calibri"/>
              </a:rPr>
              <a:t> </a:t>
            </a:r>
            <a:r>
              <a:rPr sz="1875" spc="-19" dirty="0">
                <a:latin typeface="Calibri"/>
                <a:cs typeface="Calibri"/>
              </a:rPr>
              <a:t>την</a:t>
            </a:r>
            <a:r>
              <a:rPr sz="1875" dirty="0">
                <a:latin typeface="Calibri"/>
                <a:cs typeface="Calibri"/>
              </a:rPr>
              <a:t> </a:t>
            </a:r>
            <a:r>
              <a:rPr sz="1875" spc="-4" dirty="0">
                <a:latin typeface="Calibri"/>
                <a:cs typeface="Calibri"/>
              </a:rPr>
              <a:t>Χ</a:t>
            </a:r>
            <a:r>
              <a:rPr sz="1875" spc="-8" dirty="0">
                <a:latin typeface="Calibri"/>
                <a:cs typeface="Calibri"/>
              </a:rPr>
              <a:t> </a:t>
            </a:r>
            <a:r>
              <a:rPr sz="1875" spc="-15" dirty="0">
                <a:latin typeface="Calibri"/>
                <a:cs typeface="Calibri"/>
              </a:rPr>
              <a:t>καθώς</a:t>
            </a:r>
            <a:r>
              <a:rPr sz="1875" spc="-19" dirty="0">
                <a:latin typeface="Calibri"/>
                <a:cs typeface="Calibri"/>
              </a:rPr>
              <a:t> </a:t>
            </a:r>
            <a:r>
              <a:rPr sz="1875" spc="-23" dirty="0">
                <a:latin typeface="Calibri"/>
                <a:cs typeface="Calibri"/>
              </a:rPr>
              <a:t>και</a:t>
            </a:r>
            <a:r>
              <a:rPr sz="1875" spc="-4" dirty="0">
                <a:latin typeface="Calibri"/>
                <a:cs typeface="Calibri"/>
              </a:rPr>
              <a:t> </a:t>
            </a:r>
            <a:r>
              <a:rPr sz="1875" spc="-11" dirty="0">
                <a:latin typeface="Calibri"/>
                <a:cs typeface="Calibri"/>
              </a:rPr>
              <a:t>το </a:t>
            </a:r>
            <a:r>
              <a:rPr sz="1875" spc="-8" dirty="0">
                <a:latin typeface="Calibri"/>
                <a:cs typeface="Calibri"/>
              </a:rPr>
              <a:t>διάγραμμα </a:t>
            </a:r>
            <a:r>
              <a:rPr sz="1875" spc="-413" dirty="0">
                <a:latin typeface="Calibri"/>
                <a:cs typeface="Calibri"/>
              </a:rPr>
              <a:t> </a:t>
            </a:r>
            <a:r>
              <a:rPr sz="1875" spc="-15" dirty="0">
                <a:latin typeface="Calibri"/>
                <a:cs typeface="Calibri"/>
              </a:rPr>
              <a:t>κατανομής.</a:t>
            </a:r>
            <a:endParaRPr sz="1875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0719" y="3581074"/>
            <a:ext cx="5899420" cy="2008166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7687233-35FC-44CE-A5AD-F4074E94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55</a:t>
            </a:fld>
            <a:endParaRPr 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163" y="1084594"/>
            <a:ext cx="1033463" cy="46666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86" dirty="0">
                <a:solidFill>
                  <a:srgbClr val="000000"/>
                </a:solidFill>
                <a:latin typeface="Cambria"/>
                <a:cs typeface="Cambria"/>
              </a:rPr>
              <a:t>Λ</a:t>
            </a:r>
            <a:r>
              <a:rPr b="1" spc="-4" dirty="0">
                <a:solidFill>
                  <a:srgbClr val="000000"/>
                </a:solidFill>
                <a:latin typeface="Cambria"/>
                <a:cs typeface="Cambria"/>
              </a:rPr>
              <a:t>ύση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672" y="2276872"/>
            <a:ext cx="6355106" cy="3152546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2FBA649-FAE5-47C5-87FD-6B93299868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56</a:t>
            </a:fld>
            <a:endParaRPr lang="el-G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099" y="1650878"/>
            <a:ext cx="5239528" cy="3279191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22F816B-C6FC-4701-9E0D-8116FE2931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57</a:t>
            </a:fld>
            <a:endParaRPr lang="el-G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8C61CA-4570-4410-894A-85DD3A231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dirty="0"/>
              <a:t>ΔΙΑΚΡΙΤΕΣ ΚΑΤΑΝΟΜΕΣ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2C2B8B2-1C04-40D0-A1B0-691D6EBB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1935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9807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latin typeface="Times New Roman"/>
              </a:rPr>
            </a:br>
            <a:r>
              <a:rPr lang="el-GR" b="1" dirty="0">
                <a:latin typeface="Times New Roman"/>
              </a:rPr>
              <a:t>ΔΙΑΚΡΙΤΕΣ ΚΑΤΑΝΟΜΕΣ</a:t>
            </a:r>
            <a:br>
              <a:rPr lang="el-GR" b="1" dirty="0">
                <a:latin typeface="Times New Roman"/>
              </a:rPr>
            </a:br>
            <a:r>
              <a:rPr lang="en-US" b="1" dirty="0">
                <a:latin typeface="Times New Roman"/>
              </a:rPr>
              <a:t>1. BERNOULLI</a:t>
            </a:r>
            <a:br>
              <a:rPr lang="el-GR" b="1" dirty="0">
                <a:latin typeface="Times New Roman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6327" y="987777"/>
            <a:ext cx="8445624" cy="5328592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l-GR" dirty="0">
              <a:latin typeface="Times New Roman"/>
            </a:endParaRPr>
          </a:p>
          <a:p>
            <a:pPr algn="just"/>
            <a:r>
              <a:rPr lang="el-GR" sz="7200" dirty="0">
                <a:latin typeface="Times New Roman"/>
              </a:rPr>
              <a:t>Ένα τυχαίο πείραμα λέγεται </a:t>
            </a:r>
            <a:r>
              <a:rPr lang="en-US" sz="7200" dirty="0">
                <a:latin typeface="Times New Roman"/>
              </a:rPr>
              <a:t>Bernoulli</a:t>
            </a:r>
            <a:r>
              <a:rPr lang="el-GR" sz="7200" dirty="0">
                <a:latin typeface="Times New Roman"/>
              </a:rPr>
              <a:t> αν είναι δυνατόν να καταλήξει σε ένα από δύο μόνο, ξένα μεταξύ τους ενδεχόμενα. </a:t>
            </a:r>
          </a:p>
          <a:p>
            <a:pPr algn="just"/>
            <a:r>
              <a:rPr lang="el-GR" sz="7200" dirty="0">
                <a:latin typeface="Times New Roman"/>
              </a:rPr>
              <a:t>ΕΧΩ ΜΙΑ ΜΟΝΟ ΔΟΚΙΜΗ ΠΟΥ ΚΑΤΑΛΗΓΕΙ σε 2 ενδεχόμενα. Χαρακτηριστικές περιπτώσεις:</a:t>
            </a:r>
          </a:p>
          <a:p>
            <a:r>
              <a:rPr lang="el-GR" sz="7200" dirty="0">
                <a:latin typeface="Times New Roman"/>
              </a:rPr>
              <a:t>Ρίψη ενός νομίσματος:	               κορώνα	</a:t>
            </a:r>
          </a:p>
          <a:p>
            <a:r>
              <a:rPr lang="el-GR" sz="7200" dirty="0">
                <a:latin typeface="Times New Roman"/>
              </a:rPr>
              <a:t>	                                                  γράμματα	</a:t>
            </a:r>
          </a:p>
          <a:p>
            <a:pPr algn="just"/>
            <a:r>
              <a:rPr lang="el-GR" sz="7200" dirty="0">
                <a:latin typeface="Times New Roman"/>
              </a:rPr>
              <a:t>   </a:t>
            </a:r>
          </a:p>
          <a:p>
            <a:r>
              <a:rPr lang="el-GR" sz="7200" dirty="0">
                <a:latin typeface="Times New Roman"/>
              </a:rPr>
              <a:t>Γέννηση ενός παιδιού	                   αγόρι	</a:t>
            </a:r>
          </a:p>
          <a:p>
            <a:r>
              <a:rPr lang="el-GR" sz="7200" dirty="0">
                <a:latin typeface="Times New Roman"/>
              </a:rPr>
              <a:t>	                                                      κορίτσι	</a:t>
            </a:r>
          </a:p>
          <a:p>
            <a:pPr algn="just"/>
            <a:endParaRPr lang="el-GR" sz="7200" dirty="0">
              <a:latin typeface="Times New Roman"/>
            </a:endParaRPr>
          </a:p>
          <a:p>
            <a:pPr algn="just"/>
            <a:r>
              <a:rPr lang="el-GR" sz="7200" dirty="0">
                <a:latin typeface="Times New Roman"/>
              </a:rPr>
              <a:t>Ω={ε, α}    ε=επιτυχία       α=αποτυχία</a:t>
            </a:r>
          </a:p>
          <a:p>
            <a:pPr algn="just"/>
            <a:r>
              <a:rPr lang="fr-FR" sz="7200" dirty="0">
                <a:latin typeface="Times New Roman"/>
              </a:rPr>
              <a:t>p+q=1          0</a:t>
            </a:r>
            <a:r>
              <a:rPr lang="en-US" sz="7200" dirty="0">
                <a:latin typeface="Times New Roman"/>
                <a:sym typeface="Symbol"/>
              </a:rPr>
              <a:t></a:t>
            </a:r>
            <a:r>
              <a:rPr lang="fr-FR" sz="7200" dirty="0">
                <a:latin typeface="Times New Roman"/>
                <a:sym typeface="Symbol"/>
              </a:rPr>
              <a:t>p</a:t>
            </a:r>
            <a:r>
              <a:rPr lang="en-US" sz="7200" dirty="0">
                <a:latin typeface="Times New Roman"/>
                <a:sym typeface="Symbol"/>
              </a:rPr>
              <a:t></a:t>
            </a:r>
            <a:r>
              <a:rPr lang="fr-FR" sz="7200" dirty="0">
                <a:latin typeface="Times New Roman"/>
                <a:sym typeface="Symbol"/>
              </a:rPr>
              <a:t>1          0</a:t>
            </a:r>
            <a:r>
              <a:rPr lang="en-US" sz="7200" dirty="0">
                <a:latin typeface="Times New Roman"/>
                <a:sym typeface="Symbol"/>
              </a:rPr>
              <a:t></a:t>
            </a:r>
            <a:r>
              <a:rPr lang="fr-FR" sz="7200" dirty="0">
                <a:latin typeface="Times New Roman"/>
                <a:sym typeface="Symbol"/>
              </a:rPr>
              <a:t>q</a:t>
            </a:r>
            <a:r>
              <a:rPr lang="en-US" sz="7200" dirty="0">
                <a:latin typeface="Times New Roman"/>
                <a:sym typeface="Symbol"/>
              </a:rPr>
              <a:t></a:t>
            </a:r>
            <a:r>
              <a:rPr lang="fr-FR" sz="7200" dirty="0">
                <a:latin typeface="Times New Roman"/>
                <a:sym typeface="Symbol"/>
              </a:rPr>
              <a:t>1</a:t>
            </a:r>
            <a:r>
              <a:rPr lang="el-GR" sz="7200" dirty="0">
                <a:latin typeface="Times New Roman"/>
                <a:sym typeface="Symbol"/>
              </a:rPr>
              <a:t>   </a:t>
            </a:r>
            <a:r>
              <a:rPr lang="en-US" sz="7200" dirty="0">
                <a:latin typeface="Times New Roman"/>
                <a:sym typeface="Symbol"/>
              </a:rPr>
              <a:t>p</a:t>
            </a:r>
            <a:r>
              <a:rPr lang="el-GR" sz="7200" dirty="0">
                <a:latin typeface="Times New Roman"/>
                <a:sym typeface="Symbol"/>
              </a:rPr>
              <a:t>=πιθανότητα επιτυχίας</a:t>
            </a:r>
            <a:r>
              <a:rPr lang="en-US" sz="7200" dirty="0">
                <a:latin typeface="Times New Roman"/>
                <a:sym typeface="Symbol"/>
              </a:rPr>
              <a:t>, q=</a:t>
            </a:r>
            <a:r>
              <a:rPr lang="el-GR" sz="7200" dirty="0">
                <a:latin typeface="Times New Roman"/>
                <a:sym typeface="Symbol"/>
              </a:rPr>
              <a:t>πιθανότητα επιτυχίας</a:t>
            </a:r>
            <a:endParaRPr lang="fr-FR" sz="7200" dirty="0">
              <a:latin typeface="Times New Roman"/>
              <a:sym typeface="Symbol"/>
            </a:endParaRPr>
          </a:p>
          <a:p>
            <a:pPr algn="just"/>
            <a:endParaRPr lang="fr-FR" sz="7200" dirty="0">
              <a:latin typeface="Times New Roman"/>
            </a:endParaRPr>
          </a:p>
          <a:p>
            <a:pPr algn="just"/>
            <a:r>
              <a:rPr lang="fr-FR" sz="7200" dirty="0">
                <a:latin typeface="Times New Roman"/>
              </a:rPr>
              <a:t>R</a:t>
            </a:r>
            <a:r>
              <a:rPr lang="fr-FR" sz="7200" baseline="-25000" dirty="0">
                <a:latin typeface="Times New Roman"/>
              </a:rPr>
              <a:t>y</a:t>
            </a:r>
            <a:r>
              <a:rPr lang="fr-FR" sz="7200" dirty="0">
                <a:latin typeface="Times New Roman"/>
              </a:rPr>
              <a:t>={0,1}</a:t>
            </a:r>
            <a:r>
              <a:rPr lang="el-GR" sz="7200" b="1" dirty="0">
                <a:latin typeface="Times New Roman"/>
              </a:rPr>
              <a:t> το σύνολο τιμών</a:t>
            </a:r>
          </a:p>
          <a:p>
            <a:pPr algn="just"/>
            <a:endParaRPr lang="el-GR" sz="7200" dirty="0">
              <a:latin typeface="Times New Roman"/>
            </a:endParaRPr>
          </a:p>
          <a:p>
            <a:endParaRPr lang="el-GR" sz="5500" dirty="0"/>
          </a:p>
        </p:txBody>
      </p:sp>
      <p:cxnSp>
        <p:nvCxnSpPr>
          <p:cNvPr id="5" name="4 - Ευθύγραμμο βέλος σύνδεσης"/>
          <p:cNvCxnSpPr>
            <a:cxnSpLocks/>
          </p:cNvCxnSpPr>
          <p:nvPr/>
        </p:nvCxnSpPr>
        <p:spPr>
          <a:xfrm flipV="1">
            <a:off x="4080181" y="2360645"/>
            <a:ext cx="1296144" cy="279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>
            <a:cxnSpLocks/>
          </p:cNvCxnSpPr>
          <p:nvPr/>
        </p:nvCxnSpPr>
        <p:spPr>
          <a:xfrm>
            <a:off x="4080181" y="2640436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4365373" y="3324040"/>
            <a:ext cx="144016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cxnSpLocks/>
          </p:cNvCxnSpPr>
          <p:nvPr/>
        </p:nvCxnSpPr>
        <p:spPr>
          <a:xfrm>
            <a:off x="4365373" y="3403097"/>
            <a:ext cx="1440160" cy="231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540865-B6DF-45FD-850C-ED545B02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59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4000" dirty="0"/>
              <a:t>Εκτιμήτρια (</a:t>
            </a:r>
            <a:r>
              <a:rPr lang="en-US" sz="4000" dirty="0"/>
              <a:t>estimator)</a:t>
            </a:r>
            <a:r>
              <a:rPr lang="el-GR" sz="4000" dirty="0"/>
              <a:t> και εκτίμηση.</a:t>
            </a:r>
          </a:p>
        </p:txBody>
      </p:sp>
      <p:sp>
        <p:nvSpPr>
          <p:cNvPr id="2252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 err="1"/>
              <a:t>ίναι</a:t>
            </a:r>
            <a:r>
              <a:rPr lang="el-GR" dirty="0"/>
              <a:t> μια τυχαία μεταβλητή που χρησιμοποιείται για να εκτιμήσει ένα χαρακτηριστικό του πληθυσμού. Η αριθμητική τιμή που η εκτιμήτρια παίρνει για κάποιο συγκεκριμένο δείγμα ονομάζεται εκτίμηση (</a:t>
            </a:r>
            <a:r>
              <a:rPr lang="en-US" dirty="0"/>
              <a:t>estimation</a:t>
            </a:r>
            <a:r>
              <a:rPr lang="el-GR" dirty="0"/>
              <a:t>)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2252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30D43C7D-E3E0-478D-8B7D-8A0A54E8D71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25285" name="3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08F07F4-0DD3-4BE4-A293-BB99ABD34D94}" type="slidenum">
              <a:rPr lang="el-GR" sz="1400"/>
              <a:pPr algn="r"/>
              <a:t>6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3335913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63552" y="60593"/>
            <a:ext cx="8229600" cy="792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l-GR" b="1" dirty="0">
                <a:latin typeface="Times New Roman"/>
              </a:rPr>
            </a:br>
            <a:r>
              <a:rPr lang="en-US" b="1" dirty="0">
                <a:latin typeface="Times New Roman"/>
              </a:rPr>
              <a:t>1.BERNOULLI</a:t>
            </a:r>
            <a:br>
              <a:rPr lang="el-GR" b="1" dirty="0">
                <a:latin typeface="Times New Roman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81200" y="852682"/>
            <a:ext cx="8229600" cy="5273482"/>
          </a:xfrm>
        </p:spPr>
        <p:txBody>
          <a:bodyPr>
            <a:normAutofit fontScale="32500" lnSpcReduction="20000"/>
          </a:bodyPr>
          <a:lstStyle/>
          <a:p>
            <a:pPr algn="just"/>
            <a:endParaRPr lang="el-GR" dirty="0">
              <a:latin typeface="Times New Roman"/>
            </a:endParaRPr>
          </a:p>
          <a:p>
            <a:pPr algn="just"/>
            <a:r>
              <a:rPr lang="el-GR" sz="6000" dirty="0"/>
              <a:t>Ο έλεγχος ενός προϊόντος για το αν είναι αλλοιωμένο ή όχι είναι δοκιμή </a:t>
            </a:r>
            <a:r>
              <a:rPr lang="el-GR" sz="6000" dirty="0" err="1"/>
              <a:t>Bernoulli</a:t>
            </a:r>
            <a:r>
              <a:rPr lang="el-GR" sz="6000" dirty="0"/>
              <a:t> γιατί το προϊόν είτε έχει αλλοιωθεί (επιτυχία) είτε δεν έχει αλλοιωθεί (αποτυχία)</a:t>
            </a:r>
            <a:r>
              <a:rPr lang="en-US" sz="6000" dirty="0"/>
              <a:t>. </a:t>
            </a:r>
            <a:r>
              <a:rPr lang="el-GR" sz="6000" dirty="0">
                <a:latin typeface="Times New Roman"/>
              </a:rPr>
              <a:t>Μπορούμε επίσης να ομαδοποιήσουμε και να έχουμε και πάλι επιτυχία (</a:t>
            </a:r>
            <a:r>
              <a:rPr lang="en-US" sz="6000" dirty="0">
                <a:latin typeface="Times New Roman"/>
              </a:rPr>
              <a:t>p) </a:t>
            </a:r>
            <a:r>
              <a:rPr lang="el-GR" sz="6000" dirty="0">
                <a:latin typeface="Times New Roman"/>
              </a:rPr>
              <a:t> και αποτυχία</a:t>
            </a:r>
            <a:r>
              <a:rPr lang="en-US" sz="6000" dirty="0">
                <a:latin typeface="Times New Roman"/>
              </a:rPr>
              <a:t> (q)</a:t>
            </a:r>
            <a:r>
              <a:rPr lang="el-GR" sz="6000" dirty="0">
                <a:latin typeface="Times New Roman"/>
              </a:rPr>
              <a:t>.</a:t>
            </a:r>
          </a:p>
          <a:p>
            <a:pPr algn="just"/>
            <a:r>
              <a:rPr lang="el-GR" sz="5500" b="1" dirty="0">
                <a:latin typeface="Times New Roman"/>
              </a:rPr>
              <a:t>ΠΑΡΑΔΕΙΓΜΑ:  Κατά τη ρίψη ενός ζαριού μια φορά αν μας ενδιαφέρει το αποτέλεσμα 6, μπορούμε να δημιουργήσουμε δοκιμές </a:t>
            </a:r>
            <a:r>
              <a:rPr lang="en-US" sz="5500" b="1" dirty="0">
                <a:latin typeface="Times New Roman"/>
              </a:rPr>
              <a:t>Bernoulli</a:t>
            </a:r>
            <a:r>
              <a:rPr lang="el-GR" sz="5500" b="1" dirty="0">
                <a:latin typeface="Times New Roman"/>
              </a:rPr>
              <a:t> αν ορίσουμε ως επιτυχία ε την εμφάνιση της ένδειξης 6 και ως αποτυχία την εμφάνιση οποιασδήποτε άλλης από τις 5 ενδείξεις 1, 2, 3, 4, 5.</a:t>
            </a:r>
          </a:p>
          <a:p>
            <a:pPr algn="just"/>
            <a:endParaRPr lang="el-GR" sz="5500" dirty="0">
              <a:latin typeface="Times New Roman"/>
            </a:endParaRPr>
          </a:p>
          <a:p>
            <a:pPr algn="just"/>
            <a:r>
              <a:rPr lang="el-GR" sz="5500" dirty="0">
                <a:latin typeface="Times New Roman"/>
              </a:rPr>
              <a:t>Το σύνολο τιμών της τυχαίας μεταβλητής Χ είναι το </a:t>
            </a:r>
            <a:r>
              <a:rPr lang="en-US" sz="5500" dirty="0">
                <a:latin typeface="Times New Roman"/>
              </a:rPr>
              <a:t>Rx</a:t>
            </a:r>
            <a:r>
              <a:rPr lang="el-GR" sz="5500" dirty="0">
                <a:latin typeface="Times New Roman"/>
              </a:rPr>
              <a:t>={0, 1} ενώ για τη συνάρτηση πιθανότητας </a:t>
            </a:r>
            <a:r>
              <a:rPr lang="en-US" sz="5500" dirty="0">
                <a:latin typeface="Times New Roman"/>
              </a:rPr>
              <a:t>g</a:t>
            </a:r>
            <a:r>
              <a:rPr lang="el-GR" sz="5500" dirty="0">
                <a:latin typeface="Times New Roman"/>
              </a:rPr>
              <a:t> έχουμε:</a:t>
            </a:r>
          </a:p>
          <a:p>
            <a:r>
              <a:rPr lang="en-US" sz="5500" dirty="0">
                <a:latin typeface="Times New Roman"/>
              </a:rPr>
              <a:t>f(x)=P(X=x)=	</a:t>
            </a:r>
            <a:r>
              <a:rPr lang="fr-FR" sz="5500" dirty="0">
                <a:latin typeface="Times New Roman"/>
              </a:rPr>
              <a:t>p, x=1	</a:t>
            </a:r>
          </a:p>
          <a:p>
            <a:r>
              <a:rPr lang="fr-FR" sz="5500" dirty="0">
                <a:latin typeface="Times New Roman"/>
              </a:rPr>
              <a:t>	q=1-p, x=0	</a:t>
            </a:r>
          </a:p>
          <a:p>
            <a:pPr algn="just"/>
            <a:r>
              <a:rPr lang="fr-FR" sz="5500" dirty="0">
                <a:latin typeface="Times New Roman"/>
              </a:rPr>
              <a:t>O</a:t>
            </a:r>
            <a:r>
              <a:rPr lang="el-GR" sz="5500" dirty="0">
                <a:latin typeface="Times New Roman"/>
              </a:rPr>
              <a:t> τύπος της </a:t>
            </a:r>
            <a:r>
              <a:rPr lang="en-US" sz="5500" dirty="0">
                <a:latin typeface="Times New Roman"/>
              </a:rPr>
              <a:t>f</a:t>
            </a:r>
            <a:r>
              <a:rPr lang="el-GR" sz="5500" dirty="0">
                <a:latin typeface="Times New Roman"/>
              </a:rPr>
              <a:t> μπορεί να γραφεί εναλλακτικά ως εξής: </a:t>
            </a:r>
            <a:r>
              <a:rPr lang="en-US" sz="5500" dirty="0">
                <a:latin typeface="Times New Roman"/>
              </a:rPr>
              <a:t>f</a:t>
            </a:r>
            <a:r>
              <a:rPr lang="el-GR" sz="5500" dirty="0">
                <a:latin typeface="Times New Roman"/>
              </a:rPr>
              <a:t>(</a:t>
            </a:r>
            <a:r>
              <a:rPr lang="en-US" sz="5500" dirty="0">
                <a:latin typeface="Times New Roman"/>
              </a:rPr>
              <a:t>x</a:t>
            </a:r>
            <a:r>
              <a:rPr lang="el-GR" sz="5500" dirty="0">
                <a:latin typeface="Times New Roman"/>
              </a:rPr>
              <a:t>)=</a:t>
            </a:r>
            <a:r>
              <a:rPr lang="en-US" sz="5500" dirty="0" err="1">
                <a:latin typeface="Times New Roman"/>
              </a:rPr>
              <a:t>p</a:t>
            </a:r>
            <a:r>
              <a:rPr lang="en-US" sz="5500" baseline="30000" dirty="0" err="1">
                <a:latin typeface="Times New Roman"/>
              </a:rPr>
              <a:t>x</a:t>
            </a:r>
            <a:r>
              <a:rPr lang="en-US" sz="5500" dirty="0" err="1">
                <a:latin typeface="Times New Roman"/>
              </a:rPr>
              <a:t>q</a:t>
            </a:r>
            <a:r>
              <a:rPr lang="el-GR" sz="5500" baseline="30000" dirty="0">
                <a:latin typeface="Times New Roman"/>
              </a:rPr>
              <a:t>1-</a:t>
            </a:r>
            <a:r>
              <a:rPr lang="en-US" sz="5500" baseline="30000" dirty="0">
                <a:latin typeface="Times New Roman"/>
              </a:rPr>
              <a:t>x</a:t>
            </a:r>
            <a:r>
              <a:rPr lang="el-GR" sz="5500" dirty="0">
                <a:latin typeface="Times New Roman"/>
              </a:rPr>
              <a:t> </a:t>
            </a:r>
          </a:p>
          <a:p>
            <a:pPr algn="just"/>
            <a:r>
              <a:rPr lang="en-US" sz="5500" dirty="0">
                <a:latin typeface="Times New Roman"/>
              </a:rPr>
              <a:t>x</a:t>
            </a:r>
            <a:r>
              <a:rPr lang="el-GR" sz="5500" dirty="0">
                <a:latin typeface="Times New Roman"/>
              </a:rPr>
              <a:t>=0,1 η μαθηματική ελπίδα (μέση τιμή) θα είναι:</a:t>
            </a:r>
            <a:endParaRPr lang="en-US" sz="5500" dirty="0">
              <a:latin typeface="Times New Roman"/>
            </a:endParaRPr>
          </a:p>
          <a:p>
            <a:endParaRPr lang="el-GR" sz="5500" dirty="0"/>
          </a:p>
          <a:p>
            <a:endParaRPr lang="en-US" sz="5500" dirty="0"/>
          </a:p>
          <a:p>
            <a:endParaRPr lang="el-GR" sz="5500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>
            <p:extLst/>
          </p:nvPr>
        </p:nvGraphicFramePr>
        <p:xfrm>
          <a:off x="1948096" y="5048913"/>
          <a:ext cx="8064896" cy="109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401235" imgH="749267" progId="Word.Document.12">
                  <p:embed/>
                </p:oleObj>
              </mc:Choice>
              <mc:Fallback>
                <p:oleObj name="Document" r:id="rId3" imgW="5401235" imgH="749267" progId="Word.Document.12">
                  <p:embed/>
                  <p:pic>
                    <p:nvPicPr>
                      <p:cNvPr id="880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096" y="5048913"/>
                        <a:ext cx="8064896" cy="109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4126124" y="594702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l-GR" sz="2000" dirty="0" err="1"/>
              <a:t>νώ</a:t>
            </a:r>
            <a:r>
              <a:rPr lang="el-GR" sz="2000" dirty="0"/>
              <a:t> η διακύμανση είναι ίση με</a:t>
            </a:r>
            <a:r>
              <a:rPr lang="fr-FR" sz="2000" dirty="0"/>
              <a:t> p</a:t>
            </a:r>
            <a:r>
              <a:rPr lang="en-US" sz="2000" dirty="0"/>
              <a:t>q</a:t>
            </a:r>
            <a:r>
              <a:rPr lang="el-GR" sz="2000" dirty="0"/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111A5A8-17A7-4AEB-A381-38AAA53D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60</a:t>
            </a:fld>
            <a:endParaRPr lang="el-G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2. </a:t>
            </a:r>
            <a:r>
              <a:rPr lang="el-GR" b="1" dirty="0"/>
              <a:t>ΔΥΩΝΥΜΙΚΗ ΚΑΤΑΝΟΜΗ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Ο συνολικός αριθμός προσπαθειών (ν) είναι σταθεροποιημένος</a:t>
            </a:r>
          </a:p>
          <a:p>
            <a:pPr lvl="0"/>
            <a:r>
              <a:rPr lang="el-GR" dirty="0"/>
              <a:t>Υπάρχουν 2 δυνατά αποτελέσματα σε κάθε προσπάθεια αποκαλούμενα «επιτυχία» και «αποτυχία»</a:t>
            </a:r>
          </a:p>
          <a:p>
            <a:pPr lvl="0"/>
            <a:r>
              <a:rPr lang="el-GR" dirty="0"/>
              <a:t>Οι προσπάθειες είναι ανεξάρτητες</a:t>
            </a:r>
          </a:p>
          <a:p>
            <a:pPr lvl="0"/>
            <a:r>
              <a:rPr lang="el-GR" dirty="0"/>
              <a:t>Η πιθανότητα επιτυχίας όπως και η πιθανότητα αποτυχίας σε κάθε προσπάθεια  είναι σταθερή.</a:t>
            </a:r>
          </a:p>
          <a:p>
            <a:pPr lvl="0"/>
            <a:r>
              <a:rPr lang="el-GR" dirty="0"/>
              <a:t>Ο συνολικός αριθμός επιτυχιών είναι μια τυχαία μεταβλητή Χ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B1C2E7-86F0-4826-B9B5-A02B5075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61</a:t>
            </a:fld>
            <a:endParaRPr lang="el-G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/>
              <a:t>ΔΥΩΝΥΜΙΚΗ ΚΑΤΑΝΟΜΗ 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 noChangeAspect="1"/>
          </p:cNvGraphicFramePr>
          <p:nvPr>
            <p:ph idx="1"/>
          </p:nvPr>
        </p:nvGraphicFramePr>
        <p:xfrm>
          <a:off x="60388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Εξίσωση" r:id="rId3" imgW="114120" imgH="215640" progId="Equation.3">
                  <p:embed/>
                </p:oleObj>
              </mc:Choice>
              <mc:Fallback>
                <p:oleObj name="Εξίσωση" r:id="rId3" imgW="114120" imgH="215640" progId="Equation.3">
                  <p:embed/>
                  <p:pic>
                    <p:nvPicPr>
                      <p:cNvPr id="4" name="3 - Θέση περιεχομένου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Εξίσωση" r:id="rId5" imgW="114120" imgH="215640" progId="Equation.3">
                  <p:embed/>
                </p:oleObj>
              </mc:Choice>
              <mc:Fallback>
                <p:oleObj name="Εξίσωση" r:id="rId5" imgW="114120" imgH="215640" progId="Equation.3">
                  <p:embed/>
                  <p:pic>
                    <p:nvPicPr>
                      <p:cNvPr id="6" name="5 - Αντικείμενο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>
            <p:extLst/>
          </p:nvPr>
        </p:nvGraphicFramePr>
        <p:xfrm>
          <a:off x="2639616" y="2225548"/>
          <a:ext cx="741682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Έγγραφο" r:id="rId7" imgW="5391339" imgH="561320" progId="Word.Document.12">
                  <p:embed/>
                </p:oleObj>
              </mc:Choice>
              <mc:Fallback>
                <p:oleObj name="Έγγραφο" r:id="rId7" imgW="5391339" imgH="561320" progId="Word.Document.12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2225548"/>
                        <a:ext cx="7416824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3503712" y="148478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Η συνάρτηση πιθανότητας είναι: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537640" y="3288523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1.Ε{</a:t>
            </a:r>
            <a:r>
              <a:rPr lang="en-US" sz="2400" dirty="0"/>
              <a:t>x</a:t>
            </a:r>
            <a:r>
              <a:rPr lang="el-GR" sz="2400" dirty="0"/>
              <a:t>}=</a:t>
            </a:r>
            <a:r>
              <a:rPr lang="en-US" sz="2400" dirty="0" err="1"/>
              <a:t>vp</a:t>
            </a:r>
            <a:r>
              <a:rPr lang="el-GR" sz="2400" dirty="0"/>
              <a:t> η μέση τιμή</a:t>
            </a:r>
          </a:p>
          <a:p>
            <a:r>
              <a:rPr lang="el-GR" sz="2400" dirty="0"/>
              <a:t>2.</a:t>
            </a:r>
            <a:r>
              <a:rPr lang="en-US" sz="2400" dirty="0"/>
              <a:t>V</a:t>
            </a:r>
            <a:r>
              <a:rPr lang="el-GR" sz="2400" dirty="0"/>
              <a:t>(</a:t>
            </a:r>
            <a:r>
              <a:rPr lang="en-US" sz="2400" dirty="0"/>
              <a:t>x</a:t>
            </a:r>
            <a:r>
              <a:rPr lang="el-GR" sz="2400" dirty="0"/>
              <a:t>)=</a:t>
            </a:r>
            <a:r>
              <a:rPr lang="en-US" sz="2400" dirty="0" err="1"/>
              <a:t>vpq</a:t>
            </a:r>
            <a:r>
              <a:rPr lang="el-GR" sz="2400" dirty="0"/>
              <a:t> η διακύμανση</a:t>
            </a:r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9EABD-D3B0-4F61-89A1-872E5FCA0237}"/>
              </a:ext>
            </a:extLst>
          </p:cNvPr>
          <p:cNvSpPr txBox="1"/>
          <p:nvPr/>
        </p:nvSpPr>
        <p:spPr>
          <a:xfrm>
            <a:off x="2423592" y="4910636"/>
            <a:ext cx="8152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Παράδειγμα:η</a:t>
            </a:r>
            <a:r>
              <a:rPr lang="el-GR" dirty="0"/>
              <a:t> πιθανότητα να κλαπούν το πολύ  3 από τα 10 αυτοκίνητα που είναι </a:t>
            </a:r>
          </a:p>
          <a:p>
            <a:r>
              <a:rPr lang="el-GR" dirty="0"/>
              <a:t>σταθμευμένα σε εξαιρετικά κακόφημη συνοικία στη διάρκεια της νύχτας ακολουθεί </a:t>
            </a:r>
          </a:p>
          <a:p>
            <a:r>
              <a:rPr lang="el-GR" dirty="0"/>
              <a:t>τη </a:t>
            </a:r>
            <a:r>
              <a:rPr lang="el-GR" dirty="0" err="1"/>
              <a:t>διωνυμική</a:t>
            </a:r>
            <a:r>
              <a:rPr lang="el-GR" dirty="0"/>
              <a:t> κατανομή (</a:t>
            </a:r>
            <a:r>
              <a:rPr lang="en-US" dirty="0"/>
              <a:t>p=60%)</a:t>
            </a:r>
            <a:endParaRPr lang="el-GR" dirty="0"/>
          </a:p>
          <a:p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759B7CC-0F95-420F-A11E-2409657279AA}"/>
              </a:ext>
            </a:extLst>
          </p:cNvPr>
          <p:cNvSpPr/>
          <p:nvPr/>
        </p:nvSpPr>
        <p:spPr>
          <a:xfrm>
            <a:off x="2423592" y="4442171"/>
            <a:ext cx="3234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/>
              <a:t>Οπου</a:t>
            </a:r>
            <a:r>
              <a:rPr lang="el-GR" dirty="0"/>
              <a:t> ν ο αριθμός των δοκιμών  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D42896-113F-4119-B0EE-EC714E1C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62</a:t>
            </a:fld>
            <a:endParaRPr lang="el-G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162" y="1008419"/>
            <a:ext cx="5035966" cy="6190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0000"/>
                </a:solidFill>
                <a:latin typeface="Cambria"/>
                <a:cs typeface="Cambria"/>
              </a:rPr>
              <a:t>Παράδειγμα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5560" y="2204864"/>
            <a:ext cx="7769066" cy="557364"/>
          </a:xfrm>
          <a:prstGeom prst="rect">
            <a:avLst/>
          </a:prstGeom>
        </p:spPr>
        <p:txBody>
          <a:bodyPr vert="horz" wrap="square" lIns="0" tIns="37624" rIns="0" bIns="0" rtlCol="0">
            <a:spAutoFit/>
          </a:bodyPr>
          <a:lstStyle/>
          <a:p>
            <a:pPr marL="9525" marR="3810" algn="just">
              <a:lnSpc>
                <a:spcPct val="90000"/>
              </a:lnSpc>
              <a:spcBef>
                <a:spcPts val="296"/>
              </a:spcBef>
            </a:pPr>
            <a:r>
              <a:rPr spc="-4" dirty="0">
                <a:latin typeface="Cambria"/>
                <a:cs typeface="Cambria"/>
              </a:rPr>
              <a:t>Η </a:t>
            </a:r>
            <a:r>
              <a:rPr dirty="0">
                <a:latin typeface="Cambria"/>
                <a:cs typeface="Cambria"/>
              </a:rPr>
              <a:t>πιθανότητα </a:t>
            </a:r>
            <a:r>
              <a:rPr spc="-4" dirty="0">
                <a:latin typeface="Cambria"/>
                <a:cs typeface="Cambria"/>
              </a:rPr>
              <a:t>επιτυχούς </a:t>
            </a:r>
            <a:r>
              <a:rPr spc="-11" dirty="0">
                <a:latin typeface="Cambria"/>
                <a:cs typeface="Cambria"/>
              </a:rPr>
              <a:t>στόχευσης </a:t>
            </a:r>
            <a:r>
              <a:rPr spc="-8" dirty="0">
                <a:latin typeface="Cambria"/>
                <a:cs typeface="Cambria"/>
              </a:rPr>
              <a:t>βολής </a:t>
            </a:r>
            <a:r>
              <a:rPr spc="-4" dirty="0">
                <a:latin typeface="Cambria"/>
                <a:cs typeface="Cambria"/>
              </a:rPr>
              <a:t>κατά </a:t>
            </a:r>
            <a:r>
              <a:rPr spc="-11" dirty="0">
                <a:latin typeface="Cambria"/>
                <a:cs typeface="Cambria"/>
              </a:rPr>
              <a:t>στόχου </a:t>
            </a:r>
            <a:r>
              <a:rPr spc="-4" dirty="0">
                <a:latin typeface="Cambria"/>
                <a:cs typeface="Cambria"/>
              </a:rPr>
              <a:t>είναι </a:t>
            </a:r>
            <a:r>
              <a:rPr dirty="0">
                <a:latin typeface="Cambria"/>
                <a:cs typeface="Cambria"/>
              </a:rPr>
              <a:t>0,6 </a:t>
            </a:r>
            <a:r>
              <a:rPr b="1" spc="-4" dirty="0">
                <a:latin typeface="Cambria"/>
                <a:cs typeface="Cambria"/>
              </a:rPr>
              <a:t>α) </a:t>
            </a:r>
            <a:r>
              <a:rPr spc="-4" dirty="0">
                <a:latin typeface="Cambria"/>
                <a:cs typeface="Cambria"/>
              </a:rPr>
              <a:t>ποια η </a:t>
            </a:r>
            <a:r>
              <a:rPr dirty="0">
                <a:latin typeface="Cambria"/>
                <a:cs typeface="Cambria"/>
              </a:rPr>
              <a:t> </a:t>
            </a:r>
            <a:r>
              <a:rPr spc="-4" dirty="0">
                <a:latin typeface="Cambria"/>
                <a:cs typeface="Cambria"/>
              </a:rPr>
              <a:t>πιθανότητα </a:t>
            </a:r>
            <a:r>
              <a:rPr spc="-8" dirty="0">
                <a:latin typeface="Cambria"/>
                <a:cs typeface="Cambria"/>
              </a:rPr>
              <a:t>τριών </a:t>
            </a:r>
            <a:r>
              <a:rPr spc="-4" dirty="0">
                <a:latin typeface="Cambria"/>
                <a:cs typeface="Cambria"/>
              </a:rPr>
              <a:t>επιτυχιών σε </a:t>
            </a:r>
            <a:r>
              <a:rPr spc="-8" dirty="0">
                <a:latin typeface="Cambria"/>
                <a:cs typeface="Cambria"/>
              </a:rPr>
              <a:t>πέντε </a:t>
            </a:r>
            <a:r>
              <a:rPr spc="-4" dirty="0">
                <a:latin typeface="Cambria"/>
                <a:cs typeface="Cambria"/>
              </a:rPr>
              <a:t>προσπάθειες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6407E3A-3476-4EC8-A02F-70F30470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63</a:t>
            </a:fld>
            <a:endParaRPr lang="el-G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163" y="1084594"/>
            <a:ext cx="1033463" cy="46666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86" dirty="0">
                <a:solidFill>
                  <a:srgbClr val="000000"/>
                </a:solidFill>
                <a:latin typeface="Cambria"/>
                <a:cs typeface="Cambria"/>
              </a:rPr>
              <a:t>Λ</a:t>
            </a:r>
            <a:r>
              <a:rPr b="1" spc="-4" dirty="0">
                <a:solidFill>
                  <a:srgbClr val="000000"/>
                </a:solidFill>
                <a:latin typeface="Cambria"/>
                <a:cs typeface="Cambria"/>
              </a:rPr>
              <a:t>ύση</a:t>
            </a: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b="67600"/>
          <a:stretch/>
        </p:blipFill>
        <p:spPr>
          <a:xfrm>
            <a:off x="2575352" y="1763454"/>
            <a:ext cx="6898733" cy="1449522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07A027-7409-4522-B808-35851EF9AF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64</a:t>
            </a:fld>
            <a:endParaRPr lang="el-G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cap="all" dirty="0"/>
              <a:t>3. </a:t>
            </a:r>
            <a:r>
              <a:rPr lang="el-GR" b="1" cap="all" dirty="0"/>
              <a:t>Η ΚΑΤΑΝΟΜΗ </a:t>
            </a:r>
            <a:r>
              <a:rPr lang="en-US" b="1" cap="all" dirty="0"/>
              <a:t>POISSON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H </a:t>
            </a:r>
            <a:r>
              <a:rPr lang="el-GR" dirty="0"/>
              <a:t>κατανομή  </a:t>
            </a:r>
            <a:r>
              <a:rPr lang="en-US" dirty="0"/>
              <a:t>Poisson</a:t>
            </a:r>
            <a:r>
              <a:rPr lang="el-GR" dirty="0"/>
              <a:t> ενδείκνυται για την περιγραφή γεγονότων οι πιθανότητες πραγματοποίησης των οποίων είναι ελάχιστες, ο αριθμός δοκιμών μεγάλος (ν     </a:t>
            </a:r>
            <a:r>
              <a:rPr lang="el-GR" dirty="0">
                <a:sym typeface="Symbol"/>
              </a:rPr>
              <a:t></a:t>
            </a:r>
            <a:r>
              <a:rPr lang="el-GR" dirty="0"/>
              <a:t>) ενώ ο μέσος αριθμός επιτυχιών παίρνει μέτριες τιμές, δηλ. το γινόμενο ν</a:t>
            </a:r>
            <a:r>
              <a:rPr lang="en-US" dirty="0"/>
              <a:t>p</a:t>
            </a:r>
            <a:r>
              <a:rPr lang="el-GR" dirty="0"/>
              <a:t> συγκλίνει προς κάποιο σταθερό αριθμό  </a:t>
            </a:r>
            <a:r>
              <a:rPr lang="el-GR" dirty="0">
                <a:sym typeface="Symbol"/>
              </a:rPr>
              <a:t></a:t>
            </a:r>
            <a:r>
              <a:rPr lang="el-GR" dirty="0"/>
              <a:t>&gt;0.  </a:t>
            </a:r>
            <a:endParaRPr lang="en-US" dirty="0"/>
          </a:p>
          <a:p>
            <a:r>
              <a:rPr lang="el-GR" dirty="0"/>
              <a:t>Παράδειγμα ο αριθμός τυπογραφικών λαθών </a:t>
            </a:r>
          </a:p>
          <a:p>
            <a:pPr marL="0" indent="0">
              <a:buNone/>
            </a:pPr>
            <a:r>
              <a:rPr lang="el-GR" dirty="0"/>
              <a:t>σε μεγάλο αριθμό σελίδων εξειδικευμένης δακτυλογράφου. </a:t>
            </a:r>
          </a:p>
          <a:p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6960096" y="306896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86F4172-6A59-4E52-B825-1A6CAB12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65</a:t>
            </a:fld>
            <a:endParaRPr lang="el-G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cap="all" dirty="0"/>
              <a:t>Η ΚΑΤΑΝΟΜΗ </a:t>
            </a:r>
            <a:r>
              <a:rPr lang="en-US" b="1" cap="all" dirty="0"/>
              <a:t>POISSON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l-GR" dirty="0"/>
            </a:br>
            <a:r>
              <a:rPr lang="el-GR" dirty="0" err="1"/>
              <a:t>Εχει</a:t>
            </a:r>
            <a:r>
              <a:rPr lang="el-GR" dirty="0"/>
              <a:t> συνάρτηση πιθανότητας:</a:t>
            </a:r>
          </a:p>
          <a:p>
            <a:r>
              <a:rPr lang="en-US" dirty="0"/>
              <a:t>f(X)</a:t>
            </a:r>
            <a:r>
              <a:rPr lang="el-GR" dirty="0"/>
              <a:t> = Ρ[Χ = </a:t>
            </a:r>
            <a:r>
              <a:rPr lang="el-GR" cap="small" dirty="0"/>
              <a:t>χ</a:t>
            </a:r>
            <a:r>
              <a:rPr lang="el-GR" dirty="0"/>
              <a:t>]   </a:t>
            </a:r>
          </a:p>
          <a:p>
            <a:r>
              <a:rPr lang="el-GR" dirty="0"/>
              <a:t>λ&gt;0</a:t>
            </a:r>
          </a:p>
          <a:p>
            <a:r>
              <a:rPr lang="el-GR" dirty="0"/>
              <a:t>Τόσο η μαθηματική ελπίδα (μέση τιμή) όσο και η διακύμανση είναι ίσα με λ</a:t>
            </a: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/>
          </p:nvPr>
        </p:nvGraphicFramePr>
        <p:xfrm>
          <a:off x="5303912" y="2514600"/>
          <a:ext cx="245400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Εξίσωση" r:id="rId3" imgW="2171880" imgH="914400" progId="Equation.3">
                  <p:embed/>
                </p:oleObj>
              </mc:Choice>
              <mc:Fallback>
                <p:oleObj name="Εξίσωση" r:id="rId3" imgW="2171880" imgH="914400" progId="Equation.3">
                  <p:embed/>
                  <p:pic>
                    <p:nvPicPr>
                      <p:cNvPr id="87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2" y="2514600"/>
                        <a:ext cx="245400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EEC69D5-A70A-43C9-9EAA-9A76B68B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66</a:t>
            </a:fld>
            <a:endParaRPr lang="el-G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8C61CA-4570-4410-894A-85DD3A231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dirty="0"/>
              <a:t>ΣΥΝΕΧΕΙΣ ΚΑΤΑΝΟΜΕΣ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D9E7CC3-B79B-46F7-9CC9-E7C66D9B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9679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l-GR" sz="4000" dirty="0"/>
            </a:br>
            <a:br>
              <a:rPr lang="el-GR" sz="4000" dirty="0"/>
            </a:br>
            <a:br>
              <a:rPr lang="el-GR" sz="3200" dirty="0"/>
            </a:br>
            <a:r>
              <a:rPr lang="el-GR" sz="3200" dirty="0"/>
              <a:t> </a:t>
            </a:r>
            <a:br>
              <a:rPr lang="el-GR" sz="3200" dirty="0"/>
            </a:br>
            <a:br>
              <a:rPr lang="el-GR" sz="3200" dirty="0"/>
            </a:br>
            <a:br>
              <a:rPr lang="el-GR" sz="3200" dirty="0"/>
            </a:br>
            <a:br>
              <a:rPr lang="el-GR" sz="3200" dirty="0"/>
            </a:br>
            <a:br>
              <a:rPr lang="el-GR" sz="3200" dirty="0"/>
            </a:br>
            <a:br>
              <a:rPr lang="el-GR" sz="3200" dirty="0"/>
            </a:br>
            <a:r>
              <a:rPr lang="el-GR" sz="3200" dirty="0"/>
              <a:t> 1.</a:t>
            </a:r>
            <a:r>
              <a:rPr lang="el-GR" sz="3200" b="1" dirty="0"/>
              <a:t>Κανονική κατανομή</a:t>
            </a:r>
            <a:br>
              <a:rPr lang="el-GR" sz="3200" dirty="0"/>
            </a:br>
            <a:br>
              <a:rPr lang="el-GR" sz="3200" dirty="0"/>
            </a:br>
            <a:r>
              <a:rPr lang="el-GR" sz="3200" dirty="0">
                <a:solidFill>
                  <a:schemeClr val="tx1"/>
                </a:solidFill>
              </a:rPr>
              <a:t>Η κανονική κατανομή είναι η πιο σπουδαία κατανομή της θεωρίας Πιθανοτήτων και της Στατιστικής, κυρίως λόγω της ευρείας χρησιμότητας της σε ένα μεγάλο πλήθος εφαρμογών:</a:t>
            </a:r>
            <a:br>
              <a:rPr lang="el-GR" sz="3200" dirty="0">
                <a:solidFill>
                  <a:schemeClr val="tx1"/>
                </a:solidFill>
              </a:rPr>
            </a:br>
            <a:r>
              <a:rPr lang="el-GR" sz="3200" dirty="0">
                <a:solidFill>
                  <a:schemeClr val="tx1"/>
                </a:solidFill>
              </a:rPr>
              <a:t>Πολλά πληθυσμιακά χαρακτηριστικά (π.χ. ύψος, βάρος, βαθμολογία σε τεστ κτλ.) περιγράφονται ικανοποιητικά από την κανονική κατανομή.</a:t>
            </a:r>
            <a:br>
              <a:rPr lang="el-GR" sz="3200" dirty="0">
                <a:solidFill>
                  <a:schemeClr val="tx1"/>
                </a:solidFill>
              </a:rPr>
            </a:b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2334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955BAEFC-EE61-4D94-AC89-9EAABFBE1CB0}" type="slidenum">
              <a:rPr lang="el-GR" smtClean="0"/>
              <a:pPr/>
              <a:t>68</a:t>
            </a:fld>
            <a:endParaRPr lang="el-GR"/>
          </a:p>
        </p:txBody>
      </p:sp>
      <p:sp>
        <p:nvSpPr>
          <p:cNvPr id="233476" name="2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A646428-DE2F-44D0-9693-889B31D73B38}" type="slidenum">
              <a:rPr lang="el-GR" sz="1400"/>
              <a:pPr algn="r"/>
              <a:t>68</a:t>
            </a:fld>
            <a:endParaRPr lang="el-GR" sz="14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sz="3200" dirty="0"/>
            </a:br>
            <a:br>
              <a:rPr lang="el-GR" sz="3200" dirty="0"/>
            </a:br>
            <a:br>
              <a:rPr lang="en-US" sz="3200" dirty="0"/>
            </a:br>
            <a:r>
              <a:rPr lang="el-GR" sz="3200" dirty="0"/>
              <a:t>Πολλές κατανομές τόσο διακριτές όσο και συνεχείς μπορούν κάτω από ορισμένες συνθήκες να προσεγγισθούν από την κανονική κατανομή.</a:t>
            </a:r>
            <a:br>
              <a:rPr lang="el-GR" sz="3200" dirty="0"/>
            </a:br>
            <a:br>
              <a:rPr lang="el-GR" sz="3200" dirty="0"/>
            </a:br>
            <a:endParaRPr lang="el-GR" sz="3200" dirty="0"/>
          </a:p>
        </p:txBody>
      </p:sp>
      <p:sp>
        <p:nvSpPr>
          <p:cNvPr id="2344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3B647D0C-238C-4B08-B34A-BBE4AB3B76A9}" type="slidenum">
              <a:rPr lang="el-GR" smtClean="0"/>
              <a:pPr/>
              <a:t>69</a:t>
            </a:fld>
            <a:endParaRPr lang="el-GR"/>
          </a:p>
        </p:txBody>
      </p:sp>
      <p:sp>
        <p:nvSpPr>
          <p:cNvPr id="234501" name="3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6A17017-60ED-4B9F-B74F-D9B29080D63C}" type="slidenum">
              <a:rPr lang="el-GR" sz="1400"/>
              <a:pPr algn="r"/>
              <a:t>69</a:t>
            </a:fld>
            <a:endParaRPr lang="el-GR" sz="1400"/>
          </a:p>
        </p:txBody>
      </p:sp>
      <p:sp>
        <p:nvSpPr>
          <p:cNvPr id="7" name="6 - TextBox"/>
          <p:cNvSpPr txBox="1"/>
          <p:nvPr/>
        </p:nvSpPr>
        <p:spPr>
          <a:xfrm>
            <a:off x="6524628" y="1785926"/>
            <a:ext cx="363991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Η τιμή της διαμέσου είναι ίση με τον</a:t>
            </a:r>
          </a:p>
          <a:p>
            <a:pPr algn="ctr"/>
            <a:r>
              <a:rPr lang="el-GR" dirty="0"/>
              <a:t> αριθμητικό μέσο και την </a:t>
            </a:r>
          </a:p>
          <a:p>
            <a:pPr algn="ctr"/>
            <a:r>
              <a:rPr lang="el-GR" dirty="0"/>
              <a:t>επικρατούσα τιμή 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2714620"/>
            <a:ext cx="8128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9C3E0A-A8AA-4CF4-AA00-C83326CC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ΠΑΡΑΔΕΙΓΜΑ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2BB6CB9-99EB-40DF-8A7B-E4C90B5F8E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err="1"/>
                  <a:t>Εστω</a:t>
                </a:r>
                <a:r>
                  <a:rPr lang="el-GR" dirty="0"/>
                  <a:t> ότι η μεταβλητή ενδιαφέροντος είναι το μηνιαίο εισόδημα  των </a:t>
                </a:r>
                <a:r>
                  <a:rPr lang="el-GR" dirty="0" err="1"/>
                  <a:t>εργοθεραπευτών</a:t>
                </a:r>
                <a:r>
                  <a:rPr lang="el-GR" dirty="0"/>
                  <a:t> σε μια </a:t>
                </a:r>
                <a:r>
                  <a:rPr lang="el-GR" dirty="0" err="1"/>
                  <a:t>ευρωπαική</a:t>
                </a:r>
                <a:r>
                  <a:rPr lang="el-GR" dirty="0"/>
                  <a:t> χώρα.</a:t>
                </a:r>
              </a:p>
              <a:p>
                <a:r>
                  <a:rPr lang="el-GR" dirty="0"/>
                  <a:t>Για το λόγο αυτό λάβαμε δείγμα 2000 </a:t>
                </a:r>
                <a:r>
                  <a:rPr lang="el-GR" dirty="0" err="1"/>
                  <a:t>εργοθεραπευτών</a:t>
                </a:r>
                <a:r>
                  <a:rPr lang="el-GR" dirty="0"/>
                  <a:t> από το οποίο προέκυψε ότι το μέσο εισόδημα ήταν:</a:t>
                </a:r>
                <a:r>
                  <a:rPr lang="el-G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2000 ευρώ </a:t>
                </a: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2BB6CB9-99EB-40DF-8A7B-E4C90B5F8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8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Βέλος: Επάνω 3">
            <a:extLst>
              <a:ext uri="{FF2B5EF4-FFF2-40B4-BE49-F238E27FC236}">
                <a16:creationId xmlns:a16="http://schemas.microsoft.com/office/drawing/2014/main" id="{34F8443A-3CE3-4706-A793-DB3B8B748F5F}"/>
              </a:ext>
            </a:extLst>
          </p:cNvPr>
          <p:cNvSpPr/>
          <p:nvPr/>
        </p:nvSpPr>
        <p:spPr>
          <a:xfrm>
            <a:off x="7176120" y="5085184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1AF89-2E8E-48DC-82C8-7DDD30AF4A57}"/>
              </a:ext>
            </a:extLst>
          </p:cNvPr>
          <p:cNvSpPr txBox="1"/>
          <p:nvPr/>
        </p:nvSpPr>
        <p:spPr>
          <a:xfrm>
            <a:off x="6528048" y="5733256"/>
            <a:ext cx="135005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ΕΚΤΙΜΗΤΡΙΑ</a:t>
            </a:r>
          </a:p>
        </p:txBody>
      </p:sp>
      <p:sp>
        <p:nvSpPr>
          <p:cNvPr id="6" name="Βέλος: Επάνω 5">
            <a:extLst>
              <a:ext uri="{FF2B5EF4-FFF2-40B4-BE49-F238E27FC236}">
                <a16:creationId xmlns:a16="http://schemas.microsoft.com/office/drawing/2014/main" id="{C142E955-36C6-41C7-8E3A-4F85647DAAC9}"/>
              </a:ext>
            </a:extLst>
          </p:cNvPr>
          <p:cNvSpPr/>
          <p:nvPr/>
        </p:nvSpPr>
        <p:spPr>
          <a:xfrm>
            <a:off x="8472264" y="5085184"/>
            <a:ext cx="360040" cy="3600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07279-4438-47F0-9FED-6C4AD7DF4FE0}"/>
              </a:ext>
            </a:extLst>
          </p:cNvPr>
          <p:cNvSpPr txBox="1"/>
          <p:nvPr/>
        </p:nvSpPr>
        <p:spPr>
          <a:xfrm>
            <a:off x="8112224" y="5756831"/>
            <a:ext cx="117852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ΕΚΤΙΜΗΣΗ</a:t>
            </a: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3E928832-E87D-4516-9FB8-26FF97B9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7644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l-GR" sz="4000" dirty="0">
                <a:solidFill>
                  <a:srgbClr val="000000"/>
                </a:solidFill>
              </a:rPr>
            </a:br>
            <a:r>
              <a:rPr lang="el-GR" sz="4000" dirty="0">
                <a:solidFill>
                  <a:srgbClr val="000000"/>
                </a:solidFill>
              </a:rPr>
              <a:t>Κανονική κατανομή με παραμέτρους μ και σ</a:t>
            </a:r>
            <a:r>
              <a:rPr lang="el-GR" sz="4000" baseline="30000" dirty="0">
                <a:solidFill>
                  <a:srgbClr val="000000"/>
                </a:solidFill>
              </a:rPr>
              <a:t>2</a:t>
            </a:r>
            <a:r>
              <a:rPr lang="el-GR" sz="4000" dirty="0">
                <a:solidFill>
                  <a:srgbClr val="000000"/>
                </a:solidFill>
              </a:rPr>
              <a:t>.</a:t>
            </a:r>
            <a:br>
              <a:rPr lang="el-GR" sz="4000" dirty="0">
                <a:solidFill>
                  <a:srgbClr val="000000"/>
                </a:solidFill>
              </a:rPr>
            </a:br>
            <a:endParaRPr lang="el-GR" sz="4000" dirty="0">
              <a:solidFill>
                <a:srgbClr val="000000"/>
              </a:solidFill>
            </a:endParaRP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836295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endParaRPr lang="el-GR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l-GR" dirty="0">
                <a:solidFill>
                  <a:srgbClr val="000000"/>
                </a:solidFill>
              </a:rPr>
              <a:t>Μια συνεχής τυχαία μεταβλητή Χ θα λέμε ότι ακολουθεί την κανονική κατανομή με παραμέτρους μ </a:t>
            </a:r>
            <a:r>
              <a:rPr lang="el-GR" dirty="0">
                <a:solidFill>
                  <a:srgbClr val="000000"/>
                </a:solidFill>
                <a:sym typeface="Symbol" pitchFamily="18" charset="2"/>
              </a:rPr>
              <a:t>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l-GR" dirty="0">
                <a:solidFill>
                  <a:srgbClr val="000000"/>
                </a:solidFill>
              </a:rPr>
              <a:t> και σ</a:t>
            </a:r>
            <a:r>
              <a:rPr lang="el-GR" baseline="30000" dirty="0">
                <a:solidFill>
                  <a:srgbClr val="000000"/>
                </a:solidFill>
              </a:rPr>
              <a:t>2</a:t>
            </a:r>
            <a:r>
              <a:rPr lang="el-GR" dirty="0">
                <a:solidFill>
                  <a:srgbClr val="000000"/>
                </a:solidFill>
              </a:rPr>
              <a:t>&gt;0, αν η συνάρτηση πυκνότητας </a:t>
            </a:r>
            <a:r>
              <a:rPr lang="el-GR" dirty="0">
                <a:solidFill>
                  <a:srgbClr val="000000"/>
                </a:solidFill>
                <a:sym typeface="Symbol" pitchFamily="18" charset="2"/>
              </a:rPr>
              <a:t></a:t>
            </a:r>
            <a:r>
              <a:rPr lang="el-GR" dirty="0">
                <a:solidFill>
                  <a:srgbClr val="000000"/>
                </a:solidFill>
              </a:rPr>
              <a:t> της Χ δίνεται από τον τύπο</a:t>
            </a:r>
            <a:endParaRPr lang="el-GR" dirty="0"/>
          </a:p>
          <a:p>
            <a:pPr algn="just">
              <a:lnSpc>
                <a:spcPct val="90000"/>
              </a:lnSpc>
            </a:pPr>
            <a:endParaRPr lang="el-GR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/>
              <a:t>f</a:t>
            </a:r>
            <a:r>
              <a:rPr lang="el-GR" dirty="0"/>
              <a:t>(</a:t>
            </a:r>
            <a:r>
              <a:rPr lang="en-US" dirty="0"/>
              <a:t>x</a:t>
            </a:r>
            <a:r>
              <a:rPr lang="el-GR" dirty="0"/>
              <a:t>)=</a:t>
            </a:r>
          </a:p>
          <a:p>
            <a:pPr algn="ctr">
              <a:lnSpc>
                <a:spcPct val="90000"/>
              </a:lnSpc>
            </a:pPr>
            <a:endParaRPr lang="el-GR" dirty="0"/>
          </a:p>
          <a:p>
            <a:pPr algn="just">
              <a:lnSpc>
                <a:spcPct val="90000"/>
              </a:lnSpc>
            </a:pPr>
            <a:r>
              <a:rPr lang="el-GR" dirty="0">
                <a:solidFill>
                  <a:srgbClr val="000000"/>
                </a:solidFill>
              </a:rPr>
              <a:t>Η κανονική κατανομή με παραμέτρους μ και σ</a:t>
            </a:r>
            <a:r>
              <a:rPr lang="el-GR" baseline="30000" dirty="0">
                <a:solidFill>
                  <a:srgbClr val="000000"/>
                </a:solidFill>
              </a:rPr>
              <a:t>2</a:t>
            </a:r>
            <a:r>
              <a:rPr lang="el-GR" dirty="0">
                <a:solidFill>
                  <a:srgbClr val="000000"/>
                </a:solidFill>
              </a:rPr>
              <a:t> συμβολίζεται με Ν (μ, σ</a:t>
            </a:r>
            <a:r>
              <a:rPr lang="el-GR" baseline="30000" dirty="0">
                <a:solidFill>
                  <a:srgbClr val="000000"/>
                </a:solidFill>
              </a:rPr>
              <a:t>2</a:t>
            </a:r>
            <a:r>
              <a:rPr lang="el-GR" dirty="0">
                <a:solidFill>
                  <a:srgbClr val="000000"/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endParaRPr lang="el-GR" dirty="0"/>
          </a:p>
        </p:txBody>
      </p:sp>
      <p:graphicFrame>
        <p:nvGraphicFramePr>
          <p:cNvPr id="10752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096132" y="3786190"/>
          <a:ext cx="2714644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Εξίσωση" r:id="rId3" imgW="1723635" imgH="456824" progId="Equation.3">
                  <p:embed/>
                </p:oleObj>
              </mc:Choice>
              <mc:Fallback>
                <p:oleObj name="Εξίσωση" r:id="rId3" imgW="1723635" imgH="456824" progId="Equation.3">
                  <p:embed/>
                  <p:pic>
                    <p:nvPicPr>
                      <p:cNvPr id="1075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2" y="3786190"/>
                        <a:ext cx="2714644" cy="92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B9D5674E-DF63-4EBE-A367-A14A33D53823}" type="slidenum">
              <a:rPr lang="el-GR" smtClean="0"/>
              <a:pPr/>
              <a:t>70</a:t>
            </a:fld>
            <a:endParaRPr lang="el-GR"/>
          </a:p>
        </p:txBody>
      </p:sp>
      <p:sp>
        <p:nvSpPr>
          <p:cNvPr id="107526" name="4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16279F-512D-448B-84E7-7742CCDDAB8E}" type="slidenum">
              <a:rPr lang="el-GR" sz="1400"/>
              <a:pPr algn="r"/>
              <a:t>70</a:t>
            </a:fld>
            <a:endParaRPr lang="el-GR" sz="14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628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600" dirty="0"/>
              <a:t>Σε κάθε μεταβολή των αριθμητικών μέσων και της τυπικής απόκλισης έχουμε διαφορετικές κανονικές κατανομές: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6" y="1700808"/>
            <a:ext cx="448627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44824"/>
            <a:ext cx="4038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CA7C9A1-7D0C-49C6-896A-C9A48435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54D-8C15-4D1F-AFFF-3B5F9A8D2B82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596" y="0"/>
            <a:ext cx="82296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000" dirty="0">
                <a:solidFill>
                  <a:schemeClr val="bg1"/>
                </a:solidFill>
              </a:rPr>
            </a:br>
            <a:r>
              <a:rPr lang="el-GR" sz="4000" dirty="0">
                <a:solidFill>
                  <a:schemeClr val="bg1"/>
                </a:solidFill>
              </a:rPr>
              <a:t>Τυποποιημένη κανονική κατανομή</a:t>
            </a:r>
            <a:br>
              <a:rPr lang="el-GR" sz="4000" dirty="0">
                <a:solidFill>
                  <a:schemeClr val="bg1"/>
                </a:solidFill>
              </a:rPr>
            </a:b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908051"/>
            <a:ext cx="8218488" cy="5218113"/>
          </a:xfrm>
        </p:spPr>
        <p:txBody>
          <a:bodyPr/>
          <a:lstStyle/>
          <a:p>
            <a:pPr algn="just"/>
            <a:r>
              <a:rPr lang="el-GR" dirty="0">
                <a:solidFill>
                  <a:srgbClr val="000000"/>
                </a:solidFill>
              </a:rPr>
              <a:t>Μια συνεχής τυχαία μεταβλητή Ζ θα λέμε ότι ακολουθεί την τυποποιημένη κανονική κατανομή, αν η συνάρτηση πυκνότητας </a:t>
            </a: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l-GR" dirty="0">
                <a:solidFill>
                  <a:srgbClr val="000000"/>
                </a:solidFill>
              </a:rPr>
              <a:t> της Ζ δίνεται από τον τύπο</a:t>
            </a:r>
          </a:p>
          <a:p>
            <a:pPr algn="just"/>
            <a:endParaRPr lang="el-GR" dirty="0">
              <a:solidFill>
                <a:srgbClr val="000000"/>
              </a:solidFill>
            </a:endParaRPr>
          </a:p>
          <a:p>
            <a:pPr algn="just"/>
            <a:endParaRPr lang="el-GR" dirty="0">
              <a:solidFill>
                <a:srgbClr val="000000"/>
              </a:solidFill>
            </a:endParaRPr>
          </a:p>
          <a:p>
            <a:pPr algn="just"/>
            <a:r>
              <a:rPr lang="el-GR" dirty="0">
                <a:solidFill>
                  <a:srgbClr val="000000"/>
                </a:solidFill>
              </a:rPr>
              <a:t>Η εύρεση πιθανοτήτων σχετικών με την τυποποιημένη κανονική τυχαία μεταβλητή Ζ απαιτεί τον υπολογισμό της συνάρτησης κατανομής</a:t>
            </a:r>
          </a:p>
          <a:p>
            <a:pPr algn="just"/>
            <a:endParaRPr lang="el-GR" dirty="0"/>
          </a:p>
          <a:p>
            <a:pPr algn="just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85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45038" y="2500306"/>
          <a:ext cx="3494102" cy="88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Εξίσωση" r:id="rId3" imgW="1714320" imgH="444240" progId="Equation.3">
                  <p:embed/>
                </p:oleObj>
              </mc:Choice>
              <mc:Fallback>
                <p:oleObj name="Εξίσωση" r:id="rId3" imgW="1714320" imgH="444240" progId="Equation.3">
                  <p:embed/>
                  <p:pic>
                    <p:nvPicPr>
                      <p:cNvPr id="1085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2500306"/>
                        <a:ext cx="3494102" cy="884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48163" y="5189568"/>
          <a:ext cx="4248167" cy="7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Εξίσωση" r:id="rId5" imgW="2793960" imgH="469800" progId="Equation.3">
                  <p:embed/>
                </p:oleObj>
              </mc:Choice>
              <mc:Fallback>
                <p:oleObj name="Εξίσωση" r:id="rId5" imgW="2793960" imgH="469800" progId="Equation.3">
                  <p:embed/>
                  <p:pic>
                    <p:nvPicPr>
                      <p:cNvPr id="1085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5189568"/>
                        <a:ext cx="4248167" cy="7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B580CA7B-F08E-48E5-A577-7C2F589B608F}" type="slidenum">
              <a:rPr lang="el-GR" smtClean="0"/>
              <a:pPr/>
              <a:t>72</a:t>
            </a:fld>
            <a:endParaRPr lang="el-GR"/>
          </a:p>
        </p:txBody>
      </p:sp>
      <p:sp>
        <p:nvSpPr>
          <p:cNvPr id="108551" name="5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F254C44-7EC3-4481-A2FE-504257CC7F43}" type="slidenum">
              <a:rPr lang="el-GR" sz="1400"/>
              <a:pPr algn="r"/>
              <a:t>72</a:t>
            </a:fld>
            <a:endParaRPr lang="el-GR" sz="14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23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0" y="260649"/>
                <a:ext cx="8229600" cy="586551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>
                    <a:solidFill>
                      <a:srgbClr val="000000"/>
                    </a:solidFill>
                  </a:rPr>
                  <a:t>Για τη συνάρτηση κατανομής της τυποποιημένης κανονικής κατανομής ισχύει</a:t>
                </a:r>
              </a:p>
              <a:p>
                <a:pPr algn="ctr"/>
                <a:r>
                  <a:rPr lang="el-GR" dirty="0">
                    <a:solidFill>
                      <a:srgbClr val="000000"/>
                    </a:solidFill>
                  </a:rPr>
                  <a:t>φ</a:t>
                </a:r>
                <a:r>
                  <a:rPr lang="de-DE" dirty="0">
                    <a:solidFill>
                      <a:srgbClr val="000000"/>
                    </a:solidFill>
                  </a:rPr>
                  <a:t>(-z) = 1- </a:t>
                </a:r>
                <a:r>
                  <a:rPr lang="el-GR" dirty="0">
                    <a:solidFill>
                      <a:srgbClr val="000000"/>
                    </a:solidFill>
                  </a:rPr>
                  <a:t>φ</a:t>
                </a:r>
                <a:r>
                  <a:rPr lang="de-DE" dirty="0">
                    <a:solidFill>
                      <a:srgbClr val="000000"/>
                    </a:solidFill>
                  </a:rPr>
                  <a:t>(z),   -</a:t>
                </a:r>
                <a:r>
                  <a:rPr lang="el-GR" dirty="0">
                    <a:solidFill>
                      <a:srgbClr val="000000"/>
                    </a:solidFill>
                    <a:sym typeface="Symbol" pitchFamily="18" charset="2"/>
                  </a:rPr>
                  <a:t></a:t>
                </a:r>
                <a:r>
                  <a:rPr lang="de-DE" dirty="0">
                    <a:solidFill>
                      <a:srgbClr val="000000"/>
                    </a:solidFill>
                  </a:rPr>
                  <a:t> &lt; z &lt;</a:t>
                </a:r>
                <a:r>
                  <a:rPr lang="el-GR" dirty="0">
                    <a:solidFill>
                      <a:srgbClr val="000000"/>
                    </a:solidFill>
                    <a:sym typeface="Symbol" pitchFamily="18" charset="2"/>
                  </a:rPr>
                  <a:t></a:t>
                </a:r>
                <a:endParaRPr lang="de-DE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To </a:t>
                </a:r>
                <a:r>
                  <a:rPr lang="el-GR" dirty="0"/>
                  <a:t>πρώτο βήμα για την εύρεση πιθανοτήτων </a:t>
                </a:r>
              </a:p>
              <a:p>
                <a:r>
                  <a:rPr lang="el-GR" dirty="0"/>
                  <a:t> είναι η τυποποίηση της μεταβλητής Χ όπου με ενδιαφέρει π</a:t>
                </a:r>
                <a:r>
                  <a:rPr lang="en-US" dirty="0"/>
                  <a:t>.</a:t>
                </a:r>
                <a:r>
                  <a:rPr lang="el-GR" dirty="0"/>
                  <a:t>χ </a:t>
                </a:r>
                <a:r>
                  <a:rPr lang="en-US" dirty="0"/>
                  <a:t>P(X≤ x)</a:t>
                </a:r>
                <a:r>
                  <a:rPr lang="el-GR" dirty="0"/>
                  <a:t>:</a:t>
                </a:r>
                <a:endParaRPr lang="en-US" dirty="0"/>
              </a:p>
              <a:p>
                <a:r>
                  <a:rPr lang="en-US" dirty="0"/>
                  <a:t>Z=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l-GR" dirty="0"/>
                  <a:t> , όπου μ η μέση τιμή της κατανομής και σ  η τυπική απόκλιση και έχω: </a:t>
                </a:r>
                <a:r>
                  <a:rPr lang="en-US" dirty="0"/>
                  <a:t>P(</a:t>
                </a:r>
                <a:r>
                  <a:rPr lang="el-GR" dirty="0"/>
                  <a:t>Ζ</a:t>
                </a:r>
                <a:r>
                  <a:rPr lang="en-US" dirty="0"/>
                  <a:t>≤ z)</a:t>
                </a:r>
                <a:r>
                  <a:rPr lang="el-GR" dirty="0"/>
                  <a:t> </a:t>
                </a:r>
              </a:p>
              <a:p>
                <a:r>
                  <a:rPr lang="el-GR" dirty="0"/>
                  <a:t>Το δεύτερο βήμα είναι να αναζητήσω την αντίστοιχη πιθανότητα από τον Πίνακα της τυποποιημένης κανονικής κατανομής.     </a:t>
                </a:r>
              </a:p>
            </p:txBody>
          </p:sp>
        </mc:Choice>
        <mc:Fallback>
          <p:sp>
            <p:nvSpPr>
              <p:cNvPr id="2355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60649"/>
                <a:ext cx="8229600" cy="5865515"/>
              </a:xfrm>
              <a:blipFill>
                <a:blip r:embed="rId2"/>
                <a:stretch>
                  <a:fillRect l="-1333" t="-1767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8074F4E7-5667-4B62-BE83-292B7896F300}" type="slidenum">
              <a:rPr lang="el-GR" smtClean="0"/>
              <a:pPr/>
              <a:t>73</a:t>
            </a:fld>
            <a:endParaRPr lang="el-GR"/>
          </a:p>
        </p:txBody>
      </p:sp>
      <p:sp>
        <p:nvSpPr>
          <p:cNvPr id="235524" name="2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3C77A21-95FD-49C4-AA78-6E03C8A8B5A8}" type="slidenum">
              <a:rPr lang="el-GR" sz="1400"/>
              <a:pPr algn="r"/>
              <a:t>73</a:t>
            </a:fld>
            <a:endParaRPr lang="el-GR" sz="14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C93898-CB3F-4171-8764-3EF87751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BCAFB5-96E9-47C9-9DD9-E0CA252D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A8D2E56-907B-4392-BCE2-B257FE01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45BF3DB-ECCC-40CC-93AA-106FD0CD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65306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1711"/>
          <a:stretch>
            <a:fillRect/>
          </a:stretch>
        </p:blipFill>
        <p:spPr bwMode="auto">
          <a:xfrm>
            <a:off x="2666977" y="285728"/>
            <a:ext cx="671517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666976" y="5214951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Τα εμβαδά που δίνονται στον Πίνακα που ακολουθεί δίνουν την πιθανότητα </a:t>
            </a:r>
            <a:r>
              <a:rPr lang="en-US" dirty="0"/>
              <a:t>P(</a:t>
            </a:r>
            <a:r>
              <a:rPr lang="el-GR" dirty="0"/>
              <a:t> </a:t>
            </a:r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095736" y="5559425"/>
          <a:ext cx="1157302" cy="29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Εξίσωση" r:id="rId4" imgW="825480" imgH="203040" progId="Equation.3">
                  <p:embed/>
                </p:oleObj>
              </mc:Choice>
              <mc:Fallback>
                <p:oleObj name="Εξίσωση" r:id="rId4" imgW="825480" imgH="203040" progId="Equation.3">
                  <p:embed/>
                  <p:pic>
                    <p:nvPicPr>
                      <p:cNvPr id="4" name="3 - Αντικείμενο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36" y="5559425"/>
                        <a:ext cx="1157302" cy="298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Εξίσωση" r:id="rId6" imgW="114120" imgH="215640" progId="Equation.3">
                  <p:embed/>
                </p:oleObj>
              </mc:Choice>
              <mc:Fallback>
                <p:oleObj name="Εξίσωση" r:id="rId6" imgW="114120" imgH="215640" progId="Equation.3">
                  <p:embed/>
                  <p:pic>
                    <p:nvPicPr>
                      <p:cNvPr id="5" name="4 - Αντικείμενο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9581261-69E1-4B85-995A-7AEC33A8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75</a:t>
            </a:fld>
            <a:endParaRPr lang="el-G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24064" y="561976"/>
            <a:ext cx="8643937" cy="6010275"/>
          </a:xfrm>
          <a:noFill/>
        </p:spPr>
      </p:pic>
      <p:sp>
        <p:nvSpPr>
          <p:cNvPr id="243715" name="3 - TextBox"/>
          <p:cNvSpPr txBox="1">
            <a:spLocks noChangeArrowheads="1"/>
          </p:cNvSpPr>
          <p:nvPr/>
        </p:nvSpPr>
        <p:spPr bwMode="auto">
          <a:xfrm>
            <a:off x="3738564" y="0"/>
            <a:ext cx="5646737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l-GR" dirty="0"/>
              <a:t>ΠΙΝΑΚΕΣ ΤΥΠΟΠΟΙΗΜΕΝΗΣ ΚΑΝΟΝΙΚΗΣ ΚΑΤΑΝΟΜΗΣ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EB2184A-2F6D-4233-BB7E-C3E308C6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76</a:t>
            </a:fld>
            <a:endParaRPr lang="el-G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695950" y="2914650"/>
            <a:ext cx="1943100" cy="400050"/>
          </a:xfrm>
          <a:prstGeom prst="rect">
            <a:avLst/>
          </a:prstGeom>
          <a:solidFill>
            <a:srgbClr val="B8FAC8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altLang="en-US" sz="135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124450" y="3371850"/>
            <a:ext cx="400050" cy="1371600"/>
          </a:xfrm>
          <a:prstGeom prst="rect">
            <a:avLst/>
          </a:prstGeom>
          <a:solidFill>
            <a:srgbClr val="8ED8F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altLang="en-US" sz="135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128638" y="1110264"/>
            <a:ext cx="6396362" cy="604237"/>
          </a:xfrm>
        </p:spPr>
        <p:txBody>
          <a:bodyPr>
            <a:normAutofit/>
          </a:bodyPr>
          <a:lstStyle/>
          <a:p>
            <a:r>
              <a:rPr lang="el-GR" altLang="en-US" sz="2700" b="1" dirty="0">
                <a:solidFill>
                  <a:srgbClr val="9A8000"/>
                </a:solidFill>
              </a:rPr>
              <a:t>Ο Τυποποιημένος</a:t>
            </a:r>
            <a:r>
              <a:rPr lang="en-US" altLang="en-US" sz="2700" b="1" dirty="0">
                <a:solidFill>
                  <a:srgbClr val="9A8000"/>
                </a:solidFill>
              </a:rPr>
              <a:t> </a:t>
            </a:r>
            <a:r>
              <a:rPr lang="el-GR" altLang="en-US" sz="2700" b="1" dirty="0">
                <a:solidFill>
                  <a:srgbClr val="9A8000"/>
                </a:solidFill>
              </a:rPr>
              <a:t>Κανονικός</a:t>
            </a:r>
            <a:r>
              <a:rPr lang="en-US" altLang="en-US" sz="2700" b="1" dirty="0">
                <a:solidFill>
                  <a:srgbClr val="9A8000"/>
                </a:solidFill>
              </a:rPr>
              <a:t> </a:t>
            </a:r>
            <a:r>
              <a:rPr lang="el-GR" altLang="en-US" sz="2700" b="1" dirty="0">
                <a:solidFill>
                  <a:srgbClr val="9A8000"/>
                </a:solidFill>
              </a:rPr>
              <a:t>Πίνακας</a:t>
            </a:r>
            <a:endParaRPr lang="en-US" altLang="en-US" sz="2700" b="1" dirty="0">
              <a:solidFill>
                <a:srgbClr val="9A8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267450" y="4229102"/>
            <a:ext cx="3257550" cy="1007269"/>
          </a:xfrm>
        </p:spPr>
        <p:txBody>
          <a:bodyPr/>
          <a:lstStyle/>
          <a:p>
            <a:pPr marL="428625" indent="-428625">
              <a:buNone/>
            </a:pPr>
            <a:r>
              <a:rPr lang="en-US" altLang="en-US"/>
              <a:t>      </a:t>
            </a:r>
            <a:r>
              <a:rPr lang="el-GR" altLang="en-US" sz="1350"/>
              <a:t>Η τιμή μέσα στον πίνακα δίνει την</a:t>
            </a:r>
            <a:r>
              <a:rPr lang="en-US" altLang="en-US" sz="1350"/>
              <a:t> </a:t>
            </a:r>
            <a:r>
              <a:rPr lang="el-GR" altLang="en-US" sz="1350">
                <a:solidFill>
                  <a:srgbClr val="FF3300"/>
                </a:solidFill>
              </a:rPr>
              <a:t>πιθανότητα</a:t>
            </a:r>
            <a:r>
              <a:rPr lang="en-US" altLang="en-US" sz="1350">
                <a:solidFill>
                  <a:srgbClr val="FF3300"/>
                </a:solidFill>
              </a:rPr>
              <a:t> </a:t>
            </a:r>
            <a:r>
              <a:rPr lang="el-GR" altLang="en-US" sz="1350"/>
              <a:t>από το</a:t>
            </a:r>
            <a:r>
              <a:rPr lang="en-US" altLang="en-US" sz="1350"/>
              <a:t> Z = </a:t>
            </a:r>
            <a:r>
              <a:rPr lang="en-US" altLang="en-US" sz="1350" b="1">
                <a:sym typeface="Symbol" pitchFamily="18" charset="2"/>
              </a:rPr>
              <a:t> </a:t>
            </a:r>
            <a:r>
              <a:rPr lang="en-US" altLang="en-US" sz="1350"/>
              <a:t> </a:t>
            </a:r>
            <a:r>
              <a:rPr lang="el-GR" altLang="en-US" sz="1350"/>
              <a:t>μέχρι την</a:t>
            </a:r>
            <a:r>
              <a:rPr lang="en-US" altLang="en-US" sz="1350"/>
              <a:t> </a:t>
            </a:r>
            <a:r>
              <a:rPr lang="el-GR" altLang="en-US" sz="1350"/>
              <a:t>επιθυμητή</a:t>
            </a:r>
            <a:r>
              <a:rPr lang="en-US" altLang="en-US" sz="1350"/>
              <a:t> Z </a:t>
            </a:r>
            <a:r>
              <a:rPr lang="el-GR" altLang="en-US" sz="1350"/>
              <a:t>τιμή</a:t>
            </a:r>
            <a:endParaRPr lang="en-US" altLang="en-US" sz="1350"/>
          </a:p>
          <a:p>
            <a:pPr marL="428625" indent="-428625">
              <a:buNone/>
            </a:pPr>
            <a:endParaRPr lang="en-US" altLang="en-US" sz="1800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 flipH="1" flipV="1">
            <a:off x="6324600" y="4629150"/>
            <a:ext cx="228600" cy="57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 sz="1350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753100" y="4457701"/>
            <a:ext cx="742950" cy="300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50" b="1">
                <a:solidFill>
                  <a:srgbClr val="FF3300"/>
                </a:solidFill>
              </a:rPr>
              <a:t>.9772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067300" y="5086352"/>
            <a:ext cx="51435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</a:rPr>
              <a:t>2.0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3638550" y="5086350"/>
            <a:ext cx="2286000" cy="300082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50" b="1">
                <a:solidFill>
                  <a:schemeClr val="bg2"/>
                </a:solidFill>
              </a:rPr>
              <a:t>P(Z &lt; 2.00) =</a:t>
            </a:r>
            <a:r>
              <a:rPr lang="en-US" altLang="en-US" sz="1350" b="1">
                <a:solidFill>
                  <a:srgbClr val="FF3300"/>
                </a:solidFill>
              </a:rPr>
              <a:t> 0.9772</a:t>
            </a:r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2952750" y="3429000"/>
            <a:ext cx="2114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7" tIns="32004" rIns="64007" bIns="32004"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altLang="en-US" sz="1350"/>
              <a:t>Η</a:t>
            </a:r>
            <a:r>
              <a:rPr lang="en-US" altLang="en-US" sz="1350"/>
              <a:t> </a:t>
            </a:r>
            <a:r>
              <a:rPr lang="el-GR" altLang="en-US" sz="1350">
                <a:solidFill>
                  <a:schemeClr val="folHlink"/>
                </a:solidFill>
              </a:rPr>
              <a:t>γραμμή</a:t>
            </a:r>
            <a:r>
              <a:rPr lang="en-US" altLang="en-US" sz="1350">
                <a:solidFill>
                  <a:schemeClr val="folHlink"/>
                </a:solidFill>
              </a:rPr>
              <a:t> </a:t>
            </a:r>
            <a:r>
              <a:rPr lang="el-GR" altLang="en-US" sz="1350"/>
              <a:t>δείχνει</a:t>
            </a:r>
            <a:r>
              <a:rPr lang="en-US" altLang="en-US" sz="1350"/>
              <a:t> </a:t>
            </a:r>
            <a:r>
              <a:rPr lang="el-GR" altLang="en-US" sz="1350"/>
              <a:t>την τιμή</a:t>
            </a:r>
            <a:r>
              <a:rPr lang="en-US" altLang="en-US" sz="1350"/>
              <a:t> </a:t>
            </a:r>
            <a:r>
              <a:rPr lang="el-GR" altLang="en-US" sz="1350"/>
              <a:t>της</a:t>
            </a:r>
            <a:r>
              <a:rPr lang="en-US" altLang="en-US" sz="1350"/>
              <a:t> Z </a:t>
            </a:r>
            <a:r>
              <a:rPr lang="el-GR" altLang="en-US" sz="1350"/>
              <a:t>στο πρώτο</a:t>
            </a:r>
            <a:r>
              <a:rPr lang="en-US" altLang="en-US" sz="1350"/>
              <a:t> </a:t>
            </a:r>
            <a:r>
              <a:rPr lang="el-GR" altLang="en-US" sz="1350"/>
              <a:t>δεκαδικό</a:t>
            </a:r>
            <a:r>
              <a:rPr lang="en-US" altLang="en-US" sz="1350"/>
              <a:t> </a:t>
            </a:r>
            <a:r>
              <a:rPr lang="el-GR" altLang="en-US" sz="1350"/>
              <a:t>ψηφίο</a:t>
            </a:r>
            <a:endParaRPr lang="en-US" altLang="en-US" sz="1350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5353050" y="2228850"/>
            <a:ext cx="3600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7" tIns="32004" rIns="64007" bIns="32004"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altLang="en-US" sz="1350"/>
              <a:t>Η</a:t>
            </a:r>
            <a:r>
              <a:rPr lang="en-US" altLang="en-US" sz="1350"/>
              <a:t> </a:t>
            </a:r>
            <a:r>
              <a:rPr lang="el-GR" altLang="en-US" sz="1350">
                <a:solidFill>
                  <a:srgbClr val="339933"/>
                </a:solidFill>
              </a:rPr>
              <a:t>στήλη</a:t>
            </a:r>
            <a:r>
              <a:rPr lang="en-US" altLang="en-US" sz="1350">
                <a:solidFill>
                  <a:schemeClr val="hlink"/>
                </a:solidFill>
              </a:rPr>
              <a:t> </a:t>
            </a:r>
            <a:r>
              <a:rPr lang="el-GR" altLang="en-US" sz="1350"/>
              <a:t>δίνει την τιμή</a:t>
            </a:r>
            <a:r>
              <a:rPr lang="en-US" altLang="en-US" sz="1350"/>
              <a:t> </a:t>
            </a:r>
            <a:r>
              <a:rPr lang="el-GR" altLang="en-US" sz="1350"/>
              <a:t>της</a:t>
            </a:r>
            <a:r>
              <a:rPr lang="en-US" altLang="en-US" sz="1350"/>
              <a:t> Z </a:t>
            </a:r>
            <a:r>
              <a:rPr lang="el-GR" altLang="en-US" sz="1350"/>
              <a:t>στο</a:t>
            </a:r>
            <a:r>
              <a:rPr lang="en-US" altLang="en-US" sz="1350"/>
              <a:t> </a:t>
            </a:r>
            <a:r>
              <a:rPr lang="el-GR" altLang="en-US" sz="1350"/>
              <a:t>δεύτερο δεκαδικό</a:t>
            </a:r>
            <a:r>
              <a:rPr lang="en-US" altLang="en-US" sz="1350"/>
              <a:t> </a:t>
            </a:r>
            <a:r>
              <a:rPr lang="el-GR" altLang="en-US" sz="1350"/>
              <a:t>ψηφίο</a:t>
            </a:r>
            <a:endParaRPr lang="en-US" altLang="en-US" sz="1350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5981700" y="3257550"/>
            <a:ext cx="0" cy="120015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 sz="1350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5524500" y="4572000"/>
            <a:ext cx="285750" cy="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 sz="1350"/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5010150" y="4457702"/>
            <a:ext cx="628650" cy="3231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chemeClr val="folHlink"/>
                </a:solidFill>
              </a:rPr>
              <a:t>2.0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5181600" y="4000500"/>
            <a:ext cx="285750" cy="4289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40000"/>
              </a:lnSpc>
              <a:spcBef>
                <a:spcPct val="15000"/>
              </a:spcBef>
            </a:pPr>
            <a:r>
              <a:rPr lang="en-US" altLang="en-US" sz="1350">
                <a:solidFill>
                  <a:schemeClr val="folHlink"/>
                </a:solidFill>
              </a:rPr>
              <a:t>.</a:t>
            </a:r>
          </a:p>
          <a:p>
            <a:pPr algn="ctr" eaLnBrk="1" hangingPunct="1">
              <a:lnSpc>
                <a:spcPct val="40000"/>
              </a:lnSpc>
              <a:spcBef>
                <a:spcPct val="15000"/>
              </a:spcBef>
            </a:pPr>
            <a:r>
              <a:rPr lang="en-US" altLang="en-US" sz="1350">
                <a:solidFill>
                  <a:schemeClr val="folHlink"/>
                </a:solidFill>
              </a:rPr>
              <a:t>.</a:t>
            </a:r>
          </a:p>
          <a:p>
            <a:pPr algn="ctr" eaLnBrk="1" hangingPunct="1">
              <a:lnSpc>
                <a:spcPct val="40000"/>
              </a:lnSpc>
              <a:spcBef>
                <a:spcPct val="15000"/>
              </a:spcBef>
            </a:pPr>
            <a:r>
              <a:rPr lang="en-US" altLang="en-US" sz="135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8267700" y="1759744"/>
            <a:ext cx="1143000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500" i="1">
                <a:solidFill>
                  <a:srgbClr val="000099"/>
                </a:solidFill>
              </a:rPr>
              <a:t>(</a:t>
            </a:r>
            <a:r>
              <a:rPr lang="el-GR" altLang="en-US" sz="1500" i="1">
                <a:solidFill>
                  <a:srgbClr val="000099"/>
                </a:solidFill>
              </a:rPr>
              <a:t>συνέχεια</a:t>
            </a:r>
            <a:r>
              <a:rPr lang="en-US" altLang="en-US" sz="1500" i="1">
                <a:solidFill>
                  <a:srgbClr val="000099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500" i="1">
              <a:solidFill>
                <a:srgbClr val="000099"/>
              </a:solidFill>
            </a:endParaRP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5124450" y="2914651"/>
            <a:ext cx="2971800" cy="11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500" dirty="0"/>
              <a:t>  Z       </a:t>
            </a:r>
            <a:r>
              <a:rPr lang="en-US" altLang="en-US" sz="1500" dirty="0">
                <a:solidFill>
                  <a:srgbClr val="008260"/>
                </a:solidFill>
              </a:rPr>
              <a:t>0.00     0.01     0.02 …</a:t>
            </a:r>
          </a:p>
          <a:p>
            <a:pPr eaLnBrk="1" hangingPunct="1">
              <a:spcBef>
                <a:spcPct val="50000"/>
              </a:spcBef>
            </a:pPr>
            <a:endParaRPr lang="en-US" altLang="en-US" sz="600" dirty="0">
              <a:solidFill>
                <a:srgbClr val="0082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chemeClr val="folHlink"/>
                </a:solidFill>
              </a:rPr>
              <a:t>0.0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chemeClr val="folHlink"/>
                </a:solidFill>
              </a:rPr>
              <a:t>0.1</a:t>
            </a:r>
          </a:p>
        </p:txBody>
      </p:sp>
      <p:sp>
        <p:nvSpPr>
          <p:cNvPr id="23570" name="Line 19"/>
          <p:cNvSpPr>
            <a:spLocks noChangeShapeType="1"/>
          </p:cNvSpPr>
          <p:nvPr/>
        </p:nvSpPr>
        <p:spPr bwMode="auto">
          <a:xfrm>
            <a:off x="5581650" y="29718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 sz="1350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5124450" y="3371850"/>
            <a:ext cx="2628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 sz="135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7A078E3-4621-44DD-8EBF-F5451B5D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77</a:t>
            </a:fld>
            <a:endParaRPr lang="el-G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ΠΑΡΑΔΕΙΓΜΑ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Αναζητώ την πιθανότητα εμφάνισης μιας συγκεκριμένης τιμής:</a:t>
            </a:r>
            <a:endParaRPr lang="en-US" dirty="0"/>
          </a:p>
          <a:p>
            <a:r>
              <a:rPr lang="el-GR" dirty="0"/>
              <a:t>Ποια είναι η πιθανότητα ένας καταναλωτής στιγμιαίου καφέ  να είναι 70 ετών ή μικρότερης ηλικίας; Γνωρίζουμε ότι η μέση ηλικία των καταναλωτών είναι 36,16 και η τυπική απόκλιση ίση με 13,03. </a:t>
            </a:r>
          </a:p>
          <a:p>
            <a:pPr>
              <a:buNone/>
            </a:pPr>
            <a:r>
              <a:rPr lang="el-GR" dirty="0"/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32D5D4-DABC-43DB-92B0-12281A63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78</a:t>
            </a:fld>
            <a:endParaRPr lang="el-G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ΠΑΡΑΔΕΙΓΜΑ (συνέχεια)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Μετατρέπουμε το 70 σε τυποποιημένη τιμή:</a:t>
            </a:r>
          </a:p>
          <a:p>
            <a:r>
              <a:rPr lang="el-GR" dirty="0"/>
              <a:t> </a:t>
            </a:r>
            <a:r>
              <a:rPr lang="en-US" dirty="0"/>
              <a:t>z =(70-36,16)/13,03=2,60 ,</a:t>
            </a:r>
            <a:r>
              <a:rPr lang="fr-FR" dirty="0"/>
              <a:t>P</a:t>
            </a:r>
            <a:r>
              <a:rPr lang="el-GR" dirty="0"/>
              <a:t>(Ζ</a:t>
            </a:r>
            <a:r>
              <a:rPr lang="en-US" dirty="0"/>
              <a:t>≤ z)=</a:t>
            </a:r>
            <a:r>
              <a:rPr lang="el-GR" dirty="0"/>
              <a:t>φ(</a:t>
            </a:r>
            <a:r>
              <a:rPr lang="en-US" dirty="0"/>
              <a:t>z)=0,99534</a:t>
            </a:r>
            <a:r>
              <a:rPr lang="el-GR" dirty="0"/>
              <a:t> είτε 99,53%.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FD1814D-8FCF-4053-80DB-EF6A1606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79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193862DB-8786-41F0-96DE-13A017EF3ED9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24259" name="Text Box 2"/>
          <p:cNvSpPr txBox="1">
            <a:spLocks noChangeArrowheads="1"/>
          </p:cNvSpPr>
          <p:nvPr/>
        </p:nvSpPr>
        <p:spPr bwMode="auto">
          <a:xfrm>
            <a:off x="2782888" y="549275"/>
            <a:ext cx="5905500" cy="57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dirty="0"/>
              <a:t>ΣΗΜΕΙΑΚΕΣ ΕΚΤΙΜΗΣΕΙΣ</a:t>
            </a:r>
          </a:p>
        </p:txBody>
      </p:sp>
      <p:sp>
        <p:nvSpPr>
          <p:cNvPr id="224260" name="Text Box 3"/>
          <p:cNvSpPr txBox="1">
            <a:spLocks noChangeArrowheads="1"/>
          </p:cNvSpPr>
          <p:nvPr/>
        </p:nvSpPr>
        <p:spPr bwMode="auto">
          <a:xfrm>
            <a:off x="2279650" y="1484314"/>
            <a:ext cx="8388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3200"/>
              <a:t>Στη σημειακή εκτίμηση η μοναδική τιμή που προκύπτει από ένα δείγμα χρησιμοποιείται σαν προσέγγιση της άγνωστης παραμέτρου του πληθυσμού.</a:t>
            </a:r>
          </a:p>
          <a:p>
            <a:pPr marL="342900" indent="-342900">
              <a:spcBef>
                <a:spcPct val="50000"/>
              </a:spcBef>
            </a:pPr>
            <a:r>
              <a:rPr lang="el-GR" sz="3200"/>
              <a:t>		ΜΕΘΟΔΟΙ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3200"/>
              <a:t>Μέθοδος των ροπών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3200"/>
              <a:t>Μέθοδος της μέγιστης πιθανοφάνειας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3200"/>
              <a:t>Μέθοδος των ελαχίστων τετραγώνων</a:t>
            </a:r>
          </a:p>
        </p:txBody>
      </p:sp>
      <p:sp>
        <p:nvSpPr>
          <p:cNvPr id="224261" name="3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E6DCDC1-9CD0-4331-8F87-A1B61AE038DC}" type="slidenum">
              <a:rPr lang="el-GR" sz="1400"/>
              <a:pPr algn="r"/>
              <a:t>8</a:t>
            </a:fld>
            <a:endParaRPr lang="el-GR" sz="14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2A4E33-176E-4F65-B8B0-4F9B4B73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8C2E33-74C2-4F99-8F4F-8239A4054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στρατιωτική μονάδα πρόκειται να δεχθεί 20000 στρατεύσιμους και θέλει να κατασκευάσει τον αναγκαίο αριθμό στολών</a:t>
            </a:r>
          </a:p>
          <a:p>
            <a:r>
              <a:rPr lang="el-GR" dirty="0"/>
              <a:t>Εάν είναι γνωστό ότι το μέσο ανάστημα είναι 1</a:t>
            </a:r>
            <a:r>
              <a:rPr lang="en-US" dirty="0"/>
              <a:t>70</a:t>
            </a:r>
            <a:r>
              <a:rPr lang="el-GR" dirty="0"/>
              <a:t> εκατοστά και η τυπική απόκλιση 4 εκατοστά να βρεθεί η πιθανότητα ένας στρατεύσιμος να έχει ύψος&lt;</a:t>
            </a:r>
            <a:r>
              <a:rPr lang="en-US" dirty="0"/>
              <a:t> 160</a:t>
            </a:r>
            <a:r>
              <a:rPr lang="el-GR" dirty="0"/>
              <a:t> </a:t>
            </a:r>
            <a:r>
              <a:rPr lang="en-US" dirty="0"/>
              <a:t>cm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585CB9D-18D4-4C55-9342-1F65EDD4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831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0DBF44-DA7B-4DC4-A5F8-667AE700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ΛΥΣΗ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02E14C9-8107-4B05-9E71-F60E2CC976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Θα έχω: </a:t>
                </a:r>
                <a:r>
                  <a:rPr lang="en-US" dirty="0"/>
                  <a:t>z=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160−170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=-2,5</a:t>
                </a:r>
              </a:p>
              <a:p>
                <a:pPr marL="0" indent="0">
                  <a:buNone/>
                </a:pPr>
                <a:r>
                  <a:rPr lang="el-GR" dirty="0"/>
                  <a:t>Είναι γνωστό ότι: φ(</a:t>
                </a:r>
                <a:r>
                  <a:rPr lang="en-US" dirty="0"/>
                  <a:t>-z)= 1-</a:t>
                </a:r>
                <a:r>
                  <a:rPr lang="el-GR" dirty="0"/>
                  <a:t>φ(</a:t>
                </a:r>
                <a:r>
                  <a:rPr lang="en-US" dirty="0"/>
                  <a:t>z)</a:t>
                </a:r>
                <a:r>
                  <a:rPr lang="el-GR" dirty="0"/>
                  <a:t> άρα με βάση τον Πίνακα της τυποποιημένης κανονικής κατανομής φ(-2,5)=1-0,99379=0,0062</a:t>
                </a:r>
              </a:p>
              <a:p>
                <a:pPr marL="0" indent="0">
                  <a:buNone/>
                </a:pPr>
                <a:r>
                  <a:rPr lang="el-GR" dirty="0"/>
                  <a:t>Ο αριθμός των στολών που θα χρειαστεί να </a:t>
                </a:r>
                <a:r>
                  <a:rPr lang="el-GR" dirty="0" err="1"/>
                  <a:t>φτιαξουμε</a:t>
                </a:r>
                <a:r>
                  <a:rPr lang="el-GR" dirty="0"/>
                  <a:t> για αυτή την κατηγορία θα είναι:</a:t>
                </a:r>
              </a:p>
              <a:p>
                <a:pPr marL="0" indent="0">
                  <a:buNone/>
                </a:pPr>
                <a:r>
                  <a:rPr lang="en-US" dirty="0"/>
                  <a:t>f</a:t>
                </a:r>
                <a:r>
                  <a:rPr lang="el-GR" dirty="0"/>
                  <a:t>=</a:t>
                </a:r>
                <a:r>
                  <a:rPr lang="en-US" dirty="0"/>
                  <a:t>N.P=</a:t>
                </a:r>
                <a:r>
                  <a:rPr lang="el-GR" dirty="0"/>
                  <a:t> 20000*0,=1900062=124 στολές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02E14C9-8107-4B05-9E71-F60E2CC97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A2EC29-201F-4562-A817-E15CF233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0F0A-6E7E-4617-9462-7380052311CB}" type="slidenum">
              <a:rPr lang="el-GR" smtClean="0"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7519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3200" dirty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KATANOMH </a:t>
            </a:r>
            <a:r>
              <a:rPr lang="fr-FR" sz="3200" dirty="0">
                <a:latin typeface="Times New Roman" pitchFamily="18" charset="0"/>
              </a:rPr>
              <a:t> STUDENT</a:t>
            </a:r>
            <a:endParaRPr lang="el-GR" sz="3200" dirty="0">
              <a:latin typeface="Times New Roman" pitchFamily="18" charset="0"/>
            </a:endParaRPr>
          </a:p>
        </p:txBody>
      </p:sp>
      <p:sp>
        <p:nvSpPr>
          <p:cNvPr id="23654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pPr algn="just"/>
            <a:r>
              <a:rPr lang="el-GR" dirty="0">
                <a:solidFill>
                  <a:srgbClr val="000000"/>
                </a:solidFill>
                <a:latin typeface="Times New Roman" pitchFamily="18" charset="0"/>
              </a:rPr>
              <a:t>Ο συντελεστής κυρτότητας β</a:t>
            </a:r>
            <a:r>
              <a:rPr lang="el-GR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</a:rPr>
              <a:t> της κατανομής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</a:rPr>
              <a:t> είναι μικρότερος του συντελεστή β</a:t>
            </a:r>
            <a:r>
              <a:rPr lang="el-GR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</a:rPr>
              <a:t> = 3 της κανονικής κατανομής. Όταν όμως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l-GR" i="1" dirty="0">
                <a:solidFill>
                  <a:srgbClr val="000000"/>
                </a:solidFill>
                <a:latin typeface="Times New Roman" pitchFamily="18" charset="0"/>
              </a:rPr>
              <a:t> &gt; 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</a:rPr>
              <a:t>30, τότε η κατανομή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l-GR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</a:rPr>
              <a:t>πλησιάζει τη μορφή της τυποποιημένης κανονικής κατανομής.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l-GR" dirty="0"/>
          </a:p>
        </p:txBody>
      </p:sp>
      <p:sp>
        <p:nvSpPr>
          <p:cNvPr id="2365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97CDA1BA-FB99-4FCC-95D7-7C754CC81CDC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236550" name="4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0404423-FBFB-4FC0-A764-84AF6E671B21}" type="slidenum">
              <a:rPr lang="el-GR" sz="1400"/>
              <a:pPr algn="r"/>
              <a:t>82</a:t>
            </a:fld>
            <a:endParaRPr lang="el-GR" sz="140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3789040"/>
            <a:ext cx="60486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dirty="0"/>
              <a:t>ΔΙΑΣΤΗΜΑΤΑ ΕΜΠΙΣΤΟΣΥΝΗΣ</a:t>
            </a:r>
          </a:p>
        </p:txBody>
      </p:sp>
      <p:sp>
        <p:nvSpPr>
          <p:cNvPr id="226308" name="Rectangle 3"/>
          <p:cNvSpPr>
            <a:spLocks noGrp="1" noChangeArrowheads="1"/>
          </p:cNvSpPr>
          <p:nvPr>
            <p:ph idx="1"/>
          </p:nvPr>
        </p:nvSpPr>
        <p:spPr>
          <a:xfrm>
            <a:off x="1469799" y="1801813"/>
            <a:ext cx="8362950" cy="4857750"/>
          </a:xfrm>
        </p:spPr>
        <p:txBody>
          <a:bodyPr/>
          <a:lstStyle/>
          <a:p>
            <a:r>
              <a:rPr lang="el-GR" dirty="0"/>
              <a:t>Το διάστημα εμπιστοσύνης χρησιμοποιείται για ασφαλέστερη εκτίμηση μιας παραμέτρου του πληθυσμού με βάση ένα τυχαίο δείγμα από τον  πληθυσμό αυτό. Παρέχει ένα φάσμα </a:t>
            </a:r>
            <a:r>
              <a:rPr lang="el-GR" dirty="0" err="1"/>
              <a:t>ευλόγων</a:t>
            </a:r>
            <a:r>
              <a:rPr lang="el-GR" dirty="0"/>
              <a:t>  (πιθανών) τιμών της παραμέτρου συνοδευμένο από τον βαθμό εμπιστοσύνης που έχουμε ότι το διάστημα αυτό περιέχει την πραγματική τιμή της παραμέτρου. </a:t>
            </a:r>
          </a:p>
        </p:txBody>
      </p:sp>
      <p:sp>
        <p:nvSpPr>
          <p:cNvPr id="2263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4D8995CA-4AA4-493B-9C08-4CA8B9E79BBF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26309" name="3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82E2F08-C1EB-4C98-AE27-CCDFA0C0B06C}" type="slidenum">
              <a:rPr lang="el-GR" sz="1400"/>
              <a:pPr algn="r"/>
              <a:t>9</a:t>
            </a:fld>
            <a:endParaRPr lang="el-GR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4838</Words>
  <Application>Microsoft Office PowerPoint</Application>
  <PresentationFormat>Ευρεία οθόνη</PresentationFormat>
  <Paragraphs>516</Paragraphs>
  <Slides>82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82</vt:i4>
      </vt:variant>
    </vt:vector>
  </HeadingPairs>
  <TitlesOfParts>
    <vt:vector size="96" baseType="lpstr">
      <vt:lpstr>Arial</vt:lpstr>
      <vt:lpstr>Book Antiqua</vt:lpstr>
      <vt:lpstr>Calibri</vt:lpstr>
      <vt:lpstr>Calibri Light</vt:lpstr>
      <vt:lpstr>Cambria</vt:lpstr>
      <vt:lpstr>Cambria Math</vt:lpstr>
      <vt:lpstr>Symbol</vt:lpstr>
      <vt:lpstr>Times New Roman</vt:lpstr>
      <vt:lpstr>Verdana</vt:lpstr>
      <vt:lpstr>Wingdings</vt:lpstr>
      <vt:lpstr>Θέμα του Office</vt:lpstr>
      <vt:lpstr>Document</vt:lpstr>
      <vt:lpstr>Εξίσωση</vt:lpstr>
      <vt:lpstr>Έγγραφο</vt:lpstr>
      <vt:lpstr>ΕΠΑΓΩΓΙΚΗ ΣΤΑΤΙΣΤΙΚΗ 1Ο ΜΕΡΟΣ</vt:lpstr>
      <vt:lpstr>ΚΛΑΔΟΙ ΣΤΑΤΙΣΤΙΚΗΣ: Η ΔΙΑΦΟΡΑ ΤΗΣ ΕΠΑΓΩΓΙΚΗΣ ΑΠΌ ΤΗΝ ΠΕΡΙΓΡΑΦΙΚΗ ΣΤΑΤΙΣΤΙΚΗ</vt:lpstr>
      <vt:lpstr> ΕΠΑΓΩΓΙΚΗ ΣΤΑΤΙΣΤΙΚΗ Η ΣΤΑΤΙΣΤΙΚΗ ΣΥΜΠΕΡΑΣΜΑΤΟΛΟΓΙΑ</vt:lpstr>
      <vt:lpstr>ENNOIA THΣ ΠΑΡΑΜΕΤΡΟΥ</vt:lpstr>
      <vt:lpstr>EKTIMHTIKH</vt:lpstr>
      <vt:lpstr>Εκτιμήτρια (estimator) και εκτίμηση.</vt:lpstr>
      <vt:lpstr>ΠΑΡΑΔΕΙΓΜΑ</vt:lpstr>
      <vt:lpstr>Παρουσίαση του PowerPoint</vt:lpstr>
      <vt:lpstr>ΔΙΑΣΤΗΜΑΤΑ ΕΜΠΙΣΤΟΣΥΝΗΣ</vt:lpstr>
      <vt:lpstr>ΘΕΜΕΛΙΟ ΤΗΣ ΕΠΑΓΩΓΙΚΗΣ ΣΤΑΤΙΣΤΙΚΗΣ</vt:lpstr>
      <vt:lpstr>Παρουσίαση του PowerPoint</vt:lpstr>
      <vt:lpstr>ΒΑΣΙΚΕΣ ΕΝΝΟΙΕΣ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ΙΔΙΟΤΗΤΕΣ ΣΥΝΟΛΩΝ</vt:lpstr>
      <vt:lpstr>Παράδειγμα:     Αν Ω={0, 2, 3,  4, 6, 7, 9, 10},               Α={2, 4, 6, 10}   και   Β={6, 7, 9, 10}</vt:lpstr>
      <vt:lpstr>Παράδειγμα:     Αν Ω={0, 2, 3,  4, 6, 7, 9, 10},               Α={2, 4, 6, 10}   και   Β={6, 7, 9, 10}</vt:lpstr>
      <vt:lpstr>Παρουσίαση του PowerPoint</vt:lpstr>
      <vt:lpstr>ΠΑΡΑΔΕΙΓΜΑ</vt:lpstr>
      <vt:lpstr>Η ΠΙΘΑΝΟΤΗΤΑ ΜΕ ΤΗΝ ΕΝΝΟΙΑ ΤΗΣ ΣΧΕΤΙΚΗΣ ΣΥΧΝΟΤΗΤΑΣ (VON MISES)</vt:lpstr>
      <vt:lpstr>ΠΑΡΑΔΕΙΓΜΑ </vt:lpstr>
      <vt:lpstr>ΝΟΜΟΙ ΠΙΘΑΝΟΤΗΤΩΝ</vt:lpstr>
      <vt:lpstr>ΝΟΜΟΙ ΠΙΘΑΝΟΤΗΤΩΝ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ΣΥΝΔΥΑΣΤΙΚΗ ΑΝΑΛΥΣΗ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ΔΕΣΜΕΥΜΕΝΗ ΠΙΘΑΝΟΤΗΤΑ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ΘΕΩΡΗΤΙΚΕΣ ΚΑΤΑΝΟΜΕΣ  ΠΙΘΑΝΟΤΗΤΩΝ</vt:lpstr>
      <vt:lpstr>ΕΙΔΗ ΚΑΤΑΝΟΜΩΝ ΠΙΘΑΝΟΤΗΤΩΝ </vt:lpstr>
      <vt:lpstr>ΣΥΝΑΡΤΗΣΗ ΠΙΘΑΝΟΤΗΤΑΣ ΔΙΑΚΡΙΤΗΣ ΜΕΤΑΒΛΗΤΗΣ  </vt:lpstr>
      <vt:lpstr>ΣΥΝΑΡΤΗΣΗ ΚΑΤΑΝΟΜΗΣ ΜΙΑΣ ΔΙΑΚΡΙΤΗΣ ΤΥΧΑΙΑΣ ΜΕΤΑΒΛΗΤΗΣ</vt:lpstr>
      <vt:lpstr> ΣΥΝΑΡΤΗΣΗ ΠΥΚΝΟΤΗΤΑΣ ΠΙΘΑΝΟΤΗΤΑΣ ΣΥΝΕΧΟΥΣ ΜΕΤΑΒΛΗΤΗΣ  </vt:lpstr>
      <vt:lpstr> ΣΥΝΑΡΤΗΣΗ ΚΑΤΑΝΟΜΗΣ ΣΥΝΕΧΟΥΣ  ΜΕΤΑΒΛΗΤΗΣ  </vt:lpstr>
      <vt:lpstr>Παράδειγμα</vt:lpstr>
      <vt:lpstr>Λύση</vt:lpstr>
      <vt:lpstr>Παρουσίαση του PowerPoint</vt:lpstr>
      <vt:lpstr>Παρουσίαση του PowerPoint</vt:lpstr>
      <vt:lpstr> ΔΙΑΚΡΙΤΕΣ ΚΑΤΑΝΟΜΕΣ 1. BERNOULLI </vt:lpstr>
      <vt:lpstr> 1.BERNOULLI </vt:lpstr>
      <vt:lpstr>2. ΔΥΩΝΥΜΙΚΗ ΚΑΤΑΝΟΜΗ </vt:lpstr>
      <vt:lpstr>ΔΥΩΝΥΜΙΚΗ ΚΑΤΑΝΟΜΗ </vt:lpstr>
      <vt:lpstr>Παράδειγμα</vt:lpstr>
      <vt:lpstr>Λύση</vt:lpstr>
      <vt:lpstr>3. Η ΚΑΤΑΝΟΜΗ POISSON </vt:lpstr>
      <vt:lpstr>Η ΚΑΤΑΝΟΜΗ POISSON </vt:lpstr>
      <vt:lpstr>Παρουσίαση του PowerPoint</vt:lpstr>
      <vt:lpstr>           1.Κανονική κατανομή  Η κανονική κατανομή είναι η πιο σπουδαία κατανομή της θεωρίας Πιθανοτήτων και της Στατιστικής, κυρίως λόγω της ευρείας χρησιμότητας της σε ένα μεγάλο πλήθος εφαρμογών: Πολλά πληθυσμιακά χαρακτηριστικά (π.χ. ύψος, βάρος, βαθμολογία σε τεστ κτλ.) περιγράφονται ικανοποιητικά από την κανονική κατανομή. </vt:lpstr>
      <vt:lpstr>   Πολλές κατανομές τόσο διακριτές όσο και συνεχείς μπορούν κάτω από ορισμένες συνθήκες να προσεγγισθούν από την κανονική κατανομή.  </vt:lpstr>
      <vt:lpstr> Κανονική κατανομή με παραμέτρους μ και σ2. </vt:lpstr>
      <vt:lpstr>Σε κάθε μεταβολή των αριθμητικών μέσων και της τυπικής απόκλισης έχουμε διαφορετικές κανονικές κατανομές:</vt:lpstr>
      <vt:lpstr> Τυποποιημένη κανονική κατανομή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Τυποποιημένος Κανονικός Πίνακας</vt:lpstr>
      <vt:lpstr>ΠΑΡΑΔΕΙΓΜΑ</vt:lpstr>
      <vt:lpstr>ΠΑΡΑΔΕΙΓΜΑ (συνέχεια)</vt:lpstr>
      <vt:lpstr>ΠΑΡΑΔΕΙΓΜΑ</vt:lpstr>
      <vt:lpstr>ΛΥΣΗ</vt:lpstr>
      <vt:lpstr> KATANOMH  STUDENT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ΕΠΑΓΩΓΙΚΗ ΣΤΑΤΙΣΤΙΚΗ 1Ο ΜΕΡΟΣ</dc:title>
  <dc:creator>ΒΙΛΕΛΜΙΝΗ ΚΑΡΑΓΙΑΝΝΗ</dc:creator>
  <cp:lastModifiedBy>ΒΙΛΕΛΜΙΝΗ ΚΑΡΑΓΙΑΝΝΗ</cp:lastModifiedBy>
  <cp:revision>1</cp:revision>
  <dcterms:created xsi:type="dcterms:W3CDTF">2023-06-06T12:14:15Z</dcterms:created>
  <dcterms:modified xsi:type="dcterms:W3CDTF">2023-06-06T12:17:44Z</dcterms:modified>
</cp:coreProperties>
</file>