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2500E-A521-4861-8ECD-6A468D11FE16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6F7987CD-A0ED-40F4-97C1-4E245DADA718}">
      <dgm:prSet phldrT="[Κείμενο]"/>
      <dgm:spPr/>
      <dgm:t>
        <a:bodyPr/>
        <a:lstStyle/>
        <a:p>
          <a:r>
            <a:rPr lang="el-GR" dirty="0"/>
            <a:t>Τα υπερτονικά-</a:t>
          </a:r>
          <a:r>
            <a:rPr lang="el-GR" dirty="0" err="1"/>
            <a:t>υποκινητικά</a:t>
          </a:r>
          <a:r>
            <a:rPr lang="el-GR" dirty="0"/>
            <a:t> </a:t>
          </a:r>
          <a:r>
            <a:rPr lang="el-GR" dirty="0" err="1"/>
            <a:t>εξωπυραμιδικά</a:t>
          </a:r>
          <a:r>
            <a:rPr lang="el-GR" dirty="0"/>
            <a:t> σύνδρομα (όπου εξέχουσα θέση έχουν</a:t>
          </a:r>
        </a:p>
        <a:p>
          <a:r>
            <a:rPr lang="el-GR" dirty="0"/>
            <a:t>τα </a:t>
          </a:r>
          <a:r>
            <a:rPr lang="el-GR" dirty="0" err="1"/>
            <a:t>παρκινσονικά</a:t>
          </a:r>
          <a:r>
            <a:rPr lang="el-GR" dirty="0"/>
            <a:t> σύνδρομα και οι σχετικές</a:t>
          </a:r>
        </a:p>
        <a:p>
          <a:r>
            <a:rPr lang="el-GR" dirty="0" err="1"/>
            <a:t>νευροεκφυλιστικές</a:t>
          </a:r>
          <a:r>
            <a:rPr lang="el-GR" dirty="0"/>
            <a:t> διαταραχές</a:t>
          </a:r>
        </a:p>
      </dgm:t>
    </dgm:pt>
    <dgm:pt modelId="{B60D0FB0-180C-4C3C-99CF-5D7E5DB7C593}" type="parTrans" cxnId="{25ACCD35-5E3E-4650-9D65-09B7C8EA0AA5}">
      <dgm:prSet/>
      <dgm:spPr/>
      <dgm:t>
        <a:bodyPr/>
        <a:lstStyle/>
        <a:p>
          <a:endParaRPr lang="el-GR"/>
        </a:p>
      </dgm:t>
    </dgm:pt>
    <dgm:pt modelId="{86582392-FE9E-4D74-A58B-0DAF15621955}" type="sibTrans" cxnId="{25ACCD35-5E3E-4650-9D65-09B7C8EA0AA5}">
      <dgm:prSet/>
      <dgm:spPr/>
      <dgm:t>
        <a:bodyPr/>
        <a:lstStyle/>
        <a:p>
          <a:endParaRPr lang="el-GR"/>
        </a:p>
      </dgm:t>
    </dgm:pt>
    <dgm:pt modelId="{D650AD30-FB6F-4137-B7EE-0BD6E2E0F8F4}">
      <dgm:prSet phldrT="[Κείμενο]"/>
      <dgm:spPr/>
      <dgm:t>
        <a:bodyPr/>
        <a:lstStyle/>
        <a:p>
          <a:r>
            <a:rPr lang="el-GR" dirty="0"/>
            <a:t>Τα υποτονικά-υπερκινητικά </a:t>
          </a:r>
          <a:r>
            <a:rPr lang="el-GR" dirty="0" err="1"/>
            <a:t>εξωπυραμιδικά</a:t>
          </a:r>
          <a:r>
            <a:rPr lang="el-GR" dirty="0"/>
            <a:t> σύνδρομα (π.χ. χορεία, </a:t>
          </a:r>
          <a:r>
            <a:rPr lang="el-GR" dirty="0" err="1"/>
            <a:t>αθέτωση</a:t>
          </a:r>
          <a:r>
            <a:rPr lang="el-GR" dirty="0"/>
            <a:t>, βαλλισμός και δυστονία</a:t>
          </a:r>
        </a:p>
      </dgm:t>
    </dgm:pt>
    <dgm:pt modelId="{4063FEE3-311D-41F1-BD3A-E0D946CA648D}" type="parTrans" cxnId="{1AE65DF9-8E0C-4AF8-B343-9BA57CB22E91}">
      <dgm:prSet/>
      <dgm:spPr/>
      <dgm:t>
        <a:bodyPr/>
        <a:lstStyle/>
        <a:p>
          <a:endParaRPr lang="el-GR"/>
        </a:p>
      </dgm:t>
    </dgm:pt>
    <dgm:pt modelId="{367777C4-3D30-4D3E-A474-07481A474F9D}" type="sibTrans" cxnId="{1AE65DF9-8E0C-4AF8-B343-9BA57CB22E91}">
      <dgm:prSet/>
      <dgm:spPr/>
      <dgm:t>
        <a:bodyPr/>
        <a:lstStyle/>
        <a:p>
          <a:endParaRPr lang="el-GR"/>
        </a:p>
      </dgm:t>
    </dgm:pt>
    <dgm:pt modelId="{084743E6-39D4-4D23-8273-68749F5CE009}" type="pres">
      <dgm:prSet presAssocID="{3542500E-A521-4861-8ECD-6A468D11FE16}" presName="diagram" presStyleCnt="0">
        <dgm:presLayoutVars>
          <dgm:dir/>
          <dgm:resizeHandles val="exact"/>
        </dgm:presLayoutVars>
      </dgm:prSet>
      <dgm:spPr/>
    </dgm:pt>
    <dgm:pt modelId="{2AB6C8CF-3C5B-417E-930C-80BD6A456E55}" type="pres">
      <dgm:prSet presAssocID="{6F7987CD-A0ED-40F4-97C1-4E245DADA718}" presName="node" presStyleLbl="node1" presStyleIdx="0" presStyleCnt="2">
        <dgm:presLayoutVars>
          <dgm:bulletEnabled val="1"/>
        </dgm:presLayoutVars>
      </dgm:prSet>
      <dgm:spPr/>
    </dgm:pt>
    <dgm:pt modelId="{7466E03C-7B8A-4ED2-B5EF-1679F9B3E6B0}" type="pres">
      <dgm:prSet presAssocID="{86582392-FE9E-4D74-A58B-0DAF15621955}" presName="sibTrans" presStyleCnt="0"/>
      <dgm:spPr/>
    </dgm:pt>
    <dgm:pt modelId="{DBE653B4-5186-468F-8E73-B3051AE9D870}" type="pres">
      <dgm:prSet presAssocID="{D650AD30-FB6F-4137-B7EE-0BD6E2E0F8F4}" presName="node" presStyleLbl="node1" presStyleIdx="1" presStyleCnt="2">
        <dgm:presLayoutVars>
          <dgm:bulletEnabled val="1"/>
        </dgm:presLayoutVars>
      </dgm:prSet>
      <dgm:spPr/>
    </dgm:pt>
  </dgm:ptLst>
  <dgm:cxnLst>
    <dgm:cxn modelId="{912E1C0A-A68B-4CCA-99E3-716F3740188E}" type="presOf" srcId="{3542500E-A521-4861-8ECD-6A468D11FE16}" destId="{084743E6-39D4-4D23-8273-68749F5CE009}" srcOrd="0" destOrd="0" presId="urn:microsoft.com/office/officeart/2005/8/layout/default"/>
    <dgm:cxn modelId="{39D48422-E6D3-4953-89EB-B7B2146A25BE}" type="presOf" srcId="{6F7987CD-A0ED-40F4-97C1-4E245DADA718}" destId="{2AB6C8CF-3C5B-417E-930C-80BD6A456E55}" srcOrd="0" destOrd="0" presId="urn:microsoft.com/office/officeart/2005/8/layout/default"/>
    <dgm:cxn modelId="{25ACCD35-5E3E-4650-9D65-09B7C8EA0AA5}" srcId="{3542500E-A521-4861-8ECD-6A468D11FE16}" destId="{6F7987CD-A0ED-40F4-97C1-4E245DADA718}" srcOrd="0" destOrd="0" parTransId="{B60D0FB0-180C-4C3C-99CF-5D7E5DB7C593}" sibTransId="{86582392-FE9E-4D74-A58B-0DAF15621955}"/>
    <dgm:cxn modelId="{C188E372-E1D7-419B-94A7-B7F3E2AA2FF1}" type="presOf" srcId="{D650AD30-FB6F-4137-B7EE-0BD6E2E0F8F4}" destId="{DBE653B4-5186-468F-8E73-B3051AE9D870}" srcOrd="0" destOrd="0" presId="urn:microsoft.com/office/officeart/2005/8/layout/default"/>
    <dgm:cxn modelId="{1AE65DF9-8E0C-4AF8-B343-9BA57CB22E91}" srcId="{3542500E-A521-4861-8ECD-6A468D11FE16}" destId="{D650AD30-FB6F-4137-B7EE-0BD6E2E0F8F4}" srcOrd="1" destOrd="0" parTransId="{4063FEE3-311D-41F1-BD3A-E0D946CA648D}" sibTransId="{367777C4-3D30-4D3E-A474-07481A474F9D}"/>
    <dgm:cxn modelId="{4BA1EB43-BC40-4F9B-9EB0-EAB45D793AA7}" type="presParOf" srcId="{084743E6-39D4-4D23-8273-68749F5CE009}" destId="{2AB6C8CF-3C5B-417E-930C-80BD6A456E55}" srcOrd="0" destOrd="0" presId="urn:microsoft.com/office/officeart/2005/8/layout/default"/>
    <dgm:cxn modelId="{5F93803C-390D-41A5-8A47-711A39B14765}" type="presParOf" srcId="{084743E6-39D4-4D23-8273-68749F5CE009}" destId="{7466E03C-7B8A-4ED2-B5EF-1679F9B3E6B0}" srcOrd="1" destOrd="0" presId="urn:microsoft.com/office/officeart/2005/8/layout/default"/>
    <dgm:cxn modelId="{AD16258A-A799-4179-B438-743EF66AAA8E}" type="presParOf" srcId="{084743E6-39D4-4D23-8273-68749F5CE009}" destId="{DBE653B4-5186-468F-8E73-B3051AE9D87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6C8CF-3C5B-417E-930C-80BD6A456E55}">
      <dsp:nvSpPr>
        <dsp:cNvPr id="0" name=""/>
        <dsp:cNvSpPr/>
      </dsp:nvSpPr>
      <dsp:spPr>
        <a:xfrm>
          <a:off x="1173" y="426352"/>
          <a:ext cx="4576929" cy="274615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Τα υπερτονικά-</a:t>
          </a:r>
          <a:r>
            <a:rPr lang="el-GR" sz="2500" kern="1200" dirty="0" err="1"/>
            <a:t>υποκινητικά</a:t>
          </a:r>
          <a:r>
            <a:rPr lang="el-GR" sz="2500" kern="1200" dirty="0"/>
            <a:t> </a:t>
          </a:r>
          <a:r>
            <a:rPr lang="el-GR" sz="2500" kern="1200" dirty="0" err="1"/>
            <a:t>εξωπυραμιδικά</a:t>
          </a:r>
          <a:r>
            <a:rPr lang="el-GR" sz="2500" kern="1200" dirty="0"/>
            <a:t> σύνδρομα (όπου εξέχουσα θέση έχουν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τα </a:t>
          </a:r>
          <a:r>
            <a:rPr lang="el-GR" sz="2500" kern="1200" dirty="0" err="1"/>
            <a:t>παρκινσονικά</a:t>
          </a:r>
          <a:r>
            <a:rPr lang="el-GR" sz="2500" kern="1200" dirty="0"/>
            <a:t> σύνδρομα και οι σχετικές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 err="1"/>
            <a:t>νευροεκφυλιστικές</a:t>
          </a:r>
          <a:r>
            <a:rPr lang="el-GR" sz="2500" kern="1200" dirty="0"/>
            <a:t> διαταραχές</a:t>
          </a:r>
        </a:p>
      </dsp:txBody>
      <dsp:txXfrm>
        <a:off x="1173" y="426352"/>
        <a:ext cx="4576929" cy="2746157"/>
      </dsp:txXfrm>
    </dsp:sp>
    <dsp:sp modelId="{DBE653B4-5186-468F-8E73-B3051AE9D870}">
      <dsp:nvSpPr>
        <dsp:cNvPr id="0" name=""/>
        <dsp:cNvSpPr/>
      </dsp:nvSpPr>
      <dsp:spPr>
        <a:xfrm>
          <a:off x="5035796" y="426352"/>
          <a:ext cx="4576929" cy="274615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Τα υποτονικά-υπερκινητικά </a:t>
          </a:r>
          <a:r>
            <a:rPr lang="el-GR" sz="2500" kern="1200" dirty="0" err="1"/>
            <a:t>εξωπυραμιδικά</a:t>
          </a:r>
          <a:r>
            <a:rPr lang="el-GR" sz="2500" kern="1200" dirty="0"/>
            <a:t> σύνδρομα (π.χ. χορεία, </a:t>
          </a:r>
          <a:r>
            <a:rPr lang="el-GR" sz="2500" kern="1200" dirty="0" err="1"/>
            <a:t>αθέτωση</a:t>
          </a:r>
          <a:r>
            <a:rPr lang="el-GR" sz="2500" kern="1200" dirty="0"/>
            <a:t>, βαλλισμός και δυστονία</a:t>
          </a:r>
        </a:p>
      </dsp:txBody>
      <dsp:txXfrm>
        <a:off x="5035796" y="426352"/>
        <a:ext cx="4576929" cy="2746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9CE9EE-3C18-47D1-B6A5-10B8BC938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sz="3200" b="1" i="0" u="none" strike="noStrike" baseline="0" dirty="0">
                <a:solidFill>
                  <a:srgbClr val="0066FF"/>
                </a:solidFill>
                <a:latin typeface="UB-Helvetica-Bold"/>
              </a:rPr>
              <a:t>Νόσος </a:t>
            </a:r>
            <a:r>
              <a:rPr lang="en-US" sz="3200" b="1" i="0" u="none" strike="noStrike" baseline="0" dirty="0">
                <a:solidFill>
                  <a:srgbClr val="0066FF"/>
                </a:solidFill>
                <a:latin typeface="UB-Helvetica-Bold"/>
              </a:rPr>
              <a:t>Parkinson </a:t>
            </a:r>
            <a:r>
              <a:rPr lang="el-GR" sz="3200" b="1" i="0" u="none" strike="noStrike" baseline="0" dirty="0">
                <a:solidFill>
                  <a:srgbClr val="0066FF"/>
                </a:solidFill>
                <a:latin typeface="UB-Helvetica-Bold"/>
              </a:rPr>
              <a:t>και Άλλα</a:t>
            </a:r>
            <a:br>
              <a:rPr lang="el-GR" sz="3200" b="1" i="0" u="none" strike="noStrike" baseline="0" dirty="0">
                <a:solidFill>
                  <a:srgbClr val="0066FF"/>
                </a:solidFill>
                <a:latin typeface="UB-Helvetica-Bold"/>
              </a:rPr>
            </a:br>
            <a:r>
              <a:rPr lang="el-GR" sz="3200" b="1" i="0" u="none" strike="noStrike" baseline="0" dirty="0">
                <a:solidFill>
                  <a:srgbClr val="0066FF"/>
                </a:solidFill>
                <a:latin typeface="UB-Helvetica-Bold"/>
              </a:rPr>
              <a:t>Υπερτονικά-</a:t>
            </a:r>
            <a:r>
              <a:rPr lang="el-GR" sz="3200" b="1" i="0" u="none" strike="noStrike" baseline="0" dirty="0" err="1">
                <a:solidFill>
                  <a:srgbClr val="0066FF"/>
                </a:solidFill>
                <a:latin typeface="UB-Helvetica-Bold"/>
              </a:rPr>
              <a:t>Υποκινητικά</a:t>
            </a:r>
            <a:br>
              <a:rPr lang="el-GR" sz="3200" b="1" i="0" u="none" strike="noStrike" baseline="0" dirty="0">
                <a:solidFill>
                  <a:srgbClr val="0066FF"/>
                </a:solidFill>
                <a:latin typeface="UB-Helvetica-Bold"/>
              </a:rPr>
            </a:br>
            <a:r>
              <a:rPr lang="el-GR" sz="3200" b="1" i="0" u="none" strike="noStrike" baseline="0" dirty="0">
                <a:solidFill>
                  <a:srgbClr val="0066FF"/>
                </a:solidFill>
                <a:latin typeface="UB-Helvetica-Bold"/>
              </a:rPr>
              <a:t>Σύνδρομα</a:t>
            </a:r>
            <a:endParaRPr lang="el-GR" sz="8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7AC5D1A-6A1C-4613-9F18-E8EB711C7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Βλοτινού Πηνελόπη</a:t>
            </a:r>
          </a:p>
          <a:p>
            <a:r>
              <a:rPr lang="el-GR" dirty="0" err="1"/>
              <a:t>Επίκ</a:t>
            </a:r>
            <a:r>
              <a:rPr lang="el-GR" dirty="0"/>
              <a:t>. Καθηγήτρια Τμήμα Εργοθεραπείας</a:t>
            </a:r>
          </a:p>
          <a:p>
            <a:r>
              <a:rPr lang="el-GR" dirty="0"/>
              <a:t>Πανεπιστήμιο Δυτικής Αττικής</a:t>
            </a:r>
          </a:p>
        </p:txBody>
      </p:sp>
    </p:spTree>
    <p:extLst>
      <p:ext uri="{BB962C8B-B14F-4D97-AF65-F5344CB8AC3E}">
        <p14:creationId xmlns:p14="http://schemas.microsoft.com/office/powerpoint/2010/main" val="249878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3F2330-4B99-49B4-9A33-AB2A0D9A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6D55A0B0-40F2-470B-82CF-0E3C9AA24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2130310"/>
            <a:ext cx="5188881" cy="397446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8BFE89-D48A-4859-BA73-29D1E8611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55" y="986744"/>
            <a:ext cx="4595997" cy="6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53D796-6067-46CF-A006-DA4022BE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CF5F14-8692-4B89-9315-050A93888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F9F79B-8A7F-4162-A931-86D1495E4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73" y="1471685"/>
            <a:ext cx="6104972" cy="28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A1D294-E045-4D88-987B-CE3DEDE9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056F30-5CE7-4878-9886-68FC0730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D50D35-184A-4C0C-9A19-85DE74E1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156" y="562289"/>
            <a:ext cx="5323115" cy="60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6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EA29A-7D8A-4332-B957-15C4ABCD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C1915A-3B4C-48C8-9B21-8250C598A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44B8B0C-1385-4F36-8AC4-98C4F304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57" y="1070668"/>
            <a:ext cx="5231792" cy="126620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56760E-0376-4F6F-94BA-1312AC942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7" y="2336873"/>
            <a:ext cx="5231792" cy="123182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7569DB9-FC52-4905-858E-D05C74276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693" y="534951"/>
            <a:ext cx="5204211" cy="57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1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4F6638-0959-4D39-9CD9-E04F58E9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026B24-3FC3-4721-A6F7-526D8708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AE8124-5ABB-4B1E-B768-381E39D7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86" y="410081"/>
            <a:ext cx="5491094" cy="257804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DFEBF7-F75C-444B-8960-839069C98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301" y="2976689"/>
            <a:ext cx="5159475" cy="359931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1B8314-7BB6-4278-87D9-7147FAFE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395" y="169633"/>
            <a:ext cx="3591426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896507-A464-4B0B-B67D-D6FC7164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8EDA72-1B3A-4988-BB7C-12B266142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2134B24-2947-44CB-9F0A-19162088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18" y="1486802"/>
            <a:ext cx="6948007" cy="40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8DD2F3-742D-4589-BEBE-4C6F4652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41C91EB1-5868-4C08-AAB7-05F5E7BF0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5100" y="2322436"/>
            <a:ext cx="4771362" cy="92468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BD1BB9-46CC-454B-8378-614A76CEE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66" y="921811"/>
            <a:ext cx="5440580" cy="410202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C3CEFD5-042F-48E0-9237-CCC35EE0E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3247119"/>
            <a:ext cx="4771362" cy="31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6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BA3BE2-C5E6-4198-945D-CAB19B7A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72E7018-8BD2-43F5-97CA-E8698BF81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776" y="2187796"/>
            <a:ext cx="5265310" cy="441785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2C49B5-AB4C-4429-9ACE-C5ACF999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1300691"/>
            <a:ext cx="5047112" cy="14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E4A596-545C-4204-8E52-21A71C02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3F428E29-60FB-46B1-A3C7-56B87E4F2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495" y="1834166"/>
            <a:ext cx="5250806" cy="385519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13A8F3-53A8-4E05-846C-671401DC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825" y="1039811"/>
            <a:ext cx="5198146" cy="7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37174-20DB-4DF8-8075-CA8FF812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59A470-F08C-4F41-AE1F-23DBD206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0CB416-990D-4799-8915-67A0790A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915" y="921811"/>
            <a:ext cx="6344142" cy="54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0E0341-8165-4067-A469-7C5A7F8A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678E356-740A-453A-B385-A817599FE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843" y="797670"/>
            <a:ext cx="6809014" cy="5972527"/>
          </a:xfrm>
        </p:spPr>
      </p:pic>
    </p:spTree>
    <p:extLst>
      <p:ext uri="{BB962C8B-B14F-4D97-AF65-F5344CB8AC3E}">
        <p14:creationId xmlns:p14="http://schemas.microsoft.com/office/powerpoint/2010/main" val="73753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E8FBE7-9522-403E-AC2D-09E9C69C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65388B1-2693-4D66-8D3C-FC1B2391E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89" y="1404257"/>
            <a:ext cx="9960584" cy="5027087"/>
          </a:xfrm>
        </p:spPr>
      </p:pic>
    </p:spTree>
    <p:extLst>
      <p:ext uri="{BB962C8B-B14F-4D97-AF65-F5344CB8AC3E}">
        <p14:creationId xmlns:p14="http://schemas.microsoft.com/office/powerpoint/2010/main" val="210550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5A57E-E87A-4C19-9509-4EB9FCD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6E386A-1C05-4DC6-9EF8-CF8F7B289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E0E741-3A8F-42AA-B3B2-19E80270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314" y="0"/>
            <a:ext cx="6349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A753E2-9AA6-4C27-9B72-9722746B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1FF376-F7A6-4679-B927-06791F4A8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138038-E5F4-4B3D-BEFF-6A1BCB9BB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18" y="775197"/>
            <a:ext cx="6436867" cy="105896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8014B68-C478-46EF-AD83-27BEF60F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80" y="2169597"/>
            <a:ext cx="5024068" cy="125940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44E02CB-0CB6-4C01-85F9-9D8BAF4C1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68785"/>
            <a:ext cx="5024067" cy="246419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766B581-AFC4-4531-9B3B-4DF3A9178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32982"/>
            <a:ext cx="5040503" cy="20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EC11C0-17A3-479D-86C7-7F5A683F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6D18D18-599D-45FE-8B67-B55A82062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0" y="1293697"/>
            <a:ext cx="5311931" cy="456826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ECCCE85-622E-4C17-B6DC-053E11B8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77" y="1834165"/>
            <a:ext cx="5051354" cy="40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A1FE0C-4015-465B-A673-0EFE0F5E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6BE67D-7848-4ACF-9E84-C3AF3032A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8911D65-140C-4603-B723-63F9FB3E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358795"/>
            <a:ext cx="5520105" cy="226614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104763C-0F92-43B0-B1AB-9E8F69196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01" y="3255345"/>
            <a:ext cx="5506598" cy="26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59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FEEB64-76B2-483E-BAA1-0C694F8C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b="0" i="0" u="none" strike="noStrike" baseline="0" dirty="0">
                <a:latin typeface="UB-Helvetica"/>
              </a:rPr>
              <a:t>Υπάρχουν αρκετές κλινικές καταστάσεις που μοιάζουν με την ιδιοπαθή νόσο </a:t>
            </a:r>
            <a:r>
              <a:rPr lang="el-GR" b="0" i="0" u="none" strike="noStrike" baseline="0" dirty="0" err="1">
                <a:latin typeface="UB-Helvetica"/>
              </a:rPr>
              <a:t>Parkinson</a:t>
            </a:r>
            <a:endParaRPr lang="el-GR" b="0" i="0" u="none" strike="noStrike" baseline="0" dirty="0">
              <a:latin typeface="UB-Helvetica"/>
            </a:endParaRPr>
          </a:p>
          <a:p>
            <a:pPr algn="l"/>
            <a:r>
              <a:rPr lang="el-GR" dirty="0">
                <a:latin typeface="UB-Helvetica"/>
              </a:rPr>
              <a:t>Ο</a:t>
            </a:r>
            <a:r>
              <a:rPr lang="el-GR" b="0" i="0" u="none" strike="noStrike" baseline="0" dirty="0">
                <a:latin typeface="UB-Helvetica"/>
              </a:rPr>
              <a:t>ρισμένες μορφές άτυπου </a:t>
            </a:r>
            <a:r>
              <a:rPr lang="el-GR" b="0" i="0" u="none" strike="noStrike" baseline="0" dirty="0" err="1">
                <a:latin typeface="UB-Helvetica"/>
              </a:rPr>
              <a:t>παρκινσονισμού</a:t>
            </a:r>
            <a:r>
              <a:rPr lang="el-GR" b="0" i="0" u="none" strike="noStrike" baseline="0" dirty="0">
                <a:latin typeface="UB-Helvetica"/>
              </a:rPr>
              <a:t> εκδηλώνονται με συμμετρικά συμπτώματα, ενώ η ιδιοπαθής νόσος </a:t>
            </a:r>
            <a:r>
              <a:rPr lang="el-GR" b="0" i="0" u="none" strike="noStrike" baseline="0" dirty="0" err="1">
                <a:latin typeface="UB-Helvetica"/>
              </a:rPr>
              <a:t>Parkinson</a:t>
            </a:r>
            <a:r>
              <a:rPr lang="el-GR" dirty="0">
                <a:latin typeface="UB-Helvetica"/>
              </a:rPr>
              <a:t> </a:t>
            </a:r>
            <a:r>
              <a:rPr lang="el-GR" b="0" i="0" u="none" strike="noStrike" baseline="0" dirty="0">
                <a:latin typeface="UB-Helvetica"/>
              </a:rPr>
              <a:t>γενικά έχει ασύμμετρες εκδηλώσεις</a:t>
            </a:r>
            <a:endParaRPr lang="el-GR" sz="3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8BA27B-3829-48AD-A0C1-0DD0A97E0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96" y="965723"/>
            <a:ext cx="7299799" cy="7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0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716C28-38B7-4DD1-96A5-58F6CE49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0" i="0" u="none" strike="noStrike" baseline="0" dirty="0">
                <a:solidFill>
                  <a:srgbClr val="1A76FF"/>
                </a:solidFill>
                <a:latin typeface="UB-HelveticaBlack"/>
              </a:rPr>
              <a:t>Προϊούσα </a:t>
            </a:r>
            <a:r>
              <a:rPr lang="el-GR" b="0" i="0" u="none" strike="noStrike" baseline="0" dirty="0" err="1">
                <a:solidFill>
                  <a:srgbClr val="1A76FF"/>
                </a:solidFill>
                <a:latin typeface="UB-HelveticaBlack"/>
              </a:rPr>
              <a:t>Υπερπυρηνική</a:t>
            </a:r>
            <a:br>
              <a:rPr lang="el-GR" b="0" i="0" u="none" strike="noStrike" baseline="0" dirty="0">
                <a:solidFill>
                  <a:srgbClr val="1A76FF"/>
                </a:solidFill>
                <a:latin typeface="UB-HelveticaBlack"/>
              </a:rPr>
            </a:br>
            <a:r>
              <a:rPr lang="el-GR" b="0" i="0" u="none" strike="noStrike" baseline="0" dirty="0">
                <a:solidFill>
                  <a:srgbClr val="1A76FF"/>
                </a:solidFill>
                <a:latin typeface="UB-HelveticaBlack"/>
              </a:rPr>
              <a:t>Παράλυση</a:t>
            </a:r>
            <a:endParaRPr lang="el-GR" sz="6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93F0059-D8E5-495F-B35D-1DF4A56B4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80" y="2040503"/>
            <a:ext cx="4793134" cy="4468395"/>
          </a:xfrm>
        </p:spPr>
      </p:pic>
    </p:spTree>
    <p:extLst>
      <p:ext uri="{BB962C8B-B14F-4D97-AF65-F5344CB8AC3E}">
        <p14:creationId xmlns:p14="http://schemas.microsoft.com/office/powerpoint/2010/main" val="181028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90A0B6-94F7-4488-8871-3BE81C3C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0" i="0" u="none" strike="noStrike" baseline="0" dirty="0">
                <a:solidFill>
                  <a:srgbClr val="1A76FF"/>
                </a:solidFill>
                <a:latin typeface="UB-HelveticaBlack"/>
              </a:rPr>
              <a:t>Ατροφία Πολλαπλών Συστημάτων</a:t>
            </a:r>
            <a:endParaRPr lang="el-GR" sz="5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6BEA578-00C7-4CAF-B078-DF7353227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38" y="1834166"/>
            <a:ext cx="4609641" cy="450132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704534-C7E6-42BA-B800-51528384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708" y="2819315"/>
            <a:ext cx="4609641" cy="159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5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92BFCF-5BD8-4339-AD1D-95653775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3605283-992B-4A77-972C-C15A4116B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134" y="2890157"/>
            <a:ext cx="4852093" cy="1984365"/>
          </a:xfrm>
        </p:spPr>
      </p:pic>
    </p:spTree>
    <p:extLst>
      <p:ext uri="{BB962C8B-B14F-4D97-AF65-F5344CB8AC3E}">
        <p14:creationId xmlns:p14="http://schemas.microsoft.com/office/powerpoint/2010/main" val="4108102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FD2F462-4CA9-4182-A0C0-45BAA917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378" y="560170"/>
            <a:ext cx="5063408" cy="13632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C4EDEE0-E1EA-4E45-B9DF-A9AD28146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78" y="2215029"/>
            <a:ext cx="5063408" cy="44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3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26A826-9247-4385-88FB-7D098C26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κύριες κατηγορίες </a:t>
            </a:r>
            <a:r>
              <a:rPr lang="el-GR" dirty="0" err="1"/>
              <a:t>εξωπυραμιδικών</a:t>
            </a:r>
            <a:r>
              <a:rPr lang="el-GR" dirty="0"/>
              <a:t> συνδρόμων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79769CA-0D09-463B-9308-E1AFBCD88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514652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737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FD8AE3-C46C-4092-8251-49247F2F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671EBFC-E213-47D2-908B-9B6819790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100542"/>
            <a:ext cx="4943960" cy="204295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EBF6179-79F7-4E73-B032-82FB8A6A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4" y="264896"/>
            <a:ext cx="4823859" cy="56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2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F7C083-B7D3-4A12-9EBB-41B7234F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57EBD2E-8593-4741-BFAA-75C893F1F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1001639"/>
            <a:ext cx="10437210" cy="3603018"/>
          </a:xfrm>
        </p:spPr>
      </p:pic>
    </p:spTree>
    <p:extLst>
      <p:ext uri="{BB962C8B-B14F-4D97-AF65-F5344CB8AC3E}">
        <p14:creationId xmlns:p14="http://schemas.microsoft.com/office/powerpoint/2010/main" val="679006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DC8F79-F466-41FD-BD33-FF52814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78" y="58039"/>
            <a:ext cx="9613861" cy="1080938"/>
          </a:xfrm>
        </p:spPr>
        <p:txBody>
          <a:bodyPr>
            <a:normAutofit/>
          </a:bodyPr>
          <a:lstStyle/>
          <a:p>
            <a:r>
              <a:rPr lang="el-GR" sz="3200" b="0" i="0" u="none" strike="noStrike" baseline="0" dirty="0">
                <a:solidFill>
                  <a:srgbClr val="1A76FF"/>
                </a:solidFill>
                <a:latin typeface="UB-HelveticaBlack"/>
              </a:rPr>
              <a:t>Ιδιοπαθής Τρόμος και</a:t>
            </a:r>
            <a:br>
              <a:rPr lang="el-GR" sz="3200" b="0" i="0" u="none" strike="noStrike" baseline="0" dirty="0">
                <a:solidFill>
                  <a:srgbClr val="1A76FF"/>
                </a:solidFill>
                <a:latin typeface="UB-HelveticaBlack"/>
              </a:rPr>
            </a:br>
            <a:r>
              <a:rPr lang="el-GR" sz="3200" b="0" i="0" u="none" strike="noStrike" baseline="0" dirty="0">
                <a:solidFill>
                  <a:srgbClr val="1A76FF"/>
                </a:solidFill>
                <a:latin typeface="UB-HelveticaBlack"/>
              </a:rPr>
              <a:t>Άλλοι Τύποι Τρόμου</a:t>
            </a:r>
            <a:endParaRPr lang="el-GR" sz="5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AB7FFB4-C3C9-4052-A1E0-F3ED9487E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158" y="1050624"/>
            <a:ext cx="4069813" cy="125904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E5234A-EE61-486E-8E25-BEE56A253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158" y="2309664"/>
            <a:ext cx="4200442" cy="469529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641DBAF-DF74-4B8E-9E6F-B4B0BB288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83" y="2700236"/>
            <a:ext cx="4491287" cy="18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5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98B96D-1961-4AC3-AA15-89AC0F88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2532824-83C2-4ECA-8315-A1F641EED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593" y="1907191"/>
            <a:ext cx="4864195" cy="1667287"/>
          </a:xfrm>
        </p:spPr>
      </p:pic>
    </p:spTree>
    <p:extLst>
      <p:ext uri="{BB962C8B-B14F-4D97-AF65-F5344CB8AC3E}">
        <p14:creationId xmlns:p14="http://schemas.microsoft.com/office/powerpoint/2010/main" val="3652476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C5DF00-ACC2-4D35-9747-A0B9C9A1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A2D1866-B7EA-418F-B042-BAA084057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708" y="141592"/>
            <a:ext cx="8715474" cy="6743700"/>
          </a:xfrm>
        </p:spPr>
      </p:pic>
    </p:spTree>
    <p:extLst>
      <p:ext uri="{BB962C8B-B14F-4D97-AF65-F5344CB8AC3E}">
        <p14:creationId xmlns:p14="http://schemas.microsoft.com/office/powerpoint/2010/main" val="1065849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F28-8C45-4505-8D97-2708D0B2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BDB5DB8-700B-4966-B776-FD8752F0E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07" y="2115558"/>
            <a:ext cx="5581072" cy="170532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9079A5A-9FB8-4425-811F-F9F5CB85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0" y="571050"/>
            <a:ext cx="5415679" cy="136233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0E23B75-99CC-4708-8EAC-497962AA4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07" y="2466808"/>
            <a:ext cx="5132142" cy="32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7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B97EC-1AE9-4CE2-859F-F7FDC0BE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F4E478-412C-4606-8502-630791DC1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12EA96-3981-4AB8-A592-37B63B43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15" y="920736"/>
            <a:ext cx="6230962" cy="35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9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1DC522-3052-4CD4-AD54-C27F3EE9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C5E76D1-2CF6-47CE-9598-DF2FAB68E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29" y="408216"/>
            <a:ext cx="11530562" cy="5696556"/>
          </a:xfrm>
        </p:spPr>
      </p:pic>
    </p:spTree>
    <p:extLst>
      <p:ext uri="{BB962C8B-B14F-4D97-AF65-F5344CB8AC3E}">
        <p14:creationId xmlns:p14="http://schemas.microsoft.com/office/powerpoint/2010/main" val="2371949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DDC6C8-2EF1-4D68-94AB-61768C88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0" i="0" u="none" strike="noStrike" baseline="0" dirty="0">
                <a:solidFill>
                  <a:srgbClr val="1A76FF"/>
                </a:solidFill>
                <a:latin typeface="UB-HelveticaBlack"/>
              </a:rPr>
              <a:t>Επιλεγμένοι Τύποι Αταξίας</a:t>
            </a:r>
            <a:endParaRPr lang="el-GR" sz="54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30FB12-832F-4202-9626-248F96DA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5" y="2336873"/>
            <a:ext cx="4529619" cy="133705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0E1C01-386B-4433-B83B-B0A7FA38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5" y="3673929"/>
            <a:ext cx="4503956" cy="65314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9E330C6-E910-4DA5-BF10-6B1F33B82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855" y="914048"/>
            <a:ext cx="4156559" cy="56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8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5A6601-C855-4CFD-BB84-178E3015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.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06CB910-DB5F-494C-B4D9-66C388620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488" y="2011585"/>
            <a:ext cx="6927488" cy="469945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2A8DB2-7142-40D2-A197-483813A5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930647"/>
            <a:ext cx="5225143" cy="833799"/>
          </a:xfrm>
          <a:prstGeom prst="rect">
            <a:avLst/>
          </a:prstGeom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F6D48983-E314-4B64-B24E-59130E2C094D}"/>
              </a:ext>
            </a:extLst>
          </p:cNvPr>
          <p:cNvSpPr/>
          <p:nvPr/>
        </p:nvSpPr>
        <p:spPr>
          <a:xfrm rot="10800000">
            <a:off x="9029700" y="3429000"/>
            <a:ext cx="2171700" cy="604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FFB3F-B766-4421-A697-3848A9848D67}"/>
              </a:ext>
            </a:extLst>
          </p:cNvPr>
          <p:cNvSpPr txBox="1"/>
          <p:nvPr/>
        </p:nvSpPr>
        <p:spPr>
          <a:xfrm>
            <a:off x="8641976" y="2528047"/>
            <a:ext cx="334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είναι το </a:t>
            </a:r>
            <a:r>
              <a:rPr lang="el-GR" dirty="0" err="1"/>
              <a:t>Παρκινσονικό</a:t>
            </a:r>
            <a:r>
              <a:rPr lang="el-GR" dirty="0"/>
              <a:t> σύνδρομο?</a:t>
            </a:r>
          </a:p>
        </p:txBody>
      </p:sp>
    </p:spTree>
    <p:extLst>
      <p:ext uri="{BB962C8B-B14F-4D97-AF65-F5344CB8AC3E}">
        <p14:creationId xmlns:p14="http://schemas.microsoft.com/office/powerpoint/2010/main" val="1041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A26F7F-D5CB-40BF-81AB-12914E6E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Προσοχή!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B7B342-6603-4FF5-A858-A8CA82EB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265A8A-16AE-4784-9114-CBB4148A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47" y="1593170"/>
            <a:ext cx="8624667" cy="40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EE681-0483-4968-A82B-DC75DCBF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819EEF3-48F6-4CE9-A4AC-C5C0973DF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643" y="986358"/>
            <a:ext cx="8082643" cy="5525667"/>
          </a:xfrm>
        </p:spPr>
      </p:pic>
    </p:spTree>
    <p:extLst>
      <p:ext uri="{BB962C8B-B14F-4D97-AF65-F5344CB8AC3E}">
        <p14:creationId xmlns:p14="http://schemas.microsoft.com/office/powerpoint/2010/main" val="222596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202C961-A018-4E86-8455-678F44B88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634" y="2390630"/>
            <a:ext cx="7105758" cy="410890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0C7E8F9-1D3B-4044-8447-3F76D96DB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29" y="753228"/>
            <a:ext cx="7028663" cy="10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2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96FB65-9A68-4254-B59B-8030F657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i="0" u="none" strike="noStrike" baseline="0" dirty="0">
                <a:solidFill>
                  <a:srgbClr val="1A76FF"/>
                </a:solidFill>
                <a:latin typeface="UB-Helvetica-Bold"/>
              </a:rPr>
              <a:t>Επιδημιολογία, Αιτιολογία και Παθογένεια</a:t>
            </a:r>
            <a:br>
              <a:rPr lang="el-GR" b="1" i="0" u="none" strike="noStrike" baseline="0" dirty="0">
                <a:solidFill>
                  <a:srgbClr val="1A76FF"/>
                </a:solidFill>
                <a:latin typeface="UB-Helvetica-Bold"/>
              </a:rPr>
            </a:br>
            <a:r>
              <a:rPr lang="el-GR" b="1" i="0" u="none" strike="noStrike" baseline="0" dirty="0">
                <a:solidFill>
                  <a:srgbClr val="0066FF"/>
                </a:solidFill>
                <a:latin typeface="UB-Helvetica-Bold"/>
              </a:rPr>
              <a:t>Επιδημιολογία και αιτιολογία.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DB1544-E42D-427E-B9AE-E2CCD1FC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336873"/>
            <a:ext cx="11560629" cy="3599316"/>
          </a:xfrm>
        </p:spPr>
        <p:txBody>
          <a:bodyPr/>
          <a:lstStyle/>
          <a:p>
            <a:pPr algn="l"/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Η νόσος </a:t>
            </a:r>
            <a:r>
              <a:rPr lang="en-US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Parkinson</a:t>
            </a:r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 έχει συνολικό </a:t>
            </a:r>
            <a:r>
              <a:rPr lang="el-GR" sz="2000" b="1" i="0" u="none" strike="noStrike" baseline="0" dirty="0" err="1">
                <a:latin typeface="Arial Nova Light" panose="020B0304020202020204" pitchFamily="34" charset="0"/>
                <a:cs typeface="Arial" panose="020B0604020202020204" pitchFamily="34" charset="0"/>
              </a:rPr>
              <a:t>επιπολασμό</a:t>
            </a:r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 ίσο με 0,15%.</a:t>
            </a:r>
          </a:p>
          <a:p>
            <a:pPr algn="l"/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Ο </a:t>
            </a:r>
            <a:r>
              <a:rPr lang="el-GR" sz="2000" b="1" i="0" u="none" strike="noStrike" baseline="0" dirty="0" err="1">
                <a:latin typeface="Arial Nova Light" panose="020B0304020202020204" pitchFamily="34" charset="0"/>
                <a:cs typeface="Arial" panose="020B0604020202020204" pitchFamily="34" charset="0"/>
              </a:rPr>
              <a:t>επιπολασμός</a:t>
            </a:r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 αυξάνεται με την ηλικία, φτάνοντας το 1% στα άτομα άνω των 60 ετών και το 3% στα άτομα άνω των 80 ετών</a:t>
            </a:r>
          </a:p>
          <a:p>
            <a:pPr algn="l"/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Οι περισσότερες περιπτώσεις είναι ιδιοπαθείς, δηλαδή χωρίς κάποια αναγνωρίσιμη αιτία.</a:t>
            </a:r>
          </a:p>
          <a:p>
            <a:pPr algn="l"/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Ο ι κ ο γ ε ν ή ς π ρ ο δ ι ά θ ε σ η τ η ς ν ό σ ο υ </a:t>
            </a:r>
            <a:r>
              <a:rPr lang="el-GR" sz="2000" b="1" i="0" u="none" strike="noStrike" baseline="0" dirty="0" err="1">
                <a:latin typeface="Arial Nova Light" panose="020B0304020202020204" pitchFamily="34" charset="0"/>
                <a:cs typeface="Arial" panose="020B0604020202020204" pitchFamily="34" charset="0"/>
              </a:rPr>
              <a:t>Parkinson</a:t>
            </a:r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 παρατηρείται στο 5% έως 15% των περιπτώσεων (η αποκαλούμενη κ </a:t>
            </a:r>
            <a:r>
              <a:rPr lang="el-GR" sz="2000" b="1" i="0" u="none" strike="noStrike" baseline="0" dirty="0" err="1">
                <a:latin typeface="Arial Nova Light" panose="020B0304020202020204" pitchFamily="34" charset="0"/>
                <a:cs typeface="Arial" panose="020B0604020202020204" pitchFamily="34" charset="0"/>
              </a:rPr>
              <a:t>ληρονομική</a:t>
            </a:r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 νόσος </a:t>
            </a:r>
            <a:r>
              <a:rPr lang="el-GR" sz="2000" b="1" i="0" u="none" strike="noStrike" baseline="0" dirty="0" err="1">
                <a:latin typeface="Arial Nova Light" panose="020B0304020202020204" pitchFamily="34" charset="0"/>
                <a:cs typeface="Arial" panose="020B0604020202020204" pitchFamily="34" charset="0"/>
              </a:rPr>
              <a:t>Parkinson</a:t>
            </a:r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). Οι ασθενείς που αναπτύσσουν νόσο </a:t>
            </a:r>
            <a:r>
              <a:rPr lang="el-GR" sz="2000" b="1" i="0" u="none" strike="noStrike" baseline="0" dirty="0" err="1">
                <a:latin typeface="Arial Nova Light" panose="020B0304020202020204" pitchFamily="34" charset="0"/>
                <a:cs typeface="Arial" panose="020B0604020202020204" pitchFamily="34" charset="0"/>
              </a:rPr>
              <a:t>Parkinson</a:t>
            </a:r>
            <a:r>
              <a:rPr lang="el-GR" sz="2000" b="1" i="0" u="none" strike="noStrike" baseline="0" dirty="0">
                <a:latin typeface="Arial Nova Light" panose="020B0304020202020204" pitchFamily="34" charset="0"/>
                <a:cs typeface="Arial" panose="020B0604020202020204" pitchFamily="34" charset="0"/>
              </a:rPr>
              <a:t> σε ασυνήθιστα μικρή ηλικία είναι πολύ πιθανό να έχουν ένα τέτοιου είδους πρόβλημα.</a:t>
            </a:r>
            <a:endParaRPr lang="el-GR" sz="2000" b="1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l"/>
            <a:endParaRPr lang="el-GR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1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AD2106-192A-4331-AF7A-420784E7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7F80374-158D-443D-AC55-25C2699A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666" y="1567543"/>
            <a:ext cx="8328224" cy="3435294"/>
          </a:xfrm>
        </p:spPr>
      </p:pic>
    </p:spTree>
    <p:extLst>
      <p:ext uri="{BB962C8B-B14F-4D97-AF65-F5344CB8AC3E}">
        <p14:creationId xmlns:p14="http://schemas.microsoft.com/office/powerpoint/2010/main" val="566999631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112</TotalTime>
  <Words>235</Words>
  <Application>Microsoft Office PowerPoint</Application>
  <PresentationFormat>Ευρεία οθόνη</PresentationFormat>
  <Paragraphs>23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5" baseType="lpstr">
      <vt:lpstr>Arial</vt:lpstr>
      <vt:lpstr>Arial Nova Light</vt:lpstr>
      <vt:lpstr>Trebuchet MS</vt:lpstr>
      <vt:lpstr>UB-Helvetica</vt:lpstr>
      <vt:lpstr>UB-HelveticaBlack</vt:lpstr>
      <vt:lpstr>UB-Helvetica-Bold</vt:lpstr>
      <vt:lpstr>Βερολίνο</vt:lpstr>
      <vt:lpstr>Νόσος Parkinson και Άλλα Υπερτονικά-Υποκινητικά Σύνδρομα</vt:lpstr>
      <vt:lpstr>Παρουσίαση του PowerPoint</vt:lpstr>
      <vt:lpstr>Οι κύριες κατηγορίες εξωπυραμιδικών συνδρόμων</vt:lpstr>
      <vt:lpstr>.</vt:lpstr>
      <vt:lpstr>Προσοχή!</vt:lpstr>
      <vt:lpstr>Παρουσίαση του PowerPoint</vt:lpstr>
      <vt:lpstr>Παρουσίαση του PowerPoint</vt:lpstr>
      <vt:lpstr>Επιδημιολογία, Αιτιολογία και Παθογένεια Επιδημιολογία και αιτιολογία.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Προϊούσα Υπερπυρηνική Παράλυση</vt:lpstr>
      <vt:lpstr>Ατροφία Πολλαπλών Συστημάτων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Ιδιοπαθής Τρόμος και Άλλοι Τύποι Τρόμου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Επιλεγμένοι Τύποι Αταξίας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Νόσος Parkinson και Άλλα Υπερτονικά-Υποκινητικά Σύνδρομα</dc:title>
  <dc:creator>Pinelopi vlotinou</dc:creator>
  <cp:lastModifiedBy>Pinelopi vlotinou</cp:lastModifiedBy>
  <cp:revision>9</cp:revision>
  <dcterms:created xsi:type="dcterms:W3CDTF">2024-11-27T16:40:50Z</dcterms:created>
  <dcterms:modified xsi:type="dcterms:W3CDTF">2024-11-27T18:33:37Z</dcterms:modified>
</cp:coreProperties>
</file>