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362" r:id="rId6"/>
    <p:sldId id="363" r:id="rId7"/>
    <p:sldId id="280" r:id="rId8"/>
    <p:sldId id="277" r:id="rId9"/>
    <p:sldId id="279" r:id="rId10"/>
    <p:sldId id="278" r:id="rId11"/>
    <p:sldId id="365" r:id="rId12"/>
    <p:sldId id="261" r:id="rId13"/>
    <p:sldId id="263" r:id="rId14"/>
    <p:sldId id="264" r:id="rId15"/>
    <p:sldId id="357" r:id="rId16"/>
    <p:sldId id="358" r:id="rId17"/>
    <p:sldId id="359" r:id="rId18"/>
    <p:sldId id="276" r:id="rId19"/>
    <p:sldId id="360" r:id="rId20"/>
    <p:sldId id="274" r:id="rId21"/>
    <p:sldId id="265" r:id="rId22"/>
    <p:sldId id="361" r:id="rId23"/>
    <p:sldId id="364" r:id="rId24"/>
    <p:sldId id="282" r:id="rId25"/>
    <p:sldId id="283" r:id="rId26"/>
    <p:sldId id="286" r:id="rId27"/>
    <p:sldId id="272" r:id="rId28"/>
    <p:sldId id="288" r:id="rId29"/>
    <p:sldId id="326" r:id="rId30"/>
    <p:sldId id="327" r:id="rId31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2" d="100"/>
          <a:sy n="52" d="100"/>
        </p:scale>
        <p:origin x="62" y="7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A19643-422E-423C-B446-3B7482649313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73640793-4515-4D80-ADDC-4356F04D2336}">
      <dgm:prSet phldrT="[Κείμενο]"/>
      <dgm:spPr/>
      <dgm:t>
        <a:bodyPr/>
        <a:lstStyle/>
        <a:p>
          <a:r>
            <a:rPr lang="el-GR" dirty="0" err="1"/>
            <a:t>Νευροεκφυλιστική</a:t>
          </a:r>
          <a:r>
            <a:rPr lang="el-GR" dirty="0"/>
            <a:t>, προοδευτική νόσος </a:t>
          </a:r>
        </a:p>
      </dgm:t>
    </dgm:pt>
    <dgm:pt modelId="{807CB75C-B181-4DDE-89E3-BB5DA4F7C689}" type="parTrans" cxnId="{5268859B-A2A1-4A08-8147-AE93B6E7DD33}">
      <dgm:prSet/>
      <dgm:spPr/>
      <dgm:t>
        <a:bodyPr/>
        <a:lstStyle/>
        <a:p>
          <a:endParaRPr lang="el-GR"/>
        </a:p>
      </dgm:t>
    </dgm:pt>
    <dgm:pt modelId="{223A3D5D-C564-4ABB-B074-FDB50B7607C8}" type="sibTrans" cxnId="{5268859B-A2A1-4A08-8147-AE93B6E7DD33}">
      <dgm:prSet/>
      <dgm:spPr/>
      <dgm:t>
        <a:bodyPr/>
        <a:lstStyle/>
        <a:p>
          <a:endParaRPr lang="el-GR"/>
        </a:p>
      </dgm:t>
    </dgm:pt>
    <dgm:pt modelId="{AEA217B7-FFAA-4200-BB1B-471EB2330200}">
      <dgm:prSet phldrT="[Κείμενο]" custT="1"/>
      <dgm:spPr/>
      <dgm:t>
        <a:bodyPr/>
        <a:lstStyle/>
        <a:p>
          <a:r>
            <a:rPr lang="el-GR" sz="1800" b="1" dirty="0"/>
            <a:t>Σηματοδοτείται από : δυσκολίες στη μνήμη, γνωστικά ελλείμματα, </a:t>
          </a:r>
          <a:r>
            <a:rPr lang="el-GR" sz="1800" b="1" dirty="0" err="1"/>
            <a:t>συμπεριφορικές</a:t>
          </a:r>
          <a:r>
            <a:rPr lang="el-GR" sz="1800" b="1" dirty="0"/>
            <a:t> αλλαγές  που αλλοιώνουν την κοινωνική εικόνα και την εκτελεστική ικανότητα του ατόμου</a:t>
          </a:r>
        </a:p>
      </dgm:t>
    </dgm:pt>
    <dgm:pt modelId="{71EA0345-6D1F-45BF-9BEE-C992922568C8}" type="parTrans" cxnId="{73BAB27D-B805-42F0-8E7A-044998C2CB95}">
      <dgm:prSet/>
      <dgm:spPr/>
      <dgm:t>
        <a:bodyPr/>
        <a:lstStyle/>
        <a:p>
          <a:endParaRPr lang="el-GR"/>
        </a:p>
      </dgm:t>
    </dgm:pt>
    <dgm:pt modelId="{6357C4D3-2A20-4EB3-A9BE-7B7E88D2C407}" type="sibTrans" cxnId="{73BAB27D-B805-42F0-8E7A-044998C2CB95}">
      <dgm:prSet/>
      <dgm:spPr/>
      <dgm:t>
        <a:bodyPr/>
        <a:lstStyle/>
        <a:p>
          <a:endParaRPr lang="el-GR"/>
        </a:p>
      </dgm:t>
    </dgm:pt>
    <dgm:pt modelId="{0BC445EA-5527-43AF-8F7F-935E80DF90B2}">
      <dgm:prSet phldrT="[Κείμενο]" custT="1"/>
      <dgm:spPr/>
      <dgm:t>
        <a:bodyPr/>
        <a:lstStyle/>
        <a:p>
          <a:r>
            <a:rPr lang="el-GR" sz="4000" dirty="0"/>
            <a:t>Άνοια</a:t>
          </a:r>
        </a:p>
      </dgm:t>
    </dgm:pt>
    <dgm:pt modelId="{47110A09-1187-4960-AF21-106AA3A4F67A}" type="parTrans" cxnId="{621B68E3-F68A-41BC-8F9C-21002697BD6B}">
      <dgm:prSet/>
      <dgm:spPr/>
      <dgm:t>
        <a:bodyPr/>
        <a:lstStyle/>
        <a:p>
          <a:endParaRPr lang="el-GR"/>
        </a:p>
      </dgm:t>
    </dgm:pt>
    <dgm:pt modelId="{5B6ACBF2-191D-4218-9BD8-096D0C670858}" type="sibTrans" cxnId="{621B68E3-F68A-41BC-8F9C-21002697BD6B}">
      <dgm:prSet/>
      <dgm:spPr/>
      <dgm:t>
        <a:bodyPr/>
        <a:lstStyle/>
        <a:p>
          <a:endParaRPr lang="el-GR"/>
        </a:p>
      </dgm:t>
    </dgm:pt>
    <dgm:pt modelId="{5FACC322-C5AB-49D5-AE03-B374F1343CC2}" type="pres">
      <dgm:prSet presAssocID="{4DA19643-422E-423C-B446-3B7482649313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EFD824BD-9F36-41F8-8D86-3335C084E920}" type="pres">
      <dgm:prSet presAssocID="{73640793-4515-4D80-ADDC-4356F04D2336}" presName="Accent1" presStyleCnt="0"/>
      <dgm:spPr/>
    </dgm:pt>
    <dgm:pt modelId="{C2AA2A58-3F44-4AAC-A151-DD9755875DA4}" type="pres">
      <dgm:prSet presAssocID="{73640793-4515-4D80-ADDC-4356F04D2336}" presName="Accent" presStyleLbl="node1" presStyleIdx="0" presStyleCnt="3" custScaleX="176378" custLinFactNeighborX="6311" custLinFactNeighborY="-14143"/>
      <dgm:spPr/>
    </dgm:pt>
    <dgm:pt modelId="{31FE3752-9282-4875-8CA5-7E3D6A1855B2}" type="pres">
      <dgm:prSet presAssocID="{73640793-4515-4D80-ADDC-4356F04D2336}" presName="Parent1" presStyleLbl="revTx" presStyleIdx="0" presStyleCnt="3" custScaleX="196601" custScaleY="163590">
        <dgm:presLayoutVars>
          <dgm:chMax val="1"/>
          <dgm:chPref val="1"/>
          <dgm:bulletEnabled val="1"/>
        </dgm:presLayoutVars>
      </dgm:prSet>
      <dgm:spPr/>
    </dgm:pt>
    <dgm:pt modelId="{0C698ED7-7741-45D4-8CE0-384E2999C92F}" type="pres">
      <dgm:prSet presAssocID="{AEA217B7-FFAA-4200-BB1B-471EB2330200}" presName="Accent2" presStyleCnt="0"/>
      <dgm:spPr/>
    </dgm:pt>
    <dgm:pt modelId="{93C44484-9896-4ECA-84C9-AE9CAFAB9C9D}" type="pres">
      <dgm:prSet presAssocID="{AEA217B7-FFAA-4200-BB1B-471EB2330200}" presName="Accent" presStyleLbl="node1" presStyleIdx="1" presStyleCnt="3" custScaleX="207777" custScaleY="117750" custLinFactNeighborX="-47853" custLinFactNeighborY="8273"/>
      <dgm:spPr/>
    </dgm:pt>
    <dgm:pt modelId="{91411ABE-B755-46CD-B875-9796F2AB9A54}" type="pres">
      <dgm:prSet presAssocID="{AEA217B7-FFAA-4200-BB1B-471EB2330200}" presName="Parent2" presStyleLbl="revTx" presStyleIdx="1" presStyleCnt="3" custScaleX="327074" custScaleY="174985" custLinFactNeighborX="18252" custLinFactNeighborY="10651">
        <dgm:presLayoutVars>
          <dgm:chMax val="1"/>
          <dgm:chPref val="1"/>
          <dgm:bulletEnabled val="1"/>
        </dgm:presLayoutVars>
      </dgm:prSet>
      <dgm:spPr/>
    </dgm:pt>
    <dgm:pt modelId="{9A4A1DD8-BC4A-4BE7-8840-4A41677529D2}" type="pres">
      <dgm:prSet presAssocID="{0BC445EA-5527-43AF-8F7F-935E80DF90B2}" presName="Accent3" presStyleCnt="0"/>
      <dgm:spPr/>
    </dgm:pt>
    <dgm:pt modelId="{E3AD3E82-6687-4DCE-99F8-377F0A1E2376}" type="pres">
      <dgm:prSet presAssocID="{0BC445EA-5527-43AF-8F7F-935E80DF90B2}" presName="Accent" presStyleLbl="node1" presStyleIdx="2" presStyleCnt="3" custScaleX="221281" custScaleY="72460" custLinFactNeighborX="11809" custLinFactNeighborY="13940"/>
      <dgm:spPr/>
    </dgm:pt>
    <dgm:pt modelId="{17227949-2F5D-4F0E-9F44-FB2D817ED851}" type="pres">
      <dgm:prSet presAssocID="{0BC445EA-5527-43AF-8F7F-935E80DF90B2}" presName="Parent3" presStyleLbl="revTx" presStyleIdx="2" presStyleCnt="3" custLinFactNeighborX="14434" custLinFactNeighborY="63026">
        <dgm:presLayoutVars>
          <dgm:chMax val="1"/>
          <dgm:chPref val="1"/>
          <dgm:bulletEnabled val="1"/>
        </dgm:presLayoutVars>
      </dgm:prSet>
      <dgm:spPr/>
    </dgm:pt>
  </dgm:ptLst>
  <dgm:cxnLst>
    <dgm:cxn modelId="{73BAB27D-B805-42F0-8E7A-044998C2CB95}" srcId="{4DA19643-422E-423C-B446-3B7482649313}" destId="{AEA217B7-FFAA-4200-BB1B-471EB2330200}" srcOrd="1" destOrd="0" parTransId="{71EA0345-6D1F-45BF-9BEE-C992922568C8}" sibTransId="{6357C4D3-2A20-4EB3-A9BE-7B7E88D2C407}"/>
    <dgm:cxn modelId="{8E843589-B930-4C91-86CC-BB44659D3121}" type="presOf" srcId="{4DA19643-422E-423C-B446-3B7482649313}" destId="{5FACC322-C5AB-49D5-AE03-B374F1343CC2}" srcOrd="0" destOrd="0" presId="urn:microsoft.com/office/officeart/2009/layout/CircleArrowProcess"/>
    <dgm:cxn modelId="{5268859B-A2A1-4A08-8147-AE93B6E7DD33}" srcId="{4DA19643-422E-423C-B446-3B7482649313}" destId="{73640793-4515-4D80-ADDC-4356F04D2336}" srcOrd="0" destOrd="0" parTransId="{807CB75C-B181-4DDE-89E3-BB5DA4F7C689}" sibTransId="{223A3D5D-C564-4ABB-B074-FDB50B7607C8}"/>
    <dgm:cxn modelId="{EB0DFAA5-CE84-4805-846D-CCA0DC369675}" type="presOf" srcId="{73640793-4515-4D80-ADDC-4356F04D2336}" destId="{31FE3752-9282-4875-8CA5-7E3D6A1855B2}" srcOrd="0" destOrd="0" presId="urn:microsoft.com/office/officeart/2009/layout/CircleArrowProcess"/>
    <dgm:cxn modelId="{086E36A8-D67E-4E4D-BC8B-3440CE93979B}" type="presOf" srcId="{AEA217B7-FFAA-4200-BB1B-471EB2330200}" destId="{91411ABE-B755-46CD-B875-9796F2AB9A54}" srcOrd="0" destOrd="0" presId="urn:microsoft.com/office/officeart/2009/layout/CircleArrowProcess"/>
    <dgm:cxn modelId="{621B68E3-F68A-41BC-8F9C-21002697BD6B}" srcId="{4DA19643-422E-423C-B446-3B7482649313}" destId="{0BC445EA-5527-43AF-8F7F-935E80DF90B2}" srcOrd="2" destOrd="0" parTransId="{47110A09-1187-4960-AF21-106AA3A4F67A}" sibTransId="{5B6ACBF2-191D-4218-9BD8-096D0C670858}"/>
    <dgm:cxn modelId="{20DA53EC-97FF-4F66-82BF-7D21FF8F4943}" type="presOf" srcId="{0BC445EA-5527-43AF-8F7F-935E80DF90B2}" destId="{17227949-2F5D-4F0E-9F44-FB2D817ED851}" srcOrd="0" destOrd="0" presId="urn:microsoft.com/office/officeart/2009/layout/CircleArrowProcess"/>
    <dgm:cxn modelId="{C9BC3432-1512-49F6-9B9C-EB73DC669F97}" type="presParOf" srcId="{5FACC322-C5AB-49D5-AE03-B374F1343CC2}" destId="{EFD824BD-9F36-41F8-8D86-3335C084E920}" srcOrd="0" destOrd="0" presId="urn:microsoft.com/office/officeart/2009/layout/CircleArrowProcess"/>
    <dgm:cxn modelId="{48C4FB3E-88CA-4ABF-9BCE-B80F12F2746E}" type="presParOf" srcId="{EFD824BD-9F36-41F8-8D86-3335C084E920}" destId="{C2AA2A58-3F44-4AAC-A151-DD9755875DA4}" srcOrd="0" destOrd="0" presId="urn:microsoft.com/office/officeart/2009/layout/CircleArrowProcess"/>
    <dgm:cxn modelId="{3CAA86F5-FCA0-454E-B2B4-B7770F5D331E}" type="presParOf" srcId="{5FACC322-C5AB-49D5-AE03-B374F1343CC2}" destId="{31FE3752-9282-4875-8CA5-7E3D6A1855B2}" srcOrd="1" destOrd="0" presId="urn:microsoft.com/office/officeart/2009/layout/CircleArrowProcess"/>
    <dgm:cxn modelId="{1BAA3DE8-FB4B-4C03-A384-C8C1C41B9A93}" type="presParOf" srcId="{5FACC322-C5AB-49D5-AE03-B374F1343CC2}" destId="{0C698ED7-7741-45D4-8CE0-384E2999C92F}" srcOrd="2" destOrd="0" presId="urn:microsoft.com/office/officeart/2009/layout/CircleArrowProcess"/>
    <dgm:cxn modelId="{1DD2DCD5-5D04-4D2C-A5F7-7C18F50399ED}" type="presParOf" srcId="{0C698ED7-7741-45D4-8CE0-384E2999C92F}" destId="{93C44484-9896-4ECA-84C9-AE9CAFAB9C9D}" srcOrd="0" destOrd="0" presId="urn:microsoft.com/office/officeart/2009/layout/CircleArrowProcess"/>
    <dgm:cxn modelId="{302F2D7D-68E0-428B-BF52-351978B2451D}" type="presParOf" srcId="{5FACC322-C5AB-49D5-AE03-B374F1343CC2}" destId="{91411ABE-B755-46CD-B875-9796F2AB9A54}" srcOrd="3" destOrd="0" presId="urn:microsoft.com/office/officeart/2009/layout/CircleArrowProcess"/>
    <dgm:cxn modelId="{4DCDA51A-27AF-4576-AFEB-BAA53A7A4DD2}" type="presParOf" srcId="{5FACC322-C5AB-49D5-AE03-B374F1343CC2}" destId="{9A4A1DD8-BC4A-4BE7-8840-4A41677529D2}" srcOrd="4" destOrd="0" presId="urn:microsoft.com/office/officeart/2009/layout/CircleArrowProcess"/>
    <dgm:cxn modelId="{5EFA4BE2-9307-45F6-AF73-D45CA4578CA7}" type="presParOf" srcId="{9A4A1DD8-BC4A-4BE7-8840-4A41677529D2}" destId="{E3AD3E82-6687-4DCE-99F8-377F0A1E2376}" srcOrd="0" destOrd="0" presId="urn:microsoft.com/office/officeart/2009/layout/CircleArrowProcess"/>
    <dgm:cxn modelId="{B2709900-8D82-4927-B2FC-E0012091C53A}" type="presParOf" srcId="{5FACC322-C5AB-49D5-AE03-B374F1343CC2}" destId="{17227949-2F5D-4F0E-9F44-FB2D817ED851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87771E-C421-499A-8750-1CFB2209E661}" type="doc">
      <dgm:prSet loTypeId="urn:microsoft.com/office/officeart/2011/layout/Tab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l-GR"/>
        </a:p>
      </dgm:t>
    </dgm:pt>
    <dgm:pt modelId="{6B09DFD4-D98E-4B1C-94E7-1DB50AA58CE7}">
      <dgm:prSet phldrT="[Κείμενο]" custT="1"/>
      <dgm:spPr/>
      <dgm:t>
        <a:bodyPr/>
        <a:lstStyle/>
        <a:p>
          <a:r>
            <a:rPr lang="el-GR" sz="2400" dirty="0"/>
            <a:t>Άνοια</a:t>
          </a:r>
          <a:r>
            <a:rPr lang="el-GR" sz="3200" dirty="0"/>
            <a:t> </a:t>
          </a:r>
        </a:p>
      </dgm:t>
    </dgm:pt>
    <dgm:pt modelId="{09966F29-275C-4AA8-A57B-D23FC398BD86}" type="parTrans" cxnId="{28558FD2-BFA9-4977-AEB9-AD1049FFA892}">
      <dgm:prSet/>
      <dgm:spPr/>
      <dgm:t>
        <a:bodyPr/>
        <a:lstStyle/>
        <a:p>
          <a:endParaRPr lang="el-GR"/>
        </a:p>
      </dgm:t>
    </dgm:pt>
    <dgm:pt modelId="{DD515DC4-50A6-4098-93B6-C65332A60D30}" type="sibTrans" cxnId="{28558FD2-BFA9-4977-AEB9-AD1049FFA892}">
      <dgm:prSet/>
      <dgm:spPr/>
      <dgm:t>
        <a:bodyPr/>
        <a:lstStyle/>
        <a:p>
          <a:endParaRPr lang="el-GR"/>
        </a:p>
      </dgm:t>
    </dgm:pt>
    <dgm:pt modelId="{159C1757-F205-4A12-B0D5-1FD5D9D06FDD}">
      <dgm:prSet phldrT="[Κείμενο]" custT="1"/>
      <dgm:spPr/>
      <dgm:t>
        <a:bodyPr/>
        <a:lstStyle/>
        <a:p>
          <a:r>
            <a:rPr lang="el-GR" sz="1600" dirty="0"/>
            <a:t>(</a:t>
          </a:r>
          <a:r>
            <a:rPr lang="en-US" sz="1600" dirty="0"/>
            <a:t>Prince, Bryce et al., 2013)</a:t>
          </a:r>
          <a:endParaRPr lang="el-GR" sz="1600" dirty="0"/>
        </a:p>
      </dgm:t>
    </dgm:pt>
    <dgm:pt modelId="{702F1509-68B4-4736-BD93-69DA1650197D}" type="parTrans" cxnId="{D4252C83-DE2D-49F7-B427-0F7DBDF59085}">
      <dgm:prSet/>
      <dgm:spPr/>
      <dgm:t>
        <a:bodyPr/>
        <a:lstStyle/>
        <a:p>
          <a:endParaRPr lang="el-GR"/>
        </a:p>
      </dgm:t>
    </dgm:pt>
    <dgm:pt modelId="{D3F4D837-1460-4263-82E1-C6AC7EC6F3BF}" type="sibTrans" cxnId="{D4252C83-DE2D-49F7-B427-0F7DBDF59085}">
      <dgm:prSet/>
      <dgm:spPr/>
      <dgm:t>
        <a:bodyPr/>
        <a:lstStyle/>
        <a:p>
          <a:endParaRPr lang="el-GR"/>
        </a:p>
      </dgm:t>
    </dgm:pt>
    <dgm:pt modelId="{C448A38A-D1DC-4503-A6BF-AA8B0C30F6FC}">
      <dgm:prSet phldrT="[Κείμενο]" custT="1"/>
      <dgm:spPr/>
      <dgm:t>
        <a:bodyPr/>
        <a:lstStyle/>
        <a:p>
          <a:r>
            <a:rPr lang="en-US" sz="1600" dirty="0"/>
            <a:t>H </a:t>
          </a:r>
          <a:r>
            <a:rPr lang="el-GR" sz="1600" dirty="0"/>
            <a:t>Άνοια </a:t>
          </a:r>
          <a:r>
            <a:rPr lang="en-US" sz="1600" dirty="0"/>
            <a:t>Alzheimer </a:t>
          </a:r>
          <a:r>
            <a:rPr lang="el-GR" sz="1600" dirty="0"/>
            <a:t>αφορά στο 60-70% των περιπτώσεων άνοιας</a:t>
          </a:r>
        </a:p>
      </dgm:t>
    </dgm:pt>
    <dgm:pt modelId="{73640E33-0C76-475A-B591-6CD095BF468B}" type="parTrans" cxnId="{B3D3E962-4B5B-408B-9A46-271CC5C6C377}">
      <dgm:prSet/>
      <dgm:spPr/>
      <dgm:t>
        <a:bodyPr/>
        <a:lstStyle/>
        <a:p>
          <a:endParaRPr lang="el-GR"/>
        </a:p>
      </dgm:t>
    </dgm:pt>
    <dgm:pt modelId="{2ACB4226-8DC1-4D2B-A20A-00831434649B}" type="sibTrans" cxnId="{B3D3E962-4B5B-408B-9A46-271CC5C6C377}">
      <dgm:prSet/>
      <dgm:spPr/>
      <dgm:t>
        <a:bodyPr/>
        <a:lstStyle/>
        <a:p>
          <a:endParaRPr lang="el-GR"/>
        </a:p>
      </dgm:t>
    </dgm:pt>
    <dgm:pt modelId="{3DB3AA22-DAEF-4315-B059-6C5369C12004}">
      <dgm:prSet phldrT="[Κείμενο]" custT="1"/>
      <dgm:spPr/>
      <dgm:t>
        <a:bodyPr/>
        <a:lstStyle/>
        <a:p>
          <a:r>
            <a:rPr lang="el-GR" sz="1800" dirty="0"/>
            <a:t>Άνοια τύπου </a:t>
          </a:r>
          <a:r>
            <a:rPr lang="en-US" sz="1800" dirty="0"/>
            <a:t>Alzheimer’s</a:t>
          </a:r>
          <a:endParaRPr lang="el-GR" sz="1800" dirty="0"/>
        </a:p>
      </dgm:t>
    </dgm:pt>
    <dgm:pt modelId="{7B263233-B426-476A-9F43-C05C22E16457}" type="parTrans" cxnId="{356E7A4A-0221-4B51-8C38-2C08DE386D2B}">
      <dgm:prSet/>
      <dgm:spPr/>
      <dgm:t>
        <a:bodyPr/>
        <a:lstStyle/>
        <a:p>
          <a:endParaRPr lang="el-GR"/>
        </a:p>
      </dgm:t>
    </dgm:pt>
    <dgm:pt modelId="{A5A199CA-5AE4-46E2-9BD5-6EFF880D8FEA}" type="sibTrans" cxnId="{356E7A4A-0221-4B51-8C38-2C08DE386D2B}">
      <dgm:prSet/>
      <dgm:spPr/>
      <dgm:t>
        <a:bodyPr/>
        <a:lstStyle/>
        <a:p>
          <a:endParaRPr lang="el-GR"/>
        </a:p>
      </dgm:t>
    </dgm:pt>
    <dgm:pt modelId="{2DEAAC46-E6CD-4B3E-A055-6001F1FCB8CB}">
      <dgm:prSet phldrT="[Κείμενο]" custT="1"/>
      <dgm:spPr/>
      <dgm:t>
        <a:bodyPr/>
        <a:lstStyle/>
        <a:p>
          <a:endParaRPr lang="el-GR" sz="1600" dirty="0"/>
        </a:p>
        <a:p>
          <a:r>
            <a:rPr lang="en-US" sz="1600" dirty="0"/>
            <a:t>To 1-2% </a:t>
          </a:r>
          <a:r>
            <a:rPr lang="el-GR" sz="1600" dirty="0"/>
            <a:t>των ατόμων άνω των 65 ετών νοσούν</a:t>
          </a:r>
        </a:p>
      </dgm:t>
    </dgm:pt>
    <dgm:pt modelId="{147CD121-8F4A-4EB2-9FC0-1B0100E55A1D}" type="parTrans" cxnId="{25A7FC5A-99A1-4534-86D0-54AF3CB4066B}">
      <dgm:prSet/>
      <dgm:spPr/>
      <dgm:t>
        <a:bodyPr/>
        <a:lstStyle/>
        <a:p>
          <a:endParaRPr lang="el-GR"/>
        </a:p>
      </dgm:t>
    </dgm:pt>
    <dgm:pt modelId="{048A9277-8C27-43BD-BC33-673065FC21AC}" type="sibTrans" cxnId="{25A7FC5A-99A1-4534-86D0-54AF3CB4066B}">
      <dgm:prSet/>
      <dgm:spPr/>
      <dgm:t>
        <a:bodyPr/>
        <a:lstStyle/>
        <a:p>
          <a:endParaRPr lang="el-GR"/>
        </a:p>
      </dgm:t>
    </dgm:pt>
    <dgm:pt modelId="{7DEF6460-6EB6-44BE-B85C-06848A78A4EE}">
      <dgm:prSet phldrT="[Κείμενο]" custT="1"/>
      <dgm:spPr/>
      <dgm:t>
        <a:bodyPr/>
        <a:lstStyle/>
        <a:p>
          <a:r>
            <a:rPr lang="el-GR" sz="1600" dirty="0"/>
            <a:t>Κόστος περίθαλψης</a:t>
          </a:r>
        </a:p>
      </dgm:t>
    </dgm:pt>
    <dgm:pt modelId="{986DD136-30CA-465D-B6FF-A880A34689BA}" type="parTrans" cxnId="{5BEC08F7-2274-4A6D-A932-217D4607F551}">
      <dgm:prSet/>
      <dgm:spPr/>
      <dgm:t>
        <a:bodyPr/>
        <a:lstStyle/>
        <a:p>
          <a:endParaRPr lang="el-GR"/>
        </a:p>
      </dgm:t>
    </dgm:pt>
    <dgm:pt modelId="{815B89E0-94C2-4EE2-9F9B-CB7470B557E8}" type="sibTrans" cxnId="{5BEC08F7-2274-4A6D-A932-217D4607F551}">
      <dgm:prSet/>
      <dgm:spPr/>
      <dgm:t>
        <a:bodyPr/>
        <a:lstStyle/>
        <a:p>
          <a:endParaRPr lang="el-GR"/>
        </a:p>
      </dgm:t>
    </dgm:pt>
    <dgm:pt modelId="{50AE0DD9-C9D3-430E-81D7-ADA75544FE9A}">
      <dgm:prSet phldrT="[Κείμενο]" custT="1"/>
      <dgm:spPr/>
      <dgm:t>
        <a:bodyPr/>
        <a:lstStyle/>
        <a:p>
          <a:r>
            <a:rPr lang="el-GR" sz="1600" dirty="0"/>
            <a:t>(</a:t>
          </a:r>
          <a:r>
            <a:rPr lang="en-US" sz="1600" dirty="0" err="1"/>
            <a:t>Hurd</a:t>
          </a:r>
          <a:r>
            <a:rPr lang="en-US" sz="1600" dirty="0"/>
            <a:t>, </a:t>
          </a:r>
          <a:r>
            <a:rPr lang="en-US" sz="1600" dirty="0" err="1"/>
            <a:t>Martorell</a:t>
          </a:r>
          <a:r>
            <a:rPr lang="en-US" sz="1600" dirty="0"/>
            <a:t> et al.,2015)</a:t>
          </a:r>
          <a:endParaRPr lang="el-GR" sz="1600" dirty="0"/>
        </a:p>
      </dgm:t>
    </dgm:pt>
    <dgm:pt modelId="{A82863AF-5114-4A63-A604-342A9718A0C7}" type="parTrans" cxnId="{9DFCAE75-2677-41B8-9ADD-06F06F42C056}">
      <dgm:prSet/>
      <dgm:spPr/>
      <dgm:t>
        <a:bodyPr/>
        <a:lstStyle/>
        <a:p>
          <a:endParaRPr lang="el-GR"/>
        </a:p>
      </dgm:t>
    </dgm:pt>
    <dgm:pt modelId="{7EC9741F-0BC3-41A2-A7F9-375531883E4B}" type="sibTrans" cxnId="{9DFCAE75-2677-41B8-9ADD-06F06F42C056}">
      <dgm:prSet/>
      <dgm:spPr/>
      <dgm:t>
        <a:bodyPr/>
        <a:lstStyle/>
        <a:p>
          <a:endParaRPr lang="el-GR"/>
        </a:p>
      </dgm:t>
    </dgm:pt>
    <dgm:pt modelId="{459DCB0A-31B1-4465-ABC6-DCFECD12038F}">
      <dgm:prSet phldrT="[Κείμενο]"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dirty="0"/>
            <a:t>818 </a:t>
          </a:r>
          <a:r>
            <a:rPr lang="el-GR" sz="1800" dirty="0" err="1"/>
            <a:t>δισ</a:t>
          </a:r>
          <a:r>
            <a:rPr lang="el-GR" sz="1800" dirty="0"/>
            <a:t> Δολάρια για την άνοια</a:t>
          </a:r>
        </a:p>
      </dgm:t>
    </dgm:pt>
    <dgm:pt modelId="{21EF86D6-56E2-418A-9416-1FE1325A233B}" type="parTrans" cxnId="{9DB303B9-A34F-4BEA-B619-805B5A62FD79}">
      <dgm:prSet/>
      <dgm:spPr/>
      <dgm:t>
        <a:bodyPr/>
        <a:lstStyle/>
        <a:p>
          <a:endParaRPr lang="el-GR"/>
        </a:p>
      </dgm:t>
    </dgm:pt>
    <dgm:pt modelId="{3C1D64F9-E03F-475A-8478-0509ADDB26FA}" type="sibTrans" cxnId="{9DB303B9-A34F-4BEA-B619-805B5A62FD79}">
      <dgm:prSet/>
      <dgm:spPr/>
      <dgm:t>
        <a:bodyPr/>
        <a:lstStyle/>
        <a:p>
          <a:endParaRPr lang="el-GR"/>
        </a:p>
      </dgm:t>
    </dgm:pt>
    <dgm:pt modelId="{C38F4AB0-BB02-4B7E-8AB8-135E23CB1660}">
      <dgm:prSet phldrT="[Κείμενο]" custT="1"/>
      <dgm:spPr/>
      <dgm:t>
        <a:bodyPr/>
        <a:lstStyle/>
        <a:p>
          <a:r>
            <a:rPr lang="el-GR" sz="1600" dirty="0"/>
            <a:t>Στην Ευρώπη το 13,4 εκατ. Νοσούν</a:t>
          </a:r>
        </a:p>
      </dgm:t>
    </dgm:pt>
    <dgm:pt modelId="{CCC2608C-4FD1-4236-97B9-F8BE44C5B93A}" type="parTrans" cxnId="{C50AD134-D08B-434B-90BF-6730944EBDDA}">
      <dgm:prSet/>
      <dgm:spPr/>
      <dgm:t>
        <a:bodyPr/>
        <a:lstStyle/>
        <a:p>
          <a:endParaRPr lang="el-GR"/>
        </a:p>
      </dgm:t>
    </dgm:pt>
    <dgm:pt modelId="{03E1CF32-4FA6-49F7-BB30-0B76817B0A89}" type="sibTrans" cxnId="{C50AD134-D08B-434B-90BF-6730944EBDDA}">
      <dgm:prSet/>
      <dgm:spPr/>
      <dgm:t>
        <a:bodyPr/>
        <a:lstStyle/>
        <a:p>
          <a:endParaRPr lang="el-GR"/>
        </a:p>
      </dgm:t>
    </dgm:pt>
    <dgm:pt modelId="{2EBFB6A1-7FEE-4B4E-B562-0AF346AF0D74}">
      <dgm:prSet phldrT="[Κείμενο]" custT="1"/>
      <dgm:spPr/>
      <dgm:t>
        <a:bodyPr/>
        <a:lstStyle/>
        <a:p>
          <a:pPr marL="57150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l-GR" sz="900" dirty="0"/>
        </a:p>
      </dgm:t>
    </dgm:pt>
    <dgm:pt modelId="{A3D47201-1534-4624-8CC0-58647491E77B}" type="parTrans" cxnId="{F164EFFF-68D4-4920-8789-EDC2C066EDDB}">
      <dgm:prSet/>
      <dgm:spPr/>
      <dgm:t>
        <a:bodyPr/>
        <a:lstStyle/>
        <a:p>
          <a:endParaRPr lang="el-GR"/>
        </a:p>
      </dgm:t>
    </dgm:pt>
    <dgm:pt modelId="{990ED280-C6B7-4E1A-8239-9E00B6B06649}" type="sibTrans" cxnId="{F164EFFF-68D4-4920-8789-EDC2C066EDDB}">
      <dgm:prSet/>
      <dgm:spPr/>
      <dgm:t>
        <a:bodyPr/>
        <a:lstStyle/>
        <a:p>
          <a:endParaRPr lang="el-GR"/>
        </a:p>
      </dgm:t>
    </dgm:pt>
    <dgm:pt modelId="{D8DCDDA4-A5E2-47EC-B06A-DC1081AEB43B}">
      <dgm:prSet phldrT="[Κείμενο]" custT="1"/>
      <dgm:spPr/>
      <dgm:t>
        <a:bodyPr/>
        <a:lstStyle/>
        <a:p>
          <a:r>
            <a:rPr lang="el-GR" sz="1600" dirty="0"/>
            <a:t>Κατά προσέγγιση ζουν 900 εκατομμύρια άτομα άνω των 60 ετών, και τα 46.8 εκατ. Πάσχουν από άνοια</a:t>
          </a:r>
        </a:p>
      </dgm:t>
    </dgm:pt>
    <dgm:pt modelId="{AB57ACFC-5E01-4048-8894-640EA999040D}" type="parTrans" cxnId="{E27A4EA8-AEE3-49BC-A04F-15A1A6F8C6B5}">
      <dgm:prSet/>
      <dgm:spPr/>
      <dgm:t>
        <a:bodyPr/>
        <a:lstStyle/>
        <a:p>
          <a:endParaRPr lang="el-GR"/>
        </a:p>
      </dgm:t>
    </dgm:pt>
    <dgm:pt modelId="{CBC33434-6F8A-4252-9B4E-FE514DB62F5A}" type="sibTrans" cxnId="{E27A4EA8-AEE3-49BC-A04F-15A1A6F8C6B5}">
      <dgm:prSet/>
      <dgm:spPr/>
      <dgm:t>
        <a:bodyPr/>
        <a:lstStyle/>
        <a:p>
          <a:endParaRPr lang="el-GR"/>
        </a:p>
      </dgm:t>
    </dgm:pt>
    <dgm:pt modelId="{31C36758-06EB-4AF2-91C3-8D7AF3E74E66}">
      <dgm:prSet phldrT="[Κείμενο]" custT="1"/>
      <dgm:spPr/>
      <dgm:t>
        <a:bodyPr/>
        <a:lstStyle/>
        <a:p>
          <a:r>
            <a:rPr lang="el-GR" sz="1600" dirty="0"/>
            <a:t>Κάθε 20 έτη ο αριθμός διπλασιάζεται με την πιθανότητα να αγγίξει τα 74,7 </a:t>
          </a:r>
          <a:r>
            <a:rPr lang="el-GR" sz="1600" dirty="0" err="1"/>
            <a:t>εκατομ</a:t>
          </a:r>
          <a:r>
            <a:rPr lang="el-GR" sz="1600" dirty="0"/>
            <a:t>. Το 2050</a:t>
          </a:r>
          <a:r>
            <a:rPr lang="el-GR" sz="1200" dirty="0"/>
            <a:t>.</a:t>
          </a:r>
        </a:p>
      </dgm:t>
    </dgm:pt>
    <dgm:pt modelId="{6BE0600D-EA9D-4619-BDA1-F5B9BE053F70}" type="parTrans" cxnId="{690A8A42-C1B2-43D1-B5A5-AFB2F3BDF9FA}">
      <dgm:prSet/>
      <dgm:spPr/>
      <dgm:t>
        <a:bodyPr/>
        <a:lstStyle/>
        <a:p>
          <a:endParaRPr lang="el-GR"/>
        </a:p>
      </dgm:t>
    </dgm:pt>
    <dgm:pt modelId="{C324F898-9037-4555-B36A-CE447810F48D}" type="sibTrans" cxnId="{690A8A42-C1B2-43D1-B5A5-AFB2F3BDF9FA}">
      <dgm:prSet/>
      <dgm:spPr/>
      <dgm:t>
        <a:bodyPr/>
        <a:lstStyle/>
        <a:p>
          <a:endParaRPr lang="el-GR"/>
        </a:p>
      </dgm:t>
    </dgm:pt>
    <dgm:pt modelId="{3463DCA4-BC0F-4973-97C2-A3EA2ADC34BC}">
      <dgm:prSet phldrT="[Κείμενο]" custT="1"/>
      <dgm:spPr/>
      <dgm:t>
        <a:bodyPr/>
        <a:lstStyle/>
        <a:p>
          <a:r>
            <a:rPr lang="el-GR" sz="1600" dirty="0"/>
            <a:t>Στην Ελλάδα το 1,77% των ηλικιωμένων  πάσχουν (έναντι 1,5% 5 στην Ευρώπη)</a:t>
          </a:r>
        </a:p>
      </dgm:t>
    </dgm:pt>
    <dgm:pt modelId="{3A0A3556-A03B-44B4-8663-0787C14C85B8}" type="parTrans" cxnId="{0E0B4BF6-4D61-499B-9F38-CB3F44FF0E3F}">
      <dgm:prSet/>
      <dgm:spPr/>
      <dgm:t>
        <a:bodyPr/>
        <a:lstStyle/>
        <a:p>
          <a:endParaRPr lang="el-GR"/>
        </a:p>
      </dgm:t>
    </dgm:pt>
    <dgm:pt modelId="{6A35E8BA-2B58-4AC7-9E81-3006D24A3D08}" type="sibTrans" cxnId="{0E0B4BF6-4D61-499B-9F38-CB3F44FF0E3F}">
      <dgm:prSet/>
      <dgm:spPr/>
      <dgm:t>
        <a:bodyPr/>
        <a:lstStyle/>
        <a:p>
          <a:endParaRPr lang="el-GR"/>
        </a:p>
      </dgm:t>
    </dgm:pt>
    <dgm:pt modelId="{011092D9-D70D-4D00-930E-E2FDF407859B}">
      <dgm:prSet phldrT="[Κείμενο]" custT="1"/>
      <dgm:spPr/>
      <dgm:t>
        <a:bodyPr/>
        <a:lstStyle/>
        <a:p>
          <a:r>
            <a:rPr lang="el-GR" sz="1600" dirty="0"/>
            <a:t>Η ηλικία των 65 είναι ορόσημο για την έναρξη της άνοιας </a:t>
          </a:r>
        </a:p>
      </dgm:t>
    </dgm:pt>
    <dgm:pt modelId="{FC2BCD65-3F2F-47CC-AAAF-116B8A247AA0}" type="parTrans" cxnId="{E0061A79-F57A-42FE-B66A-8522637D58CA}">
      <dgm:prSet/>
      <dgm:spPr/>
      <dgm:t>
        <a:bodyPr/>
        <a:lstStyle/>
        <a:p>
          <a:endParaRPr lang="el-GR"/>
        </a:p>
      </dgm:t>
    </dgm:pt>
    <dgm:pt modelId="{957157BE-F2E5-4FC7-8ED3-2754641CA261}" type="sibTrans" cxnId="{E0061A79-F57A-42FE-B66A-8522637D58CA}">
      <dgm:prSet/>
      <dgm:spPr/>
      <dgm:t>
        <a:bodyPr/>
        <a:lstStyle/>
        <a:p>
          <a:endParaRPr lang="el-GR"/>
        </a:p>
      </dgm:t>
    </dgm:pt>
    <dgm:pt modelId="{F4C010E0-A5A6-46BF-9FE3-A3CF5150006B}">
      <dgm:prSet phldrT="[Κείμενο]" custT="1"/>
      <dgm:spPr/>
      <dgm:t>
        <a:bodyPr/>
        <a:lstStyle/>
        <a:p>
          <a:endParaRPr lang="el-GR" sz="1600" dirty="0"/>
        </a:p>
      </dgm:t>
    </dgm:pt>
    <dgm:pt modelId="{AD108EB3-5929-4307-9891-60886090DF0F}" type="parTrans" cxnId="{1A85527B-DB84-4EC5-B871-21ABE351EEF7}">
      <dgm:prSet/>
      <dgm:spPr/>
      <dgm:t>
        <a:bodyPr/>
        <a:lstStyle/>
        <a:p>
          <a:endParaRPr lang="el-GR"/>
        </a:p>
      </dgm:t>
    </dgm:pt>
    <dgm:pt modelId="{98E98610-00C5-4431-BC4F-39833A78866C}" type="sibTrans" cxnId="{1A85527B-DB84-4EC5-B871-21ABE351EEF7}">
      <dgm:prSet/>
      <dgm:spPr/>
      <dgm:t>
        <a:bodyPr/>
        <a:lstStyle/>
        <a:p>
          <a:endParaRPr lang="el-GR"/>
        </a:p>
      </dgm:t>
    </dgm:pt>
    <dgm:pt modelId="{E23269AD-E642-4923-A5D0-4FC14EEED114}">
      <dgm:prSet phldrT="[Κείμενο]" custT="1"/>
      <dgm:spPr/>
      <dgm:t>
        <a:bodyPr/>
        <a:lstStyle/>
        <a:p>
          <a:endParaRPr lang="el-GR" sz="1600" dirty="0"/>
        </a:p>
      </dgm:t>
    </dgm:pt>
    <dgm:pt modelId="{37A20CD3-6D72-45B1-A091-8EFFB0F824B4}" type="parTrans" cxnId="{AC873AF5-0024-4D8C-8D67-73BF8F4FE1C3}">
      <dgm:prSet/>
      <dgm:spPr/>
      <dgm:t>
        <a:bodyPr/>
        <a:lstStyle/>
        <a:p>
          <a:endParaRPr lang="el-GR"/>
        </a:p>
      </dgm:t>
    </dgm:pt>
    <dgm:pt modelId="{408497CE-6E87-4989-A558-0F5B0B854B07}" type="sibTrans" cxnId="{AC873AF5-0024-4D8C-8D67-73BF8F4FE1C3}">
      <dgm:prSet/>
      <dgm:spPr/>
      <dgm:t>
        <a:bodyPr/>
        <a:lstStyle/>
        <a:p>
          <a:endParaRPr lang="el-GR"/>
        </a:p>
      </dgm:t>
    </dgm:pt>
    <dgm:pt modelId="{EEC7753B-4A32-4F61-BF1A-7F075DEA9807}">
      <dgm:prSet phldrT="[Κείμενο]" custT="1"/>
      <dgm:spPr/>
      <dgm:t>
        <a:bodyPr/>
        <a:lstStyle/>
        <a:p>
          <a:r>
            <a:rPr lang="el-GR" sz="1600" dirty="0"/>
            <a:t>Εμφανίζεται σε 1/14 άνω των 65 ετών, σε 1/6 άνω των 80 ετών</a:t>
          </a:r>
        </a:p>
      </dgm:t>
    </dgm:pt>
    <dgm:pt modelId="{32434A4E-2615-4C29-87D7-9C21B317B7EF}" type="parTrans" cxnId="{650EF82C-1CD4-46B5-9D3D-CD6006D1B5B3}">
      <dgm:prSet/>
      <dgm:spPr/>
      <dgm:t>
        <a:bodyPr/>
        <a:lstStyle/>
        <a:p>
          <a:endParaRPr lang="el-GR"/>
        </a:p>
      </dgm:t>
    </dgm:pt>
    <dgm:pt modelId="{67673BF4-A8BA-4330-81CA-975CD3B081D8}" type="sibTrans" cxnId="{650EF82C-1CD4-46B5-9D3D-CD6006D1B5B3}">
      <dgm:prSet/>
      <dgm:spPr/>
      <dgm:t>
        <a:bodyPr/>
        <a:lstStyle/>
        <a:p>
          <a:endParaRPr lang="el-GR"/>
        </a:p>
      </dgm:t>
    </dgm:pt>
    <dgm:pt modelId="{799906FC-5A5E-4A08-9584-1FF004627BEC}">
      <dgm:prSet phldrT="[Κείμενο]" custT="1"/>
      <dgm:spPr/>
      <dgm:t>
        <a:bodyPr/>
        <a:lstStyle/>
        <a:p>
          <a:pPr marL="57150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l-GR" sz="1100" dirty="0"/>
            <a:t>Διάγραμμα. </a:t>
          </a:r>
          <a:r>
            <a:rPr lang="el-GR" sz="1100" i="1" dirty="0"/>
            <a:t>Προσδιορισμός </a:t>
          </a:r>
          <a:r>
            <a:rPr lang="el-GR" sz="1100" i="1" dirty="0" err="1"/>
            <a:t>επιπολασμού</a:t>
          </a:r>
          <a:r>
            <a:rPr lang="el-GR" sz="1100" i="1" dirty="0"/>
            <a:t> της νόσου </a:t>
          </a:r>
          <a:r>
            <a:rPr lang="en-US" sz="1100" i="1" dirty="0" err="1"/>
            <a:t>Altheimer</a:t>
          </a:r>
          <a:r>
            <a:rPr lang="el-GR" sz="1100" i="1" dirty="0"/>
            <a:t> ανά 1000 άτομα. </a:t>
          </a:r>
          <a:r>
            <a:rPr lang="en-US" sz="1100" i="1" dirty="0"/>
            <a:t>(U=upper, L=Lower)</a:t>
          </a:r>
          <a:r>
            <a:rPr lang="el-GR" sz="1100" i="1" dirty="0"/>
            <a:t>Τροποποιημένο από</a:t>
          </a:r>
          <a:r>
            <a:rPr lang="en-US" sz="1100" i="1" dirty="0"/>
            <a:t> European Studies of Dementia pooled analyses.(</a:t>
          </a:r>
          <a:r>
            <a:rPr lang="en-US" sz="1100" i="1" dirty="0" err="1"/>
            <a:t>Launer,L</a:t>
          </a:r>
          <a:r>
            <a:rPr lang="en-US" sz="1100" i="1" dirty="0"/>
            <a:t>., Andersen K., Dewey M., et al, 1999)</a:t>
          </a:r>
          <a:endParaRPr lang="el-GR" sz="1800" dirty="0"/>
        </a:p>
      </dgm:t>
    </dgm:pt>
    <dgm:pt modelId="{0BDA7577-A061-49F7-BF61-F83387387822}" type="parTrans" cxnId="{B8AD030B-E002-40F1-9140-697D30EE92B3}">
      <dgm:prSet/>
      <dgm:spPr/>
      <dgm:t>
        <a:bodyPr/>
        <a:lstStyle/>
        <a:p>
          <a:endParaRPr lang="el-GR"/>
        </a:p>
      </dgm:t>
    </dgm:pt>
    <dgm:pt modelId="{F6266FE8-2672-4394-A9FD-E30F7B0E6CF4}" type="sibTrans" cxnId="{B8AD030B-E002-40F1-9140-697D30EE92B3}">
      <dgm:prSet/>
      <dgm:spPr/>
      <dgm:t>
        <a:bodyPr/>
        <a:lstStyle/>
        <a:p>
          <a:endParaRPr lang="el-GR"/>
        </a:p>
      </dgm:t>
    </dgm:pt>
    <dgm:pt modelId="{EE23B226-8BDD-4743-BA3E-E4DA1B776C9C}">
      <dgm:prSet phldrT="[Κείμενο]"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sz="1800" dirty="0"/>
            <a:t>…το 1,1% του Παγκόσμιου ακαθάριστου προϊόντος  παγκοσμίως</a:t>
          </a:r>
          <a:r>
            <a:rPr lang="el-GR" sz="1200" dirty="0"/>
            <a:t> </a:t>
          </a:r>
        </a:p>
        <a:p>
          <a:pPr marL="171450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l-GR" sz="1800" dirty="0"/>
        </a:p>
      </dgm:t>
    </dgm:pt>
    <dgm:pt modelId="{EE2A3ACB-9F4B-4A17-B02F-95A37BFE06B4}" type="parTrans" cxnId="{53A12836-4AF6-4C5A-90EA-04B2ED2D6940}">
      <dgm:prSet/>
      <dgm:spPr/>
      <dgm:t>
        <a:bodyPr/>
        <a:lstStyle/>
        <a:p>
          <a:endParaRPr lang="el-GR"/>
        </a:p>
      </dgm:t>
    </dgm:pt>
    <dgm:pt modelId="{04FD66F4-7663-47E4-86AD-F1F42FA402C9}" type="sibTrans" cxnId="{53A12836-4AF6-4C5A-90EA-04B2ED2D6940}">
      <dgm:prSet/>
      <dgm:spPr/>
      <dgm:t>
        <a:bodyPr/>
        <a:lstStyle/>
        <a:p>
          <a:endParaRPr lang="el-GR"/>
        </a:p>
      </dgm:t>
    </dgm:pt>
    <dgm:pt modelId="{0136AFD7-7311-4097-93D6-D54EC307FAEF}" type="pres">
      <dgm:prSet presAssocID="{9787771E-C421-499A-8750-1CFB2209E661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166A386F-FAA1-4468-B56A-D24817D57CE1}" type="pres">
      <dgm:prSet presAssocID="{6B09DFD4-D98E-4B1C-94E7-1DB50AA58CE7}" presName="composite" presStyleCnt="0"/>
      <dgm:spPr/>
    </dgm:pt>
    <dgm:pt modelId="{3E07A563-2F7E-4E12-8D71-AF7AFBAC1DEE}" type="pres">
      <dgm:prSet presAssocID="{6B09DFD4-D98E-4B1C-94E7-1DB50AA58CE7}" presName="FirstChild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EAC969B0-86A1-4875-9A97-4A04C168315E}" type="pres">
      <dgm:prSet presAssocID="{6B09DFD4-D98E-4B1C-94E7-1DB50AA58CE7}" presName="Parent" presStyleLbl="alignNode1" presStyleIdx="0" presStyleCnt="3">
        <dgm:presLayoutVars>
          <dgm:chMax val="3"/>
          <dgm:chPref val="3"/>
          <dgm:bulletEnabled val="1"/>
        </dgm:presLayoutVars>
      </dgm:prSet>
      <dgm:spPr/>
    </dgm:pt>
    <dgm:pt modelId="{1C11A3BD-D56A-445D-ACFC-A601128593B7}" type="pres">
      <dgm:prSet presAssocID="{6B09DFD4-D98E-4B1C-94E7-1DB50AA58CE7}" presName="Accent" presStyleLbl="parChTrans1D1" presStyleIdx="0" presStyleCnt="3"/>
      <dgm:spPr/>
    </dgm:pt>
    <dgm:pt modelId="{44C2D7B9-6B99-4ECA-AF58-08C0A0C48066}" type="pres">
      <dgm:prSet presAssocID="{6B09DFD4-D98E-4B1C-94E7-1DB50AA58CE7}" presName="Child" presStyleLbl="revTx" presStyleIdx="1" presStyleCnt="6">
        <dgm:presLayoutVars>
          <dgm:chMax val="0"/>
          <dgm:chPref val="0"/>
          <dgm:bulletEnabled val="1"/>
        </dgm:presLayoutVars>
      </dgm:prSet>
      <dgm:spPr/>
    </dgm:pt>
    <dgm:pt modelId="{F288CAB5-520C-4F54-BAB9-D41CFA9E3F80}" type="pres">
      <dgm:prSet presAssocID="{DD515DC4-50A6-4098-93B6-C65332A60D30}" presName="sibTrans" presStyleCnt="0"/>
      <dgm:spPr/>
    </dgm:pt>
    <dgm:pt modelId="{0BD7CE80-7499-471C-8670-CBC664471CD6}" type="pres">
      <dgm:prSet presAssocID="{3DB3AA22-DAEF-4315-B059-6C5369C12004}" presName="composite" presStyleCnt="0"/>
      <dgm:spPr/>
    </dgm:pt>
    <dgm:pt modelId="{8F27543F-1EA0-4740-B415-6386175EC947}" type="pres">
      <dgm:prSet presAssocID="{3DB3AA22-DAEF-4315-B059-6C5369C12004}" presName="FirstChild" presStyleLbl="revTx" presStyleIdx="2" presStyleCnt="6" custLinFactNeighborX="118" custLinFactNeighborY="63904">
        <dgm:presLayoutVars>
          <dgm:chMax val="0"/>
          <dgm:chPref val="0"/>
          <dgm:bulletEnabled val="1"/>
        </dgm:presLayoutVars>
      </dgm:prSet>
      <dgm:spPr/>
    </dgm:pt>
    <dgm:pt modelId="{C870159C-0C90-4E34-A932-6746FEC00128}" type="pres">
      <dgm:prSet presAssocID="{3DB3AA22-DAEF-4315-B059-6C5369C12004}" presName="Parent" presStyleLbl="alignNode1" presStyleIdx="1" presStyleCnt="3" custLinFactNeighborX="-3344" custLinFactNeighborY="76206">
        <dgm:presLayoutVars>
          <dgm:chMax val="3"/>
          <dgm:chPref val="3"/>
          <dgm:bulletEnabled val="1"/>
        </dgm:presLayoutVars>
      </dgm:prSet>
      <dgm:spPr/>
    </dgm:pt>
    <dgm:pt modelId="{F4974BB2-5850-4270-B6C6-F146339222A0}" type="pres">
      <dgm:prSet presAssocID="{3DB3AA22-DAEF-4315-B059-6C5369C12004}" presName="Accent" presStyleLbl="parChTrans1D1" presStyleIdx="1" presStyleCnt="3"/>
      <dgm:spPr/>
    </dgm:pt>
    <dgm:pt modelId="{13F2797B-84B8-4912-94AF-BCEE0E748495}" type="pres">
      <dgm:prSet presAssocID="{3DB3AA22-DAEF-4315-B059-6C5369C12004}" presName="Child" presStyleLbl="revTx" presStyleIdx="3" presStyleCnt="6">
        <dgm:presLayoutVars>
          <dgm:chMax val="0"/>
          <dgm:chPref val="0"/>
          <dgm:bulletEnabled val="1"/>
        </dgm:presLayoutVars>
      </dgm:prSet>
      <dgm:spPr/>
    </dgm:pt>
    <dgm:pt modelId="{F576ADCE-3D05-4A62-8137-92A6AAD19506}" type="pres">
      <dgm:prSet presAssocID="{A5A199CA-5AE4-46E2-9BD5-6EFF880D8FEA}" presName="sibTrans" presStyleCnt="0"/>
      <dgm:spPr/>
    </dgm:pt>
    <dgm:pt modelId="{CC7C3BE8-FEF4-40A3-B101-927F1CEAE9AF}" type="pres">
      <dgm:prSet presAssocID="{7DEF6460-6EB6-44BE-B85C-06848A78A4EE}" presName="composite" presStyleCnt="0"/>
      <dgm:spPr/>
    </dgm:pt>
    <dgm:pt modelId="{53980595-22EC-45FC-A610-27B74A3112C3}" type="pres">
      <dgm:prSet presAssocID="{7DEF6460-6EB6-44BE-B85C-06848A78A4EE}" presName="FirstChild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74210900-8C4E-4572-A187-D2983B00FB22}" type="pres">
      <dgm:prSet presAssocID="{7DEF6460-6EB6-44BE-B85C-06848A78A4EE}" presName="Parent" presStyleLbl="alignNode1" presStyleIdx="2" presStyleCnt="3">
        <dgm:presLayoutVars>
          <dgm:chMax val="3"/>
          <dgm:chPref val="3"/>
          <dgm:bulletEnabled val="1"/>
        </dgm:presLayoutVars>
      </dgm:prSet>
      <dgm:spPr/>
    </dgm:pt>
    <dgm:pt modelId="{47E9E052-CD52-446B-A5E4-5CD9A036C9CC}" type="pres">
      <dgm:prSet presAssocID="{7DEF6460-6EB6-44BE-B85C-06848A78A4EE}" presName="Accent" presStyleLbl="parChTrans1D1" presStyleIdx="2" presStyleCnt="3"/>
      <dgm:spPr/>
    </dgm:pt>
    <dgm:pt modelId="{A52B0500-1C9E-4878-880F-9605D928B1F7}" type="pres">
      <dgm:prSet presAssocID="{7DEF6460-6EB6-44BE-B85C-06848A78A4EE}" presName="Child" presStyleLbl="revTx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43F57605-7993-4AAB-A156-32BC5DED241C}" type="presOf" srcId="{011092D9-D70D-4D00-930E-E2FDF407859B}" destId="{44C2D7B9-6B99-4ECA-AF58-08C0A0C48066}" srcOrd="0" destOrd="1" presId="urn:microsoft.com/office/officeart/2011/layout/TabList"/>
    <dgm:cxn modelId="{69A45F08-D7FF-4B55-A4A7-F1D1857ED098}" type="presOf" srcId="{31C36758-06EB-4AF2-91C3-8D7AF3E74E66}" destId="{44C2D7B9-6B99-4ECA-AF58-08C0A0C48066}" srcOrd="0" destOrd="4" presId="urn:microsoft.com/office/officeart/2011/layout/TabList"/>
    <dgm:cxn modelId="{B8AD030B-E002-40F1-9140-697D30EE92B3}" srcId="{7DEF6460-6EB6-44BE-B85C-06848A78A4EE}" destId="{799906FC-5A5E-4A08-9584-1FF004627BEC}" srcOrd="3" destOrd="0" parTransId="{0BDA7577-A061-49F7-BF61-F83387387822}" sibTransId="{F6266FE8-2672-4394-A9FD-E30F7B0E6CF4}"/>
    <dgm:cxn modelId="{9F49192B-0F42-4CC3-813B-205507EF26FD}" type="presOf" srcId="{2EBFB6A1-7FEE-4B4E-B562-0AF346AF0D74}" destId="{A52B0500-1C9E-4878-880F-9605D928B1F7}" srcOrd="0" destOrd="3" presId="urn:microsoft.com/office/officeart/2011/layout/TabList"/>
    <dgm:cxn modelId="{650EF82C-1CD4-46B5-9D3D-CD6006D1B5B3}" srcId="{6B09DFD4-D98E-4B1C-94E7-1DB50AA58CE7}" destId="{EEC7753B-4A32-4F61-BF1A-7F075DEA9807}" srcOrd="3" destOrd="0" parTransId="{32434A4E-2615-4C29-87D7-9C21B317B7EF}" sibTransId="{67673BF4-A8BA-4330-81CA-975CD3B081D8}"/>
    <dgm:cxn modelId="{C50AD134-D08B-434B-90BF-6730944EBDDA}" srcId="{3DB3AA22-DAEF-4315-B059-6C5369C12004}" destId="{C38F4AB0-BB02-4B7E-8AB8-135E23CB1660}" srcOrd="3" destOrd="0" parTransId="{CCC2608C-4FD1-4236-97B9-F8BE44C5B93A}" sibTransId="{03E1CF32-4FA6-49F7-BB30-0B76817B0A89}"/>
    <dgm:cxn modelId="{53A12836-4AF6-4C5A-90EA-04B2ED2D6940}" srcId="{7DEF6460-6EB6-44BE-B85C-06848A78A4EE}" destId="{EE23B226-8BDD-4743-BA3E-E4DA1B776C9C}" srcOrd="2" destOrd="0" parTransId="{EE2A3ACB-9F4B-4A17-B02F-95A37BFE06B4}" sibTransId="{04FD66F4-7663-47E4-86AD-F1F42FA402C9}"/>
    <dgm:cxn modelId="{5ED77E37-39B4-4BF1-9199-7C04FC150467}" type="presOf" srcId="{EEC7753B-4A32-4F61-BF1A-7F075DEA9807}" destId="{44C2D7B9-6B99-4ECA-AF58-08C0A0C48066}" srcOrd="0" destOrd="2" presId="urn:microsoft.com/office/officeart/2011/layout/TabList"/>
    <dgm:cxn modelId="{9D7AAB5C-DC5E-42B3-B0FB-84E67C1E0CAE}" type="presOf" srcId="{799906FC-5A5E-4A08-9584-1FF004627BEC}" destId="{A52B0500-1C9E-4878-880F-9605D928B1F7}" srcOrd="0" destOrd="2" presId="urn:microsoft.com/office/officeart/2011/layout/TabList"/>
    <dgm:cxn modelId="{690A8A42-C1B2-43D1-B5A5-AFB2F3BDF9FA}" srcId="{6B09DFD4-D98E-4B1C-94E7-1DB50AA58CE7}" destId="{31C36758-06EB-4AF2-91C3-8D7AF3E74E66}" srcOrd="5" destOrd="0" parTransId="{6BE0600D-EA9D-4619-BDA1-F5B9BE053F70}" sibTransId="{C324F898-9037-4555-B36A-CE447810F48D}"/>
    <dgm:cxn modelId="{B3D3E962-4B5B-408B-9A46-271CC5C6C377}" srcId="{6B09DFD4-D98E-4B1C-94E7-1DB50AA58CE7}" destId="{C448A38A-D1DC-4503-A6BF-AA8B0C30F6FC}" srcOrd="1" destOrd="0" parTransId="{73640E33-0C76-475A-B591-6CD095BF468B}" sibTransId="{2ACB4226-8DC1-4D2B-A20A-00831434649B}"/>
    <dgm:cxn modelId="{BC464F65-D539-4ADF-B1A2-80C886AA4AC4}" type="presOf" srcId="{EE23B226-8BDD-4743-BA3E-E4DA1B776C9C}" destId="{A52B0500-1C9E-4878-880F-9605D928B1F7}" srcOrd="0" destOrd="1" presId="urn:microsoft.com/office/officeart/2011/layout/TabList"/>
    <dgm:cxn modelId="{97287866-679A-4ED6-ABDC-33E561599342}" type="presOf" srcId="{6B09DFD4-D98E-4B1C-94E7-1DB50AA58CE7}" destId="{EAC969B0-86A1-4875-9A97-4A04C168315E}" srcOrd="0" destOrd="0" presId="urn:microsoft.com/office/officeart/2011/layout/TabList"/>
    <dgm:cxn modelId="{7C33EA67-6487-40AB-AE32-DD7AEEB6314B}" type="presOf" srcId="{7DEF6460-6EB6-44BE-B85C-06848A78A4EE}" destId="{74210900-8C4E-4572-A187-D2983B00FB22}" srcOrd="0" destOrd="0" presId="urn:microsoft.com/office/officeart/2011/layout/TabList"/>
    <dgm:cxn modelId="{356E7A4A-0221-4B51-8C38-2C08DE386D2B}" srcId="{9787771E-C421-499A-8750-1CFB2209E661}" destId="{3DB3AA22-DAEF-4315-B059-6C5369C12004}" srcOrd="1" destOrd="0" parTransId="{7B263233-B426-476A-9F43-C05C22E16457}" sibTransId="{A5A199CA-5AE4-46E2-9BD5-6EFF880D8FEA}"/>
    <dgm:cxn modelId="{A357CC50-899C-4B9B-89D5-FF4B32E23B3D}" type="presOf" srcId="{E23269AD-E642-4923-A5D0-4FC14EEED114}" destId="{13F2797B-84B8-4912-94AF-BCEE0E748495}" srcOrd="0" destOrd="1" presId="urn:microsoft.com/office/officeart/2011/layout/TabList"/>
    <dgm:cxn modelId="{09CCF474-A07B-4576-AC67-568D9226AA30}" type="presOf" srcId="{C448A38A-D1DC-4503-A6BF-AA8B0C30F6FC}" destId="{44C2D7B9-6B99-4ECA-AF58-08C0A0C48066}" srcOrd="0" destOrd="0" presId="urn:microsoft.com/office/officeart/2011/layout/TabList"/>
    <dgm:cxn modelId="{9DFCAE75-2677-41B8-9ADD-06F06F42C056}" srcId="{7DEF6460-6EB6-44BE-B85C-06848A78A4EE}" destId="{50AE0DD9-C9D3-430E-81D7-ADA75544FE9A}" srcOrd="0" destOrd="0" parTransId="{A82863AF-5114-4A63-A604-342A9718A0C7}" sibTransId="{7EC9741F-0BC3-41A2-A7F9-375531883E4B}"/>
    <dgm:cxn modelId="{E0061A79-F57A-42FE-B66A-8522637D58CA}" srcId="{6B09DFD4-D98E-4B1C-94E7-1DB50AA58CE7}" destId="{011092D9-D70D-4D00-930E-E2FDF407859B}" srcOrd="2" destOrd="0" parTransId="{FC2BCD65-3F2F-47CC-AAAF-116B8A247AA0}" sibTransId="{957157BE-F2E5-4FC7-8ED3-2754641CA261}"/>
    <dgm:cxn modelId="{25A7FC5A-99A1-4534-86D0-54AF3CB4066B}" srcId="{3DB3AA22-DAEF-4315-B059-6C5369C12004}" destId="{2DEAAC46-E6CD-4B3E-A055-6001F1FCB8CB}" srcOrd="0" destOrd="0" parTransId="{147CD121-8F4A-4EB2-9FC0-1B0100E55A1D}" sibTransId="{048A9277-8C27-43BD-BC33-673065FC21AC}"/>
    <dgm:cxn modelId="{1A85527B-DB84-4EC5-B871-21ABE351EEF7}" srcId="{3DB3AA22-DAEF-4315-B059-6C5369C12004}" destId="{F4C010E0-A5A6-46BF-9FE3-A3CF5150006B}" srcOrd="1" destOrd="0" parTransId="{AD108EB3-5929-4307-9891-60886090DF0F}" sibTransId="{98E98610-00C5-4431-BC4F-39833A78866C}"/>
    <dgm:cxn modelId="{5D60587C-4BEB-4541-A830-187C8FD53F9F}" type="presOf" srcId="{F4C010E0-A5A6-46BF-9FE3-A3CF5150006B}" destId="{13F2797B-84B8-4912-94AF-BCEE0E748495}" srcOrd="0" destOrd="0" presId="urn:microsoft.com/office/officeart/2011/layout/TabList"/>
    <dgm:cxn modelId="{2B314B7F-41C9-4577-8C64-7C169454FEFC}" type="presOf" srcId="{50AE0DD9-C9D3-430E-81D7-ADA75544FE9A}" destId="{53980595-22EC-45FC-A610-27B74A3112C3}" srcOrd="0" destOrd="0" presId="urn:microsoft.com/office/officeart/2011/layout/TabList"/>
    <dgm:cxn modelId="{D4252C83-DE2D-49F7-B427-0F7DBDF59085}" srcId="{6B09DFD4-D98E-4B1C-94E7-1DB50AA58CE7}" destId="{159C1757-F205-4A12-B0D5-1FD5D9D06FDD}" srcOrd="0" destOrd="0" parTransId="{702F1509-68B4-4736-BD93-69DA1650197D}" sibTransId="{D3F4D837-1460-4263-82E1-C6AC7EC6F3BF}"/>
    <dgm:cxn modelId="{D4F28988-94CD-4F36-B058-77816909B649}" type="presOf" srcId="{9787771E-C421-499A-8750-1CFB2209E661}" destId="{0136AFD7-7311-4097-93D6-D54EC307FAEF}" srcOrd="0" destOrd="0" presId="urn:microsoft.com/office/officeart/2011/layout/TabList"/>
    <dgm:cxn modelId="{A400C68A-B5F9-479D-85DD-57CD0E451E09}" type="presOf" srcId="{3463DCA4-BC0F-4973-97C2-A3EA2ADC34BC}" destId="{13F2797B-84B8-4912-94AF-BCEE0E748495}" srcOrd="0" destOrd="3" presId="urn:microsoft.com/office/officeart/2011/layout/TabList"/>
    <dgm:cxn modelId="{4F4FAF8B-BD3C-4F7C-AC7D-072424034F79}" type="presOf" srcId="{459DCB0A-31B1-4465-ABC6-DCFECD12038F}" destId="{A52B0500-1C9E-4878-880F-9605D928B1F7}" srcOrd="0" destOrd="0" presId="urn:microsoft.com/office/officeart/2011/layout/TabList"/>
    <dgm:cxn modelId="{9F672F94-B61C-4669-9D15-3111640F1E61}" type="presOf" srcId="{3DB3AA22-DAEF-4315-B059-6C5369C12004}" destId="{C870159C-0C90-4E34-A932-6746FEC00128}" srcOrd="0" destOrd="0" presId="urn:microsoft.com/office/officeart/2011/layout/TabList"/>
    <dgm:cxn modelId="{69292B95-3649-428A-8837-9891B4EF4B71}" type="presOf" srcId="{D8DCDDA4-A5E2-47EC-B06A-DC1081AEB43B}" destId="{44C2D7B9-6B99-4ECA-AF58-08C0A0C48066}" srcOrd="0" destOrd="3" presId="urn:microsoft.com/office/officeart/2011/layout/TabList"/>
    <dgm:cxn modelId="{0A436795-79D8-4FE6-8D1C-0D524432E43F}" type="presOf" srcId="{159C1757-F205-4A12-B0D5-1FD5D9D06FDD}" destId="{3E07A563-2F7E-4E12-8D71-AF7AFBAC1DEE}" srcOrd="0" destOrd="0" presId="urn:microsoft.com/office/officeart/2011/layout/TabList"/>
    <dgm:cxn modelId="{E27A4EA8-AEE3-49BC-A04F-15A1A6F8C6B5}" srcId="{6B09DFD4-D98E-4B1C-94E7-1DB50AA58CE7}" destId="{D8DCDDA4-A5E2-47EC-B06A-DC1081AEB43B}" srcOrd="4" destOrd="0" parTransId="{AB57ACFC-5E01-4048-8894-640EA999040D}" sibTransId="{CBC33434-6F8A-4252-9B4E-FE514DB62F5A}"/>
    <dgm:cxn modelId="{9DB303B9-A34F-4BEA-B619-805B5A62FD79}" srcId="{7DEF6460-6EB6-44BE-B85C-06848A78A4EE}" destId="{459DCB0A-31B1-4465-ABC6-DCFECD12038F}" srcOrd="1" destOrd="0" parTransId="{21EF86D6-56E2-418A-9416-1FE1325A233B}" sibTransId="{3C1D64F9-E03F-475A-8478-0509ADDB26FA}"/>
    <dgm:cxn modelId="{E3A5F2CD-4E49-4754-8721-6C97D87DD26F}" type="presOf" srcId="{2DEAAC46-E6CD-4B3E-A055-6001F1FCB8CB}" destId="{8F27543F-1EA0-4740-B415-6386175EC947}" srcOrd="0" destOrd="0" presId="urn:microsoft.com/office/officeart/2011/layout/TabList"/>
    <dgm:cxn modelId="{28558FD2-BFA9-4977-AEB9-AD1049FFA892}" srcId="{9787771E-C421-499A-8750-1CFB2209E661}" destId="{6B09DFD4-D98E-4B1C-94E7-1DB50AA58CE7}" srcOrd="0" destOrd="0" parTransId="{09966F29-275C-4AA8-A57B-D23FC398BD86}" sibTransId="{DD515DC4-50A6-4098-93B6-C65332A60D30}"/>
    <dgm:cxn modelId="{AC873AF5-0024-4D8C-8D67-73BF8F4FE1C3}" srcId="{3DB3AA22-DAEF-4315-B059-6C5369C12004}" destId="{E23269AD-E642-4923-A5D0-4FC14EEED114}" srcOrd="2" destOrd="0" parTransId="{37A20CD3-6D72-45B1-A091-8EFFB0F824B4}" sibTransId="{408497CE-6E87-4989-A558-0F5B0B854B07}"/>
    <dgm:cxn modelId="{0E0B4BF6-4D61-499B-9F38-CB3F44FF0E3F}" srcId="{3DB3AA22-DAEF-4315-B059-6C5369C12004}" destId="{3463DCA4-BC0F-4973-97C2-A3EA2ADC34BC}" srcOrd="4" destOrd="0" parTransId="{3A0A3556-A03B-44B4-8663-0787C14C85B8}" sibTransId="{6A35E8BA-2B58-4AC7-9E81-3006D24A3D08}"/>
    <dgm:cxn modelId="{5BEC08F7-2274-4A6D-A932-217D4607F551}" srcId="{9787771E-C421-499A-8750-1CFB2209E661}" destId="{7DEF6460-6EB6-44BE-B85C-06848A78A4EE}" srcOrd="2" destOrd="0" parTransId="{986DD136-30CA-465D-B6FF-A880A34689BA}" sibTransId="{815B89E0-94C2-4EE2-9F9B-CB7470B557E8}"/>
    <dgm:cxn modelId="{42F658FB-E6B2-4ED4-836E-1C6C563816B2}" type="presOf" srcId="{C38F4AB0-BB02-4B7E-8AB8-135E23CB1660}" destId="{13F2797B-84B8-4912-94AF-BCEE0E748495}" srcOrd="0" destOrd="2" presId="urn:microsoft.com/office/officeart/2011/layout/TabList"/>
    <dgm:cxn modelId="{F164EFFF-68D4-4920-8789-EDC2C066EDDB}" srcId="{7DEF6460-6EB6-44BE-B85C-06848A78A4EE}" destId="{2EBFB6A1-7FEE-4B4E-B562-0AF346AF0D74}" srcOrd="4" destOrd="0" parTransId="{A3D47201-1534-4624-8CC0-58647491E77B}" sibTransId="{990ED280-C6B7-4E1A-8239-9E00B6B06649}"/>
    <dgm:cxn modelId="{80681FE7-06FE-4C8A-84F8-8B037CAE15AA}" type="presParOf" srcId="{0136AFD7-7311-4097-93D6-D54EC307FAEF}" destId="{166A386F-FAA1-4468-B56A-D24817D57CE1}" srcOrd="0" destOrd="0" presId="urn:microsoft.com/office/officeart/2011/layout/TabList"/>
    <dgm:cxn modelId="{324FFE94-C3D2-4C5F-805C-A4B105A8F283}" type="presParOf" srcId="{166A386F-FAA1-4468-B56A-D24817D57CE1}" destId="{3E07A563-2F7E-4E12-8D71-AF7AFBAC1DEE}" srcOrd="0" destOrd="0" presId="urn:microsoft.com/office/officeart/2011/layout/TabList"/>
    <dgm:cxn modelId="{A3395A58-0BB1-4EA6-8902-2210380CD35C}" type="presParOf" srcId="{166A386F-FAA1-4468-B56A-D24817D57CE1}" destId="{EAC969B0-86A1-4875-9A97-4A04C168315E}" srcOrd="1" destOrd="0" presId="urn:microsoft.com/office/officeart/2011/layout/TabList"/>
    <dgm:cxn modelId="{3D2AF206-E864-42BC-A65A-8247034ABD07}" type="presParOf" srcId="{166A386F-FAA1-4468-B56A-D24817D57CE1}" destId="{1C11A3BD-D56A-445D-ACFC-A601128593B7}" srcOrd="2" destOrd="0" presId="urn:microsoft.com/office/officeart/2011/layout/TabList"/>
    <dgm:cxn modelId="{24BE46B2-B9E5-4928-8F1E-941A9814CE69}" type="presParOf" srcId="{0136AFD7-7311-4097-93D6-D54EC307FAEF}" destId="{44C2D7B9-6B99-4ECA-AF58-08C0A0C48066}" srcOrd="1" destOrd="0" presId="urn:microsoft.com/office/officeart/2011/layout/TabList"/>
    <dgm:cxn modelId="{47218604-FE29-4049-B856-4E0C781BB035}" type="presParOf" srcId="{0136AFD7-7311-4097-93D6-D54EC307FAEF}" destId="{F288CAB5-520C-4F54-BAB9-D41CFA9E3F80}" srcOrd="2" destOrd="0" presId="urn:microsoft.com/office/officeart/2011/layout/TabList"/>
    <dgm:cxn modelId="{0015EA4C-7F6A-4FDE-BB2D-D0C2E54B8A2D}" type="presParOf" srcId="{0136AFD7-7311-4097-93D6-D54EC307FAEF}" destId="{0BD7CE80-7499-471C-8670-CBC664471CD6}" srcOrd="3" destOrd="0" presId="urn:microsoft.com/office/officeart/2011/layout/TabList"/>
    <dgm:cxn modelId="{37A083CA-1CE0-4295-8CA3-DBEB8BA97568}" type="presParOf" srcId="{0BD7CE80-7499-471C-8670-CBC664471CD6}" destId="{8F27543F-1EA0-4740-B415-6386175EC947}" srcOrd="0" destOrd="0" presId="urn:microsoft.com/office/officeart/2011/layout/TabList"/>
    <dgm:cxn modelId="{72CD9D3B-5237-4788-B958-1E59AE6ADC80}" type="presParOf" srcId="{0BD7CE80-7499-471C-8670-CBC664471CD6}" destId="{C870159C-0C90-4E34-A932-6746FEC00128}" srcOrd="1" destOrd="0" presId="urn:microsoft.com/office/officeart/2011/layout/TabList"/>
    <dgm:cxn modelId="{7A18544C-382A-4071-8CE0-3B47ED9FF2A7}" type="presParOf" srcId="{0BD7CE80-7499-471C-8670-CBC664471CD6}" destId="{F4974BB2-5850-4270-B6C6-F146339222A0}" srcOrd="2" destOrd="0" presId="urn:microsoft.com/office/officeart/2011/layout/TabList"/>
    <dgm:cxn modelId="{BCCE1353-2506-4DA7-B87D-582BED1945D9}" type="presParOf" srcId="{0136AFD7-7311-4097-93D6-D54EC307FAEF}" destId="{13F2797B-84B8-4912-94AF-BCEE0E748495}" srcOrd="4" destOrd="0" presId="urn:microsoft.com/office/officeart/2011/layout/TabList"/>
    <dgm:cxn modelId="{7629D7E1-0FA8-47B2-ACFF-637F4C81ED91}" type="presParOf" srcId="{0136AFD7-7311-4097-93D6-D54EC307FAEF}" destId="{F576ADCE-3D05-4A62-8137-92A6AAD19506}" srcOrd="5" destOrd="0" presId="urn:microsoft.com/office/officeart/2011/layout/TabList"/>
    <dgm:cxn modelId="{D5221ABE-5411-438B-83DB-9AE72FC9E763}" type="presParOf" srcId="{0136AFD7-7311-4097-93D6-D54EC307FAEF}" destId="{CC7C3BE8-FEF4-40A3-B101-927F1CEAE9AF}" srcOrd="6" destOrd="0" presId="urn:microsoft.com/office/officeart/2011/layout/TabList"/>
    <dgm:cxn modelId="{48565E17-CAEE-4F2B-AB56-CB891FC3E545}" type="presParOf" srcId="{CC7C3BE8-FEF4-40A3-B101-927F1CEAE9AF}" destId="{53980595-22EC-45FC-A610-27B74A3112C3}" srcOrd="0" destOrd="0" presId="urn:microsoft.com/office/officeart/2011/layout/TabList"/>
    <dgm:cxn modelId="{6B877FAE-788F-48C0-9F82-6EFE745B88BC}" type="presParOf" srcId="{CC7C3BE8-FEF4-40A3-B101-927F1CEAE9AF}" destId="{74210900-8C4E-4572-A187-D2983B00FB22}" srcOrd="1" destOrd="0" presId="urn:microsoft.com/office/officeart/2011/layout/TabList"/>
    <dgm:cxn modelId="{37F109E9-5798-49DA-80C4-5A6507BFC750}" type="presParOf" srcId="{CC7C3BE8-FEF4-40A3-B101-927F1CEAE9AF}" destId="{47E9E052-CD52-446B-A5E4-5CD9A036C9CC}" srcOrd="2" destOrd="0" presId="urn:microsoft.com/office/officeart/2011/layout/TabList"/>
    <dgm:cxn modelId="{BDAD4BAC-4A2B-4704-A90E-FA4DC024B134}" type="presParOf" srcId="{0136AFD7-7311-4097-93D6-D54EC307FAEF}" destId="{A52B0500-1C9E-4878-880F-9605D928B1F7}" srcOrd="7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C44824D-8B93-41FC-A3CA-2FC36710D0DE}" type="doc">
      <dgm:prSet loTypeId="urn:microsoft.com/office/officeart/2005/8/layout/list1" loCatId="list" qsTypeId="urn:microsoft.com/office/officeart/2005/8/quickstyle/3d2#1" qsCatId="3D" csTypeId="urn:microsoft.com/office/officeart/2005/8/colors/colorful5" csCatId="colorful" phldr="1"/>
      <dgm:spPr/>
      <dgm:t>
        <a:bodyPr/>
        <a:lstStyle/>
        <a:p>
          <a:endParaRPr lang="el-GR"/>
        </a:p>
      </dgm:t>
    </dgm:pt>
    <dgm:pt modelId="{F121CD04-9D8D-4593-94DD-5543D6B8C584}">
      <dgm:prSet phldrT="[Κείμενο]"/>
      <dgm:spPr/>
      <dgm:t>
        <a:bodyPr/>
        <a:lstStyle/>
        <a:p>
          <a:r>
            <a:rPr lang="el-GR" dirty="0" err="1"/>
            <a:t>Νεοφλοιός</a:t>
          </a:r>
          <a:r>
            <a:rPr lang="el-GR" dirty="0"/>
            <a:t>:</a:t>
          </a:r>
          <a:r>
            <a:rPr lang="en-US" dirty="0"/>
            <a:t> (</a:t>
          </a:r>
          <a:r>
            <a:rPr lang="el-GR" dirty="0"/>
            <a:t>υψηλότερου επιπέδου αισθητηριακές περιοχές, σκέψη και κρίση, εργαζόμενη, βραχύχρονη και μακρόχρονη μνήμη)</a:t>
          </a:r>
        </a:p>
      </dgm:t>
    </dgm:pt>
    <dgm:pt modelId="{B76F128F-6DBD-473C-AA1E-E4739DB18AC3}" type="parTrans" cxnId="{952573B7-5C60-4EEB-ACDE-33EFA186C14D}">
      <dgm:prSet/>
      <dgm:spPr/>
      <dgm:t>
        <a:bodyPr/>
        <a:lstStyle/>
        <a:p>
          <a:endParaRPr lang="el-GR"/>
        </a:p>
      </dgm:t>
    </dgm:pt>
    <dgm:pt modelId="{7E07575C-47E9-434F-97EC-E68482C41B64}" type="sibTrans" cxnId="{952573B7-5C60-4EEB-ACDE-33EFA186C14D}">
      <dgm:prSet/>
      <dgm:spPr/>
      <dgm:t>
        <a:bodyPr/>
        <a:lstStyle/>
        <a:p>
          <a:endParaRPr lang="el-GR"/>
        </a:p>
      </dgm:t>
    </dgm:pt>
    <dgm:pt modelId="{01D7327C-8F65-4680-8805-1BCE22E571D0}">
      <dgm:prSet phldrT="[Κείμενο]"/>
      <dgm:spPr/>
      <dgm:t>
        <a:bodyPr/>
        <a:lstStyle/>
        <a:p>
          <a:r>
            <a:rPr lang="el-GR" dirty="0"/>
            <a:t>Ιππόκαμπος (επεισοδιακή μνήμη, χωρική μνήμη)</a:t>
          </a:r>
        </a:p>
      </dgm:t>
    </dgm:pt>
    <dgm:pt modelId="{71696758-1830-45C7-A25D-B9D018CB1BD8}" type="parTrans" cxnId="{E26D216E-DEC8-41F3-8EA0-A2E5F727BA2F}">
      <dgm:prSet/>
      <dgm:spPr/>
      <dgm:t>
        <a:bodyPr/>
        <a:lstStyle/>
        <a:p>
          <a:endParaRPr lang="el-GR"/>
        </a:p>
      </dgm:t>
    </dgm:pt>
    <dgm:pt modelId="{C0FBDF54-09B4-4279-A5EE-F3F4A626CB01}" type="sibTrans" cxnId="{E26D216E-DEC8-41F3-8EA0-A2E5F727BA2F}">
      <dgm:prSet/>
      <dgm:spPr/>
      <dgm:t>
        <a:bodyPr/>
        <a:lstStyle/>
        <a:p>
          <a:endParaRPr lang="el-GR"/>
        </a:p>
      </dgm:t>
    </dgm:pt>
    <dgm:pt modelId="{C9F45C25-9852-4562-864D-0F656996361A}">
      <dgm:prSet phldrT="[Κείμενο]"/>
      <dgm:spPr/>
      <dgm:t>
        <a:bodyPr/>
        <a:lstStyle/>
        <a:p>
          <a:r>
            <a:rPr lang="el-GR" dirty="0"/>
            <a:t>Αμυγδαλή (συναισθηματική μνήμη)</a:t>
          </a:r>
        </a:p>
      </dgm:t>
    </dgm:pt>
    <dgm:pt modelId="{C107D40C-6E1E-452C-BF12-D3CD42EAA755}" type="parTrans" cxnId="{F7FFF862-2400-4B58-99CB-584999090174}">
      <dgm:prSet/>
      <dgm:spPr/>
      <dgm:t>
        <a:bodyPr/>
        <a:lstStyle/>
        <a:p>
          <a:endParaRPr lang="el-GR"/>
        </a:p>
      </dgm:t>
    </dgm:pt>
    <dgm:pt modelId="{96E82509-61B7-452D-B953-B5BE05A42BEC}" type="sibTrans" cxnId="{F7FFF862-2400-4B58-99CB-584999090174}">
      <dgm:prSet/>
      <dgm:spPr/>
      <dgm:t>
        <a:bodyPr/>
        <a:lstStyle/>
        <a:p>
          <a:endParaRPr lang="el-GR"/>
        </a:p>
      </dgm:t>
    </dgm:pt>
    <dgm:pt modelId="{BD9BC474-BA87-4BCE-B815-0A1ED7750C86}">
      <dgm:prSet/>
      <dgm:spPr/>
      <dgm:t>
        <a:bodyPr/>
        <a:lstStyle/>
        <a:p>
          <a:r>
            <a:rPr lang="el-GR" dirty="0"/>
            <a:t>Πυρήνας κάτω ελαίας (ρύθμιση </a:t>
          </a:r>
          <a:r>
            <a:rPr lang="el-GR" dirty="0" err="1"/>
            <a:t>ακετυλοχολίνης</a:t>
          </a:r>
          <a:r>
            <a:rPr lang="el-GR" dirty="0"/>
            <a:t>)</a:t>
          </a:r>
        </a:p>
      </dgm:t>
    </dgm:pt>
    <dgm:pt modelId="{BC6E8B1D-1025-4010-815E-5AB8FEE990CA}" type="parTrans" cxnId="{5BEC6D11-F7ED-4836-AFDB-F67BB583EF43}">
      <dgm:prSet/>
      <dgm:spPr/>
      <dgm:t>
        <a:bodyPr/>
        <a:lstStyle/>
        <a:p>
          <a:endParaRPr lang="el-GR"/>
        </a:p>
      </dgm:t>
    </dgm:pt>
    <dgm:pt modelId="{3F86F969-FE4F-4C4F-BDD3-F88BE3CE2F2D}" type="sibTrans" cxnId="{5BEC6D11-F7ED-4836-AFDB-F67BB583EF43}">
      <dgm:prSet/>
      <dgm:spPr/>
      <dgm:t>
        <a:bodyPr/>
        <a:lstStyle/>
        <a:p>
          <a:endParaRPr lang="el-GR"/>
        </a:p>
      </dgm:t>
    </dgm:pt>
    <dgm:pt modelId="{7EE82D4B-3162-4C55-A612-9AAE9AF27016}">
      <dgm:prSet/>
      <dgm:spPr/>
      <dgm:t>
        <a:bodyPr/>
        <a:lstStyle/>
        <a:p>
          <a:r>
            <a:rPr lang="el-GR" dirty="0"/>
            <a:t>Πυρήνες </a:t>
          </a:r>
          <a:r>
            <a:rPr lang="en-US" dirty="0"/>
            <a:t>Raphe </a:t>
          </a:r>
          <a:r>
            <a:rPr lang="el-GR" dirty="0"/>
            <a:t>(</a:t>
          </a:r>
          <a:r>
            <a:rPr lang="el-GR" dirty="0" err="1"/>
            <a:t>σεροτονίνη</a:t>
          </a:r>
          <a:r>
            <a:rPr lang="el-GR" dirty="0"/>
            <a:t>, </a:t>
          </a:r>
          <a:r>
            <a:rPr lang="el-GR" dirty="0" err="1"/>
            <a:t>ρυθμίστής</a:t>
          </a:r>
          <a:r>
            <a:rPr lang="el-GR" dirty="0"/>
            <a:t> διάθεσης)</a:t>
          </a:r>
          <a:r>
            <a:rPr lang="en-US" dirty="0"/>
            <a:t>(Frazer A., et al. 1999)</a:t>
          </a:r>
          <a:endParaRPr lang="el-GR" dirty="0"/>
        </a:p>
      </dgm:t>
    </dgm:pt>
    <dgm:pt modelId="{709DAF0A-EE3B-4608-8E71-50AA2EE029CF}" type="parTrans" cxnId="{32E635A6-A431-4440-AED7-8BC35CC7100D}">
      <dgm:prSet/>
      <dgm:spPr/>
      <dgm:t>
        <a:bodyPr/>
        <a:lstStyle/>
        <a:p>
          <a:endParaRPr lang="el-GR"/>
        </a:p>
      </dgm:t>
    </dgm:pt>
    <dgm:pt modelId="{F0182D3B-FA4B-4CB1-9CA2-42E36C679EE8}" type="sibTrans" cxnId="{32E635A6-A431-4440-AED7-8BC35CC7100D}">
      <dgm:prSet/>
      <dgm:spPr/>
      <dgm:t>
        <a:bodyPr/>
        <a:lstStyle/>
        <a:p>
          <a:endParaRPr lang="el-GR"/>
        </a:p>
      </dgm:t>
    </dgm:pt>
    <dgm:pt modelId="{541D8BA4-1A25-4658-9C15-99C7B16ADBB8}">
      <dgm:prSet/>
      <dgm:spPr/>
      <dgm:t>
        <a:bodyPr/>
        <a:lstStyle/>
        <a:p>
          <a:r>
            <a:rPr lang="el-GR" dirty="0" err="1"/>
            <a:t>Υπομέλανας</a:t>
          </a:r>
          <a:r>
            <a:rPr lang="el-GR" dirty="0"/>
            <a:t> </a:t>
          </a:r>
          <a:r>
            <a:rPr lang="el-GR" dirty="0" err="1"/>
            <a:t>τόπος(νορεπινεφρίνη</a:t>
          </a:r>
          <a:r>
            <a:rPr lang="el-GR" dirty="0"/>
            <a:t>, προσοχή, πίεση αίματος, </a:t>
          </a:r>
          <a:r>
            <a:rPr lang="el-GR" dirty="0" err="1"/>
            <a:t>υπνος</a:t>
          </a:r>
          <a:r>
            <a:rPr lang="el-GR" dirty="0"/>
            <a:t>, ημερήσιος κύκλος)</a:t>
          </a:r>
        </a:p>
      </dgm:t>
    </dgm:pt>
    <dgm:pt modelId="{D9D20AE8-3A02-401D-BE09-15A980D9070D}" type="parTrans" cxnId="{54AAFCAF-F9CE-4A0C-90D9-757E06B3990C}">
      <dgm:prSet/>
      <dgm:spPr/>
      <dgm:t>
        <a:bodyPr/>
        <a:lstStyle/>
        <a:p>
          <a:endParaRPr lang="el-GR"/>
        </a:p>
      </dgm:t>
    </dgm:pt>
    <dgm:pt modelId="{D5CF4639-0473-453D-AED8-5833B28E7E63}" type="sibTrans" cxnId="{54AAFCAF-F9CE-4A0C-90D9-757E06B3990C}">
      <dgm:prSet/>
      <dgm:spPr/>
      <dgm:t>
        <a:bodyPr/>
        <a:lstStyle/>
        <a:p>
          <a:endParaRPr lang="el-GR"/>
        </a:p>
      </dgm:t>
    </dgm:pt>
    <dgm:pt modelId="{4E780FFB-FBC9-4FF9-A166-CA91CD4D8E29}" type="pres">
      <dgm:prSet presAssocID="{2C44824D-8B93-41FC-A3CA-2FC36710D0DE}" presName="linear" presStyleCnt="0">
        <dgm:presLayoutVars>
          <dgm:dir/>
          <dgm:animLvl val="lvl"/>
          <dgm:resizeHandles val="exact"/>
        </dgm:presLayoutVars>
      </dgm:prSet>
      <dgm:spPr/>
    </dgm:pt>
    <dgm:pt modelId="{5DF3FC64-250D-46A2-A5A7-7A2E5EFE70FC}" type="pres">
      <dgm:prSet presAssocID="{F121CD04-9D8D-4593-94DD-5543D6B8C584}" presName="parentLin" presStyleCnt="0"/>
      <dgm:spPr/>
    </dgm:pt>
    <dgm:pt modelId="{A1B14F55-DEEA-43E4-9D1F-038E0BBEC473}" type="pres">
      <dgm:prSet presAssocID="{F121CD04-9D8D-4593-94DD-5543D6B8C584}" presName="parentLeftMargin" presStyleLbl="node1" presStyleIdx="0" presStyleCnt="6"/>
      <dgm:spPr/>
    </dgm:pt>
    <dgm:pt modelId="{DBF6A0B7-EB06-40D3-A3E1-690F7EA6BA08}" type="pres">
      <dgm:prSet presAssocID="{F121CD04-9D8D-4593-94DD-5543D6B8C584}" presName="parentText" presStyleLbl="node1" presStyleIdx="0" presStyleCnt="6" custScaleX="118570">
        <dgm:presLayoutVars>
          <dgm:chMax val="0"/>
          <dgm:bulletEnabled val="1"/>
        </dgm:presLayoutVars>
      </dgm:prSet>
      <dgm:spPr/>
    </dgm:pt>
    <dgm:pt modelId="{F19218BF-7A72-45BA-9FBF-723618AC2302}" type="pres">
      <dgm:prSet presAssocID="{F121CD04-9D8D-4593-94DD-5543D6B8C584}" presName="negativeSpace" presStyleCnt="0"/>
      <dgm:spPr/>
    </dgm:pt>
    <dgm:pt modelId="{6FA3F4EF-CA14-48CF-833C-C5828296A03F}" type="pres">
      <dgm:prSet presAssocID="{F121CD04-9D8D-4593-94DD-5543D6B8C584}" presName="childText" presStyleLbl="conFgAcc1" presStyleIdx="0" presStyleCnt="6">
        <dgm:presLayoutVars>
          <dgm:bulletEnabled val="1"/>
        </dgm:presLayoutVars>
      </dgm:prSet>
      <dgm:spPr/>
    </dgm:pt>
    <dgm:pt modelId="{103F033E-7F9D-4F01-A4DF-001EDC9D032E}" type="pres">
      <dgm:prSet presAssocID="{7E07575C-47E9-434F-97EC-E68482C41B64}" presName="spaceBetweenRectangles" presStyleCnt="0"/>
      <dgm:spPr/>
    </dgm:pt>
    <dgm:pt modelId="{B6671437-902C-47D9-8DEC-529E000066C9}" type="pres">
      <dgm:prSet presAssocID="{01D7327C-8F65-4680-8805-1BCE22E571D0}" presName="parentLin" presStyleCnt="0"/>
      <dgm:spPr/>
    </dgm:pt>
    <dgm:pt modelId="{EA9987F3-EFF2-4011-A049-18E6353856D9}" type="pres">
      <dgm:prSet presAssocID="{01D7327C-8F65-4680-8805-1BCE22E571D0}" presName="parentLeftMargin" presStyleLbl="node1" presStyleIdx="0" presStyleCnt="6"/>
      <dgm:spPr/>
    </dgm:pt>
    <dgm:pt modelId="{DD54985E-E3C9-40D9-ABCC-ED5AAAE4EF1A}" type="pres">
      <dgm:prSet presAssocID="{01D7327C-8F65-4680-8805-1BCE22E571D0}" presName="parentText" presStyleLbl="node1" presStyleIdx="1" presStyleCnt="6" custScaleX="118000">
        <dgm:presLayoutVars>
          <dgm:chMax val="0"/>
          <dgm:bulletEnabled val="1"/>
        </dgm:presLayoutVars>
      </dgm:prSet>
      <dgm:spPr/>
    </dgm:pt>
    <dgm:pt modelId="{828EC963-4C05-477C-81DB-9ABD3E6A2DDC}" type="pres">
      <dgm:prSet presAssocID="{01D7327C-8F65-4680-8805-1BCE22E571D0}" presName="negativeSpace" presStyleCnt="0"/>
      <dgm:spPr/>
    </dgm:pt>
    <dgm:pt modelId="{569E2A32-3BF6-4F85-BB96-7A12B75BC78D}" type="pres">
      <dgm:prSet presAssocID="{01D7327C-8F65-4680-8805-1BCE22E571D0}" presName="childText" presStyleLbl="conFgAcc1" presStyleIdx="1" presStyleCnt="6">
        <dgm:presLayoutVars>
          <dgm:bulletEnabled val="1"/>
        </dgm:presLayoutVars>
      </dgm:prSet>
      <dgm:spPr/>
    </dgm:pt>
    <dgm:pt modelId="{97532262-77C3-4223-8035-581DD5CACA5C}" type="pres">
      <dgm:prSet presAssocID="{C0FBDF54-09B4-4279-A5EE-F3F4A626CB01}" presName="spaceBetweenRectangles" presStyleCnt="0"/>
      <dgm:spPr/>
    </dgm:pt>
    <dgm:pt modelId="{13FEEAF4-93B1-4094-82C7-166892D76D78}" type="pres">
      <dgm:prSet presAssocID="{C9F45C25-9852-4562-864D-0F656996361A}" presName="parentLin" presStyleCnt="0"/>
      <dgm:spPr/>
    </dgm:pt>
    <dgm:pt modelId="{3FF4BC53-E1CA-4203-BCD3-4DA1DCA117BE}" type="pres">
      <dgm:prSet presAssocID="{C9F45C25-9852-4562-864D-0F656996361A}" presName="parentLeftMargin" presStyleLbl="node1" presStyleIdx="1" presStyleCnt="6"/>
      <dgm:spPr/>
    </dgm:pt>
    <dgm:pt modelId="{0827FEE2-5D93-45E1-B6CE-6A4291F4284F}" type="pres">
      <dgm:prSet presAssocID="{C9F45C25-9852-4562-864D-0F656996361A}" presName="parentText" presStyleLbl="node1" presStyleIdx="2" presStyleCnt="6" custScaleX="118570">
        <dgm:presLayoutVars>
          <dgm:chMax val="0"/>
          <dgm:bulletEnabled val="1"/>
        </dgm:presLayoutVars>
      </dgm:prSet>
      <dgm:spPr/>
    </dgm:pt>
    <dgm:pt modelId="{EA4588A5-A161-4B39-84AF-D17259542971}" type="pres">
      <dgm:prSet presAssocID="{C9F45C25-9852-4562-864D-0F656996361A}" presName="negativeSpace" presStyleCnt="0"/>
      <dgm:spPr/>
    </dgm:pt>
    <dgm:pt modelId="{69833CA1-E8F0-45A2-A57B-FE5C417F2BD5}" type="pres">
      <dgm:prSet presAssocID="{C9F45C25-9852-4562-864D-0F656996361A}" presName="childText" presStyleLbl="conFgAcc1" presStyleIdx="2" presStyleCnt="6">
        <dgm:presLayoutVars>
          <dgm:bulletEnabled val="1"/>
        </dgm:presLayoutVars>
      </dgm:prSet>
      <dgm:spPr/>
    </dgm:pt>
    <dgm:pt modelId="{2B46149D-42A8-488E-B906-3D9E2D9045D4}" type="pres">
      <dgm:prSet presAssocID="{96E82509-61B7-452D-B953-B5BE05A42BEC}" presName="spaceBetweenRectangles" presStyleCnt="0"/>
      <dgm:spPr/>
    </dgm:pt>
    <dgm:pt modelId="{0BF80905-310B-42B4-ADF5-9AF9D45C0F2B}" type="pres">
      <dgm:prSet presAssocID="{541D8BA4-1A25-4658-9C15-99C7B16ADBB8}" presName="parentLin" presStyleCnt="0"/>
      <dgm:spPr/>
    </dgm:pt>
    <dgm:pt modelId="{6B1D569C-6A38-46AF-94A3-249DBFFA655D}" type="pres">
      <dgm:prSet presAssocID="{541D8BA4-1A25-4658-9C15-99C7B16ADBB8}" presName="parentLeftMargin" presStyleLbl="node1" presStyleIdx="2" presStyleCnt="6"/>
      <dgm:spPr/>
    </dgm:pt>
    <dgm:pt modelId="{AB47CA97-D4A0-4349-8FC1-6E374256820C}" type="pres">
      <dgm:prSet presAssocID="{541D8BA4-1A25-4658-9C15-99C7B16ADBB8}" presName="parentText" presStyleLbl="node1" presStyleIdx="3" presStyleCnt="6" custScaleX="118000">
        <dgm:presLayoutVars>
          <dgm:chMax val="0"/>
          <dgm:bulletEnabled val="1"/>
        </dgm:presLayoutVars>
      </dgm:prSet>
      <dgm:spPr/>
    </dgm:pt>
    <dgm:pt modelId="{5ADAE2E1-DAD1-44A9-B945-6E69A2D40845}" type="pres">
      <dgm:prSet presAssocID="{541D8BA4-1A25-4658-9C15-99C7B16ADBB8}" presName="negativeSpace" presStyleCnt="0"/>
      <dgm:spPr/>
    </dgm:pt>
    <dgm:pt modelId="{5113FDD3-9F86-4C96-99DC-5B15D3BF2F53}" type="pres">
      <dgm:prSet presAssocID="{541D8BA4-1A25-4658-9C15-99C7B16ADBB8}" presName="childText" presStyleLbl="conFgAcc1" presStyleIdx="3" presStyleCnt="6" custLinFactNeighborX="-4337" custLinFactNeighborY="-18343">
        <dgm:presLayoutVars>
          <dgm:bulletEnabled val="1"/>
        </dgm:presLayoutVars>
      </dgm:prSet>
      <dgm:spPr/>
    </dgm:pt>
    <dgm:pt modelId="{A9DA4093-A795-4CEC-8BD2-7A3A7CE2AA9A}" type="pres">
      <dgm:prSet presAssocID="{D5CF4639-0473-453D-AED8-5833B28E7E63}" presName="spaceBetweenRectangles" presStyleCnt="0"/>
      <dgm:spPr/>
    </dgm:pt>
    <dgm:pt modelId="{BC2B392F-4521-4CD0-8AB4-01EB01C9232F}" type="pres">
      <dgm:prSet presAssocID="{7EE82D4B-3162-4C55-A612-9AAE9AF27016}" presName="parentLin" presStyleCnt="0"/>
      <dgm:spPr/>
    </dgm:pt>
    <dgm:pt modelId="{0D8B3035-5D70-412D-8A27-6EEFA21420C8}" type="pres">
      <dgm:prSet presAssocID="{7EE82D4B-3162-4C55-A612-9AAE9AF27016}" presName="parentLeftMargin" presStyleLbl="node1" presStyleIdx="3" presStyleCnt="6"/>
      <dgm:spPr/>
    </dgm:pt>
    <dgm:pt modelId="{5154846E-61C0-4542-952A-4EEC8AFA0D6C}" type="pres">
      <dgm:prSet presAssocID="{7EE82D4B-3162-4C55-A612-9AAE9AF27016}" presName="parentText" presStyleLbl="node1" presStyleIdx="4" presStyleCnt="6" custScaleX="118000">
        <dgm:presLayoutVars>
          <dgm:chMax val="0"/>
          <dgm:bulletEnabled val="1"/>
        </dgm:presLayoutVars>
      </dgm:prSet>
      <dgm:spPr/>
    </dgm:pt>
    <dgm:pt modelId="{FAE70931-E617-4C4F-91EE-EF0EB9A19DDD}" type="pres">
      <dgm:prSet presAssocID="{7EE82D4B-3162-4C55-A612-9AAE9AF27016}" presName="negativeSpace" presStyleCnt="0"/>
      <dgm:spPr/>
    </dgm:pt>
    <dgm:pt modelId="{05A67E6F-EAA2-41C5-80DD-2F3AC0AEA72D}" type="pres">
      <dgm:prSet presAssocID="{7EE82D4B-3162-4C55-A612-9AAE9AF27016}" presName="childText" presStyleLbl="conFgAcc1" presStyleIdx="4" presStyleCnt="6">
        <dgm:presLayoutVars>
          <dgm:bulletEnabled val="1"/>
        </dgm:presLayoutVars>
      </dgm:prSet>
      <dgm:spPr/>
    </dgm:pt>
    <dgm:pt modelId="{A8263A7E-6EC7-4CD2-AEA5-77FAC2620099}" type="pres">
      <dgm:prSet presAssocID="{F0182D3B-FA4B-4CB1-9CA2-42E36C679EE8}" presName="spaceBetweenRectangles" presStyleCnt="0"/>
      <dgm:spPr/>
    </dgm:pt>
    <dgm:pt modelId="{41859CCB-2220-4540-9892-101EA221D2E9}" type="pres">
      <dgm:prSet presAssocID="{BD9BC474-BA87-4BCE-B815-0A1ED7750C86}" presName="parentLin" presStyleCnt="0"/>
      <dgm:spPr/>
    </dgm:pt>
    <dgm:pt modelId="{85986349-BE3F-4221-B1DA-658FB920B75A}" type="pres">
      <dgm:prSet presAssocID="{BD9BC474-BA87-4BCE-B815-0A1ED7750C86}" presName="parentLeftMargin" presStyleLbl="node1" presStyleIdx="4" presStyleCnt="6"/>
      <dgm:spPr/>
    </dgm:pt>
    <dgm:pt modelId="{AF0A62E5-4FCB-469B-92FF-9A2E005AF5E3}" type="pres">
      <dgm:prSet presAssocID="{BD9BC474-BA87-4BCE-B815-0A1ED7750C86}" presName="parentText" presStyleLbl="node1" presStyleIdx="5" presStyleCnt="6" custScaleX="118000">
        <dgm:presLayoutVars>
          <dgm:chMax val="0"/>
          <dgm:bulletEnabled val="1"/>
        </dgm:presLayoutVars>
      </dgm:prSet>
      <dgm:spPr/>
    </dgm:pt>
    <dgm:pt modelId="{248C93B5-CCBB-4ED1-82D9-812DA19FB24C}" type="pres">
      <dgm:prSet presAssocID="{BD9BC474-BA87-4BCE-B815-0A1ED7750C86}" presName="negativeSpace" presStyleCnt="0"/>
      <dgm:spPr/>
    </dgm:pt>
    <dgm:pt modelId="{7B32CFC7-ACF9-4EA3-BC44-8F38FE558ADE}" type="pres">
      <dgm:prSet presAssocID="{BD9BC474-BA87-4BCE-B815-0A1ED7750C86}" presName="childText" presStyleLbl="conFgAcc1" presStyleIdx="5" presStyleCnt="6" custLinFactNeighborX="94" custLinFactNeighborY="-35914">
        <dgm:presLayoutVars>
          <dgm:bulletEnabled val="1"/>
        </dgm:presLayoutVars>
      </dgm:prSet>
      <dgm:spPr/>
    </dgm:pt>
  </dgm:ptLst>
  <dgm:cxnLst>
    <dgm:cxn modelId="{5BEC6D11-F7ED-4836-AFDB-F67BB583EF43}" srcId="{2C44824D-8B93-41FC-A3CA-2FC36710D0DE}" destId="{BD9BC474-BA87-4BCE-B815-0A1ED7750C86}" srcOrd="5" destOrd="0" parTransId="{BC6E8B1D-1025-4010-815E-5AB8FEE990CA}" sibTransId="{3F86F969-FE4F-4C4F-BDD3-F88BE3CE2F2D}"/>
    <dgm:cxn modelId="{DC43361F-7860-4E81-8574-AF7D0DF342BA}" type="presOf" srcId="{C9F45C25-9852-4562-864D-0F656996361A}" destId="{0827FEE2-5D93-45E1-B6CE-6A4291F4284F}" srcOrd="1" destOrd="0" presId="urn:microsoft.com/office/officeart/2005/8/layout/list1"/>
    <dgm:cxn modelId="{18757129-B554-4B1D-8836-C188F2067C31}" type="presOf" srcId="{BD9BC474-BA87-4BCE-B815-0A1ED7750C86}" destId="{AF0A62E5-4FCB-469B-92FF-9A2E005AF5E3}" srcOrd="1" destOrd="0" presId="urn:microsoft.com/office/officeart/2005/8/layout/list1"/>
    <dgm:cxn modelId="{50EA3537-CF60-4D3B-B380-F06C22F0B51E}" type="presOf" srcId="{2C44824D-8B93-41FC-A3CA-2FC36710D0DE}" destId="{4E780FFB-FBC9-4FF9-A166-CA91CD4D8E29}" srcOrd="0" destOrd="0" presId="urn:microsoft.com/office/officeart/2005/8/layout/list1"/>
    <dgm:cxn modelId="{C153053B-875E-4E0A-858B-9C3EFCA43BF4}" type="presOf" srcId="{01D7327C-8F65-4680-8805-1BCE22E571D0}" destId="{EA9987F3-EFF2-4011-A049-18E6353856D9}" srcOrd="0" destOrd="0" presId="urn:microsoft.com/office/officeart/2005/8/layout/list1"/>
    <dgm:cxn modelId="{F7FFF862-2400-4B58-99CB-584999090174}" srcId="{2C44824D-8B93-41FC-A3CA-2FC36710D0DE}" destId="{C9F45C25-9852-4562-864D-0F656996361A}" srcOrd="2" destOrd="0" parTransId="{C107D40C-6E1E-452C-BF12-D3CD42EAA755}" sibTransId="{96E82509-61B7-452D-B953-B5BE05A42BEC}"/>
    <dgm:cxn modelId="{B2E7A369-A997-46EF-82EA-F7A48260D6B9}" type="presOf" srcId="{F121CD04-9D8D-4593-94DD-5543D6B8C584}" destId="{DBF6A0B7-EB06-40D3-A3E1-690F7EA6BA08}" srcOrd="1" destOrd="0" presId="urn:microsoft.com/office/officeart/2005/8/layout/list1"/>
    <dgm:cxn modelId="{E26D216E-DEC8-41F3-8EA0-A2E5F727BA2F}" srcId="{2C44824D-8B93-41FC-A3CA-2FC36710D0DE}" destId="{01D7327C-8F65-4680-8805-1BCE22E571D0}" srcOrd="1" destOrd="0" parTransId="{71696758-1830-45C7-A25D-B9D018CB1BD8}" sibTransId="{C0FBDF54-09B4-4279-A5EE-F3F4A626CB01}"/>
    <dgm:cxn modelId="{BED0D84E-4805-4799-ABB6-7E8E9ECF5364}" type="presOf" srcId="{7EE82D4B-3162-4C55-A612-9AAE9AF27016}" destId="{0D8B3035-5D70-412D-8A27-6EEFA21420C8}" srcOrd="0" destOrd="0" presId="urn:microsoft.com/office/officeart/2005/8/layout/list1"/>
    <dgm:cxn modelId="{1BF96157-8CF0-4926-B0E5-6C370A2EB22D}" type="presOf" srcId="{01D7327C-8F65-4680-8805-1BCE22E571D0}" destId="{DD54985E-E3C9-40D9-ABCC-ED5AAAE4EF1A}" srcOrd="1" destOrd="0" presId="urn:microsoft.com/office/officeart/2005/8/layout/list1"/>
    <dgm:cxn modelId="{B65B6558-CF0E-42AD-8BCC-3091164BBA44}" type="presOf" srcId="{7EE82D4B-3162-4C55-A612-9AAE9AF27016}" destId="{5154846E-61C0-4542-952A-4EEC8AFA0D6C}" srcOrd="1" destOrd="0" presId="urn:microsoft.com/office/officeart/2005/8/layout/list1"/>
    <dgm:cxn modelId="{91E23D86-76E0-4C11-881F-FC30FF99BEF3}" type="presOf" srcId="{C9F45C25-9852-4562-864D-0F656996361A}" destId="{3FF4BC53-E1CA-4203-BCD3-4DA1DCA117BE}" srcOrd="0" destOrd="0" presId="urn:microsoft.com/office/officeart/2005/8/layout/list1"/>
    <dgm:cxn modelId="{7C2977A0-A502-4AB0-A45E-332606045E1D}" type="presOf" srcId="{BD9BC474-BA87-4BCE-B815-0A1ED7750C86}" destId="{85986349-BE3F-4221-B1DA-658FB920B75A}" srcOrd="0" destOrd="0" presId="urn:microsoft.com/office/officeart/2005/8/layout/list1"/>
    <dgm:cxn modelId="{32E635A6-A431-4440-AED7-8BC35CC7100D}" srcId="{2C44824D-8B93-41FC-A3CA-2FC36710D0DE}" destId="{7EE82D4B-3162-4C55-A612-9AAE9AF27016}" srcOrd="4" destOrd="0" parTransId="{709DAF0A-EE3B-4608-8E71-50AA2EE029CF}" sibTransId="{F0182D3B-FA4B-4CB1-9CA2-42E36C679EE8}"/>
    <dgm:cxn modelId="{546B1DAC-0532-484C-94C4-D154F5A0C57B}" type="presOf" srcId="{541D8BA4-1A25-4658-9C15-99C7B16ADBB8}" destId="{AB47CA97-D4A0-4349-8FC1-6E374256820C}" srcOrd="1" destOrd="0" presId="urn:microsoft.com/office/officeart/2005/8/layout/list1"/>
    <dgm:cxn modelId="{54AAFCAF-F9CE-4A0C-90D9-757E06B3990C}" srcId="{2C44824D-8B93-41FC-A3CA-2FC36710D0DE}" destId="{541D8BA4-1A25-4658-9C15-99C7B16ADBB8}" srcOrd="3" destOrd="0" parTransId="{D9D20AE8-3A02-401D-BE09-15A980D9070D}" sibTransId="{D5CF4639-0473-453D-AED8-5833B28E7E63}"/>
    <dgm:cxn modelId="{952573B7-5C60-4EEB-ACDE-33EFA186C14D}" srcId="{2C44824D-8B93-41FC-A3CA-2FC36710D0DE}" destId="{F121CD04-9D8D-4593-94DD-5543D6B8C584}" srcOrd="0" destOrd="0" parTransId="{B76F128F-6DBD-473C-AA1E-E4739DB18AC3}" sibTransId="{7E07575C-47E9-434F-97EC-E68482C41B64}"/>
    <dgm:cxn modelId="{4EA5A5E2-28EE-4535-83AC-CE392D39FC2E}" type="presOf" srcId="{F121CD04-9D8D-4593-94DD-5543D6B8C584}" destId="{A1B14F55-DEEA-43E4-9D1F-038E0BBEC473}" srcOrd="0" destOrd="0" presId="urn:microsoft.com/office/officeart/2005/8/layout/list1"/>
    <dgm:cxn modelId="{32C3CCED-8CCD-41A4-B9AE-E8E083FE90E0}" type="presOf" srcId="{541D8BA4-1A25-4658-9C15-99C7B16ADBB8}" destId="{6B1D569C-6A38-46AF-94A3-249DBFFA655D}" srcOrd="0" destOrd="0" presId="urn:microsoft.com/office/officeart/2005/8/layout/list1"/>
    <dgm:cxn modelId="{B7714447-EB3C-4529-9480-B3CBB976C724}" type="presParOf" srcId="{4E780FFB-FBC9-4FF9-A166-CA91CD4D8E29}" destId="{5DF3FC64-250D-46A2-A5A7-7A2E5EFE70FC}" srcOrd="0" destOrd="0" presId="urn:microsoft.com/office/officeart/2005/8/layout/list1"/>
    <dgm:cxn modelId="{4CA7FCB4-D9FD-42FD-BCB1-532CC6F79CAB}" type="presParOf" srcId="{5DF3FC64-250D-46A2-A5A7-7A2E5EFE70FC}" destId="{A1B14F55-DEEA-43E4-9D1F-038E0BBEC473}" srcOrd="0" destOrd="0" presId="urn:microsoft.com/office/officeart/2005/8/layout/list1"/>
    <dgm:cxn modelId="{731CBCC8-648D-4458-93DE-9B17941D448C}" type="presParOf" srcId="{5DF3FC64-250D-46A2-A5A7-7A2E5EFE70FC}" destId="{DBF6A0B7-EB06-40D3-A3E1-690F7EA6BA08}" srcOrd="1" destOrd="0" presId="urn:microsoft.com/office/officeart/2005/8/layout/list1"/>
    <dgm:cxn modelId="{AEBDA546-2764-4A14-8360-B007079CBFD9}" type="presParOf" srcId="{4E780FFB-FBC9-4FF9-A166-CA91CD4D8E29}" destId="{F19218BF-7A72-45BA-9FBF-723618AC2302}" srcOrd="1" destOrd="0" presId="urn:microsoft.com/office/officeart/2005/8/layout/list1"/>
    <dgm:cxn modelId="{D01F3305-2039-4F72-B593-CE52FF992695}" type="presParOf" srcId="{4E780FFB-FBC9-4FF9-A166-CA91CD4D8E29}" destId="{6FA3F4EF-CA14-48CF-833C-C5828296A03F}" srcOrd="2" destOrd="0" presId="urn:microsoft.com/office/officeart/2005/8/layout/list1"/>
    <dgm:cxn modelId="{8DC0DBAF-155A-491A-9C59-A3FF4868F437}" type="presParOf" srcId="{4E780FFB-FBC9-4FF9-A166-CA91CD4D8E29}" destId="{103F033E-7F9D-4F01-A4DF-001EDC9D032E}" srcOrd="3" destOrd="0" presId="urn:microsoft.com/office/officeart/2005/8/layout/list1"/>
    <dgm:cxn modelId="{AF794ADC-3517-4B53-A007-45CEB7FC3509}" type="presParOf" srcId="{4E780FFB-FBC9-4FF9-A166-CA91CD4D8E29}" destId="{B6671437-902C-47D9-8DEC-529E000066C9}" srcOrd="4" destOrd="0" presId="urn:microsoft.com/office/officeart/2005/8/layout/list1"/>
    <dgm:cxn modelId="{6D712787-F091-4B81-81C2-7A3758B59005}" type="presParOf" srcId="{B6671437-902C-47D9-8DEC-529E000066C9}" destId="{EA9987F3-EFF2-4011-A049-18E6353856D9}" srcOrd="0" destOrd="0" presId="urn:microsoft.com/office/officeart/2005/8/layout/list1"/>
    <dgm:cxn modelId="{277B988C-9CAE-499A-9B22-85772D797E97}" type="presParOf" srcId="{B6671437-902C-47D9-8DEC-529E000066C9}" destId="{DD54985E-E3C9-40D9-ABCC-ED5AAAE4EF1A}" srcOrd="1" destOrd="0" presId="urn:microsoft.com/office/officeart/2005/8/layout/list1"/>
    <dgm:cxn modelId="{796ACFA2-59C5-402F-A703-427DBEE55C77}" type="presParOf" srcId="{4E780FFB-FBC9-4FF9-A166-CA91CD4D8E29}" destId="{828EC963-4C05-477C-81DB-9ABD3E6A2DDC}" srcOrd="5" destOrd="0" presId="urn:microsoft.com/office/officeart/2005/8/layout/list1"/>
    <dgm:cxn modelId="{46E1BB30-9744-4C97-940B-C24C8E3C320B}" type="presParOf" srcId="{4E780FFB-FBC9-4FF9-A166-CA91CD4D8E29}" destId="{569E2A32-3BF6-4F85-BB96-7A12B75BC78D}" srcOrd="6" destOrd="0" presId="urn:microsoft.com/office/officeart/2005/8/layout/list1"/>
    <dgm:cxn modelId="{DDCE0D70-E796-4381-98CF-1998DD7BEEEA}" type="presParOf" srcId="{4E780FFB-FBC9-4FF9-A166-CA91CD4D8E29}" destId="{97532262-77C3-4223-8035-581DD5CACA5C}" srcOrd="7" destOrd="0" presId="urn:microsoft.com/office/officeart/2005/8/layout/list1"/>
    <dgm:cxn modelId="{63F8BCB6-99E4-4F8E-A51E-F6C45BF89B0B}" type="presParOf" srcId="{4E780FFB-FBC9-4FF9-A166-CA91CD4D8E29}" destId="{13FEEAF4-93B1-4094-82C7-166892D76D78}" srcOrd="8" destOrd="0" presId="urn:microsoft.com/office/officeart/2005/8/layout/list1"/>
    <dgm:cxn modelId="{1AC621D7-2946-409D-B453-6A63A90B478A}" type="presParOf" srcId="{13FEEAF4-93B1-4094-82C7-166892D76D78}" destId="{3FF4BC53-E1CA-4203-BCD3-4DA1DCA117BE}" srcOrd="0" destOrd="0" presId="urn:microsoft.com/office/officeart/2005/8/layout/list1"/>
    <dgm:cxn modelId="{02F7870C-254E-4930-A05B-C300C5E95E35}" type="presParOf" srcId="{13FEEAF4-93B1-4094-82C7-166892D76D78}" destId="{0827FEE2-5D93-45E1-B6CE-6A4291F4284F}" srcOrd="1" destOrd="0" presId="urn:microsoft.com/office/officeart/2005/8/layout/list1"/>
    <dgm:cxn modelId="{DEE238BD-FC72-46EC-964A-86F870F97364}" type="presParOf" srcId="{4E780FFB-FBC9-4FF9-A166-CA91CD4D8E29}" destId="{EA4588A5-A161-4B39-84AF-D17259542971}" srcOrd="9" destOrd="0" presId="urn:microsoft.com/office/officeart/2005/8/layout/list1"/>
    <dgm:cxn modelId="{B729D76D-2327-475E-AF00-3229C8E1BFDE}" type="presParOf" srcId="{4E780FFB-FBC9-4FF9-A166-CA91CD4D8E29}" destId="{69833CA1-E8F0-45A2-A57B-FE5C417F2BD5}" srcOrd="10" destOrd="0" presId="urn:microsoft.com/office/officeart/2005/8/layout/list1"/>
    <dgm:cxn modelId="{93669A75-C10F-46AB-85F6-73BF43F7BC3F}" type="presParOf" srcId="{4E780FFB-FBC9-4FF9-A166-CA91CD4D8E29}" destId="{2B46149D-42A8-488E-B906-3D9E2D9045D4}" srcOrd="11" destOrd="0" presId="urn:microsoft.com/office/officeart/2005/8/layout/list1"/>
    <dgm:cxn modelId="{499BE954-BE98-4619-ADF6-C61E09276A10}" type="presParOf" srcId="{4E780FFB-FBC9-4FF9-A166-CA91CD4D8E29}" destId="{0BF80905-310B-42B4-ADF5-9AF9D45C0F2B}" srcOrd="12" destOrd="0" presId="urn:microsoft.com/office/officeart/2005/8/layout/list1"/>
    <dgm:cxn modelId="{0E06DF65-B205-42EA-94DE-3D9113354D16}" type="presParOf" srcId="{0BF80905-310B-42B4-ADF5-9AF9D45C0F2B}" destId="{6B1D569C-6A38-46AF-94A3-249DBFFA655D}" srcOrd="0" destOrd="0" presId="urn:microsoft.com/office/officeart/2005/8/layout/list1"/>
    <dgm:cxn modelId="{32720E8B-0C99-4EBB-86F4-1E9802C69740}" type="presParOf" srcId="{0BF80905-310B-42B4-ADF5-9AF9D45C0F2B}" destId="{AB47CA97-D4A0-4349-8FC1-6E374256820C}" srcOrd="1" destOrd="0" presId="urn:microsoft.com/office/officeart/2005/8/layout/list1"/>
    <dgm:cxn modelId="{578B8033-5BD6-4C29-8A58-333B7DCAF47F}" type="presParOf" srcId="{4E780FFB-FBC9-4FF9-A166-CA91CD4D8E29}" destId="{5ADAE2E1-DAD1-44A9-B945-6E69A2D40845}" srcOrd="13" destOrd="0" presId="urn:microsoft.com/office/officeart/2005/8/layout/list1"/>
    <dgm:cxn modelId="{CC198D5F-0C55-43DB-985F-DC07B059C18C}" type="presParOf" srcId="{4E780FFB-FBC9-4FF9-A166-CA91CD4D8E29}" destId="{5113FDD3-9F86-4C96-99DC-5B15D3BF2F53}" srcOrd="14" destOrd="0" presId="urn:microsoft.com/office/officeart/2005/8/layout/list1"/>
    <dgm:cxn modelId="{E83DA00A-6424-4CFD-BACA-A82EDB6DFF9E}" type="presParOf" srcId="{4E780FFB-FBC9-4FF9-A166-CA91CD4D8E29}" destId="{A9DA4093-A795-4CEC-8BD2-7A3A7CE2AA9A}" srcOrd="15" destOrd="0" presId="urn:microsoft.com/office/officeart/2005/8/layout/list1"/>
    <dgm:cxn modelId="{7409BF5F-98E9-4902-BF4E-2F5AD38BCE55}" type="presParOf" srcId="{4E780FFB-FBC9-4FF9-A166-CA91CD4D8E29}" destId="{BC2B392F-4521-4CD0-8AB4-01EB01C9232F}" srcOrd="16" destOrd="0" presId="urn:microsoft.com/office/officeart/2005/8/layout/list1"/>
    <dgm:cxn modelId="{3B594972-CAB5-4BEE-ACCB-CD219BF69255}" type="presParOf" srcId="{BC2B392F-4521-4CD0-8AB4-01EB01C9232F}" destId="{0D8B3035-5D70-412D-8A27-6EEFA21420C8}" srcOrd="0" destOrd="0" presId="urn:microsoft.com/office/officeart/2005/8/layout/list1"/>
    <dgm:cxn modelId="{4917E223-C8AB-4808-94CD-CB0E8E3F4037}" type="presParOf" srcId="{BC2B392F-4521-4CD0-8AB4-01EB01C9232F}" destId="{5154846E-61C0-4542-952A-4EEC8AFA0D6C}" srcOrd="1" destOrd="0" presId="urn:microsoft.com/office/officeart/2005/8/layout/list1"/>
    <dgm:cxn modelId="{3064D832-0388-4844-8ABF-31506B8ACA06}" type="presParOf" srcId="{4E780FFB-FBC9-4FF9-A166-CA91CD4D8E29}" destId="{FAE70931-E617-4C4F-91EE-EF0EB9A19DDD}" srcOrd="17" destOrd="0" presId="urn:microsoft.com/office/officeart/2005/8/layout/list1"/>
    <dgm:cxn modelId="{D40A46F3-0FD5-4E3E-BAA4-BAEE4A9D7A27}" type="presParOf" srcId="{4E780FFB-FBC9-4FF9-A166-CA91CD4D8E29}" destId="{05A67E6F-EAA2-41C5-80DD-2F3AC0AEA72D}" srcOrd="18" destOrd="0" presId="urn:microsoft.com/office/officeart/2005/8/layout/list1"/>
    <dgm:cxn modelId="{51E68FF8-5E67-4BC6-9138-68C29BCBA054}" type="presParOf" srcId="{4E780FFB-FBC9-4FF9-A166-CA91CD4D8E29}" destId="{A8263A7E-6EC7-4CD2-AEA5-77FAC2620099}" srcOrd="19" destOrd="0" presId="urn:microsoft.com/office/officeart/2005/8/layout/list1"/>
    <dgm:cxn modelId="{C29224AC-BBF2-49F1-9C55-BA339CE86BE6}" type="presParOf" srcId="{4E780FFB-FBC9-4FF9-A166-CA91CD4D8E29}" destId="{41859CCB-2220-4540-9892-101EA221D2E9}" srcOrd="20" destOrd="0" presId="urn:microsoft.com/office/officeart/2005/8/layout/list1"/>
    <dgm:cxn modelId="{6F1AE3A4-0EEE-4EB5-B92C-834B8FE5C640}" type="presParOf" srcId="{41859CCB-2220-4540-9892-101EA221D2E9}" destId="{85986349-BE3F-4221-B1DA-658FB920B75A}" srcOrd="0" destOrd="0" presId="urn:microsoft.com/office/officeart/2005/8/layout/list1"/>
    <dgm:cxn modelId="{982BFF76-BADF-48BF-A59C-2ED2B878F772}" type="presParOf" srcId="{41859CCB-2220-4540-9892-101EA221D2E9}" destId="{AF0A62E5-4FCB-469B-92FF-9A2E005AF5E3}" srcOrd="1" destOrd="0" presId="urn:microsoft.com/office/officeart/2005/8/layout/list1"/>
    <dgm:cxn modelId="{908A8B87-A45A-4823-ADC1-82DACB24F76C}" type="presParOf" srcId="{4E780FFB-FBC9-4FF9-A166-CA91CD4D8E29}" destId="{248C93B5-CCBB-4ED1-82D9-812DA19FB24C}" srcOrd="21" destOrd="0" presId="urn:microsoft.com/office/officeart/2005/8/layout/list1"/>
    <dgm:cxn modelId="{1EA14EA6-DC9C-49FF-8119-AC084183DDD3}" type="presParOf" srcId="{4E780FFB-FBC9-4FF9-A166-CA91CD4D8E29}" destId="{7B32CFC7-ACF9-4EA3-BC44-8F38FE558ADE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F5C0682-1B42-4396-9710-4DADDB748B0F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l-GR"/>
        </a:p>
      </dgm:t>
    </dgm:pt>
    <dgm:pt modelId="{6B3F483B-BD44-4E1F-A91E-0D970ABF1181}">
      <dgm:prSet phldrT="[Κείμενο]" custT="1"/>
      <dgm:spPr/>
      <dgm:t>
        <a:bodyPr/>
        <a:lstStyle/>
        <a:p>
          <a:r>
            <a:rPr lang="el-GR" sz="1600" b="1" u="sng" dirty="0">
              <a:solidFill>
                <a:schemeClr val="tx1"/>
              </a:solidFill>
            </a:rPr>
            <a:t>Εργοθεραπεία</a:t>
          </a:r>
        </a:p>
        <a:p>
          <a:r>
            <a:rPr lang="el-GR" sz="1400" b="1" dirty="0" err="1">
              <a:solidFill>
                <a:schemeClr val="tx1"/>
              </a:solidFill>
            </a:rPr>
            <a:t>Στοχοκατευθυνομενες</a:t>
          </a:r>
          <a:r>
            <a:rPr lang="el-GR" sz="1400" b="1" dirty="0">
              <a:solidFill>
                <a:schemeClr val="tx1"/>
              </a:solidFill>
            </a:rPr>
            <a:t> δραστηριότητες επανεκπαίδευσης και συντήρησης ανεξαρτησίας ασθενών</a:t>
          </a:r>
        </a:p>
      </dgm:t>
    </dgm:pt>
    <dgm:pt modelId="{71DA0908-00FE-4C2B-B1E2-8BCA357EC514}" type="parTrans" cxnId="{A5A4B76F-2A6A-4E7E-B42C-DA9D8E8B1E44}">
      <dgm:prSet/>
      <dgm:spPr/>
      <dgm:t>
        <a:bodyPr/>
        <a:lstStyle/>
        <a:p>
          <a:endParaRPr lang="el-GR"/>
        </a:p>
      </dgm:t>
    </dgm:pt>
    <dgm:pt modelId="{F73DF4E0-489C-417D-80FE-344AE9B93721}" type="sibTrans" cxnId="{A5A4B76F-2A6A-4E7E-B42C-DA9D8E8B1E44}">
      <dgm:prSet custT="1"/>
      <dgm:spPr/>
      <dgm:t>
        <a:bodyPr/>
        <a:lstStyle/>
        <a:p>
          <a:r>
            <a:rPr lang="el-GR" sz="1600" b="1" u="sng" dirty="0">
              <a:solidFill>
                <a:schemeClr val="tx1"/>
              </a:solidFill>
            </a:rPr>
            <a:t>Άλλες παρεμβάσεις</a:t>
          </a:r>
          <a:r>
            <a:rPr lang="el-GR" sz="1600" u="sng" dirty="0">
              <a:solidFill>
                <a:schemeClr val="tx1"/>
              </a:solidFill>
            </a:rPr>
            <a:t>: </a:t>
          </a:r>
          <a:r>
            <a:rPr lang="el-GR" sz="1400" dirty="0">
              <a:solidFill>
                <a:schemeClr val="tx1"/>
              </a:solidFill>
            </a:rPr>
            <a:t>μουσικοθεραπεία, </a:t>
          </a:r>
          <a:r>
            <a:rPr lang="el-GR" sz="1400" dirty="0" err="1">
              <a:solidFill>
                <a:schemeClr val="tx1"/>
              </a:solidFill>
            </a:rPr>
            <a:t>Χοροθεραπεία</a:t>
          </a:r>
          <a:r>
            <a:rPr lang="el-GR" sz="1400" dirty="0">
              <a:solidFill>
                <a:schemeClr val="tx1"/>
              </a:solidFill>
            </a:rPr>
            <a:t>, </a:t>
          </a:r>
          <a:r>
            <a:rPr lang="el-GR" sz="1400" dirty="0" err="1">
              <a:solidFill>
                <a:schemeClr val="tx1"/>
              </a:solidFill>
            </a:rPr>
            <a:t>δραματοθεραπεία</a:t>
          </a:r>
          <a:endParaRPr lang="el-GR" sz="1400" dirty="0">
            <a:solidFill>
              <a:schemeClr val="tx1"/>
            </a:solidFill>
          </a:endParaRPr>
        </a:p>
      </dgm:t>
    </dgm:pt>
    <dgm:pt modelId="{4DBA2619-1A10-4C24-8726-4D98FB5E4F88}">
      <dgm:prSet phldrT="[Κείμενο]" custT="1"/>
      <dgm:spPr/>
      <dgm:t>
        <a:bodyPr/>
        <a:lstStyle/>
        <a:p>
          <a:r>
            <a:rPr lang="el-GR" sz="1600" b="1" u="sng" dirty="0" err="1">
              <a:solidFill>
                <a:schemeClr val="tx1"/>
              </a:solidFill>
            </a:rPr>
            <a:t>Λογοθεραπεία</a:t>
          </a:r>
          <a:r>
            <a:rPr lang="el-GR" sz="1100" b="1" dirty="0">
              <a:solidFill>
                <a:schemeClr val="tx1"/>
              </a:solidFill>
            </a:rPr>
            <a:t>  (ολιστική θεώρηση της επικοινωνίας, στην επιλεκτική πρόταση στη θεραπεία και στην καθημερινή αγωγή)</a:t>
          </a:r>
        </a:p>
      </dgm:t>
    </dgm:pt>
    <dgm:pt modelId="{E1AC0F41-AD70-4F1D-8102-F3B25AFB3C90}" type="parTrans" cxnId="{44B7E0B8-DD7B-41C1-83F1-63B1C9346782}">
      <dgm:prSet/>
      <dgm:spPr/>
      <dgm:t>
        <a:bodyPr/>
        <a:lstStyle/>
        <a:p>
          <a:endParaRPr lang="el-GR"/>
        </a:p>
      </dgm:t>
    </dgm:pt>
    <dgm:pt modelId="{9842F267-9FCB-482D-86FB-0236391FD30E}" type="sibTrans" cxnId="{44B7E0B8-DD7B-41C1-83F1-63B1C9346782}">
      <dgm:prSet custT="1"/>
      <dgm:spPr/>
      <dgm:t>
        <a:bodyPr/>
        <a:lstStyle/>
        <a:p>
          <a:r>
            <a:rPr lang="el-GR" sz="1600" b="1" u="sng" dirty="0">
              <a:solidFill>
                <a:schemeClr val="tx1"/>
              </a:solidFill>
            </a:rPr>
            <a:t>Φυσικοθεραπεία</a:t>
          </a:r>
          <a:r>
            <a:rPr lang="el-GR" sz="1400" b="1" dirty="0">
              <a:solidFill>
                <a:schemeClr val="tx1"/>
              </a:solidFill>
            </a:rPr>
            <a:t> χρήση φυσικών μέσων για συντήρηση κινητικών δεξιοτήτων και ανάκτηση εύρους κίνησης- παρέμβαση σε παθολογικές καταστάσεις</a:t>
          </a:r>
        </a:p>
      </dgm:t>
    </dgm:pt>
    <dgm:pt modelId="{6BF21EDD-59A0-4CCE-A115-29A89602E5FA}">
      <dgm:prSet phldrT="[Κείμενο]" custT="1"/>
      <dgm:spPr/>
      <dgm:t>
        <a:bodyPr/>
        <a:lstStyle/>
        <a:p>
          <a:r>
            <a:rPr lang="el-GR" sz="1600" b="1" u="sng" dirty="0">
              <a:solidFill>
                <a:schemeClr val="tx1"/>
              </a:solidFill>
            </a:rPr>
            <a:t>Ψυχολογική υποστήριξη </a:t>
          </a:r>
        </a:p>
      </dgm:t>
    </dgm:pt>
    <dgm:pt modelId="{62BE0A76-2AC0-49CD-9B86-1F91AEE4EBBD}" type="parTrans" cxnId="{005F7AEB-6FD7-48C3-9C1C-34B56F26B863}">
      <dgm:prSet/>
      <dgm:spPr/>
      <dgm:t>
        <a:bodyPr/>
        <a:lstStyle/>
        <a:p>
          <a:endParaRPr lang="el-GR"/>
        </a:p>
      </dgm:t>
    </dgm:pt>
    <dgm:pt modelId="{30A3B926-CDDD-47B2-B00C-62C3BBB48998}" type="sibTrans" cxnId="{005F7AEB-6FD7-48C3-9C1C-34B56F26B863}">
      <dgm:prSet custT="1"/>
      <dgm:spPr/>
      <dgm:t>
        <a:bodyPr/>
        <a:lstStyle/>
        <a:p>
          <a:r>
            <a:rPr lang="el-GR" sz="2000" b="1" dirty="0">
              <a:solidFill>
                <a:schemeClr val="tx1"/>
              </a:solidFill>
            </a:rPr>
            <a:t>Άσκηση</a:t>
          </a:r>
          <a:r>
            <a:rPr lang="el-GR" sz="1500" dirty="0"/>
            <a:t> </a:t>
          </a:r>
        </a:p>
      </dgm:t>
    </dgm:pt>
    <dgm:pt modelId="{AB360B97-821D-450E-8688-A687DEF0C28E}" type="pres">
      <dgm:prSet presAssocID="{8F5C0682-1B42-4396-9710-4DADDB748B0F}" presName="Name0" presStyleCnt="0">
        <dgm:presLayoutVars>
          <dgm:chMax/>
          <dgm:chPref/>
          <dgm:dir/>
          <dgm:animLvl val="lvl"/>
        </dgm:presLayoutVars>
      </dgm:prSet>
      <dgm:spPr/>
    </dgm:pt>
    <dgm:pt modelId="{D16AB1F1-0EC0-42A3-9575-20814DCB2671}" type="pres">
      <dgm:prSet presAssocID="{6B3F483B-BD44-4E1F-A91E-0D970ABF1181}" presName="composite" presStyleCnt="0"/>
      <dgm:spPr/>
    </dgm:pt>
    <dgm:pt modelId="{EC9D0819-35C6-42DF-B138-B9D021D70F8E}" type="pres">
      <dgm:prSet presAssocID="{6B3F483B-BD44-4E1F-A91E-0D970ABF1181}" presName="Parent1" presStyleLbl="node1" presStyleIdx="0" presStyleCnt="6" custScaleX="744081" custScaleY="655669" custLinFactX="-200000" custLinFactNeighborX="-231425" custLinFactNeighborY="64405">
        <dgm:presLayoutVars>
          <dgm:chMax val="1"/>
          <dgm:chPref val="1"/>
          <dgm:bulletEnabled val="1"/>
        </dgm:presLayoutVars>
      </dgm:prSet>
      <dgm:spPr/>
    </dgm:pt>
    <dgm:pt modelId="{9F391FA1-23BD-4331-A964-C6522CDACE0D}" type="pres">
      <dgm:prSet presAssocID="{6B3F483B-BD44-4E1F-A91E-0D970ABF1181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98AE42B5-CE8B-4D22-BA16-B1DA862D9B55}" type="pres">
      <dgm:prSet presAssocID="{6B3F483B-BD44-4E1F-A91E-0D970ABF1181}" presName="BalanceSpacing" presStyleCnt="0"/>
      <dgm:spPr/>
    </dgm:pt>
    <dgm:pt modelId="{2EE45E79-9CCC-4DE2-80F0-0BC8BE3D7C47}" type="pres">
      <dgm:prSet presAssocID="{6B3F483B-BD44-4E1F-A91E-0D970ABF1181}" presName="BalanceSpacing1" presStyleCnt="0"/>
      <dgm:spPr/>
    </dgm:pt>
    <dgm:pt modelId="{A981E10B-F446-474D-8C59-CC69D8EBD578}" type="pres">
      <dgm:prSet presAssocID="{F73DF4E0-489C-417D-80FE-344AE9B93721}" presName="Accent1Text" presStyleLbl="node1" presStyleIdx="1" presStyleCnt="6" custScaleX="698920" custScaleY="739600" custLinFactX="700000" custLinFactY="366584" custLinFactNeighborX="751851" custLinFactNeighborY="400000"/>
      <dgm:spPr/>
    </dgm:pt>
    <dgm:pt modelId="{33041592-80E2-41C9-9EB3-6EC4736DC756}" type="pres">
      <dgm:prSet presAssocID="{F73DF4E0-489C-417D-80FE-344AE9B93721}" presName="spaceBetweenRectangles" presStyleCnt="0"/>
      <dgm:spPr/>
    </dgm:pt>
    <dgm:pt modelId="{D0014DDB-AD40-416B-AAF3-CACA8F6DB68A}" type="pres">
      <dgm:prSet presAssocID="{4DBA2619-1A10-4C24-8726-4D98FB5E4F88}" presName="composite" presStyleCnt="0"/>
      <dgm:spPr/>
    </dgm:pt>
    <dgm:pt modelId="{5732E591-9B30-45E3-AB58-7124855FFB07}" type="pres">
      <dgm:prSet presAssocID="{4DBA2619-1A10-4C24-8726-4D98FB5E4F88}" presName="Parent1" presStyleLbl="node1" presStyleIdx="2" presStyleCnt="6" custScaleX="744820" custScaleY="527930" custLinFactX="-240542" custLinFactNeighborX="-300000" custLinFactNeighborY="-8895">
        <dgm:presLayoutVars>
          <dgm:chMax val="1"/>
          <dgm:chPref val="1"/>
          <dgm:bulletEnabled val="1"/>
        </dgm:presLayoutVars>
      </dgm:prSet>
      <dgm:spPr/>
    </dgm:pt>
    <dgm:pt modelId="{4AF6BA55-EF6F-4F1B-BA0F-CAFD4249B3BA}" type="pres">
      <dgm:prSet presAssocID="{4DBA2619-1A10-4C24-8726-4D98FB5E4F88}" presName="Childtext1" presStyleLbl="revTx" presStyleIdx="1" presStyleCnt="3" custLinFactNeighborX="-86888" custLinFactNeighborY="14389">
        <dgm:presLayoutVars>
          <dgm:chMax val="0"/>
          <dgm:chPref val="0"/>
          <dgm:bulletEnabled val="1"/>
        </dgm:presLayoutVars>
      </dgm:prSet>
      <dgm:spPr/>
    </dgm:pt>
    <dgm:pt modelId="{345FF0AC-3EEF-437A-9AA8-A83A7D7AC1A6}" type="pres">
      <dgm:prSet presAssocID="{4DBA2619-1A10-4C24-8726-4D98FB5E4F88}" presName="BalanceSpacing" presStyleCnt="0"/>
      <dgm:spPr/>
    </dgm:pt>
    <dgm:pt modelId="{BA5B241E-40B4-42E3-9AB9-FE8F38317B69}" type="pres">
      <dgm:prSet presAssocID="{4DBA2619-1A10-4C24-8726-4D98FB5E4F88}" presName="BalanceSpacing1" presStyleCnt="0"/>
      <dgm:spPr/>
    </dgm:pt>
    <dgm:pt modelId="{29D2EBB3-55BE-497A-8DAE-EA4D733A4C49}" type="pres">
      <dgm:prSet presAssocID="{9842F267-9FCB-482D-86FB-0236391FD30E}" presName="Accent1Text" presStyleLbl="node1" presStyleIdx="3" presStyleCnt="6" custScaleX="888082" custScaleY="619274" custLinFactX="142191" custLinFactY="-140360" custLinFactNeighborX="200000" custLinFactNeighborY="-200000"/>
      <dgm:spPr/>
    </dgm:pt>
    <dgm:pt modelId="{9862E0EF-7C65-45A4-B68E-A8D389DD0512}" type="pres">
      <dgm:prSet presAssocID="{9842F267-9FCB-482D-86FB-0236391FD30E}" presName="spaceBetweenRectangles" presStyleCnt="0"/>
      <dgm:spPr/>
    </dgm:pt>
    <dgm:pt modelId="{B953F64C-0BA6-47D9-85E3-7A7110FBF33D}" type="pres">
      <dgm:prSet presAssocID="{6BF21EDD-59A0-4CCE-A115-29A89602E5FA}" presName="composite" presStyleCnt="0"/>
      <dgm:spPr/>
    </dgm:pt>
    <dgm:pt modelId="{FF84230D-1076-43CC-9D46-CDB41FD2B3C7}" type="pres">
      <dgm:prSet presAssocID="{6BF21EDD-59A0-4CCE-A115-29A89602E5FA}" presName="Parent1" presStyleLbl="node1" presStyleIdx="4" presStyleCnt="6" custScaleX="742439" custScaleY="584584" custLinFactY="-100000" custLinFactNeighborX="-78673" custLinFactNeighborY="-111295">
        <dgm:presLayoutVars>
          <dgm:chMax val="1"/>
          <dgm:chPref val="1"/>
          <dgm:bulletEnabled val="1"/>
        </dgm:presLayoutVars>
      </dgm:prSet>
      <dgm:spPr/>
    </dgm:pt>
    <dgm:pt modelId="{9F204658-9CB6-43F0-83D8-594157667262}" type="pres">
      <dgm:prSet presAssocID="{6BF21EDD-59A0-4CCE-A115-29A89602E5FA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59F7756D-E8AB-4476-B63F-467B80054A32}" type="pres">
      <dgm:prSet presAssocID="{6BF21EDD-59A0-4CCE-A115-29A89602E5FA}" presName="BalanceSpacing" presStyleCnt="0"/>
      <dgm:spPr/>
    </dgm:pt>
    <dgm:pt modelId="{1F2194AB-A742-4276-9D6B-944ABA8BB57F}" type="pres">
      <dgm:prSet presAssocID="{6BF21EDD-59A0-4CCE-A115-29A89602E5FA}" presName="BalanceSpacing1" presStyleCnt="0"/>
      <dgm:spPr/>
    </dgm:pt>
    <dgm:pt modelId="{4E430F66-D790-4E23-AA24-10353C838FC3}" type="pres">
      <dgm:prSet presAssocID="{30A3B926-CDDD-47B2-B00C-62C3BBB48998}" presName="Accent1Text" presStyleLbl="node1" presStyleIdx="5" presStyleCnt="6" custScaleX="565625" custScaleY="454193" custLinFactX="300000" custLinFactY="-150888" custLinFactNeighborX="395426" custLinFactNeighborY="-200000"/>
      <dgm:spPr/>
    </dgm:pt>
  </dgm:ptLst>
  <dgm:cxnLst>
    <dgm:cxn modelId="{7748012C-243B-4102-8FD1-9664E9C989E4}" type="presOf" srcId="{30A3B926-CDDD-47B2-B00C-62C3BBB48998}" destId="{4E430F66-D790-4E23-AA24-10353C838FC3}" srcOrd="0" destOrd="0" presId="urn:microsoft.com/office/officeart/2008/layout/AlternatingHexagons"/>
    <dgm:cxn modelId="{A5A4B76F-2A6A-4E7E-B42C-DA9D8E8B1E44}" srcId="{8F5C0682-1B42-4396-9710-4DADDB748B0F}" destId="{6B3F483B-BD44-4E1F-A91E-0D970ABF1181}" srcOrd="0" destOrd="0" parTransId="{71DA0908-00FE-4C2B-B1E2-8BCA357EC514}" sibTransId="{F73DF4E0-489C-417D-80FE-344AE9B93721}"/>
    <dgm:cxn modelId="{D3EC1995-D137-4729-9922-1096E3FAF2DB}" type="presOf" srcId="{8F5C0682-1B42-4396-9710-4DADDB748B0F}" destId="{AB360B97-821D-450E-8688-A687DEF0C28E}" srcOrd="0" destOrd="0" presId="urn:microsoft.com/office/officeart/2008/layout/AlternatingHexagons"/>
    <dgm:cxn modelId="{E4162698-F123-4F3C-9924-ECE9442254EB}" type="presOf" srcId="{4DBA2619-1A10-4C24-8726-4D98FB5E4F88}" destId="{5732E591-9B30-45E3-AB58-7124855FFB07}" srcOrd="0" destOrd="0" presId="urn:microsoft.com/office/officeart/2008/layout/AlternatingHexagons"/>
    <dgm:cxn modelId="{6ABE7C9E-558C-43A6-B85D-C44D884FF449}" type="presOf" srcId="{6B3F483B-BD44-4E1F-A91E-0D970ABF1181}" destId="{EC9D0819-35C6-42DF-B138-B9D021D70F8E}" srcOrd="0" destOrd="0" presId="urn:microsoft.com/office/officeart/2008/layout/AlternatingHexagons"/>
    <dgm:cxn modelId="{44B7E0B8-DD7B-41C1-83F1-63B1C9346782}" srcId="{8F5C0682-1B42-4396-9710-4DADDB748B0F}" destId="{4DBA2619-1A10-4C24-8726-4D98FB5E4F88}" srcOrd="1" destOrd="0" parTransId="{E1AC0F41-AD70-4F1D-8102-F3B25AFB3C90}" sibTransId="{9842F267-9FCB-482D-86FB-0236391FD30E}"/>
    <dgm:cxn modelId="{DCE147C0-9CAE-45BC-8647-4FE968D8DC75}" type="presOf" srcId="{9842F267-9FCB-482D-86FB-0236391FD30E}" destId="{29D2EBB3-55BE-497A-8DAE-EA4D733A4C49}" srcOrd="0" destOrd="0" presId="urn:microsoft.com/office/officeart/2008/layout/AlternatingHexagons"/>
    <dgm:cxn modelId="{5C561ACC-0EE6-41F6-8CB6-F69EF2643EDF}" type="presOf" srcId="{6BF21EDD-59A0-4CCE-A115-29A89602E5FA}" destId="{FF84230D-1076-43CC-9D46-CDB41FD2B3C7}" srcOrd="0" destOrd="0" presId="urn:microsoft.com/office/officeart/2008/layout/AlternatingHexagons"/>
    <dgm:cxn modelId="{14BCF4E2-FDE2-4ECF-AB9A-35ACCE94C94B}" type="presOf" srcId="{F73DF4E0-489C-417D-80FE-344AE9B93721}" destId="{A981E10B-F446-474D-8C59-CC69D8EBD578}" srcOrd="0" destOrd="0" presId="urn:microsoft.com/office/officeart/2008/layout/AlternatingHexagons"/>
    <dgm:cxn modelId="{005F7AEB-6FD7-48C3-9C1C-34B56F26B863}" srcId="{8F5C0682-1B42-4396-9710-4DADDB748B0F}" destId="{6BF21EDD-59A0-4CCE-A115-29A89602E5FA}" srcOrd="2" destOrd="0" parTransId="{62BE0A76-2AC0-49CD-9B86-1F91AEE4EBBD}" sibTransId="{30A3B926-CDDD-47B2-B00C-62C3BBB48998}"/>
    <dgm:cxn modelId="{1C14E044-8535-4C8D-A804-58D0514DA7EA}" type="presParOf" srcId="{AB360B97-821D-450E-8688-A687DEF0C28E}" destId="{D16AB1F1-0EC0-42A3-9575-20814DCB2671}" srcOrd="0" destOrd="0" presId="urn:microsoft.com/office/officeart/2008/layout/AlternatingHexagons"/>
    <dgm:cxn modelId="{0BE6AE36-E527-4468-B65D-9D666CAA537A}" type="presParOf" srcId="{D16AB1F1-0EC0-42A3-9575-20814DCB2671}" destId="{EC9D0819-35C6-42DF-B138-B9D021D70F8E}" srcOrd="0" destOrd="0" presId="urn:microsoft.com/office/officeart/2008/layout/AlternatingHexagons"/>
    <dgm:cxn modelId="{8D35F66C-1125-404F-840C-9EED0DB3BD16}" type="presParOf" srcId="{D16AB1F1-0EC0-42A3-9575-20814DCB2671}" destId="{9F391FA1-23BD-4331-A964-C6522CDACE0D}" srcOrd="1" destOrd="0" presId="urn:microsoft.com/office/officeart/2008/layout/AlternatingHexagons"/>
    <dgm:cxn modelId="{90B81119-3E1A-4B3D-8044-11DD8AE5AE57}" type="presParOf" srcId="{D16AB1F1-0EC0-42A3-9575-20814DCB2671}" destId="{98AE42B5-CE8B-4D22-BA16-B1DA862D9B55}" srcOrd="2" destOrd="0" presId="urn:microsoft.com/office/officeart/2008/layout/AlternatingHexagons"/>
    <dgm:cxn modelId="{0842F541-CE35-4B5D-BCC8-15BFDA85859E}" type="presParOf" srcId="{D16AB1F1-0EC0-42A3-9575-20814DCB2671}" destId="{2EE45E79-9CCC-4DE2-80F0-0BC8BE3D7C47}" srcOrd="3" destOrd="0" presId="urn:microsoft.com/office/officeart/2008/layout/AlternatingHexagons"/>
    <dgm:cxn modelId="{A524B324-86D5-41A5-B08C-AE67C2782866}" type="presParOf" srcId="{D16AB1F1-0EC0-42A3-9575-20814DCB2671}" destId="{A981E10B-F446-474D-8C59-CC69D8EBD578}" srcOrd="4" destOrd="0" presId="urn:microsoft.com/office/officeart/2008/layout/AlternatingHexagons"/>
    <dgm:cxn modelId="{C914DA7B-CCF3-4B0C-8DD4-68C6ACC19743}" type="presParOf" srcId="{AB360B97-821D-450E-8688-A687DEF0C28E}" destId="{33041592-80E2-41C9-9EB3-6EC4736DC756}" srcOrd="1" destOrd="0" presId="urn:microsoft.com/office/officeart/2008/layout/AlternatingHexagons"/>
    <dgm:cxn modelId="{2A80C94B-EB7B-45E3-9851-263601362D0D}" type="presParOf" srcId="{AB360B97-821D-450E-8688-A687DEF0C28E}" destId="{D0014DDB-AD40-416B-AAF3-CACA8F6DB68A}" srcOrd="2" destOrd="0" presId="urn:microsoft.com/office/officeart/2008/layout/AlternatingHexagons"/>
    <dgm:cxn modelId="{38C1C4FD-51F0-4C83-B13C-0C16D4B06992}" type="presParOf" srcId="{D0014DDB-AD40-416B-AAF3-CACA8F6DB68A}" destId="{5732E591-9B30-45E3-AB58-7124855FFB07}" srcOrd="0" destOrd="0" presId="urn:microsoft.com/office/officeart/2008/layout/AlternatingHexagons"/>
    <dgm:cxn modelId="{BB9DD7D8-2D56-4176-9059-F94C536F1A85}" type="presParOf" srcId="{D0014DDB-AD40-416B-AAF3-CACA8F6DB68A}" destId="{4AF6BA55-EF6F-4F1B-BA0F-CAFD4249B3BA}" srcOrd="1" destOrd="0" presId="urn:microsoft.com/office/officeart/2008/layout/AlternatingHexagons"/>
    <dgm:cxn modelId="{0E0FD936-DA0C-4A4C-8F19-389AF988D9A4}" type="presParOf" srcId="{D0014DDB-AD40-416B-AAF3-CACA8F6DB68A}" destId="{345FF0AC-3EEF-437A-9AA8-A83A7D7AC1A6}" srcOrd="2" destOrd="0" presId="urn:microsoft.com/office/officeart/2008/layout/AlternatingHexagons"/>
    <dgm:cxn modelId="{BE7A84ED-3EAD-422B-AE42-FBB084D96483}" type="presParOf" srcId="{D0014DDB-AD40-416B-AAF3-CACA8F6DB68A}" destId="{BA5B241E-40B4-42E3-9AB9-FE8F38317B69}" srcOrd="3" destOrd="0" presId="urn:microsoft.com/office/officeart/2008/layout/AlternatingHexagons"/>
    <dgm:cxn modelId="{4E9B59BB-573B-4F0C-908D-D22528E81393}" type="presParOf" srcId="{D0014DDB-AD40-416B-AAF3-CACA8F6DB68A}" destId="{29D2EBB3-55BE-497A-8DAE-EA4D733A4C49}" srcOrd="4" destOrd="0" presId="urn:microsoft.com/office/officeart/2008/layout/AlternatingHexagons"/>
    <dgm:cxn modelId="{8B30FBE5-C9ED-4A6E-8355-A4E20AE1C8CF}" type="presParOf" srcId="{AB360B97-821D-450E-8688-A687DEF0C28E}" destId="{9862E0EF-7C65-45A4-B68E-A8D389DD0512}" srcOrd="3" destOrd="0" presId="urn:microsoft.com/office/officeart/2008/layout/AlternatingHexagons"/>
    <dgm:cxn modelId="{3C7529A9-59FA-44B6-87F2-A00B55282C3B}" type="presParOf" srcId="{AB360B97-821D-450E-8688-A687DEF0C28E}" destId="{B953F64C-0BA6-47D9-85E3-7A7110FBF33D}" srcOrd="4" destOrd="0" presId="urn:microsoft.com/office/officeart/2008/layout/AlternatingHexagons"/>
    <dgm:cxn modelId="{E0061738-4B4C-49B4-A53D-E44E65C9CCE5}" type="presParOf" srcId="{B953F64C-0BA6-47D9-85E3-7A7110FBF33D}" destId="{FF84230D-1076-43CC-9D46-CDB41FD2B3C7}" srcOrd="0" destOrd="0" presId="urn:microsoft.com/office/officeart/2008/layout/AlternatingHexagons"/>
    <dgm:cxn modelId="{83D1E310-83AC-45A1-A96A-40923D0A5606}" type="presParOf" srcId="{B953F64C-0BA6-47D9-85E3-7A7110FBF33D}" destId="{9F204658-9CB6-43F0-83D8-594157667262}" srcOrd="1" destOrd="0" presId="urn:microsoft.com/office/officeart/2008/layout/AlternatingHexagons"/>
    <dgm:cxn modelId="{E93E5377-4F90-4512-BF17-7563F0F47789}" type="presParOf" srcId="{B953F64C-0BA6-47D9-85E3-7A7110FBF33D}" destId="{59F7756D-E8AB-4476-B63F-467B80054A32}" srcOrd="2" destOrd="0" presId="urn:microsoft.com/office/officeart/2008/layout/AlternatingHexagons"/>
    <dgm:cxn modelId="{F95795DA-36F1-4C19-97D4-BFF81E012FDF}" type="presParOf" srcId="{B953F64C-0BA6-47D9-85E3-7A7110FBF33D}" destId="{1F2194AB-A742-4276-9D6B-944ABA8BB57F}" srcOrd="3" destOrd="0" presId="urn:microsoft.com/office/officeart/2008/layout/AlternatingHexagons"/>
    <dgm:cxn modelId="{66ADAA43-92A1-4667-9F1B-CD3887B71A65}" type="presParOf" srcId="{B953F64C-0BA6-47D9-85E3-7A7110FBF33D}" destId="{4E430F66-D790-4E23-AA24-10353C838FC3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A8C6A68-943E-4A55-A731-17A2FA871792}" type="doc">
      <dgm:prSet loTypeId="urn:microsoft.com/office/officeart/2008/layout/VerticalCurvedList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l-GR"/>
        </a:p>
      </dgm:t>
    </dgm:pt>
    <dgm:pt modelId="{BA743F33-1714-4A49-8B00-8D0E05E7AF62}">
      <dgm:prSet phldrT="[Κείμενο]" custT="1"/>
      <dgm:spPr/>
      <dgm:t>
        <a:bodyPr/>
        <a:lstStyle/>
        <a:p>
          <a:r>
            <a:rPr lang="el-GR" sz="1600" b="1" u="sng" dirty="0">
              <a:solidFill>
                <a:schemeClr val="tx1"/>
              </a:solidFill>
            </a:rPr>
            <a:t>Προαγωγή της υγείας των ασθενών </a:t>
          </a:r>
          <a:r>
            <a:rPr lang="el-GR" sz="1600" dirty="0">
              <a:solidFill>
                <a:schemeClr val="tx1"/>
              </a:solidFill>
            </a:rPr>
            <a:t>μέσω της διατήρησης της λειτουργικότητας- επανεκπαίδευση σε ρόλους καθημερινότητας</a:t>
          </a:r>
        </a:p>
      </dgm:t>
    </dgm:pt>
    <dgm:pt modelId="{F737C05B-B428-46E8-8A25-B4FD802BEDE4}" type="parTrans" cxnId="{9C25E10A-D92F-40E5-9534-D75A20056475}">
      <dgm:prSet/>
      <dgm:spPr/>
      <dgm:t>
        <a:bodyPr/>
        <a:lstStyle/>
        <a:p>
          <a:endParaRPr lang="el-GR"/>
        </a:p>
      </dgm:t>
    </dgm:pt>
    <dgm:pt modelId="{2A9298C6-2A85-4C4D-95CD-5591D981C92B}" type="sibTrans" cxnId="{9C25E10A-D92F-40E5-9534-D75A20056475}">
      <dgm:prSet/>
      <dgm:spPr/>
      <dgm:t>
        <a:bodyPr/>
        <a:lstStyle/>
        <a:p>
          <a:endParaRPr lang="el-GR"/>
        </a:p>
      </dgm:t>
    </dgm:pt>
    <dgm:pt modelId="{BEE88FEC-F7C0-43FA-B77E-9BA3B735A1B0}">
      <dgm:prSet phldrT="[Κείμενο]" custT="1"/>
      <dgm:spPr/>
      <dgm:t>
        <a:bodyPr/>
        <a:lstStyle/>
        <a:p>
          <a:r>
            <a:rPr lang="el-GR" sz="1600" b="1" u="sng" dirty="0">
              <a:solidFill>
                <a:schemeClr val="tx1"/>
              </a:solidFill>
            </a:rPr>
            <a:t>Αποκατάσταση και </a:t>
          </a:r>
          <a:r>
            <a:rPr lang="el-GR" sz="1600" b="0" i="1" u="sng" dirty="0">
              <a:solidFill>
                <a:schemeClr val="tx1"/>
              </a:solidFill>
            </a:rPr>
            <a:t>Συντήρηση</a:t>
          </a:r>
          <a:r>
            <a:rPr lang="el-GR" sz="1600" b="0" i="1" dirty="0">
              <a:solidFill>
                <a:schemeClr val="tx1"/>
              </a:solidFill>
            </a:rPr>
            <a:t>: Επανεκπαίδευση σε γνωστικές δεξιότητες</a:t>
          </a:r>
        </a:p>
        <a:p>
          <a:r>
            <a:rPr lang="el-GR" sz="1600" b="0" i="1" dirty="0">
              <a:solidFill>
                <a:schemeClr val="tx1"/>
              </a:solidFill>
            </a:rPr>
            <a:t>Επανεκπαίδευση σε κινητικές δεξιότητες (εύρος κίνησης, δύναμη, αντοχή)</a:t>
          </a:r>
        </a:p>
      </dgm:t>
    </dgm:pt>
    <dgm:pt modelId="{6A81D516-C6A8-498E-8473-5137ACABAF72}" type="parTrans" cxnId="{0B5BF7C5-04DA-4821-8A3C-B20AF5240D19}">
      <dgm:prSet/>
      <dgm:spPr/>
      <dgm:t>
        <a:bodyPr/>
        <a:lstStyle/>
        <a:p>
          <a:endParaRPr lang="el-GR"/>
        </a:p>
      </dgm:t>
    </dgm:pt>
    <dgm:pt modelId="{96F61593-5549-4D93-91D2-E9EA51FCB7E3}" type="sibTrans" cxnId="{0B5BF7C5-04DA-4821-8A3C-B20AF5240D19}">
      <dgm:prSet/>
      <dgm:spPr/>
      <dgm:t>
        <a:bodyPr/>
        <a:lstStyle/>
        <a:p>
          <a:endParaRPr lang="el-GR"/>
        </a:p>
      </dgm:t>
    </dgm:pt>
    <dgm:pt modelId="{FD60D03E-3096-43E1-8906-722DAB1E04E0}">
      <dgm:prSet phldrT="[Κείμενο]" custT="1"/>
      <dgm:spPr/>
      <dgm:t>
        <a:bodyPr/>
        <a:lstStyle/>
        <a:p>
          <a:r>
            <a:rPr lang="el-GR" sz="1800" b="1" u="sng" dirty="0">
              <a:solidFill>
                <a:schemeClr val="tx1"/>
              </a:solidFill>
            </a:rPr>
            <a:t>Τροποποιήσεις</a:t>
          </a:r>
          <a:r>
            <a:rPr lang="el-GR" sz="1800" dirty="0">
              <a:solidFill>
                <a:schemeClr val="tx1"/>
              </a:solidFill>
            </a:rPr>
            <a:t> στην καθημερινή ζωή: - βοηθήματα, προσαρμογές σε αντικείμενα, μείωση των </a:t>
          </a:r>
          <a:r>
            <a:rPr lang="el-GR" sz="1800" dirty="0" err="1">
              <a:solidFill>
                <a:schemeClr val="tx1"/>
              </a:solidFill>
            </a:rPr>
            <a:t>προσδοκομενων</a:t>
          </a:r>
          <a:r>
            <a:rPr lang="el-GR" sz="1800" dirty="0">
              <a:solidFill>
                <a:schemeClr val="tx1"/>
              </a:solidFill>
            </a:rPr>
            <a:t> στόχων</a:t>
          </a:r>
        </a:p>
      </dgm:t>
    </dgm:pt>
    <dgm:pt modelId="{57CEA407-A149-4DBA-8EFF-59F87F99767F}" type="parTrans" cxnId="{5C1C3FE5-2EC2-4CE8-BBEE-77C5E8C55568}">
      <dgm:prSet/>
      <dgm:spPr/>
      <dgm:t>
        <a:bodyPr/>
        <a:lstStyle/>
        <a:p>
          <a:endParaRPr lang="el-GR"/>
        </a:p>
      </dgm:t>
    </dgm:pt>
    <dgm:pt modelId="{1281EDB8-CB45-47F2-B556-706DBAC12DCE}" type="sibTrans" cxnId="{5C1C3FE5-2EC2-4CE8-BBEE-77C5E8C55568}">
      <dgm:prSet/>
      <dgm:spPr/>
      <dgm:t>
        <a:bodyPr/>
        <a:lstStyle/>
        <a:p>
          <a:endParaRPr lang="el-GR"/>
        </a:p>
      </dgm:t>
    </dgm:pt>
    <dgm:pt modelId="{1CDF990F-80B6-4F77-BCFD-1B076220878A}" type="pres">
      <dgm:prSet presAssocID="{5A8C6A68-943E-4A55-A731-17A2FA871792}" presName="Name0" presStyleCnt="0">
        <dgm:presLayoutVars>
          <dgm:chMax val="7"/>
          <dgm:chPref val="7"/>
          <dgm:dir/>
        </dgm:presLayoutVars>
      </dgm:prSet>
      <dgm:spPr/>
    </dgm:pt>
    <dgm:pt modelId="{54E86F18-BB2F-4F31-9A4A-8D25E6B7C6BA}" type="pres">
      <dgm:prSet presAssocID="{5A8C6A68-943E-4A55-A731-17A2FA871792}" presName="Name1" presStyleCnt="0"/>
      <dgm:spPr/>
    </dgm:pt>
    <dgm:pt modelId="{D3291464-7A03-4F9B-BAA0-F08C4B0B55A4}" type="pres">
      <dgm:prSet presAssocID="{5A8C6A68-943E-4A55-A731-17A2FA871792}" presName="cycle" presStyleCnt="0"/>
      <dgm:spPr/>
    </dgm:pt>
    <dgm:pt modelId="{8FDF8445-D8CB-4B5D-85B2-9BE4439A909D}" type="pres">
      <dgm:prSet presAssocID="{5A8C6A68-943E-4A55-A731-17A2FA871792}" presName="srcNode" presStyleLbl="node1" presStyleIdx="0" presStyleCnt="3"/>
      <dgm:spPr/>
    </dgm:pt>
    <dgm:pt modelId="{45FEB540-F13D-4C0A-BD5E-2421EE013A0B}" type="pres">
      <dgm:prSet presAssocID="{5A8C6A68-943E-4A55-A731-17A2FA871792}" presName="conn" presStyleLbl="parChTrans1D2" presStyleIdx="0" presStyleCnt="1"/>
      <dgm:spPr/>
    </dgm:pt>
    <dgm:pt modelId="{7169478A-A9E5-4612-A892-6C6F3A95ABB0}" type="pres">
      <dgm:prSet presAssocID="{5A8C6A68-943E-4A55-A731-17A2FA871792}" presName="extraNode" presStyleLbl="node1" presStyleIdx="0" presStyleCnt="3"/>
      <dgm:spPr/>
    </dgm:pt>
    <dgm:pt modelId="{CDAC4B93-DDA4-4E98-846B-CF8247A4FC11}" type="pres">
      <dgm:prSet presAssocID="{5A8C6A68-943E-4A55-A731-17A2FA871792}" presName="dstNode" presStyleLbl="node1" presStyleIdx="0" presStyleCnt="3"/>
      <dgm:spPr/>
    </dgm:pt>
    <dgm:pt modelId="{DA096DA7-F608-4F9D-AAA4-71722535FD13}" type="pres">
      <dgm:prSet presAssocID="{BA743F33-1714-4A49-8B00-8D0E05E7AF62}" presName="text_1" presStyleLbl="node1" presStyleIdx="0" presStyleCnt="3">
        <dgm:presLayoutVars>
          <dgm:bulletEnabled val="1"/>
        </dgm:presLayoutVars>
      </dgm:prSet>
      <dgm:spPr/>
    </dgm:pt>
    <dgm:pt modelId="{4CF82E1F-E86E-41F9-A191-6BFEF8C2D2D3}" type="pres">
      <dgm:prSet presAssocID="{BA743F33-1714-4A49-8B00-8D0E05E7AF62}" presName="accent_1" presStyleCnt="0"/>
      <dgm:spPr/>
    </dgm:pt>
    <dgm:pt modelId="{2978C7C6-C4A0-4411-9EFD-0DA031CA7ABB}" type="pres">
      <dgm:prSet presAssocID="{BA743F33-1714-4A49-8B00-8D0E05E7AF62}" presName="accentRepeatNode" presStyleLbl="solidFgAcc1" presStyleIdx="0" presStyleCnt="3"/>
      <dgm:spPr/>
    </dgm:pt>
    <dgm:pt modelId="{E6F13CFA-A00C-4E46-9664-8398C359B993}" type="pres">
      <dgm:prSet presAssocID="{BEE88FEC-F7C0-43FA-B77E-9BA3B735A1B0}" presName="text_2" presStyleLbl="node1" presStyleIdx="1" presStyleCnt="3" custLinFactNeighborX="276" custLinFactNeighborY="-9910">
        <dgm:presLayoutVars>
          <dgm:bulletEnabled val="1"/>
        </dgm:presLayoutVars>
      </dgm:prSet>
      <dgm:spPr/>
    </dgm:pt>
    <dgm:pt modelId="{EFE952ED-ADEE-453F-B090-C3B94E594067}" type="pres">
      <dgm:prSet presAssocID="{BEE88FEC-F7C0-43FA-B77E-9BA3B735A1B0}" presName="accent_2" presStyleCnt="0"/>
      <dgm:spPr/>
    </dgm:pt>
    <dgm:pt modelId="{99AB6ED7-F899-4916-A56A-06A7B1532F9F}" type="pres">
      <dgm:prSet presAssocID="{BEE88FEC-F7C0-43FA-B77E-9BA3B735A1B0}" presName="accentRepeatNode" presStyleLbl="solidFgAcc1" presStyleIdx="1" presStyleCnt="3"/>
      <dgm:spPr/>
    </dgm:pt>
    <dgm:pt modelId="{3F0D72B9-D555-4C82-AC09-80862107C3A3}" type="pres">
      <dgm:prSet presAssocID="{FD60D03E-3096-43E1-8906-722DAB1E04E0}" presName="text_3" presStyleLbl="node1" presStyleIdx="2" presStyleCnt="3">
        <dgm:presLayoutVars>
          <dgm:bulletEnabled val="1"/>
        </dgm:presLayoutVars>
      </dgm:prSet>
      <dgm:spPr/>
    </dgm:pt>
    <dgm:pt modelId="{62AB1A5E-C91B-411B-B6D7-984930C5327E}" type="pres">
      <dgm:prSet presAssocID="{FD60D03E-3096-43E1-8906-722DAB1E04E0}" presName="accent_3" presStyleCnt="0"/>
      <dgm:spPr/>
    </dgm:pt>
    <dgm:pt modelId="{4BE87E17-57F4-4909-9C7E-4872433D261E}" type="pres">
      <dgm:prSet presAssocID="{FD60D03E-3096-43E1-8906-722DAB1E04E0}" presName="accentRepeatNode" presStyleLbl="solidFgAcc1" presStyleIdx="2" presStyleCnt="3"/>
      <dgm:spPr/>
    </dgm:pt>
  </dgm:ptLst>
  <dgm:cxnLst>
    <dgm:cxn modelId="{9C25E10A-D92F-40E5-9534-D75A20056475}" srcId="{5A8C6A68-943E-4A55-A731-17A2FA871792}" destId="{BA743F33-1714-4A49-8B00-8D0E05E7AF62}" srcOrd="0" destOrd="0" parTransId="{F737C05B-B428-46E8-8A25-B4FD802BEDE4}" sibTransId="{2A9298C6-2A85-4C4D-95CD-5591D981C92B}"/>
    <dgm:cxn modelId="{DEBE7C10-E651-4B4E-AF2B-EC4EBD249B67}" type="presOf" srcId="{2A9298C6-2A85-4C4D-95CD-5591D981C92B}" destId="{45FEB540-F13D-4C0A-BD5E-2421EE013A0B}" srcOrd="0" destOrd="0" presId="urn:microsoft.com/office/officeart/2008/layout/VerticalCurvedList"/>
    <dgm:cxn modelId="{81172334-C3A7-4BCB-B71D-F181F7CBAA44}" type="presOf" srcId="{BA743F33-1714-4A49-8B00-8D0E05E7AF62}" destId="{DA096DA7-F608-4F9D-AAA4-71722535FD13}" srcOrd="0" destOrd="0" presId="urn:microsoft.com/office/officeart/2008/layout/VerticalCurvedList"/>
    <dgm:cxn modelId="{65ABFF67-E80E-466E-BFEB-906AE3FB16D9}" type="presOf" srcId="{BEE88FEC-F7C0-43FA-B77E-9BA3B735A1B0}" destId="{E6F13CFA-A00C-4E46-9664-8398C359B993}" srcOrd="0" destOrd="0" presId="urn:microsoft.com/office/officeart/2008/layout/VerticalCurvedList"/>
    <dgm:cxn modelId="{6DC5C78A-FD54-48EC-BA67-0D1D882649D5}" type="presOf" srcId="{5A8C6A68-943E-4A55-A731-17A2FA871792}" destId="{1CDF990F-80B6-4F77-BCFD-1B076220878A}" srcOrd="0" destOrd="0" presId="urn:microsoft.com/office/officeart/2008/layout/VerticalCurvedList"/>
    <dgm:cxn modelId="{0B5BF7C5-04DA-4821-8A3C-B20AF5240D19}" srcId="{5A8C6A68-943E-4A55-A731-17A2FA871792}" destId="{BEE88FEC-F7C0-43FA-B77E-9BA3B735A1B0}" srcOrd="1" destOrd="0" parTransId="{6A81D516-C6A8-498E-8473-5137ACABAF72}" sibTransId="{96F61593-5549-4D93-91D2-E9EA51FCB7E3}"/>
    <dgm:cxn modelId="{1E5E23D3-C435-48A8-8F03-EDD2C3E52A9A}" type="presOf" srcId="{FD60D03E-3096-43E1-8906-722DAB1E04E0}" destId="{3F0D72B9-D555-4C82-AC09-80862107C3A3}" srcOrd="0" destOrd="0" presId="urn:microsoft.com/office/officeart/2008/layout/VerticalCurvedList"/>
    <dgm:cxn modelId="{5C1C3FE5-2EC2-4CE8-BBEE-77C5E8C55568}" srcId="{5A8C6A68-943E-4A55-A731-17A2FA871792}" destId="{FD60D03E-3096-43E1-8906-722DAB1E04E0}" srcOrd="2" destOrd="0" parTransId="{57CEA407-A149-4DBA-8EFF-59F87F99767F}" sibTransId="{1281EDB8-CB45-47F2-B556-706DBAC12DCE}"/>
    <dgm:cxn modelId="{4FC9C253-B6C0-47C8-BE31-66C7F0535424}" type="presParOf" srcId="{1CDF990F-80B6-4F77-BCFD-1B076220878A}" destId="{54E86F18-BB2F-4F31-9A4A-8D25E6B7C6BA}" srcOrd="0" destOrd="0" presId="urn:microsoft.com/office/officeart/2008/layout/VerticalCurvedList"/>
    <dgm:cxn modelId="{0E46F114-9337-486E-B207-33FC28EE9E9C}" type="presParOf" srcId="{54E86F18-BB2F-4F31-9A4A-8D25E6B7C6BA}" destId="{D3291464-7A03-4F9B-BAA0-F08C4B0B55A4}" srcOrd="0" destOrd="0" presId="urn:microsoft.com/office/officeart/2008/layout/VerticalCurvedList"/>
    <dgm:cxn modelId="{FA2CCD84-D0F5-448B-9C44-B986F0391FBF}" type="presParOf" srcId="{D3291464-7A03-4F9B-BAA0-F08C4B0B55A4}" destId="{8FDF8445-D8CB-4B5D-85B2-9BE4439A909D}" srcOrd="0" destOrd="0" presId="urn:microsoft.com/office/officeart/2008/layout/VerticalCurvedList"/>
    <dgm:cxn modelId="{2679FAA9-7FF3-4C06-8CA5-5A5BDE6F22B4}" type="presParOf" srcId="{D3291464-7A03-4F9B-BAA0-F08C4B0B55A4}" destId="{45FEB540-F13D-4C0A-BD5E-2421EE013A0B}" srcOrd="1" destOrd="0" presId="urn:microsoft.com/office/officeart/2008/layout/VerticalCurvedList"/>
    <dgm:cxn modelId="{A399F625-1384-4D03-A0E4-9692558621D0}" type="presParOf" srcId="{D3291464-7A03-4F9B-BAA0-F08C4B0B55A4}" destId="{7169478A-A9E5-4612-A892-6C6F3A95ABB0}" srcOrd="2" destOrd="0" presId="urn:microsoft.com/office/officeart/2008/layout/VerticalCurvedList"/>
    <dgm:cxn modelId="{44A78054-134D-4E90-8C62-999662E5D0BC}" type="presParOf" srcId="{D3291464-7A03-4F9B-BAA0-F08C4B0B55A4}" destId="{CDAC4B93-DDA4-4E98-846B-CF8247A4FC11}" srcOrd="3" destOrd="0" presId="urn:microsoft.com/office/officeart/2008/layout/VerticalCurvedList"/>
    <dgm:cxn modelId="{61D31FF0-5EF6-4ED6-8A54-7F4CE1E3E8DF}" type="presParOf" srcId="{54E86F18-BB2F-4F31-9A4A-8D25E6B7C6BA}" destId="{DA096DA7-F608-4F9D-AAA4-71722535FD13}" srcOrd="1" destOrd="0" presId="urn:microsoft.com/office/officeart/2008/layout/VerticalCurvedList"/>
    <dgm:cxn modelId="{B3E6A055-F625-4484-A976-A5348172B359}" type="presParOf" srcId="{54E86F18-BB2F-4F31-9A4A-8D25E6B7C6BA}" destId="{4CF82E1F-E86E-41F9-A191-6BFEF8C2D2D3}" srcOrd="2" destOrd="0" presId="urn:microsoft.com/office/officeart/2008/layout/VerticalCurvedList"/>
    <dgm:cxn modelId="{42D82EC7-B70B-4C09-98D5-7447D8A32F12}" type="presParOf" srcId="{4CF82E1F-E86E-41F9-A191-6BFEF8C2D2D3}" destId="{2978C7C6-C4A0-4411-9EFD-0DA031CA7ABB}" srcOrd="0" destOrd="0" presId="urn:microsoft.com/office/officeart/2008/layout/VerticalCurvedList"/>
    <dgm:cxn modelId="{A2DED4BA-6280-4CAD-9F59-B4487B4C4825}" type="presParOf" srcId="{54E86F18-BB2F-4F31-9A4A-8D25E6B7C6BA}" destId="{E6F13CFA-A00C-4E46-9664-8398C359B993}" srcOrd="3" destOrd="0" presId="urn:microsoft.com/office/officeart/2008/layout/VerticalCurvedList"/>
    <dgm:cxn modelId="{EC4198C1-5ECA-4C7F-921F-AF7B0FAFCAC9}" type="presParOf" srcId="{54E86F18-BB2F-4F31-9A4A-8D25E6B7C6BA}" destId="{EFE952ED-ADEE-453F-B090-C3B94E594067}" srcOrd="4" destOrd="0" presId="urn:microsoft.com/office/officeart/2008/layout/VerticalCurvedList"/>
    <dgm:cxn modelId="{9A1D8470-87B1-4A7F-A8F8-CF85DE3CFC5D}" type="presParOf" srcId="{EFE952ED-ADEE-453F-B090-C3B94E594067}" destId="{99AB6ED7-F899-4916-A56A-06A7B1532F9F}" srcOrd="0" destOrd="0" presId="urn:microsoft.com/office/officeart/2008/layout/VerticalCurvedList"/>
    <dgm:cxn modelId="{B9EA5691-10A1-43CF-82BC-2735DDA5F260}" type="presParOf" srcId="{54E86F18-BB2F-4F31-9A4A-8D25E6B7C6BA}" destId="{3F0D72B9-D555-4C82-AC09-80862107C3A3}" srcOrd="5" destOrd="0" presId="urn:microsoft.com/office/officeart/2008/layout/VerticalCurvedList"/>
    <dgm:cxn modelId="{6B0C2809-523D-4CA9-B6D1-26FAA3364E6D}" type="presParOf" srcId="{54E86F18-BB2F-4F31-9A4A-8D25E6B7C6BA}" destId="{62AB1A5E-C91B-411B-B6D7-984930C5327E}" srcOrd="6" destOrd="0" presId="urn:microsoft.com/office/officeart/2008/layout/VerticalCurvedList"/>
    <dgm:cxn modelId="{374162BC-0758-4FBE-B497-3490BC8BD556}" type="presParOf" srcId="{62AB1A5E-C91B-411B-B6D7-984930C5327E}" destId="{4BE87E17-57F4-4909-9C7E-4872433D261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AA2A58-3F44-4AAC-A151-DD9755875DA4}">
      <dsp:nvSpPr>
        <dsp:cNvPr id="0" name=""/>
        <dsp:cNvSpPr/>
      </dsp:nvSpPr>
      <dsp:spPr>
        <a:xfrm>
          <a:off x="2736303" y="-200236"/>
          <a:ext cx="4292599" cy="2434120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FE3752-9282-4875-8CA5-7E3D6A1855B2}">
      <dsp:nvSpPr>
        <dsp:cNvPr id="0" name=""/>
        <dsp:cNvSpPr/>
      </dsp:nvSpPr>
      <dsp:spPr>
        <a:xfrm>
          <a:off x="3396862" y="807867"/>
          <a:ext cx="2658808" cy="1105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 err="1"/>
            <a:t>Νευροεκφυλιστική</a:t>
          </a:r>
          <a:r>
            <a:rPr lang="el-GR" sz="2400" kern="1200" dirty="0"/>
            <a:t>, προοδευτική νόσος </a:t>
          </a:r>
        </a:p>
      </dsp:txBody>
      <dsp:txXfrm>
        <a:off x="3396862" y="807867"/>
        <a:ext cx="2658808" cy="1105920"/>
      </dsp:txXfrm>
    </dsp:sp>
    <dsp:sp modelId="{93C44484-9896-4ECA-84C9-AE9CAFAB9C9D}">
      <dsp:nvSpPr>
        <dsp:cNvPr id="0" name=""/>
        <dsp:cNvSpPr/>
      </dsp:nvSpPr>
      <dsp:spPr>
        <a:xfrm>
          <a:off x="360035" y="1527949"/>
          <a:ext cx="5056772" cy="286617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411ABE-B755-46CD-B875-9796F2AB9A54}">
      <dsp:nvSpPr>
        <dsp:cNvPr id="0" name=""/>
        <dsp:cNvSpPr/>
      </dsp:nvSpPr>
      <dsp:spPr>
        <a:xfrm>
          <a:off x="2088226" y="2248027"/>
          <a:ext cx="4423309" cy="11829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/>
            <a:t>Σηματοδοτείται από : δυσκολίες στη μνήμη, γνωστικά ελλείμματα, </a:t>
          </a:r>
          <a:r>
            <a:rPr lang="el-GR" sz="1800" b="1" kern="1200" dirty="0" err="1"/>
            <a:t>συμπεριφορικές</a:t>
          </a:r>
          <a:r>
            <a:rPr lang="el-GR" sz="1800" b="1" kern="1200" dirty="0"/>
            <a:t> αλλαγές  που αλλοιώνουν την κοινωνική εικόνα και την εκτελεστική ικανότητα του ατόμου</a:t>
          </a:r>
        </a:p>
      </dsp:txBody>
      <dsp:txXfrm>
        <a:off x="2088226" y="2248027"/>
        <a:ext cx="4423309" cy="1182954"/>
      </dsp:txXfrm>
    </dsp:sp>
    <dsp:sp modelId="{E3AD3E82-6687-4DCE-99F8-377F0A1E2376}">
      <dsp:nvSpPr>
        <dsp:cNvPr id="0" name=""/>
        <dsp:cNvSpPr/>
      </dsp:nvSpPr>
      <dsp:spPr>
        <a:xfrm>
          <a:off x="2664301" y="3688190"/>
          <a:ext cx="4626915" cy="1515722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227949-2F5D-4F0E-9F44-FB2D817ED851}">
      <dsp:nvSpPr>
        <dsp:cNvPr id="0" name=""/>
        <dsp:cNvSpPr/>
      </dsp:nvSpPr>
      <dsp:spPr>
        <a:xfrm>
          <a:off x="4248475" y="4264255"/>
          <a:ext cx="1352387" cy="6760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4000" kern="1200" dirty="0"/>
            <a:t>Άνοια</a:t>
          </a:r>
        </a:p>
      </dsp:txBody>
      <dsp:txXfrm>
        <a:off x="4248475" y="4264255"/>
        <a:ext cx="1352387" cy="6760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E9E052-CD52-446B-A5E4-5CD9A036C9CC}">
      <dsp:nvSpPr>
        <dsp:cNvPr id="0" name=""/>
        <dsp:cNvSpPr/>
      </dsp:nvSpPr>
      <dsp:spPr>
        <a:xfrm>
          <a:off x="0" y="4157046"/>
          <a:ext cx="8280920" cy="0"/>
        </a:xfrm>
        <a:prstGeom prst="line">
          <a:avLst/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974BB2-5850-4270-B6C6-F146339222A0}">
      <dsp:nvSpPr>
        <dsp:cNvPr id="0" name=""/>
        <dsp:cNvSpPr/>
      </dsp:nvSpPr>
      <dsp:spPr>
        <a:xfrm>
          <a:off x="0" y="2371529"/>
          <a:ext cx="8280920" cy="0"/>
        </a:xfrm>
        <a:prstGeom prst="line">
          <a:avLst/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11A3BD-D56A-445D-ACFC-A601128593B7}">
      <dsp:nvSpPr>
        <dsp:cNvPr id="0" name=""/>
        <dsp:cNvSpPr/>
      </dsp:nvSpPr>
      <dsp:spPr>
        <a:xfrm>
          <a:off x="0" y="586011"/>
          <a:ext cx="8280920" cy="0"/>
        </a:xfrm>
        <a:prstGeom prst="line">
          <a:avLst/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7A563-2F7E-4E12-8D71-AF7AFBAC1DEE}">
      <dsp:nvSpPr>
        <dsp:cNvPr id="0" name=""/>
        <dsp:cNvSpPr/>
      </dsp:nvSpPr>
      <dsp:spPr>
        <a:xfrm>
          <a:off x="2153039" y="653"/>
          <a:ext cx="6127880" cy="5853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/>
            <a:t>(</a:t>
          </a:r>
          <a:r>
            <a:rPr lang="en-US" sz="1600" kern="1200" dirty="0"/>
            <a:t>Prince, Bryce et al., 2013)</a:t>
          </a:r>
          <a:endParaRPr lang="el-GR" sz="1600" kern="1200" dirty="0"/>
        </a:p>
      </dsp:txBody>
      <dsp:txXfrm>
        <a:off x="2153039" y="653"/>
        <a:ext cx="6127880" cy="585358"/>
      </dsp:txXfrm>
    </dsp:sp>
    <dsp:sp modelId="{EAC969B0-86A1-4875-9A97-4A04C168315E}">
      <dsp:nvSpPr>
        <dsp:cNvPr id="0" name=""/>
        <dsp:cNvSpPr/>
      </dsp:nvSpPr>
      <dsp:spPr>
        <a:xfrm>
          <a:off x="0" y="653"/>
          <a:ext cx="2153039" cy="585358"/>
        </a:xfrm>
        <a:prstGeom prst="round2SameRect">
          <a:avLst>
            <a:gd name="adj1" fmla="val 1667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/>
            <a:t>Άνοια</a:t>
          </a:r>
          <a:r>
            <a:rPr lang="el-GR" sz="3200" kern="1200" dirty="0"/>
            <a:t> </a:t>
          </a:r>
        </a:p>
      </dsp:txBody>
      <dsp:txXfrm>
        <a:off x="28580" y="29233"/>
        <a:ext cx="2095879" cy="556778"/>
      </dsp:txXfrm>
    </dsp:sp>
    <dsp:sp modelId="{44C2D7B9-6B99-4ECA-AF58-08C0A0C48066}">
      <dsp:nvSpPr>
        <dsp:cNvPr id="0" name=""/>
        <dsp:cNvSpPr/>
      </dsp:nvSpPr>
      <dsp:spPr>
        <a:xfrm>
          <a:off x="0" y="586011"/>
          <a:ext cx="8280920" cy="1170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H </a:t>
          </a:r>
          <a:r>
            <a:rPr lang="el-GR" sz="1600" kern="1200" dirty="0"/>
            <a:t>Άνοια </a:t>
          </a:r>
          <a:r>
            <a:rPr lang="en-US" sz="1600" kern="1200" dirty="0"/>
            <a:t>Alzheimer </a:t>
          </a:r>
          <a:r>
            <a:rPr lang="el-GR" sz="1600" kern="1200" dirty="0"/>
            <a:t>αφορά στο 60-70% των περιπτώσεων άνοιας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600" kern="1200" dirty="0"/>
            <a:t>Η ηλικία των 65 είναι ορόσημο για την έναρξη της άνοιας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600" kern="1200" dirty="0"/>
            <a:t>Εμφανίζεται σε 1/14 άνω των 65 ετών, σε 1/6 άνω των 80 ετών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600" kern="1200" dirty="0"/>
            <a:t>Κατά προσέγγιση ζουν 900 εκατομμύρια άτομα άνω των 60 ετών, και τα 46.8 εκατ. Πάσχουν από άνοια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600" kern="1200" dirty="0"/>
            <a:t>Κάθε 20 έτη ο αριθμός διπλασιάζεται με την πιθανότητα να αγγίξει τα 74,7 </a:t>
          </a:r>
          <a:r>
            <a:rPr lang="el-GR" sz="1600" kern="1200" dirty="0" err="1"/>
            <a:t>εκατομ</a:t>
          </a:r>
          <a:r>
            <a:rPr lang="el-GR" sz="1600" kern="1200" dirty="0"/>
            <a:t>. Το 2050</a:t>
          </a:r>
          <a:r>
            <a:rPr lang="el-GR" sz="1200" kern="1200" dirty="0"/>
            <a:t>.</a:t>
          </a:r>
        </a:p>
      </dsp:txBody>
      <dsp:txXfrm>
        <a:off x="0" y="586011"/>
        <a:ext cx="8280920" cy="1170891"/>
      </dsp:txXfrm>
    </dsp:sp>
    <dsp:sp modelId="{8F27543F-1EA0-4740-B415-6386175EC947}">
      <dsp:nvSpPr>
        <dsp:cNvPr id="0" name=""/>
        <dsp:cNvSpPr/>
      </dsp:nvSpPr>
      <dsp:spPr>
        <a:xfrm>
          <a:off x="2153039" y="2160238"/>
          <a:ext cx="6127880" cy="5853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To 1-2% </a:t>
          </a:r>
          <a:r>
            <a:rPr lang="el-GR" sz="1600" kern="1200" dirty="0"/>
            <a:t>των ατόμων άνω των 65 ετών νοσούν</a:t>
          </a:r>
        </a:p>
      </dsp:txBody>
      <dsp:txXfrm>
        <a:off x="2153039" y="2160238"/>
        <a:ext cx="6127880" cy="585358"/>
      </dsp:txXfrm>
    </dsp:sp>
    <dsp:sp modelId="{C870159C-0C90-4E34-A932-6746FEC00128}">
      <dsp:nvSpPr>
        <dsp:cNvPr id="0" name=""/>
        <dsp:cNvSpPr/>
      </dsp:nvSpPr>
      <dsp:spPr>
        <a:xfrm>
          <a:off x="0" y="2232249"/>
          <a:ext cx="2153039" cy="585358"/>
        </a:xfrm>
        <a:prstGeom prst="round2SameRect">
          <a:avLst>
            <a:gd name="adj1" fmla="val 16670"/>
            <a:gd name="adj2" fmla="val 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/>
            <a:t>Άνοια τύπου </a:t>
          </a:r>
          <a:r>
            <a:rPr lang="en-US" sz="1800" kern="1200" dirty="0"/>
            <a:t>Alzheimer’s</a:t>
          </a:r>
          <a:endParaRPr lang="el-GR" sz="1800" kern="1200" dirty="0"/>
        </a:p>
      </dsp:txBody>
      <dsp:txXfrm>
        <a:off x="28580" y="2260829"/>
        <a:ext cx="2095879" cy="556778"/>
      </dsp:txXfrm>
    </dsp:sp>
    <dsp:sp modelId="{13F2797B-84B8-4912-94AF-BCEE0E748495}">
      <dsp:nvSpPr>
        <dsp:cNvPr id="0" name=""/>
        <dsp:cNvSpPr/>
      </dsp:nvSpPr>
      <dsp:spPr>
        <a:xfrm>
          <a:off x="0" y="2371529"/>
          <a:ext cx="8280920" cy="1170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l-G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l-G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600" kern="1200" dirty="0"/>
            <a:t>Στην Ευρώπη το 13,4 εκατ. Νοσούν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600" kern="1200" dirty="0"/>
            <a:t>Στην Ελλάδα το 1,77% των ηλικιωμένων  πάσχουν (έναντι 1,5% 5 στην Ευρώπη)</a:t>
          </a:r>
        </a:p>
      </dsp:txBody>
      <dsp:txXfrm>
        <a:off x="0" y="2371529"/>
        <a:ext cx="8280920" cy="1170891"/>
      </dsp:txXfrm>
    </dsp:sp>
    <dsp:sp modelId="{53980595-22EC-45FC-A610-27B74A3112C3}">
      <dsp:nvSpPr>
        <dsp:cNvPr id="0" name=""/>
        <dsp:cNvSpPr/>
      </dsp:nvSpPr>
      <dsp:spPr>
        <a:xfrm>
          <a:off x="2153039" y="3571688"/>
          <a:ext cx="6127880" cy="5853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/>
            <a:t>(</a:t>
          </a:r>
          <a:r>
            <a:rPr lang="en-US" sz="1600" kern="1200" dirty="0" err="1"/>
            <a:t>Hurd</a:t>
          </a:r>
          <a:r>
            <a:rPr lang="en-US" sz="1600" kern="1200" dirty="0"/>
            <a:t>, </a:t>
          </a:r>
          <a:r>
            <a:rPr lang="en-US" sz="1600" kern="1200" dirty="0" err="1"/>
            <a:t>Martorell</a:t>
          </a:r>
          <a:r>
            <a:rPr lang="en-US" sz="1600" kern="1200" dirty="0"/>
            <a:t> et al.,2015)</a:t>
          </a:r>
          <a:endParaRPr lang="el-GR" sz="1600" kern="1200" dirty="0"/>
        </a:p>
      </dsp:txBody>
      <dsp:txXfrm>
        <a:off x="2153039" y="3571688"/>
        <a:ext cx="6127880" cy="585358"/>
      </dsp:txXfrm>
    </dsp:sp>
    <dsp:sp modelId="{74210900-8C4E-4572-A187-D2983B00FB22}">
      <dsp:nvSpPr>
        <dsp:cNvPr id="0" name=""/>
        <dsp:cNvSpPr/>
      </dsp:nvSpPr>
      <dsp:spPr>
        <a:xfrm>
          <a:off x="0" y="3571688"/>
          <a:ext cx="2153039" cy="585358"/>
        </a:xfrm>
        <a:prstGeom prst="round2SameRect">
          <a:avLst>
            <a:gd name="adj1" fmla="val 16670"/>
            <a:gd name="adj2" fmla="val 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/>
            <a:t>Κόστος περίθαλψης</a:t>
          </a:r>
        </a:p>
      </dsp:txBody>
      <dsp:txXfrm>
        <a:off x="28580" y="3600268"/>
        <a:ext cx="2095879" cy="556778"/>
      </dsp:txXfrm>
    </dsp:sp>
    <dsp:sp modelId="{A52B0500-1C9E-4878-880F-9605D928B1F7}">
      <dsp:nvSpPr>
        <dsp:cNvPr id="0" name=""/>
        <dsp:cNvSpPr/>
      </dsp:nvSpPr>
      <dsp:spPr>
        <a:xfrm>
          <a:off x="0" y="4157046"/>
          <a:ext cx="8280920" cy="1170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kern="1200" dirty="0"/>
            <a:t>818 </a:t>
          </a:r>
          <a:r>
            <a:rPr lang="el-GR" sz="1800" kern="1200" dirty="0" err="1"/>
            <a:t>δισ</a:t>
          </a:r>
          <a:r>
            <a:rPr lang="el-GR" sz="1800" kern="1200" dirty="0"/>
            <a:t> Δολάρια για την άνοια</a:t>
          </a: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sz="1800" kern="1200" dirty="0"/>
            <a:t>…το 1,1% του Παγκόσμιου ακαθάριστου προϊόντος  παγκοσμίως</a:t>
          </a:r>
          <a:r>
            <a:rPr lang="el-GR" sz="1200" kern="1200" dirty="0"/>
            <a:t> </a:t>
          </a:r>
        </a:p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l-GR" sz="1800" kern="1200" dirty="0"/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l-GR" sz="1100" kern="1200" dirty="0"/>
            <a:t>Διάγραμμα. </a:t>
          </a:r>
          <a:r>
            <a:rPr lang="el-GR" sz="1100" i="1" kern="1200" dirty="0"/>
            <a:t>Προσδιορισμός </a:t>
          </a:r>
          <a:r>
            <a:rPr lang="el-GR" sz="1100" i="1" kern="1200" dirty="0" err="1"/>
            <a:t>επιπολασμού</a:t>
          </a:r>
          <a:r>
            <a:rPr lang="el-GR" sz="1100" i="1" kern="1200" dirty="0"/>
            <a:t> της νόσου </a:t>
          </a:r>
          <a:r>
            <a:rPr lang="en-US" sz="1100" i="1" kern="1200" dirty="0" err="1"/>
            <a:t>Altheimer</a:t>
          </a:r>
          <a:r>
            <a:rPr lang="el-GR" sz="1100" i="1" kern="1200" dirty="0"/>
            <a:t> ανά 1000 άτομα. </a:t>
          </a:r>
          <a:r>
            <a:rPr lang="en-US" sz="1100" i="1" kern="1200" dirty="0"/>
            <a:t>(U=upper, L=Lower)</a:t>
          </a:r>
          <a:r>
            <a:rPr lang="el-GR" sz="1100" i="1" kern="1200" dirty="0"/>
            <a:t>Τροποποιημένο από</a:t>
          </a:r>
          <a:r>
            <a:rPr lang="en-US" sz="1100" i="1" kern="1200" dirty="0"/>
            <a:t> European Studies of Dementia pooled analyses.(</a:t>
          </a:r>
          <a:r>
            <a:rPr lang="en-US" sz="1100" i="1" kern="1200" dirty="0" err="1"/>
            <a:t>Launer,L</a:t>
          </a:r>
          <a:r>
            <a:rPr lang="en-US" sz="1100" i="1" kern="1200" dirty="0"/>
            <a:t>., Andersen K., Dewey M., et al, 1999)</a:t>
          </a:r>
          <a:endParaRPr lang="el-GR" sz="1800" kern="1200" dirty="0"/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l-GR" sz="900" kern="1200" dirty="0"/>
        </a:p>
      </dsp:txBody>
      <dsp:txXfrm>
        <a:off x="0" y="4157046"/>
        <a:ext cx="8280920" cy="11708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A3F4EF-CA14-48CF-833C-C5828296A03F}">
      <dsp:nvSpPr>
        <dsp:cNvPr id="0" name=""/>
        <dsp:cNvSpPr/>
      </dsp:nvSpPr>
      <dsp:spPr>
        <a:xfrm>
          <a:off x="0" y="493938"/>
          <a:ext cx="91440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BF6A0B7-EB06-40D3-A3E1-690F7EA6BA08}">
      <dsp:nvSpPr>
        <dsp:cNvPr id="0" name=""/>
        <dsp:cNvSpPr/>
      </dsp:nvSpPr>
      <dsp:spPr>
        <a:xfrm>
          <a:off x="457200" y="272538"/>
          <a:ext cx="7589428" cy="4428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kern="1200" dirty="0" err="1"/>
            <a:t>Νεοφλοιός</a:t>
          </a:r>
          <a:r>
            <a:rPr lang="el-GR" sz="1500" kern="1200" dirty="0"/>
            <a:t>:</a:t>
          </a:r>
          <a:r>
            <a:rPr lang="en-US" sz="1500" kern="1200" dirty="0"/>
            <a:t> (</a:t>
          </a:r>
          <a:r>
            <a:rPr lang="el-GR" sz="1500" kern="1200" dirty="0"/>
            <a:t>υψηλότερου επιπέδου αισθητηριακές περιοχές, σκέψη και κρίση, εργαζόμενη, βραχύχρονη και μακρόχρονη μνήμη)</a:t>
          </a:r>
        </a:p>
      </dsp:txBody>
      <dsp:txXfrm>
        <a:off x="478816" y="294154"/>
        <a:ext cx="7546196" cy="399568"/>
      </dsp:txXfrm>
    </dsp:sp>
    <dsp:sp modelId="{569E2A32-3BF6-4F85-BB96-7A12B75BC78D}">
      <dsp:nvSpPr>
        <dsp:cNvPr id="0" name=""/>
        <dsp:cNvSpPr/>
      </dsp:nvSpPr>
      <dsp:spPr>
        <a:xfrm>
          <a:off x="0" y="1174338"/>
          <a:ext cx="91440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1351709"/>
              <a:satOff val="-3484"/>
              <a:lumOff val="-235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D54985E-E3C9-40D9-ABCC-ED5AAAE4EF1A}">
      <dsp:nvSpPr>
        <dsp:cNvPr id="0" name=""/>
        <dsp:cNvSpPr/>
      </dsp:nvSpPr>
      <dsp:spPr>
        <a:xfrm>
          <a:off x="457200" y="952938"/>
          <a:ext cx="7552944" cy="442800"/>
        </a:xfrm>
        <a:prstGeom prst="roundRect">
          <a:avLst/>
        </a:prstGeom>
        <a:gradFill rotWithShape="0">
          <a:gsLst>
            <a:gs pos="0">
              <a:schemeClr val="accent5">
                <a:hueOff val="-1351709"/>
                <a:satOff val="-3484"/>
                <a:lumOff val="-2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351709"/>
                <a:satOff val="-3484"/>
                <a:lumOff val="-2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351709"/>
                <a:satOff val="-3484"/>
                <a:lumOff val="-2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kern="1200" dirty="0"/>
            <a:t>Ιππόκαμπος (επεισοδιακή μνήμη, χωρική μνήμη)</a:t>
          </a:r>
        </a:p>
      </dsp:txBody>
      <dsp:txXfrm>
        <a:off x="478816" y="974554"/>
        <a:ext cx="7509712" cy="399568"/>
      </dsp:txXfrm>
    </dsp:sp>
    <dsp:sp modelId="{69833CA1-E8F0-45A2-A57B-FE5C417F2BD5}">
      <dsp:nvSpPr>
        <dsp:cNvPr id="0" name=""/>
        <dsp:cNvSpPr/>
      </dsp:nvSpPr>
      <dsp:spPr>
        <a:xfrm>
          <a:off x="0" y="1854738"/>
          <a:ext cx="91440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2703417"/>
              <a:satOff val="-6968"/>
              <a:lumOff val="-4706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827FEE2-5D93-45E1-B6CE-6A4291F4284F}">
      <dsp:nvSpPr>
        <dsp:cNvPr id="0" name=""/>
        <dsp:cNvSpPr/>
      </dsp:nvSpPr>
      <dsp:spPr>
        <a:xfrm>
          <a:off x="457200" y="1633338"/>
          <a:ext cx="7589428" cy="442800"/>
        </a:xfrm>
        <a:prstGeom prst="roundRect">
          <a:avLst/>
        </a:prstGeom>
        <a:gradFill rotWithShape="0">
          <a:gsLst>
            <a:gs pos="0">
              <a:schemeClr val="accent5">
                <a:hueOff val="-2703417"/>
                <a:satOff val="-6968"/>
                <a:lumOff val="-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703417"/>
                <a:satOff val="-6968"/>
                <a:lumOff val="-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703417"/>
                <a:satOff val="-6968"/>
                <a:lumOff val="-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kern="1200" dirty="0"/>
            <a:t>Αμυγδαλή (συναισθηματική μνήμη)</a:t>
          </a:r>
        </a:p>
      </dsp:txBody>
      <dsp:txXfrm>
        <a:off x="478816" y="1654954"/>
        <a:ext cx="7546196" cy="399568"/>
      </dsp:txXfrm>
    </dsp:sp>
    <dsp:sp modelId="{5113FDD3-9F86-4C96-99DC-5B15D3BF2F53}">
      <dsp:nvSpPr>
        <dsp:cNvPr id="0" name=""/>
        <dsp:cNvSpPr/>
      </dsp:nvSpPr>
      <dsp:spPr>
        <a:xfrm>
          <a:off x="0" y="2520280"/>
          <a:ext cx="91440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4055126"/>
              <a:satOff val="-10451"/>
              <a:lumOff val="-705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B47CA97-D4A0-4349-8FC1-6E374256820C}">
      <dsp:nvSpPr>
        <dsp:cNvPr id="0" name=""/>
        <dsp:cNvSpPr/>
      </dsp:nvSpPr>
      <dsp:spPr>
        <a:xfrm>
          <a:off x="457200" y="2313738"/>
          <a:ext cx="7552944" cy="442800"/>
        </a:xfrm>
        <a:prstGeom prst="roundRect">
          <a:avLst/>
        </a:prstGeom>
        <a:gradFill rotWithShape="0">
          <a:gsLst>
            <a:gs pos="0">
              <a:schemeClr val="accent5">
                <a:hueOff val="-4055126"/>
                <a:satOff val="-10451"/>
                <a:lumOff val="-705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055126"/>
                <a:satOff val="-10451"/>
                <a:lumOff val="-705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055126"/>
                <a:satOff val="-10451"/>
                <a:lumOff val="-705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kern="1200" dirty="0" err="1"/>
            <a:t>Υπομέλανας</a:t>
          </a:r>
          <a:r>
            <a:rPr lang="el-GR" sz="1500" kern="1200" dirty="0"/>
            <a:t> </a:t>
          </a:r>
          <a:r>
            <a:rPr lang="el-GR" sz="1500" kern="1200" dirty="0" err="1"/>
            <a:t>τόπος(νορεπινεφρίνη</a:t>
          </a:r>
          <a:r>
            <a:rPr lang="el-GR" sz="1500" kern="1200" dirty="0"/>
            <a:t>, προσοχή, πίεση αίματος, </a:t>
          </a:r>
          <a:r>
            <a:rPr lang="el-GR" sz="1500" kern="1200" dirty="0" err="1"/>
            <a:t>υπνος</a:t>
          </a:r>
          <a:r>
            <a:rPr lang="el-GR" sz="1500" kern="1200" dirty="0"/>
            <a:t>, ημερήσιος κύκλος)</a:t>
          </a:r>
        </a:p>
      </dsp:txBody>
      <dsp:txXfrm>
        <a:off x="478816" y="2335354"/>
        <a:ext cx="7509712" cy="399568"/>
      </dsp:txXfrm>
    </dsp:sp>
    <dsp:sp modelId="{05A67E6F-EAA2-41C5-80DD-2F3AC0AEA72D}">
      <dsp:nvSpPr>
        <dsp:cNvPr id="0" name=""/>
        <dsp:cNvSpPr/>
      </dsp:nvSpPr>
      <dsp:spPr>
        <a:xfrm>
          <a:off x="0" y="3215538"/>
          <a:ext cx="91440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5406834"/>
              <a:satOff val="-13935"/>
              <a:lumOff val="-941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154846E-61C0-4542-952A-4EEC8AFA0D6C}">
      <dsp:nvSpPr>
        <dsp:cNvPr id="0" name=""/>
        <dsp:cNvSpPr/>
      </dsp:nvSpPr>
      <dsp:spPr>
        <a:xfrm>
          <a:off x="457200" y="2994138"/>
          <a:ext cx="7552944" cy="442800"/>
        </a:xfrm>
        <a:prstGeom prst="roundRect">
          <a:avLst/>
        </a:prstGeom>
        <a:gradFill rotWithShape="0">
          <a:gsLst>
            <a:gs pos="0">
              <a:schemeClr val="accent5">
                <a:hueOff val="-5406834"/>
                <a:satOff val="-13935"/>
                <a:lumOff val="-94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406834"/>
                <a:satOff val="-13935"/>
                <a:lumOff val="-94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406834"/>
                <a:satOff val="-13935"/>
                <a:lumOff val="-94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kern="1200" dirty="0"/>
            <a:t>Πυρήνες </a:t>
          </a:r>
          <a:r>
            <a:rPr lang="en-US" sz="1500" kern="1200" dirty="0"/>
            <a:t>Raphe </a:t>
          </a:r>
          <a:r>
            <a:rPr lang="el-GR" sz="1500" kern="1200" dirty="0"/>
            <a:t>(</a:t>
          </a:r>
          <a:r>
            <a:rPr lang="el-GR" sz="1500" kern="1200" dirty="0" err="1"/>
            <a:t>σεροτονίνη</a:t>
          </a:r>
          <a:r>
            <a:rPr lang="el-GR" sz="1500" kern="1200" dirty="0"/>
            <a:t>, </a:t>
          </a:r>
          <a:r>
            <a:rPr lang="el-GR" sz="1500" kern="1200" dirty="0" err="1"/>
            <a:t>ρυθμίστής</a:t>
          </a:r>
          <a:r>
            <a:rPr lang="el-GR" sz="1500" kern="1200" dirty="0"/>
            <a:t> διάθεσης)</a:t>
          </a:r>
          <a:r>
            <a:rPr lang="en-US" sz="1500" kern="1200" dirty="0"/>
            <a:t>(Frazer A., et al. 1999)</a:t>
          </a:r>
          <a:endParaRPr lang="el-GR" sz="1500" kern="1200" dirty="0"/>
        </a:p>
      </dsp:txBody>
      <dsp:txXfrm>
        <a:off x="478816" y="3015754"/>
        <a:ext cx="7509712" cy="399568"/>
      </dsp:txXfrm>
    </dsp:sp>
    <dsp:sp modelId="{7B32CFC7-ACF9-4EA3-BC44-8F38FE558ADE}">
      <dsp:nvSpPr>
        <dsp:cNvPr id="0" name=""/>
        <dsp:cNvSpPr/>
      </dsp:nvSpPr>
      <dsp:spPr>
        <a:xfrm>
          <a:off x="0" y="3816424"/>
          <a:ext cx="91440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F0A62E5-4FCB-469B-92FF-9A2E005AF5E3}">
      <dsp:nvSpPr>
        <dsp:cNvPr id="0" name=""/>
        <dsp:cNvSpPr/>
      </dsp:nvSpPr>
      <dsp:spPr>
        <a:xfrm>
          <a:off x="457200" y="3674538"/>
          <a:ext cx="7552944" cy="442800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kern="1200" dirty="0"/>
            <a:t>Πυρήνας κάτω ελαίας (ρύθμιση </a:t>
          </a:r>
          <a:r>
            <a:rPr lang="el-GR" sz="1500" kern="1200" dirty="0" err="1"/>
            <a:t>ακετυλοχολίνης</a:t>
          </a:r>
          <a:r>
            <a:rPr lang="el-GR" sz="1500" kern="1200" dirty="0"/>
            <a:t>)</a:t>
          </a:r>
        </a:p>
      </dsp:txBody>
      <dsp:txXfrm>
        <a:off x="478816" y="3696154"/>
        <a:ext cx="7509712" cy="3995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9D0819-35C6-42DF-B138-B9D021D70F8E}">
      <dsp:nvSpPr>
        <dsp:cNvPr id="0" name=""/>
        <dsp:cNvSpPr/>
      </dsp:nvSpPr>
      <dsp:spPr>
        <a:xfrm rot="5400000">
          <a:off x="2977304" y="380864"/>
          <a:ext cx="2243866" cy="2215398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u="sng" kern="1200" dirty="0">
              <a:solidFill>
                <a:schemeClr val="tx1"/>
              </a:solidFill>
            </a:rPr>
            <a:t>Εργοθεραπεία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b="1" kern="1200" dirty="0" err="1">
              <a:solidFill>
                <a:schemeClr val="tx1"/>
              </a:solidFill>
            </a:rPr>
            <a:t>Στοχοκατευθυνομενες</a:t>
          </a:r>
          <a:r>
            <a:rPr lang="el-GR" sz="1400" b="1" kern="1200" dirty="0">
              <a:solidFill>
                <a:schemeClr val="tx1"/>
              </a:solidFill>
            </a:rPr>
            <a:t> δραστηριότητες επανεκπαίδευσης και συντήρησης ανεξαρτησίας ασθενών</a:t>
          </a:r>
        </a:p>
      </dsp:txBody>
      <dsp:txXfrm rot="-5400000">
        <a:off x="3358429" y="738235"/>
        <a:ext cx="1481616" cy="1500656"/>
      </dsp:txXfrm>
    </dsp:sp>
    <dsp:sp modelId="{9F391FA1-23BD-4331-A964-C6522CDACE0D}">
      <dsp:nvSpPr>
        <dsp:cNvPr id="0" name=""/>
        <dsp:cNvSpPr/>
      </dsp:nvSpPr>
      <dsp:spPr>
        <a:xfrm>
          <a:off x="5541649" y="1165486"/>
          <a:ext cx="381923" cy="2053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81E10B-F446-474D-8C59-CC69D8EBD578}">
      <dsp:nvSpPr>
        <dsp:cNvPr id="0" name=""/>
        <dsp:cNvSpPr/>
      </dsp:nvSpPr>
      <dsp:spPr>
        <a:xfrm rot="5400000">
          <a:off x="8119327" y="2851130"/>
          <a:ext cx="2531099" cy="2080937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1960178"/>
            <a:satOff val="-8155"/>
            <a:lumOff val="1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u="sng" kern="1200" dirty="0">
              <a:solidFill>
                <a:schemeClr val="tx1"/>
              </a:solidFill>
            </a:rPr>
            <a:t>Άλλες παρεμβάσεις</a:t>
          </a:r>
          <a:r>
            <a:rPr lang="el-GR" sz="1600" u="sng" kern="1200" dirty="0">
              <a:solidFill>
                <a:schemeClr val="tx1"/>
              </a:solidFill>
            </a:rPr>
            <a:t>: </a:t>
          </a:r>
          <a:r>
            <a:rPr lang="el-GR" sz="1400" kern="1200" dirty="0">
              <a:solidFill>
                <a:schemeClr val="tx1"/>
              </a:solidFill>
            </a:rPr>
            <a:t>μουσικοθεραπεία, </a:t>
          </a:r>
          <a:r>
            <a:rPr lang="el-GR" sz="1400" kern="1200" dirty="0" err="1">
              <a:solidFill>
                <a:schemeClr val="tx1"/>
              </a:solidFill>
            </a:rPr>
            <a:t>Χοροθεραπεία</a:t>
          </a:r>
          <a:r>
            <a:rPr lang="el-GR" sz="1400" kern="1200" dirty="0">
              <a:solidFill>
                <a:schemeClr val="tx1"/>
              </a:solidFill>
            </a:rPr>
            <a:t>, </a:t>
          </a:r>
          <a:r>
            <a:rPr lang="el-GR" sz="1400" kern="1200" dirty="0" err="1">
              <a:solidFill>
                <a:schemeClr val="tx1"/>
              </a:solidFill>
            </a:rPr>
            <a:t>δραματοθεραπεία</a:t>
          </a:r>
          <a:endParaRPr lang="el-GR" sz="1400" kern="1200" dirty="0">
            <a:solidFill>
              <a:schemeClr val="tx1"/>
            </a:solidFill>
          </a:endParaRPr>
        </a:p>
      </dsp:txBody>
      <dsp:txXfrm rot="-5400000">
        <a:off x="8660389" y="3010385"/>
        <a:ext cx="1448975" cy="1762427"/>
      </dsp:txXfrm>
    </dsp:sp>
    <dsp:sp modelId="{5732E591-9B30-45E3-AB58-7124855FFB07}">
      <dsp:nvSpPr>
        <dsp:cNvPr id="0" name=""/>
        <dsp:cNvSpPr/>
      </dsp:nvSpPr>
      <dsp:spPr>
        <a:xfrm rot="5400000">
          <a:off x="2476425" y="2402375"/>
          <a:ext cx="1806711" cy="2217598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3920356"/>
            <a:satOff val="-16311"/>
            <a:lumOff val="3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u="sng" kern="1200" dirty="0" err="1">
              <a:solidFill>
                <a:schemeClr val="tx1"/>
              </a:solidFill>
            </a:rPr>
            <a:t>Λογοθεραπεία</a:t>
          </a:r>
          <a:r>
            <a:rPr lang="el-GR" sz="1100" b="1" kern="1200" dirty="0">
              <a:solidFill>
                <a:schemeClr val="tx1"/>
              </a:solidFill>
            </a:rPr>
            <a:t>  (ολιστική θεώρηση της επικοινωνίας, στην επιλεκτική πρόταση στη θεραπεία και στην καθημερινή αγωγή)</a:t>
          </a:r>
        </a:p>
      </dsp:txBody>
      <dsp:txXfrm rot="-5400000">
        <a:off x="2640582" y="2908938"/>
        <a:ext cx="1478398" cy="1204474"/>
      </dsp:txXfrm>
    </dsp:sp>
    <dsp:sp modelId="{4AF6BA55-EF6F-4F1B-BA0F-CAFD4249B3BA}">
      <dsp:nvSpPr>
        <dsp:cNvPr id="0" name=""/>
        <dsp:cNvSpPr/>
      </dsp:nvSpPr>
      <dsp:spPr>
        <a:xfrm>
          <a:off x="4137237" y="3468494"/>
          <a:ext cx="369603" cy="2053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D2EBB3-55BE-497A-8DAE-EA4D733A4C49}">
      <dsp:nvSpPr>
        <dsp:cNvPr id="0" name=""/>
        <dsp:cNvSpPr/>
      </dsp:nvSpPr>
      <dsp:spPr>
        <a:xfrm rot="5400000">
          <a:off x="5269895" y="1054746"/>
          <a:ext cx="2119313" cy="2644141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5880535"/>
            <a:satOff val="-24466"/>
            <a:lumOff val="5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u="sng" kern="1200" dirty="0">
              <a:solidFill>
                <a:schemeClr val="tx1"/>
              </a:solidFill>
            </a:rPr>
            <a:t>Φυσικοθεραπεία</a:t>
          </a:r>
          <a:r>
            <a:rPr lang="el-GR" sz="1400" b="1" kern="1200" dirty="0">
              <a:solidFill>
                <a:schemeClr val="tx1"/>
              </a:solidFill>
            </a:rPr>
            <a:t> χρήση φυσικών μέσων για συντήρηση κινητικών δεξιοτήτων και ανάκτηση εύρους κίνησης- παρέμβαση σε παθολογικές καταστάσεις</a:t>
          </a:r>
        </a:p>
      </dsp:txBody>
      <dsp:txXfrm rot="-5400000">
        <a:off x="5448171" y="1670379"/>
        <a:ext cx="1762761" cy="1412875"/>
      </dsp:txXfrm>
    </dsp:sp>
    <dsp:sp modelId="{FF84230D-1076-43CC-9D46-CDB41FD2B3C7}">
      <dsp:nvSpPr>
        <dsp:cNvPr id="0" name=""/>
        <dsp:cNvSpPr/>
      </dsp:nvSpPr>
      <dsp:spPr>
        <a:xfrm rot="5400000">
          <a:off x="4051215" y="3721466"/>
          <a:ext cx="2000595" cy="2210509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7840713"/>
            <a:satOff val="-32622"/>
            <a:lumOff val="76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u="sng" kern="1200" dirty="0">
              <a:solidFill>
                <a:schemeClr val="tx1"/>
              </a:solidFill>
            </a:rPr>
            <a:t>Ψυχολογική υποστήριξη </a:t>
          </a:r>
        </a:p>
      </dsp:txBody>
      <dsp:txXfrm rot="-5400000">
        <a:off x="4314677" y="4159856"/>
        <a:ext cx="1473673" cy="1333730"/>
      </dsp:txXfrm>
    </dsp:sp>
    <dsp:sp modelId="{9F204658-9CB6-43F0-83D8-594157667262}">
      <dsp:nvSpPr>
        <dsp:cNvPr id="0" name=""/>
        <dsp:cNvSpPr/>
      </dsp:nvSpPr>
      <dsp:spPr>
        <a:xfrm>
          <a:off x="5443654" y="5447158"/>
          <a:ext cx="381923" cy="2053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430F66-D790-4E23-AA24-10353C838FC3}">
      <dsp:nvSpPr>
        <dsp:cNvPr id="0" name=""/>
        <dsp:cNvSpPr/>
      </dsp:nvSpPr>
      <dsp:spPr>
        <a:xfrm rot="5400000">
          <a:off x="6257549" y="3506962"/>
          <a:ext cx="1554364" cy="1684070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>
              <a:solidFill>
                <a:schemeClr val="tx1"/>
              </a:solidFill>
            </a:rPr>
            <a:t>Άσκηση</a:t>
          </a:r>
          <a:r>
            <a:rPr lang="el-GR" sz="1500" kern="1200" dirty="0"/>
            <a:t> </a:t>
          </a:r>
        </a:p>
      </dsp:txBody>
      <dsp:txXfrm rot="-5400000">
        <a:off x="6473374" y="3830876"/>
        <a:ext cx="1122714" cy="103624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FEB540-F13D-4C0A-BD5E-2421EE013A0B}">
      <dsp:nvSpPr>
        <dsp:cNvPr id="0" name=""/>
        <dsp:cNvSpPr/>
      </dsp:nvSpPr>
      <dsp:spPr>
        <a:xfrm>
          <a:off x="-4496477" y="-689531"/>
          <a:ext cx="5356568" cy="5356568"/>
        </a:xfrm>
        <a:prstGeom prst="blockArc">
          <a:avLst>
            <a:gd name="adj1" fmla="val 18900000"/>
            <a:gd name="adj2" fmla="val 2700000"/>
            <a:gd name="adj3" fmla="val 403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096DA7-F608-4F9D-AAA4-71722535FD13}">
      <dsp:nvSpPr>
        <dsp:cNvPr id="0" name=""/>
        <dsp:cNvSpPr/>
      </dsp:nvSpPr>
      <dsp:spPr>
        <a:xfrm>
          <a:off x="553146" y="397750"/>
          <a:ext cx="8178008" cy="79550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1429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u="sng" kern="1200" dirty="0">
              <a:solidFill>
                <a:schemeClr val="tx1"/>
              </a:solidFill>
            </a:rPr>
            <a:t>Προαγωγή της υγείας των ασθενών </a:t>
          </a:r>
          <a:r>
            <a:rPr lang="el-GR" sz="1600" kern="1200" dirty="0">
              <a:solidFill>
                <a:schemeClr val="tx1"/>
              </a:solidFill>
            </a:rPr>
            <a:t>μέσω της διατήρησης της λειτουργικότητας- επανεκπαίδευση σε ρόλους καθημερινότητας</a:t>
          </a:r>
        </a:p>
      </dsp:txBody>
      <dsp:txXfrm>
        <a:off x="553146" y="397750"/>
        <a:ext cx="8178008" cy="795501"/>
      </dsp:txXfrm>
    </dsp:sp>
    <dsp:sp modelId="{2978C7C6-C4A0-4411-9EFD-0DA031CA7ABB}">
      <dsp:nvSpPr>
        <dsp:cNvPr id="0" name=""/>
        <dsp:cNvSpPr/>
      </dsp:nvSpPr>
      <dsp:spPr>
        <a:xfrm>
          <a:off x="55958" y="298312"/>
          <a:ext cx="994376" cy="9943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F13CFA-A00C-4E46-9664-8398C359B993}">
      <dsp:nvSpPr>
        <dsp:cNvPr id="0" name=""/>
        <dsp:cNvSpPr/>
      </dsp:nvSpPr>
      <dsp:spPr>
        <a:xfrm>
          <a:off x="864084" y="1512168"/>
          <a:ext cx="7888843" cy="795501"/>
        </a:xfrm>
        <a:prstGeom prst="rect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1429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u="sng" kern="1200" dirty="0">
              <a:solidFill>
                <a:schemeClr val="tx1"/>
              </a:solidFill>
            </a:rPr>
            <a:t>Αποκατάσταση και </a:t>
          </a:r>
          <a:r>
            <a:rPr lang="el-GR" sz="1600" b="0" i="1" u="sng" kern="1200" dirty="0">
              <a:solidFill>
                <a:schemeClr val="tx1"/>
              </a:solidFill>
            </a:rPr>
            <a:t>Συντήρηση</a:t>
          </a:r>
          <a:r>
            <a:rPr lang="el-GR" sz="1600" b="0" i="1" kern="1200" dirty="0">
              <a:solidFill>
                <a:schemeClr val="tx1"/>
              </a:solidFill>
            </a:rPr>
            <a:t>: Επανεκπαίδευση σε γνωστικές δεξιότητες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0" i="1" kern="1200" dirty="0">
              <a:solidFill>
                <a:schemeClr val="tx1"/>
              </a:solidFill>
            </a:rPr>
            <a:t>Επανεκπαίδευση σε κινητικές δεξιότητες (εύρος κίνησης, δύναμη, αντοχή)</a:t>
          </a:r>
        </a:p>
      </dsp:txBody>
      <dsp:txXfrm>
        <a:off x="864084" y="1512168"/>
        <a:ext cx="7888843" cy="795501"/>
      </dsp:txXfrm>
    </dsp:sp>
    <dsp:sp modelId="{99AB6ED7-F899-4916-A56A-06A7B1532F9F}">
      <dsp:nvSpPr>
        <dsp:cNvPr id="0" name=""/>
        <dsp:cNvSpPr/>
      </dsp:nvSpPr>
      <dsp:spPr>
        <a:xfrm>
          <a:off x="345123" y="1491564"/>
          <a:ext cx="994376" cy="9943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0D72B9-D555-4C82-AC09-80862107C3A3}">
      <dsp:nvSpPr>
        <dsp:cNvPr id="0" name=""/>
        <dsp:cNvSpPr/>
      </dsp:nvSpPr>
      <dsp:spPr>
        <a:xfrm>
          <a:off x="553146" y="2784254"/>
          <a:ext cx="8178008" cy="795501"/>
        </a:xfrm>
        <a:prstGeom prst="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1429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u="sng" kern="1200" dirty="0">
              <a:solidFill>
                <a:schemeClr val="tx1"/>
              </a:solidFill>
            </a:rPr>
            <a:t>Τροποποιήσεις</a:t>
          </a:r>
          <a:r>
            <a:rPr lang="el-GR" sz="1800" kern="1200" dirty="0">
              <a:solidFill>
                <a:schemeClr val="tx1"/>
              </a:solidFill>
            </a:rPr>
            <a:t> στην καθημερινή ζωή: - βοηθήματα, προσαρμογές σε αντικείμενα, μείωση των </a:t>
          </a:r>
          <a:r>
            <a:rPr lang="el-GR" sz="1800" kern="1200" dirty="0" err="1">
              <a:solidFill>
                <a:schemeClr val="tx1"/>
              </a:solidFill>
            </a:rPr>
            <a:t>προσδοκομενων</a:t>
          </a:r>
          <a:r>
            <a:rPr lang="el-GR" sz="1800" kern="1200" dirty="0">
              <a:solidFill>
                <a:schemeClr val="tx1"/>
              </a:solidFill>
            </a:rPr>
            <a:t> στόχων</a:t>
          </a:r>
        </a:p>
      </dsp:txBody>
      <dsp:txXfrm>
        <a:off x="553146" y="2784254"/>
        <a:ext cx="8178008" cy="795501"/>
      </dsp:txXfrm>
    </dsp:sp>
    <dsp:sp modelId="{4BE87E17-57F4-4909-9C7E-4872433D261E}">
      <dsp:nvSpPr>
        <dsp:cNvPr id="0" name=""/>
        <dsp:cNvSpPr/>
      </dsp:nvSpPr>
      <dsp:spPr>
        <a:xfrm>
          <a:off x="55958" y="2684816"/>
          <a:ext cx="994376" cy="9943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TabList">
  <dgm:title val="Λίστα καρτελών"/>
  <dgm:desc val="Χρησιμοποιείται για την εμφάνιση μη διαδοχικών ή ομαδοποιημένων μπλοκ πληροφοριών. Ιδανική για λίστες με μικρό μέρος κειμένου Επιπέδου 1. Το πρώτο κείμενο Επιπέδου 2 εμφανίζεται δίπλα στο κείμενο Επιπέδου 1 και το υπόλοιπο κείμενο Επιπέδου 2 εμφανίζεται κάτω από το κείμενο Επιπέδου 1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1F98C1C-D46D-41F1-A98A-59690293D5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F00A4DFA-2C83-4E08-8868-FEE24BCDF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E79C007-1A29-449B-8517-305E9E919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B549A-58A9-4AED-B369-91C0DA2E96DC}" type="datetimeFigureOut">
              <a:rPr lang="el-GR" smtClean="0"/>
              <a:t>29/11/2024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9AC2720-E079-4BE9-BD9C-348F9868F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647B5A1-9713-4C29-A951-A6A7DDD73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666C8-F93C-4548-B230-FAD46FFDAD6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60657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C9C8F3E-9BB6-4140-9FEC-92F6238C9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A90AC665-F871-45EC-A64F-9989300690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2A1A08A-2BA7-421E-8A86-24A4DF16F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B549A-58A9-4AED-B369-91C0DA2E96DC}" type="datetimeFigureOut">
              <a:rPr lang="el-GR" smtClean="0"/>
              <a:t>29/11/2024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C36AB56-B89E-4B3C-93EC-EC899DC76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499B04D-D81D-43CD-B4D3-BE1D850AF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666C8-F93C-4548-B230-FAD46FFDAD6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20896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7128DDBA-2BBE-43D5-A674-B9F586B67C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32E64BED-97C6-4825-8E86-5ACFF98B95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E6ABB6A-D0AA-49DB-A786-B9FF2CA4A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B549A-58A9-4AED-B369-91C0DA2E96DC}" type="datetimeFigureOut">
              <a:rPr lang="el-GR" smtClean="0"/>
              <a:t>29/11/2024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D286E4F-BA3F-4FE8-B638-A020A6664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CD3B7C0-B39D-4DE9-BF57-F48670592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666C8-F93C-4548-B230-FAD46FFDAD6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66218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5E5A4-9934-46CC-B6A1-3C975297FCA3}" type="datetimeFigureOut">
              <a:rPr lang="el-GR" smtClean="0"/>
              <a:pPr/>
              <a:t>29/11/2024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EFA2-C4F1-4E07-9823-3A01928528B4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372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27165D2-0E85-437F-A479-843B0FF6A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A83E1E7-3773-4CF0-AEF0-4233A5F9F1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0A774A2-D65F-44B9-BEE9-FE39E0F37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B549A-58A9-4AED-B369-91C0DA2E96DC}" type="datetimeFigureOut">
              <a:rPr lang="el-GR" smtClean="0"/>
              <a:t>29/11/2024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A7F3D25-76EB-453C-99B8-22BEBD04B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B952521-1C78-4671-9F6E-92EB9327E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666C8-F93C-4548-B230-FAD46FFDAD6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2900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5658957-5E5A-474D-9360-00671FBA3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B6130BFF-C6B6-412E-8760-A9E767677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4C1357E-12B1-445D-B936-9E7171E8C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B549A-58A9-4AED-B369-91C0DA2E96DC}" type="datetimeFigureOut">
              <a:rPr lang="el-GR" smtClean="0"/>
              <a:t>29/11/2024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D747917-20AD-43FC-9EBE-5F1BE7B8B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D6FC0C3-4D01-4330-888A-7221C5F45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666C8-F93C-4548-B230-FAD46FFDAD6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92743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3C6F0AF-DD46-49A5-93C4-6D0EB469A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B794E73-C35C-44EE-80FA-03EA013DC3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8241380E-8541-4C77-AF00-87C8F59B91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456778EC-A2EC-4B53-9B5C-621D703B4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B549A-58A9-4AED-B369-91C0DA2E96DC}" type="datetimeFigureOut">
              <a:rPr lang="el-GR" smtClean="0"/>
              <a:t>29/11/2024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32C86500-B4BA-472C-9551-DB92216FB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04D600CB-0B07-4ECC-8DF3-193088680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666C8-F93C-4548-B230-FAD46FFDAD6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22162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3DC705D-6254-454F-AAF5-40C0392F3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DB8A4021-6E4C-48F4-9176-6B7DC4C35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46C03FC2-4BB3-40E0-B73A-04BD01A395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40EA89C2-DE0D-4DA6-BF3A-2D1856E6A3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1B386131-7FA8-45D6-8AB7-E2CFD53C1B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FE2F2118-BE0E-4E8F-A8DF-60420F3C1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B549A-58A9-4AED-B369-91C0DA2E96DC}" type="datetimeFigureOut">
              <a:rPr lang="el-GR" smtClean="0"/>
              <a:t>29/11/2024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5BC892BD-089F-46BC-9BC3-351800AE8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33612727-793E-4C46-A26E-E1AECD5A8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666C8-F93C-4548-B230-FAD46FFDAD6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69421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CC8A641-7A80-4925-853F-D0A38E120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DD87531D-6B2C-4276-9617-4AEDE91A1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B549A-58A9-4AED-B369-91C0DA2E96DC}" type="datetimeFigureOut">
              <a:rPr lang="el-GR" smtClean="0"/>
              <a:t>29/11/2024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F2FDEF36-B6E3-4B1D-8879-EC9F97A91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ED846E46-107F-4EF6-9FFF-719FFFB0B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666C8-F93C-4548-B230-FAD46FFDAD6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15340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F7E3DE6E-64FF-4119-81A0-72DE96B90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B549A-58A9-4AED-B369-91C0DA2E96DC}" type="datetimeFigureOut">
              <a:rPr lang="el-GR" smtClean="0"/>
              <a:t>29/11/2024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C4815E2D-4182-4539-A5E5-9772DCD83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8940623A-5EC1-4236-AF57-7BEAFA66A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666C8-F93C-4548-B230-FAD46FFDAD6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92687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F99A1B0-5590-4995-B299-BC3429B87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13086F3-1FC1-4F2B-9D96-CDF73369E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A87E5A50-38C9-4AA9-8C65-AF7FCCE14B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68CB073-BC76-4FD6-B23E-58A78837F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B549A-58A9-4AED-B369-91C0DA2E96DC}" type="datetimeFigureOut">
              <a:rPr lang="el-GR" smtClean="0"/>
              <a:t>29/11/2024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5A08584B-22B4-42C0-B9FB-2FC54DD1D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5059DEB9-B4B2-457B-A3FB-D936A98F0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666C8-F93C-4548-B230-FAD46FFDAD6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21010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AFCC001-A9FD-441E-946F-2D1E4B2AE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229E8969-442A-4800-813C-0FEC8BF3C1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C03D9192-8ECC-429E-91C0-CD50E8E83B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9F8990F1-2C17-4682-8C07-497D04E03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B549A-58A9-4AED-B369-91C0DA2E96DC}" type="datetimeFigureOut">
              <a:rPr lang="el-GR" smtClean="0"/>
              <a:t>29/11/2024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E62AFFDB-9CF6-4FC4-A838-D44378035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0B973B46-9D3D-4002-8EBB-141712A90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666C8-F93C-4548-B230-FAD46FFDAD6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51816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47B37787-F651-4EA4-8A86-746692521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56F826BE-2287-4D41-AAED-AC7E6B2FF4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0333D9A-C0DD-4A1A-B537-D157344FBD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B549A-58A9-4AED-B369-91C0DA2E96DC}" type="datetimeFigureOut">
              <a:rPr lang="el-GR" smtClean="0"/>
              <a:t>29/11/2024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9929031-2561-46A5-A18F-9200A4D08D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BBEB050-256E-46E6-B6C7-24F450FEC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666C8-F93C-4548-B230-FAD46FFDAD6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7348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4.pn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png"/><Relationship Id="rId11" Type="http://schemas.openxmlformats.org/officeDocument/2006/relationships/oleObject" Target="../embeddings/oleObject4.bin"/><Relationship Id="rId5" Type="http://schemas.openxmlformats.org/officeDocument/2006/relationships/image" Target="../media/image10.png"/><Relationship Id="rId10" Type="http://schemas.openxmlformats.org/officeDocument/2006/relationships/image" Target="../media/image12.png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3863752" y="5301208"/>
            <a:ext cx="6172200" cy="763296"/>
          </a:xfrm>
        </p:spPr>
        <p:txBody>
          <a:bodyPr>
            <a:noAutofit/>
          </a:bodyPr>
          <a:lstStyle/>
          <a:p>
            <a:pPr algn="r"/>
            <a:r>
              <a:rPr lang="el-GR" sz="1600" b="1" dirty="0" err="1"/>
              <a:t>Βλοτινού</a:t>
            </a:r>
            <a:r>
              <a:rPr lang="el-GR" sz="1600" b="1" dirty="0"/>
              <a:t> Πηνελόπη</a:t>
            </a:r>
          </a:p>
          <a:p>
            <a:pPr algn="r"/>
            <a:r>
              <a:rPr lang="el-GR" sz="1600" b="1" dirty="0"/>
              <a:t>Επίκουρη Καθηγήτρια, Τμήμα Εργοθεραπείας</a:t>
            </a:r>
          </a:p>
          <a:p>
            <a:pPr algn="r"/>
            <a:r>
              <a:rPr lang="el-GR" sz="1600" b="1" dirty="0"/>
              <a:t>Πανεπιστήμιο Δυτικής Αττικής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351584" y="404664"/>
            <a:ext cx="6858000" cy="2088232"/>
          </a:xfrm>
        </p:spPr>
        <p:txBody>
          <a:bodyPr>
            <a:noAutofit/>
          </a:bodyPr>
          <a:lstStyle/>
          <a:p>
            <a:pPr algn="ctr"/>
            <a:r>
              <a:rPr lang="el-GR" dirty="0"/>
              <a:t>Άνοια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1179549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639617" y="260648"/>
            <a:ext cx="6512511" cy="1143000"/>
          </a:xfrm>
        </p:spPr>
        <p:txBody>
          <a:bodyPr/>
          <a:lstStyle/>
          <a:p>
            <a:pPr algn="ctr"/>
            <a:r>
              <a:rPr lang="el-GR" sz="3200" dirty="0"/>
              <a:t>Συμπτωματολογία νόσου </a:t>
            </a:r>
            <a:r>
              <a:rPr lang="en-US" sz="3200" dirty="0"/>
              <a:t>Alzheimer’s</a:t>
            </a:r>
            <a:endParaRPr lang="el-GR" sz="3200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sz="quarter" idx="13"/>
          </p:nvPr>
        </p:nvGraphicFramePr>
        <p:xfrm>
          <a:off x="1703512" y="1844824"/>
          <a:ext cx="8784976" cy="460192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4239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04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6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6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59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43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16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effectLst/>
                        </a:rPr>
                        <a:t> </a:t>
                      </a:r>
                      <a:endParaRPr lang="el-GR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 b="1">
                          <a:effectLst/>
                        </a:rPr>
                        <a:t>Μνήμη/προσανατολισμός </a:t>
                      </a:r>
                      <a:endParaRPr lang="el-GR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 b="1">
                          <a:effectLst/>
                        </a:rPr>
                        <a:t>Γλώσσα</a:t>
                      </a:r>
                      <a:endParaRPr lang="el-GR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 b="1">
                          <a:effectLst/>
                        </a:rPr>
                        <a:t>Λειτουργικότητα</a:t>
                      </a:r>
                      <a:endParaRPr lang="el-GR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 b="1">
                          <a:effectLst/>
                        </a:rPr>
                        <a:t>Ψυχοσυναισθηματικό επίπεδο</a:t>
                      </a:r>
                      <a:endParaRPr lang="el-GR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</a:rPr>
                        <a:t>MMSE</a:t>
                      </a:r>
                      <a:endParaRPr lang="el-GR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01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b="1">
                          <a:effectLst/>
                        </a:rPr>
                        <a:t>Ήπια Άνοια </a:t>
                      </a:r>
                      <a:r>
                        <a:rPr lang="en-US" sz="1400" b="1">
                          <a:effectLst/>
                        </a:rPr>
                        <a:t>Alzheimer</a:t>
                      </a:r>
                      <a:endParaRPr lang="el-GR" sz="1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b="1" dirty="0">
                          <a:effectLst/>
                        </a:rPr>
                        <a:t>Μνημονικές  διαταραχές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b="1" dirty="0">
                          <a:effectLst/>
                        </a:rPr>
                        <a:t>Χρονικός </a:t>
                      </a:r>
                      <a:r>
                        <a:rPr lang="el-GR" sz="1400" b="1" dirty="0" err="1">
                          <a:effectLst/>
                        </a:rPr>
                        <a:t>αποπροσανατιλισμός</a:t>
                      </a:r>
                      <a:endParaRPr lang="el-GR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b="1">
                          <a:effectLst/>
                        </a:rPr>
                        <a:t>Γλωσσικές δυσκολίες</a:t>
                      </a:r>
                      <a:endParaRPr lang="el-GR" sz="1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b="1">
                          <a:effectLst/>
                        </a:rPr>
                        <a:t>Ήπια διαταραχή σε εκτέλεση καθημερινών δραστηριοτήτων</a:t>
                      </a:r>
                      <a:endParaRPr lang="el-GR" sz="1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b="1">
                          <a:effectLst/>
                        </a:rPr>
                        <a:t>Αλλαγές συναισθήματος/ κοινωνική απόσυρση</a:t>
                      </a:r>
                      <a:endParaRPr lang="el-GR" sz="1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b="1">
                          <a:effectLst/>
                        </a:rPr>
                        <a:t>21-25</a:t>
                      </a:r>
                      <a:endParaRPr lang="el-GR" sz="1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43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b="1">
                          <a:effectLst/>
                        </a:rPr>
                        <a:t>Μέσης Βαρύτητας</a:t>
                      </a:r>
                      <a:endParaRPr lang="el-GR" sz="1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b="1">
                          <a:effectLst/>
                        </a:rPr>
                        <a:t>Μνημονικές  διαταραχές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b="1">
                          <a:effectLst/>
                        </a:rPr>
                        <a:t>Χωρικός /χρονικός αποπροσανατολισμός</a:t>
                      </a:r>
                      <a:endParaRPr lang="el-GR" sz="1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b="1">
                          <a:effectLst/>
                        </a:rPr>
                        <a:t>Επιβάρυνση λεκτικής και γραπτής επικοινωνίας</a:t>
                      </a:r>
                      <a:endParaRPr lang="el-GR" sz="1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b="1">
                          <a:effectLst/>
                        </a:rPr>
                        <a:t>Δυσκολίες επίλυσης προβλημάτων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b="1">
                          <a:effectLst/>
                        </a:rPr>
                        <a:t>Ανάγκη επίβλεψης για πολλές δραστηριότητες</a:t>
                      </a:r>
                      <a:endParaRPr lang="el-GR" sz="1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b="1">
                          <a:effectLst/>
                        </a:rPr>
                        <a:t>Νευροψυχιατρικά προβλήματα </a:t>
                      </a:r>
                      <a:endParaRPr lang="el-GR" sz="1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b="1">
                          <a:effectLst/>
                        </a:rPr>
                        <a:t>11-20</a:t>
                      </a:r>
                      <a:endParaRPr lang="el-GR" sz="1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37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b="1">
                          <a:effectLst/>
                        </a:rPr>
                        <a:t>Σοβαρού βαθμού βαρύτητας Άνοια </a:t>
                      </a:r>
                      <a:endParaRPr lang="el-GR" sz="1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b="1">
                          <a:effectLst/>
                        </a:rPr>
                        <a:t>Απώλεια ικανότητας πρόσφατων καταγραφών, (μνήμης εργασίας) </a:t>
                      </a:r>
                      <a:endParaRPr lang="el-GR" sz="1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b="1">
                          <a:effectLst/>
                        </a:rPr>
                        <a:t>Απώλεια λεκτικής επικοινωνίας</a:t>
                      </a:r>
                      <a:endParaRPr lang="el-GR" sz="1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b="1">
                          <a:effectLst/>
                        </a:rPr>
                        <a:t>Εξάρτηση για διατήρηση στην καθημερινότητα</a:t>
                      </a:r>
                      <a:endParaRPr lang="el-GR" sz="1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b="1">
                          <a:effectLst/>
                        </a:rPr>
                        <a:t>Διαταραγμένη συμπεριφορά, αντίδραση/θυμός </a:t>
                      </a:r>
                      <a:endParaRPr lang="el-GR" sz="1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b="1" dirty="0">
                          <a:effectLst/>
                        </a:rPr>
                        <a:t>0-10</a:t>
                      </a:r>
                      <a:endParaRPr lang="el-GR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4533">
                <a:tc gridSpan="6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</a:rPr>
                        <a:t>MMSE: Mini Mental State Examination</a:t>
                      </a:r>
                      <a:endParaRPr lang="el-GR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2900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8D8DE88-04E0-493C-B5D4-0F634EF7E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EFBF8712-4FAA-4368-AE68-01699409E59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464572" y="-5941"/>
            <a:ext cx="9095925" cy="6775565"/>
          </a:xfrm>
        </p:spPr>
      </p:pic>
    </p:spTree>
    <p:extLst>
      <p:ext uri="{BB962C8B-B14F-4D97-AF65-F5344CB8AC3E}">
        <p14:creationId xmlns:p14="http://schemas.microsoft.com/office/powerpoint/2010/main" val="4125567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524000" y="548680"/>
            <a:ext cx="8892480" cy="1143000"/>
          </a:xfrm>
        </p:spPr>
        <p:txBody>
          <a:bodyPr/>
          <a:lstStyle/>
          <a:p>
            <a:pPr algn="ctr"/>
            <a:r>
              <a:rPr lang="el-GR" dirty="0"/>
              <a:t>Βασικές περιοχές που επηρεάζονται</a:t>
            </a:r>
          </a:p>
        </p:txBody>
      </p:sp>
      <p:graphicFrame>
        <p:nvGraphicFramePr>
          <p:cNvPr id="6" name="Θέση περιεχομένου 5"/>
          <p:cNvGraphicFramePr>
            <a:graphicFrameLocks noGrp="1"/>
          </p:cNvGraphicFramePr>
          <p:nvPr>
            <p:ph sz="quarter" idx="13"/>
          </p:nvPr>
        </p:nvGraphicFramePr>
        <p:xfrm>
          <a:off x="1524000" y="2060849"/>
          <a:ext cx="9144000" cy="45464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0573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524000" y="116632"/>
            <a:ext cx="9144000" cy="1143000"/>
          </a:xfrm>
        </p:spPr>
        <p:txBody>
          <a:bodyPr/>
          <a:lstStyle/>
          <a:p>
            <a:pPr algn="ctr"/>
            <a:r>
              <a:rPr lang="el-GR" sz="3200" dirty="0"/>
              <a:t>Ο εγκέφαλος μετά τη νόσο </a:t>
            </a:r>
            <a:r>
              <a:rPr lang="en-US" sz="3200" dirty="0"/>
              <a:t>Alzheimer</a:t>
            </a:r>
            <a:r>
              <a:rPr lang="el-GR" sz="3200" dirty="0"/>
              <a:t> και στο φυσιολογικό γήρας</a:t>
            </a:r>
            <a:r>
              <a:rPr lang="en-US" sz="3200" dirty="0"/>
              <a:t> </a:t>
            </a:r>
            <a:endParaRPr lang="el-GR" sz="3200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EC04060F-665A-4B8C-BA88-A3BA0EF11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448" y="2924944"/>
            <a:ext cx="4204521" cy="3600400"/>
          </a:xfrm>
          <a:prstGeom prst="rect">
            <a:avLst/>
          </a:prstGeom>
        </p:spPr>
      </p:pic>
      <p:pic>
        <p:nvPicPr>
          <p:cNvPr id="4" name="Picture 2" descr="C:\Documents and Settings\norden_j\Desktop\B&amp;B Images\FinalImage4(10)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582" y="1556792"/>
            <a:ext cx="5070764" cy="3474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68313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271464" y="17339"/>
            <a:ext cx="9001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l-GR" sz="4000" dirty="0" err="1"/>
              <a:t>Προδιαθεσικοί</a:t>
            </a:r>
            <a:r>
              <a:rPr lang="el-GR" sz="4000" dirty="0"/>
              <a:t> παράγοντες και αιτίες εμφάνισης άνοιας</a:t>
            </a:r>
          </a:p>
        </p:txBody>
      </p:sp>
      <p:pic>
        <p:nvPicPr>
          <p:cNvPr id="4" name="Picture 4" descr="Small tr I sl 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5" y="4141890"/>
            <a:ext cx="3744416" cy="2534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Αντικείμενο 4"/>
          <p:cNvGraphicFramePr>
            <a:graphicFrameLocks noChangeAspect="1"/>
          </p:cNvGraphicFramePr>
          <p:nvPr/>
        </p:nvGraphicFramePr>
        <p:xfrm>
          <a:off x="4007769" y="2492896"/>
          <a:ext cx="1484313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Image" r:id="rId4" imgW="902224" imgH="648076" progId="">
                  <p:embed/>
                </p:oleObj>
              </mc:Choice>
              <mc:Fallback>
                <p:oleObj name="Image" r:id="rId4" imgW="902224" imgH="648076" progId="">
                  <p:embed/>
                  <p:pic>
                    <p:nvPicPr>
                      <p:cNvPr id="5" name="Αντικείμενο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7769" y="2492896"/>
                        <a:ext cx="1484313" cy="9652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3" descr="Small tr I sl B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113" y="4329815"/>
            <a:ext cx="3012951" cy="2337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Αντικείμενο 6"/>
          <p:cNvGraphicFramePr>
            <a:graphicFrameLocks noChangeAspect="1"/>
          </p:cNvGraphicFramePr>
          <p:nvPr/>
        </p:nvGraphicFramePr>
        <p:xfrm>
          <a:off x="6816080" y="2492897"/>
          <a:ext cx="1422400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Image" r:id="rId7" imgW="889203" imgH="648076" progId="">
                  <p:embed/>
                </p:oleObj>
              </mc:Choice>
              <mc:Fallback>
                <p:oleObj name="Image" r:id="rId7" imgW="889203" imgH="648076" progId="">
                  <p:embed/>
                  <p:pic>
                    <p:nvPicPr>
                      <p:cNvPr id="7" name="Αντικείμενο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6080" y="2492897"/>
                        <a:ext cx="1422400" cy="987425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986942" y="350100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Alzheimer’s</a:t>
            </a:r>
            <a:endParaRPr lang="el-GR" dirty="0"/>
          </a:p>
        </p:txBody>
      </p:sp>
      <p:sp>
        <p:nvSpPr>
          <p:cNvPr id="10" name="TextBox 9"/>
          <p:cNvSpPr txBox="1"/>
          <p:nvPr/>
        </p:nvSpPr>
        <p:spPr>
          <a:xfrm>
            <a:off x="6816080" y="3541439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Φυσιολογικό γήρας</a:t>
            </a:r>
          </a:p>
        </p:txBody>
      </p:sp>
      <p:graphicFrame>
        <p:nvGraphicFramePr>
          <p:cNvPr id="11" name="Αντικείμενο 10"/>
          <p:cNvGraphicFramePr>
            <a:graphicFrameLocks noChangeAspect="1"/>
          </p:cNvGraphicFramePr>
          <p:nvPr/>
        </p:nvGraphicFramePr>
        <p:xfrm>
          <a:off x="1847528" y="3352022"/>
          <a:ext cx="1490662" cy="1036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Image" r:id="rId9" imgW="1232181" imgH="1118249" progId="">
                  <p:embed/>
                </p:oleObj>
              </mc:Choice>
              <mc:Fallback>
                <p:oleObj name="Image" r:id="rId9" imgW="1232181" imgH="1118249" progId="">
                  <p:embed/>
                  <p:pic>
                    <p:nvPicPr>
                      <p:cNvPr id="11" name="Αντικείμενο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528" y="3352022"/>
                        <a:ext cx="1490662" cy="1036637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Αντικείμενο 11"/>
          <p:cNvGraphicFramePr>
            <a:graphicFrameLocks noChangeAspect="1"/>
          </p:cNvGraphicFramePr>
          <p:nvPr/>
        </p:nvGraphicFramePr>
        <p:xfrm>
          <a:off x="9166888" y="3218105"/>
          <a:ext cx="1489075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Image" r:id="rId11" imgW="787579" imgH="609739" progId="">
                  <p:embed/>
                </p:oleObj>
              </mc:Choice>
              <mc:Fallback>
                <p:oleObj name="Image" r:id="rId11" imgW="787579" imgH="609739" progId="">
                  <p:embed/>
                  <p:pic>
                    <p:nvPicPr>
                      <p:cNvPr id="12" name="Αντικείμενο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66888" y="3218105"/>
                        <a:ext cx="1489075" cy="10160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Στρογγυλεμένο ορθογώνιο 12"/>
          <p:cNvSpPr/>
          <p:nvPr/>
        </p:nvSpPr>
        <p:spPr>
          <a:xfrm>
            <a:off x="6240016" y="2348880"/>
            <a:ext cx="144016" cy="450912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Στρογγυλεμένο ορθογώνιο 13"/>
          <p:cNvSpPr/>
          <p:nvPr/>
        </p:nvSpPr>
        <p:spPr>
          <a:xfrm>
            <a:off x="3355504" y="2186183"/>
            <a:ext cx="5769024" cy="1524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TextBox 14"/>
          <p:cNvSpPr txBox="1"/>
          <p:nvPr/>
        </p:nvSpPr>
        <p:spPr>
          <a:xfrm>
            <a:off x="4330611" y="6492160"/>
            <a:ext cx="2088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Ατροφία …..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55504" y="1844824"/>
            <a:ext cx="6484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APOE , tau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452072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1D5B14D-E3C6-4A47-9CDA-2F77723499E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53307336-4893-4609-B60F-255D5833A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231" y="476673"/>
            <a:ext cx="8697539" cy="5010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7390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922F279-E821-4A47-8578-E891322DC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214C24E0-40D5-4EBD-A43B-FFD510CB4F8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071664" y="-83273"/>
            <a:ext cx="7596336" cy="6935787"/>
          </a:xfrm>
        </p:spPr>
      </p:pic>
    </p:spTree>
    <p:extLst>
      <p:ext uri="{BB962C8B-B14F-4D97-AF65-F5344CB8AC3E}">
        <p14:creationId xmlns:p14="http://schemas.microsoft.com/office/powerpoint/2010/main" val="29653685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DA3BD1B7-CBC9-40E1-961C-7ED712CB609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927557" y="1642699"/>
            <a:ext cx="8745440" cy="3898454"/>
          </a:xfrm>
        </p:spPr>
      </p:pic>
    </p:spTree>
    <p:extLst>
      <p:ext uri="{BB962C8B-B14F-4D97-AF65-F5344CB8AC3E}">
        <p14:creationId xmlns:p14="http://schemas.microsoft.com/office/powerpoint/2010/main" val="1862689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Θέση περιεχομένου 3"/>
          <p:cNvGraphicFramePr>
            <a:graphicFrameLocks noGrp="1"/>
          </p:cNvGraphicFramePr>
          <p:nvPr>
            <p:ph sz="quarter" idx="13"/>
          </p:nvPr>
        </p:nvGraphicFramePr>
        <p:xfrm>
          <a:off x="1524000" y="37583"/>
          <a:ext cx="9036496" cy="68000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18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18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97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 err="1">
                          <a:effectLst/>
                        </a:rPr>
                        <a:t>Προδιαθεσικοί</a:t>
                      </a:r>
                      <a:r>
                        <a:rPr lang="el-GR" sz="1400" dirty="0">
                          <a:effectLst/>
                        </a:rPr>
                        <a:t> Παράγοντες</a:t>
                      </a:r>
                      <a:endParaRPr lang="el-GR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49" marR="441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Relative Risk [RR]/ Confidence Internal [CI]</a:t>
                      </a:r>
                      <a:endParaRPr lang="el-GR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49" marR="44149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775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Δημογραφικοί: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Ηλικία ------------ κληρονομικότητα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Φύλο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Εκπαιδευτικό προφίλ</a:t>
                      </a:r>
                      <a:endParaRPr lang="el-GR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49" marR="4414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</a:rPr>
                        <a:t> </a:t>
                      </a:r>
                      <a:endParaRPr lang="el-GR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49" marR="44149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4544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 </a:t>
                      </a:r>
                      <a:endParaRPr lang="el-GR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49" marR="44149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46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Προφίλ ζωής: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 Καθιστική ζωή</a:t>
                      </a:r>
                      <a:endParaRPr lang="el-GR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49" marR="4414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RR</a:t>
                      </a:r>
                      <a:r>
                        <a:rPr lang="el-GR" sz="1400">
                          <a:effectLst/>
                        </a:rPr>
                        <a:t>,1.82;95% </a:t>
                      </a:r>
                      <a:r>
                        <a:rPr lang="en-US" sz="1400">
                          <a:effectLst/>
                        </a:rPr>
                        <a:t>CI</a:t>
                      </a:r>
                      <a:r>
                        <a:rPr lang="el-GR" sz="1400">
                          <a:effectLst/>
                        </a:rPr>
                        <a:t>, 1.19-2.78, &lt;30 </a:t>
                      </a:r>
                      <a:r>
                        <a:rPr lang="en-US" sz="1400">
                          <a:effectLst/>
                        </a:rPr>
                        <a:t>min</a:t>
                      </a:r>
                      <a:r>
                        <a:rPr lang="el-GR" sz="1400">
                          <a:effectLst/>
                        </a:rPr>
                        <a:t> άσκησης /5 φορές την εβδομάδα (</a:t>
                      </a:r>
                      <a:r>
                        <a:rPr lang="en-US" sz="1400">
                          <a:effectLst/>
                        </a:rPr>
                        <a:t>Sofi et al</a:t>
                      </a:r>
                      <a:r>
                        <a:rPr lang="el-GR" sz="1400">
                          <a:effectLst/>
                        </a:rPr>
                        <a:t>., 2011)</a:t>
                      </a:r>
                      <a:endParaRPr lang="el-GR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49" marR="44149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7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</a:rPr>
                        <a:t>Κάπνισμα</a:t>
                      </a:r>
                      <a:endParaRPr lang="el-GR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49" marR="4414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</a:rPr>
                        <a:t>RR, 1.59; 95% CI, 1.15 to 2.20</a:t>
                      </a:r>
                      <a:endParaRPr lang="el-GR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49" marR="44149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46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</a:rPr>
                        <a:t>Παχυσαρκία </a:t>
                      </a:r>
                      <a:endParaRPr lang="el-GR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49" marR="4414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BMI &gt;30kg/m2, RR, 1.60; 95% CI, 1.34 to 1.92 (Kalmijn et al.,1997)</a:t>
                      </a:r>
                      <a:endParaRPr lang="el-GR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49" marR="44149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97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</a:rPr>
                        <a:t>Κατανάλωση αλκοόλ (μέση ποσότητα)</a:t>
                      </a:r>
                      <a:endParaRPr lang="el-GR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49" marR="4414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l-GR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49" marR="44149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91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</a:rPr>
                        <a:t>Οργανικές δυσλειτουργίες: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</a:rPr>
                        <a:t>Διαβήτης τύπου 2</a:t>
                      </a:r>
                      <a:endParaRPr lang="el-GR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49" marR="4414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l-GR" sz="14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 to 79 years old; RR, 1.46; 95% CI, 1.20 to 1.77</a:t>
                      </a:r>
                      <a:endParaRPr lang="el-GR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49" marR="44149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27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</a:rPr>
                        <a:t>Υπερχοληστεριναιμία</a:t>
                      </a:r>
                      <a:endParaRPr lang="el-GR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49" marR="4414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≥6.5 mmol/L; odds ratio [OR], 2.1; 95% CI, 1.0 to 4.4</a:t>
                      </a:r>
                      <a:endParaRPr lang="el-GR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49" marR="44149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97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</a:rPr>
                        <a:t>Εγκεφαλικό επεισόδιο</a:t>
                      </a:r>
                      <a:endParaRPr lang="el-GR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49" marR="4414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</a:rPr>
                        <a:t> </a:t>
                      </a:r>
                      <a:endParaRPr lang="el-GR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49" marR="44149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97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</a:rPr>
                        <a:t>Αναπνευστική δυσχέρεια</a:t>
                      </a:r>
                      <a:endParaRPr lang="el-GR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49" marR="4414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</a:rPr>
                        <a:t> </a:t>
                      </a:r>
                      <a:endParaRPr lang="el-GR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49" marR="44149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97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</a:rPr>
                        <a:t>Διαταραγμένη όραση</a:t>
                      </a:r>
                      <a:endParaRPr lang="el-GR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49" marR="4414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</a:rPr>
                        <a:t> </a:t>
                      </a:r>
                      <a:endParaRPr lang="el-GR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49" marR="44149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97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</a:rPr>
                        <a:t>Καρωτιδική αθηροσκλήρωση</a:t>
                      </a:r>
                      <a:endParaRPr lang="el-GR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49" marR="4414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</a:rPr>
                        <a:t> </a:t>
                      </a:r>
                      <a:endParaRPr lang="el-GR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49" marR="44149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97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</a:rPr>
                        <a:t>Θυρεοειδική βλάβη</a:t>
                      </a:r>
                      <a:endParaRPr lang="el-GR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49" marR="4414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(Xu, Tan et al., 2015)</a:t>
                      </a:r>
                      <a:endParaRPr lang="el-GR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49" marR="44149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27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</a:rPr>
                        <a:t>Χρόνια νεφρική ανεπάρκεια</a:t>
                      </a:r>
                      <a:endParaRPr lang="el-GR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49" marR="4414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OR, 1.65; 95% CI, 1.32 to 2.05 (Etgen et al., 2012)</a:t>
                      </a:r>
                      <a:endParaRPr lang="el-GR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49" marR="44149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691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</a:rPr>
                        <a:t>Αγγειακής αιτιολογίας: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</a:rPr>
                        <a:t>Κολπική μαρμαρυγή</a:t>
                      </a:r>
                      <a:endParaRPr lang="el-GR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49" marR="4414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l-GR" sz="14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2.61; 95% CI, 1.05 to 6.4 (</a:t>
                      </a:r>
                      <a:r>
                        <a:rPr lang="en-US" sz="1400" dirty="0" err="1">
                          <a:effectLst/>
                        </a:rPr>
                        <a:t>Rusanen</a:t>
                      </a:r>
                      <a:r>
                        <a:rPr lang="en-US" sz="1400" dirty="0">
                          <a:effectLst/>
                        </a:rPr>
                        <a:t> et al., 2014)</a:t>
                      </a:r>
                      <a:endParaRPr lang="el-GR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49" marR="44149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127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</a:rPr>
                        <a:t>Υπέρταση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endParaRPr lang="el-GR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49" marR="4414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35 to 64 years old; RR, 1.61; 95% CI, 1.16 to 2.24</a:t>
                      </a:r>
                      <a:endParaRPr lang="el-GR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49" marR="44149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97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</a:rPr>
                        <a:t>Χαμηλή διαστολική πίεση</a:t>
                      </a:r>
                      <a:endParaRPr lang="el-GR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49" marR="4414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l-GR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49" marR="44149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4546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</a:rPr>
                        <a:t>Εξωγενείς παράγοντες: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</a:rPr>
                        <a:t>Τραυματισμός κεφαλής</a:t>
                      </a:r>
                      <a:endParaRPr lang="el-GR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49" marR="4414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</a:rPr>
                        <a:t> </a:t>
                      </a:r>
                      <a:endParaRPr lang="el-GR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49" marR="44149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4546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Συναισθηματική </a:t>
                      </a:r>
                      <a:r>
                        <a:rPr lang="el-GR" sz="1400" dirty="0" err="1">
                          <a:effectLst/>
                        </a:rPr>
                        <a:t>επιβάρυνση:Κατάθλιψη</a:t>
                      </a:r>
                      <a:r>
                        <a:rPr lang="el-GR" sz="1400" dirty="0">
                          <a:effectLst/>
                        </a:rPr>
                        <a:t> </a:t>
                      </a:r>
                      <a:endParaRPr lang="el-GR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49" marR="4414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RR, 1.37; 95% CI, 1.05 to 1.78 (Norton et al., 2014)</a:t>
                      </a:r>
                      <a:endParaRPr lang="el-GR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49" marR="44149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22403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4AB76F20-CCE9-4E47-A9AC-9B9630BA6ED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855640" y="1314935"/>
            <a:ext cx="6896872" cy="2341795"/>
          </a:xfrm>
        </p:spPr>
      </p:pic>
    </p:spTree>
    <p:extLst>
      <p:ext uri="{BB962C8B-B14F-4D97-AF65-F5344CB8AC3E}">
        <p14:creationId xmlns:p14="http://schemas.microsoft.com/office/powerpoint/2010/main" val="790768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1703512" y="332656"/>
            <a:ext cx="8136904" cy="1152128"/>
          </a:xfrm>
        </p:spPr>
        <p:txBody>
          <a:bodyPr/>
          <a:lstStyle/>
          <a:p>
            <a:pPr algn="ctr"/>
            <a:r>
              <a:rPr lang="el-GR" dirty="0"/>
              <a:t>Τι είναι η άνοια?</a:t>
            </a:r>
          </a:p>
        </p:txBody>
      </p:sp>
      <p:graphicFrame>
        <p:nvGraphicFramePr>
          <p:cNvPr id="4" name="Διάγραμμα 3"/>
          <p:cNvGraphicFramePr/>
          <p:nvPr/>
        </p:nvGraphicFramePr>
        <p:xfrm>
          <a:off x="1775520" y="1397000"/>
          <a:ext cx="8568952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51778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919536" y="548680"/>
            <a:ext cx="8352928" cy="1143000"/>
          </a:xfrm>
        </p:spPr>
        <p:txBody>
          <a:bodyPr/>
          <a:lstStyle/>
          <a:p>
            <a:pPr algn="ctr"/>
            <a:r>
              <a:rPr lang="el-GR" sz="2800" dirty="0"/>
              <a:t>Παρεμβάσεις οι οποίες </a:t>
            </a:r>
            <a:r>
              <a:rPr lang="el-GR" sz="2800" i="1" dirty="0"/>
              <a:t>θα μπορούσαν </a:t>
            </a:r>
            <a:r>
              <a:rPr lang="el-GR" sz="2800" dirty="0"/>
              <a:t>να προλάβουν ή να καθυστερήσουν την άνοια (?)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3"/>
          </p:nvPr>
        </p:nvSpPr>
        <p:spPr>
          <a:xfrm>
            <a:off x="2567608" y="2780928"/>
            <a:ext cx="6400800" cy="3474720"/>
          </a:xfrm>
        </p:spPr>
        <p:txBody>
          <a:bodyPr/>
          <a:lstStyle/>
          <a:p>
            <a:r>
              <a:rPr lang="el-GR" dirty="0" err="1"/>
              <a:t>Αντιυπερτασική</a:t>
            </a:r>
            <a:r>
              <a:rPr lang="el-GR" dirty="0"/>
              <a:t> αγωγή</a:t>
            </a:r>
          </a:p>
          <a:p>
            <a:r>
              <a:rPr lang="el-GR" dirty="0"/>
              <a:t>Οιστρογόνα</a:t>
            </a:r>
          </a:p>
          <a:p>
            <a:r>
              <a:rPr lang="en-US" dirty="0"/>
              <a:t>NSAIDs (naproxen &amp; </a:t>
            </a:r>
            <a:r>
              <a:rPr lang="en-US" dirty="0" err="1"/>
              <a:t>celecoxib</a:t>
            </a:r>
            <a:r>
              <a:rPr lang="en-US" dirty="0"/>
              <a:t>)</a:t>
            </a:r>
          </a:p>
          <a:p>
            <a:r>
              <a:rPr lang="el-GR" dirty="0"/>
              <a:t>Βιταμίνη Β, </a:t>
            </a:r>
            <a:r>
              <a:rPr lang="el-GR" dirty="0" err="1"/>
              <a:t>Φυλικό</a:t>
            </a:r>
            <a:r>
              <a:rPr lang="el-GR" dirty="0"/>
              <a:t> οξύ</a:t>
            </a:r>
          </a:p>
          <a:p>
            <a:r>
              <a:rPr lang="en-US" dirty="0"/>
              <a:t>PPAR- gamma agonists</a:t>
            </a:r>
          </a:p>
          <a:p>
            <a:r>
              <a:rPr lang="el-GR" dirty="0"/>
              <a:t>Ωμέγα 3 λιπαρά</a:t>
            </a:r>
          </a:p>
          <a:p>
            <a:pPr marL="45720" indent="0">
              <a:buNone/>
            </a:pP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129" y="4221089"/>
            <a:ext cx="2686867" cy="2476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98968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343472" y="260648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/>
              <a:t>Παράγοντες που περιορίζουν τον κίνδυνο εμφάνισης Άνοιας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3"/>
          </p:nvPr>
        </p:nvSpPr>
        <p:spPr>
          <a:xfrm>
            <a:off x="2927648" y="2276872"/>
            <a:ext cx="6400800" cy="3474720"/>
          </a:xfrm>
        </p:spPr>
        <p:txBody>
          <a:bodyPr/>
          <a:lstStyle/>
          <a:p>
            <a:r>
              <a:rPr lang="el-GR" dirty="0"/>
              <a:t>Καλό </a:t>
            </a:r>
            <a:r>
              <a:rPr lang="el-GR" dirty="0" err="1"/>
              <a:t>γονιδίωμα</a:t>
            </a:r>
            <a:r>
              <a:rPr lang="el-GR" dirty="0"/>
              <a:t> (απουσία </a:t>
            </a:r>
            <a:r>
              <a:rPr lang="el-GR" dirty="0" err="1"/>
              <a:t>Αρο</a:t>
            </a:r>
            <a:r>
              <a:rPr lang="el-GR" dirty="0"/>
              <a:t> Ε)</a:t>
            </a:r>
          </a:p>
          <a:p>
            <a:r>
              <a:rPr lang="el-GR" dirty="0"/>
              <a:t>Υγιεινή δίαιτα</a:t>
            </a:r>
          </a:p>
          <a:p>
            <a:r>
              <a:rPr lang="el-GR" dirty="0"/>
              <a:t>Επαρκής ύπνος</a:t>
            </a:r>
          </a:p>
          <a:p>
            <a:r>
              <a:rPr lang="el-GR" dirty="0"/>
              <a:t>Συνεχής γνωστική εκπαίδευση</a:t>
            </a:r>
          </a:p>
          <a:p>
            <a:r>
              <a:rPr lang="el-GR" dirty="0"/>
              <a:t>Διατήρηση κοινωνικών σχέσεων</a:t>
            </a:r>
          </a:p>
          <a:p>
            <a:r>
              <a:rPr lang="el-GR" dirty="0"/>
              <a:t>Άσκηση!</a:t>
            </a:r>
          </a:p>
        </p:txBody>
      </p:sp>
    </p:spTree>
    <p:extLst>
      <p:ext uri="{BB962C8B-B14F-4D97-AF65-F5344CB8AC3E}">
        <p14:creationId xmlns:p14="http://schemas.microsoft.com/office/powerpoint/2010/main" val="7986689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291139CB-6318-4F08-A9B4-D78456E5913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575721" y="104076"/>
            <a:ext cx="4968553" cy="6800438"/>
          </a:xfrm>
        </p:spPr>
      </p:pic>
    </p:spTree>
    <p:extLst>
      <p:ext uri="{BB962C8B-B14F-4D97-AF65-F5344CB8AC3E}">
        <p14:creationId xmlns:p14="http://schemas.microsoft.com/office/powerpoint/2010/main" val="29148897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ADA4305F-E033-4870-A9BF-59EC845720F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253933" y="2203014"/>
            <a:ext cx="5684135" cy="1004473"/>
          </a:xfrm>
        </p:spPr>
      </p:pic>
    </p:spTree>
    <p:extLst>
      <p:ext uri="{BB962C8B-B14F-4D97-AF65-F5344CB8AC3E}">
        <p14:creationId xmlns:p14="http://schemas.microsoft.com/office/powerpoint/2010/main" val="14799063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3 - Τίτλος"/>
          <p:cNvSpPr>
            <a:spLocks noGrp="1"/>
          </p:cNvSpPr>
          <p:nvPr>
            <p:ph type="ctrTitle"/>
          </p:nvPr>
        </p:nvSpPr>
        <p:spPr>
          <a:xfrm>
            <a:off x="1981200" y="357167"/>
            <a:ext cx="8229600" cy="2143141"/>
          </a:xfrm>
        </p:spPr>
        <p:txBody>
          <a:bodyPr/>
          <a:lstStyle/>
          <a:p>
            <a:pPr>
              <a:defRPr/>
            </a:pPr>
            <a:r>
              <a:rPr lang="el-GR" sz="3600" dirty="0">
                <a:solidFill>
                  <a:schemeClr val="tx2">
                    <a:satMod val="200000"/>
                  </a:schemeClr>
                </a:solidFill>
              </a:rPr>
              <a:t>Τι χαρακτηριστικά παρουσιάζει κάθε στάδιο στην άνοια?</a:t>
            </a:r>
          </a:p>
        </p:txBody>
      </p:sp>
      <p:sp>
        <p:nvSpPr>
          <p:cNvPr id="8" name="7 - TextBox"/>
          <p:cNvSpPr txBox="1"/>
          <p:nvPr/>
        </p:nvSpPr>
        <p:spPr>
          <a:xfrm>
            <a:off x="1809750" y="2857500"/>
            <a:ext cx="8358188" cy="6002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el-GR" sz="2400" dirty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el-GR" sz="2400" dirty="0">
                <a:solidFill>
                  <a:schemeClr val="accent6">
                    <a:lumMod val="75000"/>
                  </a:schemeClr>
                </a:solidFill>
              </a:rPr>
              <a:t>Ήπια κατηγορία</a:t>
            </a:r>
          </a:p>
          <a:p>
            <a:pPr>
              <a:defRPr/>
            </a:pPr>
            <a:endParaRPr lang="el-GR" sz="2400" dirty="0">
              <a:solidFill>
                <a:schemeClr val="tx1">
                  <a:lumMod val="95000"/>
                </a:schemeClr>
              </a:solidFill>
            </a:endParaRPr>
          </a:p>
          <a:p>
            <a:pPr>
              <a:buFontTx/>
              <a:buChar char="-"/>
              <a:defRPr/>
            </a:pPr>
            <a:r>
              <a:rPr lang="el-GR" sz="2400" dirty="0">
                <a:solidFill>
                  <a:schemeClr val="tx1">
                    <a:lumMod val="95000"/>
                  </a:schemeClr>
                </a:solidFill>
              </a:rPr>
              <a:t>Συμπτώματα που μοιάζουν με εκείνα του γήρατος</a:t>
            </a:r>
          </a:p>
          <a:p>
            <a:pPr>
              <a:buFontTx/>
              <a:buChar char="-"/>
              <a:defRPr/>
            </a:pPr>
            <a:r>
              <a:rPr lang="el-GR" sz="2400" dirty="0">
                <a:solidFill>
                  <a:schemeClr val="tx1">
                    <a:lumMod val="95000"/>
                  </a:schemeClr>
                </a:solidFill>
              </a:rPr>
              <a:t> δυσκολία αφομοίωσης νέων πληροφοριών σχετιζόμενων με κινητικούς σχεδιασμούς </a:t>
            </a:r>
          </a:p>
          <a:p>
            <a:pPr>
              <a:defRPr/>
            </a:pPr>
            <a:r>
              <a:rPr lang="el-GR" sz="2400" dirty="0">
                <a:solidFill>
                  <a:schemeClr val="tx1">
                    <a:lumMod val="95000"/>
                  </a:schemeClr>
                </a:solidFill>
              </a:rPr>
              <a:t>-εντός φυσιολογικών ορίων ωστόσο η φυσική τους δραστηριότητα</a:t>
            </a:r>
          </a:p>
          <a:p>
            <a:pPr>
              <a:defRPr/>
            </a:pPr>
            <a:r>
              <a:rPr lang="el-GR" sz="2400" dirty="0">
                <a:solidFill>
                  <a:schemeClr val="tx1">
                    <a:lumMod val="95000"/>
                  </a:schemeClr>
                </a:solidFill>
              </a:rPr>
              <a:t>- μερική απουσία από δραστηριότητες  που απαιτούν αντοχή αλλά και μεγάλο εύρος συγκέντρωσης προσοχής</a:t>
            </a:r>
          </a:p>
          <a:p>
            <a:pPr>
              <a:defRPr/>
            </a:pPr>
            <a:endParaRPr lang="el-GR" sz="240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defRPr/>
            </a:pPr>
            <a:endParaRPr lang="el-GR" sz="240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defRPr/>
            </a:pPr>
            <a:endParaRPr lang="el-GR" sz="240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defRPr/>
            </a:pPr>
            <a:endParaRPr lang="el-GR" sz="240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defRPr/>
            </a:pPr>
            <a:endParaRPr lang="el-GR" sz="240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defRPr/>
            </a:pPr>
            <a:endParaRPr lang="el-GR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44" name="7 - Εικόνα" descr="dementiabig_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1942641"/>
            <a:ext cx="20193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144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738313" y="214314"/>
            <a:ext cx="4362450" cy="1285875"/>
          </a:xfrm>
        </p:spPr>
        <p:txBody>
          <a:bodyPr>
            <a:normAutofit/>
          </a:bodyPr>
          <a:lstStyle/>
          <a:p>
            <a:pPr algn="ctr">
              <a:spcBef>
                <a:spcPts val="580"/>
              </a:spcBef>
              <a:defRPr/>
            </a:pPr>
            <a:r>
              <a:rPr lang="el-GR" sz="2800" dirty="0">
                <a:solidFill>
                  <a:schemeClr val="accent6">
                    <a:lumMod val="75000"/>
                  </a:schemeClr>
                </a:solidFill>
              </a:rPr>
              <a:t>Κατηγορία Μέσης Σοβαρότητας 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6477000" y="357188"/>
            <a:ext cx="3976688" cy="857250"/>
          </a:xfrm>
        </p:spPr>
        <p:txBody>
          <a:bodyPr>
            <a:normAutofit/>
          </a:bodyPr>
          <a:lstStyle/>
          <a:p>
            <a:pPr algn="ctr">
              <a:spcBef>
                <a:spcPts val="580"/>
              </a:spcBef>
              <a:defRPr/>
            </a:pPr>
            <a:r>
              <a:rPr lang="el-GR" sz="2800" dirty="0">
                <a:solidFill>
                  <a:schemeClr val="accent6">
                    <a:lumMod val="75000"/>
                  </a:schemeClr>
                </a:solidFill>
              </a:rPr>
              <a:t>Σοβαρή κατηγορία</a:t>
            </a:r>
          </a:p>
        </p:txBody>
      </p:sp>
      <p:sp>
        <p:nvSpPr>
          <p:cNvPr id="11268" name="5 - Θέση περιεχομένου"/>
          <p:cNvSpPr>
            <a:spLocks noGrp="1"/>
          </p:cNvSpPr>
          <p:nvPr>
            <p:ph sz="quarter" idx="2"/>
          </p:nvPr>
        </p:nvSpPr>
        <p:spPr>
          <a:xfrm>
            <a:off x="1524001" y="1428750"/>
            <a:ext cx="4291013" cy="4491038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el-GR" dirty="0"/>
              <a:t>Δυσκολία εκτέλεσης δραστηριοτήτων ( ατομική υγιεινή, οικία, εργασία, μεταφορά) λόγω αδυναμίας σχεδιασμού αλλά και εκτέλεσης της κίνησης</a:t>
            </a:r>
          </a:p>
          <a:p>
            <a:pPr eaLnBrk="1" hangingPunct="1"/>
            <a:r>
              <a:rPr lang="el-GR" dirty="0"/>
              <a:t>Ξεχνάει τόπους και διαδρομές</a:t>
            </a:r>
          </a:p>
          <a:p>
            <a:pPr eaLnBrk="1" hangingPunct="1"/>
            <a:r>
              <a:rPr lang="el-GR" dirty="0"/>
              <a:t>Ξεχνάει πρόσωπα που δεν είναι κοντινοί του άνθρωποι</a:t>
            </a:r>
          </a:p>
          <a:p>
            <a:pPr eaLnBrk="1" hangingPunct="1"/>
            <a:r>
              <a:rPr lang="el-GR" dirty="0"/>
              <a:t>Ενδεχόμενη υπερκινητικότητα</a:t>
            </a:r>
          </a:p>
          <a:p>
            <a:pPr eaLnBrk="1" hangingPunct="1"/>
            <a:r>
              <a:rPr lang="el-GR" dirty="0"/>
              <a:t>Προβλήματα ισορροπίας</a:t>
            </a:r>
          </a:p>
          <a:p>
            <a:pPr eaLnBrk="1" hangingPunct="1"/>
            <a:r>
              <a:rPr lang="el-GR" dirty="0"/>
              <a:t>Προβλήματα ιδιοδεκτικότητας</a:t>
            </a:r>
          </a:p>
          <a:p>
            <a:pPr eaLnBrk="1" hangingPunct="1"/>
            <a:endParaRPr lang="el-GR" dirty="0"/>
          </a:p>
        </p:txBody>
      </p:sp>
      <p:sp>
        <p:nvSpPr>
          <p:cNvPr id="11269" name="6 - Θέση περιεχομένου"/>
          <p:cNvSpPr>
            <a:spLocks noGrp="1"/>
          </p:cNvSpPr>
          <p:nvPr>
            <p:ph sz="quarter" idx="4"/>
          </p:nvPr>
        </p:nvSpPr>
        <p:spPr>
          <a:xfrm>
            <a:off x="5591945" y="1253275"/>
            <a:ext cx="4500563" cy="4491037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el-GR" dirty="0"/>
              <a:t>Κινητικές δυσκολίες </a:t>
            </a:r>
            <a:endParaRPr lang="en-US" dirty="0"/>
          </a:p>
          <a:p>
            <a:pPr eaLnBrk="1" hangingPunct="1"/>
            <a:r>
              <a:rPr lang="el-GR" dirty="0"/>
              <a:t>Κινητική απραξία</a:t>
            </a:r>
          </a:p>
          <a:p>
            <a:pPr eaLnBrk="1" hangingPunct="1"/>
            <a:r>
              <a:rPr lang="el-GR" dirty="0"/>
              <a:t>Δυσκολίες λόγου και σίτισης</a:t>
            </a:r>
          </a:p>
          <a:p>
            <a:pPr eaLnBrk="1" hangingPunct="1"/>
            <a:r>
              <a:rPr lang="el-GR" dirty="0"/>
              <a:t>Ανεπαρκής </a:t>
            </a:r>
            <a:r>
              <a:rPr lang="el-GR" dirty="0" err="1"/>
              <a:t>σωματογνωσία</a:t>
            </a:r>
            <a:endParaRPr lang="el-GR" dirty="0"/>
          </a:p>
          <a:p>
            <a:pPr eaLnBrk="1" hangingPunct="1"/>
            <a:r>
              <a:rPr lang="el-GR" dirty="0"/>
              <a:t>Ανεπαρκής κιναισθησία</a:t>
            </a:r>
          </a:p>
          <a:p>
            <a:pPr eaLnBrk="1" hangingPunct="1"/>
            <a:r>
              <a:rPr lang="el-GR" dirty="0"/>
              <a:t>Ανεπάρκεια σε κάθε δραστηριότητα που εμπεριέχει σκόπιμη και οργανωμένη κίνηση</a:t>
            </a:r>
          </a:p>
          <a:p>
            <a:pPr eaLnBrk="1" hangingPunct="1"/>
            <a:r>
              <a:rPr lang="el-GR" dirty="0"/>
              <a:t>Δεν αναγνωρίζει οικεία άτομα</a:t>
            </a:r>
          </a:p>
          <a:p>
            <a:pPr eaLnBrk="1" hangingPunct="1"/>
            <a:r>
              <a:rPr lang="el-GR" dirty="0"/>
              <a:t>Αδυναμία συγκέντρωσης</a:t>
            </a:r>
          </a:p>
          <a:p>
            <a:pPr eaLnBrk="1" hangingPunct="1"/>
            <a:r>
              <a:rPr lang="el-GR" dirty="0"/>
              <a:t>Χωρίς απόδοση γνωστική</a:t>
            </a:r>
          </a:p>
          <a:p>
            <a:pPr eaLnBrk="1" hangingPunct="1"/>
            <a:endParaRPr lang="el-GR" dirty="0"/>
          </a:p>
          <a:p>
            <a:pPr eaLnBrk="1" hangingPunct="1"/>
            <a:endParaRPr lang="el-GR" dirty="0"/>
          </a:p>
        </p:txBody>
      </p:sp>
      <p:pic>
        <p:nvPicPr>
          <p:cNvPr id="11270" name="7 - Εικόνα" descr="healthy-Alzheime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0166" y="4797152"/>
            <a:ext cx="1997834" cy="2060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4100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2000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2000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4" dur="2000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2000"/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6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2" dur="2000"/>
                                        <p:tgtEl>
                                          <p:spTgt spid="11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7" dur="2000"/>
                                        <p:tgtEl>
                                          <p:spTgt spid="11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2" dur="2000"/>
                                        <p:tgtEl>
                                          <p:spTgt spid="112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7" dur="2000"/>
                                        <p:tgtEl>
                                          <p:spTgt spid="112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11268" grpId="0" build="p"/>
      <p:bldP spid="1126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ιμένου 1"/>
          <p:cNvSpPr>
            <a:spLocks noGrp="1"/>
          </p:cNvSpPr>
          <p:nvPr>
            <p:ph type="body" idx="1"/>
          </p:nvPr>
        </p:nvSpPr>
        <p:spPr>
          <a:xfrm>
            <a:off x="1631504" y="908720"/>
            <a:ext cx="3346704" cy="639762"/>
          </a:xfrm>
        </p:spPr>
        <p:txBody>
          <a:bodyPr/>
          <a:lstStyle/>
          <a:p>
            <a:r>
              <a:rPr lang="el-GR" dirty="0"/>
              <a:t>Μ</a:t>
            </a:r>
            <a:r>
              <a:rPr lang="en-US" dirty="0"/>
              <a:t>MSE 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quarter" idx="3"/>
          </p:nvPr>
        </p:nvSpPr>
        <p:spPr>
          <a:xfrm>
            <a:off x="6312024" y="836712"/>
            <a:ext cx="3346704" cy="639762"/>
          </a:xfrm>
        </p:spPr>
        <p:txBody>
          <a:bodyPr/>
          <a:lstStyle/>
          <a:p>
            <a:r>
              <a:rPr lang="en-US" dirty="0" err="1"/>
              <a:t>MoCa</a:t>
            </a:r>
            <a:endParaRPr lang="el-GR" dirty="0"/>
          </a:p>
        </p:txBody>
      </p:sp>
      <p:sp>
        <p:nvSpPr>
          <p:cNvPr id="6" name="Τίτλος 5"/>
          <p:cNvSpPr>
            <a:spLocks noGrp="1"/>
          </p:cNvSpPr>
          <p:nvPr>
            <p:ph type="title"/>
          </p:nvPr>
        </p:nvSpPr>
        <p:spPr>
          <a:xfrm>
            <a:off x="1847528" y="0"/>
            <a:ext cx="8496944" cy="1143000"/>
          </a:xfrm>
        </p:spPr>
        <p:txBody>
          <a:bodyPr/>
          <a:lstStyle/>
          <a:p>
            <a:pPr algn="ctr"/>
            <a:r>
              <a:rPr lang="el-GR" sz="2800" dirty="0"/>
              <a:t>Πως αξιολογείται ένας ηλικιωμένος με αναφερόμενες δυσκολίες μνήμης;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66" t="16535" r="37407" b="5779"/>
          <a:stretch/>
        </p:blipFill>
        <p:spPr bwMode="auto">
          <a:xfrm>
            <a:off x="1775520" y="1450347"/>
            <a:ext cx="3960440" cy="588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9" t="15548" r="36713" b="21302"/>
          <a:stretch/>
        </p:blipFill>
        <p:spPr bwMode="auto">
          <a:xfrm>
            <a:off x="5807968" y="1484784"/>
            <a:ext cx="4860032" cy="5635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89567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75520" y="404664"/>
            <a:ext cx="8280920" cy="1143000"/>
          </a:xfrm>
        </p:spPr>
        <p:txBody>
          <a:bodyPr/>
          <a:lstStyle/>
          <a:p>
            <a:pPr algn="ctr"/>
            <a:r>
              <a:rPr lang="el-GR" sz="3600" dirty="0"/>
              <a:t>Μη φαρμακευτικές παρεμβάσεις στην άνοια</a:t>
            </a:r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sz="quarter" idx="13"/>
          </p:nvPr>
        </p:nvGraphicFramePr>
        <p:xfrm>
          <a:off x="154832" y="1124744"/>
          <a:ext cx="10513168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677748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783632" y="188640"/>
            <a:ext cx="7056784" cy="1143000"/>
          </a:xfrm>
        </p:spPr>
        <p:txBody>
          <a:bodyPr/>
          <a:lstStyle/>
          <a:p>
            <a:pPr algn="ctr"/>
            <a:r>
              <a:rPr lang="el-GR" sz="2800" dirty="0"/>
              <a:t>Στόχοι ενός </a:t>
            </a:r>
            <a:r>
              <a:rPr lang="el-GR" sz="2800" dirty="0" err="1"/>
              <a:t>εργοθεραπευτικού</a:t>
            </a:r>
            <a:r>
              <a:rPr lang="el-GR" sz="2800" dirty="0"/>
              <a:t> προγράμματος σε </a:t>
            </a:r>
            <a:r>
              <a:rPr lang="el-GR" sz="2800" dirty="0" err="1"/>
              <a:t>ανοϊκούς</a:t>
            </a:r>
            <a:r>
              <a:rPr lang="el-GR" sz="2800" dirty="0"/>
              <a:t> ασθενείς</a:t>
            </a:r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sz="quarter" idx="13"/>
          </p:nvPr>
        </p:nvGraphicFramePr>
        <p:xfrm>
          <a:off x="1775520" y="1916832"/>
          <a:ext cx="8784976" cy="3977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03936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728467" y="26593"/>
            <a:ext cx="7239000" cy="914400"/>
          </a:xfrm>
        </p:spPr>
        <p:txBody>
          <a:bodyPr/>
          <a:lstStyle/>
          <a:p>
            <a:r>
              <a:rPr lang="el-GR" dirty="0"/>
              <a:t>Ομαδικά προγράμματα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6" y="1961517"/>
            <a:ext cx="1096963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1631504" y="1124746"/>
            <a:ext cx="2592288" cy="636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rgbClr val="FF0000"/>
                </a:solidFill>
              </a:rPr>
              <a:t>Ομάδες Κινητικής Παρέμβασης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302" y="1994016"/>
            <a:ext cx="1054493" cy="1405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Πίνακας 3"/>
          <p:cNvGraphicFramePr>
            <a:graphicFrameLocks noGrp="1"/>
          </p:cNvGraphicFramePr>
          <p:nvPr/>
        </p:nvGraphicFramePr>
        <p:xfrm>
          <a:off x="8040216" y="1183679"/>
          <a:ext cx="2505336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5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8480">
                <a:tc>
                  <a:txBody>
                    <a:bodyPr/>
                    <a:lstStyle/>
                    <a:p>
                      <a:pPr algn="ctr"/>
                      <a:r>
                        <a:rPr lang="el-GR" sz="1500" dirty="0">
                          <a:solidFill>
                            <a:srgbClr val="FF0000"/>
                          </a:solidFill>
                        </a:rPr>
                        <a:t>Ομάδες  Έκφρασης</a:t>
                      </a:r>
                      <a:r>
                        <a:rPr lang="el-GR" sz="1500" baseline="0" dirty="0">
                          <a:solidFill>
                            <a:srgbClr val="FF0000"/>
                          </a:solidFill>
                        </a:rPr>
                        <a:t> &amp; Δραματοποίησης</a:t>
                      </a:r>
                      <a:endParaRPr lang="el-GR" sz="15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995" y="1933138"/>
            <a:ext cx="1097695" cy="146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933" y="1904261"/>
            <a:ext cx="1121756" cy="149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Ορθογώνιο 10"/>
          <p:cNvSpPr/>
          <p:nvPr/>
        </p:nvSpPr>
        <p:spPr>
          <a:xfrm>
            <a:off x="1648088" y="3933056"/>
            <a:ext cx="279172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rgbClr val="FF0000"/>
                </a:solidFill>
              </a:rPr>
              <a:t>Ομάδες Εκπαίδευσης Φροντιστών</a:t>
            </a:r>
          </a:p>
        </p:txBody>
      </p:sp>
      <p:sp>
        <p:nvSpPr>
          <p:cNvPr id="3" name="Ορθογώνιο 2"/>
          <p:cNvSpPr/>
          <p:nvPr/>
        </p:nvSpPr>
        <p:spPr>
          <a:xfrm>
            <a:off x="5355840" y="3933058"/>
            <a:ext cx="2505336" cy="9088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b="1" dirty="0">
                <a:solidFill>
                  <a:srgbClr val="FF0000"/>
                </a:solidFill>
              </a:rPr>
              <a:t>Ομάδες κοινωνικών Δεξιοτήτων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23" y="4869162"/>
            <a:ext cx="1068450" cy="1561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6" t="45353"/>
          <a:stretch/>
        </p:blipFill>
        <p:spPr bwMode="auto">
          <a:xfrm>
            <a:off x="1648091" y="4869162"/>
            <a:ext cx="1080379" cy="1338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302" y="4841879"/>
            <a:ext cx="1054493" cy="1392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Ορθογώνιο 13"/>
          <p:cNvSpPr/>
          <p:nvPr/>
        </p:nvSpPr>
        <p:spPr>
          <a:xfrm>
            <a:off x="8153624" y="4032295"/>
            <a:ext cx="2505336" cy="9088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b="1" dirty="0">
                <a:solidFill>
                  <a:srgbClr val="FF0000"/>
                </a:solidFill>
              </a:rPr>
              <a:t>Ομάδες Κατασκευαστικών Δεξιοτήτων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8249" y="4942077"/>
            <a:ext cx="1116086" cy="1488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Ορθογώνιο 15"/>
          <p:cNvSpPr/>
          <p:nvPr/>
        </p:nvSpPr>
        <p:spPr>
          <a:xfrm>
            <a:off x="4817336" y="1124746"/>
            <a:ext cx="2592288" cy="636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rgbClr val="FF0000"/>
                </a:solidFill>
              </a:rPr>
              <a:t>Ομάδες Γνωστικής παρέμβασης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021" y="2043089"/>
            <a:ext cx="1660020" cy="1246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Ορθογώνιο 6"/>
          <p:cNvSpPr/>
          <p:nvPr/>
        </p:nvSpPr>
        <p:spPr>
          <a:xfrm>
            <a:off x="8325021" y="2420891"/>
            <a:ext cx="1639314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/>
          <p:cNvSpPr/>
          <p:nvPr/>
        </p:nvSpPr>
        <p:spPr>
          <a:xfrm>
            <a:off x="9048328" y="5427342"/>
            <a:ext cx="72008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757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11" grpId="0" animBg="1"/>
      <p:bldP spid="3" grpId="0" animBg="1"/>
      <p:bldP spid="14" grpId="0" animBg="1"/>
      <p:bldP spid="1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983433" y="116632"/>
            <a:ext cx="6512511" cy="1143000"/>
          </a:xfrm>
        </p:spPr>
        <p:txBody>
          <a:bodyPr/>
          <a:lstStyle/>
          <a:p>
            <a:pPr algn="ctr"/>
            <a:r>
              <a:rPr lang="el-GR" sz="3200" dirty="0"/>
              <a:t>Επιδημιολογικά στοιχεία</a:t>
            </a:r>
            <a:br>
              <a:rPr lang="el-GR" sz="3200" dirty="0"/>
            </a:br>
            <a:endParaRPr lang="el-GR" dirty="0"/>
          </a:p>
        </p:txBody>
      </p:sp>
      <p:graphicFrame>
        <p:nvGraphicFramePr>
          <p:cNvPr id="6" name="Θέση περιεχομένου 5"/>
          <p:cNvGraphicFramePr>
            <a:graphicFrameLocks noGrp="1"/>
          </p:cNvGraphicFramePr>
          <p:nvPr>
            <p:ph sz="quarter" idx="13"/>
          </p:nvPr>
        </p:nvGraphicFramePr>
        <p:xfrm>
          <a:off x="1991544" y="1340768"/>
          <a:ext cx="828092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Εικόνα 3" descr="C:\Documents and Settings\ΠΗΝΕΛΟΠΗ\Local Settings\Temporary Internet files\Content.Word\~MyBitmap.bmp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92144" y="260648"/>
            <a:ext cx="263587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210250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Πίνακας 3"/>
          <p:cNvGraphicFramePr>
            <a:graphicFrameLocks noGrp="1"/>
          </p:cNvGraphicFramePr>
          <p:nvPr/>
        </p:nvGraphicFramePr>
        <p:xfrm>
          <a:off x="1775520" y="188640"/>
          <a:ext cx="3312368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23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8080">
                <a:tc>
                  <a:txBody>
                    <a:bodyPr/>
                    <a:lstStyle/>
                    <a:p>
                      <a:pPr algn="ctr"/>
                      <a:endParaRPr lang="el-GR" sz="1900" dirty="0"/>
                    </a:p>
                    <a:p>
                      <a:pPr algn="ctr"/>
                      <a:r>
                        <a:rPr lang="el-GR" sz="1600" dirty="0"/>
                        <a:t>Προγράμματα</a:t>
                      </a:r>
                      <a:r>
                        <a:rPr lang="el-GR" sz="1600" baseline="0" dirty="0"/>
                        <a:t> Δραστηριοτήτων Καθημερινής Ζωής</a:t>
                      </a:r>
                    </a:p>
                    <a:p>
                      <a:pPr algn="ctr"/>
                      <a:endParaRPr lang="el-GR" sz="1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086" y="1460141"/>
            <a:ext cx="1073313" cy="167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Πίνακας 4"/>
          <p:cNvGraphicFramePr>
            <a:graphicFrameLocks noGrp="1"/>
          </p:cNvGraphicFramePr>
          <p:nvPr/>
        </p:nvGraphicFramePr>
        <p:xfrm>
          <a:off x="6816080" y="260648"/>
          <a:ext cx="3312368" cy="939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23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39552">
                <a:tc>
                  <a:txBody>
                    <a:bodyPr/>
                    <a:lstStyle/>
                    <a:p>
                      <a:pPr algn="ctr"/>
                      <a:endParaRPr lang="el-GR" sz="1900" dirty="0"/>
                    </a:p>
                    <a:p>
                      <a:pPr algn="ctr"/>
                      <a:r>
                        <a:rPr lang="el-GR" sz="1600" dirty="0"/>
                        <a:t>Προγράμματα</a:t>
                      </a:r>
                      <a:r>
                        <a:rPr lang="el-GR" sz="1600" baseline="0" dirty="0"/>
                        <a:t> Ευαισθητοποίησης Κοινότητας</a:t>
                      </a:r>
                      <a:endParaRPr lang="el-GR" sz="1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31" y="1556794"/>
            <a:ext cx="1559083" cy="1323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03912" y="1556794"/>
            <a:ext cx="1394232" cy="1323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331" y="1556793"/>
            <a:ext cx="1355547" cy="1806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Πίνακας 8"/>
          <p:cNvGraphicFramePr>
            <a:graphicFrameLocks noGrp="1"/>
          </p:cNvGraphicFramePr>
          <p:nvPr/>
        </p:nvGraphicFramePr>
        <p:xfrm>
          <a:off x="1781325" y="3645024"/>
          <a:ext cx="3312368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23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8080">
                <a:tc>
                  <a:txBody>
                    <a:bodyPr/>
                    <a:lstStyle/>
                    <a:p>
                      <a:pPr algn="ctr"/>
                      <a:endParaRPr lang="el-GR" sz="1900" dirty="0"/>
                    </a:p>
                    <a:p>
                      <a:pPr algn="ctr"/>
                      <a:r>
                        <a:rPr lang="el-GR" sz="1600" dirty="0"/>
                        <a:t>Προγράμματα</a:t>
                      </a:r>
                      <a:r>
                        <a:rPr lang="el-GR" sz="1600" baseline="0" dirty="0"/>
                        <a:t>  Εκπαίδευσης νέων συναδέλφων</a:t>
                      </a:r>
                    </a:p>
                    <a:p>
                      <a:pPr algn="ctr"/>
                      <a:endParaRPr lang="el-GR" sz="1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619" y="5085185"/>
            <a:ext cx="1195890" cy="1454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739" y="5085185"/>
            <a:ext cx="1235439" cy="1454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" name="Πίνακας 11"/>
          <p:cNvGraphicFramePr>
            <a:graphicFrameLocks noGrp="1"/>
          </p:cNvGraphicFramePr>
          <p:nvPr/>
        </p:nvGraphicFramePr>
        <p:xfrm>
          <a:off x="6158451" y="3717032"/>
          <a:ext cx="3312368" cy="939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23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39552">
                <a:tc>
                  <a:txBody>
                    <a:bodyPr/>
                    <a:lstStyle/>
                    <a:p>
                      <a:pPr algn="ctr"/>
                      <a:endParaRPr lang="el-GR" sz="1900" dirty="0"/>
                    </a:p>
                    <a:p>
                      <a:pPr algn="ctr"/>
                      <a:r>
                        <a:rPr lang="el-GR" sz="1600" dirty="0"/>
                        <a:t>Προγράμματα</a:t>
                      </a:r>
                      <a:r>
                        <a:rPr lang="el-GR" sz="1600" baseline="0" dirty="0"/>
                        <a:t> Αλληλεπίδρασης Ηλικιωμένων- Παιδιών</a:t>
                      </a:r>
                      <a:endParaRPr lang="el-GR" sz="1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836" y="5085185"/>
            <a:ext cx="1285332" cy="1331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3933" y="5085185"/>
            <a:ext cx="1512168" cy="1331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3327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991545" y="159457"/>
            <a:ext cx="6512511" cy="1143000"/>
          </a:xfrm>
        </p:spPr>
        <p:txBody>
          <a:bodyPr/>
          <a:lstStyle/>
          <a:p>
            <a:r>
              <a:rPr lang="el-GR" dirty="0"/>
              <a:t>Έναρξη άνοιας…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3"/>
          </p:nvPr>
        </p:nvSpPr>
        <p:spPr>
          <a:xfrm>
            <a:off x="1703512" y="1124744"/>
            <a:ext cx="8784976" cy="1728192"/>
          </a:xfrm>
        </p:spPr>
        <p:txBody>
          <a:bodyPr>
            <a:normAutofit lnSpcReduction="10000"/>
          </a:bodyPr>
          <a:lstStyle/>
          <a:p>
            <a:r>
              <a:rPr lang="el-GR" dirty="0"/>
              <a:t>Πρώιμη έναρξη </a:t>
            </a:r>
            <a:r>
              <a:rPr lang="el-GR" dirty="0">
                <a:sym typeface="Wingdings" pitchFamily="2" charset="2"/>
              </a:rPr>
              <a:t>( &lt;65 έτη) αφορά το 5-10% των </a:t>
            </a:r>
            <a:r>
              <a:rPr lang="el-GR" dirty="0" err="1">
                <a:sym typeface="Wingdings" pitchFamily="2" charset="2"/>
              </a:rPr>
              <a:t>νοσούντων</a:t>
            </a:r>
            <a:endParaRPr lang="el-GR" dirty="0">
              <a:sym typeface="Wingdings" pitchFamily="2" charset="2"/>
            </a:endParaRPr>
          </a:p>
          <a:p>
            <a:endParaRPr lang="el-GR" dirty="0">
              <a:sym typeface="Wingdings" pitchFamily="2" charset="2"/>
            </a:endParaRPr>
          </a:p>
          <a:p>
            <a:r>
              <a:rPr lang="el-GR" dirty="0">
                <a:sym typeface="Wingdings" pitchFamily="2" charset="2"/>
              </a:rPr>
              <a:t>Αργή έναρξη (&gt;65 έτη) </a:t>
            </a:r>
          </a:p>
          <a:p>
            <a:endParaRPr lang="el-GR" dirty="0">
              <a:sym typeface="Wingdings" pitchFamily="2" charset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21362" y="2570127"/>
            <a:ext cx="842493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/>
              <a:t>Τι συμβαίνει στην Άνοια</a:t>
            </a:r>
            <a:r>
              <a:rPr lang="el-GR" sz="3600" dirty="0"/>
              <a:t>;</a:t>
            </a:r>
            <a:r>
              <a:rPr lang="el-GR" dirty="0"/>
              <a:t>  </a:t>
            </a:r>
          </a:p>
          <a:p>
            <a:endParaRPr lang="el-GR" dirty="0"/>
          </a:p>
          <a:p>
            <a:r>
              <a:rPr lang="el-GR" dirty="0"/>
              <a:t> </a:t>
            </a:r>
            <a:r>
              <a:rPr lang="el-GR" sz="2400" dirty="0"/>
              <a:t>-Συγκεκριμένες ομάδες νευρώνων πεθαίνουν  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449D9A4A-1FF2-4EDD-AA46-A48F3E1F9F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7728" y="4416210"/>
            <a:ext cx="5040560" cy="214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847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5C1CFEB-CA00-4C34-B36B-B00A143DC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6BDD5867-C5EE-4E5F-8710-D8E4E320300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" t="27200" b="30800"/>
          <a:stretch/>
        </p:blipFill>
        <p:spPr>
          <a:xfrm>
            <a:off x="2797676" y="548680"/>
            <a:ext cx="7551736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052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F92D63B-07B8-434E-B080-388D50EE2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4ED1B4B6-C1E7-461B-8D38-879EF7DD985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34" b="29866"/>
          <a:stretch/>
        </p:blipFill>
        <p:spPr>
          <a:xfrm>
            <a:off x="2347125" y="836712"/>
            <a:ext cx="7222358" cy="564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2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76" y="1124744"/>
            <a:ext cx="8136904" cy="54147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51385" y="0"/>
            <a:ext cx="6512511" cy="1143000"/>
          </a:xfrm>
        </p:spPr>
        <p:txBody>
          <a:bodyPr/>
          <a:lstStyle/>
          <a:p>
            <a:r>
              <a:rPr lang="en-US" dirty="0"/>
              <a:t>Alzheimer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21735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524001" y="0"/>
            <a:ext cx="6512511" cy="836712"/>
          </a:xfrm>
        </p:spPr>
        <p:txBody>
          <a:bodyPr/>
          <a:lstStyle/>
          <a:p>
            <a:pPr algn="ctr"/>
            <a:r>
              <a:rPr lang="el-GR" sz="3600" dirty="0"/>
              <a:t>Τύποι άνοιας</a:t>
            </a:r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sz="quarter" idx="13"/>
          </p:nvPr>
        </p:nvGraphicFramePr>
        <p:xfrm>
          <a:off x="1524000" y="620688"/>
          <a:ext cx="9036496" cy="6339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182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182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541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Διαταραχές που οδηγούν σε άνοια</a:t>
                      </a:r>
                      <a:endParaRPr lang="el-GR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31" marR="5503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Επιπολασμός και επίδραση  φύλου/ γένους</a:t>
                      </a:r>
                      <a:endParaRPr lang="el-G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31" marR="55031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877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Άνοια </a:t>
                      </a:r>
                      <a:r>
                        <a:rPr lang="en-US" sz="1800" dirty="0">
                          <a:effectLst/>
                        </a:rPr>
                        <a:t>Alzheimer</a:t>
                      </a:r>
                      <a:endParaRPr lang="el-GR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31" marR="5503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-</a:t>
                      </a:r>
                      <a:r>
                        <a:rPr lang="el-GR" sz="1400">
                          <a:effectLst/>
                        </a:rPr>
                        <a:t>περιλαμβάνει το 60-80% όλων των περιπτώσεων</a:t>
                      </a:r>
                      <a:endParaRPr lang="el-GR" sz="1600"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</a:rPr>
                        <a:t>- περίπου διπλάσιος κίνδυνος νόσησης για τις γυναίκες έναντι των ανδρών</a:t>
                      </a:r>
                      <a:endParaRPr lang="el-GR" sz="1600"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</a:rPr>
                        <a:t>- μικρότερο προσδόκιμο ζωής μετά της διάγνωσης για τους άνδρες (</a:t>
                      </a:r>
                      <a:r>
                        <a:rPr lang="en-US" sz="1400">
                          <a:effectLst/>
                        </a:rPr>
                        <a:t>Seshadri et al</a:t>
                      </a:r>
                      <a:r>
                        <a:rPr lang="el-GR" sz="1400">
                          <a:effectLst/>
                        </a:rPr>
                        <a:t>., 1997) </a:t>
                      </a:r>
                      <a:endParaRPr lang="el-G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31" marR="55031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992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Αγγειακή άνοια</a:t>
                      </a:r>
                      <a:endParaRPr lang="el-GR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31" marR="5503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</a:rPr>
                        <a:t>-περιλαμβάνει το 10-20% των περιπτώσεων με άνοια</a:t>
                      </a:r>
                      <a:endParaRPr lang="el-GR" sz="1600"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</a:rPr>
                        <a:t>-οι παράγοντες κινδύνου για αγγειακή ή πολυεμφρακτική άνοια είναι περισσότερο κοινοί στους άνδρες, αλλά έχουν μεγαλύτερη βαρύτητα επίπτωσης στις γυναίκες (</a:t>
                      </a:r>
                      <a:r>
                        <a:rPr lang="en-US" sz="1400">
                          <a:effectLst/>
                        </a:rPr>
                        <a:t>Appelros et al</a:t>
                      </a:r>
                      <a:r>
                        <a:rPr lang="el-GR" sz="1400">
                          <a:effectLst/>
                        </a:rPr>
                        <a:t>., 2009)</a:t>
                      </a:r>
                      <a:endParaRPr lang="el-G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31" marR="55031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680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Άνοια με σωμάτια </a:t>
                      </a:r>
                      <a:r>
                        <a:rPr lang="en-US" sz="2000" dirty="0" err="1">
                          <a:effectLst/>
                        </a:rPr>
                        <a:t>Lewy</a:t>
                      </a:r>
                      <a:r>
                        <a:rPr lang="en-US" sz="2000" dirty="0">
                          <a:effectLst/>
                        </a:rPr>
                        <a:t> bodies</a:t>
                      </a:r>
                      <a:endParaRPr lang="el-GR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31" marR="5503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-</a:t>
                      </a:r>
                      <a:r>
                        <a:rPr lang="el-GR" sz="1400">
                          <a:effectLst/>
                        </a:rPr>
                        <a:t>επικάλυψη με Παρκινσονικά χαρακτηριστικά άνοιας</a:t>
                      </a:r>
                      <a:endParaRPr lang="el-GR" sz="1600"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</a:rPr>
                        <a:t>- μεγαλύτερος επιπολασμός στους άνδρες από ότι στις γυναίκες (4.8 </a:t>
                      </a:r>
                      <a:r>
                        <a:rPr lang="en-US" sz="1400">
                          <a:effectLst/>
                        </a:rPr>
                        <a:t>vs</a:t>
                      </a:r>
                      <a:r>
                        <a:rPr lang="el-GR" sz="1400">
                          <a:effectLst/>
                        </a:rPr>
                        <a:t> 2.2, </a:t>
                      </a:r>
                      <a:r>
                        <a:rPr lang="en-US" sz="1400">
                          <a:effectLst/>
                        </a:rPr>
                        <a:t>Farrer et al</a:t>
                      </a:r>
                      <a:r>
                        <a:rPr lang="el-GR" sz="1400">
                          <a:effectLst/>
                        </a:rPr>
                        <a:t>., 1997)</a:t>
                      </a:r>
                      <a:endParaRPr lang="el-G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31" marR="55031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2992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Άνοια με </a:t>
                      </a:r>
                      <a:r>
                        <a:rPr lang="el-GR" sz="2000" dirty="0" err="1">
                          <a:effectLst/>
                        </a:rPr>
                        <a:t>παρκινσονικά</a:t>
                      </a:r>
                      <a:r>
                        <a:rPr lang="el-GR" sz="2000" dirty="0">
                          <a:effectLst/>
                        </a:rPr>
                        <a:t> στοιχεία</a:t>
                      </a:r>
                      <a:endParaRPr lang="el-GR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31" marR="5503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</a:rPr>
                        <a:t>-η νόσος </a:t>
                      </a:r>
                      <a:r>
                        <a:rPr lang="en-US" sz="1400">
                          <a:effectLst/>
                        </a:rPr>
                        <a:t>Parkinson</a:t>
                      </a:r>
                      <a:r>
                        <a:rPr lang="el-GR" sz="1400">
                          <a:effectLst/>
                        </a:rPr>
                        <a:t> εμφανίζει  υψηλότερο ποσοστό εμφάνισης σε άνδρες σε σχέση με τις γυναίκες </a:t>
                      </a:r>
                      <a:endParaRPr lang="el-GR" sz="1600"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</a:rPr>
                        <a:t>-Γρηγορότερη έναρξη  στους άνδρες </a:t>
                      </a:r>
                      <a:endParaRPr lang="el-GR" sz="1600"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</a:rPr>
                        <a:t>-βαρύτερη έκφραση στους άνδρες (</a:t>
                      </a:r>
                      <a:r>
                        <a:rPr lang="en-US" sz="1400">
                          <a:effectLst/>
                        </a:rPr>
                        <a:t>Gilles et al</a:t>
                      </a:r>
                      <a:r>
                        <a:rPr lang="el-GR" sz="1400">
                          <a:effectLst/>
                        </a:rPr>
                        <a:t>., 2014;</a:t>
                      </a:r>
                      <a:r>
                        <a:rPr lang="en-US" sz="1400">
                          <a:effectLst/>
                        </a:rPr>
                        <a:t>Augustine et al</a:t>
                      </a:r>
                      <a:r>
                        <a:rPr lang="el-GR" sz="1400">
                          <a:effectLst/>
                        </a:rPr>
                        <a:t>., 2015)</a:t>
                      </a:r>
                      <a:endParaRPr lang="el-G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31" marR="55031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393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Μικτή άνοια</a:t>
                      </a:r>
                      <a:endParaRPr lang="el-GR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31" marR="5503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-αποτελεί συχνότερα ένα συνδυασμό στοιχείων αγγειακής άνοιας και άνοιας </a:t>
                      </a:r>
                      <a:r>
                        <a:rPr lang="en-US" sz="1400" dirty="0">
                          <a:effectLst/>
                        </a:rPr>
                        <a:t>Alzheimer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-συχνότερη σε άνδρες παρά σε γυναίκες (</a:t>
                      </a:r>
                      <a:r>
                        <a:rPr lang="en-US" sz="1400" dirty="0" err="1">
                          <a:effectLst/>
                        </a:rPr>
                        <a:t>Langa</a:t>
                      </a:r>
                      <a:r>
                        <a:rPr lang="en-US" sz="1400" dirty="0">
                          <a:effectLst/>
                        </a:rPr>
                        <a:t> et al</a:t>
                      </a:r>
                      <a:r>
                        <a:rPr lang="el-GR" sz="1400" dirty="0">
                          <a:effectLst/>
                        </a:rPr>
                        <a:t>., 2004)</a:t>
                      </a:r>
                      <a:endParaRPr lang="el-GR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31" marR="55031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3590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Φυσιολογικής πίεσης υδροκέφαλος</a:t>
                      </a:r>
                      <a:endParaRPr lang="el-GR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31" marR="5503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-ο </a:t>
                      </a:r>
                      <a:r>
                        <a:rPr lang="el-GR" sz="1400" dirty="0" err="1">
                          <a:effectLst/>
                        </a:rPr>
                        <a:t>επιπολασμός</a:t>
                      </a:r>
                      <a:r>
                        <a:rPr lang="el-GR" sz="1400" dirty="0">
                          <a:effectLst/>
                        </a:rPr>
                        <a:t> ποικίλει αναλόγως της έρευνας, περίπου 1,3%  επί των ανοιών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-Διπλάσιας συχνότητας σε άνδρες άνω των 60ετών έναντι των γυναικών (σε κάποιες έρευνες ωστόσο τα ποσοστά παρουσιάζονται ισότιμα)  (</a:t>
                      </a:r>
                      <a:r>
                        <a:rPr lang="en-US" sz="1400" dirty="0">
                          <a:effectLst/>
                        </a:rPr>
                        <a:t>Martin</a:t>
                      </a:r>
                      <a:r>
                        <a:rPr lang="el-GR" sz="1400" dirty="0">
                          <a:effectLst/>
                        </a:rPr>
                        <a:t> –</a:t>
                      </a:r>
                      <a:r>
                        <a:rPr lang="en-US" sz="1400" dirty="0" err="1">
                          <a:effectLst/>
                        </a:rPr>
                        <a:t>Laez</a:t>
                      </a:r>
                      <a:r>
                        <a:rPr lang="en-US" sz="1400" dirty="0">
                          <a:effectLst/>
                        </a:rPr>
                        <a:t> et al</a:t>
                      </a:r>
                      <a:r>
                        <a:rPr lang="el-GR" sz="1400" dirty="0">
                          <a:effectLst/>
                        </a:rPr>
                        <a:t>.,2016)</a:t>
                      </a:r>
                      <a:endParaRPr lang="el-GR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31" marR="55031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2295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Θέση περιεχομένου 3"/>
          <p:cNvGraphicFramePr>
            <a:graphicFrameLocks noGrp="1"/>
          </p:cNvGraphicFramePr>
          <p:nvPr>
            <p:ph sz="quarter" idx="13"/>
          </p:nvPr>
        </p:nvGraphicFramePr>
        <p:xfrm>
          <a:off x="1919536" y="360166"/>
          <a:ext cx="8064896" cy="18658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32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2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10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 err="1">
                          <a:effectLst/>
                        </a:rPr>
                        <a:t>Μετωποκροταφική</a:t>
                      </a:r>
                      <a:r>
                        <a:rPr lang="el-GR" sz="2000" dirty="0">
                          <a:effectLst/>
                        </a:rPr>
                        <a:t> άνοια</a:t>
                      </a:r>
                      <a:endParaRPr lang="el-GR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995" marR="319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</a:rPr>
                        <a:t>-γρηγορότερη έναρξη σε άτομα με εγκεφαλικό τραυματισμό ή περιστατικά απώλειας συνείδησης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</a:rPr>
                        <a:t>-μεγαλύτερη πιθανότητα νόσησης σε άνδρες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</a:rPr>
                        <a:t>-το φύλο δεν διαδραματίζει ρόλο στο προσδόκιμο ζωής μετά τη διάγνωση (</a:t>
                      </a:r>
                      <a:r>
                        <a:rPr lang="en-US" sz="1200">
                          <a:effectLst/>
                        </a:rPr>
                        <a:t>Benardi et al</a:t>
                      </a:r>
                      <a:r>
                        <a:rPr lang="el-GR" sz="1200">
                          <a:effectLst/>
                        </a:rPr>
                        <a:t>.,2012; </a:t>
                      </a:r>
                      <a:r>
                        <a:rPr lang="en-US" sz="1200">
                          <a:effectLst/>
                        </a:rPr>
                        <a:t>Onyike et al</a:t>
                      </a:r>
                      <a:r>
                        <a:rPr lang="el-GR" sz="1200">
                          <a:effectLst/>
                        </a:rPr>
                        <a:t>., 2013) </a:t>
                      </a:r>
                      <a:endParaRPr lang="el-G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995" marR="3199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4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Νόσος </a:t>
                      </a:r>
                      <a:r>
                        <a:rPr lang="en-US" sz="2000" dirty="0" err="1">
                          <a:effectLst/>
                        </a:rPr>
                        <a:t>Creutzfeld</a:t>
                      </a:r>
                      <a:r>
                        <a:rPr lang="en-US" sz="2000" dirty="0">
                          <a:effectLst/>
                        </a:rPr>
                        <a:t>-Jacob </a:t>
                      </a:r>
                      <a:endParaRPr lang="el-GR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995" marR="319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-Συχνότητα:1.26 περιπτώσεις / εκατομμύριο πληθυσμού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-Δεν υπάρχουν στοιχεία συσχέτισης με το φύλο (</a:t>
                      </a:r>
                      <a:r>
                        <a:rPr lang="en-US" sz="1200" dirty="0" err="1">
                          <a:effectLst/>
                        </a:rPr>
                        <a:t>Gubbels</a:t>
                      </a:r>
                      <a:r>
                        <a:rPr lang="en-US" sz="1200" dirty="0">
                          <a:effectLst/>
                        </a:rPr>
                        <a:t> et al</a:t>
                      </a:r>
                      <a:r>
                        <a:rPr lang="el-GR" sz="1200" dirty="0">
                          <a:effectLst/>
                        </a:rPr>
                        <a:t>., 2012)</a:t>
                      </a:r>
                      <a:endParaRPr lang="el-G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995" marR="3199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584" y="2252974"/>
            <a:ext cx="6336704" cy="460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48186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3|19.1|2.8|23.3|1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0.3|23.3|3.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1369</Words>
  <Application>Microsoft Office PowerPoint</Application>
  <PresentationFormat>Ευρεία οθόνη</PresentationFormat>
  <Paragraphs>228</Paragraphs>
  <Slides>30</Slides>
  <Notes>0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Θέμα του Office</vt:lpstr>
      <vt:lpstr>Image</vt:lpstr>
      <vt:lpstr>Άνοια</vt:lpstr>
      <vt:lpstr>Τι είναι η άνοια?</vt:lpstr>
      <vt:lpstr>Επιδημιολογικά στοιχεία </vt:lpstr>
      <vt:lpstr>Έναρξη άνοιας…</vt:lpstr>
      <vt:lpstr>Παρουσίαση του PowerPoint</vt:lpstr>
      <vt:lpstr>Παρουσίαση του PowerPoint</vt:lpstr>
      <vt:lpstr>Alzheimer </vt:lpstr>
      <vt:lpstr>Τύποι άνοιας</vt:lpstr>
      <vt:lpstr>Παρουσίαση του PowerPoint</vt:lpstr>
      <vt:lpstr>Συμπτωματολογία νόσου Alzheimer’s</vt:lpstr>
      <vt:lpstr>Παρουσίαση του PowerPoint</vt:lpstr>
      <vt:lpstr>Βασικές περιοχές που επηρεάζονται</vt:lpstr>
      <vt:lpstr>Ο εγκέφαλος μετά τη νόσο Alzheimer και στο φυσιολογικό γήρας </vt:lpstr>
      <vt:lpstr>Προδιαθεσικοί παράγοντες και αιτίες εμφάνισης άνοιας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Παρεμβάσεις οι οποίες θα μπορούσαν να προλάβουν ή να καθυστερήσουν την άνοια (?)</vt:lpstr>
      <vt:lpstr>Παράγοντες που περιορίζουν τον κίνδυνο εμφάνισης Άνοιας</vt:lpstr>
      <vt:lpstr>Παρουσίαση του PowerPoint</vt:lpstr>
      <vt:lpstr>Παρουσίαση του PowerPoint</vt:lpstr>
      <vt:lpstr>Τι χαρακτηριστικά παρουσιάζει κάθε στάδιο στην άνοια?</vt:lpstr>
      <vt:lpstr>Παρουσίαση του PowerPoint</vt:lpstr>
      <vt:lpstr>Πως αξιολογείται ένας ηλικιωμένος με αναφερόμενες δυσκολίες μνήμης;</vt:lpstr>
      <vt:lpstr>Μη φαρμακευτικές παρεμβάσεις στην άνοια</vt:lpstr>
      <vt:lpstr>Στόχοι ενός εργοθεραπευτικού προγράμματος σε ανοϊκούς ασθενείς</vt:lpstr>
      <vt:lpstr>Ομαδικά προγράμματα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Άνοια</dc:title>
  <dc:creator>Pinelopi vlotinou</dc:creator>
  <cp:lastModifiedBy>Pinelopi vlotinou</cp:lastModifiedBy>
  <cp:revision>1</cp:revision>
  <dcterms:created xsi:type="dcterms:W3CDTF">2024-11-29T20:40:54Z</dcterms:created>
  <dcterms:modified xsi:type="dcterms:W3CDTF">2024-11-29T20:42:23Z</dcterms:modified>
</cp:coreProperties>
</file>