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9" autoAdjust="0"/>
    <p:restoredTop sz="94660"/>
  </p:normalViewPr>
  <p:slideViewPr>
    <p:cSldViewPr>
      <p:cViewPr varScale="1">
        <p:scale>
          <a:sx n="61" d="100"/>
          <a:sy n="61" d="100"/>
        </p:scale>
        <p:origin x="-72" y="-2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C6A1D-1687-4993-AEBC-52E197E23F2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l-GR"/>
        </a:p>
      </dgm:t>
    </dgm:pt>
    <dgm:pt modelId="{5EE88932-B703-45C3-8C0C-CE97CAD0BAA7}">
      <dgm:prSet phldrT="[Κείμενο]" custT="1"/>
      <dgm:spPr/>
      <dgm:t>
        <a:bodyPr/>
        <a:lstStyle/>
        <a:p>
          <a:r>
            <a:rPr lang="el-GR" sz="1800" b="1" dirty="0" smtClean="0">
              <a:latin typeface="Arial"/>
              <a:ea typeface="Calibri"/>
            </a:rPr>
            <a:t>Τήρηση Αρχείων στην πρακτική </a:t>
          </a:r>
          <a:endParaRPr lang="el-GR" dirty="0"/>
        </a:p>
      </dgm:t>
    </dgm:pt>
    <dgm:pt modelId="{E9F3CFAA-A5E6-41EA-BDC9-88C5B3A65FCE}" type="parTrans" cxnId="{73A8A18E-F96D-47BD-9B01-B44B13392F07}">
      <dgm:prSet/>
      <dgm:spPr/>
      <dgm:t>
        <a:bodyPr/>
        <a:lstStyle/>
        <a:p>
          <a:endParaRPr lang="el-GR"/>
        </a:p>
      </dgm:t>
    </dgm:pt>
    <dgm:pt modelId="{4A1F881D-827B-4706-9AB0-FAB388936040}" type="sibTrans" cxnId="{73A8A18E-F96D-47BD-9B01-B44B13392F07}">
      <dgm:prSet/>
      <dgm:spPr/>
      <dgm:t>
        <a:bodyPr/>
        <a:lstStyle/>
        <a:p>
          <a:endParaRPr lang="el-GR"/>
        </a:p>
      </dgm:t>
    </dgm:pt>
    <dgm:pt modelId="{850580EB-CB9A-4DD6-A441-6F153327A1E5}">
      <dgm:prSet phldrT="[Κείμενο]" custT="1"/>
      <dgm:spPr/>
      <dgm:t>
        <a:bodyPr/>
        <a:lstStyle/>
        <a:p>
          <a:r>
            <a:rPr lang="el-GR" sz="1800" b="1" dirty="0" smtClean="0">
              <a:latin typeface="Arial"/>
              <a:ea typeface="Calibri"/>
            </a:rPr>
            <a:t>Επαγγελματισμός και Ομαδική Συνεργασία </a:t>
          </a:r>
          <a:endParaRPr lang="el-GR" dirty="0"/>
        </a:p>
      </dgm:t>
    </dgm:pt>
    <dgm:pt modelId="{90F98C27-5DD4-4453-B6B5-3D59E853822E}" type="parTrans" cxnId="{C6A60219-319D-4277-B94A-70F33E34029F}">
      <dgm:prSet/>
      <dgm:spPr/>
      <dgm:t>
        <a:bodyPr/>
        <a:lstStyle/>
        <a:p>
          <a:endParaRPr lang="el-GR"/>
        </a:p>
      </dgm:t>
    </dgm:pt>
    <dgm:pt modelId="{B4D6B842-5D63-445D-8655-1BD9EA8B458E}" type="sibTrans" cxnId="{C6A60219-319D-4277-B94A-70F33E34029F}">
      <dgm:prSet/>
      <dgm:spPr/>
      <dgm:t>
        <a:bodyPr/>
        <a:lstStyle/>
        <a:p>
          <a:endParaRPr lang="el-GR"/>
        </a:p>
      </dgm:t>
    </dgm:pt>
    <dgm:pt modelId="{E772DD47-15A4-46F7-AF51-A49AC8EA18B6}">
      <dgm:prSet phldrT="[Κείμενο]" custT="1"/>
      <dgm:spPr/>
      <dgm:t>
        <a:bodyPr/>
        <a:lstStyle/>
        <a:p>
          <a:r>
            <a:rPr lang="el-GR" sz="1800" b="1" dirty="0" smtClean="0">
              <a:latin typeface="Arial"/>
              <a:ea typeface="Calibri"/>
            </a:rPr>
            <a:t>Παροχή Ηθικής Πρακτικής</a:t>
          </a:r>
          <a:endParaRPr lang="el-GR" dirty="0"/>
        </a:p>
      </dgm:t>
    </dgm:pt>
    <dgm:pt modelId="{7F9F2001-A942-4E1D-B693-6CD7A42FD87D}" type="parTrans" cxnId="{0310413A-5177-4E18-BFC2-A467FE8E91EA}">
      <dgm:prSet/>
      <dgm:spPr/>
      <dgm:t>
        <a:bodyPr/>
        <a:lstStyle/>
        <a:p>
          <a:endParaRPr lang="el-GR"/>
        </a:p>
      </dgm:t>
    </dgm:pt>
    <dgm:pt modelId="{094ED2F7-6FAB-454D-A14F-CC2E90398885}" type="sibTrans" cxnId="{0310413A-5177-4E18-BFC2-A467FE8E91EA}">
      <dgm:prSet/>
      <dgm:spPr/>
      <dgm:t>
        <a:bodyPr/>
        <a:lstStyle/>
        <a:p>
          <a:endParaRPr lang="el-GR"/>
        </a:p>
      </dgm:t>
    </dgm:pt>
    <dgm:pt modelId="{BE652562-15AB-4941-BC2C-0D10684541F5}">
      <dgm:prSet phldrT="[Κείμενο]" phldr="1"/>
      <dgm:spPr/>
      <dgm:t>
        <a:bodyPr/>
        <a:lstStyle/>
        <a:p>
          <a:endParaRPr lang="el-GR"/>
        </a:p>
      </dgm:t>
    </dgm:pt>
    <dgm:pt modelId="{CCDEF848-A60E-42C3-B509-D34144479882}" type="parTrans" cxnId="{289AD075-24F1-4024-8136-A1F146F4CA6B}">
      <dgm:prSet/>
      <dgm:spPr/>
      <dgm:t>
        <a:bodyPr/>
        <a:lstStyle/>
        <a:p>
          <a:endParaRPr lang="el-GR"/>
        </a:p>
      </dgm:t>
    </dgm:pt>
    <dgm:pt modelId="{9DB5E033-570B-467D-9BA1-754D88AD7424}" type="sibTrans" cxnId="{289AD075-24F1-4024-8136-A1F146F4CA6B}">
      <dgm:prSet/>
      <dgm:spPr/>
      <dgm:t>
        <a:bodyPr/>
        <a:lstStyle/>
        <a:p>
          <a:endParaRPr lang="el-GR"/>
        </a:p>
      </dgm:t>
    </dgm:pt>
    <dgm:pt modelId="{34FE055B-A3D8-4F7B-B6CD-7F4855FC859D}">
      <dgm:prSet phldrT="[Κείμενο]" phldr="1"/>
      <dgm:spPr/>
      <dgm:t>
        <a:bodyPr/>
        <a:lstStyle/>
        <a:p>
          <a:endParaRPr lang="el-GR"/>
        </a:p>
      </dgm:t>
    </dgm:pt>
    <dgm:pt modelId="{466DEEED-8DF4-434F-898D-F826B873C3CA}" type="parTrans" cxnId="{A2643F31-C25D-4556-8F6E-7F32B0B81931}">
      <dgm:prSet/>
      <dgm:spPr/>
      <dgm:t>
        <a:bodyPr/>
        <a:lstStyle/>
        <a:p>
          <a:endParaRPr lang="el-GR"/>
        </a:p>
      </dgm:t>
    </dgm:pt>
    <dgm:pt modelId="{4F5C0B88-5182-4863-9ED2-B61B20C465B5}" type="sibTrans" cxnId="{A2643F31-C25D-4556-8F6E-7F32B0B81931}">
      <dgm:prSet/>
      <dgm:spPr/>
      <dgm:t>
        <a:bodyPr/>
        <a:lstStyle/>
        <a:p>
          <a:endParaRPr lang="el-GR"/>
        </a:p>
      </dgm:t>
    </dgm:pt>
    <dgm:pt modelId="{A5D1BC3B-5C07-4C3F-843D-1FC708259B34}" type="pres">
      <dgm:prSet presAssocID="{36BC6A1D-1687-4993-AEBC-52E197E23F24}" presName="diagram" presStyleCnt="0">
        <dgm:presLayoutVars>
          <dgm:dir/>
          <dgm:resizeHandles val="exact"/>
        </dgm:presLayoutVars>
      </dgm:prSet>
      <dgm:spPr/>
      <dgm:t>
        <a:bodyPr/>
        <a:lstStyle/>
        <a:p>
          <a:endParaRPr lang="el-GR"/>
        </a:p>
      </dgm:t>
    </dgm:pt>
    <dgm:pt modelId="{96D0C470-FCC5-49F3-BBBC-8CF507EB52CC}" type="pres">
      <dgm:prSet presAssocID="{5EE88932-B703-45C3-8C0C-CE97CAD0BAA7}" presName="node" presStyleLbl="node1" presStyleIdx="0" presStyleCnt="5">
        <dgm:presLayoutVars>
          <dgm:bulletEnabled val="1"/>
        </dgm:presLayoutVars>
      </dgm:prSet>
      <dgm:spPr/>
      <dgm:t>
        <a:bodyPr/>
        <a:lstStyle/>
        <a:p>
          <a:endParaRPr lang="el-GR"/>
        </a:p>
      </dgm:t>
    </dgm:pt>
    <dgm:pt modelId="{ADC4F064-0E88-44FE-ACE0-8778E1DCAE53}" type="pres">
      <dgm:prSet presAssocID="{4A1F881D-827B-4706-9AB0-FAB388936040}" presName="sibTrans" presStyleCnt="0"/>
      <dgm:spPr/>
    </dgm:pt>
    <dgm:pt modelId="{76653E54-073C-42BA-8648-BA3E32E77AE4}" type="pres">
      <dgm:prSet presAssocID="{850580EB-CB9A-4DD6-A441-6F153327A1E5}" presName="node" presStyleLbl="node1" presStyleIdx="1" presStyleCnt="5">
        <dgm:presLayoutVars>
          <dgm:bulletEnabled val="1"/>
        </dgm:presLayoutVars>
      </dgm:prSet>
      <dgm:spPr/>
      <dgm:t>
        <a:bodyPr/>
        <a:lstStyle/>
        <a:p>
          <a:endParaRPr lang="el-GR"/>
        </a:p>
      </dgm:t>
    </dgm:pt>
    <dgm:pt modelId="{CF258969-2AC1-43FD-88BB-55DAA5CC7650}" type="pres">
      <dgm:prSet presAssocID="{B4D6B842-5D63-445D-8655-1BD9EA8B458E}" presName="sibTrans" presStyleCnt="0"/>
      <dgm:spPr/>
    </dgm:pt>
    <dgm:pt modelId="{BA90B0E1-9349-4750-8A04-DFC447249F17}" type="pres">
      <dgm:prSet presAssocID="{E772DD47-15A4-46F7-AF51-A49AC8EA18B6}" presName="node" presStyleLbl="node1" presStyleIdx="2" presStyleCnt="5">
        <dgm:presLayoutVars>
          <dgm:bulletEnabled val="1"/>
        </dgm:presLayoutVars>
      </dgm:prSet>
      <dgm:spPr/>
      <dgm:t>
        <a:bodyPr/>
        <a:lstStyle/>
        <a:p>
          <a:endParaRPr lang="el-GR"/>
        </a:p>
      </dgm:t>
    </dgm:pt>
    <dgm:pt modelId="{2A19AECC-4CFA-4E78-BA50-0F7D16A745CA}" type="pres">
      <dgm:prSet presAssocID="{094ED2F7-6FAB-454D-A14F-CC2E90398885}" presName="sibTrans" presStyleCnt="0"/>
      <dgm:spPr/>
    </dgm:pt>
    <dgm:pt modelId="{CE57277E-0103-4298-A2B0-DCB6F8D08260}" type="pres">
      <dgm:prSet presAssocID="{BE652562-15AB-4941-BC2C-0D10684541F5}" presName="node" presStyleLbl="node1" presStyleIdx="3" presStyleCnt="5">
        <dgm:presLayoutVars>
          <dgm:bulletEnabled val="1"/>
        </dgm:presLayoutVars>
      </dgm:prSet>
      <dgm:spPr/>
      <dgm:t>
        <a:bodyPr/>
        <a:lstStyle/>
        <a:p>
          <a:endParaRPr lang="el-GR"/>
        </a:p>
      </dgm:t>
    </dgm:pt>
    <dgm:pt modelId="{9D28FBBA-CC80-4820-B14E-2FEBDC43486B}" type="pres">
      <dgm:prSet presAssocID="{9DB5E033-570B-467D-9BA1-754D88AD7424}" presName="sibTrans" presStyleCnt="0"/>
      <dgm:spPr/>
    </dgm:pt>
    <dgm:pt modelId="{54887D2F-8610-4ECA-BE19-5A0972FA3838}" type="pres">
      <dgm:prSet presAssocID="{34FE055B-A3D8-4F7B-B6CD-7F4855FC859D}" presName="node" presStyleLbl="node1" presStyleIdx="4" presStyleCnt="5">
        <dgm:presLayoutVars>
          <dgm:bulletEnabled val="1"/>
        </dgm:presLayoutVars>
      </dgm:prSet>
      <dgm:spPr/>
      <dgm:t>
        <a:bodyPr/>
        <a:lstStyle/>
        <a:p>
          <a:endParaRPr lang="el-GR"/>
        </a:p>
      </dgm:t>
    </dgm:pt>
  </dgm:ptLst>
  <dgm:cxnLst>
    <dgm:cxn modelId="{AE6D54D4-8938-41B9-8943-76FD2BD1E182}" type="presOf" srcId="{BE652562-15AB-4941-BC2C-0D10684541F5}" destId="{CE57277E-0103-4298-A2B0-DCB6F8D08260}" srcOrd="0" destOrd="0" presId="urn:microsoft.com/office/officeart/2005/8/layout/default"/>
    <dgm:cxn modelId="{289AD075-24F1-4024-8136-A1F146F4CA6B}" srcId="{36BC6A1D-1687-4993-AEBC-52E197E23F24}" destId="{BE652562-15AB-4941-BC2C-0D10684541F5}" srcOrd="3" destOrd="0" parTransId="{CCDEF848-A60E-42C3-B509-D34144479882}" sibTransId="{9DB5E033-570B-467D-9BA1-754D88AD7424}"/>
    <dgm:cxn modelId="{7AF59754-3B13-4225-8D34-3220610ED092}" type="presOf" srcId="{850580EB-CB9A-4DD6-A441-6F153327A1E5}" destId="{76653E54-073C-42BA-8648-BA3E32E77AE4}" srcOrd="0" destOrd="0" presId="urn:microsoft.com/office/officeart/2005/8/layout/default"/>
    <dgm:cxn modelId="{8F29F651-B963-40B2-84E0-BF9858697758}" type="presOf" srcId="{36BC6A1D-1687-4993-AEBC-52E197E23F24}" destId="{A5D1BC3B-5C07-4C3F-843D-1FC708259B34}" srcOrd="0" destOrd="0" presId="urn:microsoft.com/office/officeart/2005/8/layout/default"/>
    <dgm:cxn modelId="{910E35FB-121B-49CA-BFBF-BE9FCCA4BD0F}" type="presOf" srcId="{E772DD47-15A4-46F7-AF51-A49AC8EA18B6}" destId="{BA90B0E1-9349-4750-8A04-DFC447249F17}" srcOrd="0" destOrd="0" presId="urn:microsoft.com/office/officeart/2005/8/layout/default"/>
    <dgm:cxn modelId="{17E17A6C-5C48-4567-B97F-F60A65D3E1C7}" type="presOf" srcId="{5EE88932-B703-45C3-8C0C-CE97CAD0BAA7}" destId="{96D0C470-FCC5-49F3-BBBC-8CF507EB52CC}" srcOrd="0" destOrd="0" presId="urn:microsoft.com/office/officeart/2005/8/layout/default"/>
    <dgm:cxn modelId="{A2643F31-C25D-4556-8F6E-7F32B0B81931}" srcId="{36BC6A1D-1687-4993-AEBC-52E197E23F24}" destId="{34FE055B-A3D8-4F7B-B6CD-7F4855FC859D}" srcOrd="4" destOrd="0" parTransId="{466DEEED-8DF4-434F-898D-F826B873C3CA}" sibTransId="{4F5C0B88-5182-4863-9ED2-B61B20C465B5}"/>
    <dgm:cxn modelId="{C6A60219-319D-4277-B94A-70F33E34029F}" srcId="{36BC6A1D-1687-4993-AEBC-52E197E23F24}" destId="{850580EB-CB9A-4DD6-A441-6F153327A1E5}" srcOrd="1" destOrd="0" parTransId="{90F98C27-5DD4-4453-B6B5-3D59E853822E}" sibTransId="{B4D6B842-5D63-445D-8655-1BD9EA8B458E}"/>
    <dgm:cxn modelId="{3410312F-4562-411B-B9EA-F4CB0635AEC9}" type="presOf" srcId="{34FE055B-A3D8-4F7B-B6CD-7F4855FC859D}" destId="{54887D2F-8610-4ECA-BE19-5A0972FA3838}" srcOrd="0" destOrd="0" presId="urn:microsoft.com/office/officeart/2005/8/layout/default"/>
    <dgm:cxn modelId="{0310413A-5177-4E18-BFC2-A467FE8E91EA}" srcId="{36BC6A1D-1687-4993-AEBC-52E197E23F24}" destId="{E772DD47-15A4-46F7-AF51-A49AC8EA18B6}" srcOrd="2" destOrd="0" parTransId="{7F9F2001-A942-4E1D-B693-6CD7A42FD87D}" sibTransId="{094ED2F7-6FAB-454D-A14F-CC2E90398885}"/>
    <dgm:cxn modelId="{73A8A18E-F96D-47BD-9B01-B44B13392F07}" srcId="{36BC6A1D-1687-4993-AEBC-52E197E23F24}" destId="{5EE88932-B703-45C3-8C0C-CE97CAD0BAA7}" srcOrd="0" destOrd="0" parTransId="{E9F3CFAA-A5E6-41EA-BDC9-88C5B3A65FCE}" sibTransId="{4A1F881D-827B-4706-9AB0-FAB388936040}"/>
    <dgm:cxn modelId="{F8550582-CDD6-45D5-8C75-194E07F50A0A}" type="presParOf" srcId="{A5D1BC3B-5C07-4C3F-843D-1FC708259B34}" destId="{96D0C470-FCC5-49F3-BBBC-8CF507EB52CC}" srcOrd="0" destOrd="0" presId="urn:microsoft.com/office/officeart/2005/8/layout/default"/>
    <dgm:cxn modelId="{80FB084A-66B7-45FB-9C01-131976D1065F}" type="presParOf" srcId="{A5D1BC3B-5C07-4C3F-843D-1FC708259B34}" destId="{ADC4F064-0E88-44FE-ACE0-8778E1DCAE53}" srcOrd="1" destOrd="0" presId="urn:microsoft.com/office/officeart/2005/8/layout/default"/>
    <dgm:cxn modelId="{B53BEFF1-6918-4192-94F5-8DCBD3C4219C}" type="presParOf" srcId="{A5D1BC3B-5C07-4C3F-843D-1FC708259B34}" destId="{76653E54-073C-42BA-8648-BA3E32E77AE4}" srcOrd="2" destOrd="0" presId="urn:microsoft.com/office/officeart/2005/8/layout/default"/>
    <dgm:cxn modelId="{399C6DB9-0803-4617-A67B-FB6A20CFC09C}" type="presParOf" srcId="{A5D1BC3B-5C07-4C3F-843D-1FC708259B34}" destId="{CF258969-2AC1-43FD-88BB-55DAA5CC7650}" srcOrd="3" destOrd="0" presId="urn:microsoft.com/office/officeart/2005/8/layout/default"/>
    <dgm:cxn modelId="{707F0D4B-1C9F-495E-9888-06DCF2970E83}" type="presParOf" srcId="{A5D1BC3B-5C07-4C3F-843D-1FC708259B34}" destId="{BA90B0E1-9349-4750-8A04-DFC447249F17}" srcOrd="4" destOrd="0" presId="urn:microsoft.com/office/officeart/2005/8/layout/default"/>
    <dgm:cxn modelId="{AAA7A8AF-4770-4D22-9CF9-4E624721992C}" type="presParOf" srcId="{A5D1BC3B-5C07-4C3F-843D-1FC708259B34}" destId="{2A19AECC-4CFA-4E78-BA50-0F7D16A745CA}" srcOrd="5" destOrd="0" presId="urn:microsoft.com/office/officeart/2005/8/layout/default"/>
    <dgm:cxn modelId="{9B29487E-3AAD-44D1-9B73-4DF32DDB7447}" type="presParOf" srcId="{A5D1BC3B-5C07-4C3F-843D-1FC708259B34}" destId="{CE57277E-0103-4298-A2B0-DCB6F8D08260}" srcOrd="6" destOrd="0" presId="urn:microsoft.com/office/officeart/2005/8/layout/default"/>
    <dgm:cxn modelId="{30242BC2-CBB1-4A76-A858-CD780C144BEB}" type="presParOf" srcId="{A5D1BC3B-5C07-4C3F-843D-1FC708259B34}" destId="{9D28FBBA-CC80-4820-B14E-2FEBDC43486B}" srcOrd="7" destOrd="0" presId="urn:microsoft.com/office/officeart/2005/8/layout/default"/>
    <dgm:cxn modelId="{265E2C62-F413-4619-A55B-BF1BEC6FD68A}" type="presParOf" srcId="{A5D1BC3B-5C07-4C3F-843D-1FC708259B34}" destId="{54887D2F-8610-4ECA-BE19-5A0972FA3838}"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E547A96-825B-4E03-9008-2BAB1D275963}" type="datetimeFigureOut">
              <a:rPr lang="el-GR" smtClean="0"/>
              <a:pPr/>
              <a:t>31/1/2024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CB22BB9-E446-41BA-AEAB-DFDBFF06BE1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47A96-825B-4E03-9008-2BAB1D275963}" type="datetimeFigureOut">
              <a:rPr lang="el-GR" smtClean="0"/>
              <a:pPr/>
              <a:t>31/1/2024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22BB9-E446-41BA-AEAB-DFDBFF06BE1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57224" y="1571612"/>
            <a:ext cx="7772400" cy="1470025"/>
          </a:xfrm>
        </p:spPr>
        <p:txBody>
          <a:bodyPr/>
          <a:lstStyle/>
          <a:p>
            <a:r>
              <a:rPr lang="el-GR" b="1" dirty="0"/>
              <a:t>ΤΟ ΘΕΩΡΗΤΙΚΟ ΥΠΟΒΑΘΡΟ ΤΗΣ ΕΡΓΟΘΕΡΑΠΕΙΑΣ</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lum bright="40000"/>
          </a:blip>
          <a:srcRect/>
          <a:stretch>
            <a:fillRect/>
          </a:stretch>
        </p:blipFill>
        <p:spPr bwMode="auto">
          <a:xfrm>
            <a:off x="3462158" y="0"/>
            <a:ext cx="5681842" cy="6858000"/>
          </a:xfrm>
          <a:prstGeom prst="rect">
            <a:avLst/>
          </a:prstGeom>
          <a:ln>
            <a:noFill/>
          </a:ln>
          <a:effectLst>
            <a:softEdge rad="112500"/>
          </a:effectLst>
        </p:spPr>
      </p:pic>
      <p:sp>
        <p:nvSpPr>
          <p:cNvPr id="2" name="1 - Τίτλος"/>
          <p:cNvSpPr>
            <a:spLocks noGrp="1"/>
          </p:cNvSpPr>
          <p:nvPr>
            <p:ph type="title"/>
          </p:nvPr>
        </p:nvSpPr>
        <p:spPr/>
        <p:txBody>
          <a:bodyPr>
            <a:normAutofit fontScale="90000"/>
          </a:bodyPr>
          <a:lstStyle/>
          <a:p>
            <a:r>
              <a:rPr lang="el-GR" b="1" dirty="0" smtClean="0">
                <a:latin typeface="Arial"/>
                <a:ea typeface="Calibri"/>
                <a:cs typeface="Times New Roman"/>
              </a:rPr>
              <a:t>Μοντέλα Πρακτικής</a:t>
            </a:r>
            <a:r>
              <a:rPr lang="el-GR" dirty="0">
                <a:ea typeface="Calibri"/>
                <a:cs typeface="Times New Roman"/>
              </a:rPr>
              <a:t/>
            </a:r>
            <a:br>
              <a:rPr lang="el-GR" dirty="0">
                <a:ea typeface="Calibri"/>
                <a:cs typeface="Times New Roman"/>
              </a:rPr>
            </a:br>
            <a:endParaRPr lang="el-GR" dirty="0"/>
          </a:p>
        </p:txBody>
      </p:sp>
      <p:sp>
        <p:nvSpPr>
          <p:cNvPr id="6" name="5 - TextBox"/>
          <p:cNvSpPr txBox="1"/>
          <p:nvPr/>
        </p:nvSpPr>
        <p:spPr>
          <a:xfrm>
            <a:off x="285720" y="857232"/>
            <a:ext cx="8715436" cy="4247317"/>
          </a:xfrm>
          <a:prstGeom prst="rect">
            <a:avLst/>
          </a:prstGeom>
          <a:noFill/>
        </p:spPr>
        <p:txBody>
          <a:bodyPr wrap="square" rtlCol="0">
            <a:spAutoFit/>
          </a:bodyPr>
          <a:lstStyle/>
          <a:p>
            <a:r>
              <a:rPr lang="el-GR" dirty="0"/>
              <a:t>Τα </a:t>
            </a:r>
            <a:r>
              <a:rPr lang="el-GR" b="1" dirty="0"/>
              <a:t>μοντέλα πρακτικής ή επαγγελματικά μοντέλα </a:t>
            </a:r>
            <a:r>
              <a:rPr lang="el-GR" dirty="0"/>
              <a:t>(</a:t>
            </a:r>
            <a:r>
              <a:rPr lang="en-US" dirty="0"/>
              <a:t>models of practice </a:t>
            </a:r>
            <a:r>
              <a:rPr lang="el-GR" dirty="0"/>
              <a:t>ή </a:t>
            </a:r>
            <a:r>
              <a:rPr lang="en-US" dirty="0"/>
              <a:t>practice models </a:t>
            </a:r>
            <a:r>
              <a:rPr lang="el-GR" dirty="0"/>
              <a:t>ή </a:t>
            </a:r>
            <a:r>
              <a:rPr lang="en-US" dirty="0"/>
              <a:t>professional models</a:t>
            </a:r>
            <a:r>
              <a:rPr lang="el-GR" dirty="0"/>
              <a:t>) σκιαγραφούν και καθορίζουν το σκοπό ή το πεδίο ενδιαφέροντος ενός επαγγέλματος, περιγράφουν τη φιλοσοφική του βάση και οργανώνουν τις έννοιες που είναι απαραίτητες για την πρακτική του (</a:t>
            </a:r>
            <a:r>
              <a:rPr lang="en-US" dirty="0" err="1"/>
              <a:t>Crepeau</a:t>
            </a:r>
            <a:r>
              <a:rPr lang="en-US" dirty="0"/>
              <a:t> et al</a:t>
            </a:r>
            <a:r>
              <a:rPr lang="el-GR" dirty="0"/>
              <a:t>., 2009). </a:t>
            </a:r>
          </a:p>
          <a:p>
            <a:endParaRPr lang="el-GR" dirty="0" smtClean="0"/>
          </a:p>
          <a:p>
            <a:endParaRPr lang="el-GR" dirty="0"/>
          </a:p>
          <a:p>
            <a:endParaRPr lang="el-GR" dirty="0" smtClean="0"/>
          </a:p>
          <a:p>
            <a:endParaRPr lang="el-GR" dirty="0"/>
          </a:p>
          <a:p>
            <a:endParaRPr lang="el-GR" dirty="0" smtClean="0"/>
          </a:p>
          <a:p>
            <a:endParaRPr lang="el-GR" dirty="0"/>
          </a:p>
          <a:p>
            <a:pPr lvl="0"/>
            <a:r>
              <a:rPr lang="el-GR" dirty="0"/>
              <a:t>Το «Μοντέλο του Ανθρώπινου Έργου» </a:t>
            </a:r>
          </a:p>
          <a:p>
            <a:pPr lvl="0"/>
            <a:r>
              <a:rPr lang="el-GR" dirty="0"/>
              <a:t>Το «Καναδέζικο Μοντέλο της Εκτέλεσης και της Εμπλοκής σε Έργα» </a:t>
            </a:r>
          </a:p>
          <a:p>
            <a:pPr lvl="0"/>
            <a:r>
              <a:rPr lang="el-GR" dirty="0"/>
              <a:t>Το μοντέλο «Άτομο-Περιβάλλον-</a:t>
            </a:r>
            <a:r>
              <a:rPr lang="el-GR" dirty="0" err="1"/>
              <a:t>Έργ</a:t>
            </a:r>
            <a:r>
              <a:rPr lang="el-GR" dirty="0"/>
              <a:t>ο» </a:t>
            </a:r>
          </a:p>
          <a:p>
            <a:pPr lvl="0"/>
            <a:r>
              <a:rPr lang="el-GR" dirty="0"/>
              <a:t>Το Μοντέλο </a:t>
            </a:r>
            <a:r>
              <a:rPr lang="en-US" dirty="0"/>
              <a:t>KAWA </a:t>
            </a:r>
            <a:endParaRPr lang="el-GR" dirty="0"/>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latin typeface="Arial"/>
                <a:ea typeface="Calibri"/>
              </a:rPr>
              <a:t>Μοντέλο του Ανθρώπινου Έργου</a:t>
            </a:r>
            <a:r>
              <a:rPr lang="el-GR" sz="2400" dirty="0" smtClean="0">
                <a:latin typeface="Arial"/>
                <a:ea typeface="Calibri"/>
              </a:rPr>
              <a:t> (</a:t>
            </a:r>
            <a:r>
              <a:rPr lang="en-US" sz="2400" dirty="0" smtClean="0">
                <a:latin typeface="Arial"/>
                <a:ea typeface="Calibri"/>
              </a:rPr>
              <a:t>Model of Human Occupation</a:t>
            </a:r>
            <a:r>
              <a:rPr lang="el-GR" sz="2400" dirty="0" smtClean="0">
                <a:latin typeface="Arial"/>
                <a:ea typeface="Calibri"/>
              </a:rPr>
              <a:t>, </a:t>
            </a:r>
            <a:r>
              <a:rPr lang="en-US" sz="2400" dirty="0" smtClean="0">
                <a:latin typeface="Arial"/>
                <a:ea typeface="Calibri"/>
              </a:rPr>
              <a:t>MOHO</a:t>
            </a:r>
            <a:r>
              <a:rPr lang="el-GR" sz="2400" dirty="0" smtClean="0">
                <a:latin typeface="Arial"/>
                <a:ea typeface="Calibri"/>
              </a:rPr>
              <a:t>) </a:t>
            </a:r>
            <a:endParaRPr lang="el-GR" sz="2400" dirty="0"/>
          </a:p>
        </p:txBody>
      </p:sp>
      <p:sp>
        <p:nvSpPr>
          <p:cNvPr id="3" name="2 - Θέση περιεχομένου"/>
          <p:cNvSpPr>
            <a:spLocks noGrp="1"/>
          </p:cNvSpPr>
          <p:nvPr>
            <p:ph idx="1"/>
          </p:nvPr>
        </p:nvSpPr>
        <p:spPr/>
        <p:txBody>
          <a:bodyPr>
            <a:normAutofit fontScale="70000" lnSpcReduction="20000"/>
          </a:bodyPr>
          <a:lstStyle/>
          <a:p>
            <a:r>
              <a:rPr lang="el-GR" dirty="0" smtClean="0">
                <a:latin typeface="Arial"/>
                <a:ea typeface="Calibri"/>
              </a:rPr>
              <a:t>το πιο αναπτυγμένο και ευρέως μελετημένο μοντέλο πρακτικής στην Εργοθεραπεία ενώ η χρήση του στην πρακτική της Εργοθεραπείας είναι η περισσότερο τεκμηριωμένη.</a:t>
            </a:r>
          </a:p>
          <a:p>
            <a:r>
              <a:rPr lang="el-GR" dirty="0" smtClean="0">
                <a:latin typeface="Arial"/>
                <a:ea typeface="Calibri"/>
              </a:rPr>
              <a:t>αποτελεί και το πρώτο μοντέλο που χρησιμοποιήθηκε στην Εργοθεραπεία το οποίο ήταν επικεντρωμένο στο έργο</a:t>
            </a:r>
          </a:p>
          <a:p>
            <a:r>
              <a:rPr lang="el-GR" dirty="0" smtClean="0">
                <a:latin typeface="Arial"/>
                <a:ea typeface="Calibri"/>
              </a:rPr>
              <a:t>Το Μοντέλο του Ανθρώπινου Έργου αναγνωρίζει ότι η εκτέλεση και η συμμετοχή των ατόμων στα έργα της ζωής τους επηρεάζεται από πολλούς παράγοντες εσωτερικά και εξωτερικά από το άτομο</a:t>
            </a:r>
          </a:p>
          <a:p>
            <a:r>
              <a:rPr lang="el-GR" dirty="0" smtClean="0">
                <a:latin typeface="Arial"/>
                <a:ea typeface="Calibri"/>
              </a:rPr>
              <a:t>Οι εσωτερικοί παράγοντες του ατόμου είναι η θέληση (</a:t>
            </a:r>
            <a:r>
              <a:rPr lang="en-US" dirty="0" smtClean="0">
                <a:latin typeface="Arial"/>
                <a:ea typeface="Calibri"/>
              </a:rPr>
              <a:t>volition</a:t>
            </a:r>
            <a:r>
              <a:rPr lang="el-GR" dirty="0" smtClean="0">
                <a:latin typeface="Arial"/>
                <a:ea typeface="Calibri"/>
              </a:rPr>
              <a:t>), η συνήθεια (</a:t>
            </a:r>
            <a:r>
              <a:rPr lang="en-US" dirty="0" smtClean="0">
                <a:latin typeface="Arial"/>
                <a:ea typeface="Calibri"/>
              </a:rPr>
              <a:t>habituation</a:t>
            </a:r>
            <a:r>
              <a:rPr lang="el-GR" dirty="0" smtClean="0">
                <a:latin typeface="Arial"/>
                <a:ea typeface="Calibri"/>
              </a:rPr>
              <a:t>) και η εκτέλεση (</a:t>
            </a:r>
            <a:r>
              <a:rPr lang="en-US" dirty="0" smtClean="0">
                <a:latin typeface="Arial"/>
                <a:ea typeface="Calibri"/>
              </a:rPr>
              <a:t>performance</a:t>
            </a:r>
            <a:r>
              <a:rPr lang="el-GR" dirty="0" smtClean="0">
                <a:latin typeface="Arial"/>
                <a:ea typeface="Calibri"/>
              </a:rPr>
              <a:t>).</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lum bright="10000"/>
          </a:blip>
          <a:srcRect t="610" r="5493"/>
          <a:stretch>
            <a:fillRect/>
          </a:stretch>
        </p:blipFill>
        <p:spPr bwMode="auto">
          <a:xfrm>
            <a:off x="2857488" y="0"/>
            <a:ext cx="6286512" cy="6619699"/>
          </a:xfrm>
          <a:prstGeom prst="rect">
            <a:avLst/>
          </a:prstGeom>
          <a:noFill/>
          <a:ln w="9525">
            <a:noFill/>
            <a:miter lim="800000"/>
            <a:headEnd/>
            <a:tailEnd/>
          </a:ln>
          <a:effectLst/>
        </p:spPr>
      </p:pic>
      <p:sp>
        <p:nvSpPr>
          <p:cNvPr id="2" name="1 - Τίτλος"/>
          <p:cNvSpPr>
            <a:spLocks noGrp="1"/>
          </p:cNvSpPr>
          <p:nvPr>
            <p:ph type="title"/>
          </p:nvPr>
        </p:nvSpPr>
        <p:spPr>
          <a:xfrm>
            <a:off x="500034" y="1571612"/>
            <a:ext cx="8229600" cy="1143000"/>
          </a:xfrm>
        </p:spPr>
        <p:txBody>
          <a:bodyPr>
            <a:noAutofit/>
          </a:bodyPr>
          <a:lstStyle/>
          <a:p>
            <a:r>
              <a:rPr lang="el-GR" sz="2000" dirty="0" smtClean="0">
                <a:latin typeface="Arial"/>
                <a:ea typeface="Calibri"/>
              </a:rPr>
              <a:t>Η έννοια της </a:t>
            </a:r>
            <a:r>
              <a:rPr lang="el-GR" sz="2000" i="1" dirty="0" smtClean="0">
                <a:latin typeface="Arial"/>
                <a:ea typeface="Calibri"/>
              </a:rPr>
              <a:t>θέλησης</a:t>
            </a:r>
            <a:r>
              <a:rPr lang="el-GR" sz="2000" dirty="0" smtClean="0">
                <a:latin typeface="Arial"/>
                <a:ea typeface="Calibri"/>
              </a:rPr>
              <a:t> αναφέρεται στο κίνητρο, τα ενδιαφέροντα, τις αξίες και τις πεποιθήσεις του ατόμου που το κινητοποιούν προς την επιλογή συγκεκριμένων έργων στη ζωή του. Η έννοια της </a:t>
            </a:r>
            <a:r>
              <a:rPr lang="el-GR" sz="2000" i="1" dirty="0" smtClean="0">
                <a:latin typeface="Arial"/>
                <a:ea typeface="Calibri"/>
              </a:rPr>
              <a:t>συνήθειας</a:t>
            </a:r>
            <a:r>
              <a:rPr lang="el-GR" sz="2000" dirty="0" smtClean="0">
                <a:latin typeface="Arial"/>
                <a:ea typeface="Calibri"/>
              </a:rPr>
              <a:t> αναφέρεται στα καθημερινά μοτίβα, στους ρόλους και στις ρουτίνες του ατόμου, στοιχεία στα οποία οργανώνεται η καθημερινή του πράξη. Η έννοια της </a:t>
            </a:r>
            <a:r>
              <a:rPr lang="el-GR" sz="2000" i="1" dirty="0" smtClean="0">
                <a:latin typeface="Arial"/>
                <a:ea typeface="Calibri"/>
              </a:rPr>
              <a:t>εκτέλεσης</a:t>
            </a:r>
            <a:r>
              <a:rPr lang="el-GR" sz="2000" dirty="0" smtClean="0">
                <a:latin typeface="Arial"/>
                <a:ea typeface="Calibri"/>
              </a:rPr>
              <a:t> αναφέρεται στα κινητικά, γνωστικά και συναισθηματικά χαρακτηριστικά που απαιτούνται από το άτομο για να δράσει στο περιβάλλον του και τα οποία διαμορφώνουν αυτήν τη δράση</a:t>
            </a:r>
            <a:br>
              <a:rPr lang="el-GR" sz="2000" dirty="0" smtClean="0">
                <a:latin typeface="Arial"/>
                <a:ea typeface="Calibri"/>
              </a:rPr>
            </a:br>
            <a:r>
              <a:rPr lang="el-GR" sz="2000" dirty="0">
                <a:latin typeface="Arial"/>
                <a:ea typeface="Calibri"/>
              </a:rPr>
              <a:t/>
            </a:r>
            <a:br>
              <a:rPr lang="el-GR" sz="2000" dirty="0">
                <a:latin typeface="Arial"/>
                <a:ea typeface="Calibri"/>
              </a:rPr>
            </a:br>
            <a:endParaRPr lang="el-G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latin typeface="Arial"/>
                <a:ea typeface="Calibri"/>
              </a:rPr>
              <a:t>Εξωτερικά από το άτομο βρίσκεται το </a:t>
            </a:r>
            <a:r>
              <a:rPr lang="el-GR" i="1" dirty="0" smtClean="0">
                <a:latin typeface="Arial"/>
                <a:ea typeface="Calibri"/>
              </a:rPr>
              <a:t>περιβάλλον </a:t>
            </a:r>
            <a:r>
              <a:rPr lang="el-GR" dirty="0" smtClean="0">
                <a:latin typeface="Arial"/>
                <a:ea typeface="Calibri"/>
              </a:rPr>
              <a:t>το οποίο αποτελείται από τα φυσικά και κοινωνικά στοιχεία</a:t>
            </a:r>
          </a:p>
          <a:p>
            <a:r>
              <a:rPr lang="el-GR" dirty="0" smtClean="0">
                <a:latin typeface="Arial"/>
                <a:ea typeface="Calibri"/>
              </a:rPr>
              <a:t>δεν μπορεί να διαφοροποιηθεί από την εκτέλεση το περιβάλλον</a:t>
            </a:r>
          </a:p>
          <a:p>
            <a:r>
              <a:rPr lang="el-GR" dirty="0" smtClean="0">
                <a:latin typeface="Arial"/>
                <a:ea typeface="Calibri"/>
              </a:rPr>
              <a:t>προσφέρει ευκαιρίες, δυνατότητες, απαιτήσεις και εμπόδια στην εκτέλεση έργου του ατόμου</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normAutofit fontScale="90000"/>
          </a:bodyPr>
          <a:lstStyle/>
          <a:p>
            <a:r>
              <a:rPr lang="el-GR" dirty="0" smtClean="0">
                <a:latin typeface="Arial"/>
                <a:ea typeface="Calibri"/>
              </a:rPr>
              <a:t>. </a:t>
            </a:r>
            <a:r>
              <a:rPr lang="el-GR" sz="2200" dirty="0" smtClean="0">
                <a:latin typeface="Arial"/>
                <a:ea typeface="Calibri"/>
              </a:rPr>
              <a:t>Με βάση το μοντέλο του ανθρώπινου έργου, τα εσωτερικά χαρακτηριστικά του κάθε ατόμου συνδέονται με τα εξωτερικά χαρακτηριστικά του περιβάλλοντος και διαμορφώνουν ένα δυναμικό όλον </a:t>
            </a:r>
            <a:endParaRPr lang="el-GR" dirty="0"/>
          </a:p>
        </p:txBody>
      </p:sp>
      <p:pic>
        <p:nvPicPr>
          <p:cNvPr id="47105" name="Picture 1"/>
          <p:cNvPicPr>
            <a:picLocks noGrp="1" noChangeAspect="1" noChangeArrowheads="1"/>
          </p:cNvPicPr>
          <p:nvPr>
            <p:ph idx="1"/>
          </p:nvPr>
        </p:nvPicPr>
        <p:blipFill>
          <a:blip r:embed="rId2" cstate="print"/>
          <a:srcRect/>
          <a:stretch>
            <a:fillRect/>
          </a:stretch>
        </p:blipFill>
        <p:spPr bwMode="auto">
          <a:xfrm>
            <a:off x="494747" y="2000240"/>
            <a:ext cx="7816967" cy="428628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lum bright="40000"/>
          </a:blip>
          <a:srcRect/>
          <a:stretch>
            <a:fillRect/>
          </a:stretch>
        </p:blipFill>
        <p:spPr bwMode="auto">
          <a:xfrm>
            <a:off x="3488831" y="1102959"/>
            <a:ext cx="5655169" cy="5755041"/>
          </a:xfrm>
          <a:prstGeom prst="rect">
            <a:avLst/>
          </a:prstGeom>
          <a:ln>
            <a:noFill/>
          </a:ln>
          <a:effectLst>
            <a:softEdge rad="112500"/>
          </a:effectLst>
        </p:spPr>
      </p:pic>
      <p:sp>
        <p:nvSpPr>
          <p:cNvPr id="2" name="1 - Τίτλος"/>
          <p:cNvSpPr>
            <a:spLocks noGrp="1"/>
          </p:cNvSpPr>
          <p:nvPr>
            <p:ph type="title"/>
          </p:nvPr>
        </p:nvSpPr>
        <p:spPr>
          <a:xfrm>
            <a:off x="285720" y="3071810"/>
            <a:ext cx="8229600" cy="1143000"/>
          </a:xfrm>
        </p:spPr>
        <p:txBody>
          <a:bodyPr>
            <a:noAutofit/>
          </a:bodyPr>
          <a:lstStyle/>
          <a:p>
            <a:r>
              <a:rPr lang="el-GR" sz="2000" dirty="0" smtClean="0">
                <a:latin typeface="Arial"/>
                <a:ea typeface="Calibri"/>
              </a:rPr>
              <a:t>. Έτσι λοιπόν τα στοιχεία της θέλησης επηρεάζουν τα έργα που επιλέγουμε να συμμετέχουμε, τα χαρακτηριστικά της συνήθειας διαμορφώνουν τα μοτίβα της καθημερινής μας εκτέλεσης ενώ οι ικανότητες εκτέλεσης δίνουν τη δυνατότητα να εκτελούμε τα καθημερινά μας έργα. Και όλα αυτά πραγματοποιούνται μέσα σε ένα περιβάλλον του οποίου τα συγκεκριμένα χαρακτηριστικά είτε υποστηρίζουν είτε παρεμποδίζουν την εκτέλεση και συμμετοχή μας σε έργα</a:t>
            </a:r>
            <a:br>
              <a:rPr lang="el-GR" sz="2000" dirty="0" smtClean="0">
                <a:latin typeface="Arial"/>
                <a:ea typeface="Calibri"/>
              </a:rPr>
            </a:br>
            <a:r>
              <a:rPr lang="el-GR" sz="2000" dirty="0">
                <a:latin typeface="Arial"/>
                <a:ea typeface="Calibri"/>
              </a:rPr>
              <a:t/>
            </a:r>
            <a:br>
              <a:rPr lang="el-GR" sz="2000" dirty="0">
                <a:latin typeface="Arial"/>
                <a:ea typeface="Calibri"/>
              </a:rPr>
            </a:br>
            <a:r>
              <a:rPr lang="el-GR" sz="2000" dirty="0" smtClean="0">
                <a:latin typeface="Arial"/>
                <a:ea typeface="Calibri"/>
              </a:rPr>
              <a:t/>
            </a:r>
            <a:br>
              <a:rPr lang="el-GR" sz="2000" dirty="0" smtClean="0">
                <a:latin typeface="Arial"/>
                <a:ea typeface="Calibri"/>
              </a:rPr>
            </a:br>
            <a:r>
              <a:rPr lang="el-GR" sz="2000" dirty="0">
                <a:latin typeface="Arial"/>
                <a:ea typeface="Calibri"/>
              </a:rPr>
              <a:t/>
            </a:r>
            <a:br>
              <a:rPr lang="el-GR" sz="2000" dirty="0">
                <a:latin typeface="Arial"/>
                <a:ea typeface="Calibri"/>
              </a:rPr>
            </a:br>
            <a:r>
              <a:rPr lang="el-GR" sz="2000" dirty="0" smtClean="0">
                <a:latin typeface="Arial"/>
                <a:ea typeface="Calibri"/>
              </a:rPr>
              <a:t>Για παράδειγμα, μία ασθένεια ή διαταραχή μπορεί να επηρεάσει όλους τους παραπάνω εσωτερικούς παράγοντες του ατόμου (θέληση, συνήθεια, εκτέλεση) όπως για παράδειγμα, να μειώσει τη θέληση και το κίνητρο του ατόμου για εκτέλεση, να αποδιοργανώσει τις συνήθειες και να κάνει πολύ δύσκολη την πραγματοποίηση των ρουτινών, ή να διαταράξει κάποιες από τις απαραίτητες δεξιότητες για την εκτέλεση των έργων, προκαλώντας με αυτόν τον τρόπο προβλήματα εκτέλεσης έργου </a:t>
            </a:r>
            <a:br>
              <a:rPr lang="el-GR" sz="2000" dirty="0" smtClean="0">
                <a:latin typeface="Arial"/>
                <a:ea typeface="Calibri"/>
              </a:rPr>
            </a:br>
            <a:r>
              <a:rPr lang="el-GR" sz="2000" dirty="0">
                <a:latin typeface="Arial"/>
                <a:ea typeface="Calibri"/>
              </a:rPr>
              <a:t/>
            </a:r>
            <a:br>
              <a:rPr lang="el-GR" sz="2000" dirty="0">
                <a:latin typeface="Arial"/>
                <a:ea typeface="Calibri"/>
              </a:rPr>
            </a:br>
            <a:endParaRPr lang="el-G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latin typeface="Arial"/>
                <a:ea typeface="Calibri"/>
              </a:rPr>
              <a:t>όλοι οι παραπάνω παράγοντες αλληλεπιδρούν μεταξύ τους  μέσα από μια πολύπλοκη </a:t>
            </a:r>
            <a:r>
              <a:rPr lang="el-GR" dirty="0" err="1" smtClean="0">
                <a:latin typeface="Arial"/>
                <a:ea typeface="Calibri"/>
              </a:rPr>
              <a:t>διάδραση</a:t>
            </a:r>
            <a:r>
              <a:rPr lang="el-GR" dirty="0" smtClean="0">
                <a:solidFill>
                  <a:srgbClr val="FF0000"/>
                </a:solidFill>
                <a:latin typeface="Arial"/>
                <a:ea typeface="Calibri"/>
              </a:rPr>
              <a:t> </a:t>
            </a:r>
            <a:r>
              <a:rPr lang="el-GR" dirty="0" smtClean="0">
                <a:latin typeface="Arial"/>
                <a:ea typeface="Calibri"/>
              </a:rPr>
              <a:t>επηρεάζοντας ο ένας τον άλλον. Για παράδειγμα, αν ένα άτομο δεν αναπτύξει συνήθειες έργου τότε και οι ικανότητες εκτέλεσης θα μειωθούν από τη μη χρήση, ενώ αν το περιβάλλον ενός ατόμου είναι υπερβολικά απαιτητικό, τότε το άτομο μπορεί να αναπτύξει άγχος και μειωμένη θέληση να κάνει πράγματα</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noAutofit/>
          </a:bodyPr>
          <a:lstStyle/>
          <a:p>
            <a:r>
              <a:rPr lang="el-GR" sz="2400" b="1" dirty="0" smtClean="0">
                <a:latin typeface="Arial"/>
                <a:ea typeface="Calibri"/>
              </a:rPr>
              <a:t>Καναδέζικο Μοντέλο της Εκτέλεσης και της Εμπλοκής σε Έργα </a:t>
            </a:r>
            <a:r>
              <a:rPr lang="el-GR" sz="2400" dirty="0" smtClean="0">
                <a:latin typeface="Arial"/>
                <a:ea typeface="Calibri"/>
              </a:rPr>
              <a:t>(</a:t>
            </a:r>
            <a:r>
              <a:rPr lang="en-US" sz="2400" dirty="0" smtClean="0">
                <a:latin typeface="Arial"/>
                <a:ea typeface="Calibri"/>
              </a:rPr>
              <a:t>Canadian Model of Occupational Performance and Engagement</a:t>
            </a:r>
            <a:r>
              <a:rPr lang="el-GR" sz="2400" dirty="0" smtClean="0">
                <a:latin typeface="Arial"/>
                <a:ea typeface="Calibri"/>
              </a:rPr>
              <a:t>, </a:t>
            </a:r>
            <a:r>
              <a:rPr lang="en-US" sz="2400" dirty="0" smtClean="0">
                <a:latin typeface="Arial"/>
                <a:ea typeface="Calibri"/>
              </a:rPr>
              <a:t>CMOP</a:t>
            </a:r>
            <a:r>
              <a:rPr lang="el-GR" sz="2400" dirty="0" smtClean="0">
                <a:latin typeface="Arial"/>
                <a:ea typeface="Calibri"/>
              </a:rPr>
              <a:t>-</a:t>
            </a:r>
            <a:r>
              <a:rPr lang="en-US" sz="2400" dirty="0" smtClean="0">
                <a:latin typeface="Arial"/>
                <a:ea typeface="Calibri"/>
              </a:rPr>
              <a:t>E</a:t>
            </a:r>
            <a:r>
              <a:rPr lang="el-GR" sz="2400" dirty="0" smtClean="0">
                <a:latin typeface="Arial"/>
                <a:ea typeface="Calibri"/>
              </a:rPr>
              <a:t>) </a:t>
            </a:r>
            <a:endParaRPr lang="el-GR" sz="2400" dirty="0"/>
          </a:p>
        </p:txBody>
      </p:sp>
      <p:sp>
        <p:nvSpPr>
          <p:cNvPr id="3" name="2 - Θέση περιεχομένου"/>
          <p:cNvSpPr>
            <a:spLocks noGrp="1"/>
          </p:cNvSpPr>
          <p:nvPr>
            <p:ph idx="1"/>
          </p:nvPr>
        </p:nvSpPr>
        <p:spPr>
          <a:xfrm>
            <a:off x="457200" y="1600200"/>
            <a:ext cx="8229600" cy="5257800"/>
          </a:xfrm>
        </p:spPr>
        <p:txBody>
          <a:bodyPr>
            <a:normAutofit fontScale="55000" lnSpcReduction="20000"/>
          </a:bodyPr>
          <a:lstStyle/>
          <a:p>
            <a:r>
              <a:rPr lang="el-GR" dirty="0" smtClean="0">
                <a:latin typeface="Arial"/>
                <a:ea typeface="Calibri"/>
              </a:rPr>
              <a:t>έδωσε έμφαση στην άνθρωπο-κεντρική πρακτική της Εργοθεραπείας </a:t>
            </a:r>
          </a:p>
          <a:p>
            <a:r>
              <a:rPr lang="el-GR" dirty="0" smtClean="0">
                <a:latin typeface="Arial"/>
                <a:ea typeface="Calibri"/>
              </a:rPr>
              <a:t>Το μοντέλο περιγράφεται από τρεις ομόκεντρους κύκλους και ένα τρίγωνο γύρω από τον κεντρικό κύκλο που εκτείνεται στους επόμενους δύο, εξωτερικούς κύκλους</a:t>
            </a:r>
          </a:p>
          <a:p>
            <a:r>
              <a:rPr lang="el-GR" dirty="0" smtClean="0">
                <a:latin typeface="Arial"/>
                <a:ea typeface="Calibri"/>
              </a:rPr>
              <a:t>Το άτομο με τα φυσικά, τα συναισθηματικά και νοητικά στοιχεία αλλά και το στοιχείο της πνευματικότητας, αντιπροσωπεύεται από το κεντρικό σχήμα του τριγώνου και του κύκλου μέσα σε αυτό. </a:t>
            </a:r>
          </a:p>
          <a:p>
            <a:r>
              <a:rPr lang="el-GR" dirty="0" smtClean="0">
                <a:latin typeface="Arial"/>
                <a:ea typeface="Calibri"/>
              </a:rPr>
              <a:t>Στον επόμενο κύκλο, εξωτερικά από το άτομο, τοποθετείται το έργο το οποίο αναφέρεται στα έργα της αυτοφροντίδας, παραγωγικότητας και ελεύθερου χρόνου </a:t>
            </a:r>
          </a:p>
          <a:p>
            <a:r>
              <a:rPr lang="el-GR" dirty="0">
                <a:latin typeface="Arial"/>
                <a:ea typeface="Calibri"/>
              </a:rPr>
              <a:t>Σ</a:t>
            </a:r>
            <a:r>
              <a:rPr lang="el-GR" dirty="0" smtClean="0">
                <a:latin typeface="Arial"/>
                <a:ea typeface="Calibri"/>
              </a:rPr>
              <a:t>τον τελευταίο κύκλο, εξωτερικά από το έργο, βρίσκεται το περιβάλλον το οποίο διακρίνεται σε πολιτισμικό, κοινωνικό, φυσικό και θεσμικό</a:t>
            </a:r>
          </a:p>
          <a:p>
            <a:r>
              <a:rPr lang="el-GR" dirty="0" smtClean="0">
                <a:latin typeface="Arial"/>
                <a:ea typeface="Calibri"/>
              </a:rPr>
              <a:t>Οι άκρες του τριγώνου εκτείνονται τόσο στον κύκλο του έργου, αντιπροσωπεύοντας την αλληλεπίδραση μεταξύ των στοιχείων του ατόμου και του έργου, όσο και στον κύκλο του περιβάλλοντος δηλώνοντας τη δυναμική τους αλληλεπίδραση</a:t>
            </a:r>
          </a:p>
          <a:p>
            <a:r>
              <a:rPr lang="el-GR" dirty="0" smtClean="0">
                <a:latin typeface="Arial"/>
                <a:ea typeface="Calibri"/>
              </a:rPr>
              <a:t> Στην αναπαράσταση των κύκλων το άτομο τοποθετείται μέσα στο περιβάλλον-και όχι το περιβάλλον έξω από το άτομο</a:t>
            </a:r>
          </a:p>
          <a:p>
            <a:r>
              <a:rPr lang="el-GR" dirty="0" smtClean="0">
                <a:latin typeface="Arial"/>
                <a:ea typeface="Calibri"/>
              </a:rPr>
              <a:t>το τρίγωνο δηλώνει ότι η εκτέλεση έργου είναι το αποτέλεσμα της δυναμικής αλληλεπίδρασης μεταξύ των στοιχείων του ατόμου, του έργου και του περιβάλλοντος</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lum bright="20000"/>
          </a:blip>
          <a:srcRect/>
          <a:stretch>
            <a:fillRect/>
          </a:stretch>
        </p:blipFill>
        <p:spPr bwMode="auto">
          <a:xfrm>
            <a:off x="0" y="0"/>
            <a:ext cx="3494666" cy="6572272"/>
          </a:xfrm>
          <a:prstGeom prst="rect">
            <a:avLst/>
          </a:prstGeom>
          <a:ln>
            <a:noFill/>
          </a:ln>
          <a:effectLst>
            <a:softEdge rad="112500"/>
          </a:effectLst>
        </p:spPr>
      </p:pic>
      <p:sp>
        <p:nvSpPr>
          <p:cNvPr id="2" name="1 - Τίτλος"/>
          <p:cNvSpPr>
            <a:spLocks noGrp="1"/>
          </p:cNvSpPr>
          <p:nvPr>
            <p:ph type="title"/>
          </p:nvPr>
        </p:nvSpPr>
        <p:spPr/>
        <p:txBody>
          <a:bodyPr/>
          <a:lstStyle/>
          <a:p>
            <a:endParaRPr lang="el-GR"/>
          </a:p>
        </p:txBody>
      </p:sp>
      <p:pic>
        <p:nvPicPr>
          <p:cNvPr id="8195" name="Picture 3"/>
          <p:cNvPicPr>
            <a:picLocks noChangeAspect="1" noChangeArrowheads="1"/>
          </p:cNvPicPr>
          <p:nvPr/>
        </p:nvPicPr>
        <p:blipFill>
          <a:blip r:embed="rId3" cstate="print"/>
          <a:srcRect/>
          <a:stretch>
            <a:fillRect/>
          </a:stretch>
        </p:blipFill>
        <p:spPr bwMode="auto">
          <a:xfrm>
            <a:off x="2928926" y="785794"/>
            <a:ext cx="6796106" cy="542928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latin typeface="Arial"/>
                <a:ea typeface="Calibri"/>
              </a:rPr>
              <a:t>Το έργο αποτελεί τον κεντρικό πυρήνα της εργοθεραπευτικής πρακτικής </a:t>
            </a:r>
            <a:endParaRPr lang="el-GR" sz="3200" dirty="0"/>
          </a:p>
        </p:txBody>
      </p:sp>
      <p:sp>
        <p:nvSpPr>
          <p:cNvPr id="3" name="2 - Θέση περιεχομένου"/>
          <p:cNvSpPr>
            <a:spLocks noGrp="1"/>
          </p:cNvSpPr>
          <p:nvPr>
            <p:ph idx="1"/>
          </p:nvPr>
        </p:nvSpPr>
        <p:spPr/>
        <p:txBody>
          <a:bodyPr>
            <a:normAutofit fontScale="77500" lnSpcReduction="20000"/>
          </a:bodyPr>
          <a:lstStyle/>
          <a:p>
            <a:r>
              <a:rPr lang="el-GR" dirty="0" smtClean="0">
                <a:latin typeface="Arial"/>
                <a:ea typeface="Calibri"/>
              </a:rPr>
              <a:t>Το Καναδέζικο Μοντέλο της Εκτέλεσης και </a:t>
            </a:r>
            <a:r>
              <a:rPr lang="el-GR" dirty="0" err="1" smtClean="0">
                <a:latin typeface="Arial"/>
                <a:ea typeface="Calibri"/>
              </a:rPr>
              <a:t>Εμπολοκής</a:t>
            </a:r>
            <a:r>
              <a:rPr lang="el-GR" dirty="0" smtClean="0">
                <a:latin typeface="Arial"/>
                <a:ea typeface="Calibri"/>
              </a:rPr>
              <a:t> σε Έργα τοποθετώντας το άτομο στο κέντρο του, συνεισφέρει σε μια άνθρωπο-κεντρική πρακτική</a:t>
            </a:r>
          </a:p>
          <a:p>
            <a:r>
              <a:rPr lang="el-GR" dirty="0" smtClean="0">
                <a:latin typeface="Arial"/>
                <a:ea typeface="Calibri"/>
              </a:rPr>
              <a:t>Χρησιμοποιείται εκτενώς στον Καναδά και η χρήση του συστήνεται σε όλους τους εργοθεραπευτές που επιθυμούν να παρέχουν μια άνθρωπο-κεντρική πρακτική</a:t>
            </a:r>
          </a:p>
          <a:p>
            <a:r>
              <a:rPr lang="el-GR" dirty="0" smtClean="0">
                <a:latin typeface="Arial"/>
                <a:ea typeface="Calibri"/>
              </a:rPr>
              <a:t> Στα πλαίσια της ανάπτυξης αυτού του μοντέλου έχει δημιουργηθεί και ένα εργαλείο αξιολόγησης, η Καναδέζικη Μέτρηση της Εκτέλεσης Έργου (</a:t>
            </a:r>
            <a:r>
              <a:rPr lang="en-US" dirty="0" smtClean="0">
                <a:latin typeface="Arial"/>
                <a:ea typeface="Calibri"/>
              </a:rPr>
              <a:t>Canadian Occupational Performance Measure</a:t>
            </a:r>
            <a:r>
              <a:rPr lang="el-GR" dirty="0" smtClean="0">
                <a:latin typeface="Arial"/>
                <a:ea typeface="Calibri"/>
              </a:rPr>
              <a:t>, </a:t>
            </a:r>
            <a:r>
              <a:rPr lang="en-US" dirty="0" smtClean="0">
                <a:latin typeface="Arial"/>
                <a:ea typeface="Calibri"/>
              </a:rPr>
              <a:t>COPM</a:t>
            </a:r>
            <a:r>
              <a:rPr lang="el-GR" dirty="0" smtClean="0">
                <a:latin typeface="Arial"/>
                <a:ea typeface="Calibri"/>
              </a:rPr>
              <a:t>) η οποία αποτελεί εργαλείο μέτρησης των θεραπευτικών αποτελεσμάτων μιας εργοθεραπευτικής παρέμβασης</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30000" contrast="-40000"/>
          </a:blip>
          <a:srcRect/>
          <a:stretch>
            <a:fillRect/>
          </a:stretch>
        </p:blipFill>
        <p:spPr bwMode="auto">
          <a:xfrm>
            <a:off x="-59687" y="0"/>
            <a:ext cx="9203687" cy="6858001"/>
          </a:xfrm>
          <a:prstGeom prst="rect">
            <a:avLst/>
          </a:prstGeom>
          <a:ln>
            <a:noFill/>
          </a:ln>
          <a:effectLst>
            <a:softEdge rad="112500"/>
          </a:effectLst>
        </p:spPr>
      </p:pic>
      <p:sp>
        <p:nvSpPr>
          <p:cNvPr id="2" name="1 - Τίτλος"/>
          <p:cNvSpPr>
            <a:spLocks noGrp="1"/>
          </p:cNvSpPr>
          <p:nvPr>
            <p:ph type="title"/>
          </p:nvPr>
        </p:nvSpPr>
        <p:spPr/>
        <p:txBody>
          <a:bodyPr/>
          <a:lstStyle/>
          <a:p>
            <a:r>
              <a:rPr lang="el-GR" dirty="0" smtClean="0"/>
              <a:t>Τι ονομάζεται Θεωρία</a:t>
            </a:r>
            <a:endParaRPr lang="el-GR" dirty="0"/>
          </a:p>
        </p:txBody>
      </p:sp>
      <p:sp>
        <p:nvSpPr>
          <p:cNvPr id="3" name="2 - Θέση περιεχομένου"/>
          <p:cNvSpPr>
            <a:spLocks noGrp="1"/>
          </p:cNvSpPr>
          <p:nvPr>
            <p:ph idx="1"/>
          </p:nvPr>
        </p:nvSpPr>
        <p:spPr/>
        <p:txBody>
          <a:bodyPr>
            <a:normAutofit fontScale="92500"/>
          </a:bodyPr>
          <a:lstStyle/>
          <a:p>
            <a:r>
              <a:rPr lang="el-GR" b="1" dirty="0" smtClean="0">
                <a:latin typeface="Arial"/>
                <a:ea typeface="Calibri"/>
              </a:rPr>
              <a:t>Θεωρία</a:t>
            </a:r>
            <a:r>
              <a:rPr lang="el-GR" dirty="0" smtClean="0">
                <a:latin typeface="Arial"/>
                <a:ea typeface="Calibri"/>
              </a:rPr>
              <a:t> είναι μια ομάδα αλληλοσχετιζόμενων ορισμών, εννοιών και συμπερασμάτων που στοχεύουν να εξηγήσουν και να προβλέψουν με ένα συστηματικό τρόπο τα φαινόμενα, καθορίζοντας τις σχέσεις που ισχύουν μεταξύ των μεταβλητών τους (</a:t>
            </a:r>
            <a:r>
              <a:rPr lang="en-US" dirty="0" smtClean="0">
                <a:latin typeface="Arial"/>
                <a:ea typeface="Calibri"/>
              </a:rPr>
              <a:t>Reed</a:t>
            </a:r>
            <a:r>
              <a:rPr lang="el-GR" dirty="0" smtClean="0">
                <a:latin typeface="Arial"/>
                <a:ea typeface="Calibri"/>
              </a:rPr>
              <a:t>,</a:t>
            </a:r>
            <a:r>
              <a:rPr lang="el-GR" dirty="0" smtClean="0">
                <a:solidFill>
                  <a:srgbClr val="FF0000"/>
                </a:solidFill>
                <a:latin typeface="Arial"/>
                <a:ea typeface="Calibri"/>
              </a:rPr>
              <a:t> </a:t>
            </a:r>
            <a:r>
              <a:rPr lang="el-GR" dirty="0" smtClean="0">
                <a:latin typeface="Arial"/>
                <a:ea typeface="Calibri"/>
              </a:rPr>
              <a:t>1984).</a:t>
            </a:r>
          </a:p>
          <a:p>
            <a:r>
              <a:rPr lang="el-GR" dirty="0">
                <a:latin typeface="Arial"/>
                <a:ea typeface="Calibri"/>
              </a:rPr>
              <a:t>Η</a:t>
            </a:r>
            <a:r>
              <a:rPr lang="el-GR" dirty="0" smtClean="0">
                <a:latin typeface="Arial"/>
                <a:ea typeface="Calibri"/>
              </a:rPr>
              <a:t> θεωρία είναι μια ομάδα ιδεών που εξηγούν πώς και γιατί συμβαίνουν τα φαινόμενα. </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latin typeface="Arial"/>
                <a:ea typeface="Calibri"/>
              </a:rPr>
              <a:t>Το μοντέλο </a:t>
            </a:r>
            <a:r>
              <a:rPr lang="el-GR" sz="2800" b="1" dirty="0" smtClean="0">
                <a:latin typeface="Arial"/>
                <a:ea typeface="Calibri"/>
              </a:rPr>
              <a:t>Άτομο-Περιβάλλον-Έργο</a:t>
            </a:r>
            <a:r>
              <a:rPr lang="el-GR" sz="2800" dirty="0" smtClean="0">
                <a:latin typeface="Arial"/>
                <a:ea typeface="Calibri"/>
              </a:rPr>
              <a:t> (</a:t>
            </a:r>
            <a:r>
              <a:rPr lang="en-US" sz="2800" dirty="0" smtClean="0">
                <a:latin typeface="Arial"/>
                <a:ea typeface="Calibri"/>
              </a:rPr>
              <a:t>Person</a:t>
            </a:r>
            <a:r>
              <a:rPr lang="el-GR" sz="2800" dirty="0" smtClean="0">
                <a:latin typeface="Arial"/>
                <a:ea typeface="Calibri"/>
              </a:rPr>
              <a:t>-</a:t>
            </a:r>
            <a:r>
              <a:rPr lang="en-US" sz="2800" dirty="0" smtClean="0">
                <a:latin typeface="Arial"/>
                <a:ea typeface="Calibri"/>
              </a:rPr>
              <a:t>Environment</a:t>
            </a:r>
            <a:r>
              <a:rPr lang="el-GR" sz="2800" dirty="0" smtClean="0">
                <a:latin typeface="Arial"/>
                <a:ea typeface="Calibri"/>
              </a:rPr>
              <a:t>-</a:t>
            </a:r>
            <a:r>
              <a:rPr lang="en-US" sz="2800" dirty="0" smtClean="0">
                <a:latin typeface="Arial"/>
                <a:ea typeface="Calibri"/>
              </a:rPr>
              <a:t>Occupation</a:t>
            </a:r>
            <a:r>
              <a:rPr lang="el-GR" sz="2800" dirty="0" smtClean="0">
                <a:latin typeface="Arial"/>
                <a:ea typeface="Calibri"/>
              </a:rPr>
              <a:t>, </a:t>
            </a:r>
            <a:r>
              <a:rPr lang="en-US" sz="2800" dirty="0" smtClean="0">
                <a:latin typeface="Arial"/>
                <a:ea typeface="Calibri"/>
              </a:rPr>
              <a:t>PEO</a:t>
            </a:r>
            <a:r>
              <a:rPr lang="el-GR" sz="2800" dirty="0" smtClean="0">
                <a:latin typeface="Arial"/>
                <a:ea typeface="Calibri"/>
              </a:rPr>
              <a:t>) </a:t>
            </a:r>
            <a:endParaRPr lang="el-GR" sz="2800" dirty="0"/>
          </a:p>
        </p:txBody>
      </p:sp>
      <p:sp>
        <p:nvSpPr>
          <p:cNvPr id="3" name="2 - Θέση περιεχομένου"/>
          <p:cNvSpPr>
            <a:spLocks noGrp="1"/>
          </p:cNvSpPr>
          <p:nvPr>
            <p:ph idx="1"/>
          </p:nvPr>
        </p:nvSpPr>
        <p:spPr>
          <a:xfrm>
            <a:off x="457200" y="1600200"/>
            <a:ext cx="8229600" cy="4972072"/>
          </a:xfrm>
        </p:spPr>
        <p:txBody>
          <a:bodyPr>
            <a:normAutofit fontScale="55000" lnSpcReduction="20000"/>
          </a:bodyPr>
          <a:lstStyle/>
          <a:p>
            <a:r>
              <a:rPr lang="el-GR" dirty="0" smtClean="0">
                <a:latin typeface="Arial"/>
                <a:ea typeface="Calibri"/>
              </a:rPr>
              <a:t>αναπτύχθηκε πριν τρεις περίπου δεκαετίες με στόχο να διευκολύνει την κατανόηση των </a:t>
            </a:r>
            <a:r>
              <a:rPr lang="el-GR" dirty="0" err="1" smtClean="0">
                <a:latin typeface="Arial"/>
                <a:ea typeface="Calibri"/>
              </a:rPr>
              <a:t>εργοθεραπευτών</a:t>
            </a:r>
            <a:r>
              <a:rPr lang="el-GR" dirty="0" smtClean="0">
                <a:latin typeface="Arial"/>
                <a:ea typeface="Calibri"/>
              </a:rPr>
              <a:t> στη δυναμική φύση της εκτέλεσης έργου</a:t>
            </a:r>
          </a:p>
          <a:p>
            <a:r>
              <a:rPr lang="el-GR" dirty="0" smtClean="0">
                <a:latin typeface="Arial"/>
                <a:ea typeface="Calibri"/>
              </a:rPr>
              <a:t>ορίζει την εκτέλεση έργου ως το αποτέλεσμα μια </a:t>
            </a:r>
            <a:r>
              <a:rPr lang="el-GR" dirty="0" err="1" smtClean="0">
                <a:latin typeface="Arial"/>
                <a:ea typeface="Calibri"/>
              </a:rPr>
              <a:t>διαδραστικής</a:t>
            </a:r>
            <a:r>
              <a:rPr lang="el-GR" dirty="0" smtClean="0">
                <a:latin typeface="Arial"/>
                <a:ea typeface="Calibri"/>
              </a:rPr>
              <a:t> σχέσης (</a:t>
            </a:r>
            <a:r>
              <a:rPr lang="en-US" dirty="0" smtClean="0">
                <a:latin typeface="Arial"/>
                <a:ea typeface="Calibri"/>
              </a:rPr>
              <a:t>transactional relationship</a:t>
            </a:r>
            <a:r>
              <a:rPr lang="el-GR" dirty="0" smtClean="0">
                <a:latin typeface="Arial"/>
                <a:ea typeface="Calibri"/>
              </a:rPr>
              <a:t>) που ισχύει ανάμεσα στους ανθρώπους, το περιβάλλον τους και τα έργα τους </a:t>
            </a:r>
          </a:p>
          <a:p>
            <a:r>
              <a:rPr lang="el-GR" dirty="0" smtClean="0">
                <a:latin typeface="Arial"/>
                <a:ea typeface="Calibri"/>
              </a:rPr>
              <a:t>Το άτομο στο μοντέλο αυτό θεωρείται μοναδικό και αναλαμβάνει ποικίλους και συνεχώς μεταβαλλόμενους ρόλους</a:t>
            </a:r>
          </a:p>
          <a:p>
            <a:endParaRPr lang="el-GR" dirty="0" smtClean="0">
              <a:latin typeface="Arial"/>
              <a:ea typeface="Calibri"/>
            </a:endParaRPr>
          </a:p>
          <a:p>
            <a:r>
              <a:rPr lang="el-GR" dirty="0" smtClean="0">
                <a:latin typeface="Arial"/>
                <a:ea typeface="Calibri"/>
              </a:rPr>
              <a:t>προσεγγίζεται ολιστικά ως μια σύνθεση νου, σώματος και πνεύματος, ποιότητες που περιλαμβάνουν σωματικά, νοητικά και συναισθηματικά χαρακτηριστικά</a:t>
            </a:r>
            <a:endParaRPr lang="el-GR" dirty="0">
              <a:latin typeface="Arial"/>
              <a:ea typeface="Calibri"/>
            </a:endParaRPr>
          </a:p>
          <a:p>
            <a:r>
              <a:rPr lang="el-GR" dirty="0" smtClean="0">
                <a:latin typeface="Arial"/>
                <a:ea typeface="Calibri"/>
              </a:rPr>
              <a:t>Το περιβάλλον θεωρείται ως το πλαίσιο μέσα στο οποίο συμβαίνει η εκτέλεση έργου και περιλαμβάνει πολιτισμικά, κοινωνικά, φυσικά και θεσμικά/οργανωτικά στοιχεία</a:t>
            </a:r>
          </a:p>
          <a:p>
            <a:r>
              <a:rPr lang="el-GR" dirty="0" smtClean="0">
                <a:latin typeface="Arial"/>
                <a:ea typeface="Calibri"/>
              </a:rPr>
              <a:t>Παρέχει στο άτομο μηνύματα σχετικά με το τι επιτρέπεται και τι αναμένεται να κάνει. Το άτομο εφόσον σχετίζεται με το περιβάλλον, συμπεριφέρεται ανάλογα με αυτά τα μηνύματα. </a:t>
            </a:r>
          </a:p>
          <a:p>
            <a:r>
              <a:rPr lang="el-GR" dirty="0" smtClean="0">
                <a:latin typeface="Arial"/>
                <a:ea typeface="Calibri"/>
              </a:rPr>
              <a:t>, το έργο στο μοντέλο αυτό περιλαμβάνει όλες τις δραστηριότητες της αυτοφροντίδας, της παραγωγικότητας και του ελεύθερου χρόνου </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1985" name="Picture 1"/>
          <p:cNvPicPr>
            <a:picLocks noGrp="1" noChangeAspect="1" noChangeArrowheads="1"/>
          </p:cNvPicPr>
          <p:nvPr>
            <p:ph idx="1"/>
          </p:nvPr>
        </p:nvPicPr>
        <p:blipFill>
          <a:blip r:embed="rId2" cstate="print"/>
          <a:srcRect/>
          <a:stretch>
            <a:fillRect/>
          </a:stretch>
        </p:blipFill>
        <p:spPr bwMode="auto">
          <a:xfrm>
            <a:off x="-235533" y="785794"/>
            <a:ext cx="7923694" cy="507209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Arial"/>
                <a:ea typeface="Calibri"/>
              </a:rPr>
              <a:t>Μοντέλο </a:t>
            </a:r>
            <a:r>
              <a:rPr lang="en-US" b="1" dirty="0" smtClean="0">
                <a:latin typeface="Arial"/>
                <a:ea typeface="Calibri"/>
              </a:rPr>
              <a:t>KAWA</a:t>
            </a:r>
            <a:r>
              <a:rPr lang="el-GR" dirty="0" smtClean="0">
                <a:latin typeface="Arial"/>
                <a:ea typeface="Calibri"/>
              </a:rPr>
              <a:t> (</a:t>
            </a:r>
            <a:r>
              <a:rPr lang="en-US" dirty="0" smtClean="0">
                <a:latin typeface="Arial"/>
                <a:ea typeface="Calibri"/>
              </a:rPr>
              <a:t>KAWA</a:t>
            </a:r>
            <a:r>
              <a:rPr lang="el-GR" dirty="0" smtClean="0">
                <a:latin typeface="Arial"/>
                <a:ea typeface="Calibri"/>
              </a:rPr>
              <a:t> [</a:t>
            </a:r>
            <a:r>
              <a:rPr lang="en-US" dirty="0" smtClean="0">
                <a:latin typeface="Arial"/>
                <a:ea typeface="Calibri"/>
              </a:rPr>
              <a:t>River</a:t>
            </a:r>
            <a:r>
              <a:rPr lang="el-GR" dirty="0" smtClean="0">
                <a:latin typeface="Arial"/>
                <a:ea typeface="Calibri"/>
              </a:rPr>
              <a:t>] </a:t>
            </a:r>
            <a:r>
              <a:rPr lang="en-US" dirty="0" smtClean="0">
                <a:latin typeface="Arial"/>
                <a:ea typeface="Calibri"/>
              </a:rPr>
              <a:t>Model</a:t>
            </a:r>
            <a:r>
              <a:rPr lang="el-GR" dirty="0" smtClean="0">
                <a:latin typeface="Arial"/>
                <a:ea typeface="Calibri"/>
              </a:rPr>
              <a:t>) </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latin typeface="Arial"/>
                <a:ea typeface="Calibri"/>
              </a:rPr>
              <a:t>αναπτύχθηκε στην Ιαπωνία</a:t>
            </a:r>
          </a:p>
          <a:p>
            <a:r>
              <a:rPr lang="el-GR" dirty="0" smtClean="0">
                <a:latin typeface="Arial"/>
                <a:ea typeface="Calibri"/>
              </a:rPr>
              <a:t> κεντρικές του έννοιες (έργο, άτομο, ζωή του ατόμου, δυσκολίες, Εργοθεραπεία) </a:t>
            </a:r>
          </a:p>
          <a:p>
            <a:pPr>
              <a:buNone/>
            </a:pPr>
            <a:endParaRPr lang="el-GR" dirty="0">
              <a:latin typeface="Arial"/>
              <a:ea typeface="Calibri"/>
            </a:endParaRPr>
          </a:p>
          <a:p>
            <a:pPr>
              <a:buNone/>
            </a:pPr>
            <a:r>
              <a:rPr lang="el-GR" dirty="0" smtClean="0">
                <a:latin typeface="Arial"/>
                <a:ea typeface="Calibri"/>
              </a:rPr>
              <a:t> Στο μοντέλο αυτό ο </a:t>
            </a:r>
            <a:r>
              <a:rPr lang="el-GR" i="1" dirty="0" smtClean="0">
                <a:latin typeface="Arial"/>
                <a:ea typeface="Calibri"/>
              </a:rPr>
              <a:t>πολιτισμός </a:t>
            </a:r>
            <a:r>
              <a:rPr lang="el-GR" dirty="0" smtClean="0">
                <a:latin typeface="Arial"/>
                <a:ea typeface="Calibri"/>
              </a:rPr>
              <a:t>είναι κάτι περισσότερο από την εθνικότητα και τη φυλή, είναι μια δυναμική διαδικασία που περιλαμβάνει τις κοινές εμπειρίες αλλά και τα κοινά νοήματα που μοιράζονται και αποδίδουν τα άτομα </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solidFill>
            <a:srgbClr val="FFFF00"/>
          </a:solidFill>
        </p:spPr>
        <p:txBody>
          <a:bodyPr>
            <a:normAutofit fontScale="85000" lnSpcReduction="10000"/>
          </a:bodyPr>
          <a:lstStyle/>
          <a:p>
            <a:r>
              <a:rPr lang="el-GR" dirty="0" smtClean="0">
                <a:latin typeface="Arial"/>
                <a:ea typeface="Calibri"/>
              </a:rPr>
              <a:t>Το </a:t>
            </a:r>
            <a:r>
              <a:rPr lang="el-GR" i="1" dirty="0" smtClean="0">
                <a:latin typeface="Arial"/>
                <a:ea typeface="Calibri"/>
              </a:rPr>
              <a:t>έργο</a:t>
            </a:r>
            <a:r>
              <a:rPr lang="el-GR" dirty="0" smtClean="0">
                <a:latin typeface="Arial"/>
                <a:ea typeface="Calibri"/>
              </a:rPr>
              <a:t> προσεγγίζεται μέσα στο περιβάλλον που προκύπτει και το οποίο διαμορφώνει το πλαίσιό του</a:t>
            </a:r>
          </a:p>
          <a:p>
            <a:r>
              <a:rPr lang="el-GR" dirty="0" smtClean="0">
                <a:latin typeface="Arial"/>
                <a:ea typeface="Calibri"/>
              </a:rPr>
              <a:t>το έργο και η εκτέλεση έργου παίρνει διαφορετικά νοήματα σε διαφορετικούς ανθρώπους που ανήκουν σε διαφορετικές κοινωνίες</a:t>
            </a:r>
          </a:p>
          <a:p>
            <a:r>
              <a:rPr lang="el-GR" dirty="0" smtClean="0">
                <a:latin typeface="Arial"/>
                <a:ea typeface="Calibri"/>
              </a:rPr>
              <a:t>Ο σκοπός αυτού του μοντέλου είναι να αναπτύξει μια κατανόηση των αναγκών έργου του ατόμου με έναν πολύπλοκο, ολιστικό και ολοκληρωμένο τρόπο και να επισημάνει την αδιαιρετότητα του ατόμου από το περιβάλλον του </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38913" name="Picture 1"/>
          <p:cNvPicPr>
            <a:picLocks noChangeAspect="1" noChangeArrowheads="1"/>
          </p:cNvPicPr>
          <p:nvPr/>
        </p:nvPicPr>
        <p:blipFill>
          <a:blip r:embed="rId2" cstate="print"/>
          <a:srcRect/>
          <a:stretch>
            <a:fillRect/>
          </a:stretch>
        </p:blipFill>
        <p:spPr bwMode="auto">
          <a:xfrm>
            <a:off x="0" y="428604"/>
            <a:ext cx="8786842" cy="557216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00200"/>
            <a:ext cx="8229600" cy="5257800"/>
          </a:xfrm>
        </p:spPr>
        <p:txBody>
          <a:bodyPr>
            <a:normAutofit lnSpcReduction="10000"/>
          </a:bodyPr>
          <a:lstStyle/>
          <a:p>
            <a:r>
              <a:rPr lang="el-GR" dirty="0" smtClean="0">
                <a:latin typeface="Arial"/>
                <a:ea typeface="Calibri"/>
              </a:rPr>
              <a:t>Στην αναπαράστασή του το μοντέλο χρησιμοποιεί έναν ποταμό ως μεταφορά για την έννοια της ζωής</a:t>
            </a:r>
          </a:p>
          <a:p>
            <a:r>
              <a:rPr lang="el-GR" dirty="0" smtClean="0">
                <a:latin typeface="Arial"/>
                <a:ea typeface="Calibri"/>
              </a:rPr>
              <a:t>Στο </a:t>
            </a:r>
            <a:r>
              <a:rPr lang="en-US" dirty="0" smtClean="0">
                <a:latin typeface="Arial"/>
                <a:ea typeface="Calibri"/>
              </a:rPr>
              <a:t>KAWA </a:t>
            </a:r>
            <a:r>
              <a:rPr lang="el-GR" dirty="0" smtClean="0">
                <a:latin typeface="Arial"/>
                <a:ea typeface="Calibri"/>
              </a:rPr>
              <a:t>μοντέλο, η </a:t>
            </a:r>
            <a:r>
              <a:rPr lang="el-GR" i="1" dirty="0" smtClean="0">
                <a:latin typeface="Arial"/>
                <a:ea typeface="Calibri"/>
              </a:rPr>
              <a:t>ζωή </a:t>
            </a:r>
            <a:r>
              <a:rPr lang="el-GR" dirty="0" smtClean="0">
                <a:latin typeface="Arial"/>
                <a:ea typeface="Calibri"/>
              </a:rPr>
              <a:t>είναι ένα ποτάμι</a:t>
            </a:r>
          </a:p>
          <a:p>
            <a:r>
              <a:rPr lang="el-GR" dirty="0">
                <a:latin typeface="Arial"/>
                <a:ea typeface="Calibri"/>
              </a:rPr>
              <a:t>Η</a:t>
            </a:r>
            <a:r>
              <a:rPr lang="el-GR" dirty="0" smtClean="0">
                <a:latin typeface="Arial"/>
                <a:ea typeface="Calibri"/>
              </a:rPr>
              <a:t> </a:t>
            </a:r>
            <a:r>
              <a:rPr lang="el-GR" i="1" dirty="0" smtClean="0">
                <a:latin typeface="Arial"/>
                <a:ea typeface="Calibri"/>
              </a:rPr>
              <a:t>ροή του ποταμού</a:t>
            </a:r>
            <a:r>
              <a:rPr lang="el-GR" dirty="0" smtClean="0">
                <a:latin typeface="Arial"/>
                <a:ea typeface="Calibri"/>
              </a:rPr>
              <a:t> αντιπροσωπεύει το ταξίδι της ζωής. </a:t>
            </a:r>
          </a:p>
          <a:p>
            <a:r>
              <a:rPr lang="el-GR" dirty="0" smtClean="0">
                <a:latin typeface="Arial"/>
                <a:ea typeface="Calibri"/>
              </a:rPr>
              <a:t>Κάθε άτομο θεωρείται ότι έχει το δικό του μοναδικό, «προσωπικό ποτάμι» που συμβολίζει το ταξίδι της ζωής του το οποίο ρέει στο χρόνο και στο χώρο</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lum bright="20000"/>
          </a:blip>
          <a:srcRect/>
          <a:stretch>
            <a:fillRect/>
          </a:stretch>
        </p:blipFill>
        <p:spPr bwMode="auto">
          <a:xfrm>
            <a:off x="-15248" y="0"/>
            <a:ext cx="9159248" cy="6858000"/>
          </a:xfrm>
          <a:prstGeom prst="rect">
            <a:avLst/>
          </a:prstGeom>
          <a:ln>
            <a:noFill/>
          </a:ln>
          <a:effectLst>
            <a:softEdge rad="112500"/>
          </a:effectLst>
        </p:spPr>
      </p:pic>
      <p:sp>
        <p:nvSpPr>
          <p:cNvPr id="2" name="1 - Τίτλος"/>
          <p:cNvSpPr>
            <a:spLocks noGrp="1"/>
          </p:cNvSpPr>
          <p:nvPr>
            <p:ph type="title"/>
          </p:nvPr>
        </p:nvSpPr>
        <p:spPr>
          <a:xfrm>
            <a:off x="642910" y="1857364"/>
            <a:ext cx="8229600" cy="4083056"/>
          </a:xfrm>
        </p:spPr>
        <p:txBody>
          <a:bodyPr>
            <a:normAutofit fontScale="90000"/>
          </a:bodyPr>
          <a:lstStyle/>
          <a:p>
            <a:r>
              <a:rPr lang="el-GR" dirty="0" smtClean="0">
                <a:latin typeface="Arial"/>
                <a:ea typeface="Calibri"/>
              </a:rPr>
              <a:t> </a:t>
            </a:r>
            <a:r>
              <a:rPr lang="el-GR" sz="2800" dirty="0" smtClean="0">
                <a:latin typeface="Arial"/>
                <a:ea typeface="Calibri"/>
              </a:rPr>
              <a:t>Οι </a:t>
            </a:r>
            <a:r>
              <a:rPr lang="el-GR" sz="2800" i="1" dirty="0" smtClean="0">
                <a:latin typeface="Arial"/>
                <a:ea typeface="Calibri"/>
              </a:rPr>
              <a:t>όχθες</a:t>
            </a:r>
            <a:r>
              <a:rPr lang="el-GR" sz="2800" dirty="0" smtClean="0">
                <a:latin typeface="Arial"/>
                <a:ea typeface="Calibri"/>
              </a:rPr>
              <a:t> </a:t>
            </a:r>
            <a:r>
              <a:rPr lang="el-GR" sz="2800" i="1" dirty="0" smtClean="0">
                <a:latin typeface="Arial"/>
                <a:ea typeface="Calibri"/>
              </a:rPr>
              <a:t>και ο πυθμένας</a:t>
            </a:r>
            <a:r>
              <a:rPr lang="el-GR" sz="2800" dirty="0" smtClean="0">
                <a:latin typeface="Arial"/>
                <a:ea typeface="Calibri"/>
              </a:rPr>
              <a:t> αποτελούν το περιβάλλον του ποταμού και αντιπροσωπεύουν το κοινωνικό πλαίσιο με το οποίο το άτομο συνδέεται και δημιουργεί σχέσεις </a:t>
            </a:r>
            <a:br>
              <a:rPr lang="el-GR" sz="2800" dirty="0" smtClean="0">
                <a:latin typeface="Arial"/>
                <a:ea typeface="Calibri"/>
              </a:rPr>
            </a:br>
            <a:r>
              <a:rPr lang="el-GR" sz="2800" dirty="0" smtClean="0">
                <a:latin typeface="Arial"/>
                <a:ea typeface="Calibri"/>
              </a:rPr>
              <a:t>Οι </a:t>
            </a:r>
            <a:r>
              <a:rPr lang="el-GR" sz="2800" i="1" dirty="0" smtClean="0">
                <a:latin typeface="Arial"/>
                <a:ea typeface="Calibri"/>
              </a:rPr>
              <a:t>πέτρες </a:t>
            </a:r>
            <a:r>
              <a:rPr lang="el-GR" sz="2800" dirty="0" smtClean="0">
                <a:latin typeface="Arial"/>
                <a:ea typeface="Calibri"/>
              </a:rPr>
              <a:t>θεωρούνται ξεχωριστές καταστάσεις της ζωής που επίσης καθορίζουν τη ροή της.</a:t>
            </a:r>
            <a:r>
              <a:rPr lang="el-GR" sz="2800" dirty="0" smtClean="0">
                <a:latin typeface="Arial"/>
                <a:ea typeface="Calibri"/>
                <a:cs typeface="Times New Roman"/>
              </a:rPr>
              <a:t> </a:t>
            </a:r>
            <a:br>
              <a:rPr lang="el-GR" sz="2800" dirty="0" smtClean="0">
                <a:latin typeface="Arial"/>
                <a:ea typeface="Calibri"/>
                <a:cs typeface="Times New Roman"/>
              </a:rPr>
            </a:br>
            <a:r>
              <a:rPr lang="el-GR" sz="2800" dirty="0">
                <a:latin typeface="Arial"/>
                <a:ea typeface="Calibri"/>
                <a:cs typeface="Times New Roman"/>
              </a:rPr>
              <a:t/>
            </a:r>
            <a:br>
              <a:rPr lang="el-GR" sz="2800" dirty="0">
                <a:latin typeface="Arial"/>
                <a:ea typeface="Calibri"/>
                <a:cs typeface="Times New Roman"/>
              </a:rPr>
            </a:br>
            <a:r>
              <a:rPr lang="el-GR" sz="2800" dirty="0" smtClean="0">
                <a:latin typeface="Arial"/>
                <a:ea typeface="Calibri"/>
                <a:cs typeface="Times New Roman"/>
              </a:rPr>
              <a:t>Τα </a:t>
            </a:r>
            <a:r>
              <a:rPr lang="el-GR" sz="2800" i="1" dirty="0" smtClean="0">
                <a:latin typeface="Arial"/>
                <a:ea typeface="Calibri"/>
                <a:cs typeface="Times New Roman"/>
              </a:rPr>
              <a:t>ξύλα</a:t>
            </a:r>
            <a:r>
              <a:rPr lang="el-GR" sz="2800" dirty="0" smtClean="0">
                <a:latin typeface="Arial"/>
                <a:ea typeface="Calibri"/>
                <a:cs typeface="Times New Roman"/>
              </a:rPr>
              <a:t> που επιπλέουν σε ένα ποτάμι αντιπροσωπεύουν τις</a:t>
            </a:r>
            <a:r>
              <a:rPr lang="el-GR" sz="2800" dirty="0" smtClean="0">
                <a:solidFill>
                  <a:srgbClr val="FF0000"/>
                </a:solidFill>
                <a:latin typeface="Arial"/>
                <a:ea typeface="Calibri"/>
                <a:cs typeface="Times New Roman"/>
              </a:rPr>
              <a:t> </a:t>
            </a:r>
            <a:r>
              <a:rPr lang="el-GR" sz="2800" dirty="0" smtClean="0">
                <a:latin typeface="Arial"/>
                <a:ea typeface="Calibri"/>
                <a:cs typeface="Times New Roman"/>
              </a:rPr>
              <a:t>προσωπικές ποιότητες και δυνατότητες του ατόμου όπως τις αξίες (τιμιότητα, ειλικρίνεια), το χαρακτήρα (πεισματάρης), την προσωπικότητα (εσωστρεφής), τις ιδιαίτερες δεξιότητες (δημόσια ομιλία), τα μη υλικά (φίλοι, αδέρφια) και υλικά αγαθά (πλούτος, ειδικός εξοπλισμός) τα οποία μπορούν να επηρεάσουν θετικά ή αρνητικά τη ροή και τις συνθήκες της ζωής. Τα ξύλα αυτά είναι παροδικά και κουβαλούν ποιότητες όπως της μοίρας ή της τύχης.    </a:t>
            </a:r>
            <a:r>
              <a:rPr lang="el-GR" sz="2800" dirty="0">
                <a:ea typeface="Calibri"/>
                <a:cs typeface="Times New Roman"/>
              </a:rPr>
              <a:t/>
            </a:r>
            <a:br>
              <a:rPr lang="el-GR" sz="2800" dirty="0">
                <a:ea typeface="Calibri"/>
                <a:cs typeface="Times New Roman"/>
              </a:rPr>
            </a:br>
            <a:r>
              <a:rPr lang="el-GR" sz="2800" dirty="0" smtClean="0">
                <a:latin typeface="Arial"/>
                <a:ea typeface="Calibri"/>
              </a:rPr>
              <a:t/>
            </a:r>
            <a:br>
              <a:rPr lang="el-GR" sz="2800" dirty="0" smtClean="0">
                <a:latin typeface="Arial"/>
                <a:ea typeface="Calibri"/>
              </a:rPr>
            </a:b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latin typeface="Arial"/>
                <a:ea typeface="Calibri"/>
              </a:rPr>
              <a:t>Οι </a:t>
            </a:r>
            <a:r>
              <a:rPr lang="el-GR" i="1" dirty="0" smtClean="0">
                <a:latin typeface="Arial"/>
                <a:ea typeface="Calibri"/>
              </a:rPr>
              <a:t>χώροι</a:t>
            </a:r>
            <a:r>
              <a:rPr lang="el-GR" dirty="0" smtClean="0">
                <a:latin typeface="Arial"/>
                <a:ea typeface="Calibri"/>
              </a:rPr>
              <a:t> ανάμεσα στα βράχια, στα ξύλα, στον πυθμένα ή στις όχθες του ποταμού όπου το νερό ρέει αντιπροσωπεύουν το έργο και δηλώνουν την ενέργεια της ζωής </a:t>
            </a:r>
          </a:p>
          <a:p>
            <a:r>
              <a:rPr lang="el-GR" dirty="0" smtClean="0">
                <a:latin typeface="Arial"/>
                <a:ea typeface="Calibri"/>
              </a:rPr>
              <a:t>Αυτοί οι χώροι είναι τόσο σημαντικοί όσο και τα υπόλοιπα κομμάτια του ποταμού.</a:t>
            </a:r>
          </a:p>
          <a:p>
            <a:r>
              <a:rPr lang="el-GR" dirty="0" smtClean="0">
                <a:latin typeface="Arial"/>
                <a:ea typeface="Calibri"/>
              </a:rPr>
              <a:t>Αυτή η ενέργεια, σε αυτούς τους χώρους, αντιπροσωπεύει το θεραπευτικό δυναμικό που έχει το κάθε άτομο τόσο για τον εαυτό του όσο και για το αδιαίρετο πλαίσιό του</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3456" y="0"/>
            <a:ext cx="9140544" cy="6858000"/>
          </a:xfrm>
          <a:prstGeom prst="rect">
            <a:avLst/>
          </a:prstGeom>
          <a:ln>
            <a:noFill/>
          </a:ln>
          <a:effectLst>
            <a:softEdge rad="112500"/>
          </a:effectLst>
        </p:spPr>
      </p:pic>
      <p:sp>
        <p:nvSpPr>
          <p:cNvPr id="2" name="1 - Τίτλος"/>
          <p:cNvSpPr>
            <a:spLocks noGrp="1"/>
          </p:cNvSpPr>
          <p:nvPr>
            <p:ph type="title"/>
          </p:nvPr>
        </p:nvSpPr>
        <p:spPr/>
        <p:txBody>
          <a:bodyPr/>
          <a:lstStyle/>
          <a:p>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latin typeface="Arial"/>
                <a:ea typeface="Calibri"/>
                <a:cs typeface="Times New Roman"/>
              </a:rPr>
              <a:t>Εκτός από τα παραπάνω μοντέλα πρακτικής υπάρχουν και άλλα που έχουν αναπτυχθεί στην Εργοθεραπεία όπως το μοντέλο της </a:t>
            </a:r>
            <a:r>
              <a:rPr lang="el-GR" b="1" dirty="0" smtClean="0">
                <a:latin typeface="Arial"/>
                <a:ea typeface="Calibri"/>
                <a:cs typeface="Times New Roman"/>
              </a:rPr>
              <a:t>Προσαρμογής μέσω Έργου </a:t>
            </a:r>
            <a:r>
              <a:rPr lang="el-GR" dirty="0" smtClean="0">
                <a:latin typeface="Arial"/>
                <a:ea typeface="Calibri"/>
                <a:cs typeface="Times New Roman"/>
              </a:rPr>
              <a:t>(</a:t>
            </a:r>
            <a:r>
              <a:rPr lang="en-US" dirty="0" smtClean="0">
                <a:latin typeface="Arial"/>
                <a:ea typeface="Calibri"/>
                <a:cs typeface="Times New Roman"/>
              </a:rPr>
              <a:t>Adaptation through Occupation</a:t>
            </a:r>
            <a:r>
              <a:rPr lang="el-GR" dirty="0" smtClean="0">
                <a:latin typeface="Arial"/>
                <a:ea typeface="Calibri"/>
                <a:cs typeface="Times New Roman"/>
              </a:rPr>
              <a:t>) των </a:t>
            </a:r>
            <a:r>
              <a:rPr lang="en-US" dirty="0" smtClean="0">
                <a:latin typeface="Arial"/>
                <a:ea typeface="Calibri"/>
                <a:cs typeface="Times New Roman"/>
              </a:rPr>
              <a:t>Reed</a:t>
            </a:r>
            <a:r>
              <a:rPr lang="el-GR" dirty="0" smtClean="0">
                <a:latin typeface="Arial"/>
                <a:ea typeface="Calibri"/>
                <a:cs typeface="Times New Roman"/>
              </a:rPr>
              <a:t> &amp; </a:t>
            </a:r>
            <a:r>
              <a:rPr lang="en-US" dirty="0" smtClean="0">
                <a:latin typeface="Arial"/>
                <a:ea typeface="Calibri"/>
                <a:cs typeface="Times New Roman"/>
              </a:rPr>
              <a:t>Sanderson</a:t>
            </a:r>
            <a:r>
              <a:rPr lang="el-GR" dirty="0" smtClean="0">
                <a:latin typeface="Arial"/>
                <a:ea typeface="Calibri"/>
                <a:cs typeface="Times New Roman"/>
              </a:rPr>
              <a:t> (1983), το μοντέλο της </a:t>
            </a:r>
            <a:r>
              <a:rPr lang="el-GR" b="1" dirty="0" smtClean="0">
                <a:latin typeface="Arial"/>
                <a:ea typeface="Calibri"/>
                <a:cs typeface="Times New Roman"/>
              </a:rPr>
              <a:t>Προσαρμογής στο Έργο</a:t>
            </a:r>
            <a:r>
              <a:rPr lang="el-GR" dirty="0" smtClean="0">
                <a:latin typeface="Arial"/>
                <a:ea typeface="Calibri"/>
                <a:cs typeface="Times New Roman"/>
              </a:rPr>
              <a:t> (</a:t>
            </a:r>
            <a:r>
              <a:rPr lang="en-US" dirty="0" smtClean="0">
                <a:latin typeface="Arial"/>
                <a:ea typeface="Calibri"/>
                <a:cs typeface="Times New Roman"/>
              </a:rPr>
              <a:t>Occupational Adaptation</a:t>
            </a:r>
            <a:r>
              <a:rPr lang="el-GR" dirty="0" smtClean="0">
                <a:latin typeface="Arial"/>
                <a:ea typeface="Calibri"/>
                <a:cs typeface="Times New Roman"/>
              </a:rPr>
              <a:t>) των</a:t>
            </a:r>
            <a:r>
              <a:rPr lang="el-GR" dirty="0" smtClean="0">
                <a:solidFill>
                  <a:srgbClr val="FF0000"/>
                </a:solidFill>
                <a:latin typeface="Arial"/>
                <a:ea typeface="Calibri"/>
                <a:cs typeface="Times New Roman"/>
              </a:rPr>
              <a:t> </a:t>
            </a:r>
            <a:r>
              <a:rPr lang="en-US" dirty="0" err="1" smtClean="0">
                <a:latin typeface="Arial"/>
                <a:ea typeface="Calibri"/>
                <a:cs typeface="Times New Roman"/>
              </a:rPr>
              <a:t>Schkade</a:t>
            </a:r>
            <a:r>
              <a:rPr lang="en-US" dirty="0" smtClean="0">
                <a:latin typeface="Arial"/>
                <a:ea typeface="Calibri"/>
                <a:cs typeface="Times New Roman"/>
              </a:rPr>
              <a:t> </a:t>
            </a:r>
            <a:r>
              <a:rPr lang="el-GR" dirty="0" smtClean="0">
                <a:latin typeface="Arial"/>
                <a:ea typeface="Calibri"/>
                <a:cs typeface="Times New Roman"/>
              </a:rPr>
              <a:t>&amp; </a:t>
            </a:r>
            <a:r>
              <a:rPr lang="en-US" dirty="0" smtClean="0">
                <a:latin typeface="Arial"/>
                <a:ea typeface="Calibri"/>
                <a:cs typeface="Times New Roman"/>
              </a:rPr>
              <a:t>Schultz </a:t>
            </a:r>
            <a:r>
              <a:rPr lang="el-GR" dirty="0" smtClean="0">
                <a:latin typeface="Arial"/>
                <a:ea typeface="Calibri"/>
                <a:cs typeface="Times New Roman"/>
              </a:rPr>
              <a:t>(2003), το μοντέλο της </a:t>
            </a:r>
            <a:r>
              <a:rPr lang="el-GR" b="1" dirty="0" smtClean="0">
                <a:latin typeface="Arial"/>
                <a:ea typeface="Calibri"/>
                <a:cs typeface="Times New Roman"/>
              </a:rPr>
              <a:t>Οικολογίας της Ανθρώπινης Εκτέλεσης</a:t>
            </a:r>
            <a:r>
              <a:rPr lang="el-GR" dirty="0" smtClean="0">
                <a:latin typeface="Arial"/>
                <a:ea typeface="Calibri"/>
                <a:cs typeface="Times New Roman"/>
              </a:rPr>
              <a:t> (</a:t>
            </a:r>
            <a:r>
              <a:rPr lang="en-US" dirty="0" smtClean="0">
                <a:latin typeface="Arial"/>
                <a:ea typeface="Calibri"/>
                <a:cs typeface="Times New Roman"/>
              </a:rPr>
              <a:t>Ecology of Human Performance</a:t>
            </a:r>
            <a:r>
              <a:rPr lang="el-GR" dirty="0" smtClean="0">
                <a:latin typeface="Arial"/>
                <a:ea typeface="Calibri"/>
                <a:cs typeface="Times New Roman"/>
              </a:rPr>
              <a:t>) των </a:t>
            </a:r>
            <a:r>
              <a:rPr lang="en-US" dirty="0" smtClean="0">
                <a:latin typeface="Arial"/>
                <a:ea typeface="Calibri"/>
                <a:cs typeface="Times New Roman"/>
              </a:rPr>
              <a:t>Dunn</a:t>
            </a:r>
            <a:r>
              <a:rPr lang="el-GR" dirty="0" smtClean="0">
                <a:latin typeface="Arial"/>
                <a:ea typeface="Calibri"/>
                <a:cs typeface="Times New Roman"/>
              </a:rPr>
              <a:t>, </a:t>
            </a:r>
            <a:r>
              <a:rPr lang="en-US" dirty="0" smtClean="0">
                <a:latin typeface="Arial"/>
                <a:ea typeface="Calibri"/>
                <a:cs typeface="Times New Roman"/>
              </a:rPr>
              <a:t>Brown</a:t>
            </a:r>
            <a:r>
              <a:rPr lang="el-GR" dirty="0" smtClean="0">
                <a:latin typeface="Arial"/>
                <a:ea typeface="Calibri"/>
                <a:cs typeface="Times New Roman"/>
              </a:rPr>
              <a:t> &amp; </a:t>
            </a:r>
            <a:r>
              <a:rPr lang="en-US" dirty="0" err="1" smtClean="0">
                <a:latin typeface="Arial"/>
                <a:ea typeface="Calibri"/>
                <a:cs typeface="Times New Roman"/>
              </a:rPr>
              <a:t>McGuigan</a:t>
            </a:r>
            <a:r>
              <a:rPr lang="el-GR" dirty="0" smtClean="0">
                <a:latin typeface="Arial"/>
                <a:ea typeface="Calibri"/>
                <a:cs typeface="Times New Roman"/>
              </a:rPr>
              <a:t>, (1994), το μοντέλο </a:t>
            </a:r>
            <a:r>
              <a:rPr lang="el-GR" b="1" dirty="0" smtClean="0">
                <a:latin typeface="Arial"/>
                <a:ea typeface="Calibri"/>
                <a:cs typeface="Times New Roman"/>
              </a:rPr>
              <a:t>Άτομο-Περιβάλλον-Έργο</a:t>
            </a:r>
            <a:r>
              <a:rPr lang="el-GR" dirty="0" smtClean="0">
                <a:latin typeface="Arial"/>
                <a:ea typeface="Calibri"/>
                <a:cs typeface="Times New Roman"/>
              </a:rPr>
              <a:t> (</a:t>
            </a:r>
            <a:r>
              <a:rPr lang="en-US" dirty="0" smtClean="0">
                <a:latin typeface="Arial"/>
                <a:ea typeface="Calibri"/>
                <a:cs typeface="Times New Roman"/>
              </a:rPr>
              <a:t>Person</a:t>
            </a:r>
            <a:r>
              <a:rPr lang="el-GR" dirty="0" smtClean="0">
                <a:latin typeface="Arial"/>
                <a:ea typeface="Calibri"/>
                <a:cs typeface="Times New Roman"/>
              </a:rPr>
              <a:t>-</a:t>
            </a:r>
            <a:r>
              <a:rPr lang="en-US" dirty="0" smtClean="0">
                <a:latin typeface="Arial"/>
                <a:ea typeface="Calibri"/>
                <a:cs typeface="Times New Roman"/>
              </a:rPr>
              <a:t>Environment</a:t>
            </a:r>
            <a:r>
              <a:rPr lang="el-GR" dirty="0" smtClean="0">
                <a:latin typeface="Arial"/>
                <a:ea typeface="Calibri"/>
                <a:cs typeface="Times New Roman"/>
              </a:rPr>
              <a:t>-</a:t>
            </a:r>
            <a:r>
              <a:rPr lang="en-US" dirty="0" smtClean="0">
                <a:latin typeface="Arial"/>
                <a:ea typeface="Calibri"/>
                <a:cs typeface="Times New Roman"/>
              </a:rPr>
              <a:t>Occupation Model</a:t>
            </a:r>
            <a:r>
              <a:rPr lang="el-GR" dirty="0" smtClean="0">
                <a:latin typeface="Arial"/>
                <a:ea typeface="Calibri"/>
                <a:cs typeface="Times New Roman"/>
              </a:rPr>
              <a:t>) των </a:t>
            </a:r>
            <a:r>
              <a:rPr lang="en-US" dirty="0" smtClean="0">
                <a:latin typeface="Arial"/>
                <a:ea typeface="Calibri"/>
                <a:cs typeface="Times New Roman"/>
              </a:rPr>
              <a:t>Law et al</a:t>
            </a:r>
            <a:r>
              <a:rPr lang="el-GR" dirty="0" smtClean="0">
                <a:latin typeface="Arial"/>
                <a:ea typeface="Calibri"/>
                <a:cs typeface="Times New Roman"/>
              </a:rPr>
              <a:t>., 1996 και το μοντέλο της </a:t>
            </a:r>
            <a:r>
              <a:rPr lang="el-GR" b="1" dirty="0" smtClean="0">
                <a:latin typeface="Arial"/>
                <a:ea typeface="Calibri"/>
                <a:cs typeface="Times New Roman"/>
              </a:rPr>
              <a:t>Λειτουργικής Επεξεργασίας Πληροφοριών</a:t>
            </a:r>
            <a:r>
              <a:rPr lang="el-GR" dirty="0" smtClean="0">
                <a:latin typeface="Arial"/>
                <a:ea typeface="Calibri"/>
                <a:cs typeface="Times New Roman"/>
              </a:rPr>
              <a:t> (</a:t>
            </a:r>
            <a:r>
              <a:rPr lang="en-US" dirty="0" smtClean="0">
                <a:latin typeface="Arial"/>
                <a:ea typeface="Calibri"/>
                <a:cs typeface="Times New Roman"/>
              </a:rPr>
              <a:t>Functional Information</a:t>
            </a:r>
            <a:r>
              <a:rPr lang="el-GR" dirty="0" smtClean="0">
                <a:latin typeface="Arial"/>
                <a:ea typeface="Calibri"/>
                <a:cs typeface="Times New Roman"/>
              </a:rPr>
              <a:t>-</a:t>
            </a:r>
            <a:r>
              <a:rPr lang="en-US" dirty="0" smtClean="0">
                <a:latin typeface="Arial"/>
                <a:ea typeface="Calibri"/>
                <a:cs typeface="Times New Roman"/>
              </a:rPr>
              <a:t>processing Model</a:t>
            </a:r>
            <a:r>
              <a:rPr lang="el-GR" dirty="0" smtClean="0">
                <a:latin typeface="Arial"/>
                <a:ea typeface="Calibri"/>
                <a:cs typeface="Times New Roman"/>
              </a:rPr>
              <a:t>) της </a:t>
            </a:r>
            <a:r>
              <a:rPr lang="en-US" dirty="0" smtClean="0">
                <a:latin typeface="Arial"/>
                <a:ea typeface="Calibri"/>
                <a:cs typeface="Times New Roman"/>
              </a:rPr>
              <a:t>Allen</a:t>
            </a:r>
            <a:r>
              <a:rPr lang="el-GR" dirty="0" smtClean="0">
                <a:latin typeface="Arial"/>
                <a:ea typeface="Calibri"/>
                <a:cs typeface="Times New Roman"/>
              </a:rPr>
              <a:t>, (1985).</a:t>
            </a:r>
            <a:endParaRPr lang="el-GR" dirty="0">
              <a:ea typeface="Calibri"/>
              <a:cs typeface="Times New Roman"/>
            </a:endParaRP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Arial"/>
                <a:ea typeface="Calibri"/>
              </a:rPr>
              <a:t>ΔΥΟ βασικά δομικά στοιχεία σε κάθε θεωρία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latin typeface="Arial"/>
                <a:ea typeface="Calibri"/>
              </a:rPr>
              <a:t>Οι </a:t>
            </a:r>
            <a:r>
              <a:rPr lang="el-GR" b="1" dirty="0" smtClean="0">
                <a:latin typeface="Arial"/>
                <a:ea typeface="Calibri"/>
              </a:rPr>
              <a:t>έννοιες</a:t>
            </a:r>
            <a:r>
              <a:rPr lang="el-GR" dirty="0" smtClean="0">
                <a:latin typeface="Arial"/>
                <a:ea typeface="Calibri"/>
              </a:rPr>
              <a:t> (</a:t>
            </a:r>
            <a:r>
              <a:rPr lang="en-US" dirty="0" smtClean="0">
                <a:latin typeface="Arial"/>
                <a:ea typeface="Calibri"/>
              </a:rPr>
              <a:t>concepts</a:t>
            </a:r>
            <a:r>
              <a:rPr lang="el-GR" dirty="0" smtClean="0">
                <a:latin typeface="Arial"/>
                <a:ea typeface="Calibri"/>
              </a:rPr>
              <a:t>) είναι νοητικές ιδέες που διατηρεί το άτομο που δημιουργεί τη θεωρία και εκφράζονται μέσα από τη χρήση της γλώσσας (απλές </a:t>
            </a:r>
            <a:r>
              <a:rPr lang="el-GR" dirty="0">
                <a:latin typeface="Arial"/>
                <a:ea typeface="Calibri"/>
              </a:rPr>
              <a:t>έ</a:t>
            </a:r>
            <a:r>
              <a:rPr lang="el-GR" dirty="0" smtClean="0">
                <a:latin typeface="Arial"/>
                <a:ea typeface="Calibri"/>
              </a:rPr>
              <a:t>ως αφηρημένες) </a:t>
            </a:r>
            <a:r>
              <a:rPr lang="el-GR" dirty="0" err="1" smtClean="0">
                <a:latin typeface="Arial"/>
                <a:ea typeface="Calibri"/>
              </a:rPr>
              <a:t>π.χ.«τα</a:t>
            </a:r>
            <a:r>
              <a:rPr lang="el-GR" dirty="0" smtClean="0">
                <a:latin typeface="Arial"/>
                <a:ea typeface="Calibri"/>
              </a:rPr>
              <a:t> άτομα είναι οντότητες έργου». </a:t>
            </a:r>
          </a:p>
          <a:p>
            <a:pPr algn="just"/>
            <a:r>
              <a:rPr lang="el-GR" dirty="0" smtClean="0">
                <a:latin typeface="Arial"/>
                <a:ea typeface="Calibri"/>
              </a:rPr>
              <a:t>Οι </a:t>
            </a:r>
            <a:r>
              <a:rPr lang="el-GR" b="1" dirty="0" smtClean="0">
                <a:latin typeface="Arial"/>
                <a:ea typeface="Calibri"/>
              </a:rPr>
              <a:t>αρχές </a:t>
            </a:r>
            <a:r>
              <a:rPr lang="el-GR" dirty="0" smtClean="0">
                <a:latin typeface="Arial"/>
                <a:ea typeface="Calibri"/>
              </a:rPr>
              <a:t>(</a:t>
            </a:r>
            <a:r>
              <a:rPr lang="en-US" dirty="0" smtClean="0">
                <a:latin typeface="Arial"/>
                <a:ea typeface="Calibri"/>
              </a:rPr>
              <a:t>principles</a:t>
            </a:r>
            <a:r>
              <a:rPr lang="el-GR" dirty="0" smtClean="0">
                <a:latin typeface="Arial"/>
                <a:ea typeface="Calibri"/>
              </a:rPr>
              <a:t>) μιας θεωρίας εξηγούν τη σχέση ανάμεσα σε δύο ή περισσότερες έννοιες. </a:t>
            </a: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Arial"/>
                <a:ea typeface="Calibri"/>
              </a:rPr>
              <a:t>Πλαίσια Αναφοράς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latin typeface="Arial"/>
                <a:ea typeface="Calibri"/>
              </a:rPr>
              <a:t>Τα </a:t>
            </a:r>
            <a:r>
              <a:rPr lang="el-GR" b="1" dirty="0" smtClean="0">
                <a:latin typeface="Arial"/>
                <a:ea typeface="Calibri"/>
              </a:rPr>
              <a:t>πλαίσια αναφοράς</a:t>
            </a:r>
            <a:r>
              <a:rPr lang="el-GR" dirty="0" smtClean="0">
                <a:latin typeface="Arial"/>
                <a:ea typeface="Calibri"/>
              </a:rPr>
              <a:t> (</a:t>
            </a:r>
            <a:r>
              <a:rPr lang="en-US" dirty="0" smtClean="0">
                <a:latin typeface="Arial"/>
                <a:ea typeface="Calibri"/>
              </a:rPr>
              <a:t>frames of reference</a:t>
            </a:r>
            <a:r>
              <a:rPr lang="el-GR" dirty="0" smtClean="0">
                <a:latin typeface="Arial"/>
                <a:ea typeface="Calibri"/>
              </a:rPr>
              <a:t>) έχουν προκύψει από θεωρίες οι οποίες έχουν αναπτυχθεί περαιτέρω με στόχο να καθοδηγήσουν την παρέμβαση των επαγγελματιών κατά την αντιμετώπιση συγκεκριμένων προβλημάτων σε ασθενείς όπως π.χ. οι αισθητηριακές λειτουργίες</a:t>
            </a:r>
          </a:p>
          <a:p>
            <a:r>
              <a:rPr lang="el-GR" dirty="0" smtClean="0">
                <a:latin typeface="Arial"/>
                <a:ea typeface="Calibri"/>
              </a:rPr>
              <a:t>Το κάθε πλαίσιο αναφοράς περιγράφει την εφαρμογή της γνώσης και των αρχών μιας θεωρίας στην πράξη και καθορίζει τις διαδικασίες αξιολόγησης και τις στρατηγικές παρέμβασης </a:t>
            </a:r>
          </a:p>
          <a:p>
            <a:r>
              <a:rPr lang="el-GR" dirty="0" smtClean="0">
                <a:latin typeface="Arial"/>
                <a:ea typeface="Calibri"/>
              </a:rPr>
              <a:t>τις οποίες θα χρησιμοποιήσει ο </a:t>
            </a:r>
            <a:r>
              <a:rPr lang="el-GR" dirty="0" err="1" smtClean="0">
                <a:latin typeface="Arial"/>
                <a:ea typeface="Calibri"/>
              </a:rPr>
              <a:t>εργοθεραπευτής</a:t>
            </a:r>
            <a:r>
              <a:rPr lang="el-GR" dirty="0" smtClean="0">
                <a:latin typeface="Arial"/>
                <a:ea typeface="Calibri"/>
              </a:rPr>
              <a:t> για να μετακινήσει το άτομο από μία κατάσταση δυσλειτουργίας σε μια κατάσταση λειτουργικότητας </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4821561" cy="3286124"/>
          </a:xfrm>
          <a:prstGeom prst="rect">
            <a:avLst/>
          </a:prstGeom>
          <a:ln>
            <a:noFill/>
          </a:ln>
          <a:effectLst>
            <a:softEdge rad="112500"/>
          </a:effectLst>
        </p:spPr>
      </p:pic>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0" y="3286124"/>
            <a:ext cx="8858280" cy="3571876"/>
          </a:xfrm>
        </p:spPr>
        <p:txBody>
          <a:bodyPr>
            <a:normAutofit fontScale="62500" lnSpcReduction="20000"/>
          </a:bodyPr>
          <a:lstStyle/>
          <a:p>
            <a:r>
              <a:rPr lang="el-GR" dirty="0" smtClean="0">
                <a:latin typeface="Arial"/>
                <a:ea typeface="Calibri"/>
              </a:rPr>
              <a:t>Ο </a:t>
            </a:r>
            <a:r>
              <a:rPr lang="el-GR" b="1" dirty="0" smtClean="0">
                <a:latin typeface="Arial"/>
                <a:ea typeface="Calibri"/>
              </a:rPr>
              <a:t>πληθυσμός</a:t>
            </a:r>
            <a:r>
              <a:rPr lang="el-GR" dirty="0" smtClean="0">
                <a:latin typeface="Arial"/>
                <a:ea typeface="Calibri"/>
              </a:rPr>
              <a:t> (</a:t>
            </a:r>
            <a:r>
              <a:rPr lang="en-US" dirty="0" smtClean="0">
                <a:latin typeface="Arial"/>
                <a:ea typeface="Calibri"/>
              </a:rPr>
              <a:t>population</a:t>
            </a:r>
            <a:r>
              <a:rPr lang="el-GR" dirty="0" smtClean="0">
                <a:latin typeface="Arial"/>
                <a:ea typeface="Calibri"/>
              </a:rPr>
              <a:t>) περιγράφει τις συγκεκριμένες ηλικίες, διαγνωστικές κατηγορίες ή τις διαταραχές των ατόμων που θα επωφελούνταν από την εφαρμογή του συγκεκριμένου πλαισίου αναφορά</a:t>
            </a:r>
          </a:p>
          <a:p>
            <a:r>
              <a:rPr lang="el-GR" dirty="0" smtClean="0">
                <a:latin typeface="Arial"/>
                <a:ea typeface="Calibri"/>
              </a:rPr>
              <a:t>Το </a:t>
            </a:r>
            <a:r>
              <a:rPr lang="el-GR" b="1" dirty="0" smtClean="0">
                <a:latin typeface="Arial"/>
                <a:ea typeface="Calibri"/>
              </a:rPr>
              <a:t>συνεχές λειτουργίας-δυσλειτουργίας</a:t>
            </a:r>
            <a:r>
              <a:rPr lang="el-GR" b="1" dirty="0" smtClean="0">
                <a:solidFill>
                  <a:srgbClr val="FF0000"/>
                </a:solidFill>
                <a:latin typeface="Arial"/>
                <a:ea typeface="Calibri"/>
              </a:rPr>
              <a:t> </a:t>
            </a:r>
            <a:r>
              <a:rPr lang="el-GR" dirty="0" smtClean="0">
                <a:latin typeface="Arial"/>
                <a:ea typeface="Calibri"/>
              </a:rPr>
              <a:t>(</a:t>
            </a:r>
            <a:r>
              <a:rPr lang="en-US" dirty="0" smtClean="0">
                <a:latin typeface="Arial"/>
                <a:ea typeface="Calibri"/>
              </a:rPr>
              <a:t>continuum of function and dysfunction</a:t>
            </a:r>
            <a:r>
              <a:rPr lang="el-GR" dirty="0" smtClean="0">
                <a:latin typeface="Arial"/>
                <a:ea typeface="Calibri"/>
              </a:rPr>
              <a:t>) αναφέρεται στην περιγραφή των λειτουργικών ή δυσλειτουργικών συμπτωμάτων που παρουσιάζουν τα άτομα στο συγκεκριμένο τομέα/λειτουργία στον οποίο εστιάζει το πλαίσιο αναφοράς.</a:t>
            </a:r>
          </a:p>
          <a:p>
            <a:r>
              <a:rPr lang="el-GR" dirty="0" smtClean="0">
                <a:latin typeface="Arial"/>
                <a:ea typeface="Calibri"/>
              </a:rPr>
              <a:t>Οι </a:t>
            </a:r>
            <a:r>
              <a:rPr lang="el-GR" b="1" dirty="0" smtClean="0">
                <a:latin typeface="Arial"/>
                <a:ea typeface="Calibri"/>
              </a:rPr>
              <a:t>αρχές</a:t>
            </a:r>
            <a:r>
              <a:rPr lang="el-GR" dirty="0" smtClean="0">
                <a:latin typeface="Arial"/>
                <a:ea typeface="Calibri"/>
              </a:rPr>
              <a:t> (</a:t>
            </a:r>
            <a:r>
              <a:rPr lang="en-US" dirty="0" smtClean="0">
                <a:latin typeface="Arial"/>
                <a:ea typeface="Calibri"/>
              </a:rPr>
              <a:t>principles</a:t>
            </a:r>
            <a:r>
              <a:rPr lang="el-GR" dirty="0" smtClean="0">
                <a:latin typeface="Arial"/>
                <a:ea typeface="Calibri"/>
              </a:rPr>
              <a:t>) αποτελούν δηλώσεις που σχετίζονται με τη θεωρητική βάση του πλαισίου και δίνουν κατευθύνσεις στον επαγγελματία σχετικά με το πώς μπορεί να προκληθεί αυτή η αλλαγή. </a:t>
            </a:r>
          </a:p>
          <a:p>
            <a:r>
              <a:rPr lang="el-GR" dirty="0" smtClean="0">
                <a:latin typeface="Arial"/>
                <a:ea typeface="Calibri"/>
              </a:rPr>
              <a:t>. Ο </a:t>
            </a:r>
            <a:r>
              <a:rPr lang="el-GR" b="1" dirty="0" smtClean="0">
                <a:latin typeface="Arial"/>
                <a:ea typeface="Calibri"/>
              </a:rPr>
              <a:t>ρόλος του επαγγελματία</a:t>
            </a:r>
            <a:r>
              <a:rPr lang="el-GR" dirty="0" smtClean="0">
                <a:latin typeface="Arial"/>
                <a:ea typeface="Calibri"/>
              </a:rPr>
              <a:t> (</a:t>
            </a:r>
            <a:r>
              <a:rPr lang="en-US" dirty="0" smtClean="0">
                <a:latin typeface="Arial"/>
                <a:ea typeface="Calibri"/>
              </a:rPr>
              <a:t>role of the practitioner</a:t>
            </a:r>
            <a:r>
              <a:rPr lang="el-GR" dirty="0" smtClean="0">
                <a:latin typeface="Arial"/>
                <a:ea typeface="Calibri"/>
              </a:rPr>
              <a:t>) αφορά στις οδηγίες οι οποίες τον κατευθύνουν σχετικά με το πώς θα αλληλεπιδράσει με το άτομο και με το περιβάλλον</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latin typeface="Arial"/>
                <a:ea typeface="Calibri"/>
              </a:rPr>
              <a:t>Για παράδειγμα, οι επαγγελματίες που χρησιμοποιούν το </a:t>
            </a:r>
            <a:r>
              <a:rPr lang="el-GR" dirty="0" err="1" smtClean="0">
                <a:latin typeface="Arial"/>
                <a:ea typeface="Calibri"/>
              </a:rPr>
              <a:t>συμπεριφορικό</a:t>
            </a:r>
            <a:r>
              <a:rPr lang="el-GR" dirty="0" smtClean="0">
                <a:latin typeface="Arial"/>
                <a:ea typeface="Calibri"/>
              </a:rPr>
              <a:t> πλαίσιο αναφοράς, κατευθύνονται να επιβραβεύουν κάθε θετική συμπεριφορά και να αγνοούν τις αρνητικές.</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dirty="0" smtClean="0">
                <a:latin typeface="Arial"/>
                <a:ea typeface="Calibri"/>
              </a:rPr>
              <a:t>Τα </a:t>
            </a:r>
            <a:r>
              <a:rPr lang="el-GR" b="1" dirty="0" err="1" smtClean="0">
                <a:latin typeface="Arial"/>
                <a:ea typeface="Calibri"/>
              </a:rPr>
              <a:t>αξιολογητικά</a:t>
            </a:r>
            <a:r>
              <a:rPr lang="el-GR" b="1" dirty="0" smtClean="0">
                <a:latin typeface="Arial"/>
                <a:ea typeface="Calibri"/>
              </a:rPr>
              <a:t> εργαλεία</a:t>
            </a:r>
            <a:r>
              <a:rPr lang="el-GR" dirty="0" smtClean="0">
                <a:latin typeface="Arial"/>
                <a:ea typeface="Calibri"/>
              </a:rPr>
              <a:t> (</a:t>
            </a:r>
            <a:r>
              <a:rPr lang="en-US" dirty="0" smtClean="0">
                <a:latin typeface="Arial"/>
                <a:ea typeface="Calibri"/>
              </a:rPr>
              <a:t>assessment instruments</a:t>
            </a:r>
            <a:r>
              <a:rPr lang="el-GR" dirty="0" smtClean="0">
                <a:latin typeface="Arial"/>
                <a:ea typeface="Calibri"/>
              </a:rPr>
              <a:t>) που περιλαμβάνονται σε κάθε πλαίσιο αναφοράς, αξιολογούν τις λειτουργίες που το συγκεκριμένο πλαίσιο εστιάζει.</a:t>
            </a:r>
          </a:p>
          <a:p>
            <a:endParaRPr lang="el-GR" dirty="0">
              <a:latin typeface="Arial"/>
              <a:ea typeface="Calibri"/>
            </a:endParaRPr>
          </a:p>
          <a:p>
            <a:r>
              <a:rPr lang="el-GR" dirty="0" smtClean="0">
                <a:latin typeface="Arial"/>
                <a:ea typeface="Calibri"/>
              </a:rPr>
              <a:t> Για παράδειγμα, το Τεστ της Αισθητηριακής Ολοκλήρωσης και Πράξης (</a:t>
            </a:r>
            <a:r>
              <a:rPr lang="en-US" dirty="0" smtClean="0">
                <a:latin typeface="Arial"/>
                <a:ea typeface="Calibri"/>
              </a:rPr>
              <a:t>Sensory Integration and Praxis Test</a:t>
            </a:r>
            <a:r>
              <a:rPr lang="el-GR" dirty="0" smtClean="0">
                <a:latin typeface="Arial"/>
                <a:ea typeface="Calibri"/>
              </a:rPr>
              <a:t>) έχει αναπτυχθεί και παρέχεται στο πλαίσιο αναφοράς της αισθητηριακής ολοκλήρωσης για την αξιολόγηση των αισθητηριακών λειτουργιών και της πράξης ενός παιδιού </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Arial"/>
                <a:ea typeface="Calibri"/>
              </a:rPr>
              <a:t>πλαίσια αναφοράς </a:t>
            </a:r>
            <a:endParaRPr lang="el-GR" dirty="0"/>
          </a:p>
        </p:txBody>
      </p:sp>
      <p:sp>
        <p:nvSpPr>
          <p:cNvPr id="3" name="2 - Θέση περιεχομένου"/>
          <p:cNvSpPr>
            <a:spLocks noGrp="1"/>
          </p:cNvSpPr>
          <p:nvPr>
            <p:ph idx="1"/>
          </p:nvPr>
        </p:nvSpPr>
        <p:spPr/>
        <p:txBody>
          <a:bodyPr/>
          <a:lstStyle/>
          <a:p>
            <a:r>
              <a:rPr lang="el-GR" dirty="0" smtClean="0">
                <a:latin typeface="Arial"/>
                <a:ea typeface="Calibri"/>
              </a:rPr>
              <a:t>Το </a:t>
            </a:r>
            <a:r>
              <a:rPr lang="el-GR" b="1" dirty="0" smtClean="0">
                <a:latin typeface="Arial"/>
                <a:ea typeface="Calibri"/>
              </a:rPr>
              <a:t>Βιομηχανικό Πλαίσιο Αναφοράς</a:t>
            </a:r>
            <a:r>
              <a:rPr lang="el-GR" dirty="0" smtClean="0">
                <a:latin typeface="Arial"/>
                <a:ea typeface="Calibri"/>
              </a:rPr>
              <a:t> (</a:t>
            </a:r>
            <a:r>
              <a:rPr lang="en-US" dirty="0" smtClean="0">
                <a:latin typeface="Arial"/>
                <a:ea typeface="Calibri"/>
              </a:rPr>
              <a:t>Biomechanical Frame of Reference</a:t>
            </a:r>
            <a:r>
              <a:rPr lang="el-GR" dirty="0" smtClean="0">
                <a:latin typeface="Arial"/>
                <a:ea typeface="Calibri"/>
              </a:rPr>
              <a:t>) </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dirty="0">
                <a:latin typeface="Arial"/>
                <a:ea typeface="Calibri"/>
              </a:rPr>
              <a:t>Α</a:t>
            </a:r>
            <a:r>
              <a:rPr lang="el-GR" dirty="0" smtClean="0">
                <a:latin typeface="Arial"/>
                <a:ea typeface="Calibri"/>
              </a:rPr>
              <a:t>ποτελεί ένα </a:t>
            </a:r>
            <a:r>
              <a:rPr lang="el-GR" dirty="0" err="1" smtClean="0">
                <a:latin typeface="Arial"/>
                <a:ea typeface="Calibri"/>
              </a:rPr>
              <a:t>αποκαταστασιακό</a:t>
            </a:r>
            <a:r>
              <a:rPr lang="el-GR" dirty="0" smtClean="0">
                <a:latin typeface="Arial"/>
                <a:ea typeface="Calibri"/>
              </a:rPr>
              <a:t> πλαίσιο αναφοράς το οποίο εστιάζει στις κινητικές λειτουργίες και κυρίως στις λειτουργίες του εύρους της κίνησης και της δύναμης. Χρησιμοποιείται σε άτομα με διαταραχές στο περιφερικό νευρικό και </a:t>
            </a:r>
            <a:r>
              <a:rPr lang="el-GR" dirty="0" err="1" smtClean="0">
                <a:latin typeface="Arial"/>
                <a:ea typeface="Calibri"/>
              </a:rPr>
              <a:t>μυοσκελετικό</a:t>
            </a:r>
            <a:r>
              <a:rPr lang="el-GR" dirty="0" smtClean="0">
                <a:latin typeface="Arial"/>
                <a:ea typeface="Calibri"/>
              </a:rPr>
              <a:t> σύστημα, στο </a:t>
            </a:r>
            <a:r>
              <a:rPr lang="el-GR" dirty="0" err="1" smtClean="0">
                <a:latin typeface="Arial"/>
                <a:ea typeface="Calibri"/>
              </a:rPr>
              <a:t>καρδιοαναπνευστικό</a:t>
            </a:r>
            <a:r>
              <a:rPr lang="el-GR" dirty="0" smtClean="0">
                <a:latin typeface="Arial"/>
                <a:ea typeface="Calibri"/>
              </a:rPr>
              <a:t> σύστημα, ή στο δέρμα. Τα άτομα αυτά δεν θα πρέπει να έχουν διαταραχή στο κεντρικό νευρικό σύστημα. Τα προβλήματα θα πρέπει να προκαλούν δυσκολίες στάσης και κινητικότητας, διαταραχές στο εύρος κίνησης, στη δύναμη και μειωμένη αντοχή.</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lum bright="40000" contrast="-40000"/>
          </a:blip>
          <a:srcRect/>
          <a:stretch>
            <a:fillRect/>
          </a:stretch>
        </p:blipFill>
        <p:spPr bwMode="auto">
          <a:xfrm>
            <a:off x="0" y="2643997"/>
            <a:ext cx="3571868" cy="4214003"/>
          </a:xfrm>
          <a:prstGeom prst="rect">
            <a:avLst/>
          </a:prstGeom>
          <a:ln>
            <a:noFill/>
          </a:ln>
          <a:effectLst>
            <a:softEdge rad="112500"/>
          </a:effectLst>
        </p:spPr>
      </p:pic>
      <p:sp>
        <p:nvSpPr>
          <p:cNvPr id="2" name="1 - Τίτλος"/>
          <p:cNvSpPr>
            <a:spLocks noGrp="1"/>
          </p:cNvSpPr>
          <p:nvPr>
            <p:ph type="title"/>
          </p:nvPr>
        </p:nvSpPr>
        <p:spPr/>
        <p:txBody>
          <a:bodyPr>
            <a:normAutofit fontScale="90000"/>
          </a:bodyPr>
          <a:lstStyle/>
          <a:p>
            <a:r>
              <a:rPr lang="el-GR" b="1" dirty="0" smtClean="0">
                <a:latin typeface="Arial"/>
                <a:ea typeface="Calibri"/>
              </a:rPr>
              <a:t>Γνωστικής Διαταραχής</a:t>
            </a:r>
            <a:r>
              <a:rPr lang="el-GR" dirty="0" smtClean="0">
                <a:latin typeface="Arial"/>
                <a:ea typeface="Calibri"/>
              </a:rPr>
              <a:t> (</a:t>
            </a:r>
            <a:r>
              <a:rPr lang="en-US" dirty="0" smtClean="0">
                <a:latin typeface="Arial"/>
                <a:ea typeface="Calibri"/>
              </a:rPr>
              <a:t>Cognitive Disability Frame of Reference</a:t>
            </a:r>
            <a:r>
              <a:rPr lang="el-GR" dirty="0" smtClean="0">
                <a:latin typeface="Arial"/>
                <a:ea typeface="Calibri"/>
              </a:rPr>
              <a:t>)</a:t>
            </a:r>
            <a:endParaRPr lang="el-GR" dirty="0"/>
          </a:p>
        </p:txBody>
      </p:sp>
      <p:sp>
        <p:nvSpPr>
          <p:cNvPr id="5" name="4 - TextBox"/>
          <p:cNvSpPr txBox="1"/>
          <p:nvPr/>
        </p:nvSpPr>
        <p:spPr>
          <a:xfrm>
            <a:off x="1000100" y="1857364"/>
            <a:ext cx="7858180" cy="4955203"/>
          </a:xfrm>
          <a:prstGeom prst="rect">
            <a:avLst/>
          </a:prstGeom>
          <a:noFill/>
        </p:spPr>
        <p:txBody>
          <a:bodyPr wrap="square" rtlCol="0">
            <a:spAutoFit/>
          </a:bodyPr>
          <a:lstStyle/>
          <a:p>
            <a:r>
              <a:rPr lang="el-GR" sz="2000" dirty="0" smtClean="0">
                <a:latin typeface="Arial"/>
                <a:ea typeface="Calibri"/>
              </a:rPr>
              <a:t>βασίζεται στο συμπέρασμα ότι οι γνωστικές διαταραχές σε άτομα με ψυχιατρικές παθήσεις προκαλούνται από </a:t>
            </a:r>
            <a:r>
              <a:rPr lang="el-GR" sz="2000" dirty="0" err="1" smtClean="0">
                <a:latin typeface="Arial"/>
                <a:ea typeface="Calibri"/>
              </a:rPr>
              <a:t>νευροβιολογικές</a:t>
            </a:r>
            <a:r>
              <a:rPr lang="el-GR" sz="2000" dirty="0" smtClean="0">
                <a:latin typeface="Arial"/>
                <a:ea typeface="Calibri"/>
              </a:rPr>
              <a:t> βλάβες που σχετίζονται με τις εγκεφαλικές λειτουργίες</a:t>
            </a:r>
            <a:endParaRPr lang="el-GR" sz="2000" dirty="0">
              <a:latin typeface="Arial"/>
              <a:ea typeface="Calibri"/>
            </a:endParaRPr>
          </a:p>
          <a:p>
            <a:endParaRPr lang="el-GR" sz="2000" dirty="0" smtClean="0">
              <a:latin typeface="Arial"/>
              <a:ea typeface="Calibri"/>
            </a:endParaRPr>
          </a:p>
          <a:p>
            <a:r>
              <a:rPr lang="el-GR" sz="2000" dirty="0" smtClean="0">
                <a:latin typeface="Arial"/>
                <a:ea typeface="Calibri"/>
              </a:rPr>
              <a:t>Το θεωρητικό υπόβαθρο αυτού του πλαισίου αναφοράς βρίσκεται στις </a:t>
            </a:r>
            <a:r>
              <a:rPr lang="el-GR" sz="2000" dirty="0" err="1" smtClean="0">
                <a:latin typeface="Arial"/>
                <a:ea typeface="Calibri"/>
              </a:rPr>
              <a:t>νευροεπιστήμες</a:t>
            </a:r>
            <a:r>
              <a:rPr lang="el-GR" sz="2000" dirty="0" smtClean="0">
                <a:latin typeface="Arial"/>
                <a:ea typeface="Calibri"/>
              </a:rPr>
              <a:t>, στη γνωστική ψυχολογία, στην επεξεργασία πληροφοριών και στη βιολογική ψυχιατρική </a:t>
            </a:r>
          </a:p>
          <a:p>
            <a:endParaRPr lang="el-GR" sz="2000" dirty="0">
              <a:latin typeface="Arial"/>
              <a:ea typeface="Calibri"/>
            </a:endParaRPr>
          </a:p>
          <a:p>
            <a:r>
              <a:rPr lang="el-GR" sz="2000" dirty="0" smtClean="0">
                <a:latin typeface="Arial"/>
                <a:ea typeface="Calibri"/>
              </a:rPr>
              <a:t>η λειτουργία υπάρχει όταν το άτομο είναι ικανό να επεξεργαστεί πληροφορίες προκειμένου να εκτελέσει τις δραστηριότητες ρουτίνας που απαιτούνται από το περιβάλλον. Η δυσλειτουργία προκύπτει όταν η ικανότητα του ατόμου να επεξεργαστεί την πληροφορία είναι επιβεβαρυμμένη σε τέτοιο βαθμό, που καθιστά αδύνατο το άτομο να εκτελέσει τις δραστηριότητες ρουτίνας</a:t>
            </a:r>
          </a:p>
          <a:p>
            <a:endParaRPr lang="el-GR" dirty="0">
              <a:latin typeface="Arial"/>
              <a:ea typeface="Calibri"/>
            </a:endParaRPr>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Arial"/>
                <a:ea typeface="Calibri"/>
              </a:rPr>
              <a:t>Το πλαίσιο αναφοράς της </a:t>
            </a:r>
            <a:r>
              <a:rPr lang="el-GR" b="1" dirty="0" smtClean="0">
                <a:latin typeface="Arial"/>
                <a:ea typeface="Calibri"/>
              </a:rPr>
              <a:t>Αισθητηριακής Ολοκλήρωσης </a:t>
            </a:r>
            <a:endParaRPr lang="el-GR" dirty="0"/>
          </a:p>
        </p:txBody>
      </p:sp>
      <p:sp>
        <p:nvSpPr>
          <p:cNvPr id="3" name="2 - Θέση περιεχομένου"/>
          <p:cNvSpPr>
            <a:spLocks noGrp="1"/>
          </p:cNvSpPr>
          <p:nvPr>
            <p:ph idx="1"/>
          </p:nvPr>
        </p:nvSpPr>
        <p:spPr>
          <a:xfrm>
            <a:off x="428596" y="2071678"/>
            <a:ext cx="8229600" cy="4525963"/>
          </a:xfrm>
        </p:spPr>
        <p:txBody>
          <a:bodyPr>
            <a:normAutofit fontScale="70000" lnSpcReduction="20000"/>
          </a:bodyPr>
          <a:lstStyle/>
          <a:p>
            <a:r>
              <a:rPr lang="el-GR" dirty="0" smtClean="0">
                <a:latin typeface="Arial"/>
                <a:ea typeface="Calibri"/>
              </a:rPr>
              <a:t>δημιουργήθηκε από την </a:t>
            </a:r>
            <a:r>
              <a:rPr lang="en-US" dirty="0" smtClean="0">
                <a:latin typeface="Arial"/>
                <a:ea typeface="Calibri"/>
              </a:rPr>
              <a:t>A</a:t>
            </a:r>
            <a:r>
              <a:rPr lang="el-GR" dirty="0" smtClean="0">
                <a:latin typeface="Arial"/>
                <a:ea typeface="Calibri"/>
              </a:rPr>
              <a:t>. </a:t>
            </a:r>
            <a:r>
              <a:rPr lang="en-US" dirty="0" smtClean="0">
                <a:latin typeface="Arial"/>
                <a:ea typeface="Calibri"/>
              </a:rPr>
              <a:t>Jean Ayres</a:t>
            </a:r>
            <a:r>
              <a:rPr lang="el-GR" dirty="0" smtClean="0">
                <a:latin typeface="Arial"/>
                <a:ea typeface="Calibri"/>
              </a:rPr>
              <a:t>, </a:t>
            </a:r>
            <a:r>
              <a:rPr lang="el-GR" dirty="0" err="1" smtClean="0">
                <a:latin typeface="Arial"/>
                <a:ea typeface="Calibri"/>
              </a:rPr>
              <a:t>εργοθεραπεύτρια</a:t>
            </a:r>
            <a:endParaRPr lang="el-GR" dirty="0" smtClean="0">
              <a:latin typeface="Arial"/>
              <a:ea typeface="Calibri"/>
            </a:endParaRPr>
          </a:p>
          <a:p>
            <a:r>
              <a:rPr lang="el-GR" dirty="0" smtClean="0">
                <a:latin typeface="Arial"/>
                <a:ea typeface="Calibri"/>
              </a:rPr>
              <a:t>για να εξηγήσει συμπεριφορές των παιδιών με μαθησιακές δυσκολίες που δεν μπορούσαν να εξηγηθούν από τις υπάρχουσες </a:t>
            </a:r>
            <a:r>
              <a:rPr lang="el-GR" dirty="0" err="1" smtClean="0">
                <a:latin typeface="Arial"/>
                <a:ea typeface="Calibri"/>
              </a:rPr>
              <a:t>αντιληπτικοκινητικές</a:t>
            </a:r>
            <a:r>
              <a:rPr lang="el-GR" dirty="0" smtClean="0">
                <a:latin typeface="Arial"/>
                <a:ea typeface="Calibri"/>
              </a:rPr>
              <a:t> θεωρίες.</a:t>
            </a:r>
          </a:p>
          <a:p>
            <a:r>
              <a:rPr lang="el-GR" dirty="0" smtClean="0">
                <a:latin typeface="Arial"/>
                <a:ea typeface="Calibri"/>
              </a:rPr>
              <a:t> </a:t>
            </a:r>
            <a:r>
              <a:rPr lang="el-GR" dirty="0" smtClean="0">
                <a:solidFill>
                  <a:srgbClr val="FF0000"/>
                </a:solidFill>
                <a:latin typeface="Arial"/>
                <a:ea typeface="Calibri"/>
              </a:rPr>
              <a:t>Η θεωρία ορίζει την αισθητηριακή ολοκλήρωση ως τη νευρολογική διαδικασία του εγκεφάλου που οργανώνει τις αισθήσεις από το περιβάλλον και από το σώμα και η οποία καθιστά ικανό το άτομο να χρησιμοποιεί ικανοποιητικά το σώμα του στο περιβάλλον </a:t>
            </a:r>
          </a:p>
          <a:p>
            <a:r>
              <a:rPr lang="el-GR" dirty="0" smtClean="0">
                <a:latin typeface="Arial"/>
                <a:ea typeface="Calibri"/>
              </a:rPr>
              <a:t>Η θεωρητική βάση της αισθητηριακής ολοκλήρωσης έχει στηριχθεί στην ανθρώπινη ανάπτυξη, στις </a:t>
            </a:r>
            <a:r>
              <a:rPr lang="el-GR" dirty="0" err="1" smtClean="0">
                <a:latin typeface="Arial"/>
                <a:ea typeface="Calibri"/>
              </a:rPr>
              <a:t>νευροεπιστήμες</a:t>
            </a:r>
            <a:r>
              <a:rPr lang="el-GR" dirty="0" smtClean="0">
                <a:latin typeface="Arial"/>
                <a:ea typeface="Calibri"/>
              </a:rPr>
              <a:t>, στην ψυχολογία, και στην Εργοθεραπεία</a:t>
            </a:r>
            <a:endParaRPr lang="el-GR"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dirty="0" smtClean="0">
                <a:latin typeface="Arial"/>
                <a:ea typeface="Calibri"/>
              </a:rPr>
              <a:t>Η </a:t>
            </a:r>
            <a:r>
              <a:rPr lang="en-US" dirty="0" smtClean="0">
                <a:latin typeface="Arial"/>
                <a:ea typeface="Calibri"/>
              </a:rPr>
              <a:t>Ayres </a:t>
            </a:r>
            <a:r>
              <a:rPr lang="el-GR" dirty="0" smtClean="0">
                <a:latin typeface="Arial"/>
                <a:ea typeface="Calibri"/>
              </a:rPr>
              <a:t>και οι συνεργάτες της αναγνώρισαν διάφορους τύπους αισθητηριακής δυσλειτουργίας σε παιδιά όπως τη δυσλειτουργία της αισθητηριακής ρύθμισης (</a:t>
            </a:r>
            <a:r>
              <a:rPr lang="el-GR" dirty="0" err="1" smtClean="0">
                <a:latin typeface="Arial"/>
                <a:ea typeface="Calibri"/>
              </a:rPr>
              <a:t>υπερ</a:t>
            </a:r>
            <a:r>
              <a:rPr lang="el-GR" dirty="0" smtClean="0">
                <a:latin typeface="Arial"/>
                <a:ea typeface="Calibri"/>
              </a:rPr>
              <a:t>/</a:t>
            </a:r>
            <a:r>
              <a:rPr lang="el-GR" dirty="0" err="1" smtClean="0">
                <a:latin typeface="Arial"/>
                <a:ea typeface="Calibri"/>
              </a:rPr>
              <a:t>υπο</a:t>
            </a:r>
            <a:r>
              <a:rPr lang="el-GR" dirty="0" smtClean="0">
                <a:latin typeface="Arial"/>
                <a:ea typeface="Calibri"/>
              </a:rPr>
              <a:t>-</a:t>
            </a:r>
            <a:r>
              <a:rPr lang="el-GR" dirty="0" err="1" smtClean="0">
                <a:latin typeface="Arial"/>
                <a:ea typeface="Calibri"/>
              </a:rPr>
              <a:t>ανταποκριτικότητα</a:t>
            </a:r>
            <a:r>
              <a:rPr lang="el-GR" dirty="0" smtClean="0">
                <a:latin typeface="Arial"/>
                <a:ea typeface="Calibri"/>
              </a:rPr>
              <a:t> σε ερεθίσματα, συμπεριφορές αναζήτησης ή αποφυγής), τη </a:t>
            </a:r>
            <a:r>
              <a:rPr lang="el-GR" dirty="0" err="1" smtClean="0">
                <a:latin typeface="Arial"/>
                <a:ea typeface="Calibri"/>
              </a:rPr>
              <a:t>σωματοδυσπραξία</a:t>
            </a:r>
            <a:r>
              <a:rPr lang="el-GR" dirty="0" smtClean="0">
                <a:latin typeface="Arial"/>
                <a:ea typeface="Calibri"/>
              </a:rPr>
              <a:t> (μειωμένη ικανότητα σχεδιασμού και εκτέλεσης νέων κινητικών δράσεων που σχετίζεται με μειωμένη επεξεργασία απτικών ερεθισμάτων και της αίσθησης του σώματος), τη διαταραχή αμφίπλευρης ολοκλήρωσης και διαδοχικότητας (ελλιπής συντονισμός των δύο πλευρών του σώματος, άτυποι </a:t>
            </a:r>
            <a:r>
              <a:rPr lang="el-GR" dirty="0" err="1" smtClean="0">
                <a:latin typeface="Arial"/>
                <a:ea typeface="Calibri"/>
              </a:rPr>
              <a:t>στασικοί</a:t>
            </a:r>
            <a:r>
              <a:rPr lang="el-GR" dirty="0" smtClean="0">
                <a:latin typeface="Arial"/>
                <a:ea typeface="Calibri"/>
              </a:rPr>
              <a:t> και οφθαλμικοί μηχανισμοί, μειωμένη αντίληψη της κίνησης και θέσης του σώματος), τις δυσκολίες </a:t>
            </a:r>
            <a:r>
              <a:rPr lang="el-GR" dirty="0" err="1" smtClean="0">
                <a:latin typeface="Arial"/>
                <a:ea typeface="Calibri"/>
              </a:rPr>
              <a:t>σωματαισθητηριακής</a:t>
            </a:r>
            <a:r>
              <a:rPr lang="el-GR" dirty="0" smtClean="0">
                <a:latin typeface="Arial"/>
                <a:ea typeface="Calibri"/>
              </a:rPr>
              <a:t> επεξεργασίας απτικών και ιδιοδεκτικών ερεθισμάτων, την </a:t>
            </a:r>
            <a:r>
              <a:rPr lang="el-GR" dirty="0" err="1" smtClean="0">
                <a:latin typeface="Arial"/>
                <a:ea typeface="Calibri"/>
              </a:rPr>
              <a:t>αιθουσαία</a:t>
            </a:r>
            <a:r>
              <a:rPr lang="el-GR" dirty="0" smtClean="0">
                <a:latin typeface="Arial"/>
                <a:ea typeface="Calibri"/>
              </a:rPr>
              <a:t> δυσλειτουργία (μειωμένη επίγνωση και ανοχή της βαρύτητας και της κίνησης στο χώρο) </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Άλλα πλαίσια αναφοράς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latin typeface="Arial"/>
                <a:ea typeface="Calibri"/>
              </a:rPr>
              <a:t>το πλαίσιο αναφοράς της </a:t>
            </a:r>
            <a:r>
              <a:rPr lang="el-GR" b="1" dirty="0" smtClean="0">
                <a:latin typeface="Arial"/>
                <a:ea typeface="Calibri"/>
              </a:rPr>
              <a:t>Αποκατάστασης</a:t>
            </a:r>
            <a:r>
              <a:rPr lang="el-GR" dirty="0" smtClean="0">
                <a:latin typeface="Arial"/>
                <a:ea typeface="Calibri"/>
              </a:rPr>
              <a:t> (</a:t>
            </a:r>
            <a:r>
              <a:rPr lang="en-US" dirty="0" smtClean="0">
                <a:latin typeface="Arial"/>
                <a:ea typeface="Calibri"/>
              </a:rPr>
              <a:t>Rehabilitative frame of reference</a:t>
            </a:r>
            <a:r>
              <a:rPr lang="el-GR" dirty="0" smtClean="0">
                <a:latin typeface="Arial"/>
                <a:ea typeface="Calibri"/>
              </a:rPr>
              <a:t>), το </a:t>
            </a:r>
            <a:r>
              <a:rPr lang="el-GR" b="1" dirty="0" err="1" smtClean="0">
                <a:latin typeface="Arial"/>
                <a:ea typeface="Calibri"/>
              </a:rPr>
              <a:t>Νευροαναπτυξιακό</a:t>
            </a:r>
            <a:r>
              <a:rPr lang="el-GR" b="1" dirty="0" smtClean="0">
                <a:latin typeface="Arial"/>
                <a:ea typeface="Calibri"/>
              </a:rPr>
              <a:t> </a:t>
            </a:r>
            <a:r>
              <a:rPr lang="el-GR" dirty="0" smtClean="0">
                <a:latin typeface="Arial"/>
                <a:ea typeface="Calibri"/>
              </a:rPr>
              <a:t>πλαίσιο</a:t>
            </a:r>
            <a:r>
              <a:rPr lang="el-GR" b="1" dirty="0" smtClean="0">
                <a:latin typeface="Arial"/>
                <a:ea typeface="Calibri"/>
              </a:rPr>
              <a:t> </a:t>
            </a:r>
            <a:r>
              <a:rPr lang="el-GR" dirty="0" smtClean="0">
                <a:latin typeface="Arial"/>
                <a:ea typeface="Calibri"/>
              </a:rPr>
              <a:t>αναφοράς των </a:t>
            </a:r>
            <a:r>
              <a:rPr lang="en-US" dirty="0" err="1" smtClean="0">
                <a:latin typeface="Arial"/>
                <a:ea typeface="Calibri"/>
              </a:rPr>
              <a:t>Bobath</a:t>
            </a:r>
            <a:r>
              <a:rPr lang="en-US" dirty="0" smtClean="0">
                <a:latin typeface="Arial"/>
                <a:ea typeface="Calibri"/>
              </a:rPr>
              <a:t> </a:t>
            </a:r>
            <a:r>
              <a:rPr lang="el-GR" dirty="0" smtClean="0">
                <a:latin typeface="Arial"/>
                <a:ea typeface="Calibri"/>
              </a:rPr>
              <a:t>(Ν</a:t>
            </a:r>
            <a:r>
              <a:rPr lang="en-US" dirty="0" err="1" smtClean="0">
                <a:latin typeface="Arial"/>
                <a:ea typeface="Calibri"/>
              </a:rPr>
              <a:t>eurodevelopmental</a:t>
            </a:r>
            <a:r>
              <a:rPr lang="en-US" dirty="0" smtClean="0">
                <a:latin typeface="Arial"/>
                <a:ea typeface="Calibri"/>
              </a:rPr>
              <a:t> frame of reference</a:t>
            </a:r>
            <a:r>
              <a:rPr lang="el-GR" dirty="0" smtClean="0">
                <a:latin typeface="Arial"/>
                <a:ea typeface="Calibri"/>
              </a:rPr>
              <a:t>), ο </a:t>
            </a:r>
            <a:r>
              <a:rPr lang="el-GR" b="1" dirty="0" smtClean="0">
                <a:latin typeface="Arial"/>
                <a:ea typeface="Calibri"/>
              </a:rPr>
              <a:t>Συμπεριφορισμός</a:t>
            </a:r>
            <a:r>
              <a:rPr lang="el-GR" dirty="0" smtClean="0">
                <a:latin typeface="Arial"/>
                <a:ea typeface="Calibri"/>
              </a:rPr>
              <a:t> (</a:t>
            </a:r>
            <a:r>
              <a:rPr lang="en-US" dirty="0" smtClean="0">
                <a:latin typeface="Arial"/>
                <a:ea typeface="Calibri"/>
              </a:rPr>
              <a:t>Behaviorism</a:t>
            </a:r>
            <a:r>
              <a:rPr lang="el-GR" dirty="0" smtClean="0">
                <a:latin typeface="Arial"/>
                <a:ea typeface="Calibri"/>
              </a:rPr>
              <a:t>), η </a:t>
            </a:r>
            <a:r>
              <a:rPr lang="el-GR" b="1" dirty="0" smtClean="0">
                <a:latin typeface="Arial"/>
                <a:ea typeface="Calibri"/>
              </a:rPr>
              <a:t>Γνωστική Θεραπεία</a:t>
            </a:r>
            <a:r>
              <a:rPr lang="el-GR" dirty="0" smtClean="0">
                <a:latin typeface="Arial"/>
                <a:ea typeface="Calibri"/>
              </a:rPr>
              <a:t> (</a:t>
            </a:r>
            <a:r>
              <a:rPr lang="en-US" dirty="0" smtClean="0">
                <a:latin typeface="Arial"/>
                <a:ea typeface="Calibri"/>
              </a:rPr>
              <a:t>Cognitive Therapy</a:t>
            </a:r>
            <a:r>
              <a:rPr lang="el-GR" dirty="0" smtClean="0">
                <a:latin typeface="Arial"/>
                <a:ea typeface="Calibri"/>
              </a:rPr>
              <a:t>), το </a:t>
            </a:r>
            <a:r>
              <a:rPr lang="el-GR" b="1" dirty="0" smtClean="0">
                <a:latin typeface="Arial"/>
                <a:ea typeface="Calibri"/>
              </a:rPr>
              <a:t>Ψυχοδυναμικό</a:t>
            </a:r>
            <a:r>
              <a:rPr lang="el-GR" dirty="0" smtClean="0">
                <a:latin typeface="Arial"/>
                <a:ea typeface="Calibri"/>
              </a:rPr>
              <a:t> πλαίσιο αναφοράς (</a:t>
            </a:r>
            <a:r>
              <a:rPr lang="en-US" dirty="0" smtClean="0">
                <a:latin typeface="Arial"/>
                <a:ea typeface="Calibri"/>
              </a:rPr>
              <a:t>Psychodynamic frame of reference</a:t>
            </a:r>
            <a:r>
              <a:rPr lang="el-GR" dirty="0" smtClean="0">
                <a:latin typeface="Arial"/>
                <a:ea typeface="Calibri"/>
              </a:rPr>
              <a:t>), το </a:t>
            </a:r>
            <a:r>
              <a:rPr lang="el-GR" b="1" dirty="0" err="1" smtClean="0">
                <a:latin typeface="Arial"/>
                <a:ea typeface="Calibri"/>
              </a:rPr>
              <a:t>Γνωσιακό</a:t>
            </a:r>
            <a:r>
              <a:rPr lang="el-GR" b="1" dirty="0" smtClean="0">
                <a:latin typeface="Arial"/>
                <a:ea typeface="Calibri"/>
              </a:rPr>
              <a:t>-</a:t>
            </a:r>
            <a:r>
              <a:rPr lang="el-GR" b="1" dirty="0" err="1" smtClean="0">
                <a:latin typeface="Arial"/>
                <a:ea typeface="Calibri"/>
              </a:rPr>
              <a:t>Συμπεριφορικό</a:t>
            </a:r>
            <a:r>
              <a:rPr lang="el-GR" dirty="0" smtClean="0">
                <a:latin typeface="Arial"/>
                <a:ea typeface="Calibri"/>
              </a:rPr>
              <a:t> (</a:t>
            </a:r>
            <a:r>
              <a:rPr lang="en-US" dirty="0" smtClean="0">
                <a:latin typeface="Arial"/>
                <a:ea typeface="Calibri"/>
              </a:rPr>
              <a:t>Cognitive</a:t>
            </a:r>
            <a:r>
              <a:rPr lang="el-GR" dirty="0" smtClean="0">
                <a:latin typeface="Arial"/>
                <a:ea typeface="Calibri"/>
              </a:rPr>
              <a:t>-</a:t>
            </a:r>
            <a:r>
              <a:rPr lang="en-US" dirty="0" smtClean="0">
                <a:latin typeface="Arial"/>
                <a:ea typeface="Calibri"/>
              </a:rPr>
              <a:t>Behavioral frame of reference</a:t>
            </a:r>
            <a:r>
              <a:rPr lang="el-GR" dirty="0" smtClean="0">
                <a:latin typeface="Arial"/>
                <a:ea typeface="Calibri"/>
              </a:rPr>
              <a:t>), του </a:t>
            </a:r>
            <a:r>
              <a:rPr lang="el-GR" b="1" dirty="0" smtClean="0">
                <a:latin typeface="Arial"/>
                <a:ea typeface="Calibri"/>
              </a:rPr>
              <a:t>Κινητικού Ελέγχου </a:t>
            </a:r>
            <a:r>
              <a:rPr lang="el-GR" dirty="0" smtClean="0">
                <a:latin typeface="Arial"/>
                <a:ea typeface="Calibri"/>
              </a:rPr>
              <a:t>(</a:t>
            </a:r>
            <a:r>
              <a:rPr lang="en-US" dirty="0" smtClean="0">
                <a:latin typeface="Arial"/>
                <a:ea typeface="Calibri"/>
              </a:rPr>
              <a:t>motor learning</a:t>
            </a:r>
            <a:r>
              <a:rPr lang="el-GR" dirty="0" smtClean="0">
                <a:latin typeface="Arial"/>
                <a:ea typeface="Calibri"/>
              </a:rPr>
              <a:t>)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lum bright="40000" contrast="-40000"/>
          </a:blip>
          <a:srcRect/>
          <a:stretch>
            <a:fillRect/>
          </a:stretch>
        </p:blipFill>
        <p:spPr bwMode="auto">
          <a:xfrm>
            <a:off x="0" y="0"/>
            <a:ext cx="9009914" cy="6858000"/>
          </a:xfrm>
          <a:prstGeom prst="rect">
            <a:avLst/>
          </a:prstGeom>
          <a:noFill/>
          <a:ln w="9525">
            <a:noFill/>
            <a:miter lim="800000"/>
            <a:headEnd/>
            <a:tailEnd/>
          </a:ln>
          <a:effectLst/>
        </p:spPr>
      </p:pic>
      <p:sp>
        <p:nvSpPr>
          <p:cNvPr id="2" name="1 - Τίτλος"/>
          <p:cNvSpPr>
            <a:spLocks noGrp="1"/>
          </p:cNvSpPr>
          <p:nvPr>
            <p:ph type="title"/>
          </p:nvPr>
        </p:nvSpPr>
        <p:spPr>
          <a:xfrm>
            <a:off x="428596" y="2143116"/>
            <a:ext cx="8229600" cy="1143000"/>
          </a:xfrm>
        </p:spPr>
        <p:txBody>
          <a:bodyPr>
            <a:normAutofit fontScale="90000"/>
          </a:bodyPr>
          <a:lstStyle/>
          <a:p>
            <a:r>
              <a:rPr lang="el-GR" sz="4000" dirty="0" smtClean="0">
                <a:latin typeface="Arial"/>
                <a:ea typeface="Calibri"/>
              </a:rPr>
              <a:t>Ένα παράδειγμα μιας αρχής στη θεωρία της Εργοθεραπείας είναι ότι η εμπλοκή των ατόμων σε έργα συμβάλλει στην υγεία και ευημερία τους. Η εμπλοκή, τα έργα, η υγεία και η ευημερία αποτελούν τις έννοιες, ενώ η σχέση μεταξύ όλων αυτών των εννοιών αποτελεί την αρχή της θεωρίας</a:t>
            </a:r>
            <a:r>
              <a:rPr lang="el-GR" dirty="0" smtClean="0">
                <a:latin typeface="Arial"/>
                <a:ea typeface="Calibri"/>
              </a:rPr>
              <a:t>.</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smtClean="0">
                <a:latin typeface="Arial"/>
                <a:ea typeface="Calibri"/>
              </a:rPr>
              <a:t>ΒΑΣΙΚΕΣ ΕΠΑΓΓΕΛΜΑΤΙΚΕΣ ΔΕΞΙΟΤΗΤΕΣ ΤΟΥ ΕΡΓΟΘΕΡΑΠΕΥΤΗ</a:t>
            </a:r>
            <a:endParaRPr lang="el-GR" dirty="0"/>
          </a:p>
        </p:txBody>
      </p:sp>
      <p:sp>
        <p:nvSpPr>
          <p:cNvPr id="3" name="2 - Θέση περιεχομένου"/>
          <p:cNvSpPr>
            <a:spLocks noGrp="1"/>
          </p:cNvSpPr>
          <p:nvPr>
            <p:ph idx="1"/>
          </p:nvPr>
        </p:nvSpPr>
        <p:spPr/>
        <p:txBody>
          <a:bodyPr>
            <a:normAutofit fontScale="85000" lnSpcReduction="20000"/>
          </a:bodyPr>
          <a:lstStyle/>
          <a:p>
            <a:pPr lvl="0" algn="just">
              <a:lnSpc>
                <a:spcPct val="150000"/>
              </a:lnSpc>
              <a:buFont typeface="Wingdings"/>
              <a:buChar char=""/>
              <a:tabLst>
                <a:tab pos="457200" algn="l"/>
              </a:tabLst>
            </a:pPr>
            <a:r>
              <a:rPr lang="el-GR" dirty="0" smtClean="0">
                <a:latin typeface="Arial"/>
                <a:ea typeface="Calibri"/>
                <a:cs typeface="Times New Roman"/>
              </a:rPr>
              <a:t>Επαγγελματική/Κλινική Συλλογιστική</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Παροχή Πρακτικής Βασισμένης στην Τεκμηρίωση</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Δημιουργία Θεραπευτικής Σχέσης και Συνεργασίας με το άτομο</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Τήρηση Αρχείων στην Πρακτική </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Επαγγελματισμός και Ομαδική Συνεργασία </a:t>
            </a:r>
            <a:endParaRPr lang="el-GR" dirty="0">
              <a:ea typeface="Calibri"/>
              <a:cs typeface="Times New Roman"/>
            </a:endParaRPr>
          </a:p>
          <a:p>
            <a:pPr lvl="0" algn="just">
              <a:lnSpc>
                <a:spcPct val="150000"/>
              </a:lnSpc>
              <a:spcAft>
                <a:spcPts val="1000"/>
              </a:spcAft>
              <a:buFont typeface="Wingdings"/>
              <a:buChar char=""/>
              <a:tabLst>
                <a:tab pos="457200" algn="l"/>
              </a:tabLst>
            </a:pPr>
            <a:r>
              <a:rPr lang="el-GR" dirty="0" smtClean="0">
                <a:latin typeface="Arial"/>
                <a:ea typeface="Calibri"/>
                <a:cs typeface="Times New Roman"/>
              </a:rPr>
              <a:t>Παροχή ηθικής πρακτικής</a:t>
            </a:r>
            <a:endParaRPr lang="el-GR" dirty="0">
              <a:ea typeface="Calibri"/>
              <a:cs typeface="Times New Roman"/>
            </a:endParaRP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Arial"/>
                <a:ea typeface="Calibri"/>
              </a:rPr>
              <a:t>Κλινική Συλλογιστική </a:t>
            </a:r>
            <a:endParaRPr lang="el-GR" dirty="0"/>
          </a:p>
        </p:txBody>
      </p:sp>
      <p:sp>
        <p:nvSpPr>
          <p:cNvPr id="3" name="2 - Θέση περιεχομένου"/>
          <p:cNvSpPr>
            <a:spLocks noGrp="1"/>
          </p:cNvSpPr>
          <p:nvPr>
            <p:ph idx="1"/>
          </p:nvPr>
        </p:nvSpPr>
        <p:spPr/>
        <p:txBody>
          <a:bodyPr/>
          <a:lstStyle/>
          <a:p>
            <a:r>
              <a:rPr lang="el-GR" dirty="0" smtClean="0">
                <a:latin typeface="Arial"/>
                <a:ea typeface="Calibri"/>
              </a:rPr>
              <a:t>Η </a:t>
            </a:r>
            <a:r>
              <a:rPr lang="el-GR" b="1" dirty="0" smtClean="0">
                <a:latin typeface="Arial"/>
                <a:ea typeface="Calibri"/>
              </a:rPr>
              <a:t>κλινική</a:t>
            </a:r>
            <a:r>
              <a:rPr lang="el-GR" dirty="0" smtClean="0">
                <a:latin typeface="Arial"/>
                <a:ea typeface="Calibri"/>
              </a:rPr>
              <a:t> </a:t>
            </a:r>
            <a:r>
              <a:rPr lang="el-GR" b="1" dirty="0" smtClean="0">
                <a:latin typeface="Arial"/>
                <a:ea typeface="Calibri"/>
              </a:rPr>
              <a:t>συλλογιστική</a:t>
            </a:r>
            <a:r>
              <a:rPr lang="el-GR" dirty="0" smtClean="0">
                <a:latin typeface="Arial"/>
                <a:ea typeface="Calibri"/>
              </a:rPr>
              <a:t> (</a:t>
            </a:r>
            <a:r>
              <a:rPr lang="en-US" dirty="0" smtClean="0">
                <a:latin typeface="Arial"/>
                <a:ea typeface="Calibri"/>
              </a:rPr>
              <a:t>clinical reasoning</a:t>
            </a:r>
            <a:r>
              <a:rPr lang="el-GR" dirty="0" smtClean="0">
                <a:latin typeface="Arial"/>
                <a:ea typeface="Calibri"/>
              </a:rPr>
              <a:t>) αναφέρεται σε εκείνη τη διαδικασία σκέψης στην οποία εμπλέκονται οι εργοθεραπευτές όταν σχεδιάζουν, κατευθύνουν και εκτελούν τα θεραπευτικά τους προγράμματα καθώς και όταν </a:t>
            </a:r>
            <a:r>
              <a:rPr lang="el-GR" dirty="0" err="1" smtClean="0">
                <a:latin typeface="Arial"/>
                <a:ea typeface="Calibri"/>
              </a:rPr>
              <a:t>αναστοχάζονται</a:t>
            </a:r>
            <a:r>
              <a:rPr lang="el-GR" dirty="0" smtClean="0">
                <a:latin typeface="Arial"/>
                <a:ea typeface="Calibri"/>
              </a:rPr>
              <a:t> πάνω σε αυτά.</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lum bright="10000" contrast="40000"/>
          </a:blip>
          <a:srcRect/>
          <a:stretch>
            <a:fillRect/>
          </a:stretch>
        </p:blipFill>
        <p:spPr bwMode="auto">
          <a:xfrm>
            <a:off x="0" y="3595687"/>
            <a:ext cx="3406775" cy="3262313"/>
          </a:xfrm>
          <a:prstGeom prst="rect">
            <a:avLst/>
          </a:prstGeom>
          <a:ln>
            <a:noFill/>
          </a:ln>
          <a:effectLst>
            <a:softEdge rad="112500"/>
          </a:effectLst>
        </p:spPr>
      </p:pic>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dirty="0" smtClean="0">
                <a:latin typeface="Arial"/>
                <a:ea typeface="Calibri"/>
              </a:rPr>
              <a:t> </a:t>
            </a:r>
            <a:r>
              <a:rPr lang="el-GR" sz="1800" dirty="0">
                <a:latin typeface="Arial"/>
                <a:ea typeface="Calibri"/>
              </a:rPr>
              <a:t>Ο</a:t>
            </a:r>
            <a:r>
              <a:rPr lang="el-GR" sz="1800" dirty="0" smtClean="0">
                <a:latin typeface="Arial"/>
                <a:ea typeface="Calibri"/>
              </a:rPr>
              <a:t> όρος κλινική συλλογιστική ήταν κυρίαρχος, τελευταία έχουν εισαχθεί στην </a:t>
            </a:r>
            <a:r>
              <a:rPr lang="el-GR" sz="1800" dirty="0" err="1" smtClean="0">
                <a:latin typeface="Arial"/>
                <a:ea typeface="Calibri"/>
              </a:rPr>
              <a:t>Εργοθεραπεία</a:t>
            </a:r>
            <a:r>
              <a:rPr lang="el-GR" sz="1800" dirty="0" smtClean="0">
                <a:latin typeface="Arial"/>
                <a:ea typeface="Calibri"/>
              </a:rPr>
              <a:t> οι όροι </a:t>
            </a:r>
            <a:r>
              <a:rPr lang="el-GR" sz="1800" b="1" dirty="0" smtClean="0">
                <a:latin typeface="Arial"/>
                <a:ea typeface="Calibri"/>
              </a:rPr>
              <a:t>επαγγελματική</a:t>
            </a:r>
            <a:r>
              <a:rPr lang="el-GR" sz="1800" dirty="0" smtClean="0">
                <a:latin typeface="Arial"/>
                <a:ea typeface="Calibri"/>
              </a:rPr>
              <a:t> </a:t>
            </a:r>
            <a:r>
              <a:rPr lang="el-GR" sz="1800" b="1" dirty="0" smtClean="0">
                <a:latin typeface="Arial"/>
                <a:ea typeface="Calibri"/>
              </a:rPr>
              <a:t>συλλογιστική</a:t>
            </a:r>
            <a:r>
              <a:rPr lang="el-GR" sz="1800" dirty="0" smtClean="0">
                <a:latin typeface="Arial"/>
                <a:ea typeface="Calibri"/>
              </a:rPr>
              <a:t> και </a:t>
            </a:r>
            <a:r>
              <a:rPr lang="el-GR" sz="1800" b="1" dirty="0" smtClean="0">
                <a:latin typeface="Arial"/>
                <a:ea typeface="Calibri"/>
              </a:rPr>
              <a:t>θεραπευτική συλλογιστική</a:t>
            </a:r>
            <a:r>
              <a:rPr lang="el-GR" sz="1800" dirty="0" smtClean="0">
                <a:latin typeface="Arial"/>
                <a:ea typeface="Calibri"/>
              </a:rPr>
              <a:t> σε μια προσπάθεια να βρεθεί ένας όρος που να μην είναι τόσο στενά συνδεδεμένος με την ιατρική εφόσον η Εργοθεραπεία εφαρμόζεται όχι μόνο σε ιατρικά, αλλά και σε εκπαιδευτικά, επαγγελματικά ή κοινοτικά πλαίσια </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Arial"/>
                <a:ea typeface="Calibri"/>
                <a:cs typeface="Times New Roman"/>
              </a:rPr>
              <a:t>Παροχή Πρακτικής Βασισμένη στην Τεκμηρίωση</a:t>
            </a:r>
            <a:r>
              <a:rPr lang="el-GR" dirty="0">
                <a:ea typeface="Calibri"/>
                <a:cs typeface="Times New Roman"/>
              </a:rPr>
              <a:t/>
            </a:r>
            <a:br>
              <a:rPr lang="el-GR" dirty="0">
                <a:ea typeface="Calibri"/>
                <a:cs typeface="Times New Roman"/>
              </a:rPr>
            </a:br>
            <a:endParaRPr lang="el-GR" dirty="0"/>
          </a:p>
        </p:txBody>
      </p:sp>
      <p:sp>
        <p:nvSpPr>
          <p:cNvPr id="3" name="2 - Θέση περιεχομένου"/>
          <p:cNvSpPr>
            <a:spLocks noGrp="1"/>
          </p:cNvSpPr>
          <p:nvPr>
            <p:ph idx="1"/>
          </p:nvPr>
        </p:nvSpPr>
        <p:spPr/>
        <p:txBody>
          <a:bodyPr>
            <a:normAutofit fontScale="70000" lnSpcReduction="20000"/>
          </a:bodyPr>
          <a:lstStyle/>
          <a:p>
            <a:pPr algn="just">
              <a:lnSpc>
                <a:spcPct val="150000"/>
              </a:lnSpc>
              <a:spcAft>
                <a:spcPts val="1000"/>
              </a:spcAft>
            </a:pPr>
            <a:r>
              <a:rPr lang="el-GR" dirty="0" smtClean="0">
                <a:latin typeface="Arial"/>
                <a:ea typeface="Calibri"/>
              </a:rPr>
              <a:t>Η παροχή μιας πρακτικής βασισμένης στην τεκμηρίωση αποτελεί προτεραιότητα του σύγχρονου εργοθεραπευτή. </a:t>
            </a:r>
            <a:endParaRPr lang="el-GR" dirty="0">
              <a:latin typeface="Arial"/>
              <a:ea typeface="Calibri"/>
              <a:cs typeface="Times New Roman"/>
            </a:endParaRPr>
          </a:p>
          <a:p>
            <a:pPr algn="just">
              <a:lnSpc>
                <a:spcPct val="150000"/>
              </a:lnSpc>
              <a:spcAft>
                <a:spcPts val="1000"/>
              </a:spcAft>
            </a:pPr>
            <a:r>
              <a:rPr lang="el-GR" dirty="0" smtClean="0">
                <a:latin typeface="Arial"/>
                <a:ea typeface="Calibri"/>
                <a:cs typeface="Times New Roman"/>
              </a:rPr>
              <a:t>Κατά την πρακτική βασισμένη στην τεκμηρίωση, ο </a:t>
            </a:r>
            <a:r>
              <a:rPr lang="el-GR" dirty="0" err="1" smtClean="0">
                <a:latin typeface="Arial"/>
                <a:ea typeface="Calibri"/>
                <a:cs typeface="Times New Roman"/>
              </a:rPr>
              <a:t>εργοθεραπευτής</a:t>
            </a:r>
            <a:r>
              <a:rPr lang="el-GR" dirty="0" smtClean="0">
                <a:latin typeface="Arial"/>
                <a:ea typeface="Calibri"/>
                <a:cs typeface="Times New Roman"/>
              </a:rPr>
              <a:t> συλλογίζεται τα παρακάτω στοιχεία: </a:t>
            </a:r>
            <a:endParaRPr lang="el-GR" dirty="0">
              <a:ea typeface="Calibri"/>
              <a:cs typeface="Times New Roman"/>
            </a:endParaRPr>
          </a:p>
          <a:p>
            <a:pPr lvl="0" algn="just">
              <a:lnSpc>
                <a:spcPct val="150000"/>
              </a:lnSpc>
              <a:buFont typeface="Wingdings"/>
              <a:buChar char=""/>
            </a:pPr>
            <a:r>
              <a:rPr lang="el-GR" dirty="0" smtClean="0">
                <a:latin typeface="Arial"/>
                <a:ea typeface="Calibri"/>
                <a:cs typeface="Times New Roman"/>
              </a:rPr>
              <a:t>την πρόσφατη καλύτερη τεκμηρίωση που προέρχεται από ερευνητικές μελέτες </a:t>
            </a:r>
            <a:endParaRPr lang="el-GR" dirty="0">
              <a:ea typeface="Calibri"/>
              <a:cs typeface="Times New Roman"/>
            </a:endParaRPr>
          </a:p>
          <a:p>
            <a:pPr lvl="0" algn="just">
              <a:lnSpc>
                <a:spcPct val="150000"/>
              </a:lnSpc>
              <a:buFont typeface="Wingdings"/>
              <a:buChar char=""/>
            </a:pPr>
            <a:r>
              <a:rPr lang="el-GR" dirty="0" smtClean="0">
                <a:latin typeface="Arial"/>
                <a:ea typeface="Calibri"/>
                <a:cs typeface="Times New Roman"/>
              </a:rPr>
              <a:t>το θεραπευτικό περιβάλλον </a:t>
            </a:r>
            <a:endParaRPr lang="el-GR" dirty="0">
              <a:ea typeface="Calibri"/>
              <a:cs typeface="Times New Roman"/>
            </a:endParaRPr>
          </a:p>
          <a:p>
            <a:pPr lvl="0" algn="just">
              <a:lnSpc>
                <a:spcPct val="150000"/>
              </a:lnSpc>
              <a:spcAft>
                <a:spcPts val="1000"/>
              </a:spcAft>
              <a:buFont typeface="Wingdings"/>
              <a:buChar char=""/>
            </a:pPr>
            <a:r>
              <a:rPr lang="el-GR" dirty="0" smtClean="0">
                <a:latin typeface="Arial"/>
                <a:ea typeface="Calibri"/>
                <a:cs typeface="Times New Roman"/>
              </a:rPr>
              <a:t>τις αξίες και τις συνθήκες του κάθε θεραπευόμενου. </a:t>
            </a:r>
            <a:endParaRPr lang="el-GR" dirty="0">
              <a:ea typeface="Calibri"/>
              <a:cs typeface="Times New Roman"/>
            </a:endParaRPr>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6322" name="Picture 2"/>
          <p:cNvPicPr>
            <a:picLocks noGrp="1" noChangeAspect="1" noChangeArrowheads="1"/>
          </p:cNvPicPr>
          <p:nvPr>
            <p:ph idx="1"/>
          </p:nvPr>
        </p:nvPicPr>
        <p:blipFill>
          <a:blip r:embed="rId2" cstate="print"/>
          <a:srcRect/>
          <a:stretch>
            <a:fillRect/>
          </a:stretch>
        </p:blipFill>
        <p:spPr bwMode="auto">
          <a:xfrm>
            <a:off x="428596" y="490799"/>
            <a:ext cx="7929618" cy="645404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Arial"/>
                <a:ea typeface="Calibri"/>
              </a:rPr>
              <a:t>Δημιουργία Θεραπευτικής Σχέσης με το άτομο</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i="1" dirty="0" smtClean="0">
                <a:latin typeface="Arial"/>
                <a:ea typeface="Calibri"/>
                <a:cs typeface="Times New Roman"/>
              </a:rPr>
              <a:t>Μελέτη σε </a:t>
            </a:r>
            <a:r>
              <a:rPr lang="el-GR" i="1" dirty="0" err="1" smtClean="0">
                <a:latin typeface="Arial"/>
                <a:ea typeface="Calibri"/>
                <a:cs typeface="Times New Roman"/>
              </a:rPr>
              <a:t>εργοθεραπευτές</a:t>
            </a:r>
            <a:r>
              <a:rPr lang="el-GR" i="1" dirty="0" smtClean="0">
                <a:latin typeface="Arial"/>
                <a:ea typeface="Calibri"/>
                <a:cs typeface="Times New Roman"/>
              </a:rPr>
              <a:t> που εργάζονταν με άτομα με χρόνιες διαταραχές (μη ψυχιατρικές) δείχνει ότι οι </a:t>
            </a:r>
            <a:r>
              <a:rPr lang="el-GR" i="1" dirty="0" err="1" smtClean="0">
                <a:latin typeface="Arial"/>
                <a:ea typeface="Calibri"/>
                <a:cs typeface="Times New Roman"/>
              </a:rPr>
              <a:t>εργοθεραπευτές</a:t>
            </a:r>
            <a:r>
              <a:rPr lang="el-GR" i="1" dirty="0" smtClean="0">
                <a:latin typeface="Arial"/>
                <a:ea typeface="Calibri"/>
                <a:cs typeface="Times New Roman"/>
              </a:rPr>
              <a:t> έρχονται αντιμέτωποι στην πρακτική τους με συμπεριφορές από τους </a:t>
            </a:r>
            <a:r>
              <a:rPr lang="el-GR" i="1" dirty="0" err="1" smtClean="0">
                <a:latin typeface="Arial"/>
                <a:ea typeface="Calibri"/>
                <a:cs typeface="Times New Roman"/>
              </a:rPr>
              <a:t>θεραπευόμενους</a:t>
            </a:r>
            <a:r>
              <a:rPr lang="el-GR" i="1" dirty="0" smtClean="0">
                <a:latin typeface="Arial"/>
                <a:ea typeface="Calibri"/>
                <a:cs typeface="Times New Roman"/>
              </a:rPr>
              <a:t> όπως μη-συνεργασία, αντίσταση στη θεραπεία, χειριστικές συμπεριφορές, υπερβολικές απαιτήσεις ή εξάρτηση από τον εργοθεραπευτή, επιθετικότητα, παθητικότητα, αμφισβήτηση των γνώσεων ή κριτική προς τον εργοθεραπευτή, άρνηση της βελτίωσης, υπερβολικό έλεγχο προς τον εργοθεραπευτή, έλλειψη εμπιστοσύνης (</a:t>
            </a:r>
            <a:r>
              <a:rPr lang="en-US" i="1" dirty="0" smtClean="0">
                <a:latin typeface="Arial"/>
                <a:ea typeface="Calibri"/>
                <a:cs typeface="Times New Roman"/>
              </a:rPr>
              <a:t>Taylor</a:t>
            </a:r>
            <a:r>
              <a:rPr lang="el-GR" i="1" dirty="0" smtClean="0">
                <a:latin typeface="Arial"/>
                <a:ea typeface="Calibri"/>
                <a:cs typeface="Times New Roman"/>
              </a:rPr>
              <a:t>, </a:t>
            </a:r>
            <a:r>
              <a:rPr lang="en-US" i="1" dirty="0" smtClean="0">
                <a:latin typeface="Arial"/>
                <a:ea typeface="Calibri"/>
                <a:cs typeface="Times New Roman"/>
              </a:rPr>
              <a:t>Lee</a:t>
            </a:r>
            <a:r>
              <a:rPr lang="el-GR" i="1" dirty="0" smtClean="0">
                <a:latin typeface="Arial"/>
                <a:ea typeface="Calibri"/>
                <a:cs typeface="Times New Roman"/>
              </a:rPr>
              <a:t>, </a:t>
            </a:r>
            <a:r>
              <a:rPr lang="en-US" i="1" dirty="0" err="1" smtClean="0">
                <a:latin typeface="Arial"/>
                <a:ea typeface="Calibri"/>
                <a:cs typeface="Times New Roman"/>
              </a:rPr>
              <a:t>Kielhofner</a:t>
            </a:r>
            <a:r>
              <a:rPr lang="el-GR" i="1" dirty="0" smtClean="0">
                <a:latin typeface="Arial"/>
                <a:ea typeface="Calibri"/>
                <a:cs typeface="Times New Roman"/>
              </a:rPr>
              <a:t> &amp; </a:t>
            </a:r>
            <a:r>
              <a:rPr lang="en-US" i="1" dirty="0" err="1" smtClean="0">
                <a:latin typeface="Arial"/>
                <a:ea typeface="Calibri"/>
                <a:cs typeface="Times New Roman"/>
              </a:rPr>
              <a:t>Ketkar</a:t>
            </a:r>
            <a:r>
              <a:rPr lang="el-GR" i="1" dirty="0" smtClean="0">
                <a:latin typeface="Arial"/>
                <a:ea typeface="Calibri"/>
                <a:cs typeface="Times New Roman"/>
              </a:rPr>
              <a:t>, 2009). </a:t>
            </a:r>
            <a:endParaRPr lang="el-GR" dirty="0">
              <a:ea typeface="Calibri"/>
              <a:cs typeface="Times New Roman"/>
            </a:endParaRPr>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7346" name="Picture 2"/>
          <p:cNvPicPr>
            <a:picLocks noGrp="1" noChangeAspect="1" noChangeArrowheads="1"/>
          </p:cNvPicPr>
          <p:nvPr>
            <p:ph idx="1"/>
          </p:nvPr>
        </p:nvPicPr>
        <p:blipFill>
          <a:blip r:embed="rId2" cstate="print">
            <a:lum bright="40000"/>
          </a:blip>
          <a:srcRect/>
          <a:stretch>
            <a:fillRect/>
          </a:stretch>
        </p:blipFill>
        <p:spPr bwMode="auto">
          <a:xfrm>
            <a:off x="0" y="0"/>
            <a:ext cx="7261274" cy="3286124"/>
          </a:xfrm>
          <a:prstGeom prst="rect">
            <a:avLst/>
          </a:prstGeom>
          <a:noFill/>
          <a:ln w="9525">
            <a:noFill/>
            <a:miter lim="800000"/>
            <a:headEnd/>
            <a:tailEnd/>
          </a:ln>
          <a:effectLst/>
        </p:spPr>
      </p:pic>
      <p:sp>
        <p:nvSpPr>
          <p:cNvPr id="5" name="4 - TextBox"/>
          <p:cNvSpPr txBox="1"/>
          <p:nvPr/>
        </p:nvSpPr>
        <p:spPr>
          <a:xfrm>
            <a:off x="500034" y="3429000"/>
            <a:ext cx="8143932" cy="2585323"/>
          </a:xfrm>
          <a:prstGeom prst="rect">
            <a:avLst/>
          </a:prstGeom>
          <a:solidFill>
            <a:srgbClr val="FFFF00"/>
          </a:solidFill>
        </p:spPr>
        <p:txBody>
          <a:bodyPr wrap="square" rtlCol="0">
            <a:spAutoFit/>
          </a:bodyPr>
          <a:lstStyle/>
          <a:p>
            <a:r>
              <a:rPr lang="el-GR" dirty="0" smtClean="0">
                <a:latin typeface="Arial"/>
                <a:ea typeface="Calibri"/>
              </a:rPr>
              <a:t>Στην </a:t>
            </a:r>
            <a:r>
              <a:rPr lang="el-GR" dirty="0" err="1" smtClean="0">
                <a:latin typeface="Arial"/>
                <a:ea typeface="Calibri"/>
              </a:rPr>
              <a:t>Εργοθεραπεία</a:t>
            </a:r>
            <a:r>
              <a:rPr lang="el-GR" dirty="0" smtClean="0">
                <a:latin typeface="Arial"/>
                <a:ea typeface="Calibri"/>
              </a:rPr>
              <a:t> η </a:t>
            </a:r>
            <a:r>
              <a:rPr lang="el-GR" b="1" dirty="0" smtClean="0">
                <a:latin typeface="Arial"/>
                <a:ea typeface="Calibri"/>
              </a:rPr>
              <a:t>θεραπευτική σχέση</a:t>
            </a:r>
            <a:r>
              <a:rPr lang="el-GR" dirty="0" smtClean="0">
                <a:latin typeface="Arial"/>
                <a:ea typeface="Calibri"/>
              </a:rPr>
              <a:t> αποτελεί το πλαίσιο μέσα στο οποίο προκύπτουν οι αλληλεπιδράσεις του θεραπευτή με το θεραπευόμενο και θεωρείται ότι αποτελεί το κλειδί για μια επιτυχημένη ή αποτυχημένη θεραπεία αλλά και θεραπευτική εμπειρία του θεραπευόμενου</a:t>
            </a:r>
          </a:p>
          <a:p>
            <a:endParaRPr lang="el-GR" dirty="0">
              <a:latin typeface="Arial"/>
              <a:ea typeface="Calibri"/>
            </a:endParaRPr>
          </a:p>
          <a:p>
            <a:r>
              <a:rPr lang="el-GR" dirty="0" smtClean="0">
                <a:latin typeface="Arial"/>
                <a:ea typeface="Calibri"/>
              </a:rPr>
              <a:t> Η θεραπευτική σχέση διαφέρει από τις φιλικές σχέσεις ενός ατόμου στο ότι ενώ σε μια φιλική σχέση και τα δύο άτομα συνεισφέρουν και ωφελούνται από τη σχέση, στη θεραπευτική σχέση ο στόχος είναι να επωφεληθεί το ένα άτομο, συγκεκριμένα ο </a:t>
            </a:r>
            <a:r>
              <a:rPr lang="el-GR" dirty="0" err="1" smtClean="0">
                <a:latin typeface="Arial"/>
                <a:ea typeface="Calibri"/>
              </a:rPr>
              <a:t>θεραπευόμενος</a:t>
            </a:r>
            <a:r>
              <a:rPr lang="el-GR" dirty="0" smtClean="0">
                <a:latin typeface="Arial"/>
                <a:ea typeface="Calibri"/>
              </a:rPr>
              <a:t>. </a:t>
            </a:r>
            <a:endParaRPr lang="el-GR" dirty="0"/>
          </a:p>
        </p:txBody>
      </p:sp>
      <p:sp>
        <p:nvSpPr>
          <p:cNvPr id="6" name="5 - TextBox"/>
          <p:cNvSpPr txBox="1"/>
          <p:nvPr/>
        </p:nvSpPr>
        <p:spPr>
          <a:xfrm>
            <a:off x="428596" y="5072074"/>
            <a:ext cx="8429684" cy="369332"/>
          </a:xfrm>
          <a:prstGeom prst="rect">
            <a:avLst/>
          </a:prstGeom>
          <a:noFill/>
        </p:spPr>
        <p:txBody>
          <a:bodyPr wrap="square" rtlCol="0">
            <a:spAutoFit/>
          </a:bodyPr>
          <a:lstStyle/>
          <a:p>
            <a:r>
              <a:rPr lang="el-GR" dirty="0" smtClean="0"/>
              <a:t>κ</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Χαρακτηριστικά θεραπευτικής σχέσης</a:t>
            </a:r>
            <a:endParaRPr lang="el-GR" dirty="0"/>
          </a:p>
        </p:txBody>
      </p:sp>
      <p:sp>
        <p:nvSpPr>
          <p:cNvPr id="3" name="2 - Θέση περιεχομένου"/>
          <p:cNvSpPr>
            <a:spLocks noGrp="1"/>
          </p:cNvSpPr>
          <p:nvPr>
            <p:ph idx="1"/>
          </p:nvPr>
        </p:nvSpPr>
        <p:spPr/>
        <p:txBody>
          <a:bodyPr/>
          <a:lstStyle/>
          <a:p>
            <a:r>
              <a:rPr lang="el-GR" dirty="0" smtClean="0">
                <a:latin typeface="Arial"/>
                <a:ea typeface="Calibri"/>
              </a:rPr>
              <a:t>εμπιστοσύνη, ασφάλεια, σεβασμός, κατανόηση, επικοινωνία, συναισθηματικό μοίρασμα, ενσυναίσθηση, συνεργασία μεταξύ θεραπευτή ατόμου</a:t>
            </a:r>
          </a:p>
          <a:p>
            <a:r>
              <a:rPr lang="el-GR" dirty="0" smtClean="0">
                <a:latin typeface="Arial"/>
                <a:ea typeface="Calibri"/>
              </a:rPr>
              <a:t>Υπεύθυνος για τη δημιουργία μιας αποτελεσματικής θεραπευτικής σχέσης είναι ο </a:t>
            </a:r>
            <a:r>
              <a:rPr lang="el-GR" dirty="0" err="1" smtClean="0">
                <a:latin typeface="Arial"/>
                <a:ea typeface="Calibri"/>
              </a:rPr>
              <a:t>εργοθεραπευτής</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Arial"/>
                <a:ea typeface="Calibri"/>
              </a:rPr>
              <a:t>θεραπευτική χρήση εαυτού</a:t>
            </a:r>
            <a:r>
              <a:rPr lang="el-GR" dirty="0" smtClean="0">
                <a:latin typeface="Arial"/>
                <a:ea typeface="Calibri"/>
              </a:rPr>
              <a:t> </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latin typeface="Arial"/>
                <a:ea typeface="Calibri"/>
              </a:rPr>
              <a:t>Ο ε/θ ο οποίος σκόπιμα προσπαθεί να ενισχύσει προς το σωστό δρόμο τις αλληλεπιδράσεις του με το άτομο. </a:t>
            </a:r>
          </a:p>
          <a:p>
            <a:r>
              <a:rPr lang="el-GR" dirty="0" smtClean="0">
                <a:latin typeface="Arial"/>
                <a:ea typeface="Calibri"/>
              </a:rPr>
              <a:t>Η προσπάθειά του αυτή αναφέρεται στη βιβλιογραφία ως </a:t>
            </a:r>
            <a:r>
              <a:rPr lang="el-GR" b="1" dirty="0" smtClean="0">
                <a:latin typeface="Arial"/>
                <a:ea typeface="Calibri"/>
              </a:rPr>
              <a:t>θεραπευτική χρήση εαυτού</a:t>
            </a:r>
            <a:r>
              <a:rPr lang="el-GR" dirty="0" smtClean="0">
                <a:latin typeface="Arial"/>
                <a:ea typeface="Calibri"/>
              </a:rPr>
              <a:t> (</a:t>
            </a:r>
            <a:r>
              <a:rPr lang="en-US" dirty="0" smtClean="0">
                <a:latin typeface="Arial"/>
                <a:ea typeface="Calibri"/>
              </a:rPr>
              <a:t>therapeutic use of self</a:t>
            </a:r>
            <a:r>
              <a:rPr lang="el-GR" dirty="0" smtClean="0">
                <a:latin typeface="Arial"/>
                <a:ea typeface="Calibri"/>
              </a:rPr>
              <a:t>) και ορίζεται ως «η προγραμματισμένη χρήση της προσωπικότητας, της διαίσθησης, των αντιλήψεων και της κρίσης του θεραπευτή ως μέρος της θεραπευτικής διαδικασίας» </a:t>
            </a: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smtClean="0">
                <a:latin typeface="Arial"/>
                <a:ea typeface="Calibri"/>
              </a:rPr>
              <a:t>Οι έννοιες και οι αρχές μιας θεωρίας παρέχουν στους επαγγελματίες τα εργαλεία για να κατανοήσουν, να εξηγήσουν ή να προβλέψουν τα φαινόμενα που στην περίπτωση της Εργοθεραπείας αφορούν στο φαινόμενο του ανθρώπινου έργου</a:t>
            </a:r>
            <a:endParaRPr lang="el-GR" sz="2000" dirty="0"/>
          </a:p>
        </p:txBody>
      </p:sp>
      <p:sp>
        <p:nvSpPr>
          <p:cNvPr id="3" name="2 - Θέση περιεχομένου"/>
          <p:cNvSpPr>
            <a:spLocks noGrp="1"/>
          </p:cNvSpPr>
          <p:nvPr>
            <p:ph idx="1"/>
          </p:nvPr>
        </p:nvSpPr>
        <p:spPr>
          <a:solidFill>
            <a:srgbClr val="FFFF00"/>
          </a:solidFill>
        </p:spPr>
        <p:txBody>
          <a:bodyPr>
            <a:normAutofit fontScale="47500" lnSpcReduction="20000"/>
          </a:bodyPr>
          <a:lstStyle/>
          <a:p>
            <a:r>
              <a:rPr lang="el-GR" sz="1800" dirty="0" smtClean="0">
                <a:latin typeface="Arial"/>
                <a:ea typeface="Calibri"/>
                <a:cs typeface="Times New Roman"/>
              </a:rPr>
              <a:t>Η εφαρμογή μίας ή περισσοτέρων θεωριών στην πρακτική είναι πολύ σημαντική γιατί: </a:t>
            </a:r>
          </a:p>
          <a:p>
            <a:endParaRPr lang="el-GR" sz="1800"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αποτελούν τη βάση και αιτιολογούν την πρακτική μας</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παρέχουν τις έννοιες και τις λέξεις για να ονομάσουμε τα προβλήματα ή ότι άλλο ενδιαφέρει την πρακτική μας αλλά και να σχεδιάσουμε την παρέμβαση που θα τα αλλάξει</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αιτιολογούν τις αποζημιώσεις που λαμβάνουν τα άτομα για τις θεραπείες που λαμβάνουν</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δίνουν εγκυρότητα στην πρακτική μας</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ενισχύουν την ανάπτυξη ενός επαγγέλματος αλλά και τον επαγγελματισμό των μελών του</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βοηθούν στην αιτιολόγηση των θεραπευτικών δράσεων των επαγγελματιών </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δημιουργούν επαρκείς και ικανούς επαγγελματίες</a:t>
            </a:r>
            <a:endParaRPr lang="el-GR" dirty="0">
              <a:ea typeface="Calibri"/>
              <a:cs typeface="Times New Roman"/>
            </a:endParaRPr>
          </a:p>
          <a:p>
            <a:pPr marL="457200" algn="r">
              <a:lnSpc>
                <a:spcPct val="150000"/>
              </a:lnSpc>
              <a:spcAft>
                <a:spcPts val="1000"/>
              </a:spcAft>
            </a:pPr>
            <a:r>
              <a:rPr lang="el-GR" dirty="0" smtClean="0">
                <a:latin typeface="Arial"/>
                <a:ea typeface="Calibri"/>
                <a:cs typeface="Times New Roman"/>
              </a:rPr>
              <a:t>(</a:t>
            </a:r>
            <a:r>
              <a:rPr lang="en-US" dirty="0" smtClean="0">
                <a:latin typeface="Arial"/>
                <a:ea typeface="Calibri"/>
                <a:cs typeface="Times New Roman"/>
              </a:rPr>
              <a:t>Parham</a:t>
            </a:r>
            <a:r>
              <a:rPr lang="el-GR" dirty="0" smtClean="0">
                <a:latin typeface="Arial"/>
                <a:ea typeface="Calibri"/>
                <a:cs typeface="Times New Roman"/>
              </a:rPr>
              <a:t>, 1987, </a:t>
            </a:r>
            <a:r>
              <a:rPr lang="en-US" dirty="0" smtClean="0">
                <a:latin typeface="Arial"/>
                <a:ea typeface="Calibri"/>
                <a:cs typeface="Times New Roman"/>
              </a:rPr>
              <a:t>Walker</a:t>
            </a:r>
            <a:r>
              <a:rPr lang="el-GR" dirty="0" smtClean="0">
                <a:latin typeface="Arial"/>
                <a:ea typeface="Calibri"/>
                <a:cs typeface="Times New Roman"/>
              </a:rPr>
              <a:t> &amp; </a:t>
            </a:r>
            <a:r>
              <a:rPr lang="en-US" dirty="0" smtClean="0">
                <a:latin typeface="Arial"/>
                <a:ea typeface="Calibri"/>
                <a:cs typeface="Times New Roman"/>
              </a:rPr>
              <a:t>Ludwig</a:t>
            </a:r>
            <a:r>
              <a:rPr lang="el-GR" dirty="0" smtClean="0">
                <a:latin typeface="Arial"/>
                <a:ea typeface="Calibri"/>
                <a:cs typeface="Times New Roman"/>
              </a:rPr>
              <a:t>, 2004).</a:t>
            </a:r>
            <a:endParaRPr lang="el-GR" dirty="0">
              <a:ea typeface="Calibri"/>
              <a:cs typeface="Times New Roman"/>
            </a:endParaRPr>
          </a:p>
          <a:p>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Ηθικά διλήμματα </a:t>
            </a:r>
            <a:endParaRPr lang="el-GR" dirty="0"/>
          </a:p>
        </p:txBody>
      </p:sp>
      <p:sp>
        <p:nvSpPr>
          <p:cNvPr id="3" name="2 - Θέση περιεχομένου"/>
          <p:cNvSpPr>
            <a:spLocks noGrp="1"/>
          </p:cNvSpPr>
          <p:nvPr>
            <p:ph idx="1"/>
          </p:nvPr>
        </p:nvSpPr>
        <p:spPr/>
        <p:txBody>
          <a:bodyPr>
            <a:normAutofit fontScale="85000" lnSpcReduction="10000"/>
          </a:bodyPr>
          <a:lstStyle/>
          <a:p>
            <a:pPr lvl="0" algn="just">
              <a:lnSpc>
                <a:spcPct val="150000"/>
              </a:lnSpc>
              <a:buFont typeface="Wingdings"/>
              <a:buChar char=""/>
            </a:pPr>
            <a:r>
              <a:rPr lang="el-GR" dirty="0" smtClean="0">
                <a:latin typeface="Arial"/>
                <a:ea typeface="Calibri"/>
                <a:cs typeface="Times New Roman"/>
              </a:rPr>
              <a:t>οι ηθικές αξίες του θεραπευτή συγκρούονται αρκετές φορές με τις ηθικές αξίες του θεραπευόμενου</a:t>
            </a:r>
            <a:endParaRPr lang="el-GR" dirty="0">
              <a:ea typeface="Calibri"/>
              <a:cs typeface="Times New Roman"/>
            </a:endParaRPr>
          </a:p>
          <a:p>
            <a:pPr lvl="0" algn="just">
              <a:lnSpc>
                <a:spcPct val="150000"/>
              </a:lnSpc>
              <a:buFont typeface="Wingdings"/>
              <a:buChar char=""/>
            </a:pPr>
            <a:r>
              <a:rPr lang="el-GR" dirty="0" smtClean="0">
                <a:latin typeface="Arial"/>
                <a:ea typeface="Calibri"/>
                <a:cs typeface="Times New Roman"/>
              </a:rPr>
              <a:t>ο θεραπευτής παρεμποδίζεται από το πλαίσιό του να λειτουργήσει ηθικά </a:t>
            </a:r>
            <a:endParaRPr lang="el-GR" dirty="0">
              <a:ea typeface="Calibri"/>
              <a:cs typeface="Times New Roman"/>
            </a:endParaRPr>
          </a:p>
          <a:p>
            <a:pPr lvl="0" algn="just">
              <a:lnSpc>
                <a:spcPct val="150000"/>
              </a:lnSpc>
              <a:spcAft>
                <a:spcPts val="1000"/>
              </a:spcAft>
              <a:buFont typeface="Wingdings"/>
              <a:buChar char=""/>
            </a:pPr>
            <a:r>
              <a:rPr lang="el-GR" dirty="0" smtClean="0">
                <a:latin typeface="Arial"/>
                <a:ea typeface="Calibri"/>
                <a:cs typeface="Times New Roman"/>
              </a:rPr>
              <a:t>ο θεραπευτής δεν συμμορφώνεται με τον κώδικα ηθικής και δεοντολογίας του επαγγέλματος </a:t>
            </a:r>
            <a:endParaRPr lang="el-GR" dirty="0">
              <a:ea typeface="Calibri"/>
              <a:cs typeface="Times New Roman"/>
            </a:endParaRPr>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571604"/>
          </a:xfrm>
          <a:solidFill>
            <a:srgbClr val="FFFF00"/>
          </a:solidFill>
        </p:spPr>
        <p:txBody>
          <a:bodyPr>
            <a:noAutofit/>
          </a:bodyPr>
          <a:lstStyle/>
          <a:p>
            <a:r>
              <a:rPr lang="el-GR" sz="2000" b="1" dirty="0" smtClean="0">
                <a:latin typeface="Arial"/>
                <a:ea typeface="Calibri"/>
              </a:rPr>
              <a:t>Οι περισσότεροι κώδικες δεοντολογίας της Εργοθεραπείας αναφέρουν τις παρακάτω επτά βασικές αρχές τις οποίες οι εργοθεραπευτές αναμένεται να εφαρμόζουν οποτεδήποτε μια ηθική σύγκρουση προκύπτει, με στόχο να την επιλύσουν με τον καλύτερο τρόπο.</a:t>
            </a:r>
            <a:endParaRPr lang="el-GR" sz="2000" b="1" dirty="0"/>
          </a:p>
        </p:txBody>
      </p:sp>
      <p:sp>
        <p:nvSpPr>
          <p:cNvPr id="3" name="2 - Θέση περιεχομένου"/>
          <p:cNvSpPr>
            <a:spLocks noGrp="1"/>
          </p:cNvSpPr>
          <p:nvPr>
            <p:ph idx="1"/>
          </p:nvPr>
        </p:nvSpPr>
        <p:spPr>
          <a:xfrm>
            <a:off x="0" y="1600200"/>
            <a:ext cx="9144000" cy="5043510"/>
          </a:xfrm>
        </p:spPr>
        <p:txBody>
          <a:bodyPr>
            <a:noAutofit/>
          </a:bodyPr>
          <a:lstStyle/>
          <a:p>
            <a:pPr lvl="0" algn="just">
              <a:lnSpc>
                <a:spcPct val="150000"/>
              </a:lnSpc>
              <a:buFont typeface="Wingdings"/>
              <a:buChar char=""/>
              <a:tabLst>
                <a:tab pos="457200" algn="l"/>
              </a:tabLst>
            </a:pPr>
            <a:r>
              <a:rPr lang="el-GR" sz="1600" i="1" dirty="0" smtClean="0">
                <a:latin typeface="Arial"/>
                <a:ea typeface="Calibri"/>
                <a:cs typeface="Times New Roman"/>
              </a:rPr>
              <a:t>Φιλανθρωπία.</a:t>
            </a:r>
            <a:r>
              <a:rPr lang="el-GR" sz="1600" dirty="0" smtClean="0">
                <a:latin typeface="Arial"/>
                <a:ea typeface="Calibri"/>
                <a:cs typeface="Times New Roman"/>
              </a:rPr>
              <a:t> Αναφέρεται σε θεραπευτικές δράσεις που γίνονται μόνο για το καλό των άλλων.</a:t>
            </a:r>
            <a:endParaRPr lang="el-GR" sz="1600" dirty="0">
              <a:ea typeface="Calibri"/>
              <a:cs typeface="Times New Roman"/>
            </a:endParaRPr>
          </a:p>
          <a:p>
            <a:pPr lvl="0" algn="just">
              <a:lnSpc>
                <a:spcPct val="150000"/>
              </a:lnSpc>
              <a:buFont typeface="Wingdings"/>
              <a:buChar char=""/>
              <a:tabLst>
                <a:tab pos="457200" algn="l"/>
              </a:tabLst>
            </a:pPr>
            <a:r>
              <a:rPr lang="el-GR" sz="1600" i="1" dirty="0" smtClean="0">
                <a:latin typeface="Arial"/>
                <a:ea typeface="Calibri"/>
                <a:cs typeface="Times New Roman"/>
              </a:rPr>
              <a:t>Μη-επιβλαβής δράση.</a:t>
            </a:r>
            <a:r>
              <a:rPr lang="el-GR" sz="1600" dirty="0" smtClean="0">
                <a:latin typeface="Arial"/>
                <a:ea typeface="Calibri"/>
                <a:cs typeface="Times New Roman"/>
              </a:rPr>
              <a:t> Αναφέρεται στο να μη βλάψει ο θεραπευτής το θεραπευόμενο συλλογιζόμενος τους κινδύνους αλλά και τις ωφέλιμες συνέπειες των δράσεών του.   </a:t>
            </a:r>
            <a:endParaRPr lang="el-GR" sz="1600" dirty="0">
              <a:ea typeface="Calibri"/>
              <a:cs typeface="Times New Roman"/>
            </a:endParaRPr>
          </a:p>
          <a:p>
            <a:pPr lvl="0" algn="just">
              <a:lnSpc>
                <a:spcPct val="150000"/>
              </a:lnSpc>
              <a:buFont typeface="Wingdings"/>
              <a:buChar char=""/>
              <a:tabLst>
                <a:tab pos="457200" algn="l"/>
              </a:tabLst>
            </a:pPr>
            <a:r>
              <a:rPr lang="el-GR" sz="1600" i="1" dirty="0" smtClean="0">
                <a:latin typeface="Arial"/>
                <a:ea typeface="Calibri"/>
                <a:cs typeface="Times New Roman"/>
              </a:rPr>
              <a:t>Αυτονομία και εμπιστευτικότητα.</a:t>
            </a:r>
            <a:r>
              <a:rPr lang="el-GR" sz="1600" dirty="0" smtClean="0">
                <a:latin typeface="Arial"/>
                <a:ea typeface="Calibri"/>
                <a:cs typeface="Times New Roman"/>
              </a:rPr>
              <a:t> Η αυτονομία αναφέρεται στην ικανότητα και στο δικαίωμα να δρα κανείς ανεξάρτητος, στηριζόμενος στις δικές του αποφάσεις. Αφορά στις αρχές της αυτό-διαχείρισης, της ελευθερίας, της </a:t>
            </a:r>
            <a:r>
              <a:rPr lang="el-GR" sz="1600" dirty="0" err="1" smtClean="0">
                <a:latin typeface="Arial"/>
                <a:ea typeface="Calibri"/>
                <a:cs typeface="Times New Roman"/>
              </a:rPr>
              <a:t>ιδιωτικότητας</a:t>
            </a:r>
            <a:r>
              <a:rPr lang="el-GR" sz="1600" dirty="0" smtClean="0">
                <a:latin typeface="Arial"/>
                <a:ea typeface="Calibri"/>
                <a:cs typeface="Times New Roman"/>
              </a:rPr>
              <a:t>, του </a:t>
            </a:r>
            <a:r>
              <a:rPr lang="el-GR" sz="1600" dirty="0" err="1" smtClean="0">
                <a:latin typeface="Arial"/>
                <a:ea typeface="Calibri"/>
                <a:cs typeface="Times New Roman"/>
              </a:rPr>
              <a:t>αυτοκαθορισμού</a:t>
            </a:r>
            <a:r>
              <a:rPr lang="el-GR" sz="1600" dirty="0" smtClean="0">
                <a:latin typeface="Arial"/>
                <a:ea typeface="Calibri"/>
                <a:cs typeface="Times New Roman"/>
              </a:rPr>
              <a:t> και του σεβασμού για τις επιθυμίες ενός ατόμου. Η εμπιστευτικότητα αναφέρεται στην προσδοκία ότι οι πληροφορίες που μοιράζεται το άτομο, θα τηρηθούν ως απόρρητες, θα μοιραστούν μόνο με αυτούς που εμπλέκονται άμεσα στη θεραπεία, και μόνο με όσους το άτομο επιθυμεί.    </a:t>
            </a:r>
            <a:endParaRPr lang="el-GR" sz="1600" dirty="0">
              <a:ea typeface="Calibri"/>
              <a:cs typeface="Times New Roman"/>
            </a:endParaRPr>
          </a:p>
          <a:p>
            <a:pPr lvl="0" algn="just">
              <a:lnSpc>
                <a:spcPct val="150000"/>
              </a:lnSpc>
              <a:buFont typeface="Wingdings"/>
              <a:buChar char=""/>
              <a:tabLst>
                <a:tab pos="457200" algn="l"/>
              </a:tabLst>
            </a:pPr>
            <a:r>
              <a:rPr lang="el-GR" sz="1600" i="1" dirty="0" smtClean="0">
                <a:latin typeface="Arial"/>
                <a:ea typeface="Calibri"/>
                <a:cs typeface="Times New Roman"/>
              </a:rPr>
              <a:t>Κοινωνική δικαιοσύνη.</a:t>
            </a:r>
            <a:r>
              <a:rPr lang="el-GR" sz="1600" dirty="0" smtClean="0">
                <a:latin typeface="Arial"/>
                <a:ea typeface="Calibri"/>
                <a:cs typeface="Times New Roman"/>
              </a:rPr>
              <a:t> Αναφέρεται στη δίκαιη και ισότιμη παροχή υπηρεσιών σε όλα τα άτομα, χωρίς εξαιρέσεις. Οι έννοιες των ανθρώπινων δικαιωμάτων, της ισότητας και της ίσης ευκαιρίας είναι μέρη αυτής της αρχής (</a:t>
            </a:r>
            <a:r>
              <a:rPr lang="en-US" sz="1600" dirty="0" smtClean="0">
                <a:latin typeface="Arial"/>
                <a:ea typeface="Calibri"/>
                <a:cs typeface="Times New Roman"/>
              </a:rPr>
              <a:t>Beauchamp</a:t>
            </a:r>
            <a:r>
              <a:rPr lang="el-GR" sz="1600" dirty="0" smtClean="0">
                <a:latin typeface="Arial"/>
                <a:ea typeface="Calibri"/>
                <a:cs typeface="Times New Roman"/>
              </a:rPr>
              <a:t> &amp; </a:t>
            </a:r>
            <a:r>
              <a:rPr lang="en-US" sz="1600" dirty="0" smtClean="0">
                <a:latin typeface="Arial"/>
                <a:ea typeface="Calibri"/>
                <a:cs typeface="Times New Roman"/>
              </a:rPr>
              <a:t>Childress</a:t>
            </a:r>
            <a:r>
              <a:rPr lang="el-GR" sz="1600" dirty="0" smtClean="0">
                <a:latin typeface="Arial"/>
                <a:ea typeface="Calibri"/>
                <a:cs typeface="Times New Roman"/>
              </a:rPr>
              <a:t>, 2008).</a:t>
            </a:r>
            <a:endParaRPr lang="el-GR" sz="1600" dirty="0">
              <a:ea typeface="Calibri"/>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00200"/>
            <a:ext cx="8229600" cy="5257800"/>
          </a:xfrm>
        </p:spPr>
        <p:txBody>
          <a:bodyPr>
            <a:normAutofit fontScale="32500" lnSpcReduction="20000"/>
          </a:bodyPr>
          <a:lstStyle/>
          <a:p>
            <a:pPr lvl="0" algn="just">
              <a:lnSpc>
                <a:spcPct val="150000"/>
              </a:lnSpc>
              <a:buFont typeface="Wingdings"/>
              <a:buChar char=""/>
              <a:tabLst>
                <a:tab pos="457200" algn="l"/>
              </a:tabLst>
            </a:pPr>
            <a:r>
              <a:rPr lang="el-GR" sz="4900" i="1" dirty="0" smtClean="0">
                <a:latin typeface="Arial"/>
                <a:ea typeface="Calibri"/>
                <a:cs typeface="Times New Roman"/>
              </a:rPr>
              <a:t>Διαδικαστική δικαιοσύνη.</a:t>
            </a:r>
            <a:r>
              <a:rPr lang="el-GR" sz="4900" dirty="0" smtClean="0">
                <a:latin typeface="Arial"/>
                <a:ea typeface="Calibri"/>
                <a:cs typeface="Times New Roman"/>
              </a:rPr>
              <a:t> Οι εργοθεραπευτές είναι υποχρεωμένοι να γνωρίζουν και να τηρούν τους νόμους και τις ρυθμίσεις (σε τοπικό ή κρατικό επίπεδο) που καθοδηγούν το επάγγελμα αλλά και να ενημερώνουν τους εργοδότες, τους εργαζόμενους και συναδέλφους γι’ αυτούς. Επιπλέον, οι εργοθεραπευτές χρειάζεται να αναφέρουν και να καταγράφουν όλες τις πληροφορίες που αφορούν τις υπηρεσίες που παρέχουν.</a:t>
            </a:r>
            <a:endParaRPr lang="el-GR" sz="4900" dirty="0" smtClean="0">
              <a:ea typeface="Calibri"/>
              <a:cs typeface="Times New Roman"/>
            </a:endParaRPr>
          </a:p>
          <a:p>
            <a:pPr lvl="0" algn="just">
              <a:lnSpc>
                <a:spcPct val="150000"/>
              </a:lnSpc>
              <a:spcAft>
                <a:spcPts val="1000"/>
              </a:spcAft>
              <a:buFont typeface="Wingdings"/>
              <a:buChar char=""/>
              <a:tabLst>
                <a:tab pos="457200" algn="l"/>
              </a:tabLst>
            </a:pPr>
            <a:r>
              <a:rPr lang="el-GR" sz="4900" i="1" dirty="0" smtClean="0">
                <a:latin typeface="Arial"/>
                <a:ea typeface="Calibri"/>
                <a:cs typeface="Times New Roman"/>
              </a:rPr>
              <a:t>Φιλαλήθεια. </a:t>
            </a:r>
            <a:r>
              <a:rPr lang="el-GR" sz="4900" dirty="0" smtClean="0">
                <a:latin typeface="Arial"/>
                <a:ea typeface="Calibri"/>
                <a:cs typeface="Times New Roman"/>
              </a:rPr>
              <a:t>Αναφέρεται στην υποχρέωση του θεραπευτή να λέει την αλήθεια ή να είναι ειλικρινής με το </a:t>
            </a:r>
            <a:r>
              <a:rPr lang="el-GR" sz="4900" dirty="0" err="1" smtClean="0">
                <a:latin typeface="Arial"/>
                <a:ea typeface="Calibri"/>
                <a:cs typeface="Times New Roman"/>
              </a:rPr>
              <a:t>θεραπευόμενό</a:t>
            </a:r>
            <a:r>
              <a:rPr lang="el-GR" sz="4900" dirty="0" smtClean="0">
                <a:latin typeface="Arial"/>
                <a:ea typeface="Calibri"/>
                <a:cs typeface="Times New Roman"/>
              </a:rPr>
              <a:t> του. Οι εργοθεραπευτές πρέπει να παρουσιάζουν στους θεραπευόμενους με ακρίβεια τα διαπιστευτήριά τους, την εκπαίδευσή τους και την επάρκειά τους και να μην υπερβάλλουν ούτε να παρουσιάζουν ψευδή στοιχεία για τον εαυτό τους.</a:t>
            </a:r>
            <a:endParaRPr lang="el-GR" sz="4900" dirty="0" smtClean="0">
              <a:ea typeface="Calibri"/>
              <a:cs typeface="Times New Roman"/>
            </a:endParaRPr>
          </a:p>
          <a:p>
            <a:r>
              <a:rPr lang="el-GR" sz="4900" i="1" dirty="0" smtClean="0">
                <a:latin typeface="Arial"/>
                <a:ea typeface="Calibri"/>
              </a:rPr>
              <a:t>Αξιοπιστία. </a:t>
            </a:r>
            <a:r>
              <a:rPr lang="el-GR" sz="4900" dirty="0" smtClean="0">
                <a:latin typeface="Arial"/>
                <a:ea typeface="Calibri"/>
              </a:rPr>
              <a:t>Αναφέρεται στο να τηρεί κανείς αυτά που υπόσχεται ή αυτά στα οποία δεσμεύεται.</a:t>
            </a:r>
            <a:endParaRPr lang="el-GR" sz="4900"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40000"/>
          </a:blip>
          <a:srcRect/>
          <a:stretch>
            <a:fillRect/>
          </a:stretch>
        </p:blipFill>
        <p:spPr bwMode="auto">
          <a:xfrm>
            <a:off x="4750" y="428604"/>
            <a:ext cx="9013765" cy="5572164"/>
          </a:xfrm>
          <a:prstGeom prst="rect">
            <a:avLst/>
          </a:prstGeom>
          <a:ln>
            <a:noFill/>
          </a:ln>
          <a:effectLst>
            <a:softEdge rad="112500"/>
          </a:effectLst>
        </p:spPr>
      </p:pic>
      <p:sp>
        <p:nvSpPr>
          <p:cNvPr id="2" name="1 - Τίτλος"/>
          <p:cNvSpPr>
            <a:spLocks noGrp="1"/>
          </p:cNvSpPr>
          <p:nvPr>
            <p:ph type="title"/>
          </p:nvPr>
        </p:nvSpPr>
        <p:spPr/>
        <p:txBody>
          <a:bodyPr>
            <a:normAutofit fontScale="90000"/>
          </a:bodyPr>
          <a:lstStyle/>
          <a:p>
            <a:r>
              <a:rPr lang="el-GR" b="1" dirty="0">
                <a:latin typeface="Arial"/>
                <a:ea typeface="Calibri"/>
                <a:cs typeface="Times New Roman"/>
              </a:rPr>
              <a:t/>
            </a:r>
            <a:br>
              <a:rPr lang="el-GR" b="1" dirty="0">
                <a:latin typeface="Arial"/>
                <a:ea typeface="Calibri"/>
                <a:cs typeface="Times New Roman"/>
              </a:rPr>
            </a:br>
            <a:r>
              <a:rPr lang="el-GR" b="1" dirty="0" smtClean="0">
                <a:latin typeface="Arial"/>
                <a:ea typeface="Calibri"/>
                <a:cs typeface="Times New Roman"/>
              </a:rPr>
              <a:t>Η Ανάπτυξη της Εργοθεραπευτικής Θεωρίας </a:t>
            </a:r>
            <a:r>
              <a:rPr lang="el-GR" dirty="0">
                <a:ea typeface="Calibri"/>
                <a:cs typeface="Times New Roman"/>
              </a:rPr>
              <a:t/>
            </a:r>
            <a:br>
              <a:rPr lang="el-GR" dirty="0">
                <a:ea typeface="Calibri"/>
                <a:cs typeface="Times New Roman"/>
              </a:rPr>
            </a:br>
            <a:endParaRPr lang="el-GR" dirty="0"/>
          </a:p>
        </p:txBody>
      </p:sp>
      <p:sp>
        <p:nvSpPr>
          <p:cNvPr id="3" name="2 - Θέση περιεχομένου"/>
          <p:cNvSpPr>
            <a:spLocks noGrp="1"/>
          </p:cNvSpPr>
          <p:nvPr>
            <p:ph idx="1"/>
          </p:nvPr>
        </p:nvSpPr>
        <p:spPr/>
        <p:txBody>
          <a:bodyPr>
            <a:normAutofit fontScale="92500" lnSpcReduction="20000"/>
          </a:bodyPr>
          <a:lstStyle/>
          <a:p>
            <a:pPr algn="just"/>
            <a:r>
              <a:rPr lang="el-GR" dirty="0" smtClean="0">
                <a:latin typeface="Arial"/>
                <a:ea typeface="Calibri"/>
              </a:rPr>
              <a:t>Οι πρώτες θεωρητικές βάσεις του επαγγέλματος της </a:t>
            </a:r>
            <a:r>
              <a:rPr lang="el-GR" dirty="0" err="1" smtClean="0">
                <a:latin typeface="Arial"/>
                <a:ea typeface="Calibri"/>
              </a:rPr>
              <a:t>Εργοθεραπείας</a:t>
            </a:r>
            <a:r>
              <a:rPr lang="el-GR" dirty="0" smtClean="0">
                <a:latin typeface="Arial"/>
                <a:ea typeface="Calibri"/>
              </a:rPr>
              <a:t> ξεκίνησαν κατά την ίδρυσή του και ήταν αποτέλεσμα του ποικίλου θεωρητικού υπόβαθρου που είχαν οι ιδρυτές της (νοσηλευτική, ψυχιατρική, κοινωνική εργασία, εκπαίδευση, αρχιτεκτονική) αλλά και των φιλοσοφικών κινημάτων εκείνης της εποχής (ηθική θεραπεία, κίνημα τεχνών και χειροτεχνιών). Θα μπορούσε κανείς να πει ότι η φιλοσοφία της Εργοθεραπείας αναπτύχθηκε πριν δημιουργηθεί η θεωρία της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noAutofit/>
          </a:bodyPr>
          <a:lstStyle/>
          <a:p>
            <a:r>
              <a:rPr lang="el-GR" sz="2400" dirty="0" smtClean="0">
                <a:latin typeface="Arial"/>
                <a:ea typeface="Calibri"/>
              </a:rPr>
              <a:t>Η ανάπτυξη της θεωρίας στην Εργοθεραπεία μπορεί να γίνει κατανοητή μέσα από τα παραδείγματα και τις μετακινήσεις σε αυτά τα παραδείγματα</a:t>
            </a:r>
            <a:endParaRPr lang="el-GR" sz="2400" dirty="0"/>
          </a:p>
        </p:txBody>
      </p:sp>
      <p:sp>
        <p:nvSpPr>
          <p:cNvPr id="3" name="2 - Θέση περιεχομένου"/>
          <p:cNvSpPr>
            <a:spLocks noGrp="1"/>
          </p:cNvSpPr>
          <p:nvPr>
            <p:ph idx="1"/>
          </p:nvPr>
        </p:nvSpPr>
        <p:spPr>
          <a:xfrm>
            <a:off x="0" y="1600200"/>
            <a:ext cx="9144000" cy="4525963"/>
          </a:xfrm>
        </p:spPr>
        <p:txBody>
          <a:bodyPr>
            <a:normAutofit fontScale="85000" lnSpcReduction="20000"/>
          </a:bodyPr>
          <a:lstStyle/>
          <a:p>
            <a:r>
              <a:rPr lang="el-GR" dirty="0" smtClean="0">
                <a:latin typeface="Arial"/>
                <a:ea typeface="Calibri"/>
              </a:rPr>
              <a:t>Το </a:t>
            </a:r>
            <a:r>
              <a:rPr lang="el-GR" b="1" dirty="0" smtClean="0">
                <a:latin typeface="Arial"/>
                <a:ea typeface="Calibri"/>
              </a:rPr>
              <a:t>παράδειγμα </a:t>
            </a:r>
            <a:r>
              <a:rPr lang="el-GR" dirty="0" smtClean="0">
                <a:latin typeface="Arial"/>
                <a:ea typeface="Calibri"/>
              </a:rPr>
              <a:t>(</a:t>
            </a:r>
            <a:r>
              <a:rPr lang="en-US" dirty="0" smtClean="0">
                <a:latin typeface="Arial"/>
                <a:ea typeface="Calibri"/>
              </a:rPr>
              <a:t>paradigm</a:t>
            </a:r>
            <a:r>
              <a:rPr lang="el-GR" dirty="0" smtClean="0">
                <a:latin typeface="Arial"/>
                <a:ea typeface="Calibri"/>
              </a:rPr>
              <a:t>) ενός επαγγέλματος περιλαμβάνει τον προσανατολισμό του επαγγέλματος, τις πεποιθήσεις του, τις αξίες και τις γνώσεις, στοιχεία του επαγγέλματος που έχουν αποδεχθεί τα μέλη του</a:t>
            </a:r>
          </a:p>
          <a:p>
            <a:r>
              <a:rPr lang="el-GR" dirty="0">
                <a:latin typeface="Arial"/>
                <a:ea typeface="Calibri"/>
              </a:rPr>
              <a:t>Ο</a:t>
            </a:r>
            <a:r>
              <a:rPr lang="el-GR" dirty="0" smtClean="0">
                <a:latin typeface="Arial"/>
                <a:ea typeface="Calibri"/>
              </a:rPr>
              <a:t>ι </a:t>
            </a:r>
            <a:r>
              <a:rPr lang="el-GR" b="1" dirty="0" smtClean="0">
                <a:latin typeface="Arial"/>
                <a:ea typeface="Calibri"/>
              </a:rPr>
              <a:t>μετακινήσεις στο παράδειγμα</a:t>
            </a:r>
            <a:r>
              <a:rPr lang="el-GR" dirty="0" smtClean="0">
                <a:latin typeface="Arial"/>
                <a:ea typeface="Calibri"/>
              </a:rPr>
              <a:t> (</a:t>
            </a:r>
            <a:r>
              <a:rPr lang="en-US" dirty="0" smtClean="0">
                <a:latin typeface="Arial"/>
                <a:ea typeface="Calibri"/>
              </a:rPr>
              <a:t>paradigm shifts</a:t>
            </a:r>
            <a:r>
              <a:rPr lang="el-GR" dirty="0" smtClean="0">
                <a:latin typeface="Arial"/>
                <a:ea typeface="Calibri"/>
              </a:rPr>
              <a:t>) ενός επαγγέλματος είναι στιγμές στην ιστορία που αυτή η κοινή άποψη για το επάγγελμα αλλάζει, ενώ υιοθετούνται νέες ιδέες σχετικά με τις πεποιθήσεις, τις αξίες ή τις γνώσεις του επαγγέλματος. Εφόσον τα παραδείγματα αποτελούν τον πυρήνα ενός επαγγέλματος, οι μετακινήσεις σε αυτά είναι σπάνιες και όταν συμβαίνουν είναι συχνά τραυματικές για το επάγγελμα (</a:t>
            </a:r>
            <a:r>
              <a:rPr lang="en-US" dirty="0" smtClean="0">
                <a:latin typeface="Arial"/>
                <a:ea typeface="Calibri"/>
              </a:rPr>
              <a:t>Duncan</a:t>
            </a:r>
            <a:r>
              <a:rPr lang="el-GR" dirty="0" smtClean="0">
                <a:latin typeface="Arial"/>
                <a:ea typeface="Calibri"/>
              </a:rPr>
              <a:t>, 2012</a:t>
            </a:r>
            <a:r>
              <a:rPr lang="en-US" dirty="0" smtClean="0">
                <a:latin typeface="Arial"/>
                <a:ea typeface="Calibri"/>
              </a:rPr>
              <a:t>b</a:t>
            </a:r>
            <a:r>
              <a:rPr lang="el-GR" dirty="0" smtClean="0">
                <a:latin typeface="Arial"/>
                <a:ea typeface="Calibri"/>
              </a:rPr>
              <a:t>).</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40000"/>
          </a:blip>
          <a:srcRect/>
          <a:stretch>
            <a:fillRect/>
          </a:stretch>
        </p:blipFill>
        <p:spPr bwMode="auto">
          <a:xfrm>
            <a:off x="0" y="357166"/>
            <a:ext cx="8907480" cy="6143668"/>
          </a:xfrm>
          <a:prstGeom prst="rect">
            <a:avLst/>
          </a:prstGeom>
          <a:ln>
            <a:noFill/>
          </a:ln>
          <a:effectLst>
            <a:softEdge rad="112500"/>
          </a:effectLst>
        </p:spPr>
      </p:pic>
      <p:sp>
        <p:nvSpPr>
          <p:cNvPr id="2" name="1 - Τίτλος"/>
          <p:cNvSpPr>
            <a:spLocks noGrp="1"/>
          </p:cNvSpPr>
          <p:nvPr>
            <p:ph type="title"/>
          </p:nvPr>
        </p:nvSpPr>
        <p:spPr/>
        <p:txBody>
          <a:bodyPr>
            <a:normAutofit fontScale="90000"/>
          </a:bodyPr>
          <a:lstStyle/>
          <a:p>
            <a:r>
              <a:rPr lang="el-GR" dirty="0" smtClean="0">
                <a:latin typeface="Arial"/>
                <a:ea typeface="Calibri"/>
              </a:rPr>
              <a:t>Ο </a:t>
            </a:r>
            <a:r>
              <a:rPr lang="en-US" dirty="0" smtClean="0">
                <a:latin typeface="Arial"/>
                <a:ea typeface="Calibri"/>
              </a:rPr>
              <a:t>Gary </a:t>
            </a:r>
            <a:r>
              <a:rPr lang="en-US" dirty="0" err="1" smtClean="0">
                <a:latin typeface="Arial"/>
                <a:ea typeface="Calibri"/>
              </a:rPr>
              <a:t>Kielhofner</a:t>
            </a:r>
            <a:r>
              <a:rPr lang="el-GR" dirty="0" smtClean="0">
                <a:latin typeface="Arial"/>
                <a:ea typeface="Calibri"/>
              </a:rPr>
              <a:t> (2009) προτείνει </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latin typeface="Arial"/>
                <a:ea typeface="Calibri"/>
              </a:rPr>
              <a:t>ότι το παράδειγμα αποτελείται από τρία στοιχεία: τις βασικές δομές (</a:t>
            </a:r>
            <a:r>
              <a:rPr lang="en-US" dirty="0" smtClean="0">
                <a:latin typeface="Arial"/>
                <a:ea typeface="Calibri"/>
              </a:rPr>
              <a:t>core constructs</a:t>
            </a:r>
            <a:r>
              <a:rPr lang="el-GR" dirty="0" smtClean="0">
                <a:latin typeface="Arial"/>
                <a:ea typeface="Calibri"/>
              </a:rPr>
              <a:t>), τις κεντρικές απόψεις (</a:t>
            </a:r>
            <a:r>
              <a:rPr lang="en-US" dirty="0" smtClean="0">
                <a:latin typeface="Arial"/>
                <a:ea typeface="Calibri"/>
              </a:rPr>
              <a:t>focal viewpoints</a:t>
            </a:r>
            <a:r>
              <a:rPr lang="el-GR" dirty="0" smtClean="0">
                <a:latin typeface="Arial"/>
                <a:ea typeface="Calibri"/>
              </a:rPr>
              <a:t>),</a:t>
            </a:r>
            <a:r>
              <a:rPr lang="el-GR" dirty="0" smtClean="0">
                <a:solidFill>
                  <a:srgbClr val="FF0000"/>
                </a:solidFill>
                <a:latin typeface="Arial"/>
                <a:ea typeface="Calibri"/>
              </a:rPr>
              <a:t> </a:t>
            </a:r>
            <a:r>
              <a:rPr lang="el-GR" dirty="0" smtClean="0">
                <a:latin typeface="Arial"/>
                <a:ea typeface="Calibri"/>
              </a:rPr>
              <a:t>και τις υποκείμενες αξίες (</a:t>
            </a:r>
            <a:r>
              <a:rPr lang="en-US" dirty="0" smtClean="0">
                <a:latin typeface="Arial"/>
                <a:ea typeface="Calibri"/>
              </a:rPr>
              <a:t>integrated values</a:t>
            </a:r>
            <a:r>
              <a:rPr lang="el-GR" dirty="0" smtClean="0">
                <a:latin typeface="Arial"/>
                <a:ea typeface="Calibri"/>
              </a:rPr>
              <a:t>).</a:t>
            </a:r>
          </a:p>
          <a:p>
            <a:r>
              <a:rPr lang="el-GR" dirty="0" smtClean="0">
                <a:latin typeface="Arial"/>
                <a:ea typeface="Calibri"/>
              </a:rPr>
              <a:t>Μέχρι σήμερα ιστορικά έχουν προκύψει 3 παραδείγματα:</a:t>
            </a:r>
          </a:p>
          <a:p>
            <a:pPr lvl="0" algn="just">
              <a:lnSpc>
                <a:spcPct val="150000"/>
              </a:lnSpc>
              <a:buFont typeface="Wingdings"/>
              <a:buChar char=""/>
              <a:tabLst>
                <a:tab pos="457200" algn="l"/>
              </a:tabLst>
            </a:pPr>
            <a:r>
              <a:rPr lang="el-GR" dirty="0" smtClean="0">
                <a:latin typeface="Arial"/>
                <a:ea typeface="Calibri"/>
                <a:cs typeface="Times New Roman"/>
              </a:rPr>
              <a:t>Το παράδειγμα του έργου </a:t>
            </a:r>
            <a:endParaRPr lang="el-GR" dirty="0">
              <a:ea typeface="Calibri"/>
              <a:cs typeface="Times New Roman"/>
            </a:endParaRPr>
          </a:p>
          <a:p>
            <a:pPr lvl="0" algn="just">
              <a:lnSpc>
                <a:spcPct val="150000"/>
              </a:lnSpc>
              <a:buFont typeface="Wingdings"/>
              <a:buChar char=""/>
              <a:tabLst>
                <a:tab pos="457200" algn="l"/>
              </a:tabLst>
            </a:pPr>
            <a:r>
              <a:rPr lang="el-GR" dirty="0" smtClean="0">
                <a:latin typeface="Arial"/>
                <a:ea typeface="Calibri"/>
                <a:cs typeface="Times New Roman"/>
              </a:rPr>
              <a:t>Το μηχανιστικό παράδειγμα </a:t>
            </a:r>
            <a:endParaRPr lang="el-GR" dirty="0">
              <a:ea typeface="Calibri"/>
              <a:cs typeface="Times New Roman"/>
            </a:endParaRPr>
          </a:p>
          <a:p>
            <a:pPr lvl="0" algn="just">
              <a:lnSpc>
                <a:spcPct val="150000"/>
              </a:lnSpc>
              <a:spcAft>
                <a:spcPts val="1000"/>
              </a:spcAft>
              <a:buFont typeface="Wingdings"/>
              <a:buChar char=""/>
              <a:tabLst>
                <a:tab pos="457200" algn="l"/>
              </a:tabLst>
            </a:pPr>
            <a:r>
              <a:rPr lang="el-GR" dirty="0" smtClean="0">
                <a:latin typeface="Arial"/>
                <a:ea typeface="Calibri"/>
                <a:cs typeface="Times New Roman"/>
              </a:rPr>
              <a:t>Το σύγχρονο παράδειγμα </a:t>
            </a:r>
            <a:endParaRPr lang="el-GR" dirty="0">
              <a:ea typeface="Calibri"/>
              <a:cs typeface="Times New Roman"/>
            </a:endParaRP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Arial"/>
                <a:ea typeface="Calibri"/>
              </a:rPr>
              <a:t>Μοντέλα Πρακτικής και Πλαίσια Αναφοράς</a:t>
            </a:r>
            <a:endParaRPr lang="el-GR" dirty="0"/>
          </a:p>
        </p:txBody>
      </p:sp>
      <p:sp>
        <p:nvSpPr>
          <p:cNvPr id="5" name="4 - Θέση περιεχομένου"/>
          <p:cNvSpPr>
            <a:spLocks noGrp="1"/>
          </p:cNvSpPr>
          <p:nvPr>
            <p:ph idx="1"/>
          </p:nvPr>
        </p:nvSpPr>
        <p:spPr/>
        <p:txBody>
          <a:bodyPr>
            <a:normAutofit fontScale="85000" lnSpcReduction="20000"/>
          </a:bodyPr>
          <a:lstStyle/>
          <a:p>
            <a:r>
              <a:rPr lang="el-GR" dirty="0" smtClean="0">
                <a:latin typeface="Arial"/>
                <a:ea typeface="Calibri"/>
              </a:rPr>
              <a:t>Οι δύο αυτοί όροι χρησιμοποιούνται για να περιγράψουν θεωρίες που έχουν εξελιχθεί και έχουν γίνει πιο πολύπλοκες με στόχο να χρησιμοποιηθούν στην πρακτική (</a:t>
            </a:r>
            <a:r>
              <a:rPr lang="en-US" dirty="0" smtClean="0">
                <a:latin typeface="Arial"/>
                <a:ea typeface="Calibri"/>
              </a:rPr>
              <a:t>Mosey</a:t>
            </a:r>
            <a:r>
              <a:rPr lang="el-GR" dirty="0" smtClean="0">
                <a:latin typeface="Arial"/>
                <a:ea typeface="Calibri"/>
              </a:rPr>
              <a:t>, 1992). </a:t>
            </a:r>
            <a:endParaRPr lang="el-GR" dirty="0">
              <a:latin typeface="Arial"/>
              <a:ea typeface="Calibri"/>
            </a:endParaRPr>
          </a:p>
          <a:p>
            <a:r>
              <a:rPr lang="el-GR" dirty="0">
                <a:latin typeface="Arial"/>
                <a:ea typeface="Calibri"/>
              </a:rPr>
              <a:t>Ε</a:t>
            </a:r>
            <a:r>
              <a:rPr lang="el-GR" dirty="0" smtClean="0">
                <a:latin typeface="Arial"/>
                <a:ea typeface="Calibri"/>
              </a:rPr>
              <a:t>πειδή τα μοντέλα πρακτικής και τα πλαίσια αναφοράς συνδέουν τη θεωρία με την πρακτική, αποτελούν έναν εξαιρετικό τρόπο με τον οποίο οι εργοθεραπευτές μπορούν να χρησιμοποιήσουν συστηματικά και δομημένα τη θεωρία για να κατανοούν τα προβλήματα των ατόμων, να διαμορφώνουν την παρέμβασή τους και να αξιολογούν την επιτυχία της</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TotalTime>
  <Words>3548</Words>
  <Application>Microsoft Office PowerPoint</Application>
  <PresentationFormat>Προβολή στην οθόνη (4:3)</PresentationFormat>
  <Paragraphs>168</Paragraphs>
  <Slides>52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52</vt:i4>
      </vt:variant>
    </vt:vector>
  </HeadingPairs>
  <TitlesOfParts>
    <vt:vector size="53" baseType="lpstr">
      <vt:lpstr>Θέμα του Office</vt:lpstr>
      <vt:lpstr>ΤΟ ΘΕΩΡΗΤΙΚΟ ΥΠΟΒΑΘΡΟ ΤΗΣ ΕΡΓΟΘΕΡΑΠΕΙΑΣ</vt:lpstr>
      <vt:lpstr>Τι ονομάζεται Θεωρία</vt:lpstr>
      <vt:lpstr>ΔΥΟ βασικά δομικά στοιχεία σε κάθε θεωρία</vt:lpstr>
      <vt:lpstr>Ένα παράδειγμα μιας αρχής στη θεωρία της Εργοθεραπείας είναι ότι η εμπλοκή των ατόμων σε έργα συμβάλλει στην υγεία και ευημερία τους. Η εμπλοκή, τα έργα, η υγεία και η ευημερία αποτελούν τις έννοιες, ενώ η σχέση μεταξύ όλων αυτών των εννοιών αποτελεί την αρχή της θεωρίας.</vt:lpstr>
      <vt:lpstr>Οι έννοιες και οι αρχές μιας θεωρίας παρέχουν στους επαγγελματίες τα εργαλεία για να κατανοήσουν, να εξηγήσουν ή να προβλέψουν τα φαινόμενα που στην περίπτωση της Εργοθεραπείας αφορούν στο φαινόμενο του ανθρώπινου έργου</vt:lpstr>
      <vt:lpstr> Η Ανάπτυξη της Εργοθεραπευτικής Θεωρίας  </vt:lpstr>
      <vt:lpstr>Η ανάπτυξη της θεωρίας στην Εργοθεραπεία μπορεί να γίνει κατανοητή μέσα από τα παραδείγματα και τις μετακινήσεις σε αυτά τα παραδείγματα</vt:lpstr>
      <vt:lpstr>Ο Gary Kielhofner (2009) προτείνει </vt:lpstr>
      <vt:lpstr>Μοντέλα Πρακτικής και Πλαίσια Αναφοράς</vt:lpstr>
      <vt:lpstr>Μοντέλα Πρακτικής </vt:lpstr>
      <vt:lpstr>Μοντέλο του Ανθρώπινου Έργου (Model of Human Occupation, MOHO) </vt:lpstr>
      <vt:lpstr>Η έννοια της θέλησης αναφέρεται στο κίνητρο, τα ενδιαφέροντα, τις αξίες και τις πεποιθήσεις του ατόμου που το κινητοποιούν προς την επιλογή συγκεκριμένων έργων στη ζωή του. Η έννοια της συνήθειας αναφέρεται στα καθημερινά μοτίβα, στους ρόλους και στις ρουτίνες του ατόμου, στοιχεία στα οποία οργανώνεται η καθημερινή του πράξη. Η έννοια της εκτέλεσης αναφέρεται στα κινητικά, γνωστικά και συναισθηματικά χαρακτηριστικά που απαιτούνται από το άτομο για να δράσει στο περιβάλλον του και τα οποία διαμορφώνουν αυτήν τη δράση  </vt:lpstr>
      <vt:lpstr>Διαφάνεια 13</vt:lpstr>
      <vt:lpstr>. Με βάση το μοντέλο του ανθρώπινου έργου, τα εσωτερικά χαρακτηριστικά του κάθε ατόμου συνδέονται με τα εξωτερικά χαρακτηριστικά του περιβάλλοντος και διαμορφώνουν ένα δυναμικό όλον </vt:lpstr>
      <vt:lpstr>. Έτσι λοιπόν τα στοιχεία της θέλησης επηρεάζουν τα έργα που επιλέγουμε να συμμετέχουμε, τα χαρακτηριστικά της συνήθειας διαμορφώνουν τα μοτίβα της καθημερινής μας εκτέλεσης ενώ οι ικανότητες εκτέλεσης δίνουν τη δυνατότητα να εκτελούμε τα καθημερινά μας έργα. Και όλα αυτά πραγματοποιούνται μέσα σε ένα περιβάλλον του οποίου τα συγκεκριμένα χαρακτηριστικά είτε υποστηρίζουν είτε παρεμποδίζουν την εκτέλεση και συμμετοχή μας σε έργα    Για παράδειγμα, μία ασθένεια ή διαταραχή μπορεί να επηρεάσει όλους τους παραπάνω εσωτερικούς παράγοντες του ατόμου (θέληση, συνήθεια, εκτέλεση) όπως για παράδειγμα, να μειώσει τη θέληση και το κίνητρο του ατόμου για εκτέλεση, να αποδιοργανώσει τις συνήθειες και να κάνει πολύ δύσκολη την πραγματοποίηση των ρουτινών, ή να διαταράξει κάποιες από τις απαραίτητες δεξιότητες για την εκτέλεση των έργων, προκαλώντας με αυτόν τον τρόπο προβλήματα εκτέλεσης έργου   </vt:lpstr>
      <vt:lpstr>Διαφάνεια 16</vt:lpstr>
      <vt:lpstr>Καναδέζικο Μοντέλο της Εκτέλεσης και της Εμπλοκής σε Έργα (Canadian Model of Occupational Performance and Engagement, CMOP-E) </vt:lpstr>
      <vt:lpstr>Διαφάνεια 18</vt:lpstr>
      <vt:lpstr>Το έργο αποτελεί τον κεντρικό πυρήνα της εργοθεραπευτικής πρακτικής </vt:lpstr>
      <vt:lpstr>Το μοντέλο Άτομο-Περιβάλλον-Έργο (Person-Environment-Occupation, PEO) </vt:lpstr>
      <vt:lpstr>Διαφάνεια 21</vt:lpstr>
      <vt:lpstr>Μοντέλο KAWA (KAWA [River] Model) </vt:lpstr>
      <vt:lpstr>Διαφάνεια 23</vt:lpstr>
      <vt:lpstr>Διαφάνεια 24</vt:lpstr>
      <vt:lpstr>Διαφάνεια 25</vt:lpstr>
      <vt:lpstr> Οι όχθες και ο πυθμένας αποτελούν το περιβάλλον του ποταμού και αντιπροσωπεύουν το κοινωνικό πλαίσιο με το οποίο το άτομο συνδέεται και δημιουργεί σχέσεις  Οι πέτρες θεωρούνται ξεχωριστές καταστάσεις της ζωής που επίσης καθορίζουν τη ροή της.   Τα ξύλα που επιπλέουν σε ένα ποτάμι αντιπροσωπεύουν τις προσωπικές ποιότητες και δυνατότητες του ατόμου όπως τις αξίες (τιμιότητα, ειλικρίνεια), το χαρακτήρα (πεισματάρης), την προσωπικότητα (εσωστρεφής), τις ιδιαίτερες δεξιότητες (δημόσια ομιλία), τα μη υλικά (φίλοι, αδέρφια) και υλικά αγαθά (πλούτος, ειδικός εξοπλισμός) τα οποία μπορούν να επηρεάσουν θετικά ή αρνητικά τη ροή και τις συνθήκες της ζωής. Τα ξύλα αυτά είναι παροδικά και κουβαλούν ποιότητες όπως της μοίρας ή της τύχης.      </vt:lpstr>
      <vt:lpstr>Διαφάνεια 27</vt:lpstr>
      <vt:lpstr>Διαφάνεια 28</vt:lpstr>
      <vt:lpstr>Διαφάνεια 29</vt:lpstr>
      <vt:lpstr>Πλαίσια Αναφοράς </vt:lpstr>
      <vt:lpstr>Διαφάνεια 31</vt:lpstr>
      <vt:lpstr>Διαφάνεια 32</vt:lpstr>
      <vt:lpstr>Διαφάνεια 33</vt:lpstr>
      <vt:lpstr>πλαίσια αναφοράς </vt:lpstr>
      <vt:lpstr>Διαφάνεια 35</vt:lpstr>
      <vt:lpstr>Γνωστικής Διαταραχής (Cognitive Disability Frame of Reference)</vt:lpstr>
      <vt:lpstr>Το πλαίσιο αναφοράς της Αισθητηριακής Ολοκλήρωσης </vt:lpstr>
      <vt:lpstr>Διαφάνεια 38</vt:lpstr>
      <vt:lpstr>Άλλα πλαίσια αναφοράς</vt:lpstr>
      <vt:lpstr>ΒΑΣΙΚΕΣ ΕΠΑΓΓΕΛΜΑΤΙΚΕΣ ΔΕΞΙΟΤΗΤΕΣ ΤΟΥ ΕΡΓΟΘΕΡΑΠΕΥΤΗ</vt:lpstr>
      <vt:lpstr>Κλινική Συλλογιστική </vt:lpstr>
      <vt:lpstr>Διαφάνεια 42</vt:lpstr>
      <vt:lpstr>Παροχή Πρακτικής Βασισμένη στην Τεκμηρίωση </vt:lpstr>
      <vt:lpstr>Διαφάνεια 44</vt:lpstr>
      <vt:lpstr>Δημιουργία Θεραπευτικής Σχέσης με το άτομο</vt:lpstr>
      <vt:lpstr>Διαφάνεια 46</vt:lpstr>
      <vt:lpstr>Χαρακτηριστικά θεραπευτικής σχέσης</vt:lpstr>
      <vt:lpstr>θεραπευτική χρήση εαυτού </vt:lpstr>
      <vt:lpstr>Διαφάνεια 49</vt:lpstr>
      <vt:lpstr>Ηθικά διλήμματα </vt:lpstr>
      <vt:lpstr>Οι περισσότεροι κώδικες δεοντολογίας της Εργοθεραπείας αναφέρουν τις παρακάτω επτά βασικές αρχές τις οποίες οι εργοθεραπευτές αναμένεται να εφαρμόζουν οποτεδήποτε μια ηθική σύγκρουση προκύπτει, με στόχο να την επιλύσουν με τον καλύτερο τρόπο.</vt:lpstr>
      <vt:lpstr>Διαφάνεια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ΘΕΩΡΗΤΙΚΟ ΥΠΟΒΑΘΡΟ ΤΗΣ ΕΡΓΟΘΕΡΑΠΕΙΑΣ</dc:title>
  <dc:creator>Pinelopi Vlotinou</dc:creator>
  <cp:lastModifiedBy>Pinelopi Vlotinou</cp:lastModifiedBy>
  <cp:revision>30</cp:revision>
  <dcterms:created xsi:type="dcterms:W3CDTF">2024-01-30T19:28:32Z</dcterms:created>
  <dcterms:modified xsi:type="dcterms:W3CDTF">2024-01-31T08:16:08Z</dcterms:modified>
</cp:coreProperties>
</file>