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550" r:id="rId13"/>
    <p:sldId id="267" r:id="rId14"/>
    <p:sldId id="269" r:id="rId15"/>
    <p:sldId id="268" r:id="rId16"/>
    <p:sldId id="270" r:id="rId17"/>
    <p:sldId id="271" r:id="rId18"/>
    <p:sldId id="272" r:id="rId19"/>
    <p:sldId id="273" r:id="rId20"/>
    <p:sldId id="556" r:id="rId21"/>
    <p:sldId id="551" r:id="rId22"/>
    <p:sldId id="552" r:id="rId23"/>
    <p:sldId id="557" r:id="rId24"/>
    <p:sldId id="553" r:id="rId25"/>
    <p:sldId id="554" r:id="rId26"/>
    <p:sldId id="555" r:id="rId27"/>
    <p:sldId id="558" r:id="rId28"/>
    <p:sldId id="559" r:id="rId29"/>
    <p:sldId id="560" r:id="rId30"/>
    <p:sldId id="561" r:id="rId31"/>
    <p:sldId id="562" r:id="rId32"/>
    <p:sldId id="274" r:id="rId33"/>
    <p:sldId id="563" r:id="rId34"/>
    <p:sldId id="564" r:id="rId35"/>
    <p:sldId id="565" r:id="rId36"/>
    <p:sldId id="566" r:id="rId37"/>
    <p:sldId id="567" r:id="rId38"/>
    <p:sldId id="568" r:id="rId39"/>
    <p:sldId id="275" r:id="rId40"/>
    <p:sldId id="569" r:id="rId41"/>
    <p:sldId id="570" r:id="rId42"/>
    <p:sldId id="277" r:id="rId43"/>
    <p:sldId id="571" r:id="rId44"/>
    <p:sldId id="279" r:id="rId45"/>
    <p:sldId id="280" r:id="rId46"/>
    <p:sldId id="281" r:id="rId47"/>
    <p:sldId id="282" r:id="rId48"/>
    <p:sldId id="572" r:id="rId49"/>
    <p:sldId id="573" r:id="rId50"/>
    <p:sldId id="283" r:id="rId51"/>
    <p:sldId id="574" r:id="rId52"/>
    <p:sldId id="575" r:id="rId53"/>
    <p:sldId id="576" r:id="rId54"/>
    <p:sldId id="284" r:id="rId55"/>
    <p:sldId id="577" r:id="rId56"/>
    <p:sldId id="285" r:id="rId57"/>
    <p:sldId id="287" r:id="rId58"/>
    <p:sldId id="288" r:id="rId59"/>
    <p:sldId id="578" r:id="rId60"/>
    <p:sldId id="290" r:id="rId61"/>
    <p:sldId id="579" r:id="rId62"/>
    <p:sldId id="580" r:id="rId63"/>
    <p:sldId id="581" r:id="rId64"/>
    <p:sldId id="583" r:id="rId65"/>
    <p:sldId id="582" r:id="rId66"/>
    <p:sldId id="584" r:id="rId67"/>
    <p:sldId id="585" r:id="rId68"/>
    <p:sldId id="586" r:id="rId69"/>
    <p:sldId id="587"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4" autoAdjust="0"/>
    <p:restoredTop sz="94660"/>
  </p:normalViewPr>
  <p:slideViewPr>
    <p:cSldViewPr snapToGrid="0">
      <p:cViewPr>
        <p:scale>
          <a:sx n="50" d="100"/>
          <a:sy n="50" d="100"/>
        </p:scale>
        <p:origin x="-125" y="6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6E0FC-1517-48AD-A731-C625CCE9DECF}" type="doc">
      <dgm:prSet loTypeId="urn:microsoft.com/office/officeart/2005/8/layout/venn1" loCatId="relationship" qsTypeId="urn:microsoft.com/office/officeart/2005/8/quickstyle/simple1" qsCatId="simple" csTypeId="urn:microsoft.com/office/officeart/2005/8/colors/accent1_2" csCatId="accent1" phldr="1"/>
      <dgm:spPr/>
    </dgm:pt>
    <dgm:pt modelId="{31645E41-1110-4CDC-8709-98AE5BE3182C}">
      <dgm:prSet phldrT="[Text]"/>
      <dgm:spPr/>
      <dgm:t>
        <a:bodyPr/>
        <a:lstStyle/>
        <a:p>
          <a:r>
            <a:rPr lang="el-GR" dirty="0"/>
            <a:t>ΑΤΟΜΟ</a:t>
          </a:r>
        </a:p>
      </dgm:t>
    </dgm:pt>
    <dgm:pt modelId="{EE970E19-9685-4740-B852-A294EFED9029}" type="parTrans" cxnId="{DE6F25B1-9DE4-4D7B-B7C1-7BFCE961C457}">
      <dgm:prSet/>
      <dgm:spPr/>
      <dgm:t>
        <a:bodyPr/>
        <a:lstStyle/>
        <a:p>
          <a:endParaRPr lang="el-GR"/>
        </a:p>
      </dgm:t>
    </dgm:pt>
    <dgm:pt modelId="{7895407A-4A79-43E6-87D5-F267DD83B362}" type="sibTrans" cxnId="{DE6F25B1-9DE4-4D7B-B7C1-7BFCE961C457}">
      <dgm:prSet/>
      <dgm:spPr/>
      <dgm:t>
        <a:bodyPr/>
        <a:lstStyle/>
        <a:p>
          <a:endParaRPr lang="el-GR"/>
        </a:p>
      </dgm:t>
    </dgm:pt>
    <dgm:pt modelId="{A13E29C5-A1A4-4DBC-8114-3C6993D4988E}">
      <dgm:prSet phldrT="[Text]"/>
      <dgm:spPr/>
      <dgm:t>
        <a:bodyPr/>
        <a:lstStyle/>
        <a:p>
          <a:r>
            <a:rPr lang="el-GR" dirty="0"/>
            <a:t>ΠΕΡΙΒΑΛΛΟΝ</a:t>
          </a:r>
        </a:p>
      </dgm:t>
    </dgm:pt>
    <dgm:pt modelId="{E5713682-543A-4020-89CE-665B19088832}" type="parTrans" cxnId="{A29DB91D-0C48-4BBA-BF09-81A26B634E4D}">
      <dgm:prSet/>
      <dgm:spPr/>
      <dgm:t>
        <a:bodyPr/>
        <a:lstStyle/>
        <a:p>
          <a:endParaRPr lang="el-GR"/>
        </a:p>
      </dgm:t>
    </dgm:pt>
    <dgm:pt modelId="{25437DE8-98F8-47DB-8924-0AAD366A90C4}" type="sibTrans" cxnId="{A29DB91D-0C48-4BBA-BF09-81A26B634E4D}">
      <dgm:prSet/>
      <dgm:spPr/>
      <dgm:t>
        <a:bodyPr/>
        <a:lstStyle/>
        <a:p>
          <a:endParaRPr lang="el-GR"/>
        </a:p>
      </dgm:t>
    </dgm:pt>
    <dgm:pt modelId="{A27A5E63-5778-4D98-BB50-5405D513617D}">
      <dgm:prSet phldrT="[Text]"/>
      <dgm:spPr/>
      <dgm:t>
        <a:bodyPr/>
        <a:lstStyle/>
        <a:p>
          <a:r>
            <a:rPr lang="el-GR" dirty="0"/>
            <a:t>ΕΡΓΟ</a:t>
          </a:r>
        </a:p>
      </dgm:t>
    </dgm:pt>
    <dgm:pt modelId="{486BA872-F945-4A24-B948-79A92F8BF668}" type="parTrans" cxnId="{5119A454-D467-44E5-BD4F-8C62A56F5169}">
      <dgm:prSet/>
      <dgm:spPr/>
      <dgm:t>
        <a:bodyPr/>
        <a:lstStyle/>
        <a:p>
          <a:endParaRPr lang="el-GR"/>
        </a:p>
      </dgm:t>
    </dgm:pt>
    <dgm:pt modelId="{1C4B30D0-5547-463A-9B21-26034BA4BD88}" type="sibTrans" cxnId="{5119A454-D467-44E5-BD4F-8C62A56F5169}">
      <dgm:prSet/>
      <dgm:spPr/>
      <dgm:t>
        <a:bodyPr/>
        <a:lstStyle/>
        <a:p>
          <a:endParaRPr lang="el-GR"/>
        </a:p>
      </dgm:t>
    </dgm:pt>
    <dgm:pt modelId="{0888F057-7164-4F2F-9872-51A86D3C95D7}" type="pres">
      <dgm:prSet presAssocID="{AFE6E0FC-1517-48AD-A731-C625CCE9DECF}" presName="compositeShape" presStyleCnt="0">
        <dgm:presLayoutVars>
          <dgm:chMax val="7"/>
          <dgm:dir/>
          <dgm:resizeHandles val="exact"/>
        </dgm:presLayoutVars>
      </dgm:prSet>
      <dgm:spPr/>
    </dgm:pt>
    <dgm:pt modelId="{8E041493-68BC-4D43-A3C7-74CBD9191114}" type="pres">
      <dgm:prSet presAssocID="{31645E41-1110-4CDC-8709-98AE5BE3182C}" presName="circ1" presStyleLbl="vennNode1" presStyleIdx="0" presStyleCnt="3" custScaleX="106716" custScaleY="101213" custLinFactNeighborX="-768" custLinFactNeighborY="12985"/>
      <dgm:spPr/>
    </dgm:pt>
    <dgm:pt modelId="{17EA18E6-539B-4449-BD1D-94AA960A2B57}" type="pres">
      <dgm:prSet presAssocID="{31645E41-1110-4CDC-8709-98AE5BE3182C}" presName="circ1Tx" presStyleLbl="revTx" presStyleIdx="0" presStyleCnt="0">
        <dgm:presLayoutVars>
          <dgm:chMax val="0"/>
          <dgm:chPref val="0"/>
          <dgm:bulletEnabled val="1"/>
        </dgm:presLayoutVars>
      </dgm:prSet>
      <dgm:spPr/>
    </dgm:pt>
    <dgm:pt modelId="{B42444D6-E757-4666-88D8-F444DD589EA8}" type="pres">
      <dgm:prSet presAssocID="{A13E29C5-A1A4-4DBC-8114-3C6993D4988E}" presName="circ2" presStyleLbl="vennNode1" presStyleIdx="1" presStyleCnt="3" custLinFactNeighborX="-1414" custLinFactNeighborY="1780"/>
      <dgm:spPr/>
    </dgm:pt>
    <dgm:pt modelId="{83E8A0A6-4200-4B91-B52B-004F148F6A25}" type="pres">
      <dgm:prSet presAssocID="{A13E29C5-A1A4-4DBC-8114-3C6993D4988E}" presName="circ2Tx" presStyleLbl="revTx" presStyleIdx="0" presStyleCnt="0">
        <dgm:presLayoutVars>
          <dgm:chMax val="0"/>
          <dgm:chPref val="0"/>
          <dgm:bulletEnabled val="1"/>
        </dgm:presLayoutVars>
      </dgm:prSet>
      <dgm:spPr/>
    </dgm:pt>
    <dgm:pt modelId="{33E846A8-1DFB-4916-B416-C709BA1B6416}" type="pres">
      <dgm:prSet presAssocID="{A27A5E63-5778-4D98-BB50-5405D513617D}" presName="circ3" presStyleLbl="vennNode1" presStyleIdx="2" presStyleCnt="3" custLinFactNeighborX="444" custLinFactNeighborY="22462"/>
      <dgm:spPr/>
    </dgm:pt>
    <dgm:pt modelId="{9DB2DC7A-F9B6-431F-9916-2CE0A1DCE491}" type="pres">
      <dgm:prSet presAssocID="{A27A5E63-5778-4D98-BB50-5405D513617D}" presName="circ3Tx" presStyleLbl="revTx" presStyleIdx="0" presStyleCnt="0">
        <dgm:presLayoutVars>
          <dgm:chMax val="0"/>
          <dgm:chPref val="0"/>
          <dgm:bulletEnabled val="1"/>
        </dgm:presLayoutVars>
      </dgm:prSet>
      <dgm:spPr/>
    </dgm:pt>
  </dgm:ptLst>
  <dgm:cxnLst>
    <dgm:cxn modelId="{983CFB09-BBFB-4180-9294-8D2F5E15B370}" type="presOf" srcId="{A27A5E63-5778-4D98-BB50-5405D513617D}" destId="{9DB2DC7A-F9B6-431F-9916-2CE0A1DCE491}" srcOrd="1" destOrd="0" presId="urn:microsoft.com/office/officeart/2005/8/layout/venn1"/>
    <dgm:cxn modelId="{A29DB91D-0C48-4BBA-BF09-81A26B634E4D}" srcId="{AFE6E0FC-1517-48AD-A731-C625CCE9DECF}" destId="{A13E29C5-A1A4-4DBC-8114-3C6993D4988E}" srcOrd="1" destOrd="0" parTransId="{E5713682-543A-4020-89CE-665B19088832}" sibTransId="{25437DE8-98F8-47DB-8924-0AAD366A90C4}"/>
    <dgm:cxn modelId="{BA32BF3F-4B65-4700-AD2B-8BA3A970D890}" type="presOf" srcId="{31645E41-1110-4CDC-8709-98AE5BE3182C}" destId="{8E041493-68BC-4D43-A3C7-74CBD9191114}" srcOrd="0" destOrd="0" presId="urn:microsoft.com/office/officeart/2005/8/layout/venn1"/>
    <dgm:cxn modelId="{3D3B685F-4F5B-4BD4-9F46-5E27A5C5996B}" type="presOf" srcId="{A13E29C5-A1A4-4DBC-8114-3C6993D4988E}" destId="{B42444D6-E757-4666-88D8-F444DD589EA8}" srcOrd="0" destOrd="0" presId="urn:microsoft.com/office/officeart/2005/8/layout/venn1"/>
    <dgm:cxn modelId="{C5B43A50-65BE-4D6B-B1E3-CE1721F6F9E9}" type="presOf" srcId="{A13E29C5-A1A4-4DBC-8114-3C6993D4988E}" destId="{83E8A0A6-4200-4B91-B52B-004F148F6A25}" srcOrd="1" destOrd="0" presId="urn:microsoft.com/office/officeart/2005/8/layout/venn1"/>
    <dgm:cxn modelId="{5119A454-D467-44E5-BD4F-8C62A56F5169}" srcId="{AFE6E0FC-1517-48AD-A731-C625CCE9DECF}" destId="{A27A5E63-5778-4D98-BB50-5405D513617D}" srcOrd="2" destOrd="0" parTransId="{486BA872-F945-4A24-B948-79A92F8BF668}" sibTransId="{1C4B30D0-5547-463A-9B21-26034BA4BD88}"/>
    <dgm:cxn modelId="{4FB8C2B0-555C-46DF-A629-23B77D4CB9C0}" type="presOf" srcId="{AFE6E0FC-1517-48AD-A731-C625CCE9DECF}" destId="{0888F057-7164-4F2F-9872-51A86D3C95D7}" srcOrd="0" destOrd="0" presId="urn:microsoft.com/office/officeart/2005/8/layout/venn1"/>
    <dgm:cxn modelId="{DE6F25B1-9DE4-4D7B-B7C1-7BFCE961C457}" srcId="{AFE6E0FC-1517-48AD-A731-C625CCE9DECF}" destId="{31645E41-1110-4CDC-8709-98AE5BE3182C}" srcOrd="0" destOrd="0" parTransId="{EE970E19-9685-4740-B852-A294EFED9029}" sibTransId="{7895407A-4A79-43E6-87D5-F267DD83B362}"/>
    <dgm:cxn modelId="{B09068D5-7155-41FD-A720-E8E1948056A7}" type="presOf" srcId="{A27A5E63-5778-4D98-BB50-5405D513617D}" destId="{33E846A8-1DFB-4916-B416-C709BA1B6416}" srcOrd="0" destOrd="0" presId="urn:microsoft.com/office/officeart/2005/8/layout/venn1"/>
    <dgm:cxn modelId="{278E15F5-F865-466A-9011-4CBC19865AEB}" type="presOf" srcId="{31645E41-1110-4CDC-8709-98AE5BE3182C}" destId="{17EA18E6-539B-4449-BD1D-94AA960A2B57}" srcOrd="1" destOrd="0" presId="urn:microsoft.com/office/officeart/2005/8/layout/venn1"/>
    <dgm:cxn modelId="{1B92BD33-F175-4568-BA84-77E04E2652AA}" type="presParOf" srcId="{0888F057-7164-4F2F-9872-51A86D3C95D7}" destId="{8E041493-68BC-4D43-A3C7-74CBD9191114}" srcOrd="0" destOrd="0" presId="urn:microsoft.com/office/officeart/2005/8/layout/venn1"/>
    <dgm:cxn modelId="{ADE6B625-AD93-4DB9-BDAB-F4CD50C81F88}" type="presParOf" srcId="{0888F057-7164-4F2F-9872-51A86D3C95D7}" destId="{17EA18E6-539B-4449-BD1D-94AA960A2B57}" srcOrd="1" destOrd="0" presId="urn:microsoft.com/office/officeart/2005/8/layout/venn1"/>
    <dgm:cxn modelId="{F947B6E2-62E1-4002-99B3-33C21830CBE1}" type="presParOf" srcId="{0888F057-7164-4F2F-9872-51A86D3C95D7}" destId="{B42444D6-E757-4666-88D8-F444DD589EA8}" srcOrd="2" destOrd="0" presId="urn:microsoft.com/office/officeart/2005/8/layout/venn1"/>
    <dgm:cxn modelId="{F6F65C9B-1CA9-4063-B6F9-D983F1F8C87C}" type="presParOf" srcId="{0888F057-7164-4F2F-9872-51A86D3C95D7}" destId="{83E8A0A6-4200-4B91-B52B-004F148F6A25}" srcOrd="3" destOrd="0" presId="urn:microsoft.com/office/officeart/2005/8/layout/venn1"/>
    <dgm:cxn modelId="{0FFD92AF-1DA6-493A-91C7-3C0637749437}" type="presParOf" srcId="{0888F057-7164-4F2F-9872-51A86D3C95D7}" destId="{33E846A8-1DFB-4916-B416-C709BA1B6416}" srcOrd="4" destOrd="0" presId="urn:microsoft.com/office/officeart/2005/8/layout/venn1"/>
    <dgm:cxn modelId="{602FD2D9-1EBD-4F9E-8B9A-6211C03CCBCC}" type="presParOf" srcId="{0888F057-7164-4F2F-9872-51A86D3C95D7}" destId="{9DB2DC7A-F9B6-431F-9916-2CE0A1DCE49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41493-68BC-4D43-A3C7-74CBD9191114}">
      <dsp:nvSpPr>
        <dsp:cNvPr id="0" name=""/>
        <dsp:cNvSpPr/>
      </dsp:nvSpPr>
      <dsp:spPr>
        <a:xfrm>
          <a:off x="1728191" y="360031"/>
          <a:ext cx="2602162" cy="246797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l-GR" sz="2000" kern="1200" dirty="0"/>
            <a:t>ΑΤΟΜΟ</a:t>
          </a:r>
        </a:p>
      </dsp:txBody>
      <dsp:txXfrm>
        <a:off x="2075146" y="791927"/>
        <a:ext cx="1908252" cy="1110590"/>
      </dsp:txXfrm>
    </dsp:sp>
    <dsp:sp modelId="{B42444D6-E757-4666-88D8-F444DD589EA8}">
      <dsp:nvSpPr>
        <dsp:cNvPr id="0" name=""/>
        <dsp:cNvSpPr/>
      </dsp:nvSpPr>
      <dsp:spPr>
        <a:xfrm>
          <a:off x="2674177" y="1625597"/>
          <a:ext cx="2438400" cy="243840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l-GR" sz="2000" kern="1200" dirty="0"/>
            <a:t>ΠΕΡΙΒΑΛΛΟΝ</a:t>
          </a:r>
        </a:p>
      </dsp:txBody>
      <dsp:txXfrm>
        <a:off x="3419921" y="2255517"/>
        <a:ext cx="1463040" cy="1341120"/>
      </dsp:txXfrm>
    </dsp:sp>
    <dsp:sp modelId="{33E846A8-1DFB-4916-B416-C709BA1B6416}">
      <dsp:nvSpPr>
        <dsp:cNvPr id="0" name=""/>
        <dsp:cNvSpPr/>
      </dsp:nvSpPr>
      <dsp:spPr>
        <a:xfrm>
          <a:off x="959770" y="1625599"/>
          <a:ext cx="2438400" cy="243840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l-GR" sz="2000" kern="1200" dirty="0"/>
            <a:t>ΕΡΓΟ</a:t>
          </a:r>
        </a:p>
      </dsp:txBody>
      <dsp:txXfrm>
        <a:off x="1189386" y="2255519"/>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B30FD4C-B158-4388-A2EA-761449041AF3}" type="datetimeFigureOut">
              <a:rPr lang="el-GR" smtClean="0"/>
              <a:t>1/10/2024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412811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B30FD4C-B158-4388-A2EA-761449041AF3}" type="datetimeFigureOut">
              <a:rPr lang="el-GR" smtClean="0"/>
              <a:t>1/10/2024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273965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B30FD4C-B158-4388-A2EA-761449041AF3}" type="datetimeFigureOut">
              <a:rPr lang="el-GR" smtClean="0"/>
              <a:t>1/10/2024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3061A-1AE5-4C64-A1E7-90FBBE51500E}"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459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B30FD4C-B158-4388-A2EA-761449041AF3}" type="datetimeFigureOut">
              <a:rPr lang="el-GR" smtClean="0"/>
              <a:t>1/10/2024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1324053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B30FD4C-B158-4388-A2EA-761449041AF3}" type="datetimeFigureOut">
              <a:rPr lang="el-GR" smtClean="0"/>
              <a:t>1/10/2024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3061A-1AE5-4C64-A1E7-90FBBE51500E}"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1508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B30FD4C-B158-4388-A2EA-761449041AF3}" type="datetimeFigureOut">
              <a:rPr lang="el-GR" smtClean="0"/>
              <a:t>1/10/2024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824247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B30FD4C-B158-4388-A2EA-761449041AF3}" type="datetimeFigureOut">
              <a:rPr lang="el-GR" smtClean="0"/>
              <a:t>1/10/2024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554581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B30FD4C-B158-4388-A2EA-761449041AF3}" type="datetimeFigureOut">
              <a:rPr lang="el-GR" smtClean="0"/>
              <a:t>1/10/2024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296572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B30FD4C-B158-4388-A2EA-761449041AF3}" type="datetimeFigureOut">
              <a:rPr lang="el-GR" smtClean="0"/>
              <a:t>1/10/2024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388622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B30FD4C-B158-4388-A2EA-761449041AF3}" type="datetimeFigureOut">
              <a:rPr lang="el-GR" smtClean="0"/>
              <a:t>1/10/2024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142507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B30FD4C-B158-4388-A2EA-761449041AF3}" type="datetimeFigureOut">
              <a:rPr lang="el-GR" smtClean="0"/>
              <a:t>1/10/2024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366670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B30FD4C-B158-4388-A2EA-761449041AF3}" type="datetimeFigureOut">
              <a:rPr lang="el-GR" smtClean="0"/>
              <a:t>1/10/2024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329551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B30FD4C-B158-4388-A2EA-761449041AF3}" type="datetimeFigureOut">
              <a:rPr lang="el-GR" smtClean="0"/>
              <a:t>1/10/2024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265693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0FD4C-B158-4388-A2EA-761449041AF3}" type="datetimeFigureOut">
              <a:rPr lang="el-GR" smtClean="0"/>
              <a:t>1/10/2024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402135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B30FD4C-B158-4388-A2EA-761449041AF3}" type="datetimeFigureOut">
              <a:rPr lang="el-GR" smtClean="0"/>
              <a:t>1/10/2024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90332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B30FD4C-B158-4388-A2EA-761449041AF3}" type="datetimeFigureOut">
              <a:rPr lang="el-GR" smtClean="0"/>
              <a:t>1/10/2024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9A3061A-1AE5-4C64-A1E7-90FBBE51500E}" type="slidenum">
              <a:rPr lang="el-GR" smtClean="0"/>
              <a:t>‹#›</a:t>
            </a:fld>
            <a:endParaRPr lang="el-GR"/>
          </a:p>
        </p:txBody>
      </p:sp>
    </p:spTree>
    <p:extLst>
      <p:ext uri="{BB962C8B-B14F-4D97-AF65-F5344CB8AC3E}">
        <p14:creationId xmlns:p14="http://schemas.microsoft.com/office/powerpoint/2010/main" val="384960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30FD4C-B158-4388-A2EA-761449041AF3}" type="datetimeFigureOut">
              <a:rPr lang="el-GR" smtClean="0"/>
              <a:t>1/10/2024</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9A3061A-1AE5-4C64-A1E7-90FBBE51500E}" type="slidenum">
              <a:rPr lang="el-GR" smtClean="0"/>
              <a:t>‹#›</a:t>
            </a:fld>
            <a:endParaRPr lang="el-GR"/>
          </a:p>
        </p:txBody>
      </p:sp>
    </p:spTree>
    <p:extLst>
      <p:ext uri="{BB962C8B-B14F-4D97-AF65-F5344CB8AC3E}">
        <p14:creationId xmlns:p14="http://schemas.microsoft.com/office/powerpoint/2010/main" val="22432711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D4663D-3074-4FFD-BC21-D480E28C03E3}"/>
              </a:ext>
            </a:extLst>
          </p:cNvPr>
          <p:cNvSpPr>
            <a:spLocks noGrp="1"/>
          </p:cNvSpPr>
          <p:nvPr>
            <p:ph type="ctrTitle"/>
          </p:nvPr>
        </p:nvSpPr>
        <p:spPr>
          <a:xfrm>
            <a:off x="1507067" y="2404534"/>
            <a:ext cx="9296400" cy="1646302"/>
          </a:xfrm>
        </p:spPr>
        <p:txBody>
          <a:bodyPr/>
          <a:lstStyle/>
          <a:p>
            <a:pPr algn="ctr"/>
            <a:r>
              <a:rPr lang="el-GR" dirty="0"/>
              <a:t>Εισαγωγή Στην ΕΡΓΟΘΕΡΑΠΕΙΑ</a:t>
            </a:r>
          </a:p>
        </p:txBody>
      </p:sp>
      <p:sp>
        <p:nvSpPr>
          <p:cNvPr id="3" name="Υπότιτλος 2">
            <a:extLst>
              <a:ext uri="{FF2B5EF4-FFF2-40B4-BE49-F238E27FC236}">
                <a16:creationId xmlns:a16="http://schemas.microsoft.com/office/drawing/2014/main" id="{0FB7BFBB-3922-4874-9C00-041E54CC136B}"/>
              </a:ext>
            </a:extLst>
          </p:cNvPr>
          <p:cNvSpPr>
            <a:spLocks noGrp="1"/>
          </p:cNvSpPr>
          <p:nvPr>
            <p:ph type="subTitle" idx="1"/>
          </p:nvPr>
        </p:nvSpPr>
        <p:spPr>
          <a:xfrm>
            <a:off x="-1202268" y="5151503"/>
            <a:ext cx="9685867" cy="2400763"/>
          </a:xfrm>
        </p:spPr>
        <p:txBody>
          <a:bodyPr>
            <a:normAutofit/>
          </a:bodyPr>
          <a:lstStyle/>
          <a:p>
            <a:r>
              <a:rPr lang="el-GR" sz="1600" dirty="0">
                <a:solidFill>
                  <a:schemeClr val="tx1"/>
                </a:solidFill>
              </a:rPr>
              <a:t>Βλοτινού Πηνελόπη </a:t>
            </a:r>
          </a:p>
          <a:p>
            <a:r>
              <a:rPr lang="el-GR" sz="1600" dirty="0">
                <a:solidFill>
                  <a:schemeClr val="tx1"/>
                </a:solidFill>
              </a:rPr>
              <a:t>Επίκουρη Καθηγήτρια </a:t>
            </a:r>
          </a:p>
          <a:p>
            <a:r>
              <a:rPr lang="el-GR" sz="1600" dirty="0">
                <a:solidFill>
                  <a:schemeClr val="tx1"/>
                </a:solidFill>
              </a:rPr>
              <a:t>Τμήμα Εργοθεραπείας </a:t>
            </a:r>
          </a:p>
          <a:p>
            <a:r>
              <a:rPr lang="el-GR" sz="1600" dirty="0">
                <a:solidFill>
                  <a:schemeClr val="tx1"/>
                </a:solidFill>
              </a:rPr>
              <a:t>Πανεπιστήμιο Δυτικής Αττικής </a:t>
            </a:r>
          </a:p>
        </p:txBody>
      </p:sp>
    </p:spTree>
    <p:extLst>
      <p:ext uri="{BB962C8B-B14F-4D97-AF65-F5344CB8AC3E}">
        <p14:creationId xmlns:p14="http://schemas.microsoft.com/office/powerpoint/2010/main" val="408205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172D84-870B-4ECD-9599-F27011FB41A7}"/>
              </a:ext>
            </a:extLst>
          </p:cNvPr>
          <p:cNvSpPr>
            <a:spLocks noGrp="1"/>
          </p:cNvSpPr>
          <p:nvPr>
            <p:ph type="title"/>
          </p:nvPr>
        </p:nvSpPr>
        <p:spPr>
          <a:xfrm>
            <a:off x="152400" y="609600"/>
            <a:ext cx="11582400" cy="1320800"/>
          </a:xfrm>
        </p:spPr>
        <p:txBody>
          <a:bodyPr>
            <a:normAutofit fontScale="90000"/>
          </a:bodyPr>
          <a:lstStyle/>
          <a:p>
            <a:r>
              <a:rPr lang="el-GR" sz="2200" b="1" u="sng" dirty="0">
                <a:solidFill>
                  <a:schemeClr val="tx1"/>
                </a:solidFill>
                <a:highlight>
                  <a:srgbClr val="FF00FF"/>
                </a:highlight>
              </a:rPr>
              <a:t>Παραδείγματα έργων περιλαμβάνουν:</a:t>
            </a:r>
            <a:br>
              <a:rPr lang="el-GR" sz="2200" b="1" u="sng" dirty="0">
                <a:solidFill>
                  <a:schemeClr val="tx1"/>
                </a:solidFill>
                <a:highlight>
                  <a:srgbClr val="FF00FF"/>
                </a:highlight>
              </a:rPr>
            </a:br>
            <a:br>
              <a:rPr lang="el-GR" sz="2200" dirty="0">
                <a:solidFill>
                  <a:schemeClr val="tx1"/>
                </a:solidFill>
              </a:rPr>
            </a:br>
            <a:r>
              <a:rPr lang="el-GR" sz="2200" b="1" dirty="0">
                <a:solidFill>
                  <a:schemeClr val="tx1"/>
                </a:solidFill>
              </a:rPr>
              <a:t>Οικιακές δραστηριότητες:</a:t>
            </a:r>
            <a:r>
              <a:rPr lang="el-GR" sz="2200" dirty="0">
                <a:solidFill>
                  <a:schemeClr val="tx1"/>
                </a:solidFill>
              </a:rPr>
              <a:t> Προετοιμασία φαγητού, καθάρισμα του σπιτιού, φροντίδα των ρούχων.</a:t>
            </a:r>
            <a:br>
              <a:rPr lang="el-GR" sz="2200" dirty="0">
                <a:solidFill>
                  <a:schemeClr val="tx1"/>
                </a:solidFill>
              </a:rPr>
            </a:br>
            <a:br>
              <a:rPr lang="el-GR" sz="2200" dirty="0">
                <a:solidFill>
                  <a:schemeClr val="tx1"/>
                </a:solidFill>
              </a:rPr>
            </a:br>
            <a:r>
              <a:rPr lang="el-GR" sz="2200" b="1" dirty="0">
                <a:solidFill>
                  <a:schemeClr val="tx1"/>
                </a:solidFill>
              </a:rPr>
              <a:t>Προσωπική φροντίδα:</a:t>
            </a:r>
            <a:r>
              <a:rPr lang="el-GR" sz="2200" dirty="0">
                <a:solidFill>
                  <a:schemeClr val="tx1"/>
                </a:solidFill>
              </a:rPr>
              <a:t> Η φροντίδα του εαυτού, όπως το πλύσιμο, το ντύσιμο και η υγιεινή.</a:t>
            </a:r>
            <a:br>
              <a:rPr lang="el-GR" sz="2200" dirty="0">
                <a:solidFill>
                  <a:schemeClr val="tx1"/>
                </a:solidFill>
              </a:rPr>
            </a:br>
            <a:br>
              <a:rPr lang="el-GR" sz="2200" dirty="0">
                <a:solidFill>
                  <a:schemeClr val="tx1"/>
                </a:solidFill>
              </a:rPr>
            </a:br>
            <a:r>
              <a:rPr lang="el-GR" sz="2200" b="1" dirty="0">
                <a:solidFill>
                  <a:schemeClr val="tx1"/>
                </a:solidFill>
              </a:rPr>
              <a:t>Κοινωνικές δραστηριότητες:</a:t>
            </a:r>
            <a:r>
              <a:rPr lang="el-GR" sz="2200" dirty="0">
                <a:solidFill>
                  <a:schemeClr val="tx1"/>
                </a:solidFill>
              </a:rPr>
              <a:t> Καφές με φίλους, συμμετοχή σε ομάδες ή κοινωνικές εκδηλώσεις.</a:t>
            </a:r>
            <a:br>
              <a:rPr lang="el-GR" sz="2200" dirty="0">
                <a:solidFill>
                  <a:schemeClr val="tx1"/>
                </a:solidFill>
              </a:rPr>
            </a:br>
            <a:br>
              <a:rPr lang="el-GR" sz="2200" dirty="0">
                <a:solidFill>
                  <a:schemeClr val="tx1"/>
                </a:solidFill>
              </a:rPr>
            </a:br>
            <a:r>
              <a:rPr lang="el-GR" sz="2200" b="1" dirty="0">
                <a:solidFill>
                  <a:schemeClr val="tx1"/>
                </a:solidFill>
              </a:rPr>
              <a:t>Επαγγελματικές δραστηριότητες:</a:t>
            </a:r>
            <a:r>
              <a:rPr lang="el-GR" sz="2200" dirty="0">
                <a:solidFill>
                  <a:schemeClr val="tx1"/>
                </a:solidFill>
              </a:rPr>
              <a:t> Η εργασία, είτε είναι αμειβόμενη είτε εθελοντική.</a:t>
            </a:r>
            <a:br>
              <a:rPr lang="el-GR" sz="2200" dirty="0">
                <a:solidFill>
                  <a:schemeClr val="tx1"/>
                </a:solidFill>
              </a:rPr>
            </a:br>
            <a:br>
              <a:rPr lang="el-GR" sz="2200" dirty="0">
                <a:solidFill>
                  <a:schemeClr val="tx1"/>
                </a:solidFill>
              </a:rPr>
            </a:br>
            <a:r>
              <a:rPr lang="el-GR" sz="2200" b="1" dirty="0">
                <a:solidFill>
                  <a:schemeClr val="tx1"/>
                </a:solidFill>
              </a:rPr>
              <a:t>Εκπαιδευτικές δραστηριότητες:</a:t>
            </a:r>
            <a:r>
              <a:rPr lang="el-GR" sz="2200" dirty="0">
                <a:solidFill>
                  <a:schemeClr val="tx1"/>
                </a:solidFill>
              </a:rPr>
              <a:t> Μελέτη για το σχολείο, παρακολούθηση μαθημάτων ή σεμιναρίων.</a:t>
            </a:r>
            <a:br>
              <a:rPr lang="el-GR" sz="2200" dirty="0">
                <a:solidFill>
                  <a:schemeClr val="tx1"/>
                </a:solidFill>
              </a:rPr>
            </a:br>
            <a:br>
              <a:rPr lang="el-GR" sz="2200" dirty="0">
                <a:solidFill>
                  <a:schemeClr val="tx1"/>
                </a:solidFill>
              </a:rPr>
            </a:br>
            <a:r>
              <a:rPr lang="el-GR" sz="2200" b="1" dirty="0">
                <a:solidFill>
                  <a:schemeClr val="tx1"/>
                </a:solidFill>
              </a:rPr>
              <a:t>Αναψυχή και ψυχαγωγία:</a:t>
            </a:r>
            <a:r>
              <a:rPr lang="el-GR" sz="2200" dirty="0">
                <a:solidFill>
                  <a:schemeClr val="tx1"/>
                </a:solidFill>
              </a:rPr>
              <a:t> Διάβασμα μιας εφημερίδας, παιχνίδι, ταξίδια, χόμπι, όπως το πότισμα των λουλουδιών ή η κηπουρική.</a:t>
            </a:r>
            <a:br>
              <a:rPr lang="el-GR" sz="2200" dirty="0">
                <a:solidFill>
                  <a:schemeClr val="tx1"/>
                </a:solidFill>
              </a:rPr>
            </a:br>
            <a:br>
              <a:rPr lang="el-GR" sz="2200" dirty="0">
                <a:solidFill>
                  <a:schemeClr val="tx1"/>
                </a:solidFill>
              </a:rPr>
            </a:br>
            <a:r>
              <a:rPr lang="el-GR" sz="2200" b="1" dirty="0">
                <a:solidFill>
                  <a:schemeClr val="tx1"/>
                </a:solidFill>
              </a:rPr>
              <a:t>Καθημερινές </a:t>
            </a:r>
            <a:r>
              <a:rPr lang="el-GR" sz="2200" b="1" dirty="0" err="1">
                <a:solidFill>
                  <a:schemeClr val="tx1"/>
                </a:solidFill>
              </a:rPr>
              <a:t>ρουτίνες</a:t>
            </a:r>
            <a:r>
              <a:rPr lang="el-GR" sz="2200" b="1" dirty="0">
                <a:solidFill>
                  <a:schemeClr val="tx1"/>
                </a:solidFill>
              </a:rPr>
              <a:t>:</a:t>
            </a:r>
            <a:r>
              <a:rPr lang="el-GR" sz="2200" dirty="0">
                <a:solidFill>
                  <a:schemeClr val="tx1"/>
                </a:solidFill>
              </a:rPr>
              <a:t> Ψώνια, φροντίδα </a:t>
            </a:r>
            <a:r>
              <a:rPr lang="el-GR" sz="2200" dirty="0" err="1">
                <a:solidFill>
                  <a:schemeClr val="tx1"/>
                </a:solidFill>
              </a:rPr>
              <a:t>κατοικιδίων</a:t>
            </a:r>
            <a:r>
              <a:rPr lang="el-GR" sz="2200" dirty="0">
                <a:solidFill>
                  <a:schemeClr val="tx1"/>
                </a:solidFill>
              </a:rPr>
              <a:t>, οργάνωση προσωπικών και επαγγελματικών υποχρεώσεων.</a:t>
            </a:r>
            <a:br>
              <a:rPr lang="el-GR" dirty="0">
                <a:solidFill>
                  <a:schemeClr val="tx1"/>
                </a:solidFill>
              </a:rPr>
            </a:br>
            <a:endParaRPr lang="el-GR" dirty="0">
              <a:solidFill>
                <a:schemeClr val="tx1"/>
              </a:solidFill>
            </a:endParaRPr>
          </a:p>
        </p:txBody>
      </p:sp>
      <p:sp>
        <p:nvSpPr>
          <p:cNvPr id="4" name="Rectangle 1">
            <a:extLst>
              <a:ext uri="{FF2B5EF4-FFF2-40B4-BE49-F238E27FC236}">
                <a16:creationId xmlns:a16="http://schemas.microsoft.com/office/drawing/2014/main" id="{7BA9AB26-0D88-4DBF-839C-B602E5FC8F3C}"/>
              </a:ext>
            </a:extLst>
          </p:cNvPr>
          <p:cNvSpPr>
            <a:spLocks noGrp="1" noChangeArrowheads="1"/>
          </p:cNvSpPr>
          <p:nvPr>
            <p:ph idx="1"/>
          </p:nvPr>
        </p:nvSpPr>
        <p:spPr bwMode="auto">
          <a:xfrm>
            <a:off x="2743200" y="5848290"/>
            <a:ext cx="1093893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400" b="0" i="0" u="none" strike="noStrike" cap="none" normalizeH="0" baseline="0" dirty="0" err="1">
                <a:ln>
                  <a:noFill/>
                </a:ln>
                <a:solidFill>
                  <a:schemeClr val="tx1"/>
                </a:solidFill>
                <a:effectLst/>
                <a:latin typeface="Arial" panose="020B0604020202020204" pitchFamily="34" charset="0"/>
              </a:rPr>
              <a:t>Wilcock</a:t>
            </a:r>
            <a:r>
              <a:rPr kumimoji="0" lang="el-GR" altLang="el-GR" sz="1400" b="0" i="0" u="none" strike="noStrike" cap="none" normalizeH="0" baseline="0" dirty="0">
                <a:ln>
                  <a:noFill/>
                </a:ln>
                <a:solidFill>
                  <a:schemeClr val="tx1"/>
                </a:solidFill>
                <a:effectLst/>
                <a:latin typeface="Arial" panose="020B0604020202020204" pitchFamily="34" charset="0"/>
              </a:rPr>
              <a:t>, A. A., &amp; </a:t>
            </a:r>
            <a:r>
              <a:rPr kumimoji="0" lang="el-GR" altLang="el-GR" sz="1400" b="0" i="0" u="none" strike="noStrike" cap="none" normalizeH="0" baseline="0" dirty="0" err="1">
                <a:ln>
                  <a:noFill/>
                </a:ln>
                <a:solidFill>
                  <a:schemeClr val="tx1"/>
                </a:solidFill>
                <a:effectLst/>
                <a:latin typeface="Arial" panose="020B0604020202020204" pitchFamily="34" charset="0"/>
              </a:rPr>
              <a:t>Hocking</a:t>
            </a:r>
            <a:r>
              <a:rPr kumimoji="0" lang="el-GR" altLang="el-GR" sz="1400" b="0" i="0" u="none" strike="noStrike" cap="none" normalizeH="0" baseline="0" dirty="0">
                <a:ln>
                  <a:noFill/>
                </a:ln>
                <a:solidFill>
                  <a:schemeClr val="tx1"/>
                </a:solidFill>
                <a:effectLst/>
                <a:latin typeface="Arial" panose="020B0604020202020204" pitchFamily="34" charset="0"/>
              </a:rPr>
              <a:t>, C. (2015). </a:t>
            </a:r>
            <a:r>
              <a:rPr kumimoji="0" lang="el-GR" altLang="el-GR" sz="1400" b="0" i="1" u="none" strike="noStrike" cap="none" normalizeH="0" baseline="0" dirty="0" err="1">
                <a:ln>
                  <a:noFill/>
                </a:ln>
                <a:solidFill>
                  <a:schemeClr val="tx1"/>
                </a:solidFill>
                <a:effectLst/>
                <a:latin typeface="Arial" panose="020B0604020202020204" pitchFamily="34" charset="0"/>
              </a:rPr>
              <a:t>An</a:t>
            </a:r>
            <a:r>
              <a:rPr kumimoji="0" lang="el-GR" altLang="el-GR" sz="1400" b="0" i="1"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err="1">
                <a:ln>
                  <a:noFill/>
                </a:ln>
                <a:solidFill>
                  <a:schemeClr val="tx1"/>
                </a:solidFill>
                <a:effectLst/>
                <a:latin typeface="Arial" panose="020B0604020202020204" pitchFamily="34" charset="0"/>
              </a:rPr>
              <a:t>Occupational</a:t>
            </a:r>
            <a:r>
              <a:rPr kumimoji="0" lang="el-GR" altLang="el-GR" sz="1400" b="0" i="1"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err="1">
                <a:ln>
                  <a:noFill/>
                </a:ln>
                <a:solidFill>
                  <a:schemeClr val="tx1"/>
                </a:solidFill>
                <a:effectLst/>
                <a:latin typeface="Arial" panose="020B0604020202020204" pitchFamily="34" charset="0"/>
              </a:rPr>
              <a:t>Perspective</a:t>
            </a:r>
            <a:r>
              <a:rPr kumimoji="0" lang="el-GR" altLang="el-GR" sz="1400" b="0" i="1" u="none" strike="noStrike" cap="none" normalizeH="0" baseline="0" dirty="0">
                <a:ln>
                  <a:noFill/>
                </a:ln>
                <a:solidFill>
                  <a:schemeClr val="tx1"/>
                </a:solidFill>
                <a:effectLst/>
                <a:latin typeface="Arial" panose="020B0604020202020204" pitchFamily="34" charset="0"/>
              </a:rPr>
              <a:t> of Health</a:t>
            </a:r>
            <a:r>
              <a:rPr kumimoji="0" lang="el-GR" altLang="el-GR" sz="1400" b="0" i="0" u="none" strike="noStrike" cap="none" normalizeH="0" baseline="0" dirty="0">
                <a:ln>
                  <a:noFill/>
                </a:ln>
                <a:solidFill>
                  <a:schemeClr val="tx1"/>
                </a:solidFill>
                <a:effectLst/>
                <a:latin typeface="Arial" panose="020B0604020202020204" pitchFamily="34" charset="0"/>
              </a:rPr>
              <a:t>. SLACK </a:t>
            </a:r>
            <a:r>
              <a:rPr kumimoji="0" lang="el-GR" altLang="el-GR" sz="1400" b="0" i="0" u="none" strike="noStrike" cap="none" normalizeH="0" baseline="0" dirty="0" err="1">
                <a:ln>
                  <a:noFill/>
                </a:ln>
                <a:solidFill>
                  <a:schemeClr val="tx1"/>
                </a:solidFill>
                <a:effectLst/>
                <a:latin typeface="Arial" panose="020B0604020202020204" pitchFamily="34" charset="0"/>
              </a:rPr>
              <a:t>Incorporated</a:t>
            </a:r>
            <a:r>
              <a:rPr kumimoji="0" lang="el-GR" altLang="el-GR" sz="1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400" b="0" i="0" u="none" strike="noStrike" cap="none" normalizeH="0" baseline="0" dirty="0" err="1">
                <a:ln>
                  <a:noFill/>
                </a:ln>
                <a:solidFill>
                  <a:schemeClr val="tx1"/>
                </a:solidFill>
                <a:effectLst/>
                <a:latin typeface="Arial" panose="020B0604020202020204" pitchFamily="34" charset="0"/>
              </a:rPr>
              <a:t>Christiansen</a:t>
            </a:r>
            <a:r>
              <a:rPr kumimoji="0" lang="el-GR" altLang="el-GR" sz="1400" b="0" i="0" u="none" strike="noStrike" cap="none" normalizeH="0" baseline="0" dirty="0">
                <a:ln>
                  <a:noFill/>
                </a:ln>
                <a:solidFill>
                  <a:schemeClr val="tx1"/>
                </a:solidFill>
                <a:effectLst/>
                <a:latin typeface="Arial" panose="020B0604020202020204" pitchFamily="34" charset="0"/>
              </a:rPr>
              <a:t>, C. H., &amp; </a:t>
            </a:r>
            <a:r>
              <a:rPr kumimoji="0" lang="el-GR" altLang="el-GR" sz="1400" b="0" i="0" u="none" strike="noStrike" cap="none" normalizeH="0" baseline="0" dirty="0" err="1">
                <a:ln>
                  <a:noFill/>
                </a:ln>
                <a:solidFill>
                  <a:schemeClr val="tx1"/>
                </a:solidFill>
                <a:effectLst/>
                <a:latin typeface="Arial" panose="020B0604020202020204" pitchFamily="34" charset="0"/>
              </a:rPr>
              <a:t>Townsend</a:t>
            </a:r>
            <a:r>
              <a:rPr kumimoji="0" lang="el-GR" altLang="el-GR" sz="1400" b="0" i="0" u="none" strike="noStrike" cap="none" normalizeH="0" baseline="0" dirty="0">
                <a:ln>
                  <a:noFill/>
                </a:ln>
                <a:solidFill>
                  <a:schemeClr val="tx1"/>
                </a:solidFill>
                <a:effectLst/>
                <a:latin typeface="Arial" panose="020B0604020202020204" pitchFamily="34" charset="0"/>
              </a:rPr>
              <a:t>, E. A. (2010). </a:t>
            </a:r>
            <a:r>
              <a:rPr kumimoji="0" lang="el-GR" altLang="el-GR" sz="1400" b="0" i="1" u="none" strike="noStrike" cap="none" normalizeH="0" baseline="0" dirty="0" err="1">
                <a:ln>
                  <a:noFill/>
                </a:ln>
                <a:solidFill>
                  <a:schemeClr val="tx1"/>
                </a:solidFill>
                <a:effectLst/>
                <a:latin typeface="Arial" panose="020B0604020202020204" pitchFamily="34" charset="0"/>
              </a:rPr>
              <a:t>Introduction</a:t>
            </a:r>
            <a:r>
              <a:rPr kumimoji="0" lang="el-GR" altLang="el-GR" sz="1400" b="0" i="1"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err="1">
                <a:ln>
                  <a:noFill/>
                </a:ln>
                <a:solidFill>
                  <a:schemeClr val="tx1"/>
                </a:solidFill>
                <a:effectLst/>
                <a:latin typeface="Arial" panose="020B0604020202020204" pitchFamily="34" charset="0"/>
              </a:rPr>
              <a:t>to</a:t>
            </a:r>
            <a:r>
              <a:rPr kumimoji="0" lang="el-GR" altLang="el-GR" sz="1400" b="0" i="1"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err="1">
                <a:ln>
                  <a:noFill/>
                </a:ln>
                <a:solidFill>
                  <a:schemeClr val="tx1"/>
                </a:solidFill>
                <a:effectLst/>
                <a:latin typeface="Arial" panose="020B0604020202020204" pitchFamily="34" charset="0"/>
              </a:rPr>
              <a:t>Occupation</a:t>
            </a:r>
            <a:r>
              <a:rPr kumimoji="0" lang="el-GR" altLang="el-GR" sz="1400" b="0" i="1" u="none" strike="noStrike" cap="none" normalizeH="0" baseline="0" dirty="0">
                <a:ln>
                  <a:noFill/>
                </a:ln>
                <a:solidFill>
                  <a:schemeClr val="tx1"/>
                </a:solidFill>
                <a:effectLst/>
                <a:latin typeface="Arial" panose="020B0604020202020204" pitchFamily="34" charset="0"/>
              </a:rPr>
              <a:t>: The </a:t>
            </a:r>
            <a:r>
              <a:rPr kumimoji="0" lang="el-GR" altLang="el-GR" sz="1400" b="0" i="1" u="none" strike="noStrike" cap="none" normalizeH="0" baseline="0" dirty="0" err="1">
                <a:ln>
                  <a:noFill/>
                </a:ln>
                <a:solidFill>
                  <a:schemeClr val="tx1"/>
                </a:solidFill>
                <a:effectLst/>
                <a:latin typeface="Arial" panose="020B0604020202020204" pitchFamily="34" charset="0"/>
              </a:rPr>
              <a:t>Art</a:t>
            </a:r>
            <a:r>
              <a:rPr kumimoji="0" lang="el-GR" altLang="el-GR" sz="1400" b="0" i="1" u="none" strike="noStrike" cap="none" normalizeH="0" baseline="0" dirty="0">
                <a:ln>
                  <a:noFill/>
                </a:ln>
                <a:solidFill>
                  <a:schemeClr val="tx1"/>
                </a:solidFill>
                <a:effectLst/>
                <a:latin typeface="Arial" panose="020B0604020202020204" pitchFamily="34" charset="0"/>
              </a:rPr>
              <a:t> and </a:t>
            </a:r>
            <a:r>
              <a:rPr kumimoji="0" lang="el-GR" altLang="el-GR" sz="1400" b="0" i="1" u="none" strike="noStrike" cap="none" normalizeH="0" baseline="0" dirty="0" err="1">
                <a:ln>
                  <a:noFill/>
                </a:ln>
                <a:solidFill>
                  <a:schemeClr val="tx1"/>
                </a:solidFill>
                <a:effectLst/>
                <a:latin typeface="Arial" panose="020B0604020202020204" pitchFamily="34" charset="0"/>
              </a:rPr>
              <a:t>Science</a:t>
            </a:r>
            <a:r>
              <a:rPr kumimoji="0" lang="el-GR" altLang="el-GR" sz="1400" b="0" i="1" u="none" strike="noStrike" cap="none" normalizeH="0" baseline="0" dirty="0">
                <a:ln>
                  <a:noFill/>
                </a:ln>
                <a:solidFill>
                  <a:schemeClr val="tx1"/>
                </a:solidFill>
                <a:effectLst/>
                <a:latin typeface="Arial" panose="020B0604020202020204" pitchFamily="34" charset="0"/>
              </a:rPr>
              <a:t> of </a:t>
            </a:r>
            <a:r>
              <a:rPr kumimoji="0" lang="el-GR" altLang="el-GR" sz="1400" b="0" i="1" u="none" strike="noStrike" cap="none" normalizeH="0" baseline="0" dirty="0" err="1">
                <a:ln>
                  <a:noFill/>
                </a:ln>
                <a:solidFill>
                  <a:schemeClr val="tx1"/>
                </a:solidFill>
                <a:effectLst/>
                <a:latin typeface="Arial" panose="020B0604020202020204" pitchFamily="34" charset="0"/>
              </a:rPr>
              <a:t>Living</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Pearson</a:t>
            </a:r>
            <a:r>
              <a:rPr kumimoji="0" lang="el-GR" altLang="el-GR" sz="1400" b="0" i="0" u="none" strike="noStrike" cap="none" normalizeH="0" baseline="0" dirty="0">
                <a:ln>
                  <a:noFill/>
                </a:ln>
                <a:solidFill>
                  <a:schemeClr val="tx1"/>
                </a:solidFill>
                <a:effectLst/>
                <a:latin typeface="Arial" panose="020B0604020202020204" pitchFamily="34" charset="0"/>
              </a:rPr>
              <a:t>. </a:t>
            </a:r>
          </a:p>
        </p:txBody>
      </p:sp>
      <p:pic>
        <p:nvPicPr>
          <p:cNvPr id="6" name="Εικόνα 5">
            <a:extLst>
              <a:ext uri="{FF2B5EF4-FFF2-40B4-BE49-F238E27FC236}">
                <a16:creationId xmlns:a16="http://schemas.microsoft.com/office/drawing/2014/main" id="{0A94B73E-B2B3-4468-976F-04F58B92B0EF}"/>
              </a:ext>
            </a:extLst>
          </p:cNvPr>
          <p:cNvPicPr>
            <a:picLocks noChangeAspect="1"/>
          </p:cNvPicPr>
          <p:nvPr/>
        </p:nvPicPr>
        <p:blipFill>
          <a:blip r:embed="rId2"/>
          <a:stretch>
            <a:fillRect/>
          </a:stretch>
        </p:blipFill>
        <p:spPr>
          <a:xfrm>
            <a:off x="11302099" y="209491"/>
            <a:ext cx="822168" cy="1534713"/>
          </a:xfrm>
          <a:prstGeom prst="rect">
            <a:avLst/>
          </a:prstGeom>
        </p:spPr>
      </p:pic>
    </p:spTree>
    <p:extLst>
      <p:ext uri="{BB962C8B-B14F-4D97-AF65-F5344CB8AC3E}">
        <p14:creationId xmlns:p14="http://schemas.microsoft.com/office/powerpoint/2010/main" val="241013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BE748A-3580-4051-8A2C-8263C888996D}"/>
              </a:ext>
            </a:extLst>
          </p:cNvPr>
          <p:cNvSpPr>
            <a:spLocks noGrp="1"/>
          </p:cNvSpPr>
          <p:nvPr>
            <p:ph type="title"/>
          </p:nvPr>
        </p:nvSpPr>
        <p:spPr/>
        <p:txBody>
          <a:bodyPr>
            <a:normAutofit fontScale="90000"/>
          </a:bodyPr>
          <a:lstStyle/>
          <a:p>
            <a:r>
              <a:rPr lang="el-GR" b="1" dirty="0"/>
              <a:t>Ποια είναι εκείνα τα έργα στα οποία εμπλέκεστε σε καθημερινή βάση?</a:t>
            </a:r>
            <a:br>
              <a:rPr lang="el-GR" b="1" dirty="0"/>
            </a:br>
            <a:endParaRPr lang="el-GR" dirty="0"/>
          </a:p>
        </p:txBody>
      </p:sp>
      <p:pic>
        <p:nvPicPr>
          <p:cNvPr id="5" name="Θέση περιεχομένου 4">
            <a:extLst>
              <a:ext uri="{FF2B5EF4-FFF2-40B4-BE49-F238E27FC236}">
                <a16:creationId xmlns:a16="http://schemas.microsoft.com/office/drawing/2014/main" id="{AB773F13-21C0-43D1-8A74-191D9071870F}"/>
              </a:ext>
            </a:extLst>
          </p:cNvPr>
          <p:cNvPicPr>
            <a:picLocks noGrp="1" noChangeAspect="1"/>
          </p:cNvPicPr>
          <p:nvPr>
            <p:ph idx="1"/>
          </p:nvPr>
        </p:nvPicPr>
        <p:blipFill>
          <a:blip r:embed="rId2"/>
          <a:stretch>
            <a:fillRect/>
          </a:stretch>
        </p:blipFill>
        <p:spPr>
          <a:xfrm>
            <a:off x="632132" y="2929466"/>
            <a:ext cx="9101668" cy="2455333"/>
          </a:xfrm>
        </p:spPr>
      </p:pic>
    </p:spTree>
    <p:extLst>
      <p:ext uri="{BB962C8B-B14F-4D97-AF65-F5344CB8AC3E}">
        <p14:creationId xmlns:p14="http://schemas.microsoft.com/office/powerpoint/2010/main" val="366802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a:xfrm>
            <a:off x="2136775" y="228600"/>
            <a:ext cx="8153400" cy="990600"/>
          </a:xfrm>
        </p:spPr>
        <p:txBody>
          <a:bodyPr/>
          <a:lstStyle/>
          <a:p>
            <a:r>
              <a:rPr lang="el-GR" b="1"/>
              <a:t>ΕΡΓΑ</a:t>
            </a:r>
          </a:p>
        </p:txBody>
      </p:sp>
      <p:sp>
        <p:nvSpPr>
          <p:cNvPr id="14339" name="Θέση περιεχομένου 2"/>
          <p:cNvSpPr>
            <a:spLocks noGrp="1"/>
          </p:cNvSpPr>
          <p:nvPr>
            <p:ph sz="quarter" idx="1"/>
          </p:nvPr>
        </p:nvSpPr>
        <p:spPr>
          <a:xfrm>
            <a:off x="2136775" y="1600200"/>
            <a:ext cx="8153400" cy="4495800"/>
          </a:xfrm>
        </p:spPr>
        <p:txBody>
          <a:bodyPr/>
          <a:lstStyle/>
          <a:p>
            <a:endParaRPr lang="el-GR"/>
          </a:p>
        </p:txBody>
      </p:sp>
      <p:pic>
        <p:nvPicPr>
          <p:cNvPr id="14340" name="Picture 5" descr="http://www.letshavefunwithenglish.com/projects/yearbook/images/jobs1.jpg"/>
          <p:cNvPicPr>
            <a:picLocks noChangeAspect="1" noChangeArrowheads="1"/>
          </p:cNvPicPr>
          <p:nvPr/>
        </p:nvPicPr>
        <p:blipFill>
          <a:blip r:embed="rId2" cstate="print"/>
          <a:srcRect/>
          <a:stretch>
            <a:fillRect/>
          </a:stretch>
        </p:blipFill>
        <p:spPr bwMode="auto">
          <a:xfrm>
            <a:off x="2063750" y="1484314"/>
            <a:ext cx="8135938" cy="49688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3B98F1-4399-4DB0-9F82-7057F659842F}"/>
              </a:ext>
            </a:extLst>
          </p:cNvPr>
          <p:cNvSpPr>
            <a:spLocks noGrp="1"/>
          </p:cNvSpPr>
          <p:nvPr>
            <p:ph type="title"/>
          </p:nvPr>
        </p:nvSpPr>
        <p:spPr>
          <a:xfrm>
            <a:off x="186268" y="254001"/>
            <a:ext cx="8596668" cy="1320800"/>
          </a:xfrm>
        </p:spPr>
        <p:txBody>
          <a:bodyPr>
            <a:normAutofit fontScale="90000"/>
          </a:bodyPr>
          <a:lstStyle/>
          <a:p>
            <a:pPr algn="ctr"/>
            <a:r>
              <a:rPr lang="el-GR" b="1" dirty="0">
                <a:solidFill>
                  <a:schemeClr val="tx2">
                    <a:lumMod val="50000"/>
                  </a:schemeClr>
                </a:solidFill>
              </a:rPr>
              <a:t>Τα ποικίλα ανθρώπινα έργα κατατάσσονται σε οχτώ τομείς έργου</a:t>
            </a:r>
            <a:br>
              <a:rPr lang="el-GR" b="1" dirty="0"/>
            </a:br>
            <a:endParaRPr lang="el-GR" dirty="0"/>
          </a:p>
        </p:txBody>
      </p:sp>
      <p:sp>
        <p:nvSpPr>
          <p:cNvPr id="3" name="Θέση περιεχομένου 2">
            <a:extLst>
              <a:ext uri="{FF2B5EF4-FFF2-40B4-BE49-F238E27FC236}">
                <a16:creationId xmlns:a16="http://schemas.microsoft.com/office/drawing/2014/main" id="{09E55A5A-4CA6-49F7-9804-AE9A3ED7DA0B}"/>
              </a:ext>
            </a:extLst>
          </p:cNvPr>
          <p:cNvSpPr>
            <a:spLocks noGrp="1"/>
          </p:cNvSpPr>
          <p:nvPr>
            <p:ph idx="1"/>
          </p:nvPr>
        </p:nvSpPr>
        <p:spPr>
          <a:xfrm>
            <a:off x="0" y="1930400"/>
            <a:ext cx="8596668" cy="3880773"/>
          </a:xfrm>
        </p:spPr>
        <p:txBody>
          <a:bodyPr>
            <a:normAutofit fontScale="85000" lnSpcReduction="20000"/>
          </a:bodyPr>
          <a:lstStyle/>
          <a:p>
            <a:pPr marL="320040" indent="-320040">
              <a:buClr>
                <a:schemeClr val="bg2">
                  <a:lumMod val="10000"/>
                </a:schemeClr>
              </a:buClr>
              <a:buFont typeface="Wingdings" pitchFamily="2" charset="2"/>
              <a:buChar char="ü"/>
              <a:defRPr/>
            </a:pPr>
            <a:r>
              <a:rPr lang="el-GR" sz="2800" dirty="0">
                <a:solidFill>
                  <a:schemeClr val="bg1"/>
                </a:solidFill>
                <a:highlight>
                  <a:srgbClr val="FF00FF"/>
                </a:highlight>
              </a:rPr>
              <a:t> Δραστηριότητες Καθημερινής Ζωής (ΔΚΖ), </a:t>
            </a:r>
          </a:p>
          <a:p>
            <a:pPr marL="320040" indent="-320040">
              <a:buClr>
                <a:schemeClr val="bg2">
                  <a:lumMod val="10000"/>
                </a:schemeClr>
              </a:buClr>
              <a:buFont typeface="Wingdings" pitchFamily="2" charset="2"/>
              <a:buChar char="ü"/>
              <a:defRPr/>
            </a:pPr>
            <a:r>
              <a:rPr lang="el-GR" sz="2800" dirty="0">
                <a:solidFill>
                  <a:schemeClr val="bg1"/>
                </a:solidFill>
                <a:highlight>
                  <a:srgbClr val="FF00FF"/>
                </a:highlight>
              </a:rPr>
              <a:t>Σύνθετες Δραστηριότητες Καθημερινής Ζωής</a:t>
            </a:r>
            <a:endParaRPr lang="en-US" sz="2800" dirty="0">
              <a:solidFill>
                <a:schemeClr val="bg1"/>
              </a:solidFill>
              <a:highlight>
                <a:srgbClr val="FF00FF"/>
              </a:highlight>
            </a:endParaRPr>
          </a:p>
          <a:p>
            <a:pPr marL="0" indent="0">
              <a:buClr>
                <a:schemeClr val="bg2">
                  <a:lumMod val="10000"/>
                </a:schemeClr>
              </a:buClr>
              <a:buNone/>
              <a:defRPr/>
            </a:pPr>
            <a:r>
              <a:rPr lang="el-GR" sz="2800" dirty="0">
                <a:solidFill>
                  <a:schemeClr val="bg1"/>
                </a:solidFill>
                <a:highlight>
                  <a:srgbClr val="FF00FF"/>
                </a:highlight>
              </a:rPr>
              <a:t> (ΣΔΚΖ),</a:t>
            </a:r>
          </a:p>
          <a:p>
            <a:pPr marL="320040" indent="-320040">
              <a:buClr>
                <a:schemeClr val="bg2">
                  <a:lumMod val="10000"/>
                </a:schemeClr>
              </a:buClr>
              <a:buFont typeface="Wingdings" pitchFamily="2" charset="2"/>
              <a:buChar char="ü"/>
              <a:defRPr/>
            </a:pPr>
            <a:r>
              <a:rPr lang="el-GR" sz="2800" dirty="0">
                <a:solidFill>
                  <a:schemeClr val="bg1"/>
                </a:solidFill>
                <a:highlight>
                  <a:srgbClr val="FF00FF"/>
                </a:highlight>
              </a:rPr>
              <a:t>Ξεκούραση και Ύπνος, </a:t>
            </a:r>
          </a:p>
          <a:p>
            <a:pPr marL="320040" indent="-320040">
              <a:buClr>
                <a:schemeClr val="bg2">
                  <a:lumMod val="10000"/>
                </a:schemeClr>
              </a:buClr>
              <a:buFont typeface="Wingdings" pitchFamily="2" charset="2"/>
              <a:buChar char="ü"/>
              <a:defRPr/>
            </a:pPr>
            <a:r>
              <a:rPr lang="el-GR" sz="2800" dirty="0">
                <a:solidFill>
                  <a:schemeClr val="bg1"/>
                </a:solidFill>
                <a:highlight>
                  <a:srgbClr val="FF00FF"/>
                </a:highlight>
              </a:rPr>
              <a:t>Εκπαίδευση, </a:t>
            </a:r>
          </a:p>
          <a:p>
            <a:pPr marL="320040" indent="-320040">
              <a:buClr>
                <a:schemeClr val="bg2">
                  <a:lumMod val="10000"/>
                </a:schemeClr>
              </a:buClr>
              <a:buFont typeface="Wingdings" pitchFamily="2" charset="2"/>
              <a:buChar char="ü"/>
              <a:defRPr/>
            </a:pPr>
            <a:r>
              <a:rPr lang="el-GR" sz="2800" dirty="0">
                <a:solidFill>
                  <a:schemeClr val="bg1"/>
                </a:solidFill>
                <a:highlight>
                  <a:srgbClr val="FF00FF"/>
                </a:highlight>
              </a:rPr>
              <a:t>Εργασία, </a:t>
            </a:r>
          </a:p>
          <a:p>
            <a:pPr marL="320040" indent="-320040">
              <a:buClr>
                <a:schemeClr val="bg2">
                  <a:lumMod val="10000"/>
                </a:schemeClr>
              </a:buClr>
              <a:buFont typeface="Wingdings" pitchFamily="2" charset="2"/>
              <a:buChar char="ü"/>
              <a:defRPr/>
            </a:pPr>
            <a:r>
              <a:rPr lang="el-GR" sz="2800" dirty="0">
                <a:solidFill>
                  <a:schemeClr val="bg1"/>
                </a:solidFill>
                <a:highlight>
                  <a:srgbClr val="FF00FF"/>
                </a:highlight>
              </a:rPr>
              <a:t>Ελεύθερος χρόνος, </a:t>
            </a:r>
          </a:p>
          <a:p>
            <a:pPr marL="320040" indent="-320040">
              <a:buClr>
                <a:schemeClr val="bg2">
                  <a:lumMod val="10000"/>
                </a:schemeClr>
              </a:buClr>
              <a:buFont typeface="Wingdings" pitchFamily="2" charset="2"/>
              <a:buChar char="ü"/>
              <a:defRPr/>
            </a:pPr>
            <a:r>
              <a:rPr lang="el-GR" sz="2800" dirty="0">
                <a:solidFill>
                  <a:schemeClr val="bg1"/>
                </a:solidFill>
                <a:highlight>
                  <a:srgbClr val="FF00FF"/>
                </a:highlight>
              </a:rPr>
              <a:t>Παιχνίδι, </a:t>
            </a:r>
          </a:p>
          <a:p>
            <a:pPr marL="320040" indent="-320040">
              <a:buClr>
                <a:schemeClr val="bg2">
                  <a:lumMod val="10000"/>
                </a:schemeClr>
              </a:buClr>
              <a:buFont typeface="Wingdings" pitchFamily="2" charset="2"/>
              <a:buChar char="ü"/>
              <a:defRPr/>
            </a:pPr>
            <a:r>
              <a:rPr lang="el-GR" sz="2800" dirty="0">
                <a:solidFill>
                  <a:schemeClr val="bg1"/>
                </a:solidFill>
                <a:highlight>
                  <a:srgbClr val="FF00FF"/>
                </a:highlight>
              </a:rPr>
              <a:t>Κοινωνική συμμετοχή</a:t>
            </a:r>
          </a:p>
          <a:p>
            <a:endParaRPr lang="el-GR" dirty="0"/>
          </a:p>
        </p:txBody>
      </p:sp>
      <p:pic>
        <p:nvPicPr>
          <p:cNvPr id="5" name="Εικόνα 4">
            <a:extLst>
              <a:ext uri="{FF2B5EF4-FFF2-40B4-BE49-F238E27FC236}">
                <a16:creationId xmlns:a16="http://schemas.microsoft.com/office/drawing/2014/main" id="{724F4443-E650-4379-9688-35FFA9A4D1BF}"/>
              </a:ext>
            </a:extLst>
          </p:cNvPr>
          <p:cNvPicPr>
            <a:picLocks noChangeAspect="1"/>
          </p:cNvPicPr>
          <p:nvPr/>
        </p:nvPicPr>
        <p:blipFill>
          <a:blip r:embed="rId2"/>
          <a:stretch>
            <a:fillRect/>
          </a:stretch>
        </p:blipFill>
        <p:spPr>
          <a:xfrm>
            <a:off x="6502400" y="1046826"/>
            <a:ext cx="5689600" cy="5811173"/>
          </a:xfrm>
          <a:prstGeom prst="rect">
            <a:avLst/>
          </a:prstGeom>
        </p:spPr>
      </p:pic>
    </p:spTree>
    <p:extLst>
      <p:ext uri="{BB962C8B-B14F-4D97-AF65-F5344CB8AC3E}">
        <p14:creationId xmlns:p14="http://schemas.microsoft.com/office/powerpoint/2010/main" val="135429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DA6805-4A30-4959-B2B2-E0C463F10A30}"/>
              </a:ext>
            </a:extLst>
          </p:cNvPr>
          <p:cNvSpPr>
            <a:spLocks noGrp="1"/>
          </p:cNvSpPr>
          <p:nvPr>
            <p:ph type="title"/>
          </p:nvPr>
        </p:nvSpPr>
        <p:spPr/>
        <p:txBody>
          <a:bodyPr/>
          <a:lstStyle/>
          <a:p>
            <a:r>
              <a:rPr lang="el-GR" b="1" dirty="0"/>
              <a:t>Γενικότερος σκοπός </a:t>
            </a:r>
            <a:r>
              <a:rPr lang="el-GR" b="1" dirty="0" err="1"/>
              <a:t>εργοθεραπείας</a:t>
            </a:r>
            <a:endParaRPr lang="el-GR" dirty="0"/>
          </a:p>
        </p:txBody>
      </p:sp>
      <p:sp>
        <p:nvSpPr>
          <p:cNvPr id="3" name="Θέση περιεχομένου 2">
            <a:extLst>
              <a:ext uri="{FF2B5EF4-FFF2-40B4-BE49-F238E27FC236}">
                <a16:creationId xmlns:a16="http://schemas.microsoft.com/office/drawing/2014/main" id="{C7603D9A-7618-4D92-8596-9C1E1F253715}"/>
              </a:ext>
            </a:extLst>
          </p:cNvPr>
          <p:cNvSpPr>
            <a:spLocks noGrp="1"/>
          </p:cNvSpPr>
          <p:nvPr>
            <p:ph idx="1"/>
          </p:nvPr>
        </p:nvSpPr>
        <p:spPr/>
        <p:txBody>
          <a:bodyPr/>
          <a:lstStyle/>
          <a:p>
            <a:pPr>
              <a:buClrTx/>
              <a:buFont typeface="Wingdings" pitchFamily="2" charset="2"/>
              <a:buChar char="Ø"/>
              <a:defRPr/>
            </a:pPr>
            <a:r>
              <a:rPr lang="el-GR" sz="2800" b="1" dirty="0">
                <a:solidFill>
                  <a:schemeClr val="bg1"/>
                </a:solidFill>
                <a:highlight>
                  <a:srgbClr val="FF00FF"/>
                </a:highlight>
                <a:sym typeface="Wingdings" panose="05000000000000000000" pitchFamily="2" charset="2"/>
              </a:rPr>
              <a:t></a:t>
            </a:r>
            <a:r>
              <a:rPr lang="el-GR" sz="2800" b="1" dirty="0">
                <a:solidFill>
                  <a:schemeClr val="bg1"/>
                </a:solidFill>
                <a:highlight>
                  <a:srgbClr val="FF00FF"/>
                </a:highlight>
              </a:rPr>
              <a:t>Εκτέλεση έργου (</a:t>
            </a:r>
            <a:r>
              <a:rPr lang="en-US" sz="2800" b="1" dirty="0">
                <a:solidFill>
                  <a:schemeClr val="bg1"/>
                </a:solidFill>
                <a:highlight>
                  <a:srgbClr val="FF00FF"/>
                </a:highlight>
              </a:rPr>
              <a:t>occupational performance)</a:t>
            </a:r>
            <a:endParaRPr lang="el-GR" sz="2800" b="1" dirty="0">
              <a:solidFill>
                <a:schemeClr val="bg1"/>
              </a:solidFill>
              <a:highlight>
                <a:srgbClr val="FF00FF"/>
              </a:highlight>
            </a:endParaRPr>
          </a:p>
          <a:p>
            <a:pPr>
              <a:buClrTx/>
              <a:buFont typeface="Wingdings" pitchFamily="2" charset="2"/>
              <a:buChar char="Ø"/>
              <a:defRPr/>
            </a:pPr>
            <a:endParaRPr lang="en-US" sz="2800" b="1" dirty="0">
              <a:solidFill>
                <a:schemeClr val="bg1"/>
              </a:solidFill>
              <a:highlight>
                <a:srgbClr val="FF00FF"/>
              </a:highlight>
            </a:endParaRPr>
          </a:p>
          <a:p>
            <a:pPr>
              <a:buClrTx/>
              <a:buFont typeface="Wingdings" pitchFamily="2" charset="2"/>
              <a:buChar char="Ø"/>
              <a:defRPr/>
            </a:pPr>
            <a:r>
              <a:rPr lang="el-GR" sz="2800" b="1" dirty="0">
                <a:solidFill>
                  <a:schemeClr val="bg1"/>
                </a:solidFill>
                <a:highlight>
                  <a:srgbClr val="FF00FF"/>
                </a:highlight>
                <a:sym typeface="Wingdings" panose="05000000000000000000" pitchFamily="2" charset="2"/>
              </a:rPr>
              <a:t></a:t>
            </a:r>
            <a:r>
              <a:rPr lang="el-GR" sz="2800" b="1" dirty="0">
                <a:solidFill>
                  <a:schemeClr val="bg1"/>
                </a:solidFill>
                <a:highlight>
                  <a:srgbClr val="FF00FF"/>
                </a:highlight>
              </a:rPr>
              <a:t>Συμμετοχή του ατόμου σε έργα (</a:t>
            </a:r>
            <a:r>
              <a:rPr lang="en-US" sz="2800" b="1" dirty="0">
                <a:solidFill>
                  <a:schemeClr val="bg1"/>
                </a:solidFill>
                <a:highlight>
                  <a:srgbClr val="FF00FF"/>
                </a:highlight>
              </a:rPr>
              <a:t>occupational participation)</a:t>
            </a:r>
            <a:endParaRPr lang="el-GR" sz="2800" b="1" dirty="0">
              <a:solidFill>
                <a:schemeClr val="bg1"/>
              </a:solidFill>
              <a:highlight>
                <a:srgbClr val="FF00FF"/>
              </a:highlight>
            </a:endParaRPr>
          </a:p>
          <a:p>
            <a:endParaRPr lang="el-GR" dirty="0"/>
          </a:p>
        </p:txBody>
      </p:sp>
      <p:pic>
        <p:nvPicPr>
          <p:cNvPr id="5" name="Εικόνα 4">
            <a:extLst>
              <a:ext uri="{FF2B5EF4-FFF2-40B4-BE49-F238E27FC236}">
                <a16:creationId xmlns:a16="http://schemas.microsoft.com/office/drawing/2014/main" id="{65572109-7EEE-4C89-9EBB-860414B49565}"/>
              </a:ext>
            </a:extLst>
          </p:cNvPr>
          <p:cNvPicPr>
            <a:picLocks noChangeAspect="1"/>
          </p:cNvPicPr>
          <p:nvPr/>
        </p:nvPicPr>
        <p:blipFill>
          <a:blip r:embed="rId2"/>
          <a:stretch>
            <a:fillRect/>
          </a:stretch>
        </p:blipFill>
        <p:spPr>
          <a:xfrm>
            <a:off x="9361716" y="3961694"/>
            <a:ext cx="2152950" cy="2524477"/>
          </a:xfrm>
          <a:prstGeom prst="rect">
            <a:avLst/>
          </a:prstGeom>
        </p:spPr>
      </p:pic>
    </p:spTree>
    <p:extLst>
      <p:ext uri="{BB962C8B-B14F-4D97-AF65-F5344CB8AC3E}">
        <p14:creationId xmlns:p14="http://schemas.microsoft.com/office/powerpoint/2010/main" val="89478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9A670B-7730-4FBB-B671-D76125A342D9}"/>
              </a:ext>
            </a:extLst>
          </p:cNvPr>
          <p:cNvSpPr>
            <a:spLocks noGrp="1"/>
          </p:cNvSpPr>
          <p:nvPr>
            <p:ph type="title"/>
          </p:nvPr>
        </p:nvSpPr>
        <p:spPr>
          <a:xfrm>
            <a:off x="1134534" y="237067"/>
            <a:ext cx="8596668" cy="1320800"/>
          </a:xfrm>
        </p:spPr>
        <p:txBody>
          <a:bodyPr/>
          <a:lstStyle/>
          <a:p>
            <a:r>
              <a:rPr lang="el-GR" b="1" dirty="0"/>
              <a:t>Γενικότερος σκοπός </a:t>
            </a:r>
            <a:r>
              <a:rPr lang="el-GR" b="1" dirty="0" err="1"/>
              <a:t>εργοθεραπείας</a:t>
            </a:r>
            <a:br>
              <a:rPr lang="el-GR" b="1" dirty="0"/>
            </a:br>
            <a:endParaRPr lang="el-GR" dirty="0"/>
          </a:p>
        </p:txBody>
      </p:sp>
      <p:sp>
        <p:nvSpPr>
          <p:cNvPr id="3" name="Θέση περιεχομένου 2">
            <a:extLst>
              <a:ext uri="{FF2B5EF4-FFF2-40B4-BE49-F238E27FC236}">
                <a16:creationId xmlns:a16="http://schemas.microsoft.com/office/drawing/2014/main" id="{68ECA926-42EA-4C14-9124-A51E30BFCF5E}"/>
              </a:ext>
            </a:extLst>
          </p:cNvPr>
          <p:cNvSpPr>
            <a:spLocks noGrp="1"/>
          </p:cNvSpPr>
          <p:nvPr>
            <p:ph idx="1"/>
          </p:nvPr>
        </p:nvSpPr>
        <p:spPr>
          <a:xfrm>
            <a:off x="118533" y="999068"/>
            <a:ext cx="11633200" cy="5858932"/>
          </a:xfrm>
        </p:spPr>
        <p:txBody>
          <a:bodyPr>
            <a:normAutofit/>
          </a:bodyPr>
          <a:lstStyle/>
          <a:p>
            <a:pPr algn="just"/>
            <a:r>
              <a:rPr lang="el-GR" sz="2000" dirty="0"/>
              <a:t>Η έννοια της </a:t>
            </a:r>
            <a:r>
              <a:rPr lang="el-GR" sz="2000" b="1" dirty="0"/>
              <a:t>εκτέλεσης έργου (</a:t>
            </a:r>
            <a:r>
              <a:rPr lang="el-GR" sz="2000" b="1" dirty="0" err="1"/>
              <a:t>occupational</a:t>
            </a:r>
            <a:r>
              <a:rPr lang="el-GR" sz="2000" b="1" dirty="0"/>
              <a:t> </a:t>
            </a:r>
            <a:r>
              <a:rPr lang="el-GR" sz="2000" b="1" dirty="0" err="1"/>
              <a:t>performance</a:t>
            </a:r>
            <a:r>
              <a:rPr lang="el-GR" sz="2000" b="1" dirty="0"/>
              <a:t>)</a:t>
            </a:r>
            <a:r>
              <a:rPr lang="el-GR" sz="2000" dirty="0"/>
              <a:t> αναφέρεται στην ικανότητα ενός ατόμου να εκτελεί αποτελεσματικά και με επάρκεια τις δραστηριότητες που είναι αναγκαίες για την καθημερινή του ζωή. Πρόκειται για μια δυναμική αλληλεπίδραση μεταξύ του ατόμου, του περιβάλλοντος και των απαιτήσεων των δραστηριοτήτων. Η </a:t>
            </a:r>
            <a:r>
              <a:rPr lang="el-GR" sz="2000" dirty="0" err="1"/>
              <a:t>εργοθεραπεία</a:t>
            </a:r>
            <a:r>
              <a:rPr lang="el-GR" sz="2000" dirty="0"/>
              <a:t> στοχεύει στη βελτίωση αυτής της εκτέλεσης μέσω της αποκατάστασης των κινητικών και νοητικών δεξιοτήτων, της προσαρμογής του περιβάλλοντος και της ενσωμάτωσης βοηθητικών τεχνολογιών και στρατηγικών (</a:t>
            </a:r>
            <a:r>
              <a:rPr lang="el-GR" sz="2000" dirty="0" err="1"/>
              <a:t>Baum</a:t>
            </a:r>
            <a:r>
              <a:rPr lang="el-GR" sz="2000" dirty="0"/>
              <a:t> &amp; </a:t>
            </a:r>
            <a:r>
              <a:rPr lang="el-GR" sz="2000" dirty="0" err="1"/>
              <a:t>Christiansen</a:t>
            </a:r>
            <a:r>
              <a:rPr lang="el-GR" sz="2000" dirty="0"/>
              <a:t>, 2005).</a:t>
            </a:r>
          </a:p>
          <a:p>
            <a:pPr algn="just"/>
            <a:endParaRPr lang="el-GR" sz="2000" dirty="0"/>
          </a:p>
          <a:p>
            <a:pPr algn="just"/>
            <a:r>
              <a:rPr lang="el-GR" sz="2000" dirty="0"/>
              <a:t>Η </a:t>
            </a:r>
            <a:r>
              <a:rPr lang="el-GR" sz="2000" b="1" dirty="0"/>
              <a:t>συμμετοχή σε έργα (</a:t>
            </a:r>
            <a:r>
              <a:rPr lang="el-GR" sz="2000" b="1" dirty="0" err="1"/>
              <a:t>occupational</a:t>
            </a:r>
            <a:r>
              <a:rPr lang="el-GR" sz="2000" b="1" dirty="0"/>
              <a:t> </a:t>
            </a:r>
            <a:r>
              <a:rPr lang="el-GR" sz="2000" b="1" dirty="0" err="1"/>
              <a:t>participation</a:t>
            </a:r>
            <a:r>
              <a:rPr lang="el-GR" sz="2000" b="1" dirty="0"/>
              <a:t>)</a:t>
            </a:r>
            <a:r>
              <a:rPr lang="el-GR" sz="2000" dirty="0"/>
              <a:t> αναφέρεται στη δυνατότητα του ατόμου να εμπλακεί πλήρως και ενεργά σε δραστηριότητες που έχουν προσωπική και κοινωνική αξία για εκείνον. Η συμμετοχή δεν αφορά μόνο την εκτέλεση των δραστηριοτήτων αλλά και τη συμμετοχή στο κοινωνικό και πολιτισμικό πλαίσιο που συνδέεται με αυτές. Η </a:t>
            </a:r>
            <a:r>
              <a:rPr lang="el-GR" sz="2000" dirty="0" err="1"/>
              <a:t>εργοθεραπεία</a:t>
            </a:r>
            <a:r>
              <a:rPr lang="el-GR" sz="2000" dirty="0"/>
              <a:t> ενισχύει τη συμμετοχή των ατόμων προωθώντας την ένταξή τους σε κοινωνικές, επαγγελματικές, και προσωπικές δραστηριότητες που προάγουν την ποιότητα ζωής και την ευημερία τους (</a:t>
            </a:r>
            <a:r>
              <a:rPr lang="el-GR" sz="2000" dirty="0" err="1"/>
              <a:t>Townsend</a:t>
            </a:r>
            <a:r>
              <a:rPr lang="el-GR" sz="2000" dirty="0"/>
              <a:t> &amp; </a:t>
            </a:r>
            <a:r>
              <a:rPr lang="el-GR" sz="2000" dirty="0" err="1"/>
              <a:t>Polatajko</a:t>
            </a:r>
            <a:r>
              <a:rPr lang="el-GR" sz="2000" dirty="0"/>
              <a:t>, 2013). Η ενδυνάμωση της συμμετοχής συμβάλλει στην ενίσχυση της αυτοεκτίμησης και της αίσθησης του "</a:t>
            </a:r>
            <a:r>
              <a:rPr lang="el-GR" sz="2000" dirty="0" err="1"/>
              <a:t>ανήκειν</a:t>
            </a:r>
            <a:r>
              <a:rPr lang="el-GR" sz="2000" dirty="0"/>
              <a:t>" στο ευρύτερο κοινωνικό πλαίσιο.</a:t>
            </a:r>
          </a:p>
        </p:txBody>
      </p:sp>
    </p:spTree>
    <p:extLst>
      <p:ext uri="{BB962C8B-B14F-4D97-AF65-F5344CB8AC3E}">
        <p14:creationId xmlns:p14="http://schemas.microsoft.com/office/powerpoint/2010/main" val="284834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B523A3-4C92-4713-9172-8204131E9E7D}"/>
              </a:ext>
            </a:extLst>
          </p:cNvPr>
          <p:cNvSpPr>
            <a:spLocks noGrp="1"/>
          </p:cNvSpPr>
          <p:nvPr>
            <p:ph type="title"/>
          </p:nvPr>
        </p:nvSpPr>
        <p:spPr/>
        <p:txBody>
          <a:bodyPr/>
          <a:lstStyle/>
          <a:p>
            <a:r>
              <a:rPr lang="el-GR" sz="4400" b="1" dirty="0">
                <a:solidFill>
                  <a:schemeClr val="tx1"/>
                </a:solidFill>
              </a:rPr>
              <a:t> </a:t>
            </a:r>
            <a:r>
              <a:rPr lang="el-GR" sz="3600" b="1" dirty="0">
                <a:solidFill>
                  <a:schemeClr val="tx1"/>
                </a:solidFill>
              </a:rPr>
              <a:t>Τι είναι η εκτέλεση έργου </a:t>
            </a:r>
            <a:br>
              <a:rPr lang="el-GR" sz="3600" b="1" dirty="0">
                <a:solidFill>
                  <a:schemeClr val="tx1"/>
                </a:solidFill>
              </a:rPr>
            </a:br>
            <a:r>
              <a:rPr lang="el-GR" sz="3600" b="1" dirty="0">
                <a:solidFill>
                  <a:schemeClr val="tx1"/>
                </a:solidFill>
                <a:latin typeface="+mn-lt"/>
              </a:rPr>
              <a:t>(</a:t>
            </a:r>
            <a:r>
              <a:rPr lang="en-US" sz="3600" b="1" dirty="0">
                <a:solidFill>
                  <a:schemeClr val="tx1"/>
                </a:solidFill>
                <a:latin typeface="+mn-lt"/>
              </a:rPr>
              <a:t>occupational performance</a:t>
            </a:r>
            <a:r>
              <a:rPr lang="el-GR" sz="3600" b="1" dirty="0">
                <a:solidFill>
                  <a:schemeClr val="tx1"/>
                </a:solidFill>
                <a:latin typeface="+mn-lt"/>
              </a:rPr>
              <a:t>) </a:t>
            </a:r>
            <a:endParaRPr lang="el-GR" dirty="0"/>
          </a:p>
        </p:txBody>
      </p:sp>
      <p:sp>
        <p:nvSpPr>
          <p:cNvPr id="3" name="Θέση περιεχομένου 2">
            <a:extLst>
              <a:ext uri="{FF2B5EF4-FFF2-40B4-BE49-F238E27FC236}">
                <a16:creationId xmlns:a16="http://schemas.microsoft.com/office/drawing/2014/main" id="{BD0DFBE4-C715-4679-B8A6-561A979601D5}"/>
              </a:ext>
            </a:extLst>
          </p:cNvPr>
          <p:cNvSpPr>
            <a:spLocks noGrp="1"/>
          </p:cNvSpPr>
          <p:nvPr>
            <p:ph idx="1"/>
          </p:nvPr>
        </p:nvSpPr>
        <p:spPr>
          <a:xfrm>
            <a:off x="677334" y="2726267"/>
            <a:ext cx="10092266" cy="3315095"/>
          </a:xfrm>
        </p:spPr>
        <p:txBody>
          <a:bodyPr>
            <a:normAutofit/>
          </a:bodyPr>
          <a:lstStyle/>
          <a:p>
            <a:r>
              <a:rPr lang="el-GR" sz="2400" b="1" dirty="0">
                <a:solidFill>
                  <a:schemeClr val="tx2">
                    <a:lumMod val="50000"/>
                  </a:schemeClr>
                </a:solidFill>
                <a:highlight>
                  <a:srgbClr val="FF00FF"/>
                </a:highlight>
              </a:rPr>
              <a:t> Η εκτέλεση έργου</a:t>
            </a:r>
            <a:r>
              <a:rPr lang="el-GR" sz="2400" dirty="0">
                <a:solidFill>
                  <a:schemeClr val="bg1"/>
                </a:solidFill>
                <a:highlight>
                  <a:srgbClr val="FF00FF"/>
                </a:highlight>
              </a:rPr>
              <a:t> </a:t>
            </a:r>
            <a:r>
              <a:rPr lang="el-GR" sz="2400" dirty="0">
                <a:solidFill>
                  <a:schemeClr val="tx1"/>
                </a:solidFill>
                <a:highlight>
                  <a:srgbClr val="FF00FF"/>
                </a:highlight>
              </a:rPr>
              <a:t>αναφέρεται στις ενέργειες/πράξεις που απαιτούνται από το άτομο προκειμένου να υλοποιήσει ή/και να διεκπεραιώσει ένα έργο. </a:t>
            </a:r>
          </a:p>
        </p:txBody>
      </p:sp>
      <p:pic>
        <p:nvPicPr>
          <p:cNvPr id="5" name="Εικόνα 4">
            <a:extLst>
              <a:ext uri="{FF2B5EF4-FFF2-40B4-BE49-F238E27FC236}">
                <a16:creationId xmlns:a16="http://schemas.microsoft.com/office/drawing/2014/main" id="{481DF575-3297-462B-B770-85F25B6E0A1F}"/>
              </a:ext>
            </a:extLst>
          </p:cNvPr>
          <p:cNvPicPr>
            <a:picLocks noChangeAspect="1"/>
          </p:cNvPicPr>
          <p:nvPr/>
        </p:nvPicPr>
        <p:blipFill>
          <a:blip r:embed="rId2"/>
          <a:stretch>
            <a:fillRect/>
          </a:stretch>
        </p:blipFill>
        <p:spPr>
          <a:xfrm>
            <a:off x="5415369" y="4302090"/>
            <a:ext cx="2323163" cy="2118929"/>
          </a:xfrm>
          <a:prstGeom prst="rect">
            <a:avLst/>
          </a:prstGeom>
        </p:spPr>
      </p:pic>
    </p:spTree>
    <p:extLst>
      <p:ext uri="{BB962C8B-B14F-4D97-AF65-F5344CB8AC3E}">
        <p14:creationId xmlns:p14="http://schemas.microsoft.com/office/powerpoint/2010/main" val="1379386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D3416A-CBB5-4F80-871E-26F86062BDF4}"/>
              </a:ext>
            </a:extLst>
          </p:cNvPr>
          <p:cNvSpPr>
            <a:spLocks noGrp="1"/>
          </p:cNvSpPr>
          <p:nvPr>
            <p:ph idx="1"/>
          </p:nvPr>
        </p:nvSpPr>
        <p:spPr>
          <a:xfrm>
            <a:off x="677334" y="2160589"/>
            <a:ext cx="9787466" cy="3880773"/>
          </a:xfrm>
        </p:spPr>
        <p:txBody>
          <a:bodyPr>
            <a:normAutofit/>
          </a:bodyPr>
          <a:lstStyle/>
          <a:p>
            <a:pPr algn="just"/>
            <a:r>
              <a:rPr lang="el-GR" sz="2000" dirty="0"/>
              <a:t>Η </a:t>
            </a:r>
            <a:r>
              <a:rPr lang="el-GR" sz="2000" b="1" dirty="0"/>
              <a:t>εκτέλεση έργου (</a:t>
            </a:r>
            <a:r>
              <a:rPr lang="el-GR" sz="2000" b="1" dirty="0" err="1"/>
              <a:t>occupational</a:t>
            </a:r>
            <a:r>
              <a:rPr lang="el-GR" sz="2000" b="1" dirty="0"/>
              <a:t> </a:t>
            </a:r>
            <a:r>
              <a:rPr lang="el-GR" sz="2000" b="1" dirty="0" err="1"/>
              <a:t>performance</a:t>
            </a:r>
            <a:r>
              <a:rPr lang="el-GR" sz="2000" b="1" dirty="0"/>
              <a:t>)</a:t>
            </a:r>
            <a:r>
              <a:rPr lang="el-GR" sz="2000" dirty="0"/>
              <a:t> αποτελεί έναν από τους βασικούς πυλώνες της </a:t>
            </a:r>
            <a:r>
              <a:rPr lang="el-GR" sz="2000" dirty="0" err="1"/>
              <a:t>εργοθεραπείας</a:t>
            </a:r>
            <a:r>
              <a:rPr lang="el-GR" sz="2000" dirty="0"/>
              <a:t> και αναφέρεται στην ικανότητα του ατόμου να εκτελεί δραστηριότητες και καθήκοντα που απαιτούνται για την επίτευξη λειτουργικών και ουσιωδών έργων στην καθημερινότητά του. Η εκτέλεση έργου περιλαμβάνει τόσο τις σωματικές όσο και τις νοητικές διαδικασίες που είναι απαραίτητες για την επιτυχή διεκπεραίωση των δραστηριοτήτων. Πρόκειται για μια πολύπλοκη αλληλεπίδραση μεταξύ των δεξιοτήτων του ατόμου, των απαιτήσεων του έργου και του περιβάλλοντος όπου αυτό πραγματοποιείται (</a:t>
            </a:r>
            <a:r>
              <a:rPr lang="el-GR" sz="2000" dirty="0" err="1"/>
              <a:t>Baum</a:t>
            </a:r>
            <a:r>
              <a:rPr lang="el-GR" sz="2000" dirty="0"/>
              <a:t> &amp; Law, 1997).</a:t>
            </a:r>
          </a:p>
        </p:txBody>
      </p:sp>
      <p:pic>
        <p:nvPicPr>
          <p:cNvPr id="5" name="Εικόνα 4">
            <a:extLst>
              <a:ext uri="{FF2B5EF4-FFF2-40B4-BE49-F238E27FC236}">
                <a16:creationId xmlns:a16="http://schemas.microsoft.com/office/drawing/2014/main" id="{C4881C5E-D45F-47C0-9840-50F4C36C6978}"/>
              </a:ext>
            </a:extLst>
          </p:cNvPr>
          <p:cNvPicPr>
            <a:picLocks noChangeAspect="1"/>
          </p:cNvPicPr>
          <p:nvPr/>
        </p:nvPicPr>
        <p:blipFill>
          <a:blip r:embed="rId2"/>
          <a:stretch>
            <a:fillRect/>
          </a:stretch>
        </p:blipFill>
        <p:spPr>
          <a:xfrm>
            <a:off x="8668101" y="280867"/>
            <a:ext cx="2543530" cy="1724266"/>
          </a:xfrm>
          <a:prstGeom prst="rect">
            <a:avLst/>
          </a:prstGeom>
        </p:spPr>
      </p:pic>
    </p:spTree>
    <p:extLst>
      <p:ext uri="{BB962C8B-B14F-4D97-AF65-F5344CB8AC3E}">
        <p14:creationId xmlns:p14="http://schemas.microsoft.com/office/powerpoint/2010/main" val="290223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C9530E3-A118-48E9-80CD-9F14B7E194BF}"/>
              </a:ext>
            </a:extLst>
          </p:cNvPr>
          <p:cNvSpPr>
            <a:spLocks noGrp="1"/>
          </p:cNvSpPr>
          <p:nvPr>
            <p:ph idx="1"/>
          </p:nvPr>
        </p:nvSpPr>
        <p:spPr>
          <a:xfrm>
            <a:off x="677333" y="1347789"/>
            <a:ext cx="9465733" cy="3880773"/>
          </a:xfrm>
        </p:spPr>
        <p:txBody>
          <a:bodyPr>
            <a:normAutofit/>
          </a:bodyPr>
          <a:lstStyle/>
          <a:p>
            <a:pPr algn="just"/>
            <a:r>
              <a:rPr lang="el-GR" sz="2000" dirty="0"/>
              <a:t>Η </a:t>
            </a:r>
            <a:r>
              <a:rPr lang="el-GR" sz="2000" b="1" dirty="0"/>
              <a:t>εκτέλεση ενός έργου </a:t>
            </a:r>
            <a:r>
              <a:rPr lang="el-GR" sz="2000" dirty="0"/>
              <a:t>μπορεί να επηρεαστεί από διάφορους παράγοντες, όπως η φυσική κατάσταση του ατόμου, οι νοητικές λειτουργίες, οι συναισθηματικές και κοινωνικές του δεξιότητες, αλλά και οι περιβαλλοντικές συνθήκες. Οι </a:t>
            </a:r>
            <a:r>
              <a:rPr lang="el-GR" sz="2000" dirty="0" err="1"/>
              <a:t>εργοθεραπευτές</a:t>
            </a:r>
            <a:r>
              <a:rPr lang="el-GR" sz="2000" dirty="0"/>
              <a:t>, κατά την αξιολόγηση της εκτέλεσης έργου, λαμβάνουν υπόψη τη δυνατότητα του ατόμου να εκτελεί δραστηριότητες της καθημερινής ζωής (</a:t>
            </a:r>
            <a:r>
              <a:rPr lang="el-GR" sz="2000" dirty="0" err="1"/>
              <a:t>ADLs</a:t>
            </a:r>
            <a:r>
              <a:rPr lang="el-GR" sz="2000" dirty="0"/>
              <a:t>) και του ευρύτερου λειτουργικού πλαισίου, προκειμένου να εντοπίσουν περιοχές που χρήζουν βελτίωσης ή προσαρμογής (American </a:t>
            </a:r>
            <a:r>
              <a:rPr lang="el-GR" sz="2000" dirty="0" err="1"/>
              <a:t>Occupational</a:t>
            </a:r>
            <a:r>
              <a:rPr lang="el-GR" sz="2000" dirty="0"/>
              <a:t> </a:t>
            </a:r>
            <a:r>
              <a:rPr lang="el-GR" sz="2000" dirty="0" err="1"/>
              <a:t>Therapy</a:t>
            </a:r>
            <a:r>
              <a:rPr lang="el-GR" sz="2000" dirty="0"/>
              <a:t> Association, 2020).</a:t>
            </a:r>
          </a:p>
        </p:txBody>
      </p:sp>
      <p:pic>
        <p:nvPicPr>
          <p:cNvPr id="5" name="Εικόνα 4">
            <a:extLst>
              <a:ext uri="{FF2B5EF4-FFF2-40B4-BE49-F238E27FC236}">
                <a16:creationId xmlns:a16="http://schemas.microsoft.com/office/drawing/2014/main" id="{3F84AE04-F6E7-43AB-829C-045015EFD047}"/>
              </a:ext>
            </a:extLst>
          </p:cNvPr>
          <p:cNvPicPr>
            <a:picLocks noChangeAspect="1"/>
          </p:cNvPicPr>
          <p:nvPr/>
        </p:nvPicPr>
        <p:blipFill>
          <a:blip r:embed="rId2"/>
          <a:stretch>
            <a:fillRect/>
          </a:stretch>
        </p:blipFill>
        <p:spPr>
          <a:xfrm>
            <a:off x="6268898" y="4571245"/>
            <a:ext cx="3179902" cy="2099647"/>
          </a:xfrm>
          <a:prstGeom prst="rect">
            <a:avLst/>
          </a:prstGeom>
        </p:spPr>
      </p:pic>
    </p:spTree>
    <p:extLst>
      <p:ext uri="{BB962C8B-B14F-4D97-AF65-F5344CB8AC3E}">
        <p14:creationId xmlns:p14="http://schemas.microsoft.com/office/powerpoint/2010/main" val="396426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AC06FC-3CF8-4EB3-BBB5-721202A2AFD7}"/>
              </a:ext>
            </a:extLst>
          </p:cNvPr>
          <p:cNvSpPr>
            <a:spLocks noGrp="1"/>
          </p:cNvSpPr>
          <p:nvPr>
            <p:ph idx="1"/>
          </p:nvPr>
        </p:nvSpPr>
        <p:spPr>
          <a:xfrm>
            <a:off x="677333" y="1100667"/>
            <a:ext cx="9753599" cy="4940695"/>
          </a:xfrm>
        </p:spPr>
        <p:txBody>
          <a:bodyPr>
            <a:normAutofit/>
          </a:bodyPr>
          <a:lstStyle/>
          <a:p>
            <a:pPr algn="just"/>
            <a:r>
              <a:rPr lang="el-GR" sz="2000" dirty="0"/>
              <a:t>Η </a:t>
            </a:r>
            <a:r>
              <a:rPr lang="el-GR" sz="2000" b="1" dirty="0"/>
              <a:t>εκτέλεση έργου</a:t>
            </a:r>
            <a:r>
              <a:rPr lang="el-GR" sz="2000" dirty="0"/>
              <a:t> μπορεί να ενισχυθεί μέσω </a:t>
            </a:r>
            <a:r>
              <a:rPr lang="el-GR" sz="2000" dirty="0" err="1"/>
              <a:t>εργοθεραπευτικών</a:t>
            </a:r>
            <a:r>
              <a:rPr lang="el-GR" sz="2000" dirty="0"/>
              <a:t> παρεμβάσεων που στοχεύουν στην αποκατάσταση δεξιοτήτων, την προσαρμογή του περιβάλλοντος ή τη χρήση βοηθητικών τεχνολογιών και στρατηγικών. Σημαντικό είναι ότι η εκτέλεση δεν αφορά μόνο τη φυσική ικανότητα για την ολοκλήρωση μιας δραστηριότητας, αλλά και το πώς αυτή συνδέεται με την ταυτότητα του ατόμου, τις αξίες του και την ποιότητα της ζωής του (</a:t>
            </a:r>
            <a:r>
              <a:rPr lang="el-GR" sz="2000" dirty="0" err="1"/>
              <a:t>Fisher</a:t>
            </a:r>
            <a:r>
              <a:rPr lang="el-GR" sz="2000" dirty="0"/>
              <a:t> &amp; </a:t>
            </a:r>
            <a:r>
              <a:rPr lang="el-GR" sz="2000" dirty="0" err="1"/>
              <a:t>Jones</a:t>
            </a:r>
            <a:r>
              <a:rPr lang="el-GR" sz="2000" dirty="0"/>
              <a:t>, 2018).</a:t>
            </a:r>
          </a:p>
        </p:txBody>
      </p:sp>
      <p:sp>
        <p:nvSpPr>
          <p:cNvPr id="4" name="Rectangle 1">
            <a:extLst>
              <a:ext uri="{FF2B5EF4-FFF2-40B4-BE49-F238E27FC236}">
                <a16:creationId xmlns:a16="http://schemas.microsoft.com/office/drawing/2014/main" id="{36523B97-3AC0-479D-A3E4-06E2BA048BBC}"/>
              </a:ext>
            </a:extLst>
          </p:cNvPr>
          <p:cNvSpPr>
            <a:spLocks noChangeArrowheads="1"/>
          </p:cNvSpPr>
          <p:nvPr/>
        </p:nvSpPr>
        <p:spPr bwMode="auto">
          <a:xfrm>
            <a:off x="254000" y="5348864"/>
            <a:ext cx="1031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defTabSz="914400" eaLnBrk="0" fontAlgn="base" hangingPunct="0">
              <a:spcBef>
                <a:spcPct val="0"/>
              </a:spcBef>
              <a:spcAft>
                <a:spcPct val="0"/>
              </a:spcAft>
            </a:pPr>
            <a:r>
              <a:rPr kumimoji="0" lang="el-GR" altLang="el-GR" sz="1400" b="0" i="0" u="none" strike="noStrike" cap="none" normalizeH="0" baseline="0" dirty="0" err="1">
                <a:ln>
                  <a:noFill/>
                </a:ln>
                <a:solidFill>
                  <a:schemeClr val="tx1"/>
                </a:solidFill>
                <a:effectLst/>
                <a:latin typeface="Arial" panose="020B0604020202020204" pitchFamily="34" charset="0"/>
              </a:rPr>
              <a:t>Baum</a:t>
            </a:r>
            <a:r>
              <a:rPr kumimoji="0" lang="el-GR" altLang="el-GR" sz="1400" b="0" i="0" u="none" strike="noStrike" cap="none" normalizeH="0" baseline="0" dirty="0">
                <a:ln>
                  <a:noFill/>
                </a:ln>
                <a:solidFill>
                  <a:schemeClr val="tx1"/>
                </a:solidFill>
                <a:effectLst/>
                <a:latin typeface="Arial" panose="020B0604020202020204" pitchFamily="34" charset="0"/>
              </a:rPr>
              <a:t>, C. M., &amp; Law, M. (1997). </a:t>
            </a:r>
            <a:r>
              <a:rPr kumimoji="0" lang="el-GR" altLang="el-GR" sz="1400" b="0" i="1" u="none" strike="noStrike" cap="none" normalizeH="0" baseline="0" dirty="0" err="1">
                <a:ln>
                  <a:noFill/>
                </a:ln>
                <a:solidFill>
                  <a:schemeClr val="tx1"/>
                </a:solidFill>
                <a:effectLst/>
                <a:latin typeface="Arial" panose="020B0604020202020204" pitchFamily="34" charset="0"/>
              </a:rPr>
              <a:t>Occupational</a:t>
            </a:r>
            <a:r>
              <a:rPr kumimoji="0" lang="el-GR" altLang="el-GR" sz="1400" b="0" i="1"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err="1">
                <a:ln>
                  <a:noFill/>
                </a:ln>
                <a:solidFill>
                  <a:schemeClr val="tx1"/>
                </a:solidFill>
                <a:effectLst/>
                <a:latin typeface="Arial" panose="020B0604020202020204" pitchFamily="34" charset="0"/>
              </a:rPr>
              <a:t>therapy</a:t>
            </a:r>
            <a:r>
              <a:rPr kumimoji="0" lang="el-GR" altLang="el-GR" sz="1400" b="0" i="1"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err="1">
                <a:ln>
                  <a:noFill/>
                </a:ln>
                <a:solidFill>
                  <a:schemeClr val="tx1"/>
                </a:solidFill>
                <a:effectLst/>
                <a:latin typeface="Arial" panose="020B0604020202020204" pitchFamily="34" charset="0"/>
              </a:rPr>
              <a:t>practice</a:t>
            </a:r>
            <a:r>
              <a:rPr kumimoji="0" lang="el-GR" altLang="el-GR" sz="1400" b="0" i="1"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err="1">
                <a:ln>
                  <a:noFill/>
                </a:ln>
                <a:solidFill>
                  <a:schemeClr val="tx1"/>
                </a:solidFill>
                <a:effectLst/>
                <a:latin typeface="Arial" panose="020B0604020202020204" pitchFamily="34" charset="0"/>
              </a:rPr>
              <a:t>framework</a:t>
            </a:r>
            <a:r>
              <a:rPr kumimoji="0" lang="el-GR" altLang="el-GR" sz="1400" b="0" i="1"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err="1">
                <a:ln>
                  <a:noFill/>
                </a:ln>
                <a:solidFill>
                  <a:schemeClr val="tx1"/>
                </a:solidFill>
                <a:effectLst/>
                <a:latin typeface="Arial" panose="020B0604020202020204" pitchFamily="34" charset="0"/>
              </a:rPr>
              <a:t>Domain</a:t>
            </a:r>
            <a:r>
              <a:rPr kumimoji="0" lang="el-GR" altLang="el-GR" sz="1400" b="0" i="1" u="none" strike="noStrike" cap="none" normalizeH="0" baseline="0" dirty="0">
                <a:ln>
                  <a:noFill/>
                </a:ln>
                <a:solidFill>
                  <a:schemeClr val="tx1"/>
                </a:solidFill>
                <a:effectLst/>
                <a:latin typeface="Arial" panose="020B0604020202020204" pitchFamily="34" charset="0"/>
              </a:rPr>
              <a:t> and </a:t>
            </a:r>
            <a:r>
              <a:rPr kumimoji="0" lang="el-GR" altLang="el-GR" sz="1400" b="0" i="1" u="none" strike="noStrike" cap="none" normalizeH="0" baseline="0" dirty="0" err="1">
                <a:ln>
                  <a:noFill/>
                </a:ln>
                <a:solidFill>
                  <a:schemeClr val="tx1"/>
                </a:solidFill>
                <a:effectLst/>
                <a:latin typeface="Arial" panose="020B0604020202020204" pitchFamily="34" charset="0"/>
              </a:rPr>
              <a:t>process</a:t>
            </a:r>
            <a:r>
              <a:rPr kumimoji="0" lang="el-GR" altLang="el-GR" sz="1400" b="0" i="0" u="none" strike="noStrike" cap="none" normalizeH="0" baseline="0" dirty="0">
                <a:ln>
                  <a:noFill/>
                </a:ln>
                <a:solidFill>
                  <a:schemeClr val="tx1"/>
                </a:solidFill>
                <a:effectLst/>
                <a:latin typeface="Arial" panose="020B0604020202020204" pitchFamily="34" charset="0"/>
              </a:rPr>
              <a:t>. American </a:t>
            </a:r>
            <a:r>
              <a:rPr kumimoji="0" lang="el-GR" altLang="el-GR" sz="1400" b="0" i="0" u="none" strike="noStrike" cap="none" normalizeH="0" baseline="0" dirty="0" err="1">
                <a:ln>
                  <a:noFill/>
                </a:ln>
                <a:solidFill>
                  <a:schemeClr val="tx1"/>
                </a:solidFill>
                <a:effectLst/>
                <a:latin typeface="Arial" panose="020B0604020202020204" pitchFamily="34" charset="0"/>
              </a:rPr>
              <a:t>Occupational</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Therapy</a:t>
            </a:r>
            <a:r>
              <a:rPr kumimoji="0" lang="el-GR" altLang="el-GR" sz="1400" b="0" i="0" u="none" strike="noStrike" cap="none" normalizeH="0" baseline="0" dirty="0">
                <a:ln>
                  <a:noFill/>
                </a:ln>
                <a:solidFill>
                  <a:schemeClr val="tx1"/>
                </a:solidFill>
                <a:effectLst/>
                <a:latin typeface="Arial" panose="020B0604020202020204" pitchFamily="34" charset="0"/>
              </a:rPr>
              <a:t> Association.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400" b="0" i="0" u="none" strike="noStrike" cap="none" normalizeH="0" baseline="0" dirty="0">
                <a:ln>
                  <a:noFill/>
                </a:ln>
                <a:solidFill>
                  <a:schemeClr val="tx1"/>
                </a:solidFill>
                <a:effectLst/>
                <a:latin typeface="Arial" panose="020B0604020202020204" pitchFamily="34" charset="0"/>
              </a:rPr>
              <a:t>American </a:t>
            </a:r>
            <a:r>
              <a:rPr kumimoji="0" lang="el-GR" altLang="el-GR" sz="1400" b="0" i="0" u="none" strike="noStrike" cap="none" normalizeH="0" baseline="0" dirty="0" err="1">
                <a:ln>
                  <a:noFill/>
                </a:ln>
                <a:solidFill>
                  <a:schemeClr val="tx1"/>
                </a:solidFill>
                <a:effectLst/>
                <a:latin typeface="Arial" panose="020B0604020202020204" pitchFamily="34" charset="0"/>
              </a:rPr>
              <a:t>Occupational</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Therapy</a:t>
            </a:r>
            <a:r>
              <a:rPr kumimoji="0" lang="el-GR" altLang="el-GR" sz="1400" b="0" i="0" u="none" strike="noStrike" cap="none" normalizeH="0" baseline="0" dirty="0">
                <a:ln>
                  <a:noFill/>
                </a:ln>
                <a:solidFill>
                  <a:schemeClr val="tx1"/>
                </a:solidFill>
                <a:effectLst/>
                <a:latin typeface="Arial" panose="020B0604020202020204" pitchFamily="34" charset="0"/>
              </a:rPr>
              <a:t> Association (AOTA). (2020). </a:t>
            </a:r>
            <a:r>
              <a:rPr kumimoji="0" lang="el-GR" altLang="el-GR" sz="1400" b="0" i="0" u="none" strike="noStrike" cap="none" normalizeH="0" baseline="0" dirty="0" err="1">
                <a:ln>
                  <a:noFill/>
                </a:ln>
                <a:solidFill>
                  <a:schemeClr val="tx1"/>
                </a:solidFill>
                <a:effectLst/>
                <a:latin typeface="Arial" panose="020B0604020202020204" pitchFamily="34" charset="0"/>
              </a:rPr>
              <a:t>Occupational</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therapy</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practice</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framework</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Domain</a:t>
            </a:r>
            <a:r>
              <a:rPr kumimoji="0" lang="el-GR" altLang="el-GR" sz="1400" b="0" i="0" u="none" strike="noStrike" cap="none" normalizeH="0" baseline="0" dirty="0">
                <a:ln>
                  <a:noFill/>
                </a:ln>
                <a:solidFill>
                  <a:schemeClr val="tx1"/>
                </a:solidFill>
                <a:effectLst/>
                <a:latin typeface="Arial" panose="020B0604020202020204" pitchFamily="34" charset="0"/>
              </a:rPr>
              <a:t> and </a:t>
            </a:r>
            <a:r>
              <a:rPr kumimoji="0" lang="el-GR" altLang="el-GR" sz="1400" b="0" i="0" u="none" strike="noStrike" cap="none" normalizeH="0" baseline="0" dirty="0" err="1">
                <a:ln>
                  <a:noFill/>
                </a:ln>
                <a:solidFill>
                  <a:schemeClr val="tx1"/>
                </a:solidFill>
                <a:effectLst/>
                <a:latin typeface="Arial" panose="020B0604020202020204" pitchFamily="34" charset="0"/>
              </a:rPr>
              <a:t>process</a:t>
            </a:r>
            <a:r>
              <a:rPr kumimoji="0" lang="el-GR" altLang="el-GR" sz="1400" b="0" i="0" u="none" strike="noStrike" cap="none" normalizeH="0" baseline="0" dirty="0">
                <a:ln>
                  <a:noFill/>
                </a:ln>
                <a:solidFill>
                  <a:schemeClr val="tx1"/>
                </a:solidFill>
                <a:effectLst/>
                <a:latin typeface="Arial" panose="020B0604020202020204" pitchFamily="34" charset="0"/>
              </a:rPr>
              <a:t> (4th </a:t>
            </a:r>
            <a:r>
              <a:rPr kumimoji="0" lang="el-GR" altLang="el-GR" sz="1400" b="0" i="0" u="none" strike="noStrike" cap="none" normalizeH="0" baseline="0" dirty="0" err="1">
                <a:ln>
                  <a:noFill/>
                </a:ln>
                <a:solidFill>
                  <a:schemeClr val="tx1"/>
                </a:solidFill>
                <a:effectLst/>
                <a:latin typeface="Arial" panose="020B0604020202020204" pitchFamily="34" charset="0"/>
              </a:rPr>
              <a:t>ed</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a:ln>
                  <a:noFill/>
                </a:ln>
                <a:solidFill>
                  <a:schemeClr val="tx1"/>
                </a:solidFill>
                <a:effectLst/>
                <a:latin typeface="Arial" panose="020B0604020202020204" pitchFamily="34" charset="0"/>
              </a:rPr>
              <a:t>American Journal of </a:t>
            </a:r>
            <a:r>
              <a:rPr kumimoji="0" lang="el-GR" altLang="el-GR" sz="1400" b="0" i="1" u="none" strike="noStrike" cap="none" normalizeH="0" baseline="0" dirty="0" err="1">
                <a:ln>
                  <a:noFill/>
                </a:ln>
                <a:solidFill>
                  <a:schemeClr val="tx1"/>
                </a:solidFill>
                <a:effectLst/>
                <a:latin typeface="Arial" panose="020B0604020202020204" pitchFamily="34" charset="0"/>
              </a:rPr>
              <a:t>Occupational</a:t>
            </a:r>
            <a:r>
              <a:rPr kumimoji="0" lang="el-GR" altLang="el-GR" sz="1400" b="0" i="1"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err="1">
                <a:ln>
                  <a:noFill/>
                </a:ln>
                <a:solidFill>
                  <a:schemeClr val="tx1"/>
                </a:solidFill>
                <a:effectLst/>
                <a:latin typeface="Arial" panose="020B0604020202020204" pitchFamily="34" charset="0"/>
              </a:rPr>
              <a:t>Therapy</a:t>
            </a:r>
            <a:r>
              <a:rPr kumimoji="0" lang="el-GR" altLang="el-GR" sz="1400" b="0" i="0" u="none" strike="noStrike" cap="none" normalizeH="0" baseline="0" dirty="0">
                <a:ln>
                  <a:noFill/>
                </a:ln>
                <a:solidFill>
                  <a:schemeClr val="tx1"/>
                </a:solidFill>
                <a:effectLst/>
                <a:latin typeface="Arial" panose="020B0604020202020204" pitchFamily="34" charset="0"/>
              </a:rPr>
              <a:t>, 74(</a:t>
            </a:r>
            <a:r>
              <a:rPr kumimoji="0" lang="el-GR" altLang="el-GR" sz="1400" b="0" i="0" u="none" strike="noStrike" cap="none" normalizeH="0" baseline="0" dirty="0" err="1">
                <a:ln>
                  <a:noFill/>
                </a:ln>
                <a:solidFill>
                  <a:schemeClr val="tx1"/>
                </a:solidFill>
                <a:effectLst/>
                <a:latin typeface="Arial" panose="020B0604020202020204" pitchFamily="34" charset="0"/>
              </a:rPr>
              <a:t>Suppl</a:t>
            </a:r>
            <a:r>
              <a:rPr kumimoji="0" lang="el-GR" altLang="el-GR" sz="1400" b="0" i="0" u="none" strike="noStrike" cap="none" normalizeH="0" baseline="0" dirty="0">
                <a:ln>
                  <a:noFill/>
                </a:ln>
                <a:solidFill>
                  <a:schemeClr val="tx1"/>
                </a:solidFill>
                <a:effectLst/>
                <a:latin typeface="Arial" panose="020B0604020202020204" pitchFamily="34" charset="0"/>
              </a:rPr>
              <a:t>. 2), 7412410010.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400" b="0" i="0" u="none" strike="noStrike" cap="none" normalizeH="0" baseline="0" dirty="0" err="1">
                <a:ln>
                  <a:noFill/>
                </a:ln>
                <a:solidFill>
                  <a:schemeClr val="tx1"/>
                </a:solidFill>
                <a:effectLst/>
                <a:latin typeface="Arial" panose="020B0604020202020204" pitchFamily="34" charset="0"/>
              </a:rPr>
              <a:t>Fisher</a:t>
            </a:r>
            <a:r>
              <a:rPr kumimoji="0" lang="el-GR" altLang="el-GR" sz="1400" b="0" i="0" u="none" strike="noStrike" cap="none" normalizeH="0" baseline="0" dirty="0">
                <a:ln>
                  <a:noFill/>
                </a:ln>
                <a:solidFill>
                  <a:schemeClr val="tx1"/>
                </a:solidFill>
                <a:effectLst/>
                <a:latin typeface="Arial" panose="020B0604020202020204" pitchFamily="34" charset="0"/>
              </a:rPr>
              <a:t>, A. G., &amp; </a:t>
            </a:r>
            <a:r>
              <a:rPr kumimoji="0" lang="el-GR" altLang="el-GR" sz="1400" b="0" i="0" u="none" strike="noStrike" cap="none" normalizeH="0" baseline="0" dirty="0" err="1">
                <a:ln>
                  <a:noFill/>
                </a:ln>
                <a:solidFill>
                  <a:schemeClr val="tx1"/>
                </a:solidFill>
                <a:effectLst/>
                <a:latin typeface="Arial" panose="020B0604020202020204" pitchFamily="34" charset="0"/>
              </a:rPr>
              <a:t>Jones</a:t>
            </a:r>
            <a:r>
              <a:rPr kumimoji="0" lang="el-GR" altLang="el-GR" sz="1400" b="0" i="0" u="none" strike="noStrike" cap="none" normalizeH="0" baseline="0" dirty="0">
                <a:ln>
                  <a:noFill/>
                </a:ln>
                <a:solidFill>
                  <a:schemeClr val="tx1"/>
                </a:solidFill>
                <a:effectLst/>
                <a:latin typeface="Arial" panose="020B0604020202020204" pitchFamily="34" charset="0"/>
              </a:rPr>
              <a:t>, K. B. (2018). </a:t>
            </a:r>
            <a:r>
              <a:rPr kumimoji="0" lang="el-GR" altLang="el-GR" sz="1400" b="0" i="1" u="none" strike="noStrike" cap="none" normalizeH="0" baseline="0" dirty="0" err="1">
                <a:ln>
                  <a:noFill/>
                </a:ln>
                <a:solidFill>
                  <a:schemeClr val="tx1"/>
                </a:solidFill>
                <a:effectLst/>
                <a:latin typeface="Arial" panose="020B0604020202020204" pitchFamily="34" charset="0"/>
              </a:rPr>
              <a:t>Assessment</a:t>
            </a:r>
            <a:r>
              <a:rPr kumimoji="0" lang="el-GR" altLang="el-GR" sz="1400" b="0" i="1" u="none" strike="noStrike" cap="none" normalizeH="0" baseline="0" dirty="0">
                <a:ln>
                  <a:noFill/>
                </a:ln>
                <a:solidFill>
                  <a:schemeClr val="tx1"/>
                </a:solidFill>
                <a:effectLst/>
                <a:latin typeface="Arial" panose="020B0604020202020204" pitchFamily="34" charset="0"/>
              </a:rPr>
              <a:t> of Motor and </a:t>
            </a:r>
            <a:r>
              <a:rPr kumimoji="0" lang="el-GR" altLang="el-GR" sz="1400" b="0" i="1" u="none" strike="noStrike" cap="none" normalizeH="0" baseline="0" dirty="0" err="1">
                <a:ln>
                  <a:noFill/>
                </a:ln>
                <a:solidFill>
                  <a:schemeClr val="tx1"/>
                </a:solidFill>
                <a:effectLst/>
                <a:latin typeface="Arial" panose="020B0604020202020204" pitchFamily="34" charset="0"/>
              </a:rPr>
              <a:t>Process</a:t>
            </a:r>
            <a:r>
              <a:rPr kumimoji="0" lang="el-GR" altLang="el-GR" sz="1400" b="0" i="1" u="none" strike="noStrike" cap="none" normalizeH="0" baseline="0" dirty="0">
                <a:ln>
                  <a:noFill/>
                </a:ln>
                <a:solidFill>
                  <a:schemeClr val="tx1"/>
                </a:solidFill>
                <a:effectLst/>
                <a:latin typeface="Arial" panose="020B0604020202020204" pitchFamily="34" charset="0"/>
              </a:rPr>
              <a:t> </a:t>
            </a:r>
            <a:r>
              <a:rPr kumimoji="0" lang="el-GR" altLang="el-GR" sz="1400" b="0" i="1" u="none" strike="noStrike" cap="none" normalizeH="0" baseline="0" dirty="0" err="1">
                <a:ln>
                  <a:noFill/>
                </a:ln>
                <a:solidFill>
                  <a:schemeClr val="tx1"/>
                </a:solidFill>
                <a:effectLst/>
                <a:latin typeface="Arial" panose="020B0604020202020204" pitchFamily="34" charset="0"/>
              </a:rPr>
              <a:t>Skills</a:t>
            </a:r>
            <a:r>
              <a:rPr kumimoji="0" lang="el-GR" altLang="el-GR" sz="1400" b="0" i="1" u="none" strike="noStrike" cap="none" normalizeH="0" baseline="0" dirty="0">
                <a:ln>
                  <a:noFill/>
                </a:ln>
                <a:solidFill>
                  <a:schemeClr val="tx1"/>
                </a:solidFill>
                <a:effectLst/>
                <a:latin typeface="Arial" panose="020B0604020202020204" pitchFamily="34" charset="0"/>
              </a:rPr>
              <a:t>: Development, </a:t>
            </a:r>
            <a:r>
              <a:rPr kumimoji="0" lang="el-GR" altLang="el-GR" sz="1400" b="0" i="1" u="none" strike="noStrike" cap="none" normalizeH="0" baseline="0" dirty="0" err="1">
                <a:ln>
                  <a:noFill/>
                </a:ln>
                <a:solidFill>
                  <a:schemeClr val="tx1"/>
                </a:solidFill>
                <a:effectLst/>
                <a:latin typeface="Arial" panose="020B0604020202020204" pitchFamily="34" charset="0"/>
              </a:rPr>
              <a:t>Standardization</a:t>
            </a:r>
            <a:r>
              <a:rPr kumimoji="0" lang="el-GR" altLang="el-GR" sz="1400" b="0" i="1" u="none" strike="noStrike" cap="none" normalizeH="0" baseline="0" dirty="0">
                <a:ln>
                  <a:noFill/>
                </a:ln>
                <a:solidFill>
                  <a:schemeClr val="tx1"/>
                </a:solidFill>
                <a:effectLst/>
                <a:latin typeface="Arial" panose="020B0604020202020204" pitchFamily="34" charset="0"/>
              </a:rPr>
              <a:t>, and Administration </a:t>
            </a:r>
            <a:r>
              <a:rPr kumimoji="0" lang="el-GR" altLang="el-GR" sz="1400" b="0" i="1" u="none" strike="noStrike" cap="none" normalizeH="0" baseline="0" dirty="0" err="1">
                <a:ln>
                  <a:noFill/>
                </a:ln>
                <a:solidFill>
                  <a:schemeClr val="tx1"/>
                </a:solidFill>
                <a:effectLst/>
                <a:latin typeface="Arial" panose="020B0604020202020204" pitchFamily="34" charset="0"/>
              </a:rPr>
              <a:t>Manual</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Three</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Star</a:t>
            </a:r>
            <a:r>
              <a:rPr kumimoji="0" lang="el-GR" altLang="el-GR" sz="1400" b="0" i="0" u="none" strike="noStrike" cap="none" normalizeH="0" baseline="0" dirty="0">
                <a:ln>
                  <a:noFill/>
                </a:ln>
                <a:solidFill>
                  <a:schemeClr val="tx1"/>
                </a:solidFill>
                <a:effectLst/>
                <a:latin typeface="Arial" panose="020B0604020202020204" pitchFamily="34" charset="0"/>
              </a:rPr>
              <a:t> </a:t>
            </a:r>
            <a:r>
              <a:rPr kumimoji="0" lang="el-GR" altLang="el-GR" sz="1400" b="0" i="0" u="none" strike="noStrike" cap="none" normalizeH="0" baseline="0" dirty="0" err="1">
                <a:ln>
                  <a:noFill/>
                </a:ln>
                <a:solidFill>
                  <a:schemeClr val="tx1"/>
                </a:solidFill>
                <a:effectLst/>
                <a:latin typeface="Arial" panose="020B0604020202020204" pitchFamily="34" charset="0"/>
              </a:rPr>
              <a:t>Press</a:t>
            </a:r>
            <a:r>
              <a:rPr kumimoji="0" lang="el-GR" altLang="el-GR" sz="1400" b="0" i="0" u="none" strike="noStrike" cap="none" normalizeH="0" baseline="0" dirty="0">
                <a:ln>
                  <a:noFill/>
                </a:ln>
                <a:solidFill>
                  <a:schemeClr val="tx1"/>
                </a:solidFill>
                <a:effectLst/>
                <a:latin typeface="Arial" panose="020B0604020202020204" pitchFamily="34" charset="0"/>
              </a:rPr>
              <a:t>. </a:t>
            </a:r>
          </a:p>
        </p:txBody>
      </p:sp>
      <p:pic>
        <p:nvPicPr>
          <p:cNvPr id="6" name="Εικόνα 5">
            <a:extLst>
              <a:ext uri="{FF2B5EF4-FFF2-40B4-BE49-F238E27FC236}">
                <a16:creationId xmlns:a16="http://schemas.microsoft.com/office/drawing/2014/main" id="{FB6A64E1-34C6-43D6-9E6C-895B594EEDE0}"/>
              </a:ext>
            </a:extLst>
          </p:cNvPr>
          <p:cNvPicPr>
            <a:picLocks noChangeAspect="1"/>
          </p:cNvPicPr>
          <p:nvPr/>
        </p:nvPicPr>
        <p:blipFill>
          <a:blip r:embed="rId2"/>
          <a:stretch>
            <a:fillRect/>
          </a:stretch>
        </p:blipFill>
        <p:spPr>
          <a:xfrm>
            <a:off x="254000" y="3649704"/>
            <a:ext cx="2116667" cy="1541667"/>
          </a:xfrm>
          <a:prstGeom prst="rect">
            <a:avLst/>
          </a:prstGeom>
        </p:spPr>
      </p:pic>
    </p:spTree>
    <p:extLst>
      <p:ext uri="{BB962C8B-B14F-4D97-AF65-F5344CB8AC3E}">
        <p14:creationId xmlns:p14="http://schemas.microsoft.com/office/powerpoint/2010/main" val="19175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DA7861B-B9BD-4966-A24C-23FBAF8EC919}"/>
              </a:ext>
            </a:extLst>
          </p:cNvPr>
          <p:cNvSpPr>
            <a:spLocks noGrp="1"/>
          </p:cNvSpPr>
          <p:nvPr>
            <p:ph idx="1"/>
          </p:nvPr>
        </p:nvSpPr>
        <p:spPr>
          <a:xfrm>
            <a:off x="541867" y="626533"/>
            <a:ext cx="8732135" cy="5414829"/>
          </a:xfrm>
        </p:spPr>
        <p:txBody>
          <a:bodyPr>
            <a:normAutofit/>
          </a:bodyPr>
          <a:lstStyle/>
          <a:p>
            <a:pPr algn="just"/>
            <a:r>
              <a:rPr lang="el-GR" sz="2400" dirty="0"/>
              <a:t>Η </a:t>
            </a:r>
            <a:r>
              <a:rPr lang="el-GR" sz="2400" dirty="0" err="1"/>
              <a:t>εργοθεραπεία</a:t>
            </a:r>
            <a:r>
              <a:rPr lang="el-GR" sz="2400" dirty="0"/>
              <a:t> αποτελεί ένα επάγγελμα υγείας και πρόνοιας με βασικό στόχο να καταστήσει τα άτομα ικανά να εκτελούν και να συμμετέχουν σε δραστηριότητες της καθημερινής ζωής που είναι ουσιαστικές για την ευημερία τους. Οι </a:t>
            </a:r>
            <a:r>
              <a:rPr lang="el-GR" sz="2400" dirty="0" err="1"/>
              <a:t>εργοθεραπευτές</a:t>
            </a:r>
            <a:r>
              <a:rPr lang="el-GR" sz="2400" dirty="0"/>
              <a:t> αξιολογούν και προσαρμόζουν τα περιβάλλοντα ή τις δραστηριότητες, επιτρέποντας στα άτομα να ανακτήσουν ή να βελτιώσουν τη λειτουργικότητά τους. Έμφαση δίνεται στη διευκόλυνση της αυτονομίας και της ικανότητας των ατόμων να εκτελούν καθημερινές εργασίες, είτε πρόκειται για προσωπική φροντίδα, επαγγελματικές δραστηριότητες είτε κοινωνική συμμετοχή.</a:t>
            </a:r>
          </a:p>
        </p:txBody>
      </p:sp>
    </p:spTree>
    <p:extLst>
      <p:ext uri="{BB962C8B-B14F-4D97-AF65-F5344CB8AC3E}">
        <p14:creationId xmlns:p14="http://schemas.microsoft.com/office/powerpoint/2010/main" val="342732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2136775" y="228600"/>
            <a:ext cx="8153400" cy="990600"/>
          </a:xfrm>
          <a:solidFill>
            <a:schemeClr val="accent1">
              <a:lumMod val="60000"/>
              <a:lumOff val="40000"/>
            </a:schemeClr>
          </a:solidFill>
        </p:spPr>
        <p:txBody>
          <a:bodyPr>
            <a:normAutofit fontScale="90000"/>
          </a:bodyPr>
          <a:lstStyle/>
          <a:p>
            <a:pPr algn="ctr" eaLnBrk="1" hangingPunct="1">
              <a:defRPr/>
            </a:pPr>
            <a:r>
              <a:rPr lang="el-GR" sz="2400" b="1" dirty="0">
                <a:solidFill>
                  <a:schemeClr val="tx2">
                    <a:lumMod val="50000"/>
                  </a:schemeClr>
                </a:solidFill>
              </a:rPr>
              <a:t>Εκτέλεση έργου:</a:t>
            </a:r>
            <a:r>
              <a:rPr lang="el-GR" sz="2400" dirty="0">
                <a:solidFill>
                  <a:schemeClr val="tx2">
                    <a:lumMod val="50000"/>
                  </a:schemeClr>
                </a:solidFill>
              </a:rPr>
              <a:t> αποτέλεσμα δυναμικής </a:t>
            </a:r>
            <a:r>
              <a:rPr lang="el-GR" sz="2400" dirty="0" err="1">
                <a:solidFill>
                  <a:schemeClr val="tx2">
                    <a:lumMod val="50000"/>
                  </a:schemeClr>
                </a:solidFill>
              </a:rPr>
              <a:t>διάδρασης</a:t>
            </a:r>
            <a:r>
              <a:rPr lang="el-GR" sz="2400" dirty="0">
                <a:solidFill>
                  <a:schemeClr val="tx2">
                    <a:lumMod val="50000"/>
                  </a:schemeClr>
                </a:solidFill>
              </a:rPr>
              <a:t> ανάμεσα σε παράγοντες που αφορούν το άτομο, το έργο και το περιβάλλον </a:t>
            </a:r>
          </a:p>
        </p:txBody>
      </p:sp>
      <p:sp>
        <p:nvSpPr>
          <p:cNvPr id="18435" name="Content Placeholder 4"/>
          <p:cNvSpPr>
            <a:spLocks noGrp="1"/>
          </p:cNvSpPr>
          <p:nvPr>
            <p:ph sz="quarter" idx="1"/>
          </p:nvPr>
        </p:nvSpPr>
        <p:spPr>
          <a:xfrm>
            <a:off x="2136775" y="1600200"/>
            <a:ext cx="8153400" cy="4495800"/>
          </a:xfrm>
        </p:spPr>
        <p:txBody>
          <a:bodyPr/>
          <a:lstStyle/>
          <a:p>
            <a:pPr algn="ctr">
              <a:buFont typeface="Wingdings" pitchFamily="2" charset="2"/>
              <a:buNone/>
            </a:pPr>
            <a:r>
              <a:rPr lang="el-GR"/>
              <a:t>Εκτέλεση έργου</a:t>
            </a:r>
          </a:p>
        </p:txBody>
      </p:sp>
      <p:graphicFrame>
        <p:nvGraphicFramePr>
          <p:cNvPr id="6" name="Diagram 5"/>
          <p:cNvGraphicFramePr/>
          <p:nvPr/>
        </p:nvGraphicFramePr>
        <p:xfrm>
          <a:off x="2927648"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a:off x="5951538" y="2060575"/>
            <a:ext cx="0" cy="2160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2920D6-AA91-491C-AF4A-1E19745C7348}"/>
              </a:ext>
            </a:extLst>
          </p:cNvPr>
          <p:cNvSpPr>
            <a:spLocks noGrp="1"/>
          </p:cNvSpPr>
          <p:nvPr>
            <p:ph type="title"/>
          </p:nvPr>
        </p:nvSpPr>
        <p:spPr/>
        <p:txBody>
          <a:bodyPr>
            <a:normAutofit fontScale="90000"/>
          </a:bodyPr>
          <a:lstStyle/>
          <a:p>
            <a:r>
              <a:rPr lang="el-GR" b="1" dirty="0">
                <a:solidFill>
                  <a:schemeClr val="tx2">
                    <a:lumMod val="50000"/>
                  </a:schemeClr>
                </a:solidFill>
              </a:rPr>
              <a:t>Τι είναι η συμμετοχή σε έργα </a:t>
            </a:r>
            <a:br>
              <a:rPr lang="el-GR" b="1" dirty="0">
                <a:solidFill>
                  <a:schemeClr val="tx2">
                    <a:lumMod val="50000"/>
                  </a:schemeClr>
                </a:solidFill>
              </a:rPr>
            </a:br>
            <a:r>
              <a:rPr lang="el-GR" b="1" dirty="0">
                <a:solidFill>
                  <a:schemeClr val="tx2">
                    <a:lumMod val="50000"/>
                  </a:schemeClr>
                </a:solidFill>
              </a:rPr>
              <a:t>(</a:t>
            </a:r>
            <a:r>
              <a:rPr lang="en-US" b="1" dirty="0">
                <a:solidFill>
                  <a:schemeClr val="tx2">
                    <a:lumMod val="50000"/>
                  </a:schemeClr>
                </a:solidFill>
              </a:rPr>
              <a:t>occupational participation)</a:t>
            </a:r>
            <a:br>
              <a:rPr lang="el-GR" b="1" dirty="0">
                <a:solidFill>
                  <a:schemeClr val="tx2">
                    <a:lumMod val="50000"/>
                  </a:schemeClr>
                </a:solidFill>
              </a:rPr>
            </a:br>
            <a:endParaRPr lang="el-GR" dirty="0"/>
          </a:p>
        </p:txBody>
      </p:sp>
      <p:sp>
        <p:nvSpPr>
          <p:cNvPr id="3" name="Θέση περιεχομένου 2">
            <a:extLst>
              <a:ext uri="{FF2B5EF4-FFF2-40B4-BE49-F238E27FC236}">
                <a16:creationId xmlns:a16="http://schemas.microsoft.com/office/drawing/2014/main" id="{088F6BD0-A3BF-4612-A90C-5C696F1B87D9}"/>
              </a:ext>
            </a:extLst>
          </p:cNvPr>
          <p:cNvSpPr>
            <a:spLocks noGrp="1"/>
          </p:cNvSpPr>
          <p:nvPr>
            <p:ph idx="1"/>
          </p:nvPr>
        </p:nvSpPr>
        <p:spPr>
          <a:xfrm>
            <a:off x="677333" y="2160589"/>
            <a:ext cx="10363199" cy="3880773"/>
          </a:xfrm>
        </p:spPr>
        <p:txBody>
          <a:bodyPr/>
          <a:lstStyle/>
          <a:p>
            <a:r>
              <a:rPr lang="el-GR" dirty="0"/>
              <a:t>Η </a:t>
            </a:r>
            <a:r>
              <a:rPr lang="el-GR" b="1" dirty="0"/>
              <a:t>συμμετοχή σε έργα (</a:t>
            </a:r>
            <a:r>
              <a:rPr lang="el-GR" b="1" dirty="0" err="1"/>
              <a:t>occupational</a:t>
            </a:r>
            <a:r>
              <a:rPr lang="el-GR" b="1" dirty="0"/>
              <a:t> </a:t>
            </a:r>
            <a:r>
              <a:rPr lang="el-GR" b="1" dirty="0" err="1"/>
              <a:t>participation</a:t>
            </a:r>
            <a:r>
              <a:rPr lang="el-GR" b="1" dirty="0"/>
              <a:t>)</a:t>
            </a:r>
            <a:r>
              <a:rPr lang="el-GR" dirty="0"/>
              <a:t> είναι μια πιο </a:t>
            </a:r>
            <a:r>
              <a:rPr lang="el-GR" b="1" dirty="0"/>
              <a:t>ευρεία</a:t>
            </a:r>
            <a:r>
              <a:rPr lang="el-GR" dirty="0"/>
              <a:t> και </a:t>
            </a:r>
            <a:r>
              <a:rPr lang="el-GR" b="1" dirty="0"/>
              <a:t>σύνθετη έννοια </a:t>
            </a:r>
            <a:r>
              <a:rPr lang="el-GR" dirty="0"/>
              <a:t>από την εκτέλεση έργου. </a:t>
            </a:r>
          </a:p>
          <a:p>
            <a:r>
              <a:rPr lang="el-GR" dirty="0"/>
              <a:t>Αναφέρεται στην καθημερινή </a:t>
            </a:r>
            <a:r>
              <a:rPr lang="el-GR" b="1" dirty="0"/>
              <a:t>ενεργητική εμπλοκή του ατόμου </a:t>
            </a:r>
            <a:r>
              <a:rPr lang="el-GR" dirty="0"/>
              <a:t>σε δραστηριότητες που γεμίζουν το χρόνο του και έχουν προσωπικό ή κοινωνικό νόημα. </a:t>
            </a:r>
          </a:p>
          <a:p>
            <a:r>
              <a:rPr lang="el-GR" dirty="0"/>
              <a:t>Η συμμετοχή δεν περιορίζεται μόνο στην πρακτική εκτέλεση των δραστηριοτήτων, αλλά περιλαμβάνει και την </a:t>
            </a:r>
            <a:r>
              <a:rPr lang="el-GR" b="1" dirty="0"/>
              <a:t>υποκειμενική εμπειρία </a:t>
            </a:r>
            <a:r>
              <a:rPr lang="el-GR" dirty="0"/>
              <a:t>και ικανοποίηση που αποκομίζει το άτομο από αυτές. </a:t>
            </a:r>
          </a:p>
          <a:p>
            <a:r>
              <a:rPr lang="el-GR" dirty="0"/>
              <a:t>Έχει βαθύτερη σχέση με την ταυτότητα, τις αξίες και τις προσδοκίες του ατόμου, καθώς και με το αίσθημα ότι τα έργα που εκτελεί ανταποκρίνονται στους στόχους και στις ανάγκες του (</a:t>
            </a:r>
            <a:r>
              <a:rPr lang="el-GR" dirty="0" err="1"/>
              <a:t>Hammell</a:t>
            </a:r>
            <a:r>
              <a:rPr lang="el-GR" dirty="0"/>
              <a:t>, 2004).</a:t>
            </a:r>
          </a:p>
        </p:txBody>
      </p:sp>
    </p:spTree>
    <p:extLst>
      <p:ext uri="{BB962C8B-B14F-4D97-AF65-F5344CB8AC3E}">
        <p14:creationId xmlns:p14="http://schemas.microsoft.com/office/powerpoint/2010/main" val="152175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4F2C2F-FA1C-4FCA-AB4D-7E57116F6BFF}"/>
              </a:ext>
            </a:extLst>
          </p:cNvPr>
          <p:cNvSpPr>
            <a:spLocks noGrp="1"/>
          </p:cNvSpPr>
          <p:nvPr>
            <p:ph type="title"/>
          </p:nvPr>
        </p:nvSpPr>
        <p:spPr>
          <a:xfrm>
            <a:off x="220133" y="156238"/>
            <a:ext cx="9804399" cy="1320800"/>
          </a:xfrm>
        </p:spPr>
        <p:txBody>
          <a:bodyPr>
            <a:normAutofit fontScale="90000"/>
          </a:bodyPr>
          <a:lstStyle/>
          <a:p>
            <a:r>
              <a:rPr lang="el-GR" dirty="0"/>
              <a:t>…συνέχεια:</a:t>
            </a:r>
            <a:r>
              <a:rPr lang="el-GR" b="1" dirty="0">
                <a:solidFill>
                  <a:schemeClr val="tx2">
                    <a:lumMod val="50000"/>
                  </a:schemeClr>
                </a:solidFill>
              </a:rPr>
              <a:t>  </a:t>
            </a:r>
            <a:br>
              <a:rPr lang="el-GR" b="1" dirty="0">
                <a:solidFill>
                  <a:schemeClr val="tx2">
                    <a:lumMod val="50000"/>
                  </a:schemeClr>
                </a:solidFill>
              </a:rPr>
            </a:br>
            <a:r>
              <a:rPr lang="el-GR" b="1" dirty="0">
                <a:solidFill>
                  <a:schemeClr val="tx2">
                    <a:lumMod val="50000"/>
                  </a:schemeClr>
                </a:solidFill>
              </a:rPr>
              <a:t> Τι είναι η συμμετοχή σε έργα </a:t>
            </a:r>
            <a:br>
              <a:rPr lang="el-GR" b="1" dirty="0">
                <a:solidFill>
                  <a:schemeClr val="tx2">
                    <a:lumMod val="50000"/>
                  </a:schemeClr>
                </a:solidFill>
              </a:rPr>
            </a:br>
            <a:r>
              <a:rPr lang="el-GR" b="1" dirty="0">
                <a:solidFill>
                  <a:schemeClr val="tx2">
                    <a:lumMod val="50000"/>
                  </a:schemeClr>
                </a:solidFill>
              </a:rPr>
              <a:t>(</a:t>
            </a:r>
            <a:r>
              <a:rPr lang="en-US" b="1" dirty="0">
                <a:solidFill>
                  <a:schemeClr val="tx2">
                    <a:lumMod val="50000"/>
                  </a:schemeClr>
                </a:solidFill>
              </a:rPr>
              <a:t>occupational participation)</a:t>
            </a:r>
            <a:r>
              <a:rPr lang="el-GR" dirty="0"/>
              <a:t> </a:t>
            </a:r>
          </a:p>
        </p:txBody>
      </p:sp>
      <p:sp>
        <p:nvSpPr>
          <p:cNvPr id="3" name="Θέση περιεχομένου 2">
            <a:extLst>
              <a:ext uri="{FF2B5EF4-FFF2-40B4-BE49-F238E27FC236}">
                <a16:creationId xmlns:a16="http://schemas.microsoft.com/office/drawing/2014/main" id="{D651DF60-AD18-4D47-AD18-581E4ADFD84D}"/>
              </a:ext>
            </a:extLst>
          </p:cNvPr>
          <p:cNvSpPr>
            <a:spLocks noGrp="1"/>
          </p:cNvSpPr>
          <p:nvPr>
            <p:ph idx="1"/>
          </p:nvPr>
        </p:nvSpPr>
        <p:spPr>
          <a:xfrm>
            <a:off x="677334" y="2160589"/>
            <a:ext cx="10397066" cy="3880773"/>
          </a:xfrm>
        </p:spPr>
        <p:txBody>
          <a:bodyPr>
            <a:normAutofit/>
          </a:bodyPr>
          <a:lstStyle/>
          <a:p>
            <a:r>
              <a:rPr lang="el-GR" sz="2000" dirty="0"/>
              <a:t>Η συμμετοχή σε έργα προκύπτει από μια </a:t>
            </a:r>
            <a:r>
              <a:rPr lang="el-GR" sz="2000" b="1" dirty="0"/>
              <a:t>αλληλεπιδραστική συναλλαγή μεταξύ του μυαλού, του σώματος και του πνεύματος του ατόμου</a:t>
            </a:r>
            <a:r>
              <a:rPr lang="el-GR" sz="2000" dirty="0"/>
              <a:t>.</a:t>
            </a:r>
          </a:p>
          <a:p>
            <a:r>
              <a:rPr lang="el-GR" sz="2000" dirty="0"/>
              <a:t> Αυτή η προσέγγιση αναγνωρίζει τη σύνδεση μεταξύ σωματικής ικανότητας, ψυχικών δεξιοτήτων, κινήτρων, και του ευρύτερου πολιτισμικού και κοινωνικού πλαισίου στο οποίο λειτουργεί το άτομο.</a:t>
            </a:r>
          </a:p>
          <a:p>
            <a:r>
              <a:rPr lang="el-GR" sz="2000" dirty="0"/>
              <a:t> Η συμμετοχή σε έργα ενισχύει την αίσθηση του </a:t>
            </a:r>
            <a:r>
              <a:rPr lang="el-GR" sz="2000" dirty="0" err="1"/>
              <a:t>ανήκειν</a:t>
            </a:r>
            <a:r>
              <a:rPr lang="el-GR" sz="2000" dirty="0"/>
              <a:t> και της αυτονομίας, προσφέροντας έναν τρόπο για το άτομο να συνεισφέρει στην κοινωνία και να συνδεθεί με άλλους μέσω κοινών δραστηριοτήτων (</a:t>
            </a:r>
            <a:r>
              <a:rPr lang="el-GR" sz="2000" dirty="0" err="1"/>
              <a:t>Wilcock</a:t>
            </a:r>
            <a:r>
              <a:rPr lang="el-GR" sz="2000" dirty="0"/>
              <a:t> &amp; </a:t>
            </a:r>
            <a:r>
              <a:rPr lang="el-GR" sz="2000" dirty="0" err="1"/>
              <a:t>Hocking</a:t>
            </a:r>
            <a:r>
              <a:rPr lang="el-GR" sz="2000" dirty="0"/>
              <a:t>, 2015).</a:t>
            </a:r>
          </a:p>
          <a:p>
            <a:endParaRPr lang="el-GR" sz="2000" dirty="0"/>
          </a:p>
          <a:p>
            <a:endParaRPr lang="el-GR" sz="2000" dirty="0"/>
          </a:p>
          <a:p>
            <a:endParaRPr lang="el-GR" sz="2000" dirty="0"/>
          </a:p>
        </p:txBody>
      </p:sp>
      <p:sp>
        <p:nvSpPr>
          <p:cNvPr id="4" name="Rectangle 1">
            <a:extLst>
              <a:ext uri="{FF2B5EF4-FFF2-40B4-BE49-F238E27FC236}">
                <a16:creationId xmlns:a16="http://schemas.microsoft.com/office/drawing/2014/main" id="{DB333A49-B27E-408F-B82F-C96C8055ACA4}"/>
              </a:ext>
            </a:extLst>
          </p:cNvPr>
          <p:cNvSpPr>
            <a:spLocks noChangeArrowheads="1"/>
          </p:cNvSpPr>
          <p:nvPr/>
        </p:nvSpPr>
        <p:spPr bwMode="auto">
          <a:xfrm>
            <a:off x="-3420533" y="5214090"/>
            <a:ext cx="2776946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lvl="8" defTabSz="914400" eaLnBrk="0" fontAlgn="base" hangingPunct="0">
              <a:spcBef>
                <a:spcPct val="0"/>
              </a:spcBef>
              <a:spcAft>
                <a:spcPct val="0"/>
              </a:spcAft>
              <a:buFontTx/>
              <a:buChar char="•"/>
            </a:pPr>
            <a:r>
              <a:rPr kumimoji="0" lang="el-GR" altLang="el-GR" sz="1000" b="0" i="0" u="none" strike="noStrike" cap="none" normalizeH="0" baseline="0" dirty="0" err="1">
                <a:ln>
                  <a:noFill/>
                </a:ln>
                <a:solidFill>
                  <a:schemeClr val="tx1"/>
                </a:solidFill>
                <a:effectLst/>
                <a:latin typeface="Arial" panose="020B0604020202020204" pitchFamily="34" charset="0"/>
              </a:rPr>
              <a:t>Hammell</a:t>
            </a:r>
            <a:r>
              <a:rPr kumimoji="0" lang="el-GR" altLang="el-GR" sz="1000" b="0" i="0" u="none" strike="noStrike" cap="none" normalizeH="0" baseline="0" dirty="0">
                <a:ln>
                  <a:noFill/>
                </a:ln>
                <a:solidFill>
                  <a:schemeClr val="tx1"/>
                </a:solidFill>
                <a:effectLst/>
                <a:latin typeface="Arial" panose="020B0604020202020204" pitchFamily="34" charset="0"/>
              </a:rPr>
              <a:t>, K. W. (2004). </a:t>
            </a:r>
            <a:r>
              <a:rPr kumimoji="0" lang="el-GR" altLang="el-GR" sz="1000" b="0" i="0" u="none" strike="noStrike" cap="none" normalizeH="0" baseline="0" dirty="0" err="1">
                <a:ln>
                  <a:noFill/>
                </a:ln>
                <a:solidFill>
                  <a:schemeClr val="tx1"/>
                </a:solidFill>
                <a:effectLst/>
                <a:latin typeface="Arial" panose="020B0604020202020204" pitchFamily="34" charset="0"/>
              </a:rPr>
              <a:t>Dimensions</a:t>
            </a:r>
            <a:r>
              <a:rPr kumimoji="0" lang="el-GR" altLang="el-GR" sz="1000" b="0" i="0" u="none" strike="noStrike" cap="none" normalizeH="0" baseline="0" dirty="0">
                <a:ln>
                  <a:noFill/>
                </a:ln>
                <a:solidFill>
                  <a:schemeClr val="tx1"/>
                </a:solidFill>
                <a:effectLst/>
                <a:latin typeface="Arial" panose="020B0604020202020204" pitchFamily="34" charset="0"/>
              </a:rPr>
              <a:t> of </a:t>
            </a:r>
            <a:r>
              <a:rPr kumimoji="0" lang="el-GR" altLang="el-GR" sz="1000" b="0" i="0" u="none" strike="noStrike" cap="none" normalizeH="0" baseline="0" dirty="0" err="1">
                <a:ln>
                  <a:noFill/>
                </a:ln>
                <a:solidFill>
                  <a:schemeClr val="tx1"/>
                </a:solidFill>
                <a:effectLst/>
                <a:latin typeface="Arial" panose="020B0604020202020204" pitchFamily="34" charset="0"/>
              </a:rPr>
              <a:t>meaning</a:t>
            </a:r>
            <a:r>
              <a:rPr kumimoji="0" lang="el-GR" altLang="el-GR" sz="1000" b="0" i="0" u="none" strike="noStrike" cap="none" normalizeH="0" baseline="0" dirty="0">
                <a:ln>
                  <a:noFill/>
                </a:ln>
                <a:solidFill>
                  <a:schemeClr val="tx1"/>
                </a:solidFill>
                <a:effectLst/>
                <a:latin typeface="Arial" panose="020B0604020202020204" pitchFamily="34" charset="0"/>
              </a:rPr>
              <a:t> in the </a:t>
            </a:r>
            <a:r>
              <a:rPr kumimoji="0" lang="el-GR" altLang="el-GR" sz="1000" b="0" i="0" u="none" strike="noStrike" cap="none" normalizeH="0" baseline="0" dirty="0" err="1">
                <a:ln>
                  <a:noFill/>
                </a:ln>
                <a:solidFill>
                  <a:schemeClr val="tx1"/>
                </a:solidFill>
                <a:effectLst/>
                <a:latin typeface="Arial" panose="020B0604020202020204" pitchFamily="34" charset="0"/>
              </a:rPr>
              <a:t>occupations</a:t>
            </a:r>
            <a:r>
              <a:rPr kumimoji="0" lang="el-GR" altLang="el-GR" sz="1000" b="0" i="0" u="none" strike="noStrike" cap="none" normalizeH="0" baseline="0" dirty="0">
                <a:ln>
                  <a:noFill/>
                </a:ln>
                <a:solidFill>
                  <a:schemeClr val="tx1"/>
                </a:solidFill>
                <a:effectLst/>
                <a:latin typeface="Arial" panose="020B0604020202020204" pitchFamily="34" charset="0"/>
              </a:rPr>
              <a:t> of </a:t>
            </a:r>
            <a:r>
              <a:rPr kumimoji="0" lang="el-GR" altLang="el-GR" sz="1000" b="0" i="0" u="none" strike="noStrike" cap="none" normalizeH="0" baseline="0" dirty="0" err="1">
                <a:ln>
                  <a:noFill/>
                </a:ln>
                <a:solidFill>
                  <a:schemeClr val="tx1"/>
                </a:solidFill>
                <a:effectLst/>
                <a:latin typeface="Arial" panose="020B0604020202020204" pitchFamily="34" charset="0"/>
              </a:rPr>
              <a:t>daily</a:t>
            </a:r>
            <a:r>
              <a:rPr kumimoji="0" lang="el-GR" altLang="el-GR" sz="1000" b="0" i="0" u="none" strike="noStrike" cap="none" normalizeH="0" baseline="0" dirty="0">
                <a:ln>
                  <a:noFill/>
                </a:ln>
                <a:solidFill>
                  <a:schemeClr val="tx1"/>
                </a:solidFill>
                <a:effectLst/>
                <a:latin typeface="Arial" panose="020B0604020202020204" pitchFamily="34" charset="0"/>
              </a:rPr>
              <a:t> </a:t>
            </a:r>
            <a:r>
              <a:rPr kumimoji="0" lang="el-GR" altLang="el-GR" sz="1000" b="0" i="0" u="none" strike="noStrike" cap="none" normalizeH="0" baseline="0" dirty="0" err="1">
                <a:ln>
                  <a:noFill/>
                </a:ln>
                <a:solidFill>
                  <a:schemeClr val="tx1"/>
                </a:solidFill>
                <a:effectLst/>
                <a:latin typeface="Arial" panose="020B0604020202020204" pitchFamily="34" charset="0"/>
              </a:rPr>
              <a:t>life</a:t>
            </a:r>
            <a:r>
              <a:rPr kumimoji="0" lang="el-GR" altLang="el-GR" sz="1000" b="0" i="0" u="none" strike="noStrike" cap="none" normalizeH="0" baseline="0" dirty="0">
                <a:ln>
                  <a:noFill/>
                </a:ln>
                <a:solidFill>
                  <a:schemeClr val="tx1"/>
                </a:solidFill>
                <a:effectLst/>
                <a:latin typeface="Arial" panose="020B0604020202020204" pitchFamily="34" charset="0"/>
              </a:rPr>
              <a:t>. </a:t>
            </a:r>
            <a:r>
              <a:rPr kumimoji="0" lang="el-GR" altLang="el-GR" sz="1000" b="0" i="1" u="none" strike="noStrike" cap="none" normalizeH="0" baseline="0" dirty="0" err="1">
                <a:ln>
                  <a:noFill/>
                </a:ln>
                <a:solidFill>
                  <a:schemeClr val="tx1"/>
                </a:solidFill>
                <a:effectLst/>
                <a:latin typeface="Arial" panose="020B0604020202020204" pitchFamily="34" charset="0"/>
              </a:rPr>
              <a:t>Canadian</a:t>
            </a:r>
            <a:r>
              <a:rPr kumimoji="0" lang="el-GR" altLang="el-GR" sz="1000" b="0" i="1" u="none" strike="noStrike" cap="none" normalizeH="0" baseline="0" dirty="0">
                <a:ln>
                  <a:noFill/>
                </a:ln>
                <a:solidFill>
                  <a:schemeClr val="tx1"/>
                </a:solidFill>
                <a:effectLst/>
                <a:latin typeface="Arial" panose="020B0604020202020204" pitchFamily="34" charset="0"/>
              </a:rPr>
              <a:t> </a:t>
            </a:r>
          </a:p>
          <a:p>
            <a:pPr lvl="8" defTabSz="914400" eaLnBrk="0" fontAlgn="base" hangingPunct="0">
              <a:spcBef>
                <a:spcPct val="0"/>
              </a:spcBef>
              <a:spcAft>
                <a:spcPct val="0"/>
              </a:spcAft>
              <a:buFontTx/>
              <a:buChar char="•"/>
            </a:pPr>
            <a:r>
              <a:rPr kumimoji="0" lang="el-GR" altLang="el-GR" sz="1000" b="0" i="1" u="none" strike="noStrike" cap="none" normalizeH="0" baseline="0" dirty="0">
                <a:ln>
                  <a:noFill/>
                </a:ln>
                <a:solidFill>
                  <a:schemeClr val="tx1"/>
                </a:solidFill>
                <a:effectLst/>
                <a:latin typeface="Arial" panose="020B0604020202020204" pitchFamily="34" charset="0"/>
              </a:rPr>
              <a:t>Journal of </a:t>
            </a:r>
            <a:r>
              <a:rPr kumimoji="0" lang="el-GR" altLang="el-GR" sz="1000" b="0" i="1" u="none" strike="noStrike" cap="none" normalizeH="0" baseline="0" dirty="0" err="1">
                <a:ln>
                  <a:noFill/>
                </a:ln>
                <a:solidFill>
                  <a:schemeClr val="tx1"/>
                </a:solidFill>
                <a:effectLst/>
                <a:latin typeface="Arial" panose="020B0604020202020204" pitchFamily="34" charset="0"/>
              </a:rPr>
              <a:t>Occupational</a:t>
            </a:r>
            <a:r>
              <a:rPr kumimoji="0" lang="el-GR" altLang="el-GR" sz="1000" b="0" i="1" u="none" strike="noStrike" cap="none" normalizeH="0" baseline="0" dirty="0">
                <a:ln>
                  <a:noFill/>
                </a:ln>
                <a:solidFill>
                  <a:schemeClr val="tx1"/>
                </a:solidFill>
                <a:effectLst/>
                <a:latin typeface="Arial" panose="020B0604020202020204" pitchFamily="34" charset="0"/>
              </a:rPr>
              <a:t> </a:t>
            </a:r>
            <a:r>
              <a:rPr kumimoji="0" lang="el-GR" altLang="el-GR" sz="1000" b="0" i="1" u="none" strike="noStrike" cap="none" normalizeH="0" baseline="0" dirty="0" err="1">
                <a:ln>
                  <a:noFill/>
                </a:ln>
                <a:solidFill>
                  <a:schemeClr val="tx1"/>
                </a:solidFill>
                <a:effectLst/>
                <a:latin typeface="Arial" panose="020B0604020202020204" pitchFamily="34" charset="0"/>
              </a:rPr>
              <a:t>Therapy</a:t>
            </a:r>
            <a:r>
              <a:rPr kumimoji="0" lang="el-GR" altLang="el-GR" sz="1000" b="0" i="0" u="none" strike="noStrike" cap="none" normalizeH="0" baseline="0" dirty="0">
                <a:ln>
                  <a:noFill/>
                </a:ln>
                <a:solidFill>
                  <a:schemeClr val="tx1"/>
                </a:solidFill>
                <a:effectLst/>
                <a:latin typeface="Arial" panose="020B0604020202020204" pitchFamily="34" charset="0"/>
              </a:rPr>
              <a:t>, 71(5), 296-305.</a:t>
            </a:r>
          </a:p>
          <a:p>
            <a:pPr lvl="8" defTabSz="914400" eaLnBrk="0" fontAlgn="base" hangingPunct="0">
              <a:spcBef>
                <a:spcPct val="0"/>
              </a:spcBef>
              <a:spcAft>
                <a:spcPct val="0"/>
              </a:spcAft>
              <a:buFontTx/>
              <a:buChar char="•"/>
            </a:pPr>
            <a:r>
              <a:rPr kumimoji="0" lang="el-GR" altLang="el-GR" sz="1000" b="0" i="0" u="none" strike="noStrike" cap="none" normalizeH="0" baseline="0" dirty="0" err="1">
                <a:ln>
                  <a:noFill/>
                </a:ln>
                <a:solidFill>
                  <a:schemeClr val="tx1"/>
                </a:solidFill>
                <a:effectLst/>
                <a:latin typeface="Arial" panose="020B0604020202020204" pitchFamily="34" charset="0"/>
              </a:rPr>
              <a:t>Wilcock</a:t>
            </a:r>
            <a:r>
              <a:rPr kumimoji="0" lang="el-GR" altLang="el-GR" sz="1000" b="0" i="0" u="none" strike="noStrike" cap="none" normalizeH="0" baseline="0" dirty="0">
                <a:ln>
                  <a:noFill/>
                </a:ln>
                <a:solidFill>
                  <a:schemeClr val="tx1"/>
                </a:solidFill>
                <a:effectLst/>
                <a:latin typeface="Arial" panose="020B0604020202020204" pitchFamily="34" charset="0"/>
              </a:rPr>
              <a:t>, A. A., &amp; </a:t>
            </a:r>
            <a:r>
              <a:rPr kumimoji="0" lang="el-GR" altLang="el-GR" sz="1000" b="0" i="0" u="none" strike="noStrike" cap="none" normalizeH="0" baseline="0" dirty="0" err="1">
                <a:ln>
                  <a:noFill/>
                </a:ln>
                <a:solidFill>
                  <a:schemeClr val="tx1"/>
                </a:solidFill>
                <a:effectLst/>
                <a:latin typeface="Arial" panose="020B0604020202020204" pitchFamily="34" charset="0"/>
              </a:rPr>
              <a:t>Hocking</a:t>
            </a:r>
            <a:r>
              <a:rPr kumimoji="0" lang="el-GR" altLang="el-GR" sz="1000" b="0" i="0" u="none" strike="noStrike" cap="none" normalizeH="0" baseline="0" dirty="0">
                <a:ln>
                  <a:noFill/>
                </a:ln>
                <a:solidFill>
                  <a:schemeClr val="tx1"/>
                </a:solidFill>
                <a:effectLst/>
                <a:latin typeface="Arial" panose="020B0604020202020204" pitchFamily="34" charset="0"/>
              </a:rPr>
              <a:t>, C. (2015). </a:t>
            </a:r>
            <a:r>
              <a:rPr kumimoji="0" lang="el-GR" altLang="el-GR" sz="1000" b="0" i="1" u="none" strike="noStrike" cap="none" normalizeH="0" baseline="0" dirty="0" err="1">
                <a:ln>
                  <a:noFill/>
                </a:ln>
                <a:solidFill>
                  <a:schemeClr val="tx1"/>
                </a:solidFill>
                <a:effectLst/>
                <a:latin typeface="Arial" panose="020B0604020202020204" pitchFamily="34" charset="0"/>
              </a:rPr>
              <a:t>An</a:t>
            </a:r>
            <a:r>
              <a:rPr kumimoji="0" lang="el-GR" altLang="el-GR" sz="1000" b="0" i="1" u="none" strike="noStrike" cap="none" normalizeH="0" baseline="0" dirty="0">
                <a:ln>
                  <a:noFill/>
                </a:ln>
                <a:solidFill>
                  <a:schemeClr val="tx1"/>
                </a:solidFill>
                <a:effectLst/>
                <a:latin typeface="Arial" panose="020B0604020202020204" pitchFamily="34" charset="0"/>
              </a:rPr>
              <a:t> </a:t>
            </a:r>
            <a:r>
              <a:rPr kumimoji="0" lang="el-GR" altLang="el-GR" sz="1000" b="0" i="1" u="none" strike="noStrike" cap="none" normalizeH="0" baseline="0" dirty="0" err="1">
                <a:ln>
                  <a:noFill/>
                </a:ln>
                <a:solidFill>
                  <a:schemeClr val="tx1"/>
                </a:solidFill>
                <a:effectLst/>
                <a:latin typeface="Arial" panose="020B0604020202020204" pitchFamily="34" charset="0"/>
              </a:rPr>
              <a:t>Occupational</a:t>
            </a:r>
            <a:r>
              <a:rPr kumimoji="0" lang="el-GR" altLang="el-GR" sz="1000" b="0" i="1" u="none" strike="noStrike" cap="none" normalizeH="0" baseline="0" dirty="0">
                <a:ln>
                  <a:noFill/>
                </a:ln>
                <a:solidFill>
                  <a:schemeClr val="tx1"/>
                </a:solidFill>
                <a:effectLst/>
                <a:latin typeface="Arial" panose="020B0604020202020204" pitchFamily="34" charset="0"/>
              </a:rPr>
              <a:t> </a:t>
            </a:r>
            <a:r>
              <a:rPr kumimoji="0" lang="el-GR" altLang="el-GR" sz="1000" b="0" i="1" u="none" strike="noStrike" cap="none" normalizeH="0" baseline="0" dirty="0" err="1">
                <a:ln>
                  <a:noFill/>
                </a:ln>
                <a:solidFill>
                  <a:schemeClr val="tx1"/>
                </a:solidFill>
                <a:effectLst/>
                <a:latin typeface="Arial" panose="020B0604020202020204" pitchFamily="34" charset="0"/>
              </a:rPr>
              <a:t>Perspective</a:t>
            </a:r>
            <a:r>
              <a:rPr kumimoji="0" lang="el-GR" altLang="el-GR" sz="1000" b="0" i="1" u="none" strike="noStrike" cap="none" normalizeH="0" baseline="0" dirty="0">
                <a:ln>
                  <a:noFill/>
                </a:ln>
                <a:solidFill>
                  <a:schemeClr val="tx1"/>
                </a:solidFill>
                <a:effectLst/>
                <a:latin typeface="Arial" panose="020B0604020202020204" pitchFamily="34" charset="0"/>
              </a:rPr>
              <a:t> of Health</a:t>
            </a:r>
            <a:r>
              <a:rPr kumimoji="0" lang="el-GR" altLang="el-GR" sz="1000" b="0" i="0" u="none" strike="noStrike" cap="none" normalizeH="0" baseline="0" dirty="0">
                <a:ln>
                  <a:noFill/>
                </a:ln>
                <a:solidFill>
                  <a:schemeClr val="tx1"/>
                </a:solidFill>
                <a:effectLst/>
                <a:latin typeface="Arial" panose="020B0604020202020204" pitchFamily="34" charset="0"/>
              </a:rPr>
              <a:t>. SLACK </a:t>
            </a:r>
            <a:r>
              <a:rPr kumimoji="0" lang="el-GR" altLang="el-GR" sz="1000" b="0" i="0" u="none" strike="noStrike" cap="none" normalizeH="0" baseline="0" dirty="0" err="1">
                <a:ln>
                  <a:noFill/>
                </a:ln>
                <a:solidFill>
                  <a:schemeClr val="tx1"/>
                </a:solidFill>
                <a:effectLst/>
                <a:latin typeface="Arial" panose="020B0604020202020204" pitchFamily="34" charset="0"/>
              </a:rPr>
              <a:t>Incorporated</a:t>
            </a:r>
            <a:r>
              <a:rPr kumimoji="0" lang="el-GR" altLang="el-GR" sz="1000" b="0" i="0" u="none" strike="noStrike" cap="none" normalizeH="0" baseline="0" dirty="0">
                <a:ln>
                  <a:noFill/>
                </a:ln>
                <a:solidFill>
                  <a:schemeClr val="tx1"/>
                </a:solidFill>
                <a:effectLst/>
                <a:latin typeface="Arial" panose="020B0604020202020204" pitchFamily="34" charset="0"/>
              </a:rPr>
              <a:t>.</a:t>
            </a:r>
          </a:p>
          <a:p>
            <a:pPr lvl="8" defTabSz="914400" eaLnBrk="0" fontAlgn="base" hangingPunct="0">
              <a:spcBef>
                <a:spcPct val="0"/>
              </a:spcBef>
              <a:spcAft>
                <a:spcPct val="0"/>
              </a:spcAft>
              <a:buFontTx/>
              <a:buChar char="•"/>
            </a:pPr>
            <a:r>
              <a:rPr kumimoji="0" lang="el-GR" altLang="el-GR" sz="1000" b="0" i="0" u="none" strike="noStrike" cap="none" normalizeH="0" baseline="0" dirty="0">
                <a:ln>
                  <a:noFill/>
                </a:ln>
                <a:solidFill>
                  <a:schemeClr val="tx1"/>
                </a:solidFill>
                <a:effectLst/>
                <a:latin typeface="Arial" panose="020B0604020202020204" pitchFamily="34" charset="0"/>
              </a:rPr>
              <a:t>American </a:t>
            </a:r>
            <a:r>
              <a:rPr kumimoji="0" lang="el-GR" altLang="el-GR" sz="1000" b="0" i="0" u="none" strike="noStrike" cap="none" normalizeH="0" baseline="0" dirty="0" err="1">
                <a:ln>
                  <a:noFill/>
                </a:ln>
                <a:solidFill>
                  <a:schemeClr val="tx1"/>
                </a:solidFill>
                <a:effectLst/>
                <a:latin typeface="Arial" panose="020B0604020202020204" pitchFamily="34" charset="0"/>
              </a:rPr>
              <a:t>Occupational</a:t>
            </a:r>
            <a:r>
              <a:rPr kumimoji="0" lang="el-GR" altLang="el-GR" sz="1000" b="0" i="0" u="none" strike="noStrike" cap="none" normalizeH="0" baseline="0" dirty="0">
                <a:ln>
                  <a:noFill/>
                </a:ln>
                <a:solidFill>
                  <a:schemeClr val="tx1"/>
                </a:solidFill>
                <a:effectLst/>
                <a:latin typeface="Arial" panose="020B0604020202020204" pitchFamily="34" charset="0"/>
              </a:rPr>
              <a:t> </a:t>
            </a:r>
            <a:r>
              <a:rPr kumimoji="0" lang="el-GR" altLang="el-GR" sz="1000" b="0" i="0" u="none" strike="noStrike" cap="none" normalizeH="0" baseline="0" dirty="0" err="1">
                <a:ln>
                  <a:noFill/>
                </a:ln>
                <a:solidFill>
                  <a:schemeClr val="tx1"/>
                </a:solidFill>
                <a:effectLst/>
                <a:latin typeface="Arial" panose="020B0604020202020204" pitchFamily="34" charset="0"/>
              </a:rPr>
              <a:t>Therapy</a:t>
            </a:r>
            <a:r>
              <a:rPr kumimoji="0" lang="el-GR" altLang="el-GR" sz="1000" b="0" i="0" u="none" strike="noStrike" cap="none" normalizeH="0" baseline="0" dirty="0">
                <a:ln>
                  <a:noFill/>
                </a:ln>
                <a:solidFill>
                  <a:schemeClr val="tx1"/>
                </a:solidFill>
                <a:effectLst/>
                <a:latin typeface="Arial" panose="020B0604020202020204" pitchFamily="34" charset="0"/>
              </a:rPr>
              <a:t> Association (AOTA). (2020). </a:t>
            </a:r>
            <a:r>
              <a:rPr kumimoji="0" lang="el-GR" altLang="el-GR" sz="1000" b="0" i="0" u="none" strike="noStrike" cap="none" normalizeH="0" baseline="0" dirty="0" err="1">
                <a:ln>
                  <a:noFill/>
                </a:ln>
                <a:solidFill>
                  <a:schemeClr val="tx1"/>
                </a:solidFill>
                <a:effectLst/>
                <a:latin typeface="Arial" panose="020B0604020202020204" pitchFamily="34" charset="0"/>
              </a:rPr>
              <a:t>Occupational</a:t>
            </a:r>
            <a:r>
              <a:rPr kumimoji="0" lang="el-GR" altLang="el-GR" sz="1000" b="0" i="0" u="none" strike="noStrike" cap="none" normalizeH="0" baseline="0" dirty="0">
                <a:ln>
                  <a:noFill/>
                </a:ln>
                <a:solidFill>
                  <a:schemeClr val="tx1"/>
                </a:solidFill>
                <a:effectLst/>
                <a:latin typeface="Arial" panose="020B0604020202020204" pitchFamily="34" charset="0"/>
              </a:rPr>
              <a:t> </a:t>
            </a:r>
            <a:r>
              <a:rPr kumimoji="0" lang="el-GR" altLang="el-GR" sz="1000" b="0" i="0" u="none" strike="noStrike" cap="none" normalizeH="0" baseline="0" dirty="0" err="1">
                <a:ln>
                  <a:noFill/>
                </a:ln>
                <a:solidFill>
                  <a:schemeClr val="tx1"/>
                </a:solidFill>
                <a:effectLst/>
                <a:latin typeface="Arial" panose="020B0604020202020204" pitchFamily="34" charset="0"/>
              </a:rPr>
              <a:t>therapy</a:t>
            </a:r>
            <a:r>
              <a:rPr kumimoji="0" lang="el-GR" altLang="el-GR" sz="1000" b="0" i="0" u="none" strike="noStrike" cap="none" normalizeH="0" baseline="0" dirty="0">
                <a:ln>
                  <a:noFill/>
                </a:ln>
                <a:solidFill>
                  <a:schemeClr val="tx1"/>
                </a:solidFill>
                <a:effectLst/>
                <a:latin typeface="Arial" panose="020B0604020202020204" pitchFamily="34" charset="0"/>
              </a:rPr>
              <a:t> </a:t>
            </a:r>
            <a:r>
              <a:rPr kumimoji="0" lang="el-GR" altLang="el-GR" sz="1000" b="0" i="0" u="none" strike="noStrike" cap="none" normalizeH="0" baseline="0" dirty="0" err="1">
                <a:ln>
                  <a:noFill/>
                </a:ln>
                <a:solidFill>
                  <a:schemeClr val="tx1"/>
                </a:solidFill>
                <a:effectLst/>
                <a:latin typeface="Arial" panose="020B0604020202020204" pitchFamily="34" charset="0"/>
              </a:rPr>
              <a:t>practice</a:t>
            </a:r>
            <a:r>
              <a:rPr kumimoji="0" lang="el-GR" altLang="el-GR" sz="1000" b="0" i="0" u="none" strike="noStrike" cap="none" normalizeH="0" baseline="0" dirty="0">
                <a:ln>
                  <a:noFill/>
                </a:ln>
                <a:solidFill>
                  <a:schemeClr val="tx1"/>
                </a:solidFill>
                <a:effectLst/>
                <a:latin typeface="Arial" panose="020B0604020202020204" pitchFamily="34" charset="0"/>
              </a:rPr>
              <a:t> </a:t>
            </a:r>
            <a:r>
              <a:rPr kumimoji="0" lang="el-GR" altLang="el-GR" sz="1000" b="0" i="0" u="none" strike="noStrike" cap="none" normalizeH="0" baseline="0" dirty="0" err="1">
                <a:ln>
                  <a:noFill/>
                </a:ln>
                <a:solidFill>
                  <a:schemeClr val="tx1"/>
                </a:solidFill>
                <a:effectLst/>
                <a:latin typeface="Arial" panose="020B0604020202020204" pitchFamily="34" charset="0"/>
              </a:rPr>
              <a:t>framework</a:t>
            </a:r>
            <a:r>
              <a:rPr kumimoji="0" lang="el-GR" altLang="el-GR" sz="1000" b="0" i="0" u="none" strike="noStrike" cap="none" normalizeH="0" baseline="0" dirty="0">
                <a:ln>
                  <a:noFill/>
                </a:ln>
                <a:solidFill>
                  <a:schemeClr val="tx1"/>
                </a:solidFill>
                <a:effectLst/>
                <a:latin typeface="Arial" panose="020B0604020202020204" pitchFamily="34" charset="0"/>
              </a:rPr>
              <a:t>: </a:t>
            </a:r>
            <a:r>
              <a:rPr kumimoji="0" lang="el-GR" altLang="el-GR" sz="1000" b="0" i="0" u="none" strike="noStrike" cap="none" normalizeH="0" baseline="0" dirty="0" err="1">
                <a:ln>
                  <a:noFill/>
                </a:ln>
                <a:solidFill>
                  <a:schemeClr val="tx1"/>
                </a:solidFill>
                <a:effectLst/>
                <a:latin typeface="Arial" panose="020B0604020202020204" pitchFamily="34" charset="0"/>
              </a:rPr>
              <a:t>Domain</a:t>
            </a:r>
            <a:r>
              <a:rPr kumimoji="0" lang="el-GR" altLang="el-GR" sz="1000" b="0" i="0" u="none" strike="noStrike" cap="none" normalizeH="0" baseline="0" dirty="0">
                <a:ln>
                  <a:noFill/>
                </a:ln>
                <a:solidFill>
                  <a:schemeClr val="tx1"/>
                </a:solidFill>
                <a:effectLst/>
                <a:latin typeface="Arial" panose="020B0604020202020204" pitchFamily="34" charset="0"/>
              </a:rPr>
              <a:t> and </a:t>
            </a:r>
            <a:r>
              <a:rPr kumimoji="0" lang="el-GR" altLang="el-GR" sz="1000" b="0" i="0" u="none" strike="noStrike" cap="none" normalizeH="0" baseline="0" dirty="0" err="1">
                <a:ln>
                  <a:noFill/>
                </a:ln>
                <a:solidFill>
                  <a:schemeClr val="tx1"/>
                </a:solidFill>
                <a:effectLst/>
                <a:latin typeface="Arial" panose="020B0604020202020204" pitchFamily="34" charset="0"/>
              </a:rPr>
              <a:t>process</a:t>
            </a:r>
            <a:r>
              <a:rPr kumimoji="0" lang="el-GR" altLang="el-GR" sz="1000" b="0" i="0" u="none" strike="noStrike" cap="none" normalizeH="0" baseline="0" dirty="0">
                <a:ln>
                  <a:noFill/>
                </a:ln>
                <a:solidFill>
                  <a:schemeClr val="tx1"/>
                </a:solidFill>
                <a:effectLst/>
                <a:latin typeface="Arial" panose="020B0604020202020204" pitchFamily="34" charset="0"/>
              </a:rPr>
              <a:t> (4th </a:t>
            </a:r>
            <a:r>
              <a:rPr kumimoji="0" lang="el-GR" altLang="el-GR" sz="1000" b="0" i="0" u="none" strike="noStrike" cap="none" normalizeH="0" baseline="0" dirty="0" err="1">
                <a:ln>
                  <a:noFill/>
                </a:ln>
                <a:solidFill>
                  <a:schemeClr val="tx1"/>
                </a:solidFill>
                <a:effectLst/>
                <a:latin typeface="Arial" panose="020B0604020202020204" pitchFamily="34" charset="0"/>
              </a:rPr>
              <a:t>ed</a:t>
            </a:r>
            <a:r>
              <a:rPr kumimoji="0" lang="el-GR" altLang="el-GR" sz="1000" b="0" i="0" u="none" strike="noStrike" cap="none" normalizeH="0" baseline="0" dirty="0">
                <a:ln>
                  <a:noFill/>
                </a:ln>
                <a:solidFill>
                  <a:schemeClr val="tx1"/>
                </a:solidFill>
                <a:effectLst/>
                <a:latin typeface="Arial" panose="020B0604020202020204" pitchFamily="34" charset="0"/>
              </a:rPr>
              <a:t>.). </a:t>
            </a:r>
            <a:r>
              <a:rPr kumimoji="0" lang="el-GR" altLang="el-GR" sz="1000" b="0" i="1" u="none" strike="noStrike" cap="none" normalizeH="0" baseline="0" dirty="0">
                <a:ln>
                  <a:noFill/>
                </a:ln>
                <a:solidFill>
                  <a:schemeClr val="tx1"/>
                </a:solidFill>
                <a:effectLst/>
                <a:latin typeface="Arial" panose="020B0604020202020204" pitchFamily="34" charset="0"/>
              </a:rPr>
              <a:t>American Journal of </a:t>
            </a:r>
            <a:r>
              <a:rPr kumimoji="0" lang="el-GR" altLang="el-GR" sz="1000" b="0" i="1" u="none" strike="noStrike" cap="none" normalizeH="0" baseline="0" dirty="0" err="1">
                <a:ln>
                  <a:noFill/>
                </a:ln>
                <a:solidFill>
                  <a:schemeClr val="tx1"/>
                </a:solidFill>
                <a:effectLst/>
                <a:latin typeface="Arial" panose="020B0604020202020204" pitchFamily="34" charset="0"/>
              </a:rPr>
              <a:t>Occupational</a:t>
            </a:r>
            <a:r>
              <a:rPr kumimoji="0" lang="el-GR" altLang="el-GR" sz="1000" b="0" i="1" u="none" strike="noStrike" cap="none" normalizeH="0" baseline="0" dirty="0">
                <a:ln>
                  <a:noFill/>
                </a:ln>
                <a:solidFill>
                  <a:schemeClr val="tx1"/>
                </a:solidFill>
                <a:effectLst/>
                <a:latin typeface="Arial" panose="020B0604020202020204" pitchFamily="34" charset="0"/>
              </a:rPr>
              <a:t> </a:t>
            </a:r>
            <a:r>
              <a:rPr kumimoji="0" lang="el-GR" altLang="el-GR" sz="1000" b="0" i="1" u="none" strike="noStrike" cap="none" normalizeH="0" baseline="0" dirty="0" err="1">
                <a:ln>
                  <a:noFill/>
                </a:ln>
                <a:solidFill>
                  <a:schemeClr val="tx1"/>
                </a:solidFill>
                <a:effectLst/>
                <a:latin typeface="Arial" panose="020B0604020202020204" pitchFamily="34" charset="0"/>
              </a:rPr>
              <a:t>Therapy</a:t>
            </a:r>
            <a:r>
              <a:rPr kumimoji="0" lang="el-GR" altLang="el-GR" sz="1000" b="0" i="0" u="none" strike="noStrike" cap="none" normalizeH="0" baseline="0" dirty="0">
                <a:ln>
                  <a:noFill/>
                </a:ln>
                <a:solidFill>
                  <a:schemeClr val="tx1"/>
                </a:solidFill>
                <a:effectLst/>
                <a:latin typeface="Arial" panose="020B0604020202020204" pitchFamily="34" charset="0"/>
              </a:rPr>
              <a:t>, 74(</a:t>
            </a:r>
            <a:r>
              <a:rPr kumimoji="0" lang="el-GR" altLang="el-GR" sz="1000" b="0" i="0" u="none" strike="noStrike" cap="none" normalizeH="0" baseline="0" dirty="0" err="1">
                <a:ln>
                  <a:noFill/>
                </a:ln>
                <a:solidFill>
                  <a:schemeClr val="tx1"/>
                </a:solidFill>
                <a:effectLst/>
                <a:latin typeface="Arial" panose="020B0604020202020204" pitchFamily="34" charset="0"/>
              </a:rPr>
              <a:t>Suppl</a:t>
            </a:r>
            <a:r>
              <a:rPr kumimoji="0" lang="el-GR" altLang="el-GR" sz="1000" b="0" i="0" u="none" strike="noStrike" cap="none" normalizeH="0" baseline="0" dirty="0">
                <a:ln>
                  <a:noFill/>
                </a:ln>
                <a:solidFill>
                  <a:schemeClr val="tx1"/>
                </a:solidFill>
                <a:effectLst/>
                <a:latin typeface="Arial" panose="020B0604020202020204" pitchFamily="34" charset="0"/>
              </a:rPr>
              <a:t>. 2), 7412410010 </a:t>
            </a:r>
          </a:p>
        </p:txBody>
      </p:sp>
    </p:spTree>
    <p:extLst>
      <p:ext uri="{BB962C8B-B14F-4D97-AF65-F5344CB8AC3E}">
        <p14:creationId xmlns:p14="http://schemas.microsoft.com/office/powerpoint/2010/main" val="128687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2135188" y="188913"/>
            <a:ext cx="8153400" cy="990600"/>
          </a:xfrm>
          <a:solidFill>
            <a:schemeClr val="accent1">
              <a:lumMod val="60000"/>
              <a:lumOff val="40000"/>
            </a:schemeClr>
          </a:solidFill>
        </p:spPr>
        <p:txBody>
          <a:bodyPr>
            <a:normAutofit fontScale="90000"/>
          </a:bodyPr>
          <a:lstStyle/>
          <a:p>
            <a:pPr algn="ctr" eaLnBrk="1" hangingPunct="1">
              <a:defRPr/>
            </a:pPr>
            <a:r>
              <a:rPr lang="el-GR" b="1" dirty="0"/>
              <a:t>Ποια η σχέση μεταξύ εκτέλεσης έργου και συμμετοχής σε έργα </a:t>
            </a:r>
          </a:p>
        </p:txBody>
      </p:sp>
      <p:sp>
        <p:nvSpPr>
          <p:cNvPr id="24579" name="2 - Θέση περιεχομένου"/>
          <p:cNvSpPr>
            <a:spLocks noGrp="1"/>
          </p:cNvSpPr>
          <p:nvPr>
            <p:ph sz="quarter" idx="1"/>
          </p:nvPr>
        </p:nvSpPr>
        <p:spPr>
          <a:xfrm>
            <a:off x="2136775" y="1600200"/>
            <a:ext cx="8153400" cy="4972050"/>
          </a:xfrm>
          <a:solidFill>
            <a:schemeClr val="accent2">
              <a:lumMod val="75000"/>
            </a:schemeClr>
          </a:solidFill>
        </p:spPr>
        <p:txBody>
          <a:bodyPr/>
          <a:lstStyle/>
          <a:p>
            <a:pPr eaLnBrk="1" hangingPunct="1">
              <a:defRPr/>
            </a:pPr>
            <a:r>
              <a:rPr lang="el-GR" dirty="0">
                <a:solidFill>
                  <a:schemeClr val="bg1"/>
                </a:solidFill>
              </a:rPr>
              <a:t>Η ανάπτυξη, βελτίωση ή η αποκατάσταση της εκτέλεσης έργου των ατόμων οδηγεί το άτομο σε ολοένα και μεγαλύτερη συμμετοχή στα έργα του και στη ζωή του. </a:t>
            </a:r>
          </a:p>
          <a:p>
            <a:pPr algn="ctr" eaLnBrk="1" hangingPunct="1">
              <a:buFont typeface="Wingdings" pitchFamily="2" charset="2"/>
              <a:buNone/>
              <a:defRPr/>
            </a:pPr>
            <a:r>
              <a:rPr lang="el-GR" dirty="0">
                <a:solidFill>
                  <a:schemeClr val="bg1"/>
                </a:solidFill>
              </a:rPr>
              <a:t>Συμμετοχή σε μια ζωή με νόημα</a:t>
            </a:r>
          </a:p>
          <a:p>
            <a:pPr algn="ctr" eaLnBrk="1" hangingPunct="1">
              <a:buFont typeface="Wingdings" pitchFamily="2" charset="2"/>
              <a:buNone/>
              <a:defRPr/>
            </a:pPr>
            <a:endParaRPr lang="el-GR" dirty="0">
              <a:solidFill>
                <a:schemeClr val="bg1"/>
              </a:solidFill>
            </a:endParaRPr>
          </a:p>
          <a:p>
            <a:pPr algn="ctr" eaLnBrk="1" hangingPunct="1">
              <a:buFont typeface="Wingdings" pitchFamily="2" charset="2"/>
              <a:buNone/>
              <a:defRPr/>
            </a:pPr>
            <a:r>
              <a:rPr lang="el-GR" dirty="0">
                <a:solidFill>
                  <a:schemeClr val="bg1"/>
                </a:solidFill>
              </a:rPr>
              <a:t> Συμμετοχή σε έργα </a:t>
            </a:r>
          </a:p>
          <a:p>
            <a:pPr algn="ctr" eaLnBrk="1" hangingPunct="1">
              <a:buFont typeface="Wingdings" pitchFamily="2" charset="2"/>
              <a:buNone/>
              <a:defRPr/>
            </a:pPr>
            <a:endParaRPr lang="el-GR" dirty="0">
              <a:solidFill>
                <a:schemeClr val="bg1"/>
              </a:solidFill>
            </a:endParaRPr>
          </a:p>
          <a:p>
            <a:pPr algn="ctr" eaLnBrk="1" hangingPunct="1">
              <a:buFont typeface="Wingdings" pitchFamily="2" charset="2"/>
              <a:buNone/>
              <a:defRPr/>
            </a:pPr>
            <a:r>
              <a:rPr lang="el-GR" dirty="0">
                <a:solidFill>
                  <a:schemeClr val="bg1"/>
                </a:solidFill>
              </a:rPr>
              <a:t>Εκτέλεση έργου</a:t>
            </a:r>
          </a:p>
        </p:txBody>
      </p:sp>
      <p:sp>
        <p:nvSpPr>
          <p:cNvPr id="4" name="3 - Βέλος προς τα επάνω"/>
          <p:cNvSpPr/>
          <p:nvPr/>
        </p:nvSpPr>
        <p:spPr>
          <a:xfrm>
            <a:off x="5956830" y="2865441"/>
            <a:ext cx="214312" cy="285752"/>
          </a:xfrm>
          <a:prstGeom prst="up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4 - Βέλος προς τα επάνω"/>
          <p:cNvSpPr/>
          <p:nvPr/>
        </p:nvSpPr>
        <p:spPr>
          <a:xfrm>
            <a:off x="6024563" y="3929064"/>
            <a:ext cx="214312" cy="285751"/>
          </a:xfrm>
          <a:prstGeom prst="up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aphicFrame>
        <p:nvGraphicFramePr>
          <p:cNvPr id="2" name="Πίνακας 2">
            <a:extLst>
              <a:ext uri="{FF2B5EF4-FFF2-40B4-BE49-F238E27FC236}">
                <a16:creationId xmlns:a16="http://schemas.microsoft.com/office/drawing/2014/main" id="{ACB8B87F-C416-4E79-92B1-8AF7D08EBF2C}"/>
              </a:ext>
            </a:extLst>
          </p:cNvPr>
          <p:cNvGraphicFramePr>
            <a:graphicFrameLocks noGrp="1"/>
          </p:cNvGraphicFramePr>
          <p:nvPr>
            <p:extLst>
              <p:ext uri="{D42A27DB-BD31-4B8C-83A1-F6EECF244321}">
                <p14:modId xmlns:p14="http://schemas.microsoft.com/office/powerpoint/2010/main" val="505211122"/>
              </p:ext>
            </p:extLst>
          </p:nvPr>
        </p:nvGraphicFramePr>
        <p:xfrm>
          <a:off x="524932" y="6053666"/>
          <a:ext cx="11667067" cy="731520"/>
        </p:xfrm>
        <a:graphic>
          <a:graphicData uri="http://schemas.openxmlformats.org/drawingml/2006/table">
            <a:tbl>
              <a:tblPr firstRow="1" bandRow="1">
                <a:tableStyleId>{5C22544A-7EE6-4342-B048-85BDC9FD1C3A}</a:tableStyleId>
              </a:tblPr>
              <a:tblGrid>
                <a:gridCol w="11667067">
                  <a:extLst>
                    <a:ext uri="{9D8B030D-6E8A-4147-A177-3AD203B41FA5}">
                      <a16:colId xmlns:a16="http://schemas.microsoft.com/office/drawing/2014/main" val="2985948317"/>
                    </a:ext>
                  </a:extLst>
                </a:gridCol>
              </a:tblGrid>
              <a:tr h="370840">
                <a:tc>
                  <a:txBody>
                    <a:bodyPr/>
                    <a:lstStyle/>
                    <a:p>
                      <a:r>
                        <a:rPr lang="en-US" sz="1400" dirty="0">
                          <a:solidFill>
                            <a:schemeClr val="tx1"/>
                          </a:solidFill>
                        </a:rPr>
                        <a:t>Baum, C. M., &amp; Law, M. (1997). </a:t>
                      </a:r>
                      <a:r>
                        <a:rPr lang="en-US" sz="1400" i="1" dirty="0">
                          <a:solidFill>
                            <a:schemeClr val="tx1"/>
                          </a:solidFill>
                        </a:rPr>
                        <a:t>Occupational therapy practice framework: Domain and process</a:t>
                      </a:r>
                      <a:r>
                        <a:rPr lang="en-US" sz="1400" dirty="0">
                          <a:solidFill>
                            <a:schemeClr val="tx1"/>
                          </a:solidFill>
                        </a:rPr>
                        <a:t>. American Occupational Therapy </a:t>
                      </a:r>
                      <a:r>
                        <a:rPr lang="en-US" sz="1400" dirty="0" err="1">
                          <a:solidFill>
                            <a:schemeClr val="tx1"/>
                          </a:solidFill>
                        </a:rPr>
                        <a:t>Association.Hammell</a:t>
                      </a:r>
                      <a:r>
                        <a:rPr lang="en-US" sz="1400" dirty="0">
                          <a:solidFill>
                            <a:schemeClr val="tx1"/>
                          </a:solidFill>
                        </a:rPr>
                        <a:t>, K. W. (2004). Dimensions of meaning in the occupations of daily life. </a:t>
                      </a:r>
                      <a:r>
                        <a:rPr lang="en-US" sz="1400" i="1" dirty="0">
                          <a:solidFill>
                            <a:schemeClr val="tx1"/>
                          </a:solidFill>
                        </a:rPr>
                        <a:t>Canadian Journal of Occupational Therapy</a:t>
                      </a:r>
                      <a:r>
                        <a:rPr lang="en-US" sz="1400" dirty="0">
                          <a:solidFill>
                            <a:schemeClr val="tx1"/>
                          </a:solidFill>
                        </a:rPr>
                        <a:t>, 71(5), 296-305.Wilcock, A. A., &amp; Hocking, C. (2015). </a:t>
                      </a:r>
                      <a:r>
                        <a:rPr lang="en-US" sz="1400" i="1" dirty="0">
                          <a:solidFill>
                            <a:schemeClr val="tx1"/>
                          </a:solidFill>
                        </a:rPr>
                        <a:t>An Occupational Perspective of Health</a:t>
                      </a:r>
                      <a:r>
                        <a:rPr lang="en-US" sz="1400" dirty="0">
                          <a:solidFill>
                            <a:schemeClr val="tx1"/>
                          </a:solidFill>
                        </a:rPr>
                        <a:t>. SLACK Incorporated</a:t>
                      </a:r>
                      <a:endParaRPr lang="el-GR" sz="1400" dirty="0">
                        <a:solidFill>
                          <a:schemeClr val="tx1"/>
                        </a:solidFill>
                      </a:endParaRPr>
                    </a:p>
                  </a:txBody>
                  <a:tcPr/>
                </a:tc>
                <a:extLst>
                  <a:ext uri="{0D108BD9-81ED-4DB2-BD59-A6C34878D82A}">
                    <a16:rowId xmlns:a16="http://schemas.microsoft.com/office/drawing/2014/main" val="4270405264"/>
                  </a:ext>
                </a:extLst>
              </a:tr>
            </a:tbl>
          </a:graphicData>
        </a:graphic>
      </p:graphicFrame>
      <p:pic>
        <p:nvPicPr>
          <p:cNvPr id="6" name="Εικόνα 5">
            <a:extLst>
              <a:ext uri="{FF2B5EF4-FFF2-40B4-BE49-F238E27FC236}">
                <a16:creationId xmlns:a16="http://schemas.microsoft.com/office/drawing/2014/main" id="{AE44D2FC-D1BF-4403-B7C2-9ADB8411FA51}"/>
              </a:ext>
            </a:extLst>
          </p:cNvPr>
          <p:cNvPicPr>
            <a:picLocks noChangeAspect="1"/>
          </p:cNvPicPr>
          <p:nvPr/>
        </p:nvPicPr>
        <p:blipFill>
          <a:blip r:embed="rId2"/>
          <a:stretch>
            <a:fillRect/>
          </a:stretch>
        </p:blipFill>
        <p:spPr>
          <a:xfrm>
            <a:off x="274385" y="3229961"/>
            <a:ext cx="2431976" cy="18500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14FF59-45DD-49F1-B18A-746F246671BA}"/>
              </a:ext>
            </a:extLst>
          </p:cNvPr>
          <p:cNvSpPr>
            <a:spLocks noGrp="1"/>
          </p:cNvSpPr>
          <p:nvPr>
            <p:ph type="title"/>
          </p:nvPr>
        </p:nvSpPr>
        <p:spPr/>
        <p:txBody>
          <a:bodyPr/>
          <a:lstStyle/>
          <a:p>
            <a:r>
              <a:rPr lang="el-GR" sz="3600" b="1" dirty="0"/>
              <a:t>Επάρκεια έργου</a:t>
            </a:r>
            <a:r>
              <a:rPr lang="en-US" sz="3600" b="1" dirty="0"/>
              <a:t> </a:t>
            </a:r>
            <a:br>
              <a:rPr lang="en-US" sz="3600" b="1" dirty="0"/>
            </a:br>
            <a:r>
              <a:rPr lang="en-US" sz="3600" b="1" dirty="0"/>
              <a:t>(occupational competency)</a:t>
            </a:r>
            <a:endParaRPr lang="el-GR" dirty="0"/>
          </a:p>
        </p:txBody>
      </p:sp>
      <p:sp>
        <p:nvSpPr>
          <p:cNvPr id="3" name="Θέση περιεχομένου 2">
            <a:extLst>
              <a:ext uri="{FF2B5EF4-FFF2-40B4-BE49-F238E27FC236}">
                <a16:creationId xmlns:a16="http://schemas.microsoft.com/office/drawing/2014/main" id="{BCF310E0-EEBD-4BE8-B2FC-67C7E09772F0}"/>
              </a:ext>
            </a:extLst>
          </p:cNvPr>
          <p:cNvSpPr>
            <a:spLocks noGrp="1"/>
          </p:cNvSpPr>
          <p:nvPr>
            <p:ph idx="1"/>
          </p:nvPr>
        </p:nvSpPr>
        <p:spPr>
          <a:xfrm>
            <a:off x="677333" y="2160589"/>
            <a:ext cx="9905999" cy="3880773"/>
          </a:xfrm>
        </p:spPr>
        <p:txBody>
          <a:bodyPr>
            <a:normAutofit/>
          </a:bodyPr>
          <a:lstStyle/>
          <a:p>
            <a:r>
              <a:rPr lang="el-GR" sz="2400" dirty="0"/>
              <a:t>Η </a:t>
            </a:r>
            <a:r>
              <a:rPr lang="el-GR" sz="2400" b="1" dirty="0"/>
              <a:t>επάρκεια έργου (</a:t>
            </a:r>
            <a:r>
              <a:rPr lang="el-GR" sz="2400" b="1" dirty="0" err="1"/>
              <a:t>occupational</a:t>
            </a:r>
            <a:r>
              <a:rPr lang="el-GR" sz="2400" b="1" dirty="0"/>
              <a:t> </a:t>
            </a:r>
            <a:r>
              <a:rPr lang="el-GR" sz="2400" b="1" dirty="0" err="1"/>
              <a:t>competency</a:t>
            </a:r>
            <a:r>
              <a:rPr lang="el-GR" sz="2400" b="1" dirty="0"/>
              <a:t>)</a:t>
            </a:r>
            <a:r>
              <a:rPr lang="el-GR" sz="2400" dirty="0"/>
              <a:t> στην </a:t>
            </a:r>
            <a:r>
              <a:rPr lang="el-GR" sz="2400" dirty="0" err="1"/>
              <a:t>εργοθεραπεία</a:t>
            </a:r>
            <a:r>
              <a:rPr lang="el-GR" sz="2400" dirty="0"/>
              <a:t> αναφέρεται στην ικανότητα ενός ατόμου να εκτελεί αποτελεσματικά και με αυτονομία δραστηριότητες και έργα που είναι σημαντικά για τη ζωή του. Η έννοια της επάρκειας περιλαμβάνει διάφορους παράγοντες, όπως τις σωματικές, γνωστικές, συναισθηματικές και κοινωνικές δεξιότητες του ατόμου, οι οποίες είναι απαραίτητες για την επιτυχή ολοκλήρωση των δραστηριοτήτων της καθημερινής ζωής (AOTA, 2020).</a:t>
            </a:r>
          </a:p>
        </p:txBody>
      </p:sp>
      <p:pic>
        <p:nvPicPr>
          <p:cNvPr id="5" name="Εικόνα 4">
            <a:extLst>
              <a:ext uri="{FF2B5EF4-FFF2-40B4-BE49-F238E27FC236}">
                <a16:creationId xmlns:a16="http://schemas.microsoft.com/office/drawing/2014/main" id="{682FAE8C-9843-455D-9EF0-DD52C8DAF3C3}"/>
              </a:ext>
            </a:extLst>
          </p:cNvPr>
          <p:cNvPicPr>
            <a:picLocks noChangeAspect="1"/>
          </p:cNvPicPr>
          <p:nvPr/>
        </p:nvPicPr>
        <p:blipFill>
          <a:blip r:embed="rId2"/>
          <a:stretch>
            <a:fillRect/>
          </a:stretch>
        </p:blipFill>
        <p:spPr>
          <a:xfrm>
            <a:off x="9274002" y="5008167"/>
            <a:ext cx="2595429" cy="1725105"/>
          </a:xfrm>
          <a:prstGeom prst="rect">
            <a:avLst/>
          </a:prstGeom>
        </p:spPr>
      </p:pic>
    </p:spTree>
    <p:extLst>
      <p:ext uri="{BB962C8B-B14F-4D97-AF65-F5344CB8AC3E}">
        <p14:creationId xmlns:p14="http://schemas.microsoft.com/office/powerpoint/2010/main" val="369434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4F88E47-2FED-4E68-B5CB-976C26326BA4}"/>
              </a:ext>
            </a:extLst>
          </p:cNvPr>
          <p:cNvSpPr>
            <a:spLocks noGrp="1"/>
          </p:cNvSpPr>
          <p:nvPr>
            <p:ph idx="1"/>
          </p:nvPr>
        </p:nvSpPr>
        <p:spPr>
          <a:xfrm>
            <a:off x="389468" y="382589"/>
            <a:ext cx="9939866" cy="4934478"/>
          </a:xfrm>
        </p:spPr>
        <p:txBody>
          <a:bodyPr>
            <a:normAutofit/>
          </a:bodyPr>
          <a:lstStyle/>
          <a:p>
            <a:r>
              <a:rPr lang="el-GR" sz="2000" dirty="0"/>
              <a:t>Η επάρκεια έργου είναι συνυφασμένη με την </a:t>
            </a:r>
            <a:r>
              <a:rPr lang="el-GR" sz="2000" b="1" dirty="0"/>
              <a:t>ικανότητα του ατόμου να συμμετέχει ενεργά σε έργα που έχουν σημασία για εκείνο</a:t>
            </a:r>
            <a:r>
              <a:rPr lang="el-GR" sz="2000" dirty="0"/>
              <a:t>, και αυτή η συμμετοχή έχει αντίκτυπο στην ποιότητα ζωής, την αυτοεκτίμηση και την ευημερία του. Μια επαρκής εκτέλεση έργου συμβάλλει στην επίτευξη των στόχων και των επιθυμιών του ατόμου, ενώ ενισχύει τη συνολική του ευημερία και κοινωνική ένταξη (Law </a:t>
            </a:r>
            <a:r>
              <a:rPr lang="el-GR" sz="2000" dirty="0" err="1"/>
              <a:t>et</a:t>
            </a:r>
            <a:r>
              <a:rPr lang="el-GR" sz="2000" dirty="0"/>
              <a:t> </a:t>
            </a:r>
            <a:r>
              <a:rPr lang="el-GR" sz="2000" dirty="0" err="1"/>
              <a:t>al</a:t>
            </a:r>
            <a:r>
              <a:rPr lang="el-GR" sz="2000" dirty="0"/>
              <a:t>., 1996).</a:t>
            </a:r>
            <a:endParaRPr lang="en-US" sz="2000" dirty="0"/>
          </a:p>
          <a:p>
            <a:endParaRPr lang="en-US" sz="2000" dirty="0"/>
          </a:p>
          <a:p>
            <a:r>
              <a:rPr lang="el-GR" sz="2000" b="1" dirty="0"/>
              <a:t>Η επάρκεια έργου προϋποθέτει όχι μόνο τις τεχνικές δεξιότητες για την εκτέλεση των δραστηριοτήτων, αλλά και την ικανότητα του ατόμου να αναγνωρίζει και να προσαρμόζεται στις απαιτήσεις των έργων, </a:t>
            </a:r>
            <a:r>
              <a:rPr lang="el-GR" sz="2000" dirty="0"/>
              <a:t>να προγραμματίζει και να οργανώνει το χρόνο του, καθώς και να διαχειρίζεται τυχόν προκλήσεις ή περιορισμούς που μπορεί να αντιμετωπίσει (</a:t>
            </a:r>
            <a:r>
              <a:rPr lang="el-GR" sz="2000" dirty="0" err="1"/>
              <a:t>Hammell</a:t>
            </a:r>
            <a:r>
              <a:rPr lang="el-GR" sz="2000" dirty="0"/>
              <a:t>, 2004).</a:t>
            </a:r>
            <a:endParaRPr lang="en-US" sz="2000" dirty="0"/>
          </a:p>
          <a:p>
            <a:endParaRPr lang="en-US" sz="2000" dirty="0"/>
          </a:p>
          <a:p>
            <a:endParaRPr lang="el-GR" sz="2000" dirty="0"/>
          </a:p>
        </p:txBody>
      </p:sp>
      <p:graphicFrame>
        <p:nvGraphicFramePr>
          <p:cNvPr id="4" name="Πίνακας 4">
            <a:extLst>
              <a:ext uri="{FF2B5EF4-FFF2-40B4-BE49-F238E27FC236}">
                <a16:creationId xmlns:a16="http://schemas.microsoft.com/office/drawing/2014/main" id="{8304B25D-4B9B-41EE-9721-42921418C1A0}"/>
              </a:ext>
            </a:extLst>
          </p:cNvPr>
          <p:cNvGraphicFramePr>
            <a:graphicFrameLocks noGrp="1"/>
          </p:cNvGraphicFramePr>
          <p:nvPr>
            <p:extLst>
              <p:ext uri="{D42A27DB-BD31-4B8C-83A1-F6EECF244321}">
                <p14:modId xmlns:p14="http://schemas.microsoft.com/office/powerpoint/2010/main" val="14171714"/>
              </p:ext>
            </p:extLst>
          </p:nvPr>
        </p:nvGraphicFramePr>
        <p:xfrm>
          <a:off x="389467" y="5867399"/>
          <a:ext cx="11650133" cy="822960"/>
        </p:xfrm>
        <a:graphic>
          <a:graphicData uri="http://schemas.openxmlformats.org/drawingml/2006/table">
            <a:tbl>
              <a:tblPr firstRow="1" bandRow="1">
                <a:tableStyleId>{5C22544A-7EE6-4342-B048-85BDC9FD1C3A}</a:tableStyleId>
              </a:tblPr>
              <a:tblGrid>
                <a:gridCol w="11650133">
                  <a:extLst>
                    <a:ext uri="{9D8B030D-6E8A-4147-A177-3AD203B41FA5}">
                      <a16:colId xmlns:a16="http://schemas.microsoft.com/office/drawing/2014/main" val="3215222341"/>
                    </a:ext>
                  </a:extLst>
                </a:gridCol>
              </a:tblGrid>
              <a:tr h="608011">
                <a:tc>
                  <a:txBody>
                    <a:bodyPr/>
                    <a:lstStyle/>
                    <a:p>
                      <a:r>
                        <a:rPr lang="en-US" sz="1200" b="0" dirty="0">
                          <a:solidFill>
                            <a:schemeClr val="tx1"/>
                          </a:solidFill>
                        </a:rPr>
                        <a:t>American Occupational Therapy Association (AOTA). (2020). Occupational therapy practice framework: Domain and process (4th ed.). </a:t>
                      </a:r>
                      <a:r>
                        <a:rPr lang="en-US" sz="1200" b="0" i="1" dirty="0">
                          <a:solidFill>
                            <a:schemeClr val="tx1"/>
                          </a:solidFill>
                        </a:rPr>
                        <a:t>American Journal of Occupational Therapy</a:t>
                      </a:r>
                      <a:r>
                        <a:rPr lang="en-US" sz="1200" b="0" dirty="0">
                          <a:solidFill>
                            <a:schemeClr val="tx1"/>
                          </a:solidFill>
                        </a:rPr>
                        <a:t>, 74(Suppl. 2), 7412410010.Law, M., </a:t>
                      </a:r>
                      <a:r>
                        <a:rPr lang="en-US" sz="1200" b="0" dirty="0" err="1">
                          <a:solidFill>
                            <a:schemeClr val="tx1"/>
                          </a:solidFill>
                        </a:rPr>
                        <a:t>Steinwender</a:t>
                      </a:r>
                      <a:r>
                        <a:rPr lang="en-US" sz="1200" b="0" dirty="0">
                          <a:solidFill>
                            <a:schemeClr val="tx1"/>
                          </a:solidFill>
                        </a:rPr>
                        <a:t>, S., &amp; </a:t>
                      </a:r>
                      <a:r>
                        <a:rPr lang="en-US" sz="1200" b="0" dirty="0" err="1">
                          <a:solidFill>
                            <a:schemeClr val="tx1"/>
                          </a:solidFill>
                        </a:rPr>
                        <a:t>Leclair</a:t>
                      </a:r>
                      <a:r>
                        <a:rPr lang="en-US" sz="1200" b="0" dirty="0">
                          <a:solidFill>
                            <a:schemeClr val="tx1"/>
                          </a:solidFill>
                        </a:rPr>
                        <a:t>, L. (1996). Occupation and the environment: The role of occupational therapy. </a:t>
                      </a:r>
                      <a:r>
                        <a:rPr lang="en-US" sz="1200" b="0" i="1" dirty="0">
                          <a:solidFill>
                            <a:schemeClr val="tx1"/>
                          </a:solidFill>
                        </a:rPr>
                        <a:t>Canadian Journal of Occupational Therapy</a:t>
                      </a:r>
                      <a:r>
                        <a:rPr lang="en-US" sz="1200" b="0" dirty="0">
                          <a:solidFill>
                            <a:schemeClr val="tx1"/>
                          </a:solidFill>
                        </a:rPr>
                        <a:t>, 63(3), 164-172.Hammell, K. W. (2004). Dimensions of meaning in the occupations of daily life. </a:t>
                      </a:r>
                      <a:r>
                        <a:rPr lang="en-US" sz="1200" b="0" i="1" dirty="0">
                          <a:solidFill>
                            <a:schemeClr val="tx1"/>
                          </a:solidFill>
                        </a:rPr>
                        <a:t>Canadian Journal of Occupational Therapy</a:t>
                      </a:r>
                      <a:r>
                        <a:rPr lang="en-US" sz="1200" b="0" dirty="0">
                          <a:solidFill>
                            <a:schemeClr val="tx1"/>
                          </a:solidFill>
                        </a:rPr>
                        <a:t>, 71(5), 296-305</a:t>
                      </a:r>
                      <a:endParaRPr lang="el-GR" sz="1200" b="0" dirty="0">
                        <a:solidFill>
                          <a:schemeClr val="tx1"/>
                        </a:solidFill>
                      </a:endParaRPr>
                    </a:p>
                  </a:txBody>
                  <a:tcPr/>
                </a:tc>
                <a:extLst>
                  <a:ext uri="{0D108BD9-81ED-4DB2-BD59-A6C34878D82A}">
                    <a16:rowId xmlns:a16="http://schemas.microsoft.com/office/drawing/2014/main" val="2993055260"/>
                  </a:ext>
                </a:extLst>
              </a:tr>
            </a:tbl>
          </a:graphicData>
        </a:graphic>
      </p:graphicFrame>
    </p:spTree>
    <p:extLst>
      <p:ext uri="{BB962C8B-B14F-4D97-AF65-F5344CB8AC3E}">
        <p14:creationId xmlns:p14="http://schemas.microsoft.com/office/powerpoint/2010/main" val="61108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4AD671-EA79-4AFD-8F6E-77F3B1F12984}"/>
              </a:ext>
            </a:extLst>
          </p:cNvPr>
          <p:cNvSpPr>
            <a:spLocks noGrp="1"/>
          </p:cNvSpPr>
          <p:nvPr>
            <p:ph type="title"/>
          </p:nvPr>
        </p:nvSpPr>
        <p:spPr/>
        <p:txBody>
          <a:bodyPr>
            <a:normAutofit fontScale="90000"/>
          </a:bodyPr>
          <a:lstStyle/>
          <a:p>
            <a:pPr algn="ctr"/>
            <a:r>
              <a:rPr lang="el-GR" b="1" dirty="0">
                <a:solidFill>
                  <a:schemeClr val="bg2">
                    <a:lumMod val="25000"/>
                  </a:schemeClr>
                </a:solidFill>
              </a:rPr>
              <a:t>Πρόβλημα εκτέλεσης έργου (</a:t>
            </a:r>
            <a:r>
              <a:rPr lang="en-US" b="1" dirty="0">
                <a:solidFill>
                  <a:schemeClr val="bg2">
                    <a:lumMod val="25000"/>
                  </a:schemeClr>
                </a:solidFill>
              </a:rPr>
              <a:t>occupational performance problems)</a:t>
            </a:r>
            <a:r>
              <a:rPr lang="el-GR" b="1" dirty="0">
                <a:solidFill>
                  <a:schemeClr val="tx2">
                    <a:lumMod val="75000"/>
                  </a:schemeClr>
                </a:solidFill>
              </a:rPr>
              <a:t> </a:t>
            </a:r>
            <a:br>
              <a:rPr lang="el-GR" b="1" dirty="0">
                <a:solidFill>
                  <a:schemeClr val="tx2">
                    <a:lumMod val="75000"/>
                  </a:schemeClr>
                </a:solidFill>
              </a:rPr>
            </a:br>
            <a:endParaRPr lang="el-GR" dirty="0"/>
          </a:p>
        </p:txBody>
      </p:sp>
      <p:sp>
        <p:nvSpPr>
          <p:cNvPr id="3" name="Θέση περιεχομένου 2">
            <a:extLst>
              <a:ext uri="{FF2B5EF4-FFF2-40B4-BE49-F238E27FC236}">
                <a16:creationId xmlns:a16="http://schemas.microsoft.com/office/drawing/2014/main" id="{B436B55A-68DE-4888-8218-9F9445FA75F0}"/>
              </a:ext>
            </a:extLst>
          </p:cNvPr>
          <p:cNvSpPr>
            <a:spLocks noGrp="1"/>
          </p:cNvSpPr>
          <p:nvPr>
            <p:ph idx="1"/>
          </p:nvPr>
        </p:nvSpPr>
        <p:spPr>
          <a:xfrm>
            <a:off x="0" y="2160589"/>
            <a:ext cx="11819467" cy="4477278"/>
          </a:xfrm>
        </p:spPr>
        <p:txBody>
          <a:bodyPr>
            <a:normAutofit lnSpcReduction="10000"/>
          </a:bodyPr>
          <a:lstStyle/>
          <a:p>
            <a:pPr algn="just"/>
            <a:r>
              <a:rPr lang="el-GR" sz="2200" b="1" dirty="0"/>
              <a:t>Το πρόβλημα εκτέλεσης έργου (</a:t>
            </a:r>
            <a:r>
              <a:rPr lang="el-GR" sz="2200" b="1" dirty="0" err="1"/>
              <a:t>occupational</a:t>
            </a:r>
            <a:r>
              <a:rPr lang="el-GR" sz="2200" b="1" dirty="0"/>
              <a:t> </a:t>
            </a:r>
            <a:r>
              <a:rPr lang="el-GR" sz="2200" b="1" dirty="0" err="1"/>
              <a:t>performance</a:t>
            </a:r>
            <a:r>
              <a:rPr lang="el-GR" sz="2200" b="1" dirty="0"/>
              <a:t> </a:t>
            </a:r>
            <a:r>
              <a:rPr lang="el-GR" sz="2200" b="1" dirty="0" err="1"/>
              <a:t>problems</a:t>
            </a:r>
            <a:r>
              <a:rPr lang="el-GR" sz="2200" b="1" dirty="0"/>
              <a:t>) αναφέρεται στις δυσκολίες που αντιμετωπίζουν τα άτομα στην εκτέλεση όλων ή ορισμένων δράσεων που απαιτούνται για την ολοκλήρωση ενός έργου</a:t>
            </a:r>
            <a:r>
              <a:rPr lang="el-GR" sz="2200" dirty="0"/>
              <a:t>. </a:t>
            </a:r>
          </a:p>
          <a:p>
            <a:pPr algn="just"/>
            <a:r>
              <a:rPr lang="el-GR" sz="2200" dirty="0"/>
              <a:t>Αυτά τα προβλήματα μπορεί να προκύψουν λόγω διαταραχών που επηρεάζουν τη σωματική, γνωστική, ή ψυχοκοινωνική λειτουργία του ατόμου, και μπορούν να έχουν σοβαρές επιπτώσεις στη δυνατότητα συμμετοχής του σε δραστηριότητες της καθημερινής ζωής (American </a:t>
            </a:r>
            <a:r>
              <a:rPr lang="el-GR" sz="2200" dirty="0" err="1"/>
              <a:t>Occupational</a:t>
            </a:r>
            <a:r>
              <a:rPr lang="el-GR" sz="2200" dirty="0"/>
              <a:t> </a:t>
            </a:r>
            <a:r>
              <a:rPr lang="el-GR" sz="2200" dirty="0" err="1"/>
              <a:t>Therapy</a:t>
            </a:r>
            <a:r>
              <a:rPr lang="el-GR" sz="2200" dirty="0"/>
              <a:t> Association, 2020).</a:t>
            </a:r>
          </a:p>
          <a:p>
            <a:pPr algn="just"/>
            <a:r>
              <a:rPr lang="el-GR" sz="2200" dirty="0"/>
              <a:t>Οι αιτίες των προβλημάτων εκτέλεσης έργου μπορεί να είναι πολλές και ποικιλόμορφες. Για παράδειγμα, τα άτομα με φυσικές αναπηρίες, όπως εγκεφαλική παράλυση ή τραυματισμούς, μπορεί να δυσκολεύονται να εκτελέσουν δραστηριότητες που απαιτούν κινητική ικανότητα. Αντίστοιχα, άτομα με γνωστικές διαταραχές, όπως η άνοια ή το ADHD, μπορεί να αντιμετωπίζουν δυσκολίες στην οργάνωση, τον προγραμματισμό ή την εκτέλεση πολύπλοκων καθηκόντων (</a:t>
            </a:r>
            <a:r>
              <a:rPr lang="el-GR" sz="2200" dirty="0" err="1"/>
              <a:t>Hammell</a:t>
            </a:r>
            <a:r>
              <a:rPr lang="el-GR" sz="2200" dirty="0"/>
              <a:t>, 2004).</a:t>
            </a:r>
          </a:p>
          <a:p>
            <a:pPr algn="just"/>
            <a:endParaRPr lang="el-GR" dirty="0"/>
          </a:p>
        </p:txBody>
      </p:sp>
    </p:spTree>
    <p:extLst>
      <p:ext uri="{BB962C8B-B14F-4D97-AF65-F5344CB8AC3E}">
        <p14:creationId xmlns:p14="http://schemas.microsoft.com/office/powerpoint/2010/main" val="46466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5FBD035-1F72-45B2-8216-DD1690BA1271}"/>
              </a:ext>
            </a:extLst>
          </p:cNvPr>
          <p:cNvSpPr>
            <a:spLocks noGrp="1"/>
          </p:cNvSpPr>
          <p:nvPr>
            <p:ph idx="1"/>
          </p:nvPr>
        </p:nvSpPr>
        <p:spPr>
          <a:xfrm>
            <a:off x="474133" y="711201"/>
            <a:ext cx="10481734" cy="6011332"/>
          </a:xfrm>
        </p:spPr>
        <p:txBody>
          <a:bodyPr/>
          <a:lstStyle/>
          <a:p>
            <a:r>
              <a:rPr lang="el-GR" sz="2400" b="1" dirty="0"/>
              <a:t>Τα προβλήματα εκτέλεσης έργου επηρεάζουν όχι μόνο την ικανότητα ολοκλήρωσης δραστηριοτήτων αλλά και την ποιότητα ζωής και την ευημερία του ατόμου</a:t>
            </a:r>
            <a:r>
              <a:rPr lang="el-GR" sz="2400" dirty="0"/>
              <a:t>. Αυτές οι δυσκολίες μπορεί να οδηγήσουν σε μειωμένη αυτοεκτίμηση, αίσθηση απομόνωσης, και περιορισμένη κοινωνική συμμετοχή, καθώς τα άτομα μπορεί να αποφεύγουν δραστηριότητες που τους φαίνονται δύσκολες ή ανέφικτες (</a:t>
            </a:r>
            <a:r>
              <a:rPr lang="el-GR" sz="2400" dirty="0" err="1"/>
              <a:t>Fisher</a:t>
            </a:r>
            <a:r>
              <a:rPr lang="el-GR" sz="2400" dirty="0"/>
              <a:t> &amp; </a:t>
            </a:r>
            <a:r>
              <a:rPr lang="el-GR" sz="2400" dirty="0" err="1"/>
              <a:t>Jones</a:t>
            </a:r>
            <a:r>
              <a:rPr lang="el-GR" sz="2400" dirty="0"/>
              <a:t>, 2018).</a:t>
            </a:r>
          </a:p>
          <a:p>
            <a:r>
              <a:rPr lang="el-GR" sz="2400" b="1" dirty="0"/>
              <a:t>Η </a:t>
            </a:r>
            <a:r>
              <a:rPr lang="el-GR" sz="2400" b="1" dirty="0" err="1"/>
              <a:t>εργοθεραπεία</a:t>
            </a:r>
            <a:r>
              <a:rPr lang="el-GR" sz="2400" b="1" dirty="0"/>
              <a:t> στοχεύει στην αξιολόγηση και την παρέμβαση στα προβλήματα εκτέλεσης έργου</a:t>
            </a:r>
            <a:r>
              <a:rPr lang="el-GR" sz="2400" dirty="0"/>
              <a:t>, προκειμένου να βελτιωθεί η ικανότητα των ατόμων να συμμετέχουν σε έργα που είναι σημαντικά για εκείνα. Αυτό μπορεί να περιλαμβάνει την ανάπτυξη στρατηγικών για την ενίσχυση των δεξιοτήτων, την προσαρμογή των περιβαλλοντικών συνθηκών, καθώς και τη χρήση βοηθητικών τεχνολογιών (AOTA, 2020).</a:t>
            </a:r>
          </a:p>
          <a:p>
            <a:endParaRPr lang="el-GR" dirty="0"/>
          </a:p>
        </p:txBody>
      </p:sp>
    </p:spTree>
    <p:extLst>
      <p:ext uri="{BB962C8B-B14F-4D97-AF65-F5344CB8AC3E}">
        <p14:creationId xmlns:p14="http://schemas.microsoft.com/office/powerpoint/2010/main" val="4264144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9B7658-25A3-46B3-9391-4E82990D6896}"/>
              </a:ext>
            </a:extLst>
          </p:cNvPr>
          <p:cNvSpPr>
            <a:spLocks noGrp="1"/>
          </p:cNvSpPr>
          <p:nvPr>
            <p:ph type="title"/>
          </p:nvPr>
        </p:nvSpPr>
        <p:spPr>
          <a:xfrm>
            <a:off x="677334" y="609600"/>
            <a:ext cx="9889066" cy="1320800"/>
          </a:xfrm>
        </p:spPr>
        <p:txBody>
          <a:bodyPr/>
          <a:lstStyle/>
          <a:p>
            <a:pPr algn="ctr"/>
            <a:r>
              <a:rPr lang="el-GR" b="1" dirty="0"/>
              <a:t>Δυσλειτουργία έργου </a:t>
            </a:r>
            <a:br>
              <a:rPr lang="el-GR" b="1" dirty="0"/>
            </a:br>
            <a:r>
              <a:rPr lang="el-GR" b="1" dirty="0"/>
              <a:t>(</a:t>
            </a:r>
            <a:r>
              <a:rPr lang="el-GR" b="1" dirty="0" err="1"/>
              <a:t>occupational</a:t>
            </a:r>
            <a:r>
              <a:rPr lang="el-GR" b="1" dirty="0"/>
              <a:t> </a:t>
            </a:r>
            <a:r>
              <a:rPr lang="el-GR" b="1" dirty="0" err="1"/>
              <a:t>dysfunction</a:t>
            </a:r>
            <a:r>
              <a:rPr lang="el-GR" b="1" dirty="0"/>
              <a:t>)</a:t>
            </a:r>
            <a:endParaRPr lang="el-GR" dirty="0"/>
          </a:p>
        </p:txBody>
      </p:sp>
      <p:sp>
        <p:nvSpPr>
          <p:cNvPr id="3" name="Θέση περιεχομένου 2">
            <a:extLst>
              <a:ext uri="{FF2B5EF4-FFF2-40B4-BE49-F238E27FC236}">
                <a16:creationId xmlns:a16="http://schemas.microsoft.com/office/drawing/2014/main" id="{77F0D377-9D0B-443B-AD2B-AB07FCCAEFAE}"/>
              </a:ext>
            </a:extLst>
          </p:cNvPr>
          <p:cNvSpPr>
            <a:spLocks noGrp="1"/>
          </p:cNvSpPr>
          <p:nvPr>
            <p:ph idx="1"/>
          </p:nvPr>
        </p:nvSpPr>
        <p:spPr/>
        <p:txBody>
          <a:bodyPr/>
          <a:lstStyle/>
          <a:p>
            <a:r>
              <a:rPr lang="el-GR" dirty="0"/>
              <a:t>Η </a:t>
            </a:r>
            <a:r>
              <a:rPr lang="el-GR" b="1" dirty="0"/>
              <a:t>δυσλειτουργία έργου (</a:t>
            </a:r>
            <a:r>
              <a:rPr lang="el-GR" b="1" dirty="0" err="1"/>
              <a:t>occupational</a:t>
            </a:r>
            <a:r>
              <a:rPr lang="el-GR" b="1" dirty="0"/>
              <a:t> </a:t>
            </a:r>
            <a:r>
              <a:rPr lang="el-GR" b="1" dirty="0" err="1"/>
              <a:t>dysfunction</a:t>
            </a:r>
            <a:r>
              <a:rPr lang="el-GR" b="1" dirty="0"/>
              <a:t>)</a:t>
            </a:r>
            <a:r>
              <a:rPr lang="el-GR" dirty="0"/>
              <a:t> αναφέρεται στις δυσκολίες που αντιμετωπίζουν τα άτομα στην εκτέλεση ή στη συμμετοχή σε έργα που είναι σημαντικά για τη ζωή τους, είτε λόγω προσωρινών καταστάσεων, όπως ένα κάταγμα, είτε λόγω μόνιμων αναπηριών, όπως η εγκεφαλική παράλυση. Αυτές οι δυσκολίες μπορεί να επηρεάσουν ποικιλοτρόπως την ικανότητα του ατόμου να συμμετέχει σε καθημερινές δραστηριότητες, όπως η αυτοεξυπηρέτηση, η εργασία, και η κοινωνική αλληλεπίδραση.</a:t>
            </a:r>
          </a:p>
        </p:txBody>
      </p:sp>
      <p:pic>
        <p:nvPicPr>
          <p:cNvPr id="5" name="Εικόνα 4">
            <a:extLst>
              <a:ext uri="{FF2B5EF4-FFF2-40B4-BE49-F238E27FC236}">
                <a16:creationId xmlns:a16="http://schemas.microsoft.com/office/drawing/2014/main" id="{807BBCE5-745D-4A03-A3D2-D10C68E584BF}"/>
              </a:ext>
            </a:extLst>
          </p:cNvPr>
          <p:cNvPicPr>
            <a:picLocks noChangeAspect="1"/>
          </p:cNvPicPr>
          <p:nvPr/>
        </p:nvPicPr>
        <p:blipFill>
          <a:blip r:embed="rId2"/>
          <a:stretch>
            <a:fillRect/>
          </a:stretch>
        </p:blipFill>
        <p:spPr>
          <a:xfrm>
            <a:off x="8942557" y="4328180"/>
            <a:ext cx="2572109" cy="1943371"/>
          </a:xfrm>
          <a:prstGeom prst="rect">
            <a:avLst/>
          </a:prstGeom>
        </p:spPr>
      </p:pic>
    </p:spTree>
    <p:extLst>
      <p:ext uri="{BB962C8B-B14F-4D97-AF65-F5344CB8AC3E}">
        <p14:creationId xmlns:p14="http://schemas.microsoft.com/office/powerpoint/2010/main" val="286135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F38AC5-9146-408A-8FE8-824DC85BBCED}"/>
              </a:ext>
            </a:extLst>
          </p:cNvPr>
          <p:cNvSpPr>
            <a:spLocks noGrp="1"/>
          </p:cNvSpPr>
          <p:nvPr>
            <p:ph type="title"/>
          </p:nvPr>
        </p:nvSpPr>
        <p:spPr/>
        <p:txBody>
          <a:bodyPr/>
          <a:lstStyle/>
          <a:p>
            <a:r>
              <a:rPr lang="el-GR" dirty="0"/>
              <a:t>Προσωρινές Δυσλειτουργίες</a:t>
            </a:r>
          </a:p>
        </p:txBody>
      </p:sp>
      <p:sp>
        <p:nvSpPr>
          <p:cNvPr id="3" name="Θέση περιεχομένου 2">
            <a:extLst>
              <a:ext uri="{FF2B5EF4-FFF2-40B4-BE49-F238E27FC236}">
                <a16:creationId xmlns:a16="http://schemas.microsoft.com/office/drawing/2014/main" id="{713DBC60-6FDC-490E-92AB-17F13E6DF368}"/>
              </a:ext>
            </a:extLst>
          </p:cNvPr>
          <p:cNvSpPr>
            <a:spLocks noGrp="1"/>
          </p:cNvSpPr>
          <p:nvPr>
            <p:ph idx="1"/>
          </p:nvPr>
        </p:nvSpPr>
        <p:spPr>
          <a:xfrm>
            <a:off x="677333" y="2160589"/>
            <a:ext cx="9414933" cy="3880773"/>
          </a:xfrm>
        </p:spPr>
        <p:txBody>
          <a:bodyPr>
            <a:normAutofit/>
          </a:bodyPr>
          <a:lstStyle/>
          <a:p>
            <a:r>
              <a:rPr lang="el-GR" sz="2400" b="1" dirty="0"/>
              <a:t>Σε περιπτώσεις προσωρινών δυσλειτουργιών, </a:t>
            </a:r>
            <a:r>
              <a:rPr lang="el-GR" sz="2400" dirty="0"/>
              <a:t>όπως ένα κάταγμα, το άτομο μπορεί να αντιμετωπίζει περιορισμούς στην κινητικότητα ή τη δύναμη, οι οποίοι εμποδίζουν την ικανότητά του να ολοκληρώσει καθημερινές δραστηριότητες. Για παράδειγμα, η αδυναμία χρήσης ενός χεριού λόγω κάταγμα μπορεί να περιορίσει τη δυνατότητα του ατόμου να ντυθεί, να μαγειρέψει ή να συμμετάσχει σε αθλήματα, επιφέροντας μια αίσθηση ανικανότητας και περιορισμού (</a:t>
            </a:r>
            <a:r>
              <a:rPr lang="el-GR" sz="2400" dirty="0" err="1"/>
              <a:t>Duncan</a:t>
            </a:r>
            <a:r>
              <a:rPr lang="el-GR" sz="2400" dirty="0"/>
              <a:t> </a:t>
            </a:r>
            <a:r>
              <a:rPr lang="el-GR" sz="2400" dirty="0" err="1"/>
              <a:t>et</a:t>
            </a:r>
            <a:r>
              <a:rPr lang="el-GR" sz="2400" dirty="0"/>
              <a:t> </a:t>
            </a:r>
            <a:r>
              <a:rPr lang="el-GR" sz="2400" dirty="0" err="1"/>
              <a:t>al</a:t>
            </a:r>
            <a:r>
              <a:rPr lang="el-GR" sz="2400" dirty="0"/>
              <a:t>., 2020).</a:t>
            </a:r>
          </a:p>
        </p:txBody>
      </p:sp>
      <p:pic>
        <p:nvPicPr>
          <p:cNvPr id="5" name="Εικόνα 4">
            <a:extLst>
              <a:ext uri="{FF2B5EF4-FFF2-40B4-BE49-F238E27FC236}">
                <a16:creationId xmlns:a16="http://schemas.microsoft.com/office/drawing/2014/main" id="{890FAB96-696D-4443-BF37-05B0FA9ADAD0}"/>
              </a:ext>
            </a:extLst>
          </p:cNvPr>
          <p:cNvPicPr>
            <a:picLocks noChangeAspect="1"/>
          </p:cNvPicPr>
          <p:nvPr/>
        </p:nvPicPr>
        <p:blipFill>
          <a:blip r:embed="rId2"/>
          <a:stretch>
            <a:fillRect/>
          </a:stretch>
        </p:blipFill>
        <p:spPr>
          <a:xfrm>
            <a:off x="8506132" y="-20940"/>
            <a:ext cx="3172268" cy="2181529"/>
          </a:xfrm>
          <a:prstGeom prst="rect">
            <a:avLst/>
          </a:prstGeom>
        </p:spPr>
      </p:pic>
    </p:spTree>
    <p:extLst>
      <p:ext uri="{BB962C8B-B14F-4D97-AF65-F5344CB8AC3E}">
        <p14:creationId xmlns:p14="http://schemas.microsoft.com/office/powerpoint/2010/main" val="229425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02DAEA-8157-4BDA-8B3D-80F595CF0CE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990DDB3-1F7A-47D3-8CDF-7E526E5BD6B7}"/>
              </a:ext>
            </a:extLst>
          </p:cNvPr>
          <p:cNvSpPr>
            <a:spLocks noGrp="1"/>
          </p:cNvSpPr>
          <p:nvPr>
            <p:ph idx="1"/>
          </p:nvPr>
        </p:nvSpPr>
        <p:spPr/>
        <p:txBody>
          <a:bodyPr>
            <a:normAutofit lnSpcReduction="10000"/>
          </a:bodyPr>
          <a:lstStyle/>
          <a:p>
            <a:pPr algn="just"/>
            <a:r>
              <a:rPr lang="el-GR" sz="2400" dirty="0"/>
              <a:t>Σύμφωνα με το Παγκόσμιο Συμβούλιο </a:t>
            </a:r>
            <a:r>
              <a:rPr lang="el-GR" sz="2400" dirty="0" err="1"/>
              <a:t>Εργοθεραπευτών</a:t>
            </a:r>
            <a:r>
              <a:rPr lang="el-GR" sz="2400" dirty="0"/>
              <a:t> (World </a:t>
            </a:r>
            <a:r>
              <a:rPr lang="el-GR" sz="2400" dirty="0" err="1"/>
              <a:t>Federation</a:t>
            </a:r>
            <a:r>
              <a:rPr lang="el-GR" sz="2400" dirty="0"/>
              <a:t> of </a:t>
            </a:r>
            <a:r>
              <a:rPr lang="el-GR" sz="2400" dirty="0" err="1"/>
              <a:t>Occupational</a:t>
            </a:r>
            <a:r>
              <a:rPr lang="el-GR" sz="2400" dirty="0"/>
              <a:t> </a:t>
            </a:r>
            <a:r>
              <a:rPr lang="el-GR" sz="2400" dirty="0" err="1"/>
              <a:t>Therapists</a:t>
            </a:r>
            <a:r>
              <a:rPr lang="el-GR" sz="2400" dirty="0"/>
              <a:t> - WFOT), η </a:t>
            </a:r>
            <a:r>
              <a:rPr lang="el-GR" sz="2400" dirty="0" err="1"/>
              <a:t>εργοθεραπεία</a:t>
            </a:r>
            <a:r>
              <a:rPr lang="el-GR" sz="2400" dirty="0"/>
              <a:t> στηρίζεται στην πεποίθηση ότι η συμμετοχή σε δραστηριότητες (ή "έργα") που έχουν νόημα για το άτομο, συμβάλλει στη σωματική και ψυχική υγεία. Η συμμετοχή αυτή επιτρέπει στα άτομα να εκφράζουν την ταυτότητά τους, να αισθάνονται ικανοποίηση και να διατηρούν μια ενεργή και συνδεδεμένη παρουσία στην κοινότητά τους. Η έλλειψη συμμετοχής μπορεί να οδηγήσει σε αισθήματα απομόνωσης, απώλειας του ελέγχου της ζωής και επιδείνωση της υγείας .</a:t>
            </a:r>
          </a:p>
        </p:txBody>
      </p:sp>
    </p:spTree>
    <p:extLst>
      <p:ext uri="{BB962C8B-B14F-4D97-AF65-F5344CB8AC3E}">
        <p14:creationId xmlns:p14="http://schemas.microsoft.com/office/powerpoint/2010/main" val="487305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C1DCA3-E623-429A-AF5E-2844C7DC493D}"/>
              </a:ext>
            </a:extLst>
          </p:cNvPr>
          <p:cNvSpPr>
            <a:spLocks noGrp="1"/>
          </p:cNvSpPr>
          <p:nvPr>
            <p:ph type="title"/>
          </p:nvPr>
        </p:nvSpPr>
        <p:spPr/>
        <p:txBody>
          <a:bodyPr/>
          <a:lstStyle/>
          <a:p>
            <a:r>
              <a:rPr lang="el-GR" dirty="0"/>
              <a:t>Μόνιμες Δυσλειτουργίες</a:t>
            </a:r>
          </a:p>
        </p:txBody>
      </p:sp>
      <p:sp>
        <p:nvSpPr>
          <p:cNvPr id="3" name="Θέση περιεχομένου 2">
            <a:extLst>
              <a:ext uri="{FF2B5EF4-FFF2-40B4-BE49-F238E27FC236}">
                <a16:creationId xmlns:a16="http://schemas.microsoft.com/office/drawing/2014/main" id="{24664BF0-6C28-4259-B31B-8DC0447FCF8B}"/>
              </a:ext>
            </a:extLst>
          </p:cNvPr>
          <p:cNvSpPr>
            <a:spLocks noGrp="1"/>
          </p:cNvSpPr>
          <p:nvPr>
            <p:ph idx="1"/>
          </p:nvPr>
        </p:nvSpPr>
        <p:spPr>
          <a:xfrm>
            <a:off x="677333" y="2160589"/>
            <a:ext cx="10430933" cy="3880773"/>
          </a:xfrm>
        </p:spPr>
        <p:txBody>
          <a:bodyPr>
            <a:normAutofit/>
          </a:bodyPr>
          <a:lstStyle/>
          <a:p>
            <a:r>
              <a:rPr lang="el-GR" sz="2400" dirty="0"/>
              <a:t>Από την άλλη πλευρά, άτομα με μόνιμες δυσλειτουργίες, όπως η εγκεφαλική παράλυση, ενδέχεται να έχουν διαρκείς περιορισμούς στις κινητικές και γνωστικές τους ικανότητες. Αυτές οι δυσκολίες μπορεί να οδηγήσουν σε προκλήσεις στην εκτέλεση έργων που απαιτούν συντονισμό, δύναμη και εκτελεστικές λειτουργίες. Η επαφή με το περιβάλλον τους και η συμμετοχή σε κοινωνικές δραστηριότητες μπορεί να περιορίζονται, επηρεάζοντας έτσι τη συνολική τους ποιότητα ζωής και ευημερία (</a:t>
            </a:r>
            <a:r>
              <a:rPr lang="el-GR" sz="2400" dirty="0" err="1"/>
              <a:t>Hammell</a:t>
            </a:r>
            <a:r>
              <a:rPr lang="el-GR" sz="2400" dirty="0"/>
              <a:t>, 2004)</a:t>
            </a:r>
          </a:p>
        </p:txBody>
      </p:sp>
    </p:spTree>
    <p:extLst>
      <p:ext uri="{BB962C8B-B14F-4D97-AF65-F5344CB8AC3E}">
        <p14:creationId xmlns:p14="http://schemas.microsoft.com/office/powerpoint/2010/main" val="2994560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DC39E7-89A5-46A1-BFFF-098814BA4B8E}"/>
              </a:ext>
            </a:extLst>
          </p:cNvPr>
          <p:cNvSpPr>
            <a:spLocks noGrp="1"/>
          </p:cNvSpPr>
          <p:nvPr>
            <p:ph type="title"/>
          </p:nvPr>
        </p:nvSpPr>
        <p:spPr/>
        <p:txBody>
          <a:bodyPr/>
          <a:lstStyle/>
          <a:p>
            <a:r>
              <a:rPr lang="el-GR" dirty="0"/>
              <a:t>Επιπτώσεις της Δυσλειτουργίας Έργου</a:t>
            </a:r>
          </a:p>
        </p:txBody>
      </p:sp>
      <p:sp>
        <p:nvSpPr>
          <p:cNvPr id="3" name="Θέση περιεχομένου 2">
            <a:extLst>
              <a:ext uri="{FF2B5EF4-FFF2-40B4-BE49-F238E27FC236}">
                <a16:creationId xmlns:a16="http://schemas.microsoft.com/office/drawing/2014/main" id="{EED17363-273C-4D4F-9918-C679B1E045A5}"/>
              </a:ext>
            </a:extLst>
          </p:cNvPr>
          <p:cNvSpPr>
            <a:spLocks noGrp="1"/>
          </p:cNvSpPr>
          <p:nvPr>
            <p:ph idx="1"/>
          </p:nvPr>
        </p:nvSpPr>
        <p:spPr>
          <a:xfrm>
            <a:off x="677333" y="2160589"/>
            <a:ext cx="9550399" cy="3880773"/>
          </a:xfrm>
        </p:spPr>
        <p:txBody>
          <a:bodyPr>
            <a:normAutofit/>
          </a:bodyPr>
          <a:lstStyle/>
          <a:p>
            <a:r>
              <a:rPr lang="el-GR" sz="2400" dirty="0"/>
              <a:t>Η δυσλειτουργία έργου έχει σημαντικές συνέπειες, καθώς μπορεί να οδηγήσει σε μειωμένη αυτοεκτίμηση, αυξημένα επίπεδα άγχους, και αίσθηση απομόνωσης. Όταν τα άτομα δεν είναι σε θέση να συμμετέχουν σε έργα που έχουν σημασία για εκείνα, επηρεάζεται αρνητικά η αίσθηση του νοήματος και της ικανοποίησης στη ζωή τους (</a:t>
            </a:r>
            <a:r>
              <a:rPr lang="el-GR" sz="2400" dirty="0" err="1"/>
              <a:t>Fisher</a:t>
            </a:r>
            <a:r>
              <a:rPr lang="el-GR" sz="2400" dirty="0"/>
              <a:t> &amp; </a:t>
            </a:r>
            <a:r>
              <a:rPr lang="el-GR" sz="2400" dirty="0" err="1"/>
              <a:t>Jones</a:t>
            </a:r>
            <a:r>
              <a:rPr lang="el-GR" sz="2400" dirty="0"/>
              <a:t>, 2018).</a:t>
            </a:r>
          </a:p>
        </p:txBody>
      </p:sp>
      <p:pic>
        <p:nvPicPr>
          <p:cNvPr id="5" name="Εικόνα 4">
            <a:extLst>
              <a:ext uri="{FF2B5EF4-FFF2-40B4-BE49-F238E27FC236}">
                <a16:creationId xmlns:a16="http://schemas.microsoft.com/office/drawing/2014/main" id="{F871CDA9-8D81-4CA1-9B85-8B29E0511572}"/>
              </a:ext>
            </a:extLst>
          </p:cNvPr>
          <p:cNvPicPr>
            <a:picLocks noChangeAspect="1"/>
          </p:cNvPicPr>
          <p:nvPr/>
        </p:nvPicPr>
        <p:blipFill>
          <a:blip r:embed="rId2"/>
          <a:stretch>
            <a:fillRect/>
          </a:stretch>
        </p:blipFill>
        <p:spPr>
          <a:xfrm>
            <a:off x="9528072" y="4554217"/>
            <a:ext cx="2172860" cy="1989436"/>
          </a:xfrm>
          <a:prstGeom prst="rect">
            <a:avLst/>
          </a:prstGeom>
        </p:spPr>
      </p:pic>
    </p:spTree>
    <p:extLst>
      <p:ext uri="{BB962C8B-B14F-4D97-AF65-F5344CB8AC3E}">
        <p14:creationId xmlns:p14="http://schemas.microsoft.com/office/powerpoint/2010/main" val="2790049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4D25C0-1C2E-4498-881E-BB98E6F27691}"/>
              </a:ext>
            </a:extLst>
          </p:cNvPr>
          <p:cNvSpPr>
            <a:spLocks noGrp="1"/>
          </p:cNvSpPr>
          <p:nvPr>
            <p:ph type="title"/>
          </p:nvPr>
        </p:nvSpPr>
        <p:spPr/>
        <p:txBody>
          <a:bodyPr/>
          <a:lstStyle/>
          <a:p>
            <a:endParaRPr lang="el-GR"/>
          </a:p>
        </p:txBody>
      </p:sp>
      <p:sp>
        <p:nvSpPr>
          <p:cNvPr id="4" name="Rectangle 1">
            <a:extLst>
              <a:ext uri="{FF2B5EF4-FFF2-40B4-BE49-F238E27FC236}">
                <a16:creationId xmlns:a16="http://schemas.microsoft.com/office/drawing/2014/main" id="{FB9F64C8-D01C-48DD-8F46-43F58A4D36F6}"/>
              </a:ext>
            </a:extLst>
          </p:cNvPr>
          <p:cNvSpPr>
            <a:spLocks noGrp="1" noChangeArrowheads="1"/>
          </p:cNvSpPr>
          <p:nvPr>
            <p:ph idx="1"/>
          </p:nvPr>
        </p:nvSpPr>
        <p:spPr bwMode="auto">
          <a:xfrm>
            <a:off x="677334" y="2808314"/>
            <a:ext cx="1090506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a:ln>
                  <a:noFill/>
                </a:ln>
                <a:solidFill>
                  <a:schemeClr val="tx1"/>
                </a:solidFill>
                <a:effectLst/>
                <a:latin typeface="Arial" panose="020B0604020202020204" pitchFamily="34" charset="0"/>
              </a:rPr>
              <a:t>American </a:t>
            </a:r>
            <a:r>
              <a:rPr kumimoji="0" lang="el-GR" altLang="el-GR" sz="1800" b="0" i="0" u="none" strike="noStrike" cap="none" normalizeH="0" baseline="0" dirty="0" err="1">
                <a:ln>
                  <a:noFill/>
                </a:ln>
                <a:solidFill>
                  <a:schemeClr val="tx1"/>
                </a:solidFill>
                <a:effectLst/>
                <a:latin typeface="Arial" panose="020B0604020202020204" pitchFamily="34" charset="0"/>
              </a:rPr>
              <a:t>Occupational</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Therapy</a:t>
            </a:r>
            <a:r>
              <a:rPr kumimoji="0" lang="el-GR" altLang="el-GR" sz="1800" b="0" i="0" u="none" strike="noStrike" cap="none" normalizeH="0" baseline="0" dirty="0">
                <a:ln>
                  <a:noFill/>
                </a:ln>
                <a:solidFill>
                  <a:schemeClr val="tx1"/>
                </a:solidFill>
                <a:effectLst/>
                <a:latin typeface="Arial" panose="020B0604020202020204" pitchFamily="34" charset="0"/>
              </a:rPr>
              <a:t> Association (AOTA). (2020). </a:t>
            </a:r>
            <a:r>
              <a:rPr kumimoji="0" lang="el-GR" altLang="el-GR" sz="1800" b="0" i="0" u="none" strike="noStrike" cap="none" normalizeH="0" baseline="0" dirty="0" err="1">
                <a:ln>
                  <a:noFill/>
                </a:ln>
                <a:solidFill>
                  <a:schemeClr val="tx1"/>
                </a:solidFill>
                <a:effectLst/>
                <a:latin typeface="Arial" panose="020B0604020202020204" pitchFamily="34" charset="0"/>
              </a:rPr>
              <a:t>Occupational</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therapy</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practice</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framework</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Domain</a:t>
            </a:r>
            <a:r>
              <a:rPr kumimoji="0" lang="el-GR" altLang="el-GR" sz="1800" b="0" i="0" u="none" strike="noStrike" cap="none" normalizeH="0" baseline="0" dirty="0">
                <a:ln>
                  <a:noFill/>
                </a:ln>
                <a:solidFill>
                  <a:schemeClr val="tx1"/>
                </a:solidFill>
                <a:effectLst/>
                <a:latin typeface="Arial" panose="020B0604020202020204" pitchFamily="34" charset="0"/>
              </a:rPr>
              <a:t> and </a:t>
            </a:r>
            <a:r>
              <a:rPr kumimoji="0" lang="el-GR" altLang="el-GR" sz="1800" b="0" i="0" u="none" strike="noStrike" cap="none" normalizeH="0" baseline="0" dirty="0" err="1">
                <a:ln>
                  <a:noFill/>
                </a:ln>
                <a:solidFill>
                  <a:schemeClr val="tx1"/>
                </a:solidFill>
                <a:effectLst/>
                <a:latin typeface="Arial" panose="020B0604020202020204" pitchFamily="34" charset="0"/>
              </a:rPr>
              <a:t>process</a:t>
            </a:r>
            <a:r>
              <a:rPr kumimoji="0" lang="el-GR" altLang="el-GR" sz="1800" b="0" i="0" u="none" strike="noStrike" cap="none" normalizeH="0" baseline="0" dirty="0">
                <a:ln>
                  <a:noFill/>
                </a:ln>
                <a:solidFill>
                  <a:schemeClr val="tx1"/>
                </a:solidFill>
                <a:effectLst/>
                <a:latin typeface="Arial" panose="020B0604020202020204" pitchFamily="34" charset="0"/>
              </a:rPr>
              <a:t> (4th </a:t>
            </a:r>
            <a:r>
              <a:rPr kumimoji="0" lang="el-GR" altLang="el-GR" sz="1800" b="0" i="0" u="none" strike="noStrike" cap="none" normalizeH="0" baseline="0" dirty="0" err="1">
                <a:ln>
                  <a:noFill/>
                </a:ln>
                <a:solidFill>
                  <a:schemeClr val="tx1"/>
                </a:solidFill>
                <a:effectLst/>
                <a:latin typeface="Arial" panose="020B0604020202020204" pitchFamily="34" charset="0"/>
              </a:rPr>
              <a:t>ed</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a:ln>
                  <a:noFill/>
                </a:ln>
                <a:solidFill>
                  <a:schemeClr val="tx1"/>
                </a:solidFill>
                <a:effectLst/>
                <a:latin typeface="Arial" panose="020B0604020202020204" pitchFamily="34" charset="0"/>
              </a:rPr>
              <a:t>American Journal of </a:t>
            </a:r>
            <a:r>
              <a:rPr kumimoji="0" lang="el-GR" altLang="el-GR" sz="1800" b="0" i="1" u="none" strike="noStrike" cap="none" normalizeH="0" baseline="0" dirty="0" err="1">
                <a:ln>
                  <a:noFill/>
                </a:ln>
                <a:solidFill>
                  <a:schemeClr val="tx1"/>
                </a:solidFill>
                <a:effectLst/>
                <a:latin typeface="Arial" panose="020B0604020202020204" pitchFamily="34" charset="0"/>
              </a:rPr>
              <a:t>Occupational</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Therapy</a:t>
            </a:r>
            <a:r>
              <a:rPr kumimoji="0" lang="el-GR" altLang="el-GR" sz="1800" b="0" i="0" u="none" strike="noStrike" cap="none" normalizeH="0" baseline="0" dirty="0">
                <a:ln>
                  <a:noFill/>
                </a:ln>
                <a:solidFill>
                  <a:schemeClr val="tx1"/>
                </a:solidFill>
                <a:effectLst/>
                <a:latin typeface="Arial" panose="020B0604020202020204" pitchFamily="34" charset="0"/>
              </a:rPr>
              <a:t>, 74(</a:t>
            </a:r>
            <a:r>
              <a:rPr kumimoji="0" lang="el-GR" altLang="el-GR" sz="1800" b="0" i="0" u="none" strike="noStrike" cap="none" normalizeH="0" baseline="0" dirty="0" err="1">
                <a:ln>
                  <a:noFill/>
                </a:ln>
                <a:solidFill>
                  <a:schemeClr val="tx1"/>
                </a:solidFill>
                <a:effectLst/>
                <a:latin typeface="Arial" panose="020B0604020202020204" pitchFamily="34" charset="0"/>
              </a:rPr>
              <a:t>Suppl</a:t>
            </a:r>
            <a:r>
              <a:rPr kumimoji="0" lang="el-GR" altLang="el-GR" sz="1800" b="0" i="0" u="none" strike="noStrike" cap="none" normalizeH="0" baseline="0" dirty="0">
                <a:ln>
                  <a:noFill/>
                </a:ln>
                <a:solidFill>
                  <a:schemeClr val="tx1"/>
                </a:solidFill>
                <a:effectLst/>
                <a:latin typeface="Arial" panose="020B0604020202020204" pitchFamily="34" charset="0"/>
              </a:rPr>
              <a:t>. 2), 7412410010.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err="1">
                <a:ln>
                  <a:noFill/>
                </a:ln>
                <a:solidFill>
                  <a:schemeClr val="tx1"/>
                </a:solidFill>
                <a:effectLst/>
                <a:latin typeface="Arial" panose="020B0604020202020204" pitchFamily="34" charset="0"/>
              </a:rPr>
              <a:t>Duncan</a:t>
            </a:r>
            <a:r>
              <a:rPr kumimoji="0" lang="el-GR" altLang="el-GR" sz="1800" b="0" i="0" u="none" strike="noStrike" cap="none" normalizeH="0" baseline="0" dirty="0">
                <a:ln>
                  <a:noFill/>
                </a:ln>
                <a:solidFill>
                  <a:schemeClr val="tx1"/>
                </a:solidFill>
                <a:effectLst/>
                <a:latin typeface="Arial" panose="020B0604020202020204" pitchFamily="34" charset="0"/>
              </a:rPr>
              <a:t>, R. E., </a:t>
            </a:r>
            <a:r>
              <a:rPr kumimoji="0" lang="el-GR" altLang="el-GR" sz="1800" b="0" i="0" u="none" strike="noStrike" cap="none" normalizeH="0" baseline="0" dirty="0" err="1">
                <a:ln>
                  <a:noFill/>
                </a:ln>
                <a:solidFill>
                  <a:schemeClr val="tx1"/>
                </a:solidFill>
                <a:effectLst/>
                <a:latin typeface="Arial" panose="020B0604020202020204" pitchFamily="34" charset="0"/>
              </a:rPr>
              <a:t>McMahon</a:t>
            </a:r>
            <a:r>
              <a:rPr kumimoji="0" lang="el-GR" altLang="el-GR" sz="1800" b="0" i="0" u="none" strike="noStrike" cap="none" normalizeH="0" baseline="0" dirty="0">
                <a:ln>
                  <a:noFill/>
                </a:ln>
                <a:solidFill>
                  <a:schemeClr val="tx1"/>
                </a:solidFill>
                <a:effectLst/>
                <a:latin typeface="Arial" panose="020B0604020202020204" pitchFamily="34" charset="0"/>
              </a:rPr>
              <a:t>, C., &amp; </a:t>
            </a:r>
            <a:r>
              <a:rPr kumimoji="0" lang="el-GR" altLang="el-GR" sz="1800" b="0" i="0" u="none" strike="noStrike" cap="none" normalizeH="0" baseline="0" dirty="0" err="1">
                <a:ln>
                  <a:noFill/>
                </a:ln>
                <a:solidFill>
                  <a:schemeClr val="tx1"/>
                </a:solidFill>
                <a:effectLst/>
                <a:latin typeface="Arial" panose="020B0604020202020204" pitchFamily="34" charset="0"/>
              </a:rPr>
              <a:t>Whelan</a:t>
            </a:r>
            <a:r>
              <a:rPr kumimoji="0" lang="el-GR" altLang="el-GR" sz="1800" b="0" i="0" u="none" strike="noStrike" cap="none" normalizeH="0" baseline="0" dirty="0">
                <a:ln>
                  <a:noFill/>
                </a:ln>
                <a:solidFill>
                  <a:schemeClr val="tx1"/>
                </a:solidFill>
                <a:effectLst/>
                <a:latin typeface="Arial" panose="020B0604020202020204" pitchFamily="34" charset="0"/>
              </a:rPr>
              <a:t>, D. (2020). </a:t>
            </a:r>
            <a:r>
              <a:rPr kumimoji="0" lang="el-GR" altLang="el-GR" sz="1800" b="0" i="1" u="none" strike="noStrike" cap="none" normalizeH="0" baseline="0" dirty="0">
                <a:ln>
                  <a:noFill/>
                </a:ln>
                <a:solidFill>
                  <a:schemeClr val="tx1"/>
                </a:solidFill>
                <a:effectLst/>
                <a:latin typeface="Arial" panose="020B0604020202020204" pitchFamily="34" charset="0"/>
              </a:rPr>
              <a:t>The </a:t>
            </a:r>
            <a:r>
              <a:rPr kumimoji="0" lang="el-GR" altLang="el-GR" sz="1800" b="0" i="1" u="none" strike="noStrike" cap="none" normalizeH="0" baseline="0" dirty="0" err="1">
                <a:ln>
                  <a:noFill/>
                </a:ln>
                <a:solidFill>
                  <a:schemeClr val="tx1"/>
                </a:solidFill>
                <a:effectLst/>
                <a:latin typeface="Arial" panose="020B0604020202020204" pitchFamily="34" charset="0"/>
              </a:rPr>
              <a:t>Role</a:t>
            </a:r>
            <a:r>
              <a:rPr kumimoji="0" lang="el-GR" altLang="el-GR" sz="1800" b="0" i="1" u="none" strike="noStrike" cap="none" normalizeH="0" baseline="0" dirty="0">
                <a:ln>
                  <a:noFill/>
                </a:ln>
                <a:solidFill>
                  <a:schemeClr val="tx1"/>
                </a:solidFill>
                <a:effectLst/>
                <a:latin typeface="Arial" panose="020B0604020202020204" pitchFamily="34" charset="0"/>
              </a:rPr>
              <a:t> of </a:t>
            </a:r>
            <a:r>
              <a:rPr kumimoji="0" lang="el-GR" altLang="el-GR" sz="1800" b="0" i="1" u="none" strike="noStrike" cap="none" normalizeH="0" baseline="0" dirty="0" err="1">
                <a:ln>
                  <a:noFill/>
                </a:ln>
                <a:solidFill>
                  <a:schemeClr val="tx1"/>
                </a:solidFill>
                <a:effectLst/>
                <a:latin typeface="Arial" panose="020B0604020202020204" pitchFamily="34" charset="0"/>
              </a:rPr>
              <a:t>Occupational</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Therapy</a:t>
            </a:r>
            <a:r>
              <a:rPr kumimoji="0" lang="el-GR" altLang="el-GR" sz="1800" b="0" i="1" u="none" strike="noStrike" cap="none" normalizeH="0" baseline="0" dirty="0">
                <a:ln>
                  <a:noFill/>
                </a:ln>
                <a:solidFill>
                  <a:schemeClr val="tx1"/>
                </a:solidFill>
                <a:effectLst/>
                <a:latin typeface="Arial" panose="020B0604020202020204" pitchFamily="34" charset="0"/>
              </a:rPr>
              <a:t> in </a:t>
            </a:r>
            <a:r>
              <a:rPr kumimoji="0" lang="el-GR" altLang="el-GR" sz="1800" b="0" i="1" u="none" strike="noStrike" cap="none" normalizeH="0" baseline="0" dirty="0" err="1">
                <a:ln>
                  <a:noFill/>
                </a:ln>
                <a:solidFill>
                  <a:schemeClr val="tx1"/>
                </a:solidFill>
                <a:effectLst/>
                <a:latin typeface="Arial" panose="020B0604020202020204" pitchFamily="34" charset="0"/>
              </a:rPr>
              <a:t>Rehabilitation</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Rehabilitation</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Nursing</a:t>
            </a:r>
            <a:r>
              <a:rPr kumimoji="0" lang="el-GR" altLang="el-GR" sz="1800" b="0" i="0" u="none" strike="noStrike" cap="none" normalizeH="0" baseline="0" dirty="0">
                <a:ln>
                  <a:noFill/>
                </a:ln>
                <a:solidFill>
                  <a:schemeClr val="tx1"/>
                </a:solidFill>
                <a:effectLst/>
                <a:latin typeface="Arial" panose="020B0604020202020204" pitchFamily="34" charset="0"/>
              </a:rPr>
              <a:t>, 45(4), 224-230.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err="1">
                <a:ln>
                  <a:noFill/>
                </a:ln>
                <a:solidFill>
                  <a:schemeClr val="tx1"/>
                </a:solidFill>
                <a:effectLst/>
                <a:latin typeface="Arial" panose="020B0604020202020204" pitchFamily="34" charset="0"/>
              </a:rPr>
              <a:t>Hammell</a:t>
            </a:r>
            <a:r>
              <a:rPr kumimoji="0" lang="el-GR" altLang="el-GR" sz="1800" b="0" i="0" u="none" strike="noStrike" cap="none" normalizeH="0" baseline="0" dirty="0">
                <a:ln>
                  <a:noFill/>
                </a:ln>
                <a:solidFill>
                  <a:schemeClr val="tx1"/>
                </a:solidFill>
                <a:effectLst/>
                <a:latin typeface="Arial" panose="020B0604020202020204" pitchFamily="34" charset="0"/>
              </a:rPr>
              <a:t>, K. W. (2004). </a:t>
            </a:r>
            <a:r>
              <a:rPr kumimoji="0" lang="el-GR" altLang="el-GR" sz="1800" b="0" i="0" u="none" strike="noStrike" cap="none" normalizeH="0" baseline="0" dirty="0" err="1">
                <a:ln>
                  <a:noFill/>
                </a:ln>
                <a:solidFill>
                  <a:schemeClr val="tx1"/>
                </a:solidFill>
                <a:effectLst/>
                <a:latin typeface="Arial" panose="020B0604020202020204" pitchFamily="34" charset="0"/>
              </a:rPr>
              <a:t>Dimensions</a:t>
            </a:r>
            <a:r>
              <a:rPr kumimoji="0" lang="el-GR" altLang="el-GR" sz="1800" b="0" i="0" u="none" strike="noStrike" cap="none" normalizeH="0" baseline="0" dirty="0">
                <a:ln>
                  <a:noFill/>
                </a:ln>
                <a:solidFill>
                  <a:schemeClr val="tx1"/>
                </a:solidFill>
                <a:effectLst/>
                <a:latin typeface="Arial" panose="020B0604020202020204" pitchFamily="34" charset="0"/>
              </a:rPr>
              <a:t> of </a:t>
            </a:r>
            <a:r>
              <a:rPr kumimoji="0" lang="el-GR" altLang="el-GR" sz="1800" b="0" i="0" u="none" strike="noStrike" cap="none" normalizeH="0" baseline="0" dirty="0" err="1">
                <a:ln>
                  <a:noFill/>
                </a:ln>
                <a:solidFill>
                  <a:schemeClr val="tx1"/>
                </a:solidFill>
                <a:effectLst/>
                <a:latin typeface="Arial" panose="020B0604020202020204" pitchFamily="34" charset="0"/>
              </a:rPr>
              <a:t>meaning</a:t>
            </a:r>
            <a:r>
              <a:rPr kumimoji="0" lang="el-GR" altLang="el-GR" sz="1800" b="0" i="0" u="none" strike="noStrike" cap="none" normalizeH="0" baseline="0" dirty="0">
                <a:ln>
                  <a:noFill/>
                </a:ln>
                <a:solidFill>
                  <a:schemeClr val="tx1"/>
                </a:solidFill>
                <a:effectLst/>
                <a:latin typeface="Arial" panose="020B0604020202020204" pitchFamily="34" charset="0"/>
              </a:rPr>
              <a:t> in the </a:t>
            </a:r>
            <a:r>
              <a:rPr kumimoji="0" lang="el-GR" altLang="el-GR" sz="1800" b="0" i="0" u="none" strike="noStrike" cap="none" normalizeH="0" baseline="0" dirty="0" err="1">
                <a:ln>
                  <a:noFill/>
                </a:ln>
                <a:solidFill>
                  <a:schemeClr val="tx1"/>
                </a:solidFill>
                <a:effectLst/>
                <a:latin typeface="Arial" panose="020B0604020202020204" pitchFamily="34" charset="0"/>
              </a:rPr>
              <a:t>occupations</a:t>
            </a:r>
            <a:r>
              <a:rPr kumimoji="0" lang="el-GR" altLang="el-GR" sz="1800" b="0" i="0" u="none" strike="noStrike" cap="none" normalizeH="0" baseline="0" dirty="0">
                <a:ln>
                  <a:noFill/>
                </a:ln>
                <a:solidFill>
                  <a:schemeClr val="tx1"/>
                </a:solidFill>
                <a:effectLst/>
                <a:latin typeface="Arial" panose="020B0604020202020204" pitchFamily="34" charset="0"/>
              </a:rPr>
              <a:t> of </a:t>
            </a:r>
            <a:r>
              <a:rPr kumimoji="0" lang="el-GR" altLang="el-GR" sz="1800" b="0" i="0" u="none" strike="noStrike" cap="none" normalizeH="0" baseline="0" dirty="0" err="1">
                <a:ln>
                  <a:noFill/>
                </a:ln>
                <a:solidFill>
                  <a:schemeClr val="tx1"/>
                </a:solidFill>
                <a:effectLst/>
                <a:latin typeface="Arial" panose="020B0604020202020204" pitchFamily="34" charset="0"/>
              </a:rPr>
              <a:t>daily</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life</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Canadian</a:t>
            </a:r>
            <a:r>
              <a:rPr kumimoji="0" lang="el-GR" altLang="el-GR" sz="1800" b="0" i="1" u="none" strike="noStrike" cap="none" normalizeH="0" baseline="0" dirty="0">
                <a:ln>
                  <a:noFill/>
                </a:ln>
                <a:solidFill>
                  <a:schemeClr val="tx1"/>
                </a:solidFill>
                <a:effectLst/>
                <a:latin typeface="Arial" panose="020B0604020202020204" pitchFamily="34" charset="0"/>
              </a:rPr>
              <a:t> Journal of </a:t>
            </a:r>
            <a:r>
              <a:rPr kumimoji="0" lang="el-GR" altLang="el-GR" sz="1800" b="0" i="1" u="none" strike="noStrike" cap="none" normalizeH="0" baseline="0" dirty="0" err="1">
                <a:ln>
                  <a:noFill/>
                </a:ln>
                <a:solidFill>
                  <a:schemeClr val="tx1"/>
                </a:solidFill>
                <a:effectLst/>
                <a:latin typeface="Arial" panose="020B0604020202020204" pitchFamily="34" charset="0"/>
              </a:rPr>
              <a:t>Occupational</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Therapy</a:t>
            </a:r>
            <a:r>
              <a:rPr kumimoji="0" lang="el-GR" altLang="el-GR" sz="1800" b="0" i="0" u="none" strike="noStrike" cap="none" normalizeH="0" baseline="0" dirty="0">
                <a:ln>
                  <a:noFill/>
                </a:ln>
                <a:solidFill>
                  <a:schemeClr val="tx1"/>
                </a:solidFill>
                <a:effectLst/>
                <a:latin typeface="Arial" panose="020B0604020202020204" pitchFamily="34" charset="0"/>
              </a:rPr>
              <a:t>, 71(5), 296-305.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dirty="0" err="1">
                <a:ln>
                  <a:noFill/>
                </a:ln>
                <a:solidFill>
                  <a:schemeClr val="tx1"/>
                </a:solidFill>
                <a:effectLst/>
                <a:latin typeface="Arial" panose="020B0604020202020204" pitchFamily="34" charset="0"/>
              </a:rPr>
              <a:t>Fisher</a:t>
            </a:r>
            <a:r>
              <a:rPr kumimoji="0" lang="el-GR" altLang="el-GR" sz="1800" b="0" i="0" u="none" strike="noStrike" cap="none" normalizeH="0" baseline="0" dirty="0">
                <a:ln>
                  <a:noFill/>
                </a:ln>
                <a:solidFill>
                  <a:schemeClr val="tx1"/>
                </a:solidFill>
                <a:effectLst/>
                <a:latin typeface="Arial" panose="020B0604020202020204" pitchFamily="34" charset="0"/>
              </a:rPr>
              <a:t>, A. G., &amp; </a:t>
            </a:r>
            <a:r>
              <a:rPr kumimoji="0" lang="el-GR" altLang="el-GR" sz="1800" b="0" i="0" u="none" strike="noStrike" cap="none" normalizeH="0" baseline="0" dirty="0" err="1">
                <a:ln>
                  <a:noFill/>
                </a:ln>
                <a:solidFill>
                  <a:schemeClr val="tx1"/>
                </a:solidFill>
                <a:effectLst/>
                <a:latin typeface="Arial" panose="020B0604020202020204" pitchFamily="34" charset="0"/>
              </a:rPr>
              <a:t>Jones</a:t>
            </a:r>
            <a:r>
              <a:rPr kumimoji="0" lang="el-GR" altLang="el-GR" sz="1800" b="0" i="0" u="none" strike="noStrike" cap="none" normalizeH="0" baseline="0" dirty="0">
                <a:ln>
                  <a:noFill/>
                </a:ln>
                <a:solidFill>
                  <a:schemeClr val="tx1"/>
                </a:solidFill>
                <a:effectLst/>
                <a:latin typeface="Arial" panose="020B0604020202020204" pitchFamily="34" charset="0"/>
              </a:rPr>
              <a:t>, K. B. (2018). </a:t>
            </a:r>
            <a:r>
              <a:rPr kumimoji="0" lang="el-GR" altLang="el-GR" sz="1800" b="0" i="1" u="none" strike="noStrike" cap="none" normalizeH="0" baseline="0" dirty="0" err="1">
                <a:ln>
                  <a:noFill/>
                </a:ln>
                <a:solidFill>
                  <a:schemeClr val="tx1"/>
                </a:solidFill>
                <a:effectLst/>
                <a:latin typeface="Arial" panose="020B0604020202020204" pitchFamily="34" charset="0"/>
              </a:rPr>
              <a:t>Assessment</a:t>
            </a:r>
            <a:r>
              <a:rPr kumimoji="0" lang="el-GR" altLang="el-GR" sz="1800" b="0" i="1" u="none" strike="noStrike" cap="none" normalizeH="0" baseline="0" dirty="0">
                <a:ln>
                  <a:noFill/>
                </a:ln>
                <a:solidFill>
                  <a:schemeClr val="tx1"/>
                </a:solidFill>
                <a:effectLst/>
                <a:latin typeface="Arial" panose="020B0604020202020204" pitchFamily="34" charset="0"/>
              </a:rPr>
              <a:t> of Motor and </a:t>
            </a:r>
            <a:r>
              <a:rPr kumimoji="0" lang="el-GR" altLang="el-GR" sz="1800" b="0" i="1" u="none" strike="noStrike" cap="none" normalizeH="0" baseline="0" dirty="0" err="1">
                <a:ln>
                  <a:noFill/>
                </a:ln>
                <a:solidFill>
                  <a:schemeClr val="tx1"/>
                </a:solidFill>
                <a:effectLst/>
                <a:latin typeface="Arial" panose="020B0604020202020204" pitchFamily="34" charset="0"/>
              </a:rPr>
              <a:t>Process</a:t>
            </a:r>
            <a:r>
              <a:rPr kumimoji="0" lang="el-GR" altLang="el-GR" sz="1800" b="0" i="1" u="none" strike="noStrike" cap="none" normalizeH="0" baseline="0" dirty="0">
                <a:ln>
                  <a:noFill/>
                </a:ln>
                <a:solidFill>
                  <a:schemeClr val="tx1"/>
                </a:solidFill>
                <a:effectLst/>
                <a:latin typeface="Arial" panose="020B0604020202020204" pitchFamily="34" charset="0"/>
              </a:rPr>
              <a:t> </a:t>
            </a:r>
            <a:r>
              <a:rPr kumimoji="0" lang="el-GR" altLang="el-GR" sz="1800" b="0" i="1" u="none" strike="noStrike" cap="none" normalizeH="0" baseline="0" dirty="0" err="1">
                <a:ln>
                  <a:noFill/>
                </a:ln>
                <a:solidFill>
                  <a:schemeClr val="tx1"/>
                </a:solidFill>
                <a:effectLst/>
                <a:latin typeface="Arial" panose="020B0604020202020204" pitchFamily="34" charset="0"/>
              </a:rPr>
              <a:t>Skills</a:t>
            </a:r>
            <a:r>
              <a:rPr kumimoji="0" lang="el-GR" altLang="el-GR" sz="1800" b="0" i="1" u="none" strike="noStrike" cap="none" normalizeH="0" baseline="0" dirty="0">
                <a:ln>
                  <a:noFill/>
                </a:ln>
                <a:solidFill>
                  <a:schemeClr val="tx1"/>
                </a:solidFill>
                <a:effectLst/>
                <a:latin typeface="Arial" panose="020B0604020202020204" pitchFamily="34" charset="0"/>
              </a:rPr>
              <a:t>: Development, </a:t>
            </a:r>
            <a:r>
              <a:rPr kumimoji="0" lang="el-GR" altLang="el-GR" sz="1800" b="0" i="1" u="none" strike="noStrike" cap="none" normalizeH="0" baseline="0" dirty="0" err="1">
                <a:ln>
                  <a:noFill/>
                </a:ln>
                <a:solidFill>
                  <a:schemeClr val="tx1"/>
                </a:solidFill>
                <a:effectLst/>
                <a:latin typeface="Arial" panose="020B0604020202020204" pitchFamily="34" charset="0"/>
              </a:rPr>
              <a:t>Standardization</a:t>
            </a:r>
            <a:r>
              <a:rPr kumimoji="0" lang="el-GR" altLang="el-GR" sz="1800" b="0" i="1" u="none" strike="noStrike" cap="none" normalizeH="0" baseline="0" dirty="0">
                <a:ln>
                  <a:noFill/>
                </a:ln>
                <a:solidFill>
                  <a:schemeClr val="tx1"/>
                </a:solidFill>
                <a:effectLst/>
                <a:latin typeface="Arial" panose="020B0604020202020204" pitchFamily="34" charset="0"/>
              </a:rPr>
              <a:t>, and Administration </a:t>
            </a:r>
            <a:r>
              <a:rPr kumimoji="0" lang="el-GR" altLang="el-GR" sz="1800" b="0" i="1" u="none" strike="noStrike" cap="none" normalizeH="0" baseline="0" dirty="0" err="1">
                <a:ln>
                  <a:noFill/>
                </a:ln>
                <a:solidFill>
                  <a:schemeClr val="tx1"/>
                </a:solidFill>
                <a:effectLst/>
                <a:latin typeface="Arial" panose="020B0604020202020204" pitchFamily="34" charset="0"/>
              </a:rPr>
              <a:t>Manual</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Three</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Star</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Press</a:t>
            </a:r>
            <a:r>
              <a:rPr kumimoji="0" lang="el-GR" altLang="el-GR"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300405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903C67-BF5F-4AD1-AAF1-AF810EADBC83}"/>
              </a:ext>
            </a:extLst>
          </p:cNvPr>
          <p:cNvSpPr>
            <a:spLocks noGrp="1"/>
          </p:cNvSpPr>
          <p:nvPr>
            <p:ph type="title"/>
          </p:nvPr>
        </p:nvSpPr>
        <p:spPr/>
        <p:txBody>
          <a:bodyPr>
            <a:normAutofit fontScale="90000"/>
          </a:bodyPr>
          <a:lstStyle/>
          <a:p>
            <a:r>
              <a:rPr lang="el-GR" b="1" dirty="0"/>
              <a:t>Σε ποια άτομα παρέχεται η </a:t>
            </a:r>
            <a:r>
              <a:rPr lang="el-GR" b="1" dirty="0" err="1"/>
              <a:t>εργοθεραπεία</a:t>
            </a:r>
            <a:r>
              <a:rPr lang="el-GR" b="1" dirty="0"/>
              <a:t>?</a:t>
            </a:r>
            <a:br>
              <a:rPr lang="el-GR" b="1" dirty="0"/>
            </a:br>
            <a:endParaRPr lang="el-GR" dirty="0"/>
          </a:p>
        </p:txBody>
      </p:sp>
      <p:sp>
        <p:nvSpPr>
          <p:cNvPr id="3" name="Θέση περιεχομένου 2">
            <a:extLst>
              <a:ext uri="{FF2B5EF4-FFF2-40B4-BE49-F238E27FC236}">
                <a16:creationId xmlns:a16="http://schemas.microsoft.com/office/drawing/2014/main" id="{C72075BE-0359-4BE0-B50A-05F49BE5F27D}"/>
              </a:ext>
            </a:extLst>
          </p:cNvPr>
          <p:cNvSpPr>
            <a:spLocks noGrp="1"/>
          </p:cNvSpPr>
          <p:nvPr>
            <p:ph idx="1"/>
          </p:nvPr>
        </p:nvSpPr>
        <p:spPr/>
        <p:txBody>
          <a:bodyPr/>
          <a:lstStyle/>
          <a:p>
            <a:endParaRPr lang="el-GR" dirty="0"/>
          </a:p>
          <a:p>
            <a:r>
              <a:rPr lang="el-GR" sz="2400" dirty="0"/>
              <a:t>Η </a:t>
            </a:r>
            <a:r>
              <a:rPr lang="el-GR" sz="2400" dirty="0" err="1"/>
              <a:t>εργοθεραπεία</a:t>
            </a:r>
            <a:r>
              <a:rPr lang="el-GR" sz="2400" dirty="0"/>
              <a:t> παρέχεται σε άτομα, ομάδες, κοινότητες και πληθυσμούς οποιασδήποτε ηλικίας που παρουσιάζουν ή είναι σε κίνδυνο να αντιμετωπίσουν </a:t>
            </a:r>
            <a:r>
              <a:rPr lang="el-GR" sz="2400" b="1" dirty="0"/>
              <a:t>δυσλειτουργία έργου</a:t>
            </a:r>
            <a:r>
              <a:rPr lang="el-GR" sz="2400" dirty="0"/>
              <a:t> (</a:t>
            </a:r>
            <a:r>
              <a:rPr lang="el-GR" sz="2400" dirty="0" err="1"/>
              <a:t>occupational</a:t>
            </a:r>
            <a:r>
              <a:rPr lang="el-GR" sz="2400" dirty="0"/>
              <a:t> </a:t>
            </a:r>
            <a:r>
              <a:rPr lang="el-GR" sz="2400" dirty="0" err="1"/>
              <a:t>dysfunction</a:t>
            </a:r>
            <a:r>
              <a:rPr lang="el-GR" sz="2400" dirty="0"/>
              <a:t>) λόγω διαφόρων παραγόντων. Αυτοί οι παράγοντες περιλαμβάνουν</a:t>
            </a:r>
          </a:p>
          <a:p>
            <a:endParaRPr lang="el-GR" dirty="0"/>
          </a:p>
        </p:txBody>
      </p:sp>
      <p:pic>
        <p:nvPicPr>
          <p:cNvPr id="5" name="Εικόνα 4">
            <a:extLst>
              <a:ext uri="{FF2B5EF4-FFF2-40B4-BE49-F238E27FC236}">
                <a16:creationId xmlns:a16="http://schemas.microsoft.com/office/drawing/2014/main" id="{120B7C32-73EB-4AA3-AA89-06531A449D64}"/>
              </a:ext>
            </a:extLst>
          </p:cNvPr>
          <p:cNvPicPr>
            <a:picLocks noChangeAspect="1"/>
          </p:cNvPicPr>
          <p:nvPr/>
        </p:nvPicPr>
        <p:blipFill>
          <a:blip r:embed="rId2"/>
          <a:stretch>
            <a:fillRect/>
          </a:stretch>
        </p:blipFill>
        <p:spPr>
          <a:xfrm>
            <a:off x="8817291" y="4482956"/>
            <a:ext cx="3057952" cy="2057687"/>
          </a:xfrm>
          <a:prstGeom prst="rect">
            <a:avLst/>
          </a:prstGeom>
        </p:spPr>
      </p:pic>
    </p:spTree>
    <p:extLst>
      <p:ext uri="{BB962C8B-B14F-4D97-AF65-F5344CB8AC3E}">
        <p14:creationId xmlns:p14="http://schemas.microsoft.com/office/powerpoint/2010/main" val="1853745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04F8F3-3389-4601-8021-311943C28D42}"/>
              </a:ext>
            </a:extLst>
          </p:cNvPr>
          <p:cNvSpPr>
            <a:spLocks noGrp="1"/>
          </p:cNvSpPr>
          <p:nvPr>
            <p:ph type="title"/>
          </p:nvPr>
        </p:nvSpPr>
        <p:spPr/>
        <p:txBody>
          <a:bodyPr/>
          <a:lstStyle/>
          <a:p>
            <a:r>
              <a:rPr lang="el-GR" dirty="0"/>
              <a:t>1. Ιατρικές Καταστάσεις</a:t>
            </a:r>
          </a:p>
        </p:txBody>
      </p:sp>
      <p:sp>
        <p:nvSpPr>
          <p:cNvPr id="4" name="Rectangle 1">
            <a:extLst>
              <a:ext uri="{FF2B5EF4-FFF2-40B4-BE49-F238E27FC236}">
                <a16:creationId xmlns:a16="http://schemas.microsoft.com/office/drawing/2014/main" id="{8F6C1584-0475-4120-A4C0-44C98AC5DD39}"/>
              </a:ext>
            </a:extLst>
          </p:cNvPr>
          <p:cNvSpPr>
            <a:spLocks noGrp="1" noChangeArrowheads="1"/>
          </p:cNvSpPr>
          <p:nvPr>
            <p:ph idx="1"/>
          </p:nvPr>
        </p:nvSpPr>
        <p:spPr bwMode="auto">
          <a:xfrm>
            <a:off x="677333" y="2331260"/>
            <a:ext cx="1137919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1" i="0" u="none" strike="noStrike" cap="none" normalizeH="0" baseline="0" dirty="0">
                <a:ln>
                  <a:noFill/>
                </a:ln>
                <a:solidFill>
                  <a:schemeClr val="tx1"/>
                </a:solidFill>
                <a:effectLst/>
                <a:latin typeface="Arial" panose="020B0604020202020204" pitchFamily="34" charset="0"/>
              </a:rPr>
              <a:t>Ασθένειες:</a:t>
            </a:r>
            <a:r>
              <a:rPr kumimoji="0" lang="el-GR" altLang="el-GR" sz="2800" b="0" i="0" u="none" strike="noStrike" cap="none" normalizeH="0" baseline="0" dirty="0">
                <a:ln>
                  <a:noFill/>
                </a:ln>
                <a:solidFill>
                  <a:schemeClr val="tx1"/>
                </a:solidFill>
                <a:effectLst/>
                <a:latin typeface="Arial" panose="020B0604020202020204" pitchFamily="34" charset="0"/>
              </a:rPr>
              <a:t> Άτομα με χρόνιες παθήσεις όπως ο διαβήτης, η καρδιοπάθεια ή οι αναπνευστικές διαταραχές μπορεί να αντιμετωπίσουν περιορισμούς στην εκτέλεση καθημερινών έργων.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1" i="0" u="none" strike="noStrike" cap="none" normalizeH="0" baseline="0" dirty="0">
                <a:ln>
                  <a:noFill/>
                </a:ln>
                <a:solidFill>
                  <a:schemeClr val="tx1"/>
                </a:solidFill>
                <a:effectLst/>
                <a:latin typeface="Arial" panose="020B0604020202020204" pitchFamily="34" charset="0"/>
              </a:rPr>
              <a:t>Τραύματα:</a:t>
            </a:r>
            <a:r>
              <a:rPr kumimoji="0" lang="el-GR" altLang="el-GR" sz="2800" b="0" i="0" u="none" strike="noStrike" cap="none" normalizeH="0" baseline="0" dirty="0">
                <a:ln>
                  <a:noFill/>
                </a:ln>
                <a:solidFill>
                  <a:schemeClr val="tx1"/>
                </a:solidFill>
                <a:effectLst/>
                <a:latin typeface="Arial" panose="020B0604020202020204" pitchFamily="34" charset="0"/>
              </a:rPr>
              <a:t> Άτομα που έχουν υποστεί τραυματισμούς, όπως κάταγμα ή εγκεφαλικές κακώσεις, συχνά χρειάζονται </a:t>
            </a:r>
            <a:r>
              <a:rPr kumimoji="0" lang="el-GR" altLang="el-GR" sz="2800" b="0" i="0" u="none" strike="noStrike" cap="none" normalizeH="0" baseline="0" dirty="0" err="1">
                <a:ln>
                  <a:noFill/>
                </a:ln>
                <a:solidFill>
                  <a:schemeClr val="tx1"/>
                </a:solidFill>
                <a:effectLst/>
                <a:latin typeface="Arial" panose="020B0604020202020204" pitchFamily="34" charset="0"/>
              </a:rPr>
              <a:t>εργοθεραπεία</a:t>
            </a:r>
            <a:r>
              <a:rPr kumimoji="0" lang="el-GR" altLang="el-GR" sz="2800" b="0" i="0" u="none" strike="noStrike" cap="none" normalizeH="0" baseline="0" dirty="0">
                <a:ln>
                  <a:noFill/>
                </a:ln>
                <a:solidFill>
                  <a:schemeClr val="tx1"/>
                </a:solidFill>
                <a:effectLst/>
                <a:latin typeface="Arial" panose="020B0604020202020204" pitchFamily="34" charset="0"/>
              </a:rPr>
              <a:t> για την αποκατάσταση των λειτουργικών τους ικανοτήτων.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1" i="0" u="none" strike="noStrike" cap="none" normalizeH="0" baseline="0" dirty="0">
                <a:ln>
                  <a:noFill/>
                </a:ln>
                <a:solidFill>
                  <a:schemeClr val="tx1"/>
                </a:solidFill>
                <a:effectLst/>
                <a:latin typeface="Arial" panose="020B0604020202020204" pitchFamily="34" charset="0"/>
              </a:rPr>
              <a:t>Διαταραχές:</a:t>
            </a:r>
            <a:r>
              <a:rPr kumimoji="0" lang="el-GR" altLang="el-GR" sz="2800" b="0" i="0" u="none" strike="noStrike" cap="none" normalizeH="0" baseline="0" dirty="0">
                <a:ln>
                  <a:noFill/>
                </a:ln>
                <a:solidFill>
                  <a:schemeClr val="tx1"/>
                </a:solidFill>
                <a:effectLst/>
                <a:latin typeface="Arial" panose="020B0604020202020204" pitchFamily="34" charset="0"/>
              </a:rPr>
              <a:t> Άτομα με διαταραχές όπως η κατάθλιψη, το άγχος ή η άνοια μπορεί να βιώνουν δυσκολίες στην καθημερινή τους συμμετοχή. </a:t>
            </a:r>
          </a:p>
        </p:txBody>
      </p:sp>
    </p:spTree>
    <p:extLst>
      <p:ext uri="{BB962C8B-B14F-4D97-AF65-F5344CB8AC3E}">
        <p14:creationId xmlns:p14="http://schemas.microsoft.com/office/powerpoint/2010/main" val="2624082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AC965F-DB29-4FC5-9E54-452B959480CF}"/>
              </a:ext>
            </a:extLst>
          </p:cNvPr>
          <p:cNvSpPr>
            <a:spLocks noGrp="1"/>
          </p:cNvSpPr>
          <p:nvPr>
            <p:ph type="title"/>
          </p:nvPr>
        </p:nvSpPr>
        <p:spPr/>
        <p:txBody>
          <a:bodyPr/>
          <a:lstStyle/>
          <a:p>
            <a:r>
              <a:rPr lang="el-GR" dirty="0"/>
              <a:t>2. Αναπηρίες και Ανατομικές Διαταραχές</a:t>
            </a:r>
          </a:p>
        </p:txBody>
      </p:sp>
      <p:sp>
        <p:nvSpPr>
          <p:cNvPr id="4" name="Rectangle 1">
            <a:extLst>
              <a:ext uri="{FF2B5EF4-FFF2-40B4-BE49-F238E27FC236}">
                <a16:creationId xmlns:a16="http://schemas.microsoft.com/office/drawing/2014/main" id="{6DD54EBF-B966-48E4-9FFB-05C4B371D1C4}"/>
              </a:ext>
            </a:extLst>
          </p:cNvPr>
          <p:cNvSpPr>
            <a:spLocks noGrp="1" noChangeArrowheads="1"/>
          </p:cNvSpPr>
          <p:nvPr>
            <p:ph idx="1"/>
          </p:nvPr>
        </p:nvSpPr>
        <p:spPr bwMode="auto">
          <a:xfrm>
            <a:off x="254001" y="2331261"/>
            <a:ext cx="1176866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1" i="0" u="none" strike="noStrike" cap="none" normalizeH="0" baseline="0" dirty="0">
                <a:ln>
                  <a:noFill/>
                </a:ln>
                <a:solidFill>
                  <a:schemeClr val="tx1"/>
                </a:solidFill>
                <a:effectLst/>
                <a:latin typeface="Arial" panose="020B0604020202020204" pitchFamily="34" charset="0"/>
              </a:rPr>
              <a:t>Μόνιμες Αναπηρίες:</a:t>
            </a:r>
            <a:r>
              <a:rPr kumimoji="0" lang="el-GR" altLang="el-GR" sz="2800" b="0" i="0" u="none" strike="noStrike" cap="none" normalizeH="0" baseline="0" dirty="0">
                <a:ln>
                  <a:noFill/>
                </a:ln>
                <a:solidFill>
                  <a:schemeClr val="tx1"/>
                </a:solidFill>
                <a:effectLst/>
                <a:latin typeface="Arial" panose="020B0604020202020204" pitchFamily="34" charset="0"/>
              </a:rPr>
              <a:t> Άτομα με αναπηρίες, όπως η εγκεφαλική παράλυση, η σκλήρυνση κατά πλάκας ή άλλες νευρολογικές διαταραχές, συχνά χρειάζονται υποστήριξη για την εκτέλεση καθημερινών δραστηριοτήτων.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1" i="0" u="none" strike="noStrike" cap="none" normalizeH="0" baseline="0" dirty="0">
                <a:ln>
                  <a:noFill/>
                </a:ln>
                <a:solidFill>
                  <a:schemeClr val="tx1"/>
                </a:solidFill>
                <a:effectLst/>
                <a:latin typeface="Arial" panose="020B0604020202020204" pitchFamily="34" charset="0"/>
              </a:rPr>
              <a:t>Ανατομικές Δυσλειτουργίες:</a:t>
            </a:r>
            <a:r>
              <a:rPr kumimoji="0" lang="el-GR" altLang="el-GR" sz="2800" b="0" i="0" u="none" strike="noStrike" cap="none" normalizeH="0" baseline="0" dirty="0">
                <a:ln>
                  <a:noFill/>
                </a:ln>
                <a:solidFill>
                  <a:schemeClr val="tx1"/>
                </a:solidFill>
                <a:effectLst/>
                <a:latin typeface="Arial" panose="020B0604020202020204" pitchFamily="34" charset="0"/>
              </a:rPr>
              <a:t> Άτομα με φυσικές δυσκολίες, όπως αρθρίτιδα ή άλλες κινητικές διαταραχές, μπορεί να χρειάζονται </a:t>
            </a:r>
            <a:r>
              <a:rPr kumimoji="0" lang="el-GR" altLang="el-GR" sz="2800" b="0" i="0" u="none" strike="noStrike" cap="none" normalizeH="0" baseline="0" dirty="0" err="1">
                <a:ln>
                  <a:noFill/>
                </a:ln>
                <a:solidFill>
                  <a:schemeClr val="tx1"/>
                </a:solidFill>
                <a:effectLst/>
                <a:latin typeface="Arial" panose="020B0604020202020204" pitchFamily="34" charset="0"/>
              </a:rPr>
              <a:t>εργοθεραπευτική</a:t>
            </a:r>
            <a:r>
              <a:rPr kumimoji="0" lang="el-GR" altLang="el-GR" sz="2800" b="0" i="0" u="none" strike="noStrike" cap="none" normalizeH="0" baseline="0" dirty="0">
                <a:ln>
                  <a:noFill/>
                </a:ln>
                <a:solidFill>
                  <a:schemeClr val="tx1"/>
                </a:solidFill>
                <a:effectLst/>
                <a:latin typeface="Arial" panose="020B0604020202020204" pitchFamily="34" charset="0"/>
              </a:rPr>
              <a:t> παρέμβαση για την αποκατάσταση της λειτουργικότητάς τους. </a:t>
            </a:r>
          </a:p>
        </p:txBody>
      </p:sp>
    </p:spTree>
    <p:extLst>
      <p:ext uri="{BB962C8B-B14F-4D97-AF65-F5344CB8AC3E}">
        <p14:creationId xmlns:p14="http://schemas.microsoft.com/office/powerpoint/2010/main" val="1669096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3AD1DD-D18B-4AD6-9AE9-5549FD11BE22}"/>
              </a:ext>
            </a:extLst>
          </p:cNvPr>
          <p:cNvSpPr>
            <a:spLocks noGrp="1"/>
          </p:cNvSpPr>
          <p:nvPr>
            <p:ph type="title"/>
          </p:nvPr>
        </p:nvSpPr>
        <p:spPr/>
        <p:txBody>
          <a:bodyPr/>
          <a:lstStyle/>
          <a:p>
            <a:r>
              <a:rPr lang="el-GR" dirty="0"/>
              <a:t>3. Περιβαλλοντικοί Παράγοντες</a:t>
            </a:r>
          </a:p>
        </p:txBody>
      </p:sp>
      <p:sp>
        <p:nvSpPr>
          <p:cNvPr id="3" name="Θέση περιεχομένου 2">
            <a:extLst>
              <a:ext uri="{FF2B5EF4-FFF2-40B4-BE49-F238E27FC236}">
                <a16:creationId xmlns:a16="http://schemas.microsoft.com/office/drawing/2014/main" id="{6FDCBCDB-D964-46AA-ABC0-C34227B67AA9}"/>
              </a:ext>
            </a:extLst>
          </p:cNvPr>
          <p:cNvSpPr>
            <a:spLocks noGrp="1"/>
          </p:cNvSpPr>
          <p:nvPr>
            <p:ph idx="1"/>
          </p:nvPr>
        </p:nvSpPr>
        <p:spPr>
          <a:xfrm>
            <a:off x="677334" y="2160589"/>
            <a:ext cx="10346266" cy="3880773"/>
          </a:xfrm>
        </p:spPr>
        <p:txBody>
          <a:bodyPr>
            <a:normAutofit/>
          </a:bodyPr>
          <a:lstStyle/>
          <a:p>
            <a:r>
              <a:rPr lang="el-GR" sz="2400" b="1" dirty="0"/>
              <a:t>Δυσμενείς Περιβαλλοντικές Συνθήκες:</a:t>
            </a:r>
            <a:r>
              <a:rPr lang="el-GR" sz="2400" dirty="0"/>
              <a:t> Άτομα που ζουν σε υποβαθμισμένα ή μη </a:t>
            </a:r>
            <a:r>
              <a:rPr lang="el-GR" sz="2400" dirty="0" err="1"/>
              <a:t>προσβάσιμα</a:t>
            </a:r>
            <a:r>
              <a:rPr lang="el-GR" sz="2400" dirty="0"/>
              <a:t> περιβάλλοντα μπορεί να βιώνουν περιορισμούς που επηρεάζουν την ικανότητά τους να συμμετέχουν σε έργα. Η </a:t>
            </a:r>
            <a:r>
              <a:rPr lang="el-GR" sz="2400" dirty="0" err="1"/>
              <a:t>εργοθεραπεία</a:t>
            </a:r>
            <a:r>
              <a:rPr lang="el-GR" sz="2400" dirty="0"/>
              <a:t> μπορεί να στοχεύει στη βελτίωση των περιβαλλοντικών παραγόντων που επηρεάζουν την καθημερινή λειτουργικότητα</a:t>
            </a:r>
          </a:p>
        </p:txBody>
      </p:sp>
      <p:pic>
        <p:nvPicPr>
          <p:cNvPr id="5" name="Εικόνα 4">
            <a:extLst>
              <a:ext uri="{FF2B5EF4-FFF2-40B4-BE49-F238E27FC236}">
                <a16:creationId xmlns:a16="http://schemas.microsoft.com/office/drawing/2014/main" id="{B4D40819-8BD1-4538-A928-D018C10D5D46}"/>
              </a:ext>
            </a:extLst>
          </p:cNvPr>
          <p:cNvPicPr>
            <a:picLocks noChangeAspect="1"/>
          </p:cNvPicPr>
          <p:nvPr/>
        </p:nvPicPr>
        <p:blipFill>
          <a:blip r:embed="rId2"/>
          <a:stretch>
            <a:fillRect/>
          </a:stretch>
        </p:blipFill>
        <p:spPr>
          <a:xfrm>
            <a:off x="9431867" y="4268708"/>
            <a:ext cx="2438400" cy="2341510"/>
          </a:xfrm>
          <a:prstGeom prst="rect">
            <a:avLst/>
          </a:prstGeom>
        </p:spPr>
      </p:pic>
    </p:spTree>
    <p:extLst>
      <p:ext uri="{BB962C8B-B14F-4D97-AF65-F5344CB8AC3E}">
        <p14:creationId xmlns:p14="http://schemas.microsoft.com/office/powerpoint/2010/main" val="652007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D6ADB8-C0C0-461E-BFB3-BB07812A655E}"/>
              </a:ext>
            </a:extLst>
          </p:cNvPr>
          <p:cNvSpPr>
            <a:spLocks noGrp="1"/>
          </p:cNvSpPr>
          <p:nvPr>
            <p:ph type="title"/>
          </p:nvPr>
        </p:nvSpPr>
        <p:spPr/>
        <p:txBody>
          <a:bodyPr/>
          <a:lstStyle/>
          <a:p>
            <a:r>
              <a:rPr lang="el-GR" dirty="0"/>
              <a:t>4. Ομαδικές και Κοινοτικές Παρεμβάσεις</a:t>
            </a:r>
          </a:p>
        </p:txBody>
      </p:sp>
      <p:sp>
        <p:nvSpPr>
          <p:cNvPr id="3" name="Θέση περιεχομένου 2">
            <a:extLst>
              <a:ext uri="{FF2B5EF4-FFF2-40B4-BE49-F238E27FC236}">
                <a16:creationId xmlns:a16="http://schemas.microsoft.com/office/drawing/2014/main" id="{CB1B14D9-3368-4366-88E8-BC3C0FFD6146}"/>
              </a:ext>
            </a:extLst>
          </p:cNvPr>
          <p:cNvSpPr>
            <a:spLocks noGrp="1"/>
          </p:cNvSpPr>
          <p:nvPr>
            <p:ph idx="1"/>
          </p:nvPr>
        </p:nvSpPr>
        <p:spPr/>
        <p:txBody>
          <a:bodyPr>
            <a:normAutofit/>
          </a:bodyPr>
          <a:lstStyle/>
          <a:p>
            <a:r>
              <a:rPr lang="el-GR" sz="2400" b="1" dirty="0"/>
              <a:t>Ομάδες και Κοινότητες:</a:t>
            </a:r>
            <a:r>
              <a:rPr lang="el-GR" sz="2400" dirty="0"/>
              <a:t> </a:t>
            </a:r>
            <a:r>
              <a:rPr lang="el-GR" sz="2400" dirty="0" err="1"/>
              <a:t>Εργοθεραπευτές</a:t>
            </a:r>
            <a:r>
              <a:rPr lang="el-GR" sz="2400" dirty="0"/>
              <a:t> μπορούν να δουλέψουν με ομάδες ή κοινότητες, ειδικά σε περιπτώσεις που αφορά την πρόληψη ή την παρέμβαση σε θέματα υγείας που επηρεάζουν συλλογικά μια συγκεκριμένη ομάδα πληθυσμού, όπως οι ηλικιωμένοι ή τα άτομα με αναπηρίες.</a:t>
            </a:r>
          </a:p>
        </p:txBody>
      </p:sp>
      <p:sp>
        <p:nvSpPr>
          <p:cNvPr id="4" name="Rectangle 1">
            <a:extLst>
              <a:ext uri="{FF2B5EF4-FFF2-40B4-BE49-F238E27FC236}">
                <a16:creationId xmlns:a16="http://schemas.microsoft.com/office/drawing/2014/main" id="{BF747233-65F7-45CA-AC57-BF998F812F8F}"/>
              </a:ext>
            </a:extLst>
          </p:cNvPr>
          <p:cNvSpPr txBox="1">
            <a:spLocks noChangeArrowheads="1"/>
          </p:cNvSpPr>
          <p:nvPr/>
        </p:nvSpPr>
        <p:spPr bwMode="auto">
          <a:xfrm>
            <a:off x="270934" y="5518142"/>
            <a:ext cx="1136226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914400" eaLnBrk="0" fontAlgn="base" hangingPunct="0">
              <a:spcBef>
                <a:spcPct val="0"/>
              </a:spcBef>
              <a:spcAft>
                <a:spcPct val="0"/>
              </a:spcAft>
              <a:buClrTx/>
              <a:buSzTx/>
              <a:buFontTx/>
              <a:buNone/>
            </a:pPr>
            <a:endParaRPr lang="el-GR" altLang="el-GR">
              <a:solidFill>
                <a:schemeClr val="tx1"/>
              </a:solidFill>
              <a:latin typeface="Arial" panose="020B0604020202020204" pitchFamily="34" charset="0"/>
            </a:endParaRPr>
          </a:p>
          <a:p>
            <a:pPr marL="0" indent="0" defTabSz="914400" eaLnBrk="0" fontAlgn="base" hangingPunct="0">
              <a:spcBef>
                <a:spcPct val="0"/>
              </a:spcBef>
              <a:spcAft>
                <a:spcPct val="0"/>
              </a:spcAft>
              <a:buClrTx/>
              <a:buSzTx/>
              <a:buFontTx/>
              <a:buChar char="•"/>
            </a:pPr>
            <a:r>
              <a:rPr lang="el-GR" altLang="el-GR" sz="1100">
                <a:solidFill>
                  <a:schemeClr val="tx1"/>
                </a:solidFill>
                <a:latin typeface="Arial" panose="020B0604020202020204" pitchFamily="34" charset="0"/>
              </a:rPr>
              <a:t>American Occupational Therapy Association (AOTA). (2020). Occupational therapy practice framework: Domain and process (4th ed.). </a:t>
            </a:r>
            <a:r>
              <a:rPr lang="el-GR" altLang="el-GR" sz="1100" i="1">
                <a:solidFill>
                  <a:schemeClr val="tx1"/>
                </a:solidFill>
                <a:latin typeface="Arial" panose="020B0604020202020204" pitchFamily="34" charset="0"/>
              </a:rPr>
              <a:t>American Journal of Occupational Therapy</a:t>
            </a:r>
            <a:r>
              <a:rPr lang="el-GR" altLang="el-GR" sz="1100">
                <a:solidFill>
                  <a:schemeClr val="tx1"/>
                </a:solidFill>
                <a:latin typeface="Arial" panose="020B0604020202020204" pitchFamily="34" charset="0"/>
              </a:rPr>
              <a:t>, 74(Suppl. 2), 7412410010.</a:t>
            </a:r>
          </a:p>
          <a:p>
            <a:pPr marL="0" indent="0" defTabSz="914400" eaLnBrk="0" fontAlgn="base" hangingPunct="0">
              <a:spcBef>
                <a:spcPct val="0"/>
              </a:spcBef>
              <a:spcAft>
                <a:spcPct val="0"/>
              </a:spcAft>
              <a:buClrTx/>
              <a:buSzTx/>
              <a:buFontTx/>
              <a:buChar char="•"/>
            </a:pPr>
            <a:r>
              <a:rPr lang="el-GR" altLang="el-GR" sz="1100">
                <a:solidFill>
                  <a:schemeClr val="tx1"/>
                </a:solidFill>
                <a:latin typeface="Arial" panose="020B0604020202020204" pitchFamily="34" charset="0"/>
              </a:rPr>
              <a:t>Law, M., Steinwender, S., &amp; Leclair, L. (1996). Occupation and the environment: The role of occupational therapy. </a:t>
            </a:r>
            <a:r>
              <a:rPr lang="el-GR" altLang="el-GR" sz="1100" i="1">
                <a:solidFill>
                  <a:schemeClr val="tx1"/>
                </a:solidFill>
                <a:latin typeface="Arial" panose="020B0604020202020204" pitchFamily="34" charset="0"/>
              </a:rPr>
              <a:t>Canadian Journal of Occupational Therapy</a:t>
            </a:r>
            <a:r>
              <a:rPr lang="el-GR" altLang="el-GR" sz="1100">
                <a:solidFill>
                  <a:schemeClr val="tx1"/>
                </a:solidFill>
                <a:latin typeface="Arial" panose="020B0604020202020204" pitchFamily="34" charset="0"/>
              </a:rPr>
              <a:t>, 63(3), 164-172.</a:t>
            </a:r>
          </a:p>
          <a:p>
            <a:pPr marL="0" indent="0" defTabSz="914400" eaLnBrk="0" fontAlgn="base" hangingPunct="0">
              <a:spcBef>
                <a:spcPct val="0"/>
              </a:spcBef>
              <a:spcAft>
                <a:spcPct val="0"/>
              </a:spcAft>
              <a:buClrTx/>
              <a:buSzTx/>
              <a:buFontTx/>
              <a:buChar char="•"/>
            </a:pPr>
            <a:r>
              <a:rPr lang="el-GR" altLang="el-GR" sz="1100">
                <a:solidFill>
                  <a:schemeClr val="tx1"/>
                </a:solidFill>
                <a:latin typeface="Arial" panose="020B0604020202020204" pitchFamily="34" charset="0"/>
              </a:rPr>
              <a:t>Hammell, K. W. (2004). Dimensions of meaning in the occupations of daily life. </a:t>
            </a:r>
            <a:r>
              <a:rPr lang="el-GR" altLang="el-GR" sz="1100" i="1">
                <a:solidFill>
                  <a:schemeClr val="tx1"/>
                </a:solidFill>
                <a:latin typeface="Arial" panose="020B0604020202020204" pitchFamily="34" charset="0"/>
              </a:rPr>
              <a:t>Canadian Journal of Occupational Therapy</a:t>
            </a:r>
            <a:r>
              <a:rPr lang="el-GR" altLang="el-GR" sz="1100">
                <a:solidFill>
                  <a:schemeClr val="tx1"/>
                </a:solidFill>
                <a:latin typeface="Arial" panose="020B0604020202020204" pitchFamily="34" charset="0"/>
              </a:rPr>
              <a:t>, 71(5), 296-305. </a:t>
            </a:r>
            <a:endParaRPr lang="el-GR" altLang="el-GR" sz="1100" dirty="0">
              <a:solidFill>
                <a:schemeClr val="tx1"/>
              </a:solidFill>
              <a:latin typeface="Arial" panose="020B0604020202020204" pitchFamily="34" charset="0"/>
            </a:endParaRPr>
          </a:p>
        </p:txBody>
      </p:sp>
    </p:spTree>
    <p:extLst>
      <p:ext uri="{BB962C8B-B14F-4D97-AF65-F5344CB8AC3E}">
        <p14:creationId xmlns:p14="http://schemas.microsoft.com/office/powerpoint/2010/main" val="4085220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42D6C-94B1-445D-A58B-AC53453778D3}"/>
              </a:ext>
            </a:extLst>
          </p:cNvPr>
          <p:cNvSpPr>
            <a:spLocks noGrp="1"/>
          </p:cNvSpPr>
          <p:nvPr>
            <p:ph type="title"/>
          </p:nvPr>
        </p:nvSpPr>
        <p:spPr/>
        <p:txBody>
          <a:bodyPr/>
          <a:lstStyle/>
          <a:p>
            <a:r>
              <a:rPr lang="el-GR" dirty="0"/>
              <a:t>5. Ηλικιακές Ομάδες</a:t>
            </a:r>
          </a:p>
        </p:txBody>
      </p:sp>
      <p:sp>
        <p:nvSpPr>
          <p:cNvPr id="4" name="Rectangle 1">
            <a:extLst>
              <a:ext uri="{FF2B5EF4-FFF2-40B4-BE49-F238E27FC236}">
                <a16:creationId xmlns:a16="http://schemas.microsoft.com/office/drawing/2014/main" id="{A697EC94-4068-4897-B9EC-CA79FED132A7}"/>
              </a:ext>
            </a:extLst>
          </p:cNvPr>
          <p:cNvSpPr>
            <a:spLocks noGrp="1" noChangeArrowheads="1"/>
          </p:cNvSpPr>
          <p:nvPr>
            <p:ph idx="1"/>
          </p:nvPr>
        </p:nvSpPr>
        <p:spPr bwMode="auto">
          <a:xfrm>
            <a:off x="677333" y="2331261"/>
            <a:ext cx="1129453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1" i="0" u="none" strike="noStrike" cap="none" normalizeH="0" baseline="0" dirty="0">
                <a:ln>
                  <a:noFill/>
                </a:ln>
                <a:solidFill>
                  <a:schemeClr val="tx1"/>
                </a:solidFill>
                <a:effectLst/>
                <a:latin typeface="Arial" panose="020B0604020202020204" pitchFamily="34" charset="0"/>
              </a:rPr>
              <a:t>Παιδιά:</a:t>
            </a:r>
            <a:r>
              <a:rPr kumimoji="0" lang="el-GR" altLang="el-GR" sz="2800" b="0" i="0" u="none" strike="noStrike" cap="none" normalizeH="0" baseline="0" dirty="0">
                <a:ln>
                  <a:noFill/>
                </a:ln>
                <a:solidFill>
                  <a:schemeClr val="tx1"/>
                </a:solidFill>
                <a:effectLst/>
                <a:latin typeface="Arial" panose="020B0604020202020204" pitchFamily="34" charset="0"/>
              </a:rPr>
              <a:t> Στα παιδιά, η </a:t>
            </a:r>
            <a:r>
              <a:rPr kumimoji="0" lang="el-GR" altLang="el-GR" sz="2800" b="0" i="0" u="none" strike="noStrike" cap="none" normalizeH="0" baseline="0" dirty="0" err="1">
                <a:ln>
                  <a:noFill/>
                </a:ln>
                <a:solidFill>
                  <a:schemeClr val="tx1"/>
                </a:solidFill>
                <a:effectLst/>
                <a:latin typeface="Arial" panose="020B0604020202020204" pitchFamily="34" charset="0"/>
              </a:rPr>
              <a:t>εργοθεραπεία</a:t>
            </a:r>
            <a:r>
              <a:rPr kumimoji="0" lang="el-GR" altLang="el-GR" sz="2800" b="0" i="0" u="none" strike="noStrike" cap="none" normalizeH="0" baseline="0" dirty="0">
                <a:ln>
                  <a:noFill/>
                </a:ln>
                <a:solidFill>
                  <a:schemeClr val="tx1"/>
                </a:solidFill>
                <a:effectLst/>
                <a:latin typeface="Arial" panose="020B0604020202020204" pitchFamily="34" charset="0"/>
              </a:rPr>
              <a:t> μπορεί να είναι απαραίτητη για την ανάπτυξη κινητικών, γνωστικών και κοινωνικών δεξιοτήτων.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1" i="0" u="none" strike="noStrike" cap="none" normalizeH="0" baseline="0" dirty="0">
                <a:ln>
                  <a:noFill/>
                </a:ln>
                <a:solidFill>
                  <a:schemeClr val="tx1"/>
                </a:solidFill>
                <a:effectLst/>
                <a:latin typeface="Arial" panose="020B0604020202020204" pitchFamily="34" charset="0"/>
              </a:rPr>
              <a:t>Ενήλικες:</a:t>
            </a:r>
            <a:r>
              <a:rPr kumimoji="0" lang="el-GR" altLang="el-GR" sz="2800" b="0" i="0" u="none" strike="noStrike" cap="none" normalizeH="0" baseline="0" dirty="0">
                <a:ln>
                  <a:noFill/>
                </a:ln>
                <a:solidFill>
                  <a:schemeClr val="tx1"/>
                </a:solidFill>
                <a:effectLst/>
                <a:latin typeface="Arial" panose="020B0604020202020204" pitchFamily="34" charset="0"/>
              </a:rPr>
              <a:t> Οι ενήλικες μπορεί να απαιτούν </a:t>
            </a:r>
            <a:r>
              <a:rPr kumimoji="0" lang="el-GR" altLang="el-GR" sz="2800" b="0" i="0" u="none" strike="noStrike" cap="none" normalizeH="0" baseline="0" dirty="0" err="1">
                <a:ln>
                  <a:noFill/>
                </a:ln>
                <a:solidFill>
                  <a:schemeClr val="tx1"/>
                </a:solidFill>
                <a:effectLst/>
                <a:latin typeface="Arial" panose="020B0604020202020204" pitchFamily="34" charset="0"/>
              </a:rPr>
              <a:t>εργοθεραπεία</a:t>
            </a:r>
            <a:r>
              <a:rPr kumimoji="0" lang="el-GR" altLang="el-GR" sz="2800" b="0" i="0" u="none" strike="noStrike" cap="none" normalizeH="0" baseline="0" dirty="0">
                <a:ln>
                  <a:noFill/>
                </a:ln>
                <a:solidFill>
                  <a:schemeClr val="tx1"/>
                </a:solidFill>
                <a:effectLst/>
                <a:latin typeface="Arial" panose="020B0604020202020204" pitchFamily="34" charset="0"/>
              </a:rPr>
              <a:t> για την αποκατάσταση μετά από τραυματισμούς ή χειρουργικές επεμβάσεις, καθώς και για τη διαχείριση χρόνιων παθήσεων.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800" b="1" i="0" u="none" strike="noStrike" cap="none" normalizeH="0" baseline="0" dirty="0">
                <a:ln>
                  <a:noFill/>
                </a:ln>
                <a:solidFill>
                  <a:schemeClr val="tx1"/>
                </a:solidFill>
                <a:effectLst/>
                <a:latin typeface="Arial" panose="020B0604020202020204" pitchFamily="34" charset="0"/>
              </a:rPr>
              <a:t>Ηλικιωμένοι:</a:t>
            </a:r>
            <a:r>
              <a:rPr kumimoji="0" lang="el-GR" altLang="el-GR" sz="2800" b="0" i="0" u="none" strike="noStrike" cap="none" normalizeH="0" baseline="0" dirty="0">
                <a:ln>
                  <a:noFill/>
                </a:ln>
                <a:solidFill>
                  <a:schemeClr val="tx1"/>
                </a:solidFill>
                <a:effectLst/>
                <a:latin typeface="Arial" panose="020B0604020202020204" pitchFamily="34" charset="0"/>
              </a:rPr>
              <a:t> Οι ηλικιωμένοι συχνά απαιτούν υποστήριξη για την ενίσχυση της ανεξαρτησίας τους και τη βελτίωση της ποιότητας ζωής τους, καθώς και για την αποφυγή πτώσεων και άλλων κινδύνων. </a:t>
            </a:r>
          </a:p>
        </p:txBody>
      </p:sp>
    </p:spTree>
    <p:extLst>
      <p:ext uri="{BB962C8B-B14F-4D97-AF65-F5344CB8AC3E}">
        <p14:creationId xmlns:p14="http://schemas.microsoft.com/office/powerpoint/2010/main" val="1335601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77334" y="609600"/>
            <a:ext cx="10193866" cy="1320800"/>
          </a:xfrm>
          <a:solidFill>
            <a:schemeClr val="accent1">
              <a:lumMod val="60000"/>
              <a:lumOff val="40000"/>
            </a:schemeClr>
          </a:solidFill>
        </p:spPr>
        <p:txBody>
          <a:bodyPr/>
          <a:lstStyle/>
          <a:p>
            <a:pPr algn="ctr">
              <a:defRPr/>
            </a:pPr>
            <a:r>
              <a:rPr lang="el-GR" b="1" dirty="0">
                <a:solidFill>
                  <a:schemeClr val="bg2">
                    <a:lumMod val="25000"/>
                  </a:schemeClr>
                </a:solidFill>
              </a:rPr>
              <a:t>Τα άτομα αυτά μπορεί να παρουσιάζουν…</a:t>
            </a:r>
          </a:p>
        </p:txBody>
      </p:sp>
      <p:sp>
        <p:nvSpPr>
          <p:cNvPr id="3" name="2 - Θέση περιεχομένου"/>
          <p:cNvSpPr>
            <a:spLocks noGrp="1"/>
          </p:cNvSpPr>
          <p:nvPr>
            <p:ph sz="quarter" idx="2"/>
          </p:nvPr>
        </p:nvSpPr>
        <p:spPr>
          <a:xfrm>
            <a:off x="2082800" y="2804583"/>
            <a:ext cx="3886200" cy="3848100"/>
          </a:xfrm>
          <a:solidFill>
            <a:schemeClr val="accent1">
              <a:lumMod val="60000"/>
              <a:lumOff val="40000"/>
            </a:schemeClr>
          </a:solidFill>
          <a:ln>
            <a:solidFill>
              <a:schemeClr val="tx2">
                <a:lumMod val="50000"/>
              </a:schemeClr>
            </a:solidFill>
          </a:ln>
        </p:spPr>
        <p:txBody>
          <a:bodyPr>
            <a:normAutofit lnSpcReduction="10000"/>
          </a:bodyPr>
          <a:lstStyle/>
          <a:p>
            <a:pPr>
              <a:buClr>
                <a:schemeClr val="bg2">
                  <a:lumMod val="10000"/>
                </a:schemeClr>
              </a:buClr>
              <a:buFont typeface="Wingdings" pitchFamily="2" charset="2"/>
              <a:buChar char="Ø"/>
              <a:defRPr/>
            </a:pPr>
            <a:r>
              <a:rPr lang="el-GR" sz="2000" dirty="0"/>
              <a:t>γενετικά,</a:t>
            </a:r>
          </a:p>
          <a:p>
            <a:pPr>
              <a:buClr>
                <a:schemeClr val="bg2">
                  <a:lumMod val="10000"/>
                </a:schemeClr>
              </a:buClr>
              <a:buFont typeface="Wingdings" pitchFamily="2" charset="2"/>
              <a:buChar char="Ø"/>
              <a:defRPr/>
            </a:pPr>
            <a:r>
              <a:rPr lang="el-GR" sz="2000" dirty="0"/>
              <a:t>νοητικά, </a:t>
            </a:r>
          </a:p>
          <a:p>
            <a:pPr>
              <a:buClr>
                <a:schemeClr val="bg2">
                  <a:lumMod val="10000"/>
                </a:schemeClr>
              </a:buClr>
              <a:buFont typeface="Wingdings" pitchFamily="2" charset="2"/>
              <a:buChar char="Ø"/>
              <a:defRPr/>
            </a:pPr>
            <a:r>
              <a:rPr lang="el-GR" sz="2000" dirty="0"/>
              <a:t>νευρολογικά, </a:t>
            </a:r>
          </a:p>
          <a:p>
            <a:pPr>
              <a:buClr>
                <a:schemeClr val="bg2">
                  <a:lumMod val="10000"/>
                </a:schemeClr>
              </a:buClr>
              <a:buFont typeface="Wingdings" pitchFamily="2" charset="2"/>
              <a:buChar char="Ø"/>
              <a:defRPr/>
            </a:pPr>
            <a:r>
              <a:rPr lang="el-GR" sz="2000" dirty="0"/>
              <a:t>ορθοπεδικά, </a:t>
            </a:r>
          </a:p>
          <a:p>
            <a:pPr>
              <a:buClr>
                <a:schemeClr val="bg2">
                  <a:lumMod val="10000"/>
                </a:schemeClr>
              </a:buClr>
              <a:buFont typeface="Wingdings" pitchFamily="2" charset="2"/>
              <a:buChar char="Ø"/>
              <a:defRPr/>
            </a:pPr>
            <a:r>
              <a:rPr lang="el-GR" sz="2000" dirty="0" err="1"/>
              <a:t>μυοσκελετικά</a:t>
            </a:r>
            <a:r>
              <a:rPr lang="el-GR" sz="2000" dirty="0"/>
              <a:t>, </a:t>
            </a:r>
          </a:p>
          <a:p>
            <a:pPr>
              <a:buClr>
                <a:schemeClr val="bg2">
                  <a:lumMod val="10000"/>
                </a:schemeClr>
              </a:buClr>
              <a:buFont typeface="Wingdings" pitchFamily="2" charset="2"/>
              <a:buChar char="Ø"/>
              <a:defRPr/>
            </a:pPr>
            <a:r>
              <a:rPr lang="el-GR" sz="2000" dirty="0"/>
              <a:t>ψυχοσυναισθηματικά</a:t>
            </a:r>
          </a:p>
          <a:p>
            <a:pPr>
              <a:buClr>
                <a:schemeClr val="bg2">
                  <a:lumMod val="10000"/>
                </a:schemeClr>
              </a:buClr>
              <a:buFont typeface="Wingdings" pitchFamily="2" charset="2"/>
              <a:buChar char="Ø"/>
              <a:defRPr/>
            </a:pPr>
            <a:r>
              <a:rPr lang="el-GR" sz="2000" dirty="0"/>
              <a:t>ψυχιατρικά</a:t>
            </a:r>
          </a:p>
          <a:p>
            <a:pPr>
              <a:buClr>
                <a:schemeClr val="bg2">
                  <a:lumMod val="10000"/>
                </a:schemeClr>
              </a:buClr>
              <a:buFont typeface="Wingdings" pitchFamily="2" charset="2"/>
              <a:buChar char="Ø"/>
              <a:defRPr/>
            </a:pPr>
            <a:r>
              <a:rPr lang="el-GR" sz="2000" dirty="0"/>
              <a:t>κοινωνικά </a:t>
            </a:r>
          </a:p>
          <a:p>
            <a:pPr>
              <a:buClr>
                <a:schemeClr val="bg2">
                  <a:lumMod val="10000"/>
                </a:schemeClr>
              </a:buClr>
              <a:buFont typeface="Wingdings" pitchFamily="2" charset="2"/>
              <a:buChar char="Ø"/>
              <a:defRPr/>
            </a:pPr>
            <a:r>
              <a:rPr lang="el-GR" sz="2000" dirty="0"/>
              <a:t>ανοσολογικά, καρδιολογικά </a:t>
            </a:r>
          </a:p>
        </p:txBody>
      </p:sp>
      <p:sp>
        <p:nvSpPr>
          <p:cNvPr id="6" name="5 - Θέση περιεχομένου"/>
          <p:cNvSpPr>
            <a:spLocks noGrp="1"/>
          </p:cNvSpPr>
          <p:nvPr>
            <p:ph sz="quarter" idx="4"/>
          </p:nvPr>
        </p:nvSpPr>
        <p:spPr>
          <a:xfrm>
            <a:off x="6324600" y="2804583"/>
            <a:ext cx="3886200" cy="3848100"/>
          </a:xfrm>
          <a:solidFill>
            <a:schemeClr val="accent1">
              <a:lumMod val="60000"/>
              <a:lumOff val="40000"/>
            </a:schemeClr>
          </a:solidFill>
          <a:ln>
            <a:solidFill>
              <a:schemeClr val="tx2">
                <a:lumMod val="50000"/>
              </a:schemeClr>
            </a:solidFill>
          </a:ln>
        </p:spPr>
        <p:txBody>
          <a:bodyPr>
            <a:normAutofit lnSpcReduction="10000"/>
          </a:bodyPr>
          <a:lstStyle/>
          <a:p>
            <a:pPr>
              <a:buClr>
                <a:schemeClr val="bg2">
                  <a:lumMod val="10000"/>
                </a:schemeClr>
              </a:buClr>
              <a:buFont typeface="Wingdings" pitchFamily="2" charset="2"/>
              <a:buChar char="Ø"/>
              <a:defRPr/>
            </a:pPr>
            <a:r>
              <a:rPr lang="el-GR" sz="2000" dirty="0"/>
              <a:t>Πρόωρα βρέφη</a:t>
            </a:r>
          </a:p>
          <a:p>
            <a:pPr>
              <a:buClr>
                <a:schemeClr val="bg2">
                  <a:lumMod val="10000"/>
                </a:schemeClr>
              </a:buClr>
              <a:buFont typeface="Wingdings" pitchFamily="2" charset="2"/>
              <a:buChar char="Ø"/>
              <a:defRPr/>
            </a:pPr>
            <a:r>
              <a:rPr lang="el-GR" sz="2000" dirty="0"/>
              <a:t>Παιδιά που μεγαλώνουν σε ορφανοτροφεία ή σε δυσμενή οικογενειακά περιβάλλοντα  </a:t>
            </a:r>
          </a:p>
          <a:p>
            <a:pPr>
              <a:buClr>
                <a:schemeClr val="bg2">
                  <a:lumMod val="10000"/>
                </a:schemeClr>
              </a:buClr>
              <a:buFont typeface="Wingdings" pitchFamily="2" charset="2"/>
              <a:buChar char="Ø"/>
              <a:defRPr/>
            </a:pPr>
            <a:r>
              <a:rPr lang="el-GR" sz="2000" dirty="0"/>
              <a:t>Μειονότητες</a:t>
            </a:r>
          </a:p>
          <a:p>
            <a:pPr>
              <a:buClr>
                <a:schemeClr val="bg2">
                  <a:lumMod val="10000"/>
                </a:schemeClr>
              </a:buClr>
              <a:buFont typeface="Wingdings" pitchFamily="2" charset="2"/>
              <a:buChar char="Ø"/>
              <a:defRPr/>
            </a:pPr>
            <a:r>
              <a:rPr lang="el-GR" sz="2000" dirty="0"/>
              <a:t>Άτομα τρίτης ηλικίας </a:t>
            </a:r>
          </a:p>
        </p:txBody>
      </p:sp>
      <p:sp>
        <p:nvSpPr>
          <p:cNvPr id="4" name="3 - Θέση κειμένου"/>
          <p:cNvSpPr>
            <a:spLocks noGrp="1"/>
          </p:cNvSpPr>
          <p:nvPr>
            <p:ph type="body" sz="quarter" idx="1"/>
          </p:nvPr>
        </p:nvSpPr>
        <p:spPr>
          <a:xfrm>
            <a:off x="1981201" y="1751013"/>
            <a:ext cx="3886200" cy="820738"/>
          </a:xfrm>
          <a:solidFill>
            <a:schemeClr val="accent2">
              <a:lumMod val="75000"/>
            </a:schemeClr>
          </a:solidFill>
          <a:ln>
            <a:solidFill>
              <a:schemeClr val="tx2">
                <a:lumMod val="50000"/>
              </a:schemeClr>
            </a:solidFill>
          </a:ln>
        </p:spPr>
        <p:txBody>
          <a:bodyPr/>
          <a:lstStyle/>
          <a:p>
            <a:pPr algn="ctr">
              <a:defRPr/>
            </a:pPr>
            <a:r>
              <a:rPr lang="el-GR" dirty="0">
                <a:solidFill>
                  <a:schemeClr val="bg1"/>
                </a:solidFill>
              </a:rPr>
              <a:t>Ποικιλία προβλημάτων υγείας </a:t>
            </a:r>
          </a:p>
        </p:txBody>
      </p:sp>
      <p:sp>
        <p:nvSpPr>
          <p:cNvPr id="5" name="4 - Θέση κειμένου"/>
          <p:cNvSpPr>
            <a:spLocks noGrp="1"/>
          </p:cNvSpPr>
          <p:nvPr>
            <p:ph type="body" sz="quarter" idx="3"/>
          </p:nvPr>
        </p:nvSpPr>
        <p:spPr>
          <a:xfrm>
            <a:off x="6324600" y="1751013"/>
            <a:ext cx="3886200" cy="820738"/>
          </a:xfrm>
          <a:solidFill>
            <a:schemeClr val="accent2">
              <a:lumMod val="75000"/>
            </a:schemeClr>
          </a:solidFill>
          <a:ln>
            <a:solidFill>
              <a:schemeClr val="tx2">
                <a:lumMod val="50000"/>
              </a:schemeClr>
            </a:solidFill>
          </a:ln>
        </p:spPr>
        <p:txBody>
          <a:bodyPr/>
          <a:lstStyle/>
          <a:p>
            <a:pPr algn="ctr">
              <a:defRPr/>
            </a:pPr>
            <a:r>
              <a:rPr lang="el-GR" dirty="0">
                <a:solidFill>
                  <a:schemeClr val="bg1"/>
                </a:solidFill>
              </a:rPr>
              <a:t>Κίνδυνο ανάπτυξης δυσλειτουργίας έργου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7AC935-0E9A-4A2C-A16B-656258E2C01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68F6F55-0147-4905-AF6D-CBE834FD3A13}"/>
              </a:ext>
            </a:extLst>
          </p:cNvPr>
          <p:cNvSpPr>
            <a:spLocks noGrp="1"/>
          </p:cNvSpPr>
          <p:nvPr>
            <p:ph idx="1"/>
          </p:nvPr>
        </p:nvSpPr>
        <p:spPr>
          <a:xfrm>
            <a:off x="677333" y="2160589"/>
            <a:ext cx="10718799" cy="3880773"/>
          </a:xfrm>
        </p:spPr>
        <p:txBody>
          <a:bodyPr>
            <a:normAutofit/>
          </a:bodyPr>
          <a:lstStyle/>
          <a:p>
            <a:r>
              <a:rPr lang="el-GR" sz="2200" dirty="0"/>
              <a:t>Ένα κεντρικό στοιχείο της </a:t>
            </a:r>
            <a:r>
              <a:rPr lang="el-GR" sz="2200" dirty="0" err="1"/>
              <a:t>εργοθεραπείας</a:t>
            </a:r>
            <a:r>
              <a:rPr lang="el-GR" sz="2200" dirty="0"/>
              <a:t> είναι η χρήση των δραστηριοτήτων ως θεραπευτικά μέσα. Ο ρόλος της δεν είναι απλώς να βοηθήσει τα άτομα να αναπτύξουν τις δεξιότητες που απαιτούνται για να επιτύχουν τη λειτουργικότητα, αλλά να τους δώσει τη δυνατότητα να συμμετέχουν σε δραστηριότητες που τους είναι σημαντικές και απαραίτητες. </a:t>
            </a:r>
          </a:p>
          <a:p>
            <a:endParaRPr lang="el-GR" dirty="0"/>
          </a:p>
          <a:p>
            <a:endParaRPr lang="el-GR" dirty="0"/>
          </a:p>
          <a:p>
            <a:pPr marL="0" lvl="0" indent="0" defTabSz="914400" eaLnBrk="0" fontAlgn="base" hangingPunct="0">
              <a:spcBef>
                <a:spcPct val="0"/>
              </a:spcBef>
              <a:spcAft>
                <a:spcPct val="0"/>
              </a:spcAft>
              <a:buClrTx/>
              <a:buSzTx/>
              <a:buFontTx/>
              <a:buChar char="•"/>
            </a:pPr>
            <a:r>
              <a:rPr lang="el-GR" altLang="el-GR" sz="1200" dirty="0">
                <a:solidFill>
                  <a:schemeClr val="tx1"/>
                </a:solidFill>
                <a:latin typeface="Arial" panose="020B0604020202020204" pitchFamily="34" charset="0"/>
              </a:rPr>
              <a:t>World </a:t>
            </a:r>
            <a:r>
              <a:rPr lang="el-GR" altLang="el-GR" sz="1200" dirty="0" err="1">
                <a:solidFill>
                  <a:schemeClr val="tx1"/>
                </a:solidFill>
                <a:latin typeface="Arial" panose="020B0604020202020204" pitchFamily="34" charset="0"/>
              </a:rPr>
              <a:t>Federation</a:t>
            </a:r>
            <a:r>
              <a:rPr lang="el-GR" altLang="el-GR" sz="1200" dirty="0">
                <a:solidFill>
                  <a:schemeClr val="tx1"/>
                </a:solidFill>
                <a:latin typeface="Arial" panose="020B0604020202020204" pitchFamily="34" charset="0"/>
              </a:rPr>
              <a:t> of </a:t>
            </a:r>
            <a:r>
              <a:rPr lang="el-GR" altLang="el-GR" sz="1200" dirty="0" err="1">
                <a:solidFill>
                  <a:schemeClr val="tx1"/>
                </a:solidFill>
                <a:latin typeface="Arial" panose="020B0604020202020204" pitchFamily="34" charset="0"/>
              </a:rPr>
              <a:t>Occupational</a:t>
            </a:r>
            <a:r>
              <a:rPr lang="el-GR" altLang="el-GR" sz="1200" dirty="0">
                <a:solidFill>
                  <a:schemeClr val="tx1"/>
                </a:solidFill>
                <a:latin typeface="Arial" panose="020B0604020202020204" pitchFamily="34" charset="0"/>
              </a:rPr>
              <a:t> </a:t>
            </a:r>
            <a:r>
              <a:rPr lang="el-GR" altLang="el-GR" sz="1200" dirty="0" err="1">
                <a:solidFill>
                  <a:schemeClr val="tx1"/>
                </a:solidFill>
                <a:latin typeface="Arial" panose="020B0604020202020204" pitchFamily="34" charset="0"/>
              </a:rPr>
              <a:t>Therapists</a:t>
            </a:r>
            <a:r>
              <a:rPr lang="el-GR" altLang="el-GR" sz="1200" dirty="0">
                <a:solidFill>
                  <a:schemeClr val="tx1"/>
                </a:solidFill>
                <a:latin typeface="Arial" panose="020B0604020202020204" pitchFamily="34" charset="0"/>
              </a:rPr>
              <a:t>. (2010). "</a:t>
            </a:r>
            <a:r>
              <a:rPr lang="el-GR" altLang="el-GR" sz="1200" dirty="0" err="1">
                <a:solidFill>
                  <a:schemeClr val="tx1"/>
                </a:solidFill>
                <a:latin typeface="Arial" panose="020B0604020202020204" pitchFamily="34" charset="0"/>
              </a:rPr>
              <a:t>Definition</a:t>
            </a:r>
            <a:r>
              <a:rPr lang="el-GR" altLang="el-GR" sz="1200" dirty="0">
                <a:solidFill>
                  <a:schemeClr val="tx1"/>
                </a:solidFill>
                <a:latin typeface="Arial" panose="020B0604020202020204" pitchFamily="34" charset="0"/>
              </a:rPr>
              <a:t> of </a:t>
            </a:r>
            <a:r>
              <a:rPr lang="el-GR" altLang="el-GR" sz="1200" dirty="0" err="1">
                <a:solidFill>
                  <a:schemeClr val="tx1"/>
                </a:solidFill>
                <a:latin typeface="Arial" panose="020B0604020202020204" pitchFamily="34" charset="0"/>
              </a:rPr>
              <a:t>Occupational</a:t>
            </a:r>
            <a:r>
              <a:rPr lang="el-GR" altLang="el-GR" sz="1200" dirty="0">
                <a:solidFill>
                  <a:schemeClr val="tx1"/>
                </a:solidFill>
                <a:latin typeface="Arial" panose="020B0604020202020204" pitchFamily="34" charset="0"/>
              </a:rPr>
              <a:t> </a:t>
            </a:r>
            <a:r>
              <a:rPr lang="el-GR" altLang="el-GR" sz="1200" dirty="0" err="1">
                <a:solidFill>
                  <a:schemeClr val="tx1"/>
                </a:solidFill>
                <a:latin typeface="Arial" panose="020B0604020202020204" pitchFamily="34" charset="0"/>
              </a:rPr>
              <a:t>Therapy</a:t>
            </a:r>
            <a:r>
              <a:rPr lang="el-GR" altLang="el-GR" sz="1200" dirty="0">
                <a:solidFill>
                  <a:schemeClr val="tx1"/>
                </a:solidFill>
                <a:latin typeface="Arial" panose="020B0604020202020204" pitchFamily="34" charset="0"/>
              </a:rPr>
              <a:t>".</a:t>
            </a:r>
          </a:p>
          <a:p>
            <a:pPr marL="0" lvl="0" indent="0" defTabSz="914400" eaLnBrk="0" fontAlgn="base" hangingPunct="0">
              <a:spcBef>
                <a:spcPct val="0"/>
              </a:spcBef>
              <a:spcAft>
                <a:spcPct val="0"/>
              </a:spcAft>
              <a:buClrTx/>
              <a:buSzTx/>
              <a:buFontTx/>
              <a:buChar char="•"/>
            </a:pPr>
            <a:r>
              <a:rPr lang="el-GR" altLang="el-GR" sz="1200" dirty="0" err="1">
                <a:solidFill>
                  <a:schemeClr val="tx1"/>
                </a:solidFill>
                <a:latin typeface="Arial" panose="020B0604020202020204" pitchFamily="34" charset="0"/>
              </a:rPr>
              <a:t>Kielhofner</a:t>
            </a:r>
            <a:r>
              <a:rPr lang="el-GR" altLang="el-GR" sz="1200" dirty="0">
                <a:solidFill>
                  <a:schemeClr val="tx1"/>
                </a:solidFill>
                <a:latin typeface="Arial" panose="020B0604020202020204" pitchFamily="34" charset="0"/>
              </a:rPr>
              <a:t>, G. (2008). </a:t>
            </a:r>
            <a:r>
              <a:rPr lang="el-GR" altLang="el-GR" sz="1200" i="1" dirty="0" err="1">
                <a:solidFill>
                  <a:schemeClr val="tx1"/>
                </a:solidFill>
                <a:latin typeface="Arial" panose="020B0604020202020204" pitchFamily="34" charset="0"/>
              </a:rPr>
              <a:t>Model</a:t>
            </a:r>
            <a:r>
              <a:rPr lang="el-GR" altLang="el-GR" sz="1200" i="1" dirty="0">
                <a:solidFill>
                  <a:schemeClr val="tx1"/>
                </a:solidFill>
                <a:latin typeface="Arial" panose="020B0604020202020204" pitchFamily="34" charset="0"/>
              </a:rPr>
              <a:t> of Human </a:t>
            </a:r>
            <a:r>
              <a:rPr lang="el-GR" altLang="el-GR" sz="1200" i="1" dirty="0" err="1">
                <a:solidFill>
                  <a:schemeClr val="tx1"/>
                </a:solidFill>
                <a:latin typeface="Arial" panose="020B0604020202020204" pitchFamily="34" charset="0"/>
              </a:rPr>
              <a:t>Occupation</a:t>
            </a:r>
            <a:r>
              <a:rPr lang="el-GR" altLang="el-GR" sz="1200" i="1" dirty="0">
                <a:solidFill>
                  <a:schemeClr val="tx1"/>
                </a:solidFill>
                <a:latin typeface="Arial" panose="020B0604020202020204" pitchFamily="34" charset="0"/>
              </a:rPr>
              <a:t>: </a:t>
            </a:r>
            <a:r>
              <a:rPr lang="el-GR" altLang="el-GR" sz="1200" i="1" dirty="0" err="1">
                <a:solidFill>
                  <a:schemeClr val="tx1"/>
                </a:solidFill>
                <a:latin typeface="Arial" panose="020B0604020202020204" pitchFamily="34" charset="0"/>
              </a:rPr>
              <a:t>Theory</a:t>
            </a:r>
            <a:r>
              <a:rPr lang="el-GR" altLang="el-GR" sz="1200" i="1" dirty="0">
                <a:solidFill>
                  <a:schemeClr val="tx1"/>
                </a:solidFill>
                <a:latin typeface="Arial" panose="020B0604020202020204" pitchFamily="34" charset="0"/>
              </a:rPr>
              <a:t> and </a:t>
            </a:r>
            <a:r>
              <a:rPr lang="el-GR" altLang="el-GR" sz="1200" i="1" dirty="0" err="1">
                <a:solidFill>
                  <a:schemeClr val="tx1"/>
                </a:solidFill>
                <a:latin typeface="Arial" panose="020B0604020202020204" pitchFamily="34" charset="0"/>
              </a:rPr>
              <a:t>Application</a:t>
            </a:r>
            <a:r>
              <a:rPr lang="el-GR" altLang="el-GR" sz="1200" dirty="0">
                <a:solidFill>
                  <a:schemeClr val="tx1"/>
                </a:solidFill>
                <a:latin typeface="Arial" panose="020B0604020202020204" pitchFamily="34" charset="0"/>
              </a:rPr>
              <a:t>. </a:t>
            </a:r>
            <a:r>
              <a:rPr lang="el-GR" altLang="el-GR" sz="1200" dirty="0" err="1">
                <a:solidFill>
                  <a:schemeClr val="tx1"/>
                </a:solidFill>
                <a:latin typeface="Arial" panose="020B0604020202020204" pitchFamily="34" charset="0"/>
              </a:rPr>
              <a:t>Lippincott</a:t>
            </a:r>
            <a:r>
              <a:rPr lang="el-GR" altLang="el-GR" sz="1200" dirty="0">
                <a:solidFill>
                  <a:schemeClr val="tx1"/>
                </a:solidFill>
                <a:latin typeface="Arial" panose="020B0604020202020204" pitchFamily="34" charset="0"/>
              </a:rPr>
              <a:t> </a:t>
            </a:r>
            <a:r>
              <a:rPr lang="el-GR" altLang="el-GR" sz="1200" dirty="0" err="1">
                <a:solidFill>
                  <a:schemeClr val="tx1"/>
                </a:solidFill>
                <a:latin typeface="Arial" panose="020B0604020202020204" pitchFamily="34" charset="0"/>
              </a:rPr>
              <a:t>Williams</a:t>
            </a:r>
            <a:r>
              <a:rPr lang="el-GR" altLang="el-GR" sz="1200" dirty="0">
                <a:solidFill>
                  <a:schemeClr val="tx1"/>
                </a:solidFill>
                <a:latin typeface="Arial" panose="020B0604020202020204" pitchFamily="34" charset="0"/>
              </a:rPr>
              <a:t> &amp; </a:t>
            </a:r>
            <a:r>
              <a:rPr lang="el-GR" altLang="el-GR" sz="1200" dirty="0" err="1">
                <a:solidFill>
                  <a:schemeClr val="tx1"/>
                </a:solidFill>
                <a:latin typeface="Arial" panose="020B0604020202020204" pitchFamily="34" charset="0"/>
              </a:rPr>
              <a:t>Wilkins</a:t>
            </a:r>
            <a:r>
              <a:rPr lang="el-GR" altLang="el-GR" sz="1200" dirty="0">
                <a:solidFill>
                  <a:schemeClr val="tx1"/>
                </a:solidFill>
                <a:latin typeface="Arial" panose="020B0604020202020204" pitchFamily="34" charset="0"/>
              </a:rPr>
              <a:t>.</a:t>
            </a:r>
          </a:p>
          <a:p>
            <a:pPr marL="0" lvl="0" indent="0" defTabSz="914400" eaLnBrk="0" fontAlgn="base" hangingPunct="0">
              <a:spcBef>
                <a:spcPct val="0"/>
              </a:spcBef>
              <a:spcAft>
                <a:spcPct val="0"/>
              </a:spcAft>
              <a:buClrTx/>
              <a:buSzTx/>
              <a:buFontTx/>
              <a:buChar char="•"/>
            </a:pPr>
            <a:r>
              <a:rPr lang="el-GR" altLang="el-GR" sz="1200" dirty="0" err="1">
                <a:solidFill>
                  <a:schemeClr val="tx1"/>
                </a:solidFill>
                <a:latin typeface="Arial" panose="020B0604020202020204" pitchFamily="34" charset="0"/>
              </a:rPr>
              <a:t>Townsend</a:t>
            </a:r>
            <a:r>
              <a:rPr lang="el-GR" altLang="el-GR" sz="1200" dirty="0">
                <a:solidFill>
                  <a:schemeClr val="tx1"/>
                </a:solidFill>
                <a:latin typeface="Arial" panose="020B0604020202020204" pitchFamily="34" charset="0"/>
              </a:rPr>
              <a:t>, E. A., &amp; </a:t>
            </a:r>
            <a:r>
              <a:rPr lang="el-GR" altLang="el-GR" sz="1200" dirty="0" err="1">
                <a:solidFill>
                  <a:schemeClr val="tx1"/>
                </a:solidFill>
                <a:latin typeface="Arial" panose="020B0604020202020204" pitchFamily="34" charset="0"/>
              </a:rPr>
              <a:t>Polatajko</a:t>
            </a:r>
            <a:r>
              <a:rPr lang="el-GR" altLang="el-GR" sz="1200" dirty="0">
                <a:solidFill>
                  <a:schemeClr val="tx1"/>
                </a:solidFill>
                <a:latin typeface="Arial" panose="020B0604020202020204" pitchFamily="34" charset="0"/>
              </a:rPr>
              <a:t>, H. J. (2007). </a:t>
            </a:r>
            <a:r>
              <a:rPr lang="el-GR" altLang="el-GR" sz="1200" i="1" dirty="0" err="1">
                <a:solidFill>
                  <a:schemeClr val="tx1"/>
                </a:solidFill>
                <a:latin typeface="Arial" panose="020B0604020202020204" pitchFamily="34" charset="0"/>
              </a:rPr>
              <a:t>Enabling</a:t>
            </a:r>
            <a:r>
              <a:rPr lang="el-GR" altLang="el-GR" sz="1200" i="1" dirty="0">
                <a:solidFill>
                  <a:schemeClr val="tx1"/>
                </a:solidFill>
                <a:latin typeface="Arial" panose="020B0604020202020204" pitchFamily="34" charset="0"/>
              </a:rPr>
              <a:t> </a:t>
            </a:r>
            <a:r>
              <a:rPr lang="el-GR" altLang="el-GR" sz="1200" i="1" dirty="0" err="1">
                <a:solidFill>
                  <a:schemeClr val="tx1"/>
                </a:solidFill>
                <a:latin typeface="Arial" panose="020B0604020202020204" pitchFamily="34" charset="0"/>
              </a:rPr>
              <a:t>Occupation</a:t>
            </a:r>
            <a:r>
              <a:rPr lang="el-GR" altLang="el-GR" sz="1200" i="1" dirty="0">
                <a:solidFill>
                  <a:schemeClr val="tx1"/>
                </a:solidFill>
                <a:latin typeface="Arial" panose="020B0604020202020204" pitchFamily="34" charset="0"/>
              </a:rPr>
              <a:t> II: </a:t>
            </a:r>
            <a:r>
              <a:rPr lang="el-GR" altLang="el-GR" sz="1200" i="1" dirty="0" err="1">
                <a:solidFill>
                  <a:schemeClr val="tx1"/>
                </a:solidFill>
                <a:latin typeface="Arial" panose="020B0604020202020204" pitchFamily="34" charset="0"/>
              </a:rPr>
              <a:t>Advancing</a:t>
            </a:r>
            <a:r>
              <a:rPr lang="el-GR" altLang="el-GR" sz="1200" i="1" dirty="0">
                <a:solidFill>
                  <a:schemeClr val="tx1"/>
                </a:solidFill>
                <a:latin typeface="Arial" panose="020B0604020202020204" pitchFamily="34" charset="0"/>
              </a:rPr>
              <a:t> </a:t>
            </a:r>
            <a:r>
              <a:rPr lang="el-GR" altLang="el-GR" sz="1200" i="1" dirty="0" err="1">
                <a:solidFill>
                  <a:schemeClr val="tx1"/>
                </a:solidFill>
                <a:latin typeface="Arial" panose="020B0604020202020204" pitchFamily="34" charset="0"/>
              </a:rPr>
              <a:t>an</a:t>
            </a:r>
            <a:r>
              <a:rPr lang="el-GR" altLang="el-GR" sz="1200" i="1" dirty="0">
                <a:solidFill>
                  <a:schemeClr val="tx1"/>
                </a:solidFill>
                <a:latin typeface="Arial" panose="020B0604020202020204" pitchFamily="34" charset="0"/>
              </a:rPr>
              <a:t> </a:t>
            </a:r>
            <a:r>
              <a:rPr lang="el-GR" altLang="el-GR" sz="1200" i="1" dirty="0" err="1">
                <a:solidFill>
                  <a:schemeClr val="tx1"/>
                </a:solidFill>
                <a:latin typeface="Arial" panose="020B0604020202020204" pitchFamily="34" charset="0"/>
              </a:rPr>
              <a:t>Occupational</a:t>
            </a:r>
            <a:r>
              <a:rPr lang="el-GR" altLang="el-GR" sz="1200" i="1" dirty="0">
                <a:solidFill>
                  <a:schemeClr val="tx1"/>
                </a:solidFill>
                <a:latin typeface="Arial" panose="020B0604020202020204" pitchFamily="34" charset="0"/>
              </a:rPr>
              <a:t> </a:t>
            </a:r>
            <a:r>
              <a:rPr lang="el-GR" altLang="el-GR" sz="1200" i="1" dirty="0" err="1">
                <a:solidFill>
                  <a:schemeClr val="tx1"/>
                </a:solidFill>
                <a:latin typeface="Arial" panose="020B0604020202020204" pitchFamily="34" charset="0"/>
              </a:rPr>
              <a:t>Therapy</a:t>
            </a:r>
            <a:r>
              <a:rPr lang="el-GR" altLang="el-GR" sz="1200" i="1" dirty="0">
                <a:solidFill>
                  <a:schemeClr val="tx1"/>
                </a:solidFill>
                <a:latin typeface="Arial" panose="020B0604020202020204" pitchFamily="34" charset="0"/>
              </a:rPr>
              <a:t> </a:t>
            </a:r>
            <a:r>
              <a:rPr lang="el-GR" altLang="el-GR" sz="1200" i="1" dirty="0" err="1">
                <a:solidFill>
                  <a:schemeClr val="tx1"/>
                </a:solidFill>
                <a:latin typeface="Arial" panose="020B0604020202020204" pitchFamily="34" charset="0"/>
              </a:rPr>
              <a:t>Vision</a:t>
            </a:r>
            <a:r>
              <a:rPr lang="el-GR" altLang="el-GR" sz="1200" i="1" dirty="0">
                <a:solidFill>
                  <a:schemeClr val="tx1"/>
                </a:solidFill>
                <a:latin typeface="Arial" panose="020B0604020202020204" pitchFamily="34" charset="0"/>
              </a:rPr>
              <a:t> for Health</a:t>
            </a:r>
            <a:endParaRPr lang="el-GR" sz="1200" dirty="0"/>
          </a:p>
        </p:txBody>
      </p:sp>
      <p:sp>
        <p:nvSpPr>
          <p:cNvPr id="4" name="Rectangle 1">
            <a:extLst>
              <a:ext uri="{FF2B5EF4-FFF2-40B4-BE49-F238E27FC236}">
                <a16:creationId xmlns:a16="http://schemas.microsoft.com/office/drawing/2014/main" id="{D9C72429-8B62-433B-96F6-6D5AFD10926C}"/>
              </a:ext>
            </a:extLst>
          </p:cNvPr>
          <p:cNvSpPr>
            <a:spLocks noChangeArrowheads="1"/>
          </p:cNvSpPr>
          <p:nvPr/>
        </p:nvSpPr>
        <p:spPr bwMode="auto">
          <a:xfrm>
            <a:off x="795868" y="5241029"/>
            <a:ext cx="44816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l-GR" altLang="el-GR" sz="1200" b="0" i="1" u="none" strike="noStrike" cap="none" normalizeH="0" baseline="0" dirty="0" err="1">
                <a:ln>
                  <a:noFill/>
                </a:ln>
                <a:solidFill>
                  <a:schemeClr val="tx1"/>
                </a:solidFill>
                <a:effectLst/>
                <a:latin typeface="Arial" panose="020B0604020202020204" pitchFamily="34" charset="0"/>
              </a:rPr>
              <a:t>Well-Being</a:t>
            </a:r>
            <a:r>
              <a:rPr kumimoji="0" lang="el-GR" altLang="el-GR" sz="1200" b="0" i="1" u="none" strike="noStrike" cap="none" normalizeH="0" baseline="0" dirty="0">
                <a:ln>
                  <a:noFill/>
                </a:ln>
                <a:solidFill>
                  <a:schemeClr val="tx1"/>
                </a:solidFill>
                <a:effectLst/>
                <a:latin typeface="Arial" panose="020B0604020202020204" pitchFamily="34" charset="0"/>
              </a:rPr>
              <a:t>, &amp; Justice </a:t>
            </a:r>
            <a:r>
              <a:rPr kumimoji="0" lang="el-GR" altLang="el-GR" sz="1200" b="0" i="1" u="none" strike="noStrike" cap="none" normalizeH="0" baseline="0" dirty="0" err="1">
                <a:ln>
                  <a:noFill/>
                </a:ln>
                <a:solidFill>
                  <a:schemeClr val="tx1"/>
                </a:solidFill>
                <a:effectLst/>
                <a:latin typeface="Arial" panose="020B0604020202020204" pitchFamily="34" charset="0"/>
              </a:rPr>
              <a:t>through</a:t>
            </a:r>
            <a:r>
              <a:rPr kumimoji="0" lang="el-GR" altLang="el-GR" sz="1200" b="0" i="1" u="none" strike="noStrike" cap="none" normalizeH="0" baseline="0" dirty="0">
                <a:ln>
                  <a:noFill/>
                </a:ln>
                <a:solidFill>
                  <a:schemeClr val="tx1"/>
                </a:solidFill>
                <a:effectLst/>
                <a:latin typeface="Arial" panose="020B0604020202020204" pitchFamily="34" charset="0"/>
              </a:rPr>
              <a:t> </a:t>
            </a:r>
            <a:r>
              <a:rPr kumimoji="0" lang="el-GR" altLang="el-GR" sz="1200" b="0" i="1" u="none" strike="noStrike" cap="none" normalizeH="0" baseline="0" dirty="0" err="1">
                <a:ln>
                  <a:noFill/>
                </a:ln>
                <a:solidFill>
                  <a:schemeClr val="tx1"/>
                </a:solidFill>
                <a:effectLst/>
                <a:latin typeface="Arial" panose="020B0604020202020204" pitchFamily="34" charset="0"/>
              </a:rPr>
              <a:t>Occupation</a:t>
            </a:r>
            <a:r>
              <a:rPr kumimoji="0" lang="el-GR" altLang="el-GR" sz="1200" b="0" i="0" u="none" strike="noStrike" cap="none" normalizeH="0" baseline="0" dirty="0">
                <a:ln>
                  <a:noFill/>
                </a:ln>
                <a:solidFill>
                  <a:schemeClr val="tx1"/>
                </a:solidFill>
                <a:effectLst/>
                <a:latin typeface="Arial" panose="020B0604020202020204" pitchFamily="34" charset="0"/>
              </a:rPr>
              <a:t>. CAOT </a:t>
            </a:r>
            <a:r>
              <a:rPr kumimoji="0" lang="el-GR" altLang="el-GR" sz="1200" b="0" i="0" u="none" strike="noStrike" cap="none" normalizeH="0" baseline="0" dirty="0" err="1">
                <a:ln>
                  <a:noFill/>
                </a:ln>
                <a:solidFill>
                  <a:schemeClr val="tx1"/>
                </a:solidFill>
                <a:effectLst/>
                <a:latin typeface="Arial" panose="020B0604020202020204" pitchFamily="34" charset="0"/>
              </a:rPr>
              <a:t>Publications</a:t>
            </a:r>
            <a:r>
              <a:rPr kumimoji="0" lang="el-GR" altLang="el-GR" sz="1200" b="0" i="0" u="none" strike="noStrike" cap="none" normalizeH="0" baseline="0" dirty="0">
                <a:ln>
                  <a:noFill/>
                </a:ln>
                <a:solidFill>
                  <a:schemeClr val="tx1"/>
                </a:solidFill>
                <a:effectLst/>
                <a:latin typeface="Arial" panose="020B0604020202020204" pitchFamily="34" charset="0"/>
              </a:rPr>
              <a:t>. </a:t>
            </a:r>
          </a:p>
        </p:txBody>
      </p:sp>
      <p:pic>
        <p:nvPicPr>
          <p:cNvPr id="6" name="Εικόνα 5">
            <a:extLst>
              <a:ext uri="{FF2B5EF4-FFF2-40B4-BE49-F238E27FC236}">
                <a16:creationId xmlns:a16="http://schemas.microsoft.com/office/drawing/2014/main" id="{C21B4E2E-260F-45F8-8BF7-B71EFA26325C}"/>
              </a:ext>
            </a:extLst>
          </p:cNvPr>
          <p:cNvPicPr>
            <a:picLocks noChangeAspect="1"/>
          </p:cNvPicPr>
          <p:nvPr/>
        </p:nvPicPr>
        <p:blipFill>
          <a:blip r:embed="rId2"/>
          <a:stretch>
            <a:fillRect/>
          </a:stretch>
        </p:blipFill>
        <p:spPr>
          <a:xfrm>
            <a:off x="9733242" y="0"/>
            <a:ext cx="1781424" cy="2038635"/>
          </a:xfrm>
          <a:prstGeom prst="rect">
            <a:avLst/>
          </a:prstGeom>
        </p:spPr>
      </p:pic>
    </p:spTree>
    <p:extLst>
      <p:ext uri="{BB962C8B-B14F-4D97-AF65-F5344CB8AC3E}">
        <p14:creationId xmlns:p14="http://schemas.microsoft.com/office/powerpoint/2010/main" val="601101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6B54D70E-9111-42F6-BB05-20A165E4E2A1}"/>
              </a:ext>
            </a:extLst>
          </p:cNvPr>
          <p:cNvSpPr>
            <a:spLocks noGrp="1"/>
          </p:cNvSpPr>
          <p:nvPr>
            <p:ph idx="1"/>
          </p:nvPr>
        </p:nvSpPr>
        <p:spPr>
          <a:xfrm>
            <a:off x="152399" y="0"/>
            <a:ext cx="11904133" cy="6722533"/>
          </a:xfrm>
        </p:spPr>
        <p:txBody>
          <a:bodyPr>
            <a:normAutofit fontScale="92500" lnSpcReduction="10000"/>
          </a:bodyPr>
          <a:lstStyle/>
          <a:p>
            <a:r>
              <a:rPr lang="el-GR" sz="2600" b="1" u="sng" dirty="0"/>
              <a:t>Πλαίσια Παροχής Υπηρεσιών Εργοθεραπείας</a:t>
            </a:r>
          </a:p>
          <a:p>
            <a:pPr>
              <a:buFont typeface="+mj-lt"/>
              <a:buAutoNum type="arabicPeriod"/>
            </a:pPr>
            <a:r>
              <a:rPr lang="el-GR" b="1" dirty="0"/>
              <a:t>Νοσοκομεία και Ιατρικά Κέντρα</a:t>
            </a:r>
            <a:endParaRPr lang="el-GR" dirty="0"/>
          </a:p>
          <a:p>
            <a:pPr marL="742950" lvl="1" indent="-285750">
              <a:buFont typeface="+mj-lt"/>
              <a:buAutoNum type="arabicPeriod"/>
            </a:pPr>
            <a:r>
              <a:rPr lang="el-GR" b="1" dirty="0"/>
              <a:t>Οξεία Φροντίδα:</a:t>
            </a:r>
            <a:r>
              <a:rPr lang="el-GR" dirty="0"/>
              <a:t> Οι </a:t>
            </a:r>
            <a:r>
              <a:rPr lang="el-GR" dirty="0" err="1"/>
              <a:t>εργοθεραπευτές</a:t>
            </a:r>
            <a:r>
              <a:rPr lang="el-GR" dirty="0"/>
              <a:t> παρέχουν υπηρεσίες σε ασθενείς που έχουν υποστεί τραυματισμούς ή χειρουργικές επεμβάσεις, εστιάζοντας στην αποκατάσταση της λειτουργικότητας και της καθημερινής αυτονομίας τους.</a:t>
            </a:r>
          </a:p>
          <a:p>
            <a:pPr marL="742950" lvl="1" indent="-285750">
              <a:buFont typeface="+mj-lt"/>
              <a:buAutoNum type="arabicPeriod"/>
            </a:pPr>
            <a:r>
              <a:rPr lang="el-GR" b="1" dirty="0"/>
              <a:t>Μονάδες Αποκατάστασης:</a:t>
            </a:r>
            <a:r>
              <a:rPr lang="el-GR" dirty="0"/>
              <a:t> Ειδικές μονάδες αποκατάστασης ενσωματώνουν </a:t>
            </a:r>
            <a:r>
              <a:rPr lang="el-GR" dirty="0" err="1"/>
              <a:t>εργοθεραπεία</a:t>
            </a:r>
            <a:r>
              <a:rPr lang="el-GR" dirty="0"/>
              <a:t> για τη βελτίωση της κινητικότητας, της δύναμης και της ανεξαρτησίας των ασθενών.</a:t>
            </a:r>
          </a:p>
          <a:p>
            <a:pPr>
              <a:buFont typeface="+mj-lt"/>
              <a:buAutoNum type="arabicPeriod"/>
            </a:pPr>
            <a:r>
              <a:rPr lang="el-GR" b="1" dirty="0"/>
              <a:t>Ιδιωτικά Ιατρεία</a:t>
            </a:r>
            <a:endParaRPr lang="el-GR" dirty="0"/>
          </a:p>
          <a:p>
            <a:pPr marL="742950" lvl="1" indent="-285750">
              <a:buFont typeface="+mj-lt"/>
              <a:buAutoNum type="arabicPeriod"/>
            </a:pPr>
            <a:r>
              <a:rPr lang="el-GR" b="1" dirty="0"/>
              <a:t>Ατομικές και Ομαδικές Συνεδρίες:</a:t>
            </a:r>
            <a:r>
              <a:rPr lang="el-GR" dirty="0"/>
              <a:t> </a:t>
            </a:r>
            <a:r>
              <a:rPr lang="el-GR" dirty="0" err="1"/>
              <a:t>Εργοθεραπευτές</a:t>
            </a:r>
            <a:r>
              <a:rPr lang="el-GR" dirty="0"/>
              <a:t> παρέχουν εξατομικευμένες υπηρεσίες και ομαδικές θεραπείες που προάγουν την κοινωνικοποίηση και την υποστήριξη των συμμετεχόντων.</a:t>
            </a:r>
          </a:p>
          <a:p>
            <a:pPr>
              <a:buFont typeface="+mj-lt"/>
              <a:buAutoNum type="arabicPeriod"/>
            </a:pPr>
            <a:r>
              <a:rPr lang="el-GR" b="1" dirty="0"/>
              <a:t>Κέντρα Ειδικής Αγωγής</a:t>
            </a:r>
            <a:endParaRPr lang="el-GR" dirty="0"/>
          </a:p>
          <a:p>
            <a:pPr marL="742950" lvl="1" indent="-285750">
              <a:buFont typeface="+mj-lt"/>
              <a:buAutoNum type="arabicPeriod"/>
            </a:pPr>
            <a:r>
              <a:rPr lang="el-GR" b="1" dirty="0"/>
              <a:t>Παιδιά:</a:t>
            </a:r>
            <a:r>
              <a:rPr lang="el-GR" dirty="0"/>
              <a:t> </a:t>
            </a:r>
            <a:r>
              <a:rPr lang="el-GR" dirty="0" err="1"/>
              <a:t>Εργοθεραπευτές</a:t>
            </a:r>
            <a:r>
              <a:rPr lang="el-GR" dirty="0"/>
              <a:t> αναπτύσσουν στρατηγικές για τη βελτίωση των κινητικών και γνωστικών ικανοτήτων παιδιών με αναπτυξιακές διαταραχές.</a:t>
            </a:r>
          </a:p>
          <a:p>
            <a:pPr>
              <a:buFont typeface="+mj-lt"/>
              <a:buAutoNum type="arabicPeriod"/>
            </a:pPr>
            <a:r>
              <a:rPr lang="el-GR" b="1" dirty="0"/>
              <a:t>Σχολεία και Εκπαιδευτικά Ιδρύματα</a:t>
            </a:r>
            <a:endParaRPr lang="el-GR" dirty="0"/>
          </a:p>
          <a:p>
            <a:pPr marL="742950" lvl="1" indent="-285750">
              <a:buFont typeface="+mj-lt"/>
              <a:buAutoNum type="arabicPeriod"/>
            </a:pPr>
            <a:r>
              <a:rPr lang="el-GR" b="1" dirty="0"/>
              <a:t>Υποστήριξη Μαθητών:</a:t>
            </a:r>
            <a:r>
              <a:rPr lang="el-GR" dirty="0"/>
              <a:t> </a:t>
            </a:r>
            <a:r>
              <a:rPr lang="el-GR" dirty="0" err="1"/>
              <a:t>Εργοθεραπευτές</a:t>
            </a:r>
            <a:r>
              <a:rPr lang="el-GR" dirty="0"/>
              <a:t> αξιολογούν και παρέχουν υποστήριξη σε μαθητές με ειδικές ανάγκες, διευκολύνοντας την εκπαίδευση και την κοινωνικοποίηση τους.</a:t>
            </a:r>
          </a:p>
          <a:p>
            <a:pPr>
              <a:buFont typeface="+mj-lt"/>
              <a:buAutoNum type="arabicPeriod"/>
            </a:pPr>
            <a:r>
              <a:rPr lang="el-GR" b="1" dirty="0"/>
              <a:t>Κατ' </a:t>
            </a:r>
            <a:r>
              <a:rPr lang="el-GR" b="1" dirty="0" err="1"/>
              <a:t>Οίκον</a:t>
            </a:r>
            <a:r>
              <a:rPr lang="el-GR" b="1" dirty="0"/>
              <a:t> Παροχή Υπηρεσιών</a:t>
            </a:r>
            <a:endParaRPr lang="el-GR" dirty="0"/>
          </a:p>
          <a:p>
            <a:pPr marL="742950" lvl="1" indent="-285750">
              <a:buFont typeface="+mj-lt"/>
              <a:buAutoNum type="arabicPeriod"/>
            </a:pPr>
            <a:r>
              <a:rPr lang="el-GR" b="1" dirty="0"/>
              <a:t>Υποστήριξη σε Άτομα με Δυσκολίες Κίνησης:</a:t>
            </a:r>
            <a:r>
              <a:rPr lang="el-GR" dirty="0"/>
              <a:t> </a:t>
            </a:r>
            <a:r>
              <a:rPr lang="el-GR" dirty="0" err="1"/>
              <a:t>Εργοθεραπευτές</a:t>
            </a:r>
            <a:r>
              <a:rPr lang="el-GR" dirty="0"/>
              <a:t> αξιολογούν το οικιακό περιβάλλον και παρέχουν προτάσεις τροποποιήσεων για την υποστήριξη της ανεξαρτησίας των ατόμων.</a:t>
            </a:r>
          </a:p>
          <a:p>
            <a:pPr>
              <a:buFont typeface="+mj-lt"/>
              <a:buAutoNum type="arabicPeriod"/>
            </a:pPr>
            <a:r>
              <a:rPr lang="el-GR" b="1" dirty="0"/>
              <a:t>Κέντρα Ηλικιωμένων και Γηροκομεία</a:t>
            </a:r>
            <a:endParaRPr lang="el-GR" dirty="0"/>
          </a:p>
          <a:p>
            <a:pPr marL="742950" lvl="1" indent="-285750">
              <a:buFont typeface="+mj-lt"/>
              <a:buAutoNum type="arabicPeriod"/>
            </a:pPr>
            <a:r>
              <a:rPr lang="el-GR" b="1" dirty="0"/>
              <a:t>Διατήρηση της Αυτονομίας:</a:t>
            </a:r>
            <a:r>
              <a:rPr lang="el-GR" dirty="0"/>
              <a:t> Προγράμματα υποστήριξης ηλικιωμένων για τη βελτίωση της ποιότητας ζωής και την πρόληψη πτώσεων.</a:t>
            </a:r>
          </a:p>
          <a:p>
            <a:endParaRPr lang="el-GR" dirty="0"/>
          </a:p>
        </p:txBody>
      </p:sp>
    </p:spTree>
    <p:extLst>
      <p:ext uri="{BB962C8B-B14F-4D97-AF65-F5344CB8AC3E}">
        <p14:creationId xmlns:p14="http://schemas.microsoft.com/office/powerpoint/2010/main" val="1772266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0B92FD4-8264-4AC3-8DAC-F7119D2C5F11}"/>
              </a:ext>
            </a:extLst>
          </p:cNvPr>
          <p:cNvSpPr>
            <a:spLocks noGrp="1"/>
          </p:cNvSpPr>
          <p:nvPr>
            <p:ph idx="1"/>
          </p:nvPr>
        </p:nvSpPr>
        <p:spPr>
          <a:xfrm>
            <a:off x="304800" y="197224"/>
            <a:ext cx="11887200" cy="7368988"/>
          </a:xfrm>
        </p:spPr>
        <p:txBody>
          <a:bodyPr>
            <a:normAutofit fontScale="32500" lnSpcReduction="20000"/>
          </a:bodyPr>
          <a:lstStyle/>
          <a:p>
            <a:pPr marL="0" indent="0">
              <a:buNone/>
            </a:pPr>
            <a:r>
              <a:rPr lang="el-GR" sz="2500" b="1" dirty="0"/>
              <a:t>7</a:t>
            </a:r>
            <a:r>
              <a:rPr lang="el-GR" sz="5500" b="1" dirty="0"/>
              <a:t>. Ψυχιατρικά Νοσοκομεία και Κέντρα Υγείας</a:t>
            </a:r>
            <a:endParaRPr lang="el-GR" sz="5500" dirty="0"/>
          </a:p>
          <a:p>
            <a:pPr marL="457200" lvl="1" indent="0">
              <a:buNone/>
            </a:pPr>
            <a:r>
              <a:rPr lang="el-GR" sz="5500" b="1" dirty="0"/>
              <a:t>Ψυχοκοινωνική Υποστήριξη:</a:t>
            </a:r>
            <a:r>
              <a:rPr lang="el-GR" sz="5500" dirty="0"/>
              <a:t> </a:t>
            </a:r>
            <a:r>
              <a:rPr lang="el-GR" sz="5500" dirty="0" err="1"/>
              <a:t>Εργοθεραπευτές</a:t>
            </a:r>
            <a:r>
              <a:rPr lang="el-GR" sz="5500" dirty="0"/>
              <a:t> παρέχουν παρεμβάσεις για την αποκατάσταση ασθενών με ψυχικές διαταραχές, προάγοντας την κοινωνικοποίηση και την αυτονομία τους.</a:t>
            </a:r>
          </a:p>
          <a:p>
            <a:pPr marL="457200" lvl="1" indent="0">
              <a:buNone/>
            </a:pPr>
            <a:r>
              <a:rPr lang="el-GR" sz="5500" b="1" dirty="0"/>
              <a:t>Δραστηριότητες Ψυχοκοινωνικής Αποκατάστασης:</a:t>
            </a:r>
            <a:r>
              <a:rPr lang="el-GR" sz="5500" dirty="0"/>
              <a:t> Οι </a:t>
            </a:r>
            <a:r>
              <a:rPr lang="el-GR" sz="5500" dirty="0" err="1"/>
              <a:t>εργοθεραπευτές</a:t>
            </a:r>
            <a:r>
              <a:rPr lang="el-GR" sz="5500" dirty="0"/>
              <a:t> σχεδιάζουν δραστηριότητες που ενθαρρύνουν τη συμμετοχή των ατόμων σε καθημερινές δραστηριότητες, ενισχύοντας την κοινωνική τους αλληλεπίδραση και την προσωπική ανάπτυξη.</a:t>
            </a:r>
          </a:p>
          <a:p>
            <a:pPr marL="0" indent="0">
              <a:buNone/>
            </a:pPr>
            <a:r>
              <a:rPr lang="el-GR" sz="5500" b="1" dirty="0"/>
              <a:t>8. Κέντρα </a:t>
            </a:r>
            <a:r>
              <a:rPr lang="el-GR" sz="5500" b="1" dirty="0" err="1"/>
              <a:t>Αλτσχάιμερ</a:t>
            </a:r>
            <a:r>
              <a:rPr lang="el-GR" sz="5500" b="1" dirty="0"/>
              <a:t> και Άλλες Νευρολογικές Διαταραχές</a:t>
            </a:r>
            <a:endParaRPr lang="el-GR" sz="5500" dirty="0"/>
          </a:p>
          <a:p>
            <a:pPr marL="457200" lvl="1" indent="0">
              <a:buNone/>
            </a:pPr>
            <a:r>
              <a:rPr lang="el-GR" sz="5500" b="1" dirty="0"/>
              <a:t>Υποστήριξη Ατόμων με Νόσο </a:t>
            </a:r>
            <a:r>
              <a:rPr lang="el-GR" sz="5500" b="1" dirty="0" err="1"/>
              <a:t>Αλτσχάιμερ</a:t>
            </a:r>
            <a:r>
              <a:rPr lang="el-GR" sz="5500" b="1" dirty="0"/>
              <a:t>:</a:t>
            </a:r>
            <a:r>
              <a:rPr lang="el-GR" sz="5500" dirty="0"/>
              <a:t> </a:t>
            </a:r>
            <a:r>
              <a:rPr lang="el-GR" sz="5500" dirty="0" err="1"/>
              <a:t>Εργοθεραπευτές</a:t>
            </a:r>
            <a:r>
              <a:rPr lang="el-GR" sz="5500" dirty="0"/>
              <a:t> εργάζονται με άτομα που έχουν </a:t>
            </a:r>
            <a:r>
              <a:rPr lang="el-GR" sz="5500" dirty="0" err="1"/>
              <a:t>Αλτσχάιμερ</a:t>
            </a:r>
            <a:r>
              <a:rPr lang="el-GR" sz="5500" dirty="0"/>
              <a:t> για να ενισχύσουν την καθημερινή τους λειτουργικότητα και την ποιότητα ζωής τους. Οι παρεμβάσεις περιλαμβάνουν στρατηγικές που βοηθούν στη διατήρηση της ανεξαρτησίας τους, όπως η διαχείριση καθημερινών δραστηριοτήτων, η εκπαίδευση φροντιστών και η τροποποίηση του περιβάλλοντος.</a:t>
            </a:r>
          </a:p>
          <a:p>
            <a:pPr marL="457200" lvl="1" indent="0">
              <a:buNone/>
            </a:pPr>
            <a:r>
              <a:rPr lang="el-GR" sz="5500" b="1" dirty="0"/>
              <a:t>Δημιουργία </a:t>
            </a:r>
            <a:r>
              <a:rPr lang="el-GR" sz="5500" b="1" dirty="0" err="1"/>
              <a:t>Θυμιστικών</a:t>
            </a:r>
            <a:r>
              <a:rPr lang="el-GR" sz="5500" b="1" dirty="0"/>
              <a:t> Δραστηριοτήτων:</a:t>
            </a:r>
            <a:r>
              <a:rPr lang="el-GR" sz="5500" dirty="0"/>
              <a:t> Παρέχονται δραστηριότητες που ενεργοποιούν μνήμες και διευκολύνουν την αλληλεπίδραση, όπως χειροτεχνίες και παιχνίδια μνήμης.</a:t>
            </a:r>
          </a:p>
          <a:p>
            <a:pPr marL="0" indent="0">
              <a:buNone/>
            </a:pPr>
            <a:r>
              <a:rPr lang="el-GR" sz="5500" b="1" dirty="0"/>
              <a:t>9. Προ και Επαγγελματικά Εργαστήρια</a:t>
            </a:r>
            <a:endParaRPr lang="el-GR" sz="5500" dirty="0"/>
          </a:p>
          <a:p>
            <a:pPr marL="457200" lvl="1" indent="0">
              <a:buNone/>
            </a:pPr>
            <a:r>
              <a:rPr lang="el-GR" sz="5500" b="1" dirty="0"/>
              <a:t>Επαγγελματική Εκπαίδευση:</a:t>
            </a:r>
            <a:r>
              <a:rPr lang="el-GR" sz="5500" dirty="0"/>
              <a:t> Σε </a:t>
            </a:r>
            <a:r>
              <a:rPr lang="el-GR" sz="5500" dirty="0" err="1"/>
              <a:t>προεπαγγελματικά</a:t>
            </a:r>
            <a:r>
              <a:rPr lang="el-GR" sz="5500" dirty="0"/>
              <a:t> εργαστήρια, </a:t>
            </a:r>
            <a:r>
              <a:rPr lang="el-GR" sz="5500" dirty="0" err="1"/>
              <a:t>εργοθεραπευτές</a:t>
            </a:r>
            <a:r>
              <a:rPr lang="el-GR" sz="5500" dirty="0"/>
              <a:t> υποστηρίζουν νέους και ενήλικες στην ανάπτυξη δεξιοτήτων που απαιτούνται για την είσοδό τους στην αγορά εργασίας. Οι παρεμβάσεις περιλαμβάνουν εκπαίδευση στην επαγγελματική συμπεριφορά, ανάπτυξη κοινωνικών δεξιοτήτων και πρακτική σε εργασιακά περιβάλλοντα.</a:t>
            </a:r>
          </a:p>
          <a:p>
            <a:pPr marL="457200" lvl="1" indent="0">
              <a:buNone/>
            </a:pPr>
            <a:r>
              <a:rPr lang="el-GR" sz="5500" b="1" dirty="0"/>
              <a:t>Δημιουργία Υποστηρικτικών Προγραμμάτων:</a:t>
            </a:r>
            <a:r>
              <a:rPr lang="el-GR" sz="5500" dirty="0"/>
              <a:t> Τα εργαστήρια παρέχουν τη δυνατότητα σε άτομα να αποκτήσουν εμπειρία στον τομέα εργασίας τους, ενθαρρύνοντας την ανεξαρτησία και την αυτοεκτίμηση.</a:t>
            </a:r>
          </a:p>
          <a:p>
            <a:pPr marL="0" indent="0">
              <a:buNone/>
            </a:pPr>
            <a:r>
              <a:rPr lang="el-GR" sz="5500" b="1" dirty="0"/>
              <a:t>10. Κοινωνικές Υπηρεσίες και Μη Κυβερνητικές Οργανώσεις (ΜΚΟ)</a:t>
            </a:r>
            <a:endParaRPr lang="el-GR" sz="5500" dirty="0"/>
          </a:p>
          <a:p>
            <a:pPr marL="457200" lvl="1" indent="0">
              <a:buNone/>
            </a:pPr>
            <a:r>
              <a:rPr lang="el-GR" sz="5500" b="1" dirty="0"/>
              <a:t>Προγράμματα Υποστήριξης:</a:t>
            </a:r>
            <a:r>
              <a:rPr lang="el-GR" sz="5500" dirty="0"/>
              <a:t> </a:t>
            </a:r>
            <a:r>
              <a:rPr lang="el-GR" sz="5500" dirty="0" err="1"/>
              <a:t>Εργοθεραπευτές</a:t>
            </a:r>
            <a:r>
              <a:rPr lang="el-GR" sz="5500" dirty="0"/>
              <a:t> συνεργάζονται με οργανισμούς για την υποστήριξη πληθυσμών που διατρέχουν κίνδυνο κοινωνικού αποκλεισμού, προσφέροντας υπηρεσίες που προάγουν την κοινωνική τους συμμετοχή και την καθημερινή τους λειτουργικότητα.</a:t>
            </a:r>
          </a:p>
          <a:p>
            <a:endParaRPr lang="el-GR" dirty="0"/>
          </a:p>
        </p:txBody>
      </p:sp>
    </p:spTree>
    <p:extLst>
      <p:ext uri="{BB962C8B-B14F-4D97-AF65-F5344CB8AC3E}">
        <p14:creationId xmlns:p14="http://schemas.microsoft.com/office/powerpoint/2010/main" val="2837576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3050"/>
            <a:ext cx="11331388" cy="869950"/>
          </a:xfrm>
          <a:solidFill>
            <a:schemeClr val="accent1">
              <a:lumMod val="60000"/>
              <a:lumOff val="40000"/>
            </a:schemeClr>
          </a:solidFill>
        </p:spPr>
        <p:txBody>
          <a:bodyPr>
            <a:normAutofit fontScale="90000"/>
          </a:bodyPr>
          <a:lstStyle/>
          <a:p>
            <a:pPr lvl="1" algn="ctr">
              <a:defRPr/>
            </a:pPr>
            <a:r>
              <a:rPr lang="el-GR" sz="3200" b="1" dirty="0"/>
              <a:t>Ποια είναι τα μοντέλα παροχής </a:t>
            </a:r>
            <a:r>
              <a:rPr lang="el-GR" sz="3200" b="1" dirty="0" err="1"/>
              <a:t>εργοθεραπευτικών</a:t>
            </a:r>
            <a:r>
              <a:rPr lang="el-GR" sz="3200" b="1" dirty="0"/>
              <a:t> υπηρεσιών</a:t>
            </a:r>
            <a:endParaRPr lang="el-GR" sz="3200" dirty="0"/>
          </a:p>
        </p:txBody>
      </p:sp>
      <p:sp>
        <p:nvSpPr>
          <p:cNvPr id="3" name="2 - Θέση περιεχομένου"/>
          <p:cNvSpPr>
            <a:spLocks noGrp="1"/>
          </p:cNvSpPr>
          <p:nvPr>
            <p:ph sz="quarter" idx="2"/>
          </p:nvPr>
        </p:nvSpPr>
        <p:spPr>
          <a:xfrm>
            <a:off x="1809750" y="2438400"/>
            <a:ext cx="4210050" cy="4133850"/>
          </a:xfrm>
          <a:solidFill>
            <a:schemeClr val="accent1">
              <a:lumMod val="60000"/>
              <a:lumOff val="40000"/>
            </a:schemeClr>
          </a:solidFill>
          <a:ln>
            <a:solidFill>
              <a:schemeClr val="tx2">
                <a:lumMod val="50000"/>
              </a:schemeClr>
            </a:solidFill>
          </a:ln>
        </p:spPr>
        <p:txBody>
          <a:bodyPr>
            <a:normAutofit fontScale="92500" lnSpcReduction="10000"/>
          </a:bodyPr>
          <a:lstStyle/>
          <a:p>
            <a:pPr>
              <a:buFont typeface="Wingdings" pitchFamily="2" charset="2"/>
              <a:buNone/>
              <a:defRPr/>
            </a:pPr>
            <a:r>
              <a:rPr lang="el-GR" sz="2400" b="1" dirty="0">
                <a:solidFill>
                  <a:schemeClr val="bg2">
                    <a:lumMod val="10000"/>
                  </a:schemeClr>
                </a:solidFill>
              </a:rPr>
              <a:t>     </a:t>
            </a:r>
            <a:r>
              <a:rPr lang="el-GR" sz="2400" dirty="0">
                <a:solidFill>
                  <a:schemeClr val="bg2">
                    <a:lumMod val="10000"/>
                  </a:schemeClr>
                </a:solidFill>
              </a:rPr>
              <a:t>Παραδοσιακές παρεμβάσεις  κατά τις οποίες ο θεραπευτής είναι σε άμεση επαφή  με τον </a:t>
            </a:r>
            <a:r>
              <a:rPr lang="el-GR" sz="2400" dirty="0" err="1">
                <a:solidFill>
                  <a:schemeClr val="bg2">
                    <a:lumMod val="10000"/>
                  </a:schemeClr>
                </a:solidFill>
              </a:rPr>
              <a:t>θεραπευόμενο</a:t>
            </a:r>
            <a:r>
              <a:rPr lang="el-GR" sz="2400" dirty="0">
                <a:solidFill>
                  <a:schemeClr val="bg2">
                    <a:lumMod val="10000"/>
                  </a:schemeClr>
                </a:solidFill>
              </a:rPr>
              <a:t> (ατομικές θεραπείες) ή με ομάδες </a:t>
            </a:r>
            <a:r>
              <a:rPr lang="el-GR" sz="2400" dirty="0" err="1">
                <a:solidFill>
                  <a:schemeClr val="bg2">
                    <a:lumMod val="10000"/>
                  </a:schemeClr>
                </a:solidFill>
              </a:rPr>
              <a:t>θεραπευόμενων</a:t>
            </a:r>
            <a:endParaRPr lang="el-GR" sz="2400" dirty="0">
              <a:solidFill>
                <a:schemeClr val="bg2">
                  <a:lumMod val="10000"/>
                </a:schemeClr>
              </a:solidFill>
            </a:endParaRPr>
          </a:p>
        </p:txBody>
      </p:sp>
      <p:sp>
        <p:nvSpPr>
          <p:cNvPr id="6" name="5 - Θέση περιεχομένου"/>
          <p:cNvSpPr>
            <a:spLocks noGrp="1"/>
          </p:cNvSpPr>
          <p:nvPr>
            <p:ph sz="quarter" idx="4"/>
          </p:nvPr>
        </p:nvSpPr>
        <p:spPr>
          <a:xfrm>
            <a:off x="6324600" y="2438401"/>
            <a:ext cx="4129088" cy="4062413"/>
          </a:xfrm>
          <a:solidFill>
            <a:schemeClr val="accent1">
              <a:lumMod val="60000"/>
              <a:lumOff val="40000"/>
            </a:schemeClr>
          </a:solidFill>
          <a:ln>
            <a:solidFill>
              <a:schemeClr val="tx2">
                <a:lumMod val="50000"/>
              </a:schemeClr>
            </a:solidFill>
          </a:ln>
        </p:spPr>
        <p:txBody>
          <a:bodyPr>
            <a:normAutofit fontScale="92500" lnSpcReduction="10000"/>
          </a:bodyPr>
          <a:lstStyle/>
          <a:p>
            <a:pPr>
              <a:buFont typeface="Wingdings" pitchFamily="2" charset="2"/>
              <a:buNone/>
              <a:defRPr/>
            </a:pPr>
            <a:r>
              <a:rPr lang="el-GR" sz="2400" dirty="0">
                <a:solidFill>
                  <a:schemeClr val="bg2">
                    <a:lumMod val="10000"/>
                  </a:schemeClr>
                </a:solidFill>
              </a:rPr>
              <a:t>    παρέχονται για λογαριασμό του </a:t>
            </a:r>
            <a:r>
              <a:rPr lang="el-GR" sz="2400" dirty="0" err="1">
                <a:solidFill>
                  <a:schemeClr val="bg2">
                    <a:lumMod val="10000"/>
                  </a:schemeClr>
                </a:solidFill>
              </a:rPr>
              <a:t>θεραπευόμενου</a:t>
            </a:r>
            <a:r>
              <a:rPr lang="el-GR" sz="2400" dirty="0">
                <a:solidFill>
                  <a:schemeClr val="bg2">
                    <a:lumMod val="10000"/>
                  </a:schemeClr>
                </a:solidFill>
              </a:rPr>
              <a:t>, και περιλαμβάνουν </a:t>
            </a:r>
            <a:r>
              <a:rPr lang="el-GR" sz="2400" u="sng" dirty="0">
                <a:solidFill>
                  <a:schemeClr val="bg2">
                    <a:lumMod val="10000"/>
                  </a:schemeClr>
                </a:solidFill>
              </a:rPr>
              <a:t>συμβουλευτική</a:t>
            </a:r>
            <a:r>
              <a:rPr lang="el-GR" sz="2400" dirty="0">
                <a:solidFill>
                  <a:schemeClr val="bg2">
                    <a:lumMod val="10000"/>
                  </a:schemeClr>
                </a:solidFill>
              </a:rPr>
              <a:t> (</a:t>
            </a:r>
            <a:r>
              <a:rPr lang="en-US" sz="2400" dirty="0">
                <a:solidFill>
                  <a:schemeClr val="bg2">
                    <a:lumMod val="10000"/>
                  </a:schemeClr>
                </a:solidFill>
              </a:rPr>
              <a:t>consultation</a:t>
            </a:r>
            <a:r>
              <a:rPr lang="el-GR" sz="2400" dirty="0">
                <a:solidFill>
                  <a:schemeClr val="bg2">
                    <a:lumMod val="10000"/>
                  </a:schemeClr>
                </a:solidFill>
              </a:rPr>
              <a:t>) σε άτομα που σχετίζονται με τον </a:t>
            </a:r>
            <a:r>
              <a:rPr lang="el-GR" sz="2400" dirty="0" err="1">
                <a:solidFill>
                  <a:schemeClr val="bg2">
                    <a:lumMod val="10000"/>
                  </a:schemeClr>
                </a:solidFill>
              </a:rPr>
              <a:t>θεραπευόμενο</a:t>
            </a:r>
            <a:r>
              <a:rPr lang="el-GR" sz="2400" dirty="0">
                <a:solidFill>
                  <a:schemeClr val="bg2">
                    <a:lumMod val="10000"/>
                  </a:schemeClr>
                </a:solidFill>
              </a:rPr>
              <a:t>, όπως σε γονείς, δασκάλους, γυμναστές, εργοδότες, συναδέλφους, παιδιά αλλά ακόμη και σε φορείς ή οργανώσεις της κοινότητας</a:t>
            </a:r>
          </a:p>
          <a:p>
            <a:pPr>
              <a:defRPr/>
            </a:pPr>
            <a:endParaRPr lang="el-GR" sz="2400" dirty="0">
              <a:solidFill>
                <a:schemeClr val="bg2">
                  <a:lumMod val="10000"/>
                </a:schemeClr>
              </a:solidFill>
            </a:endParaRPr>
          </a:p>
        </p:txBody>
      </p:sp>
      <p:sp>
        <p:nvSpPr>
          <p:cNvPr id="4" name="3 - Θέση κειμένου"/>
          <p:cNvSpPr>
            <a:spLocks noGrp="1"/>
          </p:cNvSpPr>
          <p:nvPr>
            <p:ph type="body" sz="quarter" idx="1"/>
          </p:nvPr>
        </p:nvSpPr>
        <p:spPr>
          <a:xfrm>
            <a:off x="627529" y="1341440"/>
            <a:ext cx="5354171" cy="869949"/>
          </a:xfrm>
          <a:solidFill>
            <a:schemeClr val="accent2">
              <a:lumMod val="75000"/>
            </a:schemeClr>
          </a:solidFill>
        </p:spPr>
        <p:txBody>
          <a:bodyPr/>
          <a:lstStyle/>
          <a:p>
            <a:pPr>
              <a:defRPr/>
            </a:pPr>
            <a:r>
              <a:rPr lang="el-GR" b="1" dirty="0">
                <a:solidFill>
                  <a:schemeClr val="bg1"/>
                </a:solidFill>
              </a:rPr>
              <a:t>άμεσες υπηρεσίες </a:t>
            </a:r>
            <a:r>
              <a:rPr lang="el-GR" b="1" dirty="0" err="1">
                <a:solidFill>
                  <a:schemeClr val="bg1"/>
                </a:solidFill>
              </a:rPr>
              <a:t>εργοθεραπείας</a:t>
            </a:r>
            <a:endParaRPr lang="el-GR" b="1" dirty="0">
              <a:solidFill>
                <a:schemeClr val="bg1"/>
              </a:solidFill>
            </a:endParaRPr>
          </a:p>
        </p:txBody>
      </p:sp>
      <p:sp>
        <p:nvSpPr>
          <p:cNvPr id="5" name="4 - Θέση κειμένου"/>
          <p:cNvSpPr>
            <a:spLocks noGrp="1"/>
          </p:cNvSpPr>
          <p:nvPr>
            <p:ph type="body" sz="quarter" idx="3"/>
          </p:nvPr>
        </p:nvSpPr>
        <p:spPr>
          <a:xfrm>
            <a:off x="6310314" y="1341440"/>
            <a:ext cx="4590768" cy="869949"/>
          </a:xfrm>
          <a:solidFill>
            <a:schemeClr val="accent2">
              <a:lumMod val="75000"/>
            </a:schemeClr>
          </a:solidFill>
        </p:spPr>
        <p:txBody>
          <a:bodyPr/>
          <a:lstStyle/>
          <a:p>
            <a:pPr>
              <a:defRPr/>
            </a:pPr>
            <a:r>
              <a:rPr lang="el-GR" dirty="0">
                <a:solidFill>
                  <a:schemeClr val="bg1"/>
                </a:solidFill>
              </a:rPr>
              <a:t>έμμεσες υπηρεσίες </a:t>
            </a:r>
            <a:r>
              <a:rPr lang="el-GR" dirty="0" err="1">
                <a:solidFill>
                  <a:schemeClr val="bg1"/>
                </a:solidFill>
              </a:rPr>
              <a:t>εργοθεραπείας</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78ED66-8EA2-49EC-BB5F-0A7A80DC7BB2}"/>
              </a:ext>
            </a:extLst>
          </p:cNvPr>
          <p:cNvSpPr>
            <a:spLocks noGrp="1"/>
          </p:cNvSpPr>
          <p:nvPr>
            <p:ph type="title"/>
          </p:nvPr>
        </p:nvSpPr>
        <p:spPr>
          <a:xfrm>
            <a:off x="677334" y="609600"/>
            <a:ext cx="11514666" cy="1320800"/>
          </a:xfrm>
        </p:spPr>
        <p:txBody>
          <a:bodyPr/>
          <a:lstStyle/>
          <a:p>
            <a:pPr algn="ctr"/>
            <a:r>
              <a:rPr lang="el-GR" sz="3600" b="1" dirty="0"/>
              <a:t>Αρχές που καθοδηγούν την </a:t>
            </a:r>
            <a:r>
              <a:rPr lang="el-GR" sz="3600" b="1" dirty="0" err="1"/>
              <a:t>εργοθεραπευτική</a:t>
            </a:r>
            <a:r>
              <a:rPr lang="el-GR" sz="3600" b="1" dirty="0"/>
              <a:t> πρακτική</a:t>
            </a:r>
            <a:endParaRPr lang="el-GR" dirty="0"/>
          </a:p>
        </p:txBody>
      </p:sp>
      <p:sp>
        <p:nvSpPr>
          <p:cNvPr id="3" name="Θέση περιεχομένου 2">
            <a:extLst>
              <a:ext uri="{FF2B5EF4-FFF2-40B4-BE49-F238E27FC236}">
                <a16:creationId xmlns:a16="http://schemas.microsoft.com/office/drawing/2014/main" id="{8FF82258-6886-4421-B82C-FCFB51BBE2DD}"/>
              </a:ext>
            </a:extLst>
          </p:cNvPr>
          <p:cNvSpPr>
            <a:spLocks noGrp="1"/>
          </p:cNvSpPr>
          <p:nvPr>
            <p:ph idx="1"/>
          </p:nvPr>
        </p:nvSpPr>
        <p:spPr>
          <a:xfrm>
            <a:off x="677333" y="2160589"/>
            <a:ext cx="10564407" cy="3880773"/>
          </a:xfrm>
        </p:spPr>
        <p:txBody>
          <a:bodyPr/>
          <a:lstStyle/>
          <a:p>
            <a:r>
              <a:rPr lang="el-GR" sz="2400" b="1" u="sng" dirty="0"/>
              <a:t>1. Προσανατολισμός στον πελάτη (</a:t>
            </a:r>
            <a:r>
              <a:rPr lang="el-GR" sz="2400" b="1" u="sng" dirty="0" err="1"/>
              <a:t>Client-Centered</a:t>
            </a:r>
            <a:r>
              <a:rPr lang="el-GR" sz="2400" b="1" u="sng" dirty="0"/>
              <a:t> </a:t>
            </a:r>
            <a:r>
              <a:rPr lang="el-GR" sz="2400" b="1" u="sng" dirty="0" err="1"/>
              <a:t>Approach</a:t>
            </a:r>
            <a:r>
              <a:rPr lang="el-GR" sz="2400" b="1" u="sng" dirty="0"/>
              <a:t>)</a:t>
            </a:r>
          </a:p>
          <a:p>
            <a:endParaRPr lang="el-GR" sz="2400" b="1" u="sng" dirty="0"/>
          </a:p>
          <a:p>
            <a:pPr marL="0" indent="0">
              <a:buNone/>
            </a:pPr>
            <a:endParaRPr lang="el-GR" sz="2400" b="1" u="sng" dirty="0"/>
          </a:p>
          <a:p>
            <a:r>
              <a:rPr lang="el-GR" dirty="0"/>
              <a:t>Η </a:t>
            </a:r>
            <a:r>
              <a:rPr lang="el-GR" dirty="0" err="1"/>
              <a:t>εργοθεραπεία</a:t>
            </a:r>
            <a:r>
              <a:rPr lang="el-GR" dirty="0"/>
              <a:t> εστιάζει στις ανάγκες, τις επιθυμίες και τις αξίες του </a:t>
            </a:r>
            <a:r>
              <a:rPr lang="el-GR" dirty="0" err="1"/>
              <a:t>θεραπευόμενου</a:t>
            </a:r>
            <a:r>
              <a:rPr lang="el-GR" dirty="0"/>
              <a:t>. Ο </a:t>
            </a:r>
            <a:r>
              <a:rPr lang="el-GR" dirty="0" err="1"/>
              <a:t>εργοθεραπευτής</a:t>
            </a:r>
            <a:r>
              <a:rPr lang="el-GR" dirty="0"/>
              <a:t> συνεργάζεται στενά με τον πελάτη για να κατανοήσει την προσωπική του προοπτική και να σχεδιάσει παρεμβάσεις που θα υποστηρίξουν τη συμμετοχή του στη ζωή. Ο στόχος είναι να διασφαλιστεί ότι οι θεραπευτικές παρεμβάσεις είναι σχετικές και ουσιαστικές για τον </a:t>
            </a:r>
            <a:r>
              <a:rPr lang="el-GR" dirty="0" err="1"/>
              <a:t>θεραπευόμενο</a:t>
            </a:r>
            <a:r>
              <a:rPr lang="el-GR" dirty="0"/>
              <a:t> (</a:t>
            </a:r>
            <a:r>
              <a:rPr lang="el-GR" dirty="0" err="1"/>
              <a:t>Sumsion</a:t>
            </a:r>
            <a:r>
              <a:rPr lang="el-GR" dirty="0"/>
              <a:t> &amp; Law, 2006).</a:t>
            </a:r>
          </a:p>
          <a:p>
            <a:endParaRPr lang="el-GR" dirty="0"/>
          </a:p>
        </p:txBody>
      </p:sp>
    </p:spTree>
    <p:extLst>
      <p:ext uri="{BB962C8B-B14F-4D97-AF65-F5344CB8AC3E}">
        <p14:creationId xmlns:p14="http://schemas.microsoft.com/office/powerpoint/2010/main" val="2231452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1 - Τίτλος"/>
          <p:cNvSpPr>
            <a:spLocks noGrp="1"/>
          </p:cNvSpPr>
          <p:nvPr>
            <p:ph type="title"/>
          </p:nvPr>
        </p:nvSpPr>
        <p:spPr>
          <a:xfrm>
            <a:off x="2134673" y="1634098"/>
            <a:ext cx="8961531" cy="990600"/>
          </a:xfrm>
          <a:solidFill>
            <a:schemeClr val="accent1">
              <a:lumMod val="60000"/>
              <a:lumOff val="40000"/>
            </a:schemeClr>
          </a:solidFill>
        </p:spPr>
        <p:txBody>
          <a:bodyPr>
            <a:normAutofit/>
          </a:bodyPr>
          <a:lstStyle/>
          <a:p>
            <a:pPr algn="ctr">
              <a:defRPr/>
            </a:pPr>
            <a:r>
              <a:rPr lang="el-GR" b="1" dirty="0"/>
              <a:t>2. </a:t>
            </a:r>
            <a:r>
              <a:rPr lang="el-GR" b="1" dirty="0" err="1"/>
              <a:t>Ανθρωπο</a:t>
            </a:r>
            <a:r>
              <a:rPr lang="el-GR" b="1" dirty="0"/>
              <a:t>-κεντρική πρακτική</a:t>
            </a:r>
          </a:p>
        </p:txBody>
      </p:sp>
      <p:sp>
        <p:nvSpPr>
          <p:cNvPr id="32771" name="2 - Θέση περιεχομένου"/>
          <p:cNvSpPr>
            <a:spLocks noGrp="1"/>
          </p:cNvSpPr>
          <p:nvPr>
            <p:ph sz="quarter" idx="1"/>
          </p:nvPr>
        </p:nvSpPr>
        <p:spPr>
          <a:xfrm>
            <a:off x="1398494" y="2670176"/>
            <a:ext cx="9321426" cy="3945778"/>
          </a:xfrm>
          <a:solidFill>
            <a:schemeClr val="accent2">
              <a:lumMod val="75000"/>
            </a:schemeClr>
          </a:solidFill>
        </p:spPr>
        <p:txBody>
          <a:bodyPr/>
          <a:lstStyle/>
          <a:p>
            <a:pPr algn="just">
              <a:buClr>
                <a:schemeClr val="bg1"/>
              </a:buClr>
              <a:defRPr/>
            </a:pPr>
            <a:r>
              <a:rPr lang="el-GR" sz="2400" b="1" dirty="0">
                <a:solidFill>
                  <a:schemeClr val="bg1"/>
                </a:solidFill>
              </a:rPr>
              <a:t>το άτομο είναι το κεντρικό πρόσωπο γύρω από το οποίο επικεντρώνεται η </a:t>
            </a:r>
            <a:r>
              <a:rPr lang="el-GR" sz="2400" b="1" dirty="0" err="1">
                <a:solidFill>
                  <a:schemeClr val="bg1"/>
                </a:solidFill>
              </a:rPr>
              <a:t>εργοθεραπευτική</a:t>
            </a:r>
            <a:r>
              <a:rPr lang="el-GR" sz="2400" b="1" dirty="0">
                <a:solidFill>
                  <a:schemeClr val="bg1"/>
                </a:solidFill>
              </a:rPr>
              <a:t> παρέμβαση</a:t>
            </a:r>
          </a:p>
          <a:p>
            <a:pPr algn="just">
              <a:buClr>
                <a:schemeClr val="bg1"/>
              </a:buClr>
              <a:defRPr/>
            </a:pPr>
            <a:r>
              <a:rPr lang="el-GR" sz="2400" b="1" dirty="0">
                <a:solidFill>
                  <a:schemeClr val="bg1"/>
                </a:solidFill>
              </a:rPr>
              <a:t>τα άτομα έχουν αξία και πρέπει να γίνονται σεβαστά</a:t>
            </a:r>
          </a:p>
          <a:p>
            <a:pPr algn="just">
              <a:buClr>
                <a:schemeClr val="bg1"/>
              </a:buClr>
              <a:defRPr/>
            </a:pPr>
            <a:r>
              <a:rPr lang="el-GR" sz="2400" b="1" dirty="0">
                <a:solidFill>
                  <a:schemeClr val="bg1"/>
                </a:solidFill>
              </a:rPr>
              <a:t>ρίζες στη θεωρία του ψυχολόγου </a:t>
            </a:r>
            <a:r>
              <a:rPr lang="en-US" sz="2400" b="1" dirty="0">
                <a:solidFill>
                  <a:schemeClr val="bg1"/>
                </a:solidFill>
              </a:rPr>
              <a:t>Carl Rogers </a:t>
            </a:r>
            <a:r>
              <a:rPr lang="el-GR" sz="2400" b="1" dirty="0">
                <a:solidFill>
                  <a:schemeClr val="bg1"/>
                </a:solidFill>
              </a:rPr>
              <a:t> </a:t>
            </a:r>
          </a:p>
          <a:p>
            <a:pPr algn="just">
              <a:buClr>
                <a:schemeClr val="bg1"/>
              </a:buClr>
              <a:buFont typeface="Wingdings" pitchFamily="2" charset="2"/>
              <a:buChar char="q"/>
              <a:defRPr/>
            </a:pPr>
            <a:r>
              <a:rPr lang="el-GR" sz="2400" b="1" dirty="0">
                <a:solidFill>
                  <a:schemeClr val="bg1"/>
                </a:solidFill>
              </a:rPr>
              <a:t>Μέχρι το 1960 το κίνημα της </a:t>
            </a:r>
            <a:r>
              <a:rPr lang="el-GR" sz="2400" b="1" dirty="0" err="1">
                <a:solidFill>
                  <a:schemeClr val="bg1"/>
                </a:solidFill>
              </a:rPr>
              <a:t>ανθρωπο</a:t>
            </a:r>
            <a:r>
              <a:rPr lang="el-GR" sz="2400" b="1" dirty="0">
                <a:solidFill>
                  <a:schemeClr val="bg1"/>
                </a:solidFill>
              </a:rPr>
              <a:t>-κεντρικής πρακτικής χρησιμοποιήθηκε από την  κοινωνική εργασία και αργότερα υιοθετήθηκε και από άλλα θεραπευτικά επαγγέλματα </a:t>
            </a:r>
          </a:p>
        </p:txBody>
      </p:sp>
      <p:sp>
        <p:nvSpPr>
          <p:cNvPr id="29700" name="AutoShape 5" descr="data:image/jpeg;base64,/9j/4AAQSkZJRgABAQAAAQABAAD/2wCEAAkGBxISEhQUExQWFRQXGBUUGRUVFBQXGBgVFRUWFxoaGBcYHCogHBomHRcYITEiJSkrLi4uFyIzODMsNygtLisBCgoKDg0OGxAQGywkICQtLCwsLCwsLCwsLC4sLCwsLCwsLCwsLCwsLCwsLCwsLCwsLCwsLCwsLCwsLCwsLCwsLP/AABEIALcBEwMBEQACEQEDEQH/xAAbAAEAAgMBAQAAAAAAAAAAAAAAAwUCBAYBB//EAEYQAAEDAgMECAIGBwYGAwAAAAEAAhEDIQQSMQUiQVEGEzJhcYGRoVKxFCNCcsHRFWJzgpKy4QczNaLC8BZDU7PS8SQ0k//EABsBAQACAwEBAAAAAAAAAAAAAAACBAEDBQYH/8QANxEAAgEDAwIDBgMIAgMAAAAAAAECAwQREiExBRNBUWEUIjJxgZE0obEGFSNCUsHR8DPhJHLx/9oADAMBAAIRAxEAPwD7igCAIAgCAIAgCAIAgCAIDFzoubDmgxkpMd0twdKxqhx5U5f7i3utMq8I+Jeo9OuavEfvsUeK/tGpj+7oOd3vc1vylaXdx8EX4dBqP4pJFdV/tErns0qQ8S934hQd4/BFqPQKfjN/Y7PZG0n1cIys4ND3NLiADlmSNCZ91OvXlC3dVcpHBuKKp1nTXgzwbVfxDfcLzsf2gqrmKMdlErNrDi0+RlW6f7QwfxxIuizZp4+meMeNl0aPVbarxLHzIOnJGyCuhGSluiB6pAIAgCAIAgCAIAgCAIAgCAIAgCAIAgCAIAgCAIAgI61ZrAXOIa0XJJAAHeSsN4MqLk8JHF7b6fsbLcM3Of8AqOkMHgNXewVWpdJbR3O5a9EqT3qvC8vE4nae2K+IP1tRzh8Ojf4RZU51ZT5Z36FlQo/DH6mgtZaCAIZPrfRr/DqX7M/Mqxd/gpfI8Pe/i5/MiXhTAWAEBJSrub2SR8vRWqF5Wov3JEXFPksMNtQaPEd409F6G067GXu1lj1NMqXkWLHA3FwvQQnGa1ReUacYMlMBAEAQBAEAQBAEAQBAEAQBAEAQBAEAQBAEBU7f29SwjJeZceywdp35DvWupVjBZZatbOpcyxD7+R8t27t6ti3TUMMBltNvZH5nvPlC5tStKfJ6606fStltu/MoMXWc1zctxDpEakwG+59+5YhFNbkrmrOElp4PMJXcS1rrmJLoiQCWnzzDTkVmcI8oxQrzbUJLcgbiakA3MXI57lM+kuJ8ls0RK/frLD8jdw9XMO/kCDxMaEi4vqtE44Z0KNTXHL5JVE3H1vo1/h1L9mfmVYu/wUvkeHvvxc/mRLwpg5p/0sPIAqEBxpAEwCKTuua8umYeyaRPOF24+yOOXheP32/Lk1e8SUsXiTD3CBES2nWMNLqUk0nNaS8HrAIBgQbwZxKja4cU/wA1vz4+QzImdjMSXZWt+0Gkmi+Gs66m1r5JAcXU3PcQOzF4gzq7FrjLf5+m6+hnMiGtjcY0dlpkMObqqsNJ68EZWZnG7KM2t1h0kFuyNCzcnvx6/L/L+xhuR0uExL2QR3SLxPHVVLa/q20/ce3kSlBSW5d4TFteLWPEL2Flf07qOY7PxRWlBxNhXyIQBAEAQBAEAQBAEAQBAEAQBAEAQBAEBQ9KukbMIz4qruwz/U79Ue601qqpr1L1jYzup4XC5Z8nxuMfWe6pUcXPdqT8gOA7lzJTcnlns6FCFGOiC2Nao8NBJ0Cwll4JzmoLUyFuNb3jXUEaSD6FpH/tT7civ7XT8RWrhoc4Akhmc24AOgH0NkUW9hOrGGXFb4MvpbdL6wbaS7KJ5SU7ch7VTMBjWxmOlr8JIFpMXghHTlwFdU1HJPTeHAEaEAjwK1tY2LMZKUco+u9Gv8Opfsz8yrF3+Cl8jxN9+Ln8yJeEMBAa+MxJZlhubM8NNwIBm99dNFZt6CqtpvGFki3gjwGPFXRrmnLTqXy3ZUBLTYnkbdyzcWzo43z/AJQjLJuKqSCA9Y8gyDBC20qs6UlKDwzDSfJd4HGB4vZw4fiF7Xp3UY3McPaRWnDSzbXUNYQBAEAQBAEAQBAEAQBAEAQBAEAQGtjMYykAXuygkAeJWqrWhSWZvBOFOVR4ij51026PVg9+Ja41qbt4nVzBwEDVg4EaceZqV6bfvrdHpOlX9JRVGS0v9f8As5BVDvnjmgiDosp4IyipLDIa2HYbGBefHez8e+6lGUjRUo0+HsZPpMcZN5GWzjcEGxAN9Sb87LGZIm4U5PJ46kycxjnM2nW94PO6ypSMOlSe7PBhmcO4Wc4aAQRB1gC+sJqktzCo0nsiVjI5+ZJ9yot5N0IKKwj670a/w6l+zPzKsXe9lL5Hir78XP5mg7HDOWBrnZe28ZAymS0PAdmcCTlIO6HaiYleLVu3DW2lnheLIah+kaP/AFG6TEiYzZNNe1u+NtVn2Stn4WNSI8Vi2HIAw1swFRrWCmRlaWkPmo5rRBLYvPIGDE6VGpHMm9ONvr5BtCni8NTzZXUmQ6HBuVu9cXA1O64fukcEnRuamNSbGYokG0qJJAqsJaMxAcLDK10/wvYfBwPELX7LWxnSxqRjW2pRa0uNRsBucxc5ZImBfUEeR5LKtKzeNI1I2wVXaaeDJu4DCuJDpygXnn/RdzpXT6spqtJ6UvzNVSa4LTC4tlScjpgwf98l6ulXhVzoecFcnW4BAEAQBAEAQBAEAQBAEAQBAEB44xdYbSWWDgNubSNeoSOwLNHdz8/yXkb+6deptwuD0lnb9qnvy+STY22n0N071P4eI+7+SnZ9QnQ92W8SF1ZRq+9HaRuVtjbME4giWv0YCcubjDBoe7QLtyrWqj3W9mVY3N6/4KfH+8mri+jWDxVNxwo6uq0WbcA8g5p4HmP6LFN0LmL7fJupX91bTSrbpnzbE4SXb1iLQRoQ9rj7thaVJx2PQVKMayUsmFDC5XzwAMfeJJmOEA5VKVTKwRp22mpnwI2bPA0cRw05ERpyaMvgnd9CHsS33JsDgHZ4aC4wAGtBJJ4ugX0geSy5OSwhTpRoS1TeEdFhuieNfcUSB+uWt9iZWVb1H4EJ9WtYfzZ+R9K2JgH08Gyk4APDC0gGRMnirFejKds6a5weUuasaleU48NlXidgvl5BqMFQb4YWQ45MgdJaXB2UASCOyF5j2O7pRSdNS08GNUX4leOj1IMLN6+U3FMQW1XVQQ3Jl7TjaIhV6l9XjPMo4wZ0I2P0cB1eRzqZY3ICwUxLbEgtLC3VoNgIvEAlV/a5PVqSeXnfzJaTGjspjXNdmech3AS2Gt390QJI3zrJsLrY7+phpJb8mNCNdnR6iKfV7xbum5abso0qLTcQbUWGCImeBhS/eVXVnb/W3/caESt2OwNewOc1r2lrg0UmgkgjPAZAdfhAMXBUXfzbTaW3HP2GhF9syg1xOYyReDx7zHyV7o9tRr1HKfK3wQqSaWEVu2NqPeSwbrASI4mDF/yVm+vZzbpx2SKzZrbMxpovDuGjhzH5hV7O5dCpnw8TCO0Y4EAi4N166MlJZRIyUgEAQBAEAQBAEAQBAEAQBAEBQ9LcfkpimO1Use5g19dPVcrqtz26ehcsv9PodypqfCOMXlz0AQBZB0XQyl9Y92YWblyzcyQZjlb3Xa6ND33LP0OT1SW0Y4OB29h6jMRVFRhYS97wD8LnEgg6Ed4VurFqbyeisasJ0I6HnCRoD+niStePIttpLLOu2V0Qa1nXY5/U09ckw48sx4E/CL+Giv0LKU3uvoea6j1+FFNU39X/AGJ63TGjQGTBUGtb8bxE9+UXPiTK9BQ6Vhe/t6I8He/tDOcnp39WUmK6UYyprWcByZDR7CfdX4WVGPhk41TqVzP+bBpfpTEf9et/+tT81t9npf0r7Gj2qt/W/ubeG6S4yn2a7z3OIeP80rXOzoy/lN0Oo3EOJF/gOnhMNxNIOHx07Efuk/IrmXXRKVVbLPzOpb9caeKi+qOkw4pV2dZh3h7eI4juINwe4rw/Uf2enRbdJfT/AAejt7ynWjmLyQrzUk4vDLZlTplxgCStlChOtPRBZDklyb7tlnLY73Hku/LoL7Xuy98093cyw1HqQ6pUIED/AH5qx0+xdkpVaz8CNSalwcrXqZnOdzJPqZXIqz1zcvNmgwUAdN0ZxmZppnVtx90/kfmF6PpNxrh234GUXa7BkIAgCAIAgCAIAgCAIAgCA8KA+f7exfW13ngDkHg23uZPmvH9Qrd2u34LY9JZUu3RXm9ypq4pjTBN4kgNcYHMwLaHXkq8KE5rKLEqkY7MkZUBAINjp5qLpyTxgypxazkxNZuYNm5BMdzcoP8AMPVO3LTqxsNcc4yT0qrmkOaSHDQhITlTlqi8MThGa0yR0Ar0MewUcQA2p9l4sZ5tPA92hXorW+hcLRU2ZyZU61nPuUnt/vJoUNk0NltdXrEVaskUmgR5gHR3N3Aad/Ws7Bznhf8Awp9Y68+15Ly83/g5Da+1quJfnqun4WjstHJo/HUr1VC3hSWInzq5uqleWZP6GgtxWCAIAgCA2tnbQqUHipScWuHoRycOIWurRhVjiSN9C4nRlqgz6VsXaVPHMzNhlZsZ2fiOY7/JeH6x0FTnlbPz8z2fT+oxrw9fI28btBlAFlPefxPLx7+5c+VWjYQ7dJZl5lqU2yg+lVMxdndmOpBI+XDuXJ9pq6tWp5IZMa2Ie/tOLvEkqNStUqfE8gjWoBAbWzMT1dVruEwfA2P5+StWdbtVlII7YL2CeSR6sgIAgCAIAgCAIAgCAIAgNTaeI6ulUfyaY8eHutFzU7dKUvQ20Ya6iifOV4p77nqltsatXCuLnlrgA8AOBbJsCJaQRFuc6KxCtFRSkuODTKm220+TUOxWy0ggAfZAIHZpCd1w3vqhfvK3q/24NTtfU9ZsiOr3h9XMbkZpLDNS+87d15mbELDvFiSxz6/oS9n3W/BaKgWS56O4Rsur1LU6QzSdMwEz5C/ouz0i07tTW1xx8zldUulSp6c/P5HHbf2s7FVnVHaaMb8LOA8eJX0q2oKlDHj4ny29upV6jk+PArVYKh6gPEAQHqA8QBAbey9oPw9VtVh3m8ODhxae4rVWoqrHSzfbXEqFRTifQNpZKrGYml2Kgv3O7++xB7wvm/WrJ0qmv7nt6VSNWCnHxK5cMmaVbabWZszXBrS4ZzkyksYXkTmltmm7g0SNbhWY2spJYfrj0ME/0un8be0WajtDUDmRBnlBUOxU8jIGKpnKA9pLssAEXzTljnOV3oVjsVP6WYM6NVr2hzSHNOhBkEdx4hQlGUHhoydzsqtnpMdxiD4ix+S9fZ1O5RjIkbatAIAgCAIAgCAIAgCAIAgKPpfVihHxOaPSXfguX1aemhjzL3To5rZ8jil5Y9CRYvN1b8nbyuy6dqDGtteanT061q4IzzpeOStxJxFOXBxeBmIa7JvEPpZGDKAZcDVE8LToF0Yu3qPGP19c/wBio1Vgs5LSg0hrQ45nAAF1rmLm3eudNpyenguRzjczKgZLLpjW+j4OjhxZ1Tef4CHH/MR6L6L0K1UIr0X5nz39ortvKX8z/I4NemPHhAVu0MU5lWnvRTAJeIEQ57WAk8ILpVK4rShUWOPE6tnbQq0JZ5b2IcDtB4DjV0NRusDq2VKYe0WF4JjzUKdxKOXPz+xur2VObUaezx92nubT8U4soujKXvZI13XTY25Qts6snGMuMsq07eCqVI84T+5BtbFPaajWEghtI6gRnqOaSN2Qe+fleFxVkpNR8kb7OhBwjKa8X+niTUccc+TI4gO6su33QQ2SS4tiJtMzeYWadw9WjHoQrWa0OpleeCwV05R4gO16A4jrKdfCuOo6xncbA+U5T5lef65aqpTz57Ho+iV8qVJ/NEq+btNPB3jQxOym1A8Oe8tfn3ZYA0vY6mSIbJMOdGYuAJmLCLMbqUUsJbeJgybs0B+cPeHFznSOqAh0FzcuSIJAkxmMdpZd23HS0jJHT2OwZd95ymnlnqt0Ui8taDkkCHuEg5iLE6zn22XkjBsYCg2m0sa4uykzOSxIDoysaGtEEGABr3rRWnKb1NYMnY9F6k03Dk4+hAP5r0HSJ5pNeTMouV1jIQBAEAQBAEAQBAEAQBAcz02du0h3uPoAPxXE60/civU6nS178n6HG47EdWwvtbLqYF3BtzwF5XCo0+5PSdipPRHJot2q4zusgZRmznLLqr6YIOXsbhM94Herjsorx/3H6lf2lvwIa+3i0A5G3DrZ945aFWtmaMt6Z6vKHd6mrBb+9/uUvuYd0+ME9Xaj2l4LG7kSesaL7k2N4hxi18veoKyg0mpcmfaZb7FjsWv11YMgWfTFjO652ptYwDbUcQOMVbaalPxyxOvmnN+SPf7RMRmxmXgxjG+Zlx+YX0vpkMUsnzDrM9VfHkjl10TjiVhtIyotrJFUoMfOYB0jIZvuzMFQcITe5ujVq00sPHiR4zBNeCDADiC+3aDeHdoL8lCpRjJeXmbqF1ODzy1x9TOsynUAa7K4TIE8W8oPCVJqnNJGuMq1KTmsrz+p4MFTiMo0A46NcXD0JJRUKfkPaqvmZDDszF4AzcSOcRcaTCRpw1alyYlWq6NDexMtpXCAu+hWIyY2jycXMPg5pj3hU7+Oqgzo9KnpuY+ux0G3cLNR7NAKgJuRLcwcRIvcWXzCq1RuJ/U9gyjGzqreraHuMhjXnM8jLld1pkmznRTDTrM21WxXFOSba44/sCfF4Co5z3NeWlxMHM6zThwyI0B6wZtFqpXNOMUpLOOfnkGu/Zdc6VXN3Htac4PVvPWw4DqxmG+y27HVjWy2+10v6fHy5BLhdnVGvzQ1oLy8tFR7gGmnTZG80FzpZYyIBOsqFS5pyi16A7Xom69QfcP8yvdFfxr5GUdEu8ZCAIAgCAIAgCAIAgCAIDl+m3/K/f8A9K4XWuInW6V8UjlKjA4Qbix8wQR7gLgxk4vKOw0nszJY1MYRG6g0uDjJI0kuIFiJDZgGCRMTBKmq09OnOxHRFvONyRQyyeEbmxj9fS++35q3ZS/jxz5la7X8GWCo6df/AHq37n/bavqXT/8AgR8p6t+Jf0KBXTmFVtVpFVlRrSTSaX2BJIL2hzR35ZsqFypdxSj4I7Fg4dlwm/ieDXpZ6DajzO7UZUqADth7Gh8eDjNuS1JzpJy9f1LM+1XlGHo0vTBs4um/qaXWS+HNNUASSIMjKNQHEW5Bb6sZduOrffcp0ZU+/PRttiJjXph76XVSxoFbeYzLfKzg5sX8OChNKUk6e3JtpOUISVbD3WzZD9KrloJztf1dEsaGWe93bDt0xe0SIF1F1avjnO2PU2KhQTeEmsvO/HlglfVeHQS5lM1KsuYwE2y5B2TY714vAusqU08PZZfBh06TWYpSaSwmzPDVqprEEw0PeMpzXpgbpb9XE6Gc/EiNAJU51HV3ZrrUqEbfMVvj8y0V84xadFx/8uh+0aq15/wyLnT/AMTD5nZ7Z/v6nj+AXyvqH4iR7VmkqYCAIAgL3op2qng35ldvo3xSMo6RegMhAEAQBAEAQBAEAQBAEBzfTVm5TPJxHq2fwXF61H+HF+p0+lv+I16HJLzh3C32JskVQ6pUdlpM1MxMCTfgBzXV6fYd/wB6XH6nPvLt03ohyzZwz9m13dVTcQ82ad8SRyLrHwXaqdHo6cacFLv3VP3nwRjovXzES3KDZxOo5wFxv3PW1Y8C3+86enOHk2WbDpUC19bENblIcLtaJaQdXFXrfo6jJSbeUVqt/OonGMdmc5/aRh4xDKg0qUxfvaT+Bava9MnmDj5Hg+t09NVS80cmukcQ8c6ASdACfQSsSaSyycIuTUV4mjUxtF7aLjJD3jJIPbmASOEHnxhVpVqUlFvxL0La4pymo7YW/wAjfDhzF9L6+Cs5RR0SXgazdoMJYJMvc5gEfaZIM/74hafaIZS89iy7OrhvySf3JaGJa8Ag6zE2JgkSBysVKFWEt8mupb1KbaaM3VABJIA5yFJzillkI0qknhLc8p1Wu7JB8CD8lmM4y4FSnOntJYMlI1HQ9A8LnxjDwph9Q+mUe7gfJUeoz00WvM6nSaeq4T8tzuKuzKddzn0qzXSSTBa4SfArw1x0yNWbnGW7PWKUZcM062wqzdAHeB/Nc+p0uvHjczgrCFzmmtmAsAIDoeibf7w/dHpJ/Fd/osdpMyjoF3DIQBAEAQBAEAQBAEAQBAV+2dn9fTyZspkOmJiO6eUqrd23tFPRnBvt6/ZnqOeqYPAUf77EBxGrQ8T/AAslyq0uiU1zll13txP4Vgr9udJcIcM/D4dr94QDlhvaBM5jmvHJdi2tVSworCIwo1XUVSbOMo1C1zXNMOaQ4HkWmR7hXWsrBekk1hlli+kWLq9qu+OTTkH+WFBU4rwNUbenHhFW4yZNzzNz6qaRtSS2OxxDfpuzGuF6uGMEcS1og+rIPi0pbVO1X34Z5Tr1m5QbXK3OJXdPDkeKYXMeBqWuAnmQQoVIuUGkbreahUUnwmVh2U6bEQHUnMF7Q9jqnqWCFSVpJfl/2dV9Rg1885/sSbMw/wBY932Glzacgjtuz1InhmsPAqdvTety8Fwarysu1GP8zw39ODDEbNqF1VzS2Za+lM2dma502tJaNFCdpJuTX0J0uoU1GEZL/wBvl4Hj9mPmmG5crOpymYIFPtTuySfEC/qlbT1LyWDMb6lplnOXn/oz2Xht97o3AXMpyCN0uzuieGaw7mqVvSzJt8eBC8uHGEYr4nu/7FjSotb2QB4K5GEYcI5lSrOp8TyZqRrOx2C36LgauINn1/q6fPLcZv5nd4aF53q9ys6V4fqehsIdi2lVfMuDnG2MixHEWPqvM5ZoTa4Ou6D7bd1ppVajiHgZM7iYcDoCeYPsrdvUbemTOlY3D1OM3zwWdXYNUOhoBbNnSNO8arkVOlVu5hcPxOtgn2jjMFhyylWALsokhpJHCXZbib+i6rtreEVCa3NFW5p03pkyOlQwVb+6rgE/ZzCf4XQ5V5dMt5/BLBKFanPhl3snA9S0tnNJmYjgB+Cu2dr7PDTnJuRvK4AgCAIAgCAIAgCAIAgCA18fhhVpvpnR7XNP7whZTw8mYyw0z4k+mWktNi0lpHItMH3C6Cex3ovKTPFkkagxzcxaeE6X0cGwQLgkm3ODyWvWjV3ll5MxjGRIMi1wCRvQQJjW4spalyZ7kQzGsM7w4echkf8AcaPNY1IKpEveh3SBtCtmmaToZUEGw1DoPKZ8CVCa1rY0V6arQ25Jul2wvo9TrKd6FS7CLhpN8vhxHd4LqWVz3I6Zco+d9TsXQqOSXuv8igV45R4gPUGQgPEB7KDJ4gLjo1sR2KqxpSbeo/QAcgeZ9tVUu7lUYepfsLN157/CuWb3Sfaor1A2najSGSmBoYsXewA7h3rxVzW7kjqXVZTlpjwinVcqhAWdPpDiw3KKz40vBP8AERPutvenjGSwrqqljUVr3kkkkkm5JMknvJWptvk0NtvLPMs2AkmwHMlFuYSy8I+xbKwnU0adP4Wtb5gX912ILCSPT046YpG2pEwgCAIAgCAIAgCAIAgCAID5b0+2d1WJLwN2qM4+8IDh8j+8rlGWY4OtZ1NUNPkc3C2logqYRpuQeJkE8XBx9wPfmouKIOnEDCNPxXg6nUAX8YCaUY7cWPobZBiTObU3OQM87NFuYnVZ0oz24klGjlECY7yTHmiSRKKUVhHTdG+kLGtdhcSM+HO7eZpkgHxy3BtcfLXKLT1Qe6KF5Zwrxe2fMh6QdFqlAdZS+toEZg9tyGn4o1H6wt4Lp219Gp7s9meCvul1KDcorK/Q50K+ckIAgCAIC72B0aq4neP1dEXNV1hA1yzr46D2VK5vYUljlnRtOn1KzzLaPmWm2dsU20/ouEGWiO0/jUPG/EHiePhr5O7u5VZPc6tWrCEO1RWEcjS2gHOgDRzmmDMZTUFwBY7kxyKqunsanQ2zkkZjqZiCb27Lo7RZcxA3hF1HtyIOhNZyH41gdlMz9x8WyzeIgZmyeEoqbayFRm1lEtKs12h4A6HjPPjY2UXFrkhKDjySLBEvOhuz+uxLSRu0/rD4jsj1v+6t9vDVL5Fyypa6mfI+oLpnePUAQBAEAQBAEAQBAEAQBAEBSdLdkfScO5oG+3fZ94cPMSPTkp05aWbrer25p+B8Vq7OkmSILicscTqSdcw4crxE2t6M7nT7Wd8nv6PFrjVxdu9ol2dpPe0gX5CE0Eu15GP6OtEtOl8tyA2MrjNxxHKByWNBh0ngkbgoDwCN4AXbOgIkk3NoEHl3rKgZVNpPfkjbs0DiJAgODbgRUEAzbtj+FY0Eez6mxg8PkDhuiTMNblA3WtsJ/VnzU4xwbKcNPJ2X9n2Irmv1bHHqQC97TdoHCORJPDvWqsljPiVbyMNOXyWe1sLs2tVe100agJBqMGVrjx5t14kBb6M7mnFNbo8lcULOrNp7PzRW1OgrnXoYilUHCbe7ZViPUsbTjgpT6Nn/AI5pmv8A8BYyf+V49Y7/AMVs/eVL1NX7mr+aJqfQSo29avSpjjEu+eVQfUk/gi2bI9Gkvjmkb+AwOzKL2Ak13lwGZwljSTqRZseq0VKlzUi3wi3RtrOlJL4mYdP61YVBTLooOaC1oEAkWIdzIMHlcLzt1KWceBtv5Ti1HPunJqmc01q1KnApuHaLyG732pzm2g+sP8Q7lNOXKNsZT+JHrcOwGNTY3cSbPLgbn4p+SOcnuHUm92ZPw7DMjXMDc/ayz/K1Y1SMKc0e4eiGzzc4uJiJJ7vQeSSlqMVJufJIokD6h0P2T9HoDMIqP33cxyb5D3JXToU9ETv2dHt09+WXy3lsIAgCAIAgCAIAgCAIAgCAIAgPm3T3YXVVOvYPq3neA+zUPHwd8/FWqM8rDOnaV8rQ+TgnPrAmASPrAOzrLCy3AAZxxnzC2Zkb8zMRWqWMuguI0ZNnO7PkOP8ARRzIhqmCa8d8Hg2I6owfv9ZFtIWfeJZqG3h2uBfJcRIgnLplGkDnKnHPibIalnJZYDZdavPVU3PjUgWB5Zjae5JTUeWJ1YQ+Jnb7Kwx2fgnveIr1DpaQbho8hLvMrTFd6okuDh9Su0k2vocjPqffmuxstjyu73AWdKfJhN+Bn1zvid/EfzUdEfJEu5LzMCspLwMNvxCyY+R19dv07ATrWo+pLR/qb7+C87f2+G0vmjrv/wAi39UcIuIcg1sXhM5DpAIa9okTdxYZ/wAkeanGWDbTq6CIYAzmluYkGcvEVjVA1mLx5BS7iNnfXGDE7MkC4JkSctiA1wg3mN6ddQs90yrjD4LBogALSys3l5Ol6F7E66p1rx9XTM3+08XA8BqfLvVm2panqfBesbfXLW+EfSF0TtnqAIAgCAIAgCAIAgCAIAgCAIAgIcVh21GOY8ZmuBBB4grKeHkypNPKPkvSTYT8JUym9N0lj+Y5H9Ye+vhdp1NSOxQrqovUqVMsBZBLhKOeoxmmZzWTyzOAn3WJPCyRm9MWz6H0h2ocGKeHw4DAGgzEwJIETabEklQtqCq5lI8jfXk4SwuTmtqbYq4gMFQjdmIESTxPer9K3hTbcfE5da4nVSUiixGGJc45QZ6vK4kSzKRPfa7hGpN41WJwbbJU6kVFZf08yF4qtc0S4k5PtGO24vzWiIyjujh9qDU1hGxOm03jYyp0K/FxtJAnjNKJuZFqupOo7oko1CLnS4x+QdQrCzTaG90QRIaA4aifhM8SDbGmpjYz3KWdzfpAhokyQBJsJIFzAsrCyluVZYctjtdqYz9H4akyk0dZUklxEiQBmceZkgDu8F5u9uJZcjrVJ+zUUoLdnBvdJJOpJOgGvcNFx28s47eXk8QBDAQyWOwtkPxVTI2zRd7/AIR+Z4BbaVJzZvt7eVaWPA+qYLCspMbTYIa0QB/viunGKisI9BCCgtKNhSJhAEAQBAEAQBAEAQBAEAQBAEAQBAau0sBTr03U6jZafUHgQeBCzGTTyiUJuDyj5V0i6P1MI6+9TJ3anA9zuTvmrsKikdehXVRepULYWD1jy0gixBBB5EGQVjkw1lYZ9G251dfBU8RVaWVMoygESS7QHm09rmAtVtKUammPB5PqVGmk2+VwcLi65Zk0u4NPO/ITc/8AuCupUk44wcWlBTbyamHx1V4GVrQSHGCdCGghpgmDJgzHgtcak34G6VGC8Tz9IuO9GVjssF4IDWk1d5w1E5Bx+0PPHcYdGKWMg7RdvS1oAdliQXRLh2Q6STAI0sbAxd3ZeQ7MfMzxGPcKjmNAMRqDqSzvuIfrH2Tc3iUqjUsJEYUYuOpswdjXlzW2BztBs6XDrS1xbybDb/e8Jjrk8In2orc+g4fE4fG0GUa78lVkQ6QJIESCbGRqP6Ll3dk2+Ni3CpSuKahN4aIMf0SpNw9R1F5qVGb0yDYXLYbxi/ouZUtFGHqRnZQ7bcHlnGKico9QyWWw9i1MU+G2YO086DuHN3cttKk6j9Cxb28qz24Pp+y9nU8PTFOmIHE8XHmTxK6UIKKwjvUqUacdMTbUzYeoAgCAIAgCAIAgCAIAgCAIAgCAIAgCAixFBtRpY9oc0iCCJBCJ44MptPKPn/SHoQ9kvw0vZqaZO+Puk9od2virUK3mdGjeLiZQdH9lHEYhtIggAzUkEENbqCOBNh5rZOaUcosVqqhDUjpemm0M9UUW9ilwGmcj8BbzK32VLEdb8TxfUK2qeleBzivHPI62IDS0H7UgacBPE+wv6FQlJRJxg5ELtoME9owC4wDYBrXk+jwo92JNUJnv09sxvXJaLdotcGEDzI1jnoDGO9Ez7PNbng2g0wGhx3mt0Agu8Tw4rPdXkOw1yzalbTQEBfdDdodVWyHsVN3wd9k+enmFTvaWqGpeBesa2mel8Mq+kuyzh8Q5gG67fZHwuOg8DIjw5rylanpnhGq6ounUwuHwWmweh1SpD6802fB9t3j8I9/BbaVs3vIsW9g5e9M77C4ZlNoYxoa0WAAV5RSWEdeMVFYSJVkkeoAgCAIAgCAIAgCAIAgCAIAgCAIAgCAIAgCAi+jtzF4aA8jKXQM0DhPJZyG21g4ranRCsC51NwqySSDuukmfA+y6VK9jhRksHHrWE8txeTncThKlMxUY5n3gR76FXY1IS4ZQlSnDlGtUpNdEiYII1iQQQY0MEA+Sk4p8mIzceDX/AEbTtu2AcIkwcwa2/PdYBGkWUO1E2d+ZkzAsE2kkudJJkFz89uV405BFSiYdebJBhmAQGgXBtIu2wPssqnEx3ZPxJVM1kuHwz6hhjHPP6oJUJVIx5ZOFOc/hRf7O6IVnQajhSGtt5/tYeqp1b2GMRWS9SsJveTwdx9GaS1xAc5oIDiBmExMHhMDRcppN5OvoWzZMskggCAIAgCAIAgCAIAgCAIAgCAIAgCAIAgCAIAgCAIAgMXMBEESO9FsYaT5K/EbBwz+1SZ4tGU+rYW2NepHhmmVtSlzE0anQ/CnQPb4PP4ytqvKq8TS7Ci/Ai/4Kw/x1f4mf+Kl7bV9CP7vpepLT6H4Ya53eLz+EKLvKrJKworzN3D9H8MzSi3xdLv5pWqVeo+Wbo21KPCLFjABAAA5AQtTbZuSS4MkMhAEAQBAEAQBAEAQBAEAQBAEB/9k="/>
          <p:cNvSpPr>
            <a:spLocks noChangeAspect="1" noChangeArrowheads="1"/>
          </p:cNvSpPr>
          <p:nvPr/>
        </p:nvSpPr>
        <p:spPr bwMode="auto">
          <a:xfrm>
            <a:off x="1679575" y="-1622425"/>
            <a:ext cx="5086350" cy="3390900"/>
          </a:xfrm>
          <a:prstGeom prst="rect">
            <a:avLst/>
          </a:prstGeom>
          <a:noFill/>
          <a:ln w="9525">
            <a:noFill/>
            <a:miter lim="800000"/>
            <a:headEnd/>
            <a:tailEnd/>
          </a:ln>
        </p:spPr>
        <p:txBody>
          <a:bodyPr/>
          <a:lstStyle/>
          <a:p>
            <a:endParaRPr lang="el-GR"/>
          </a:p>
        </p:txBody>
      </p:sp>
      <p:sp>
        <p:nvSpPr>
          <p:cNvPr id="5" name="Τίτλος 1">
            <a:extLst>
              <a:ext uri="{FF2B5EF4-FFF2-40B4-BE49-F238E27FC236}">
                <a16:creationId xmlns:a16="http://schemas.microsoft.com/office/drawing/2014/main" id="{F735BE2D-52B9-4CCC-8848-5158067D525C}"/>
              </a:ext>
            </a:extLst>
          </p:cNvPr>
          <p:cNvSpPr txBox="1">
            <a:spLocks/>
          </p:cNvSpPr>
          <p:nvPr/>
        </p:nvSpPr>
        <p:spPr>
          <a:xfrm>
            <a:off x="614443" y="242047"/>
            <a:ext cx="3608307" cy="7112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2400" b="1" dirty="0"/>
              <a:t>Αρχές που καθοδηγούν την </a:t>
            </a:r>
            <a:r>
              <a:rPr lang="el-GR" sz="2400" b="1" dirty="0" err="1"/>
              <a:t>εργοθεραπευτική</a:t>
            </a:r>
            <a:r>
              <a:rPr lang="el-GR" sz="2400" b="1" dirty="0"/>
              <a:t> πρακτική</a:t>
            </a:r>
            <a:r>
              <a:rPr lang="el-GR" b="1" dirty="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2909888" y="49213"/>
            <a:ext cx="7434262" cy="1219200"/>
          </a:xfrm>
          <a:solidFill>
            <a:schemeClr val="accent1">
              <a:lumMod val="60000"/>
              <a:lumOff val="40000"/>
            </a:schemeClr>
          </a:solidFill>
        </p:spPr>
        <p:txBody>
          <a:bodyPr>
            <a:normAutofit fontScale="90000"/>
          </a:bodyPr>
          <a:lstStyle/>
          <a:p>
            <a:pPr algn="ctr">
              <a:defRPr/>
            </a:pPr>
            <a:r>
              <a:rPr lang="el-GR" sz="3200" b="1" dirty="0"/>
              <a:t>Βασικές αρχές που υποστηρίζει η ανθρωποκεντρική </a:t>
            </a:r>
            <a:r>
              <a:rPr lang="el-GR" sz="3200" b="1" dirty="0" err="1"/>
              <a:t>εργοθεραπευτική</a:t>
            </a:r>
            <a:r>
              <a:rPr lang="el-GR" sz="3200" b="1" dirty="0"/>
              <a:t> πρακτική </a:t>
            </a:r>
          </a:p>
        </p:txBody>
      </p:sp>
      <p:sp>
        <p:nvSpPr>
          <p:cNvPr id="33795" name="2 - Θέση περιεχομένου"/>
          <p:cNvSpPr>
            <a:spLocks noGrp="1"/>
          </p:cNvSpPr>
          <p:nvPr>
            <p:ph sz="quarter" idx="1"/>
          </p:nvPr>
        </p:nvSpPr>
        <p:spPr>
          <a:xfrm>
            <a:off x="2136774" y="1600199"/>
            <a:ext cx="9571131" cy="5069541"/>
          </a:xfrm>
          <a:solidFill>
            <a:schemeClr val="accent2">
              <a:lumMod val="75000"/>
            </a:schemeClr>
          </a:solidFill>
        </p:spPr>
        <p:txBody>
          <a:bodyPr>
            <a:normAutofit lnSpcReduction="10000"/>
          </a:bodyPr>
          <a:lstStyle/>
          <a:p>
            <a:pPr algn="just">
              <a:buClr>
                <a:schemeClr val="bg1"/>
              </a:buClr>
              <a:buFont typeface="Wingdings" pitchFamily="2" charset="2"/>
              <a:buChar char="Ø"/>
              <a:defRPr/>
            </a:pPr>
            <a:r>
              <a:rPr lang="el-GR" sz="2400" b="1" dirty="0">
                <a:solidFill>
                  <a:schemeClr val="bg1"/>
                </a:solidFill>
              </a:rPr>
              <a:t>Η θεραπεία είναι μια συνεργατική διαδικασία του θεραπευτή με το </a:t>
            </a:r>
            <a:r>
              <a:rPr lang="el-GR" sz="2400" b="1" dirty="0" err="1">
                <a:solidFill>
                  <a:schemeClr val="bg1"/>
                </a:solidFill>
              </a:rPr>
              <a:t>θεραπευόμενο</a:t>
            </a:r>
            <a:r>
              <a:rPr lang="el-GR" sz="2400" b="1" dirty="0">
                <a:solidFill>
                  <a:schemeClr val="bg1"/>
                </a:solidFill>
              </a:rPr>
              <a:t>. </a:t>
            </a:r>
          </a:p>
          <a:p>
            <a:pPr algn="just">
              <a:buClr>
                <a:schemeClr val="bg1"/>
              </a:buClr>
              <a:buFont typeface="Wingdings" pitchFamily="2" charset="2"/>
              <a:buChar char="Ø"/>
              <a:defRPr/>
            </a:pPr>
            <a:r>
              <a:rPr lang="el-GR" sz="2400" b="1" dirty="0">
                <a:solidFill>
                  <a:schemeClr val="bg1"/>
                </a:solidFill>
              </a:rPr>
              <a:t>Η σχέση θεραπευτή-</a:t>
            </a:r>
            <a:r>
              <a:rPr lang="el-GR" sz="2400" b="1" dirty="0" err="1">
                <a:solidFill>
                  <a:schemeClr val="bg1"/>
                </a:solidFill>
              </a:rPr>
              <a:t>θεραπευόμενου </a:t>
            </a:r>
            <a:r>
              <a:rPr lang="el-GR" sz="2400" b="1" dirty="0">
                <a:solidFill>
                  <a:schemeClr val="bg1"/>
                </a:solidFill>
              </a:rPr>
              <a:t>χαρακτηρίζεται από σεβασμό στην ατομικότητα του </a:t>
            </a:r>
            <a:r>
              <a:rPr lang="el-GR" sz="2400" b="1" dirty="0" err="1">
                <a:solidFill>
                  <a:schemeClr val="bg1"/>
                </a:solidFill>
              </a:rPr>
              <a:t>θεραπευόμενου</a:t>
            </a:r>
            <a:r>
              <a:rPr lang="el-GR" sz="2400" b="1" dirty="0">
                <a:solidFill>
                  <a:schemeClr val="bg1"/>
                </a:solidFill>
              </a:rPr>
              <a:t>.</a:t>
            </a:r>
          </a:p>
          <a:p>
            <a:pPr algn="just">
              <a:buClr>
                <a:schemeClr val="bg1"/>
              </a:buClr>
              <a:buFont typeface="Wingdings" pitchFamily="2" charset="2"/>
              <a:buChar char="Ø"/>
              <a:defRPr/>
            </a:pPr>
            <a:r>
              <a:rPr lang="el-GR" sz="2400" b="1" dirty="0">
                <a:solidFill>
                  <a:schemeClr val="bg1"/>
                </a:solidFill>
              </a:rPr>
              <a:t>Οι θεραπευτές δίνουν τη δυνατότητα και διευκολύνουν τους </a:t>
            </a:r>
            <a:r>
              <a:rPr lang="el-GR" sz="2400" b="1" dirty="0" err="1">
                <a:solidFill>
                  <a:schemeClr val="bg1"/>
                </a:solidFill>
              </a:rPr>
              <a:t>θεραπευόμενους</a:t>
            </a:r>
            <a:r>
              <a:rPr lang="el-GR" sz="2400" b="1" dirty="0">
                <a:solidFill>
                  <a:schemeClr val="bg1"/>
                </a:solidFill>
              </a:rPr>
              <a:t> να παίρνουν αποφάσεις και να επιλέγουν οι ίδιοι τις δράσεις που θα αποφασισθούν για την αντιμετώπιση των προβλημάτων τους.</a:t>
            </a:r>
          </a:p>
          <a:p>
            <a:pPr algn="just">
              <a:buClr>
                <a:schemeClr val="bg1"/>
              </a:buClr>
              <a:buFont typeface="Wingdings" pitchFamily="2" charset="2"/>
              <a:buChar char="Ø"/>
              <a:defRPr/>
            </a:pPr>
            <a:r>
              <a:rPr lang="el-GR" sz="2400" b="1" dirty="0">
                <a:solidFill>
                  <a:schemeClr val="bg1"/>
                </a:solidFill>
              </a:rPr>
              <a:t>Οι θεραπευτές εμπλέκουν τον </a:t>
            </a:r>
            <a:r>
              <a:rPr lang="el-GR" sz="2400" b="1" dirty="0" err="1">
                <a:solidFill>
                  <a:schemeClr val="bg1"/>
                </a:solidFill>
              </a:rPr>
              <a:t>θεραπευόμενο</a:t>
            </a:r>
            <a:r>
              <a:rPr lang="el-GR" sz="2400" b="1" dirty="0">
                <a:solidFill>
                  <a:schemeClr val="bg1"/>
                </a:solidFill>
              </a:rPr>
              <a:t> στη θεραπευτική διαδικασία. </a:t>
            </a:r>
          </a:p>
          <a:p>
            <a:pPr algn="just">
              <a:buClr>
                <a:schemeClr val="bg1"/>
              </a:buClr>
              <a:buFont typeface="Wingdings" pitchFamily="2" charset="2"/>
              <a:buChar char="Ø"/>
              <a:defRPr/>
            </a:pPr>
            <a:r>
              <a:rPr lang="el-GR" sz="2400" b="1" dirty="0">
                <a:solidFill>
                  <a:schemeClr val="bg1"/>
                </a:solidFill>
              </a:rPr>
              <a:t>Οι θεραπευτές διασφαλίζουν ότι οι υπηρεσίες </a:t>
            </a:r>
            <a:r>
              <a:rPr lang="el-GR" sz="2400" b="1" dirty="0" err="1">
                <a:solidFill>
                  <a:schemeClr val="bg1"/>
                </a:solidFill>
              </a:rPr>
              <a:t>εργοθεραπείας</a:t>
            </a:r>
            <a:r>
              <a:rPr lang="el-GR" sz="2400" b="1" dirty="0">
                <a:solidFill>
                  <a:schemeClr val="bg1"/>
                </a:solidFill>
              </a:rPr>
              <a:t> είναι </a:t>
            </a:r>
            <a:r>
              <a:rPr lang="el-GR" sz="2400" b="1" dirty="0" err="1">
                <a:solidFill>
                  <a:schemeClr val="bg1"/>
                </a:solidFill>
              </a:rPr>
              <a:t>προσβάσιμες</a:t>
            </a:r>
            <a:r>
              <a:rPr lang="el-GR" sz="2400" b="1" dirty="0">
                <a:solidFill>
                  <a:schemeClr val="bg1"/>
                </a:solidFill>
              </a:rPr>
              <a:t> για όλους και συνάδουν με τη ζωή των </a:t>
            </a:r>
            <a:r>
              <a:rPr lang="el-GR" sz="2400" b="1" dirty="0" err="1">
                <a:solidFill>
                  <a:schemeClr val="bg1"/>
                </a:solidFill>
              </a:rPr>
              <a:t>θεραπευόμενων</a:t>
            </a:r>
            <a:r>
              <a:rPr lang="el-GR" sz="2400" b="1" dirty="0">
                <a:solidFill>
                  <a:schemeClr val="bg1"/>
                </a:solidFill>
              </a:rPr>
              <a:t> </a:t>
            </a:r>
          </a:p>
          <a:p>
            <a:pPr>
              <a:defRPr/>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3935413" y="228600"/>
            <a:ext cx="6354762" cy="990600"/>
          </a:xfrm>
          <a:solidFill>
            <a:schemeClr val="accent1">
              <a:lumMod val="60000"/>
              <a:lumOff val="40000"/>
            </a:schemeClr>
          </a:solidFill>
        </p:spPr>
        <p:txBody>
          <a:bodyPr>
            <a:normAutofit fontScale="90000"/>
          </a:bodyPr>
          <a:lstStyle/>
          <a:p>
            <a:pPr algn="ctr">
              <a:defRPr/>
            </a:pPr>
            <a:r>
              <a:rPr lang="el-GR" sz="3200" b="1" dirty="0"/>
              <a:t>Στην </a:t>
            </a:r>
            <a:r>
              <a:rPr lang="el-GR" sz="3200" b="1" dirty="0" err="1"/>
              <a:t>ανθρωπο</a:t>
            </a:r>
            <a:r>
              <a:rPr lang="el-GR" sz="3200" b="1" dirty="0"/>
              <a:t>-κεντρική </a:t>
            </a:r>
            <a:r>
              <a:rPr lang="el-GR" sz="3200" b="1" dirty="0" err="1"/>
              <a:t>εργοθεραπευτική</a:t>
            </a:r>
            <a:r>
              <a:rPr lang="el-GR" sz="3200" b="1" dirty="0"/>
              <a:t> πρακτική</a:t>
            </a:r>
          </a:p>
        </p:txBody>
      </p:sp>
      <p:sp>
        <p:nvSpPr>
          <p:cNvPr id="34819" name="2 - Θέση περιεχομένου"/>
          <p:cNvSpPr>
            <a:spLocks noGrp="1"/>
          </p:cNvSpPr>
          <p:nvPr>
            <p:ph sz="quarter" idx="1"/>
          </p:nvPr>
        </p:nvSpPr>
        <p:spPr>
          <a:xfrm>
            <a:off x="2136774" y="1600200"/>
            <a:ext cx="9517343" cy="5029200"/>
          </a:xfrm>
          <a:solidFill>
            <a:schemeClr val="accent2">
              <a:lumMod val="75000"/>
            </a:schemeClr>
          </a:solidFill>
        </p:spPr>
        <p:txBody>
          <a:bodyPr>
            <a:normAutofit/>
          </a:bodyPr>
          <a:lstStyle/>
          <a:p>
            <a:pPr algn="just">
              <a:buClr>
                <a:schemeClr val="bg1"/>
              </a:buClr>
              <a:buFont typeface="Wingdings" pitchFamily="2" charset="2"/>
              <a:buChar char="Ø"/>
              <a:defRPr/>
            </a:pPr>
            <a:r>
              <a:rPr lang="el-GR" sz="2800" b="1" dirty="0">
                <a:solidFill>
                  <a:schemeClr val="bg1"/>
                </a:solidFill>
              </a:rPr>
              <a:t>ο </a:t>
            </a:r>
            <a:r>
              <a:rPr lang="el-GR" sz="2400" b="1" dirty="0" err="1">
                <a:solidFill>
                  <a:schemeClr val="bg1"/>
                </a:solidFill>
              </a:rPr>
              <a:t>θεραπευόμενος</a:t>
            </a:r>
            <a:r>
              <a:rPr lang="el-GR" sz="2400" b="1" dirty="0">
                <a:solidFill>
                  <a:schemeClr val="bg1"/>
                </a:solidFill>
              </a:rPr>
              <a:t> </a:t>
            </a:r>
            <a:r>
              <a:rPr lang="el-GR" sz="2400" b="1" u="sng" dirty="0">
                <a:solidFill>
                  <a:schemeClr val="bg1"/>
                </a:solidFill>
              </a:rPr>
              <a:t>δεν είναι</a:t>
            </a:r>
            <a:r>
              <a:rPr lang="el-GR" sz="2400" b="1" dirty="0">
                <a:solidFill>
                  <a:schemeClr val="bg1"/>
                </a:solidFill>
              </a:rPr>
              <a:t> παθητικός δέκτης μιας θεραπείας που καθορίζεται εξολοκλήρου από τον θεραπευτή </a:t>
            </a:r>
          </a:p>
          <a:p>
            <a:pPr algn="just">
              <a:buClr>
                <a:schemeClr val="bg1"/>
              </a:buClr>
              <a:buFont typeface="Wingdings" pitchFamily="2" charset="2"/>
              <a:buChar char="Ø"/>
              <a:defRPr/>
            </a:pPr>
            <a:r>
              <a:rPr lang="el-GR" sz="2400" b="1" dirty="0">
                <a:solidFill>
                  <a:schemeClr val="bg1"/>
                </a:solidFill>
              </a:rPr>
              <a:t>ο </a:t>
            </a:r>
            <a:r>
              <a:rPr lang="el-GR" sz="2400" b="1" dirty="0" err="1">
                <a:solidFill>
                  <a:schemeClr val="bg1"/>
                </a:solidFill>
              </a:rPr>
              <a:t>θεραπευόμενος</a:t>
            </a:r>
            <a:r>
              <a:rPr lang="el-GR" sz="2400" b="1" dirty="0">
                <a:solidFill>
                  <a:schemeClr val="bg1"/>
                </a:solidFill>
              </a:rPr>
              <a:t> </a:t>
            </a:r>
            <a:r>
              <a:rPr lang="el-GR" sz="2400" b="1" u="sng" dirty="0">
                <a:solidFill>
                  <a:schemeClr val="bg1"/>
                </a:solidFill>
              </a:rPr>
              <a:t>συμμετέχει ενεργητικά και με κίνητρο</a:t>
            </a:r>
            <a:r>
              <a:rPr lang="el-GR" sz="2400" b="1" dirty="0">
                <a:solidFill>
                  <a:schemeClr val="bg1"/>
                </a:solidFill>
              </a:rPr>
              <a:t> στην αξιολόγησή του, στη θέσπιση των στόχων της θεραπείας του, στο σχεδιασμό των παρεμβάσεων και στις συνεδρίες </a:t>
            </a:r>
            <a:r>
              <a:rPr lang="el-GR" sz="2400" b="1" dirty="0" err="1">
                <a:solidFill>
                  <a:schemeClr val="bg1"/>
                </a:solidFill>
              </a:rPr>
              <a:t>εργοθεραπευτικής</a:t>
            </a:r>
            <a:r>
              <a:rPr lang="el-GR" sz="2400" b="1" dirty="0">
                <a:solidFill>
                  <a:schemeClr val="bg1"/>
                </a:solidFill>
              </a:rPr>
              <a:t> παρέμβασης</a:t>
            </a:r>
          </a:p>
          <a:p>
            <a:pPr algn="just">
              <a:buClr>
                <a:schemeClr val="bg1"/>
              </a:buClr>
              <a:buFont typeface="Wingdings" pitchFamily="2" charset="2"/>
              <a:buChar char="Ø"/>
              <a:defRPr/>
            </a:pPr>
            <a:r>
              <a:rPr lang="el-GR" sz="2400" b="1" u="sng" dirty="0">
                <a:solidFill>
                  <a:schemeClr val="bg1"/>
                </a:solidFill>
              </a:rPr>
              <a:t>δεν είναι</a:t>
            </a:r>
            <a:r>
              <a:rPr lang="el-GR" sz="2400" b="1" dirty="0">
                <a:solidFill>
                  <a:schemeClr val="bg1"/>
                </a:solidFill>
              </a:rPr>
              <a:t> ο θεραπευτής που ξέρει και έχει την εξουσία αλλά ο θεραπευτής μαζί με το </a:t>
            </a:r>
            <a:r>
              <a:rPr lang="el-GR" sz="2400" b="1" dirty="0" err="1">
                <a:solidFill>
                  <a:schemeClr val="bg1"/>
                </a:solidFill>
              </a:rPr>
              <a:t>θεραπευόμενο</a:t>
            </a:r>
            <a:r>
              <a:rPr lang="el-GR" sz="2400" b="1" dirty="0">
                <a:solidFill>
                  <a:schemeClr val="bg1"/>
                </a:solidFill>
              </a:rPr>
              <a:t> συνδυάζουν μαζί τις γνώσεις και τις εμπειρίες της ζωής τους για το σχεδιασμό μιας παρέμβασης αποτελεσματικής και αποδεκτής από τον </a:t>
            </a:r>
            <a:r>
              <a:rPr lang="el-GR" sz="2400" b="1" dirty="0" err="1">
                <a:solidFill>
                  <a:schemeClr val="bg1"/>
                </a:solidFill>
              </a:rPr>
              <a:t>θεραπευόμενο</a:t>
            </a:r>
            <a:r>
              <a:rPr lang="el-GR" sz="2400" b="1" dirty="0">
                <a:solidFill>
                  <a:schemeClr val="bg1"/>
                </a:solidFill>
              </a:rPr>
              <a:t>, που θα τον οδηγήσει σε μια ζωή με νόημα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a:solidFill>
            <a:schemeClr val="accent1">
              <a:lumMod val="60000"/>
              <a:lumOff val="40000"/>
            </a:schemeClr>
          </a:solidFill>
        </p:spPr>
        <p:txBody>
          <a:bodyPr/>
          <a:lstStyle/>
          <a:p>
            <a:pPr algn="ctr">
              <a:defRPr/>
            </a:pPr>
            <a:r>
              <a:rPr lang="el-GR" sz="2800" b="1" dirty="0"/>
              <a:t>Η επιτυχία μιας άνθρωπο-κεντρικής πρακτικής στηρίζεται στις παρακάτω δύο προϋποθέσεις</a:t>
            </a:r>
          </a:p>
        </p:txBody>
      </p:sp>
      <p:sp>
        <p:nvSpPr>
          <p:cNvPr id="3" name="Content Placeholder 2"/>
          <p:cNvSpPr>
            <a:spLocks noGrp="1"/>
          </p:cNvSpPr>
          <p:nvPr>
            <p:ph sz="quarter" idx="1"/>
          </p:nvPr>
        </p:nvSpPr>
        <p:spPr>
          <a:xfrm>
            <a:off x="2136775" y="1887539"/>
            <a:ext cx="8153400" cy="4205287"/>
          </a:xfrm>
          <a:solidFill>
            <a:schemeClr val="accent2">
              <a:lumMod val="75000"/>
            </a:schemeClr>
          </a:solidFill>
        </p:spPr>
        <p:txBody>
          <a:bodyPr>
            <a:normAutofit/>
          </a:bodyPr>
          <a:lstStyle/>
          <a:p>
            <a:pPr algn="just">
              <a:buClr>
                <a:schemeClr val="bg1"/>
              </a:buClr>
              <a:buFont typeface="Wingdings" pitchFamily="2" charset="2"/>
              <a:buChar char="Ø"/>
              <a:defRPr/>
            </a:pPr>
            <a:r>
              <a:rPr lang="el-GR" sz="2800" dirty="0">
                <a:solidFill>
                  <a:schemeClr val="bg1"/>
                </a:solidFill>
              </a:rPr>
              <a:t>Στην επιθυμία και ικανότητα του </a:t>
            </a:r>
            <a:r>
              <a:rPr lang="el-GR" sz="2800" dirty="0" err="1">
                <a:solidFill>
                  <a:schemeClr val="bg1"/>
                </a:solidFill>
              </a:rPr>
              <a:t>θεραπευόμενου</a:t>
            </a:r>
            <a:r>
              <a:rPr lang="el-GR" sz="2800" dirty="0">
                <a:solidFill>
                  <a:schemeClr val="bg1"/>
                </a:solidFill>
              </a:rPr>
              <a:t> να πάρει ενεργητικό μέρος στις διαδικασίες λήψης αποφάσεων </a:t>
            </a:r>
          </a:p>
          <a:p>
            <a:pPr algn="just">
              <a:buClr>
                <a:schemeClr val="bg1"/>
              </a:buClr>
              <a:buFont typeface="Wingdings" pitchFamily="2" charset="2"/>
              <a:buChar char="Ø"/>
              <a:defRPr/>
            </a:pPr>
            <a:r>
              <a:rPr lang="el-GR" sz="2800" dirty="0">
                <a:solidFill>
                  <a:schemeClr val="bg1"/>
                </a:solidFill>
              </a:rPr>
              <a:t>Στην επιθυμία και ικανότητα του </a:t>
            </a:r>
            <a:r>
              <a:rPr lang="el-GR" sz="2800" dirty="0" err="1">
                <a:solidFill>
                  <a:schemeClr val="bg1"/>
                </a:solidFill>
              </a:rPr>
              <a:t>εργοθεραπευτή</a:t>
            </a:r>
            <a:r>
              <a:rPr lang="el-GR" sz="2800" dirty="0">
                <a:solidFill>
                  <a:schemeClr val="bg1"/>
                </a:solidFill>
              </a:rPr>
              <a:t> να συμπεριλάβει τον </a:t>
            </a:r>
            <a:r>
              <a:rPr lang="el-GR" sz="2800" dirty="0" err="1">
                <a:solidFill>
                  <a:schemeClr val="bg1"/>
                </a:solidFill>
              </a:rPr>
              <a:t>θεραπευόμενο</a:t>
            </a:r>
            <a:r>
              <a:rPr lang="el-GR" sz="2800" dirty="0">
                <a:solidFill>
                  <a:schemeClr val="bg1"/>
                </a:solidFill>
              </a:rPr>
              <a:t> στη διαδικασία λήψης αποφάσεων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EAF19-F2F1-47C8-8554-BEAA8438E474}"/>
              </a:ext>
            </a:extLst>
          </p:cNvPr>
          <p:cNvSpPr>
            <a:spLocks noGrp="1"/>
          </p:cNvSpPr>
          <p:nvPr>
            <p:ph type="title"/>
          </p:nvPr>
        </p:nvSpPr>
        <p:spPr/>
        <p:txBody>
          <a:bodyPr/>
          <a:lstStyle/>
          <a:p>
            <a:pPr algn="ctr"/>
            <a:r>
              <a:rPr lang="el-GR" sz="2400" b="1" dirty="0"/>
              <a:t>Αρχές που καθοδηγούν την </a:t>
            </a:r>
            <a:r>
              <a:rPr lang="el-GR" sz="2400" b="1" dirty="0" err="1"/>
              <a:t>εργοθεραπευτική</a:t>
            </a:r>
            <a:r>
              <a:rPr lang="el-GR" sz="2400" b="1" dirty="0"/>
              <a:t> πρακτική</a:t>
            </a:r>
            <a:r>
              <a:rPr lang="el-GR" sz="3600" b="1" dirty="0"/>
              <a:t>…….</a:t>
            </a:r>
            <a:endParaRPr lang="el-GR" dirty="0"/>
          </a:p>
        </p:txBody>
      </p:sp>
      <p:sp>
        <p:nvSpPr>
          <p:cNvPr id="3" name="Θέση περιεχομένου 2">
            <a:extLst>
              <a:ext uri="{FF2B5EF4-FFF2-40B4-BE49-F238E27FC236}">
                <a16:creationId xmlns:a16="http://schemas.microsoft.com/office/drawing/2014/main" id="{9A39609F-67C2-4C73-837D-2B80EEC06808}"/>
              </a:ext>
            </a:extLst>
          </p:cNvPr>
          <p:cNvSpPr>
            <a:spLocks noGrp="1"/>
          </p:cNvSpPr>
          <p:nvPr>
            <p:ph idx="1"/>
          </p:nvPr>
        </p:nvSpPr>
        <p:spPr>
          <a:xfrm>
            <a:off x="677334" y="2160589"/>
            <a:ext cx="10223748" cy="3880773"/>
          </a:xfrm>
        </p:spPr>
        <p:txBody>
          <a:bodyPr/>
          <a:lstStyle/>
          <a:p>
            <a:r>
              <a:rPr lang="el-GR" sz="2800" b="1" u="sng" dirty="0"/>
              <a:t>3. Ολιστική Προσέγγιση (</a:t>
            </a:r>
            <a:r>
              <a:rPr lang="el-GR" sz="2800" b="1" u="sng" dirty="0" err="1"/>
              <a:t>Holistic</a:t>
            </a:r>
            <a:r>
              <a:rPr lang="el-GR" sz="2800" b="1" u="sng" dirty="0"/>
              <a:t> </a:t>
            </a:r>
            <a:r>
              <a:rPr lang="el-GR" sz="2800" b="1" u="sng" dirty="0" err="1"/>
              <a:t>Approach</a:t>
            </a:r>
            <a:r>
              <a:rPr lang="el-GR" sz="2800" b="1" u="sng" dirty="0"/>
              <a:t>)</a:t>
            </a:r>
          </a:p>
          <a:p>
            <a:pPr marL="0" indent="0">
              <a:buNone/>
            </a:pPr>
            <a:endParaRPr lang="el-GR" sz="2800" b="1" u="sng" dirty="0"/>
          </a:p>
          <a:p>
            <a:r>
              <a:rPr lang="el-GR" sz="2000" dirty="0"/>
              <a:t>Οι </a:t>
            </a:r>
            <a:r>
              <a:rPr lang="el-GR" sz="2000" dirty="0" err="1"/>
              <a:t>εργοθεραπευτές</a:t>
            </a:r>
            <a:r>
              <a:rPr lang="el-GR" sz="2000" dirty="0"/>
              <a:t> αναγνωρίζουν ότι οι φυσικοί, ψυχολογικοί, κοινωνικοί και περιβαλλοντικοί παράγοντες επηρεάζουν την υγεία και την ευημερία. Η ολιστική προσέγγιση συνεπάγεται την εκτίμηση όλων αυτών των παραμέτρων και την ενσωμάτωσή τους στη θεραπεία (AOTA, 2020).</a:t>
            </a:r>
          </a:p>
          <a:p>
            <a:endParaRPr lang="el-GR" dirty="0"/>
          </a:p>
        </p:txBody>
      </p:sp>
    </p:spTree>
    <p:extLst>
      <p:ext uri="{BB962C8B-B14F-4D97-AF65-F5344CB8AC3E}">
        <p14:creationId xmlns:p14="http://schemas.microsoft.com/office/powerpoint/2010/main" val="4252314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38D8C1-3980-4F36-A2AF-E3BBB0F29634}"/>
              </a:ext>
            </a:extLst>
          </p:cNvPr>
          <p:cNvSpPr>
            <a:spLocks noGrp="1"/>
          </p:cNvSpPr>
          <p:nvPr>
            <p:ph type="title"/>
          </p:nvPr>
        </p:nvSpPr>
        <p:spPr/>
        <p:txBody>
          <a:bodyPr>
            <a:normAutofit/>
          </a:bodyPr>
          <a:lstStyle/>
          <a:p>
            <a:pPr algn="ctr"/>
            <a:r>
              <a:rPr lang="el-GR" sz="2800" b="1" dirty="0"/>
              <a:t>Αρχές που καθοδηγούν την </a:t>
            </a:r>
            <a:r>
              <a:rPr lang="el-GR" sz="2800" b="1" dirty="0" err="1"/>
              <a:t>εργοθεραπευτική</a:t>
            </a:r>
            <a:r>
              <a:rPr lang="el-GR" sz="2800" b="1" dirty="0"/>
              <a:t> πρακτική…….</a:t>
            </a:r>
            <a:endParaRPr lang="el-GR" sz="2800" dirty="0"/>
          </a:p>
        </p:txBody>
      </p:sp>
      <p:sp>
        <p:nvSpPr>
          <p:cNvPr id="3" name="Θέση περιεχομένου 2">
            <a:extLst>
              <a:ext uri="{FF2B5EF4-FFF2-40B4-BE49-F238E27FC236}">
                <a16:creationId xmlns:a16="http://schemas.microsoft.com/office/drawing/2014/main" id="{2E72078C-5C3D-4772-B1D5-43FA678F5679}"/>
              </a:ext>
            </a:extLst>
          </p:cNvPr>
          <p:cNvSpPr>
            <a:spLocks noGrp="1"/>
          </p:cNvSpPr>
          <p:nvPr>
            <p:ph idx="1"/>
          </p:nvPr>
        </p:nvSpPr>
        <p:spPr>
          <a:xfrm>
            <a:off x="677333" y="2160589"/>
            <a:ext cx="9972737" cy="3880773"/>
          </a:xfrm>
        </p:spPr>
        <p:txBody>
          <a:bodyPr/>
          <a:lstStyle/>
          <a:p>
            <a:r>
              <a:rPr lang="el-GR" b="1" dirty="0"/>
              <a:t>4</a:t>
            </a:r>
            <a:r>
              <a:rPr lang="el-GR" sz="2400" b="1" u="sng" dirty="0"/>
              <a:t>. Επικέντρωση στην εκτέλεση έργου (</a:t>
            </a:r>
            <a:r>
              <a:rPr lang="el-GR" sz="2400" b="1" u="sng" dirty="0" err="1"/>
              <a:t>Occupational</a:t>
            </a:r>
            <a:r>
              <a:rPr lang="el-GR" sz="2400" b="1" u="sng" dirty="0"/>
              <a:t> </a:t>
            </a:r>
            <a:r>
              <a:rPr lang="el-GR" sz="2400" b="1" u="sng" dirty="0" err="1"/>
              <a:t>Performance</a:t>
            </a:r>
            <a:r>
              <a:rPr lang="el-GR" sz="2400" b="1" u="sng" dirty="0"/>
              <a:t> </a:t>
            </a:r>
            <a:r>
              <a:rPr lang="el-GR" sz="2400" b="1" u="sng" dirty="0" err="1"/>
              <a:t>Focus</a:t>
            </a:r>
            <a:r>
              <a:rPr lang="el-GR" sz="2400" b="1" u="sng" dirty="0"/>
              <a:t>)</a:t>
            </a:r>
            <a:endParaRPr lang="el-GR" b="1" u="sng" dirty="0"/>
          </a:p>
          <a:p>
            <a:r>
              <a:rPr lang="el-GR" dirty="0"/>
              <a:t>Η </a:t>
            </a:r>
            <a:r>
              <a:rPr lang="el-GR" dirty="0" err="1"/>
              <a:t>εργοθεραπεία</a:t>
            </a:r>
            <a:r>
              <a:rPr lang="el-GR" dirty="0"/>
              <a:t> έχει ως κεντρικό στόχο την ενίσχυση της ικανότητας του ατόμου να εκτελεί έργα που είναι σημαντικά για αυτό. Αυτό περιλαμβάνει την αποκατάσταση, τη βελτίωση και την ανάπτυξη δεξιοτήτων που επιτρέπουν την συμμετοχή σε καθημερινές δραστηριότητες, όπως η εργασία, η φροντίδα του εαυτού και η κοινωνική συμμετοχή (</a:t>
            </a:r>
            <a:r>
              <a:rPr lang="el-GR" dirty="0" err="1"/>
              <a:t>Wilcock</a:t>
            </a:r>
            <a:r>
              <a:rPr lang="el-GR" dirty="0"/>
              <a:t>, 1998).</a:t>
            </a:r>
          </a:p>
          <a:p>
            <a:pPr marL="0" indent="0">
              <a:buNone/>
            </a:pPr>
            <a:endParaRPr lang="el-GR" dirty="0"/>
          </a:p>
        </p:txBody>
      </p:sp>
    </p:spTree>
    <p:extLst>
      <p:ext uri="{BB962C8B-B14F-4D97-AF65-F5344CB8AC3E}">
        <p14:creationId xmlns:p14="http://schemas.microsoft.com/office/powerpoint/2010/main" val="410946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565BF2-3489-4C68-84CA-BA05C7285BA5}"/>
              </a:ext>
            </a:extLst>
          </p:cNvPr>
          <p:cNvSpPr>
            <a:spLocks noGrp="1"/>
          </p:cNvSpPr>
          <p:nvPr>
            <p:ph type="title"/>
          </p:nvPr>
        </p:nvSpPr>
        <p:spPr>
          <a:xfrm>
            <a:off x="203199" y="0"/>
            <a:ext cx="11463867" cy="1320800"/>
          </a:xfrm>
        </p:spPr>
        <p:txBody>
          <a:bodyPr/>
          <a:lstStyle/>
          <a:p>
            <a:r>
              <a:rPr lang="el-GR" dirty="0"/>
              <a:t>Παραδείγματα </a:t>
            </a:r>
            <a:r>
              <a:rPr lang="el-GR" dirty="0" err="1"/>
              <a:t>Εργοθεραπευτικής</a:t>
            </a:r>
            <a:r>
              <a:rPr lang="el-GR" dirty="0"/>
              <a:t> παρέμβασης</a:t>
            </a:r>
          </a:p>
        </p:txBody>
      </p:sp>
      <p:sp>
        <p:nvSpPr>
          <p:cNvPr id="4" name="Rectangle 1">
            <a:extLst>
              <a:ext uri="{FF2B5EF4-FFF2-40B4-BE49-F238E27FC236}">
                <a16:creationId xmlns:a16="http://schemas.microsoft.com/office/drawing/2014/main" id="{D86BAB88-197F-46C0-A8D1-9ADF9D88E742}"/>
              </a:ext>
            </a:extLst>
          </p:cNvPr>
          <p:cNvSpPr>
            <a:spLocks noGrp="1" noChangeArrowheads="1"/>
          </p:cNvSpPr>
          <p:nvPr>
            <p:ph idx="1"/>
          </p:nvPr>
        </p:nvSpPr>
        <p:spPr bwMode="auto">
          <a:xfrm>
            <a:off x="33867" y="547406"/>
            <a:ext cx="11565466"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Εκπαίδευση για την ορθή χρήση νάρθηκα:</a:t>
            </a:r>
            <a:r>
              <a:rPr kumimoji="0" lang="el-GR" altLang="el-GR" sz="1800" b="0" i="0" u="none" strike="noStrike" cap="none" normalizeH="0" baseline="0" dirty="0">
                <a:ln>
                  <a:noFill/>
                </a:ln>
                <a:solidFill>
                  <a:schemeClr val="tx1"/>
                </a:solidFill>
                <a:effectLst/>
                <a:latin typeface="Arial" panose="020B0604020202020204" pitchFamily="34" charset="0"/>
              </a:rPr>
              <a:t> Ο Νίκος έλαβε οδηγίες για τη σωστή τοποθέτηση και φροντίδα του νάρθηκα, ώστε να διατηρεί τον καρπό σταθερό και να προστατεύεται κατά την καθημερινή του εργασία, ενώ παράλληλα αποφεύγεται η επιβάρυνση του τραύματος.</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Ασκήσεις εύρους κίνησης και ενδυνάμωσης των δακτύλων και του αγκώνα:</a:t>
            </a:r>
            <a:r>
              <a:rPr kumimoji="0" lang="el-GR" altLang="el-GR" sz="1800" b="0" i="0" u="none" strike="noStrike" cap="none" normalizeH="0" baseline="0" dirty="0">
                <a:ln>
                  <a:noFill/>
                </a:ln>
                <a:solidFill>
                  <a:schemeClr val="tx1"/>
                </a:solidFill>
                <a:effectLst/>
                <a:latin typeface="Arial" panose="020B0604020202020204" pitchFamily="34" charset="0"/>
              </a:rPr>
              <a:t> Καθώς το χέρι του Νίκου βρίσκεται σε ακινητοποίηση, οι ασκήσεις επικεντρώνονται στη διατήρηση της ευκαμψίας και της δύναμης στα δάκτυλα και τον αγκώνα, προλαμβάνοντας την ατροφία των μυών και τις επιπλοκές από τη μειωμένη κίνηση.</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Προσαρμογές στο χώρο εργασίας του:</a:t>
            </a:r>
            <a:r>
              <a:rPr kumimoji="0" lang="el-GR" altLang="el-GR" sz="1800" b="0" i="0" u="none" strike="noStrike" cap="none" normalizeH="0" baseline="0" dirty="0">
                <a:ln>
                  <a:noFill/>
                </a:ln>
                <a:solidFill>
                  <a:schemeClr val="tx1"/>
                </a:solidFill>
                <a:effectLst/>
                <a:latin typeface="Arial" panose="020B0604020202020204" pitchFamily="34" charset="0"/>
              </a:rPr>
              <a:t> Ο Νίκος έλαβε οδηγίες για την προσαρμογή του γραφείου του, όπως τη χρήση πληκτρολογίου και ποντικιού με το κυρίαρχο χέρι και την τοποθέτηση εργαλείων σε </a:t>
            </a:r>
            <a:r>
              <a:rPr kumimoji="0" lang="el-GR" altLang="el-GR" sz="1800" b="0" i="0" u="none" strike="noStrike" cap="none" normalizeH="0" baseline="0" dirty="0" err="1">
                <a:ln>
                  <a:noFill/>
                </a:ln>
                <a:solidFill>
                  <a:schemeClr val="tx1"/>
                </a:solidFill>
                <a:effectLst/>
                <a:latin typeface="Arial" panose="020B0604020202020204" pitchFamily="34" charset="0"/>
              </a:rPr>
              <a:t>προσβάσιμα</a:t>
            </a:r>
            <a:r>
              <a:rPr kumimoji="0" lang="el-GR" altLang="el-GR" sz="1800" b="0" i="0" u="none" strike="noStrike" cap="none" normalizeH="0" baseline="0" dirty="0">
                <a:ln>
                  <a:noFill/>
                </a:ln>
                <a:solidFill>
                  <a:schemeClr val="tx1"/>
                </a:solidFill>
                <a:effectLst/>
                <a:latin typeface="Arial" panose="020B0604020202020204" pitchFamily="34" charset="0"/>
              </a:rPr>
              <a:t> σημεία ώστε να μειώσει την επιβάρυνση του τραυματισμένου χεριού.</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Συζήτηση για τις καθημερινές οικιακές και επαγγελματικές του δραστηριότητες:</a:t>
            </a:r>
            <a:r>
              <a:rPr kumimoji="0" lang="el-GR" altLang="el-GR" sz="1800" b="0" i="0" u="none" strike="noStrike" cap="none" normalizeH="0" baseline="0" dirty="0">
                <a:ln>
                  <a:noFill/>
                </a:ln>
                <a:solidFill>
                  <a:schemeClr val="tx1"/>
                </a:solidFill>
                <a:effectLst/>
                <a:latin typeface="Arial" panose="020B0604020202020204" pitchFamily="34" charset="0"/>
              </a:rPr>
              <a:t> Ο </a:t>
            </a:r>
            <a:r>
              <a:rPr kumimoji="0" lang="el-GR" altLang="el-GR" sz="1800" b="0" i="0" u="none" strike="noStrike" cap="none" normalizeH="0" baseline="0" dirty="0" err="1">
                <a:ln>
                  <a:noFill/>
                </a:ln>
                <a:solidFill>
                  <a:schemeClr val="tx1"/>
                </a:solidFill>
                <a:effectLst/>
                <a:latin typeface="Arial" panose="020B0604020202020204" pitchFamily="34" charset="0"/>
              </a:rPr>
              <a:t>εργοθεραπευτής</a:t>
            </a:r>
            <a:r>
              <a:rPr kumimoji="0" lang="el-GR" altLang="el-GR" sz="1800" b="0" i="0" u="none" strike="noStrike" cap="none" normalizeH="0" baseline="0" dirty="0">
                <a:ln>
                  <a:noFill/>
                </a:ln>
                <a:solidFill>
                  <a:schemeClr val="tx1"/>
                </a:solidFill>
                <a:effectLst/>
                <a:latin typeface="Arial" panose="020B0604020202020204" pitchFamily="34" charset="0"/>
              </a:rPr>
              <a:t> βοηθά τον Νίκο να προσαρμόσει τις δραστηριότητες στο σπίτι και την εργασία, όπως η χρήση υπολογιστή, το πλύσιμο πιάτων και άλλες δουλειές, ώστε να αποφευχθούν κινήσεις που μπορεί να επιβαρύνουν το τραύμα.</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Στρατηγικές αντιμετώπισης πόνου και διαχείρισης άγχους:</a:t>
            </a:r>
            <a:r>
              <a:rPr kumimoji="0" lang="el-GR" altLang="el-GR" sz="1800" b="0" i="0" u="none" strike="noStrike" cap="none" normalizeH="0" baseline="0" dirty="0">
                <a:ln>
                  <a:noFill/>
                </a:ln>
                <a:solidFill>
                  <a:schemeClr val="tx1"/>
                </a:solidFill>
                <a:effectLst/>
                <a:latin typeface="Arial" panose="020B0604020202020204" pitchFamily="34" charset="0"/>
              </a:rPr>
              <a:t> Ο </a:t>
            </a:r>
            <a:r>
              <a:rPr kumimoji="0" lang="el-GR" altLang="el-GR" sz="1800" b="0" i="0" u="none" strike="noStrike" cap="none" normalizeH="0" baseline="0" dirty="0" err="1">
                <a:ln>
                  <a:noFill/>
                </a:ln>
                <a:solidFill>
                  <a:schemeClr val="tx1"/>
                </a:solidFill>
                <a:effectLst/>
                <a:latin typeface="Arial" panose="020B0604020202020204" pitchFamily="34" charset="0"/>
              </a:rPr>
              <a:t>εργοθεραπευτής</a:t>
            </a:r>
            <a:r>
              <a:rPr kumimoji="0" lang="el-GR" altLang="el-GR" sz="1800" b="0" i="0" u="none" strike="noStrike" cap="none" normalizeH="0" baseline="0" dirty="0">
                <a:ln>
                  <a:noFill/>
                </a:ln>
                <a:solidFill>
                  <a:schemeClr val="tx1"/>
                </a:solidFill>
                <a:effectLst/>
                <a:latin typeface="Arial" panose="020B0604020202020204" pitchFamily="34" charset="0"/>
              </a:rPr>
              <a:t> ενσωματώνει τεχνικές διαχείρισης του πόνου και του άγχους, όπως τεχνικές χαλάρωσης και διαλείμματα κατά την εργασία, για να βοηθήσει τον Νίκο να </a:t>
            </a:r>
            <a:r>
              <a:rPr kumimoji="0" lang="el-GR" altLang="el-GR" sz="1800" b="0" i="0" u="none" strike="noStrike" cap="none" normalizeH="0" baseline="0" dirty="0" err="1">
                <a:ln>
                  <a:noFill/>
                </a:ln>
                <a:solidFill>
                  <a:schemeClr val="tx1"/>
                </a:solidFill>
                <a:effectLst/>
                <a:latin typeface="Arial" panose="020B0604020202020204" pitchFamily="34" charset="0"/>
              </a:rPr>
              <a:t>αντεπεξέλθει</a:t>
            </a:r>
            <a:r>
              <a:rPr kumimoji="0" lang="el-GR" altLang="el-GR" sz="1800" b="0" i="0" u="none" strike="noStrike" cap="none" normalizeH="0" baseline="0" dirty="0">
                <a:ln>
                  <a:noFill/>
                </a:ln>
                <a:solidFill>
                  <a:schemeClr val="tx1"/>
                </a:solidFill>
                <a:effectLst/>
                <a:latin typeface="Arial" panose="020B0604020202020204" pitchFamily="34" charset="0"/>
              </a:rPr>
              <a:t> στον περιορισμό της λειτουργικότητας.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1" i="0" u="none" strike="noStrike" cap="none" normalizeH="0" baseline="0" dirty="0">
                <a:ln>
                  <a:noFill/>
                </a:ln>
                <a:solidFill>
                  <a:schemeClr val="tx1"/>
                </a:solidFill>
                <a:effectLst/>
                <a:latin typeface="Arial" panose="020B0604020202020204" pitchFamily="34" charset="0"/>
              </a:rPr>
              <a:t>Ενθάρρυνση χρήσης μη-κυρίαρχου χεριού για λεπτές εργασίες:</a:t>
            </a:r>
            <a:r>
              <a:rPr kumimoji="0" lang="el-GR" altLang="el-GR" sz="1800" b="0" i="0" u="none" strike="noStrike" cap="none" normalizeH="0" baseline="0" dirty="0">
                <a:ln>
                  <a:noFill/>
                </a:ln>
                <a:solidFill>
                  <a:schemeClr val="tx1"/>
                </a:solidFill>
                <a:effectLst/>
                <a:latin typeface="Arial" panose="020B0604020202020204" pitchFamily="34" charset="0"/>
              </a:rPr>
              <a:t> Προτείνεται στον Νίκο να αναπτύξει περισσότερη δεξιότητα με το μη-κυρίαρχο χέρι για συγκεκριμένες λεπτές εργασίες, όπως σχεδιασμό ή χρήση εργαλείων γραφιστικής, ώστε να συνεχίσει την παραγωγικότητά του χωρίς να επιβαρύνει τον τραυματισμένο καρπό.</a:t>
            </a:r>
          </a:p>
        </p:txBody>
      </p:sp>
    </p:spTree>
    <p:extLst>
      <p:ext uri="{BB962C8B-B14F-4D97-AF65-F5344CB8AC3E}">
        <p14:creationId xmlns:p14="http://schemas.microsoft.com/office/powerpoint/2010/main" val="1344239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a:solidFill>
            <a:schemeClr val="accent1">
              <a:lumMod val="60000"/>
              <a:lumOff val="40000"/>
            </a:schemeClr>
          </a:solidFill>
        </p:spPr>
        <p:txBody>
          <a:bodyPr/>
          <a:lstStyle/>
          <a:p>
            <a:pPr algn="ctr">
              <a:defRPr/>
            </a:pPr>
            <a:r>
              <a:rPr lang="el-GR" sz="2800" b="1" dirty="0"/>
              <a:t>Πρακτική επικεντρωμένη στο έργο</a:t>
            </a:r>
            <a:br>
              <a:rPr lang="el-GR" sz="2800" b="1" dirty="0"/>
            </a:br>
            <a:r>
              <a:rPr lang="el-GR" sz="2800" b="1" dirty="0"/>
              <a:t> (</a:t>
            </a:r>
            <a:r>
              <a:rPr lang="en-US" sz="2800" b="1" dirty="0"/>
              <a:t>occupation</a:t>
            </a:r>
            <a:r>
              <a:rPr lang="el-GR" sz="2800" b="1" dirty="0"/>
              <a:t>-</a:t>
            </a:r>
            <a:r>
              <a:rPr lang="en-US" sz="2800" b="1" dirty="0"/>
              <a:t>centered practice</a:t>
            </a:r>
            <a:r>
              <a:rPr lang="el-GR" sz="2800" b="1" dirty="0"/>
              <a:t>)</a:t>
            </a:r>
          </a:p>
        </p:txBody>
      </p:sp>
      <p:sp>
        <p:nvSpPr>
          <p:cNvPr id="3" name="Content Placeholder 2"/>
          <p:cNvSpPr>
            <a:spLocks noGrp="1"/>
          </p:cNvSpPr>
          <p:nvPr>
            <p:ph sz="quarter" idx="1"/>
          </p:nvPr>
        </p:nvSpPr>
        <p:spPr>
          <a:xfrm>
            <a:off x="627529" y="1600199"/>
            <a:ext cx="10847295" cy="5141911"/>
          </a:xfrm>
          <a:solidFill>
            <a:schemeClr val="accent2">
              <a:lumMod val="75000"/>
            </a:schemeClr>
          </a:solidFill>
          <a:ln>
            <a:solidFill>
              <a:schemeClr val="tx1"/>
            </a:solidFill>
          </a:ln>
        </p:spPr>
        <p:txBody>
          <a:bodyPr>
            <a:noAutofit/>
          </a:bodyPr>
          <a:lstStyle/>
          <a:p>
            <a:pPr algn="just">
              <a:buClr>
                <a:schemeClr val="bg1"/>
              </a:buClr>
              <a:buFont typeface="Wingdings" pitchFamily="2" charset="2"/>
              <a:buChar char="Ø"/>
              <a:defRPr/>
            </a:pPr>
            <a:r>
              <a:rPr lang="el-GR" sz="2400" b="1" dirty="0">
                <a:solidFill>
                  <a:schemeClr val="bg1"/>
                </a:solidFill>
              </a:rPr>
              <a:t>Η συμμετοχή των ατόμων στα έργα της ζωής τους αποτελεί κεντρικό σημείο της εργοθεραπευτικής αξιολόγησης και παρέμβασης</a:t>
            </a:r>
          </a:p>
          <a:p>
            <a:pPr algn="just">
              <a:buClr>
                <a:schemeClr val="bg1"/>
              </a:buClr>
              <a:buFont typeface="Wingdings" pitchFamily="2" charset="2"/>
              <a:buChar char="Ø"/>
              <a:defRPr/>
            </a:pPr>
            <a:r>
              <a:rPr lang="el-GR" sz="2400" b="1" dirty="0">
                <a:solidFill>
                  <a:schemeClr val="bg1"/>
                </a:solidFill>
              </a:rPr>
              <a:t>Στην </a:t>
            </a:r>
            <a:r>
              <a:rPr lang="el-GR" sz="2400" b="1" dirty="0">
                <a:solidFill>
                  <a:schemeClr val="tx2">
                    <a:lumMod val="50000"/>
                  </a:schemeClr>
                </a:solidFill>
              </a:rPr>
              <a:t>αξιολόγηση</a:t>
            </a:r>
            <a:r>
              <a:rPr lang="el-GR" sz="2400" b="1" dirty="0">
                <a:solidFill>
                  <a:schemeClr val="bg1"/>
                </a:solidFill>
              </a:rPr>
              <a:t> πρώτος στόχος των </a:t>
            </a:r>
            <a:r>
              <a:rPr lang="el-GR" sz="2400" b="1" dirty="0" err="1">
                <a:solidFill>
                  <a:schemeClr val="bg1"/>
                </a:solidFill>
              </a:rPr>
              <a:t>εργοθεραπευτών</a:t>
            </a:r>
            <a:r>
              <a:rPr lang="el-GR" sz="2400" b="1" dirty="0">
                <a:solidFill>
                  <a:schemeClr val="bg1"/>
                </a:solidFill>
              </a:rPr>
              <a:t> είναι να διερευνήσουν:</a:t>
            </a:r>
          </a:p>
          <a:p>
            <a:pPr algn="just">
              <a:buClr>
                <a:schemeClr val="bg1"/>
              </a:buClr>
              <a:buFont typeface="Arial" pitchFamily="34" charset="0"/>
              <a:buChar char="•"/>
              <a:defRPr/>
            </a:pPr>
            <a:r>
              <a:rPr lang="el-GR" sz="2400" b="1" dirty="0">
                <a:solidFill>
                  <a:schemeClr val="bg1"/>
                </a:solidFill>
              </a:rPr>
              <a:t> τα έργα στα οποία το άτομο έχει προβλήματα εκτέλεσης και συμμετοχής</a:t>
            </a:r>
          </a:p>
          <a:p>
            <a:pPr algn="just">
              <a:buClr>
                <a:schemeClr val="bg1"/>
              </a:buClr>
              <a:buFont typeface="Arial" pitchFamily="34" charset="0"/>
              <a:buChar char="•"/>
              <a:defRPr/>
            </a:pPr>
            <a:r>
              <a:rPr lang="el-GR" sz="2400" b="1" dirty="0">
                <a:solidFill>
                  <a:schemeClr val="bg1"/>
                </a:solidFill>
              </a:rPr>
              <a:t>τα έργα στα οποία υπάρχει επάρκεια </a:t>
            </a:r>
          </a:p>
          <a:p>
            <a:pPr algn="just">
              <a:buClr>
                <a:schemeClr val="bg1"/>
              </a:buClr>
              <a:buFont typeface="Arial" pitchFamily="34" charset="0"/>
              <a:buChar char="•"/>
              <a:defRPr/>
            </a:pPr>
            <a:r>
              <a:rPr lang="el-GR" sz="2400" b="1" dirty="0">
                <a:solidFill>
                  <a:schemeClr val="bg1"/>
                </a:solidFill>
              </a:rPr>
              <a:t>τα έργα που έχουν σημασία και νόημα για την ταυτότητα του ατόμου και το περιβάλλον του</a:t>
            </a:r>
          </a:p>
          <a:p>
            <a:pPr algn="just">
              <a:buClr>
                <a:schemeClr val="bg1"/>
              </a:buClr>
              <a:buFont typeface="Wingdings" pitchFamily="2" charset="2"/>
              <a:buChar char="Ø"/>
              <a:defRPr/>
            </a:pPr>
            <a:r>
              <a:rPr lang="el-GR" sz="2400" b="1" dirty="0">
                <a:solidFill>
                  <a:schemeClr val="bg1"/>
                </a:solidFill>
              </a:rPr>
              <a:t>Στην </a:t>
            </a:r>
            <a:r>
              <a:rPr lang="el-GR" sz="2400" b="1" dirty="0">
                <a:solidFill>
                  <a:schemeClr val="tx2">
                    <a:lumMod val="50000"/>
                  </a:schemeClr>
                </a:solidFill>
              </a:rPr>
              <a:t>παρέμβαση</a:t>
            </a:r>
            <a:r>
              <a:rPr lang="el-GR" sz="2400" b="1" dirty="0">
                <a:solidFill>
                  <a:schemeClr val="bg1"/>
                </a:solidFill>
              </a:rPr>
              <a:t> πρώτος και κύριος στόχος είναι η διευκόλυνση της εκτέλεσης και συμμετοχής του ατόμου στα έργα που έχει ανάγκη, επιθυμεί ή/και απαιτούνται από τους ρόλους της ζωής του μέσα στο φυσικό του περιβάλλον </a:t>
            </a:r>
          </a:p>
        </p:txBody>
      </p:sp>
      <p:pic>
        <p:nvPicPr>
          <p:cNvPr id="33796" name="Picture 5" descr="http://www.setxseniors.com/wp-content/uploads/2013/08/Occupational-Therapy-at-home-3.jpg"/>
          <p:cNvPicPr>
            <a:picLocks noChangeAspect="1" noChangeArrowheads="1"/>
          </p:cNvPicPr>
          <p:nvPr/>
        </p:nvPicPr>
        <p:blipFill>
          <a:blip r:embed="rId2" cstate="print"/>
          <a:srcRect/>
          <a:stretch>
            <a:fillRect/>
          </a:stretch>
        </p:blipFill>
        <p:spPr bwMode="auto">
          <a:xfrm>
            <a:off x="1558925" y="115889"/>
            <a:ext cx="1441450" cy="1081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C24897-C532-4041-979E-5F7E75EF0276}"/>
              </a:ext>
            </a:extLst>
          </p:cNvPr>
          <p:cNvSpPr>
            <a:spLocks noGrp="1"/>
          </p:cNvSpPr>
          <p:nvPr>
            <p:ph type="title"/>
          </p:nvPr>
        </p:nvSpPr>
        <p:spPr/>
        <p:txBody>
          <a:bodyPr>
            <a:normAutofit/>
          </a:bodyPr>
          <a:lstStyle/>
          <a:p>
            <a:pPr algn="ctr"/>
            <a:r>
              <a:rPr lang="el-GR" sz="2800" b="1" dirty="0"/>
              <a:t>Αρχές που καθοδηγούν την </a:t>
            </a:r>
            <a:r>
              <a:rPr lang="el-GR" sz="2800" b="1" dirty="0" err="1"/>
              <a:t>εργοθεραπευτική</a:t>
            </a:r>
            <a:r>
              <a:rPr lang="el-GR" sz="2800" b="1" dirty="0"/>
              <a:t> πρακτική…….</a:t>
            </a:r>
            <a:endParaRPr lang="el-GR" sz="2800" dirty="0"/>
          </a:p>
        </p:txBody>
      </p:sp>
      <p:sp>
        <p:nvSpPr>
          <p:cNvPr id="3" name="Θέση περιεχομένου 2">
            <a:extLst>
              <a:ext uri="{FF2B5EF4-FFF2-40B4-BE49-F238E27FC236}">
                <a16:creationId xmlns:a16="http://schemas.microsoft.com/office/drawing/2014/main" id="{B8F5030B-62DE-4C5B-8B55-637D647B25C0}"/>
              </a:ext>
            </a:extLst>
          </p:cNvPr>
          <p:cNvSpPr>
            <a:spLocks noGrp="1"/>
          </p:cNvSpPr>
          <p:nvPr>
            <p:ph idx="1"/>
          </p:nvPr>
        </p:nvSpPr>
        <p:spPr/>
        <p:txBody>
          <a:bodyPr/>
          <a:lstStyle/>
          <a:p>
            <a:r>
              <a:rPr lang="el-GR" sz="2400" b="1" u="sng" dirty="0"/>
              <a:t>5. Συμμετοχή και ενδυνάμωση (</a:t>
            </a:r>
            <a:r>
              <a:rPr lang="el-GR" sz="2400" b="1" u="sng" dirty="0" err="1"/>
              <a:t>Participation</a:t>
            </a:r>
            <a:r>
              <a:rPr lang="el-GR" sz="2400" b="1" u="sng" dirty="0"/>
              <a:t> and </a:t>
            </a:r>
            <a:r>
              <a:rPr lang="el-GR" sz="2400" b="1" u="sng" dirty="0" err="1"/>
              <a:t>Empowerment</a:t>
            </a:r>
            <a:r>
              <a:rPr lang="el-GR" sz="2400" b="1" u="sng" dirty="0"/>
              <a:t>)</a:t>
            </a:r>
          </a:p>
          <a:p>
            <a:r>
              <a:rPr lang="el-GR" dirty="0"/>
              <a:t>Η </a:t>
            </a:r>
            <a:r>
              <a:rPr lang="el-GR" dirty="0" err="1"/>
              <a:t>εργοθεραπεία</a:t>
            </a:r>
            <a:r>
              <a:rPr lang="el-GR" dirty="0"/>
              <a:t> προάγει τη συμμετοχή του ατόμου σε κοινωνικές, επαγγελματικές και καθημερινές δραστηριότητες, ενδυναμώνοντας το </a:t>
            </a:r>
            <a:r>
              <a:rPr lang="el-GR" dirty="0" err="1"/>
              <a:t>θεραπευόμενο</a:t>
            </a:r>
            <a:r>
              <a:rPr lang="el-GR" dirty="0"/>
              <a:t> να αναλάβει τον έλεγχο της ζωής του. Η ενδυνάμωση περιλαμβάνει την υποστήριξη των ατόμων να αναπτύξουν τις ικανότητες και τις γνώσεις που χρειάζονται για να αντιμετωπίσουν τις προκλήσεις τους (</a:t>
            </a:r>
            <a:r>
              <a:rPr lang="el-GR" dirty="0" err="1"/>
              <a:t>Schmidt</a:t>
            </a:r>
            <a:r>
              <a:rPr lang="el-GR" dirty="0"/>
              <a:t> </a:t>
            </a:r>
            <a:r>
              <a:rPr lang="el-GR" dirty="0" err="1"/>
              <a:t>et</a:t>
            </a:r>
            <a:r>
              <a:rPr lang="el-GR" dirty="0"/>
              <a:t> </a:t>
            </a:r>
            <a:r>
              <a:rPr lang="el-GR" dirty="0" err="1"/>
              <a:t>al</a:t>
            </a:r>
            <a:r>
              <a:rPr lang="el-GR" dirty="0"/>
              <a:t>., 2011).</a:t>
            </a:r>
          </a:p>
          <a:p>
            <a:endParaRPr lang="el-GR" dirty="0"/>
          </a:p>
        </p:txBody>
      </p:sp>
    </p:spTree>
    <p:extLst>
      <p:ext uri="{BB962C8B-B14F-4D97-AF65-F5344CB8AC3E}">
        <p14:creationId xmlns:p14="http://schemas.microsoft.com/office/powerpoint/2010/main" val="2300545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8FC36A-1365-4CD8-90FA-3A16C981C87F}"/>
              </a:ext>
            </a:extLst>
          </p:cNvPr>
          <p:cNvSpPr>
            <a:spLocks noGrp="1"/>
          </p:cNvSpPr>
          <p:nvPr>
            <p:ph type="title"/>
          </p:nvPr>
        </p:nvSpPr>
        <p:spPr/>
        <p:txBody>
          <a:bodyPr>
            <a:normAutofit/>
          </a:bodyPr>
          <a:lstStyle/>
          <a:p>
            <a:pPr algn="ctr"/>
            <a:r>
              <a:rPr lang="el-GR" sz="2800" b="1" dirty="0"/>
              <a:t>Αρχές που καθοδηγούν την </a:t>
            </a:r>
            <a:r>
              <a:rPr lang="el-GR" sz="2800" b="1" dirty="0" err="1"/>
              <a:t>εργοθεραπευτική</a:t>
            </a:r>
            <a:r>
              <a:rPr lang="el-GR" sz="2800" b="1" dirty="0"/>
              <a:t> πρακτική…..</a:t>
            </a:r>
            <a:endParaRPr lang="el-GR" sz="2800" dirty="0"/>
          </a:p>
        </p:txBody>
      </p:sp>
      <p:sp>
        <p:nvSpPr>
          <p:cNvPr id="3" name="Θέση περιεχομένου 2">
            <a:extLst>
              <a:ext uri="{FF2B5EF4-FFF2-40B4-BE49-F238E27FC236}">
                <a16:creationId xmlns:a16="http://schemas.microsoft.com/office/drawing/2014/main" id="{7235C3D8-90E4-4245-91A8-CB1E58D6B8E7}"/>
              </a:ext>
            </a:extLst>
          </p:cNvPr>
          <p:cNvSpPr>
            <a:spLocks noGrp="1"/>
          </p:cNvSpPr>
          <p:nvPr>
            <p:ph idx="1"/>
          </p:nvPr>
        </p:nvSpPr>
        <p:spPr>
          <a:xfrm>
            <a:off x="677333" y="1595719"/>
            <a:ext cx="10837333" cy="4445644"/>
          </a:xfrm>
        </p:spPr>
        <p:txBody>
          <a:bodyPr>
            <a:normAutofit lnSpcReduction="10000"/>
          </a:bodyPr>
          <a:lstStyle/>
          <a:p>
            <a:pPr algn="just"/>
            <a:r>
              <a:rPr lang="el-GR" sz="2400" b="1" dirty="0"/>
              <a:t>6</a:t>
            </a:r>
            <a:r>
              <a:rPr lang="el-GR" sz="2400" b="1" u="sng" dirty="0"/>
              <a:t>. Επιστημονική Βάση (</a:t>
            </a:r>
            <a:r>
              <a:rPr lang="el-GR" sz="2400" b="1" u="sng" dirty="0" err="1"/>
              <a:t>Evidence-Based</a:t>
            </a:r>
            <a:r>
              <a:rPr lang="el-GR" sz="2400" b="1" u="sng" dirty="0"/>
              <a:t> </a:t>
            </a:r>
            <a:r>
              <a:rPr lang="el-GR" sz="2400" b="1" u="sng" dirty="0" err="1"/>
              <a:t>Practice</a:t>
            </a:r>
            <a:r>
              <a:rPr lang="el-GR" sz="2400" b="1" dirty="0"/>
              <a:t>)</a:t>
            </a:r>
          </a:p>
          <a:p>
            <a:pPr algn="just"/>
            <a:r>
              <a:rPr lang="el-GR" sz="2400" dirty="0"/>
              <a:t>Η </a:t>
            </a:r>
            <a:r>
              <a:rPr lang="el-GR" sz="2400" dirty="0" err="1"/>
              <a:t>εργοθεραπεία</a:t>
            </a:r>
            <a:r>
              <a:rPr lang="el-GR" sz="2400" dirty="0"/>
              <a:t> στηρίζεται σε επιστημονικά δεδομένα και έρευνες για την ανάπτυξη παρεμβάσεων που είναι αποτελεσματικές. Οι </a:t>
            </a:r>
            <a:r>
              <a:rPr lang="el-GR" sz="2400" dirty="0" err="1"/>
              <a:t>εργοθεραπευτές</a:t>
            </a:r>
            <a:r>
              <a:rPr lang="el-GR" sz="2400" dirty="0"/>
              <a:t> χρησιμοποιούν τεκμηριωμένες πρακτικές για να διασφαλίσουν ότι οι παρεμβάσεις τους είναι βασισμένες σε αποδεδειγμένα αποτελέσματα (AOTA, 2020).</a:t>
            </a:r>
          </a:p>
          <a:p>
            <a:pPr algn="just"/>
            <a:r>
              <a:rPr lang="el-GR" sz="2400" dirty="0"/>
              <a:t>7. Διαρκής Εκπαίδευση και Επαγγελματική Ανάπτυξη (</a:t>
            </a:r>
            <a:r>
              <a:rPr lang="el-GR" sz="2400" dirty="0" err="1"/>
              <a:t>Lifelong</a:t>
            </a:r>
            <a:r>
              <a:rPr lang="el-GR" sz="2400" dirty="0"/>
              <a:t> </a:t>
            </a:r>
            <a:r>
              <a:rPr lang="el-GR" sz="2400" dirty="0" err="1"/>
              <a:t>Learning</a:t>
            </a:r>
            <a:r>
              <a:rPr lang="el-GR" sz="2400" dirty="0"/>
              <a:t> and Professional Development)</a:t>
            </a:r>
          </a:p>
          <a:p>
            <a:pPr algn="just"/>
            <a:r>
              <a:rPr lang="el-GR" sz="2400" dirty="0"/>
              <a:t>Οι </a:t>
            </a:r>
            <a:r>
              <a:rPr lang="el-GR" sz="2400" dirty="0" err="1"/>
              <a:t>εργοθεραπευτές</a:t>
            </a:r>
            <a:r>
              <a:rPr lang="el-GR" sz="2400" dirty="0"/>
              <a:t> είναι υποχρεωμένοι να παρακολουθούν την επαγγελματική τους ανάπτυξη μέσω συνεχιζόμενης εκπαίδευσης, προκειμένου να παραμένουν ενημερωμένοι για τις τελευταίες έρευνες και τεχνικές στον τομέα τους (AOTA, 2020).</a:t>
            </a:r>
          </a:p>
          <a:p>
            <a:pPr algn="just"/>
            <a:endParaRPr lang="el-GR" b="1" dirty="0"/>
          </a:p>
        </p:txBody>
      </p:sp>
    </p:spTree>
    <p:extLst>
      <p:ext uri="{BB962C8B-B14F-4D97-AF65-F5344CB8AC3E}">
        <p14:creationId xmlns:p14="http://schemas.microsoft.com/office/powerpoint/2010/main" val="258377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96F184-3A0D-426A-92BD-5E4545CB8D23}"/>
              </a:ext>
            </a:extLst>
          </p:cNvPr>
          <p:cNvSpPr>
            <a:spLocks noGrp="1"/>
          </p:cNvSpPr>
          <p:nvPr>
            <p:ph type="title"/>
          </p:nvPr>
        </p:nvSpPr>
        <p:spPr/>
        <p:txBody>
          <a:bodyPr/>
          <a:lstStyle/>
          <a:p>
            <a:endParaRPr lang="el-GR"/>
          </a:p>
        </p:txBody>
      </p:sp>
      <p:sp>
        <p:nvSpPr>
          <p:cNvPr id="4" name="Rectangle 1">
            <a:extLst>
              <a:ext uri="{FF2B5EF4-FFF2-40B4-BE49-F238E27FC236}">
                <a16:creationId xmlns:a16="http://schemas.microsoft.com/office/drawing/2014/main" id="{325F5CA3-BD4B-41BE-A974-81B59227FBFE}"/>
              </a:ext>
            </a:extLst>
          </p:cNvPr>
          <p:cNvSpPr>
            <a:spLocks noGrp="1" noChangeArrowheads="1"/>
          </p:cNvSpPr>
          <p:nvPr>
            <p:ph idx="1"/>
          </p:nvPr>
        </p:nvSpPr>
        <p:spPr bwMode="auto">
          <a:xfrm>
            <a:off x="677334" y="2254316"/>
            <a:ext cx="11514666"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a:ln>
                  <a:noFill/>
                </a:ln>
                <a:solidFill>
                  <a:schemeClr val="tx1"/>
                </a:solidFill>
                <a:effectLst/>
                <a:latin typeface="Arial" panose="020B0604020202020204" pitchFamily="34" charset="0"/>
              </a:rPr>
              <a:t>Harris, M., &amp; et al. (2020). Implementing client-centered care in occupational therapy: A systematic review. </a:t>
            </a:r>
            <a:r>
              <a:rPr kumimoji="0" lang="el-GR" altLang="el-GR" sz="1800" b="0" i="1" u="none" strike="noStrike" cap="none" normalizeH="0" baseline="0">
                <a:ln>
                  <a:noFill/>
                </a:ln>
                <a:solidFill>
                  <a:schemeClr val="tx1"/>
                </a:solidFill>
                <a:effectLst/>
                <a:latin typeface="Arial" panose="020B0604020202020204" pitchFamily="34" charset="0"/>
              </a:rPr>
              <a:t>Occupational Therapy International</a:t>
            </a:r>
            <a:r>
              <a:rPr kumimoji="0" lang="el-GR" altLang="el-GR" sz="1800" b="0" i="0" u="none" strike="noStrike" cap="none" normalizeH="0" baseline="0">
                <a:ln>
                  <a:noFill/>
                </a:ln>
                <a:solidFill>
                  <a:schemeClr val="tx1"/>
                </a:solidFill>
                <a:effectLst/>
                <a:latin typeface="Arial" panose="020B0604020202020204" pitchFamily="34" charset="0"/>
              </a:rPr>
              <a:t>, 2020, Article ID 1302067.</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a:ln>
                  <a:noFill/>
                </a:ln>
                <a:solidFill>
                  <a:schemeClr val="tx1"/>
                </a:solidFill>
                <a:effectLst/>
                <a:latin typeface="Arial" panose="020B0604020202020204" pitchFamily="34" charset="0"/>
              </a:rPr>
              <a:t>Kielhofner, G. (2008). </a:t>
            </a:r>
            <a:r>
              <a:rPr kumimoji="0" lang="el-GR" altLang="el-GR" sz="1800" b="0" i="1" u="none" strike="noStrike" cap="none" normalizeH="0" baseline="0">
                <a:ln>
                  <a:noFill/>
                </a:ln>
                <a:solidFill>
                  <a:schemeClr val="tx1"/>
                </a:solidFill>
                <a:effectLst/>
                <a:latin typeface="Arial" panose="020B0604020202020204" pitchFamily="34" charset="0"/>
              </a:rPr>
              <a:t>Model of Human Occupation: Theory and Application</a:t>
            </a:r>
            <a:r>
              <a:rPr kumimoji="0" lang="el-GR" altLang="el-GR" sz="1800" b="0" i="0" u="none" strike="noStrike" cap="none" normalizeH="0" baseline="0">
                <a:ln>
                  <a:noFill/>
                </a:ln>
                <a:solidFill>
                  <a:schemeClr val="tx1"/>
                </a:solidFill>
                <a:effectLst/>
                <a:latin typeface="Arial" panose="020B0604020202020204" pitchFamily="34" charset="0"/>
              </a:rPr>
              <a:t> (4th ed.). Lippincott Williams &amp; Wilkins.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a:ln>
                  <a:noFill/>
                </a:ln>
                <a:solidFill>
                  <a:schemeClr val="tx1"/>
                </a:solidFill>
                <a:effectLst/>
                <a:latin typeface="Arial" panose="020B0604020202020204" pitchFamily="34" charset="0"/>
              </a:rPr>
              <a:t>Polatajko, H. J., &amp; et al. (2020). Enabling occupational performance: A framework for practice. </a:t>
            </a:r>
            <a:r>
              <a:rPr kumimoji="0" lang="el-GR" altLang="el-GR" sz="1800" b="0" i="1" u="none" strike="noStrike" cap="none" normalizeH="0" baseline="0">
                <a:ln>
                  <a:noFill/>
                </a:ln>
                <a:solidFill>
                  <a:schemeClr val="tx1"/>
                </a:solidFill>
                <a:effectLst/>
                <a:latin typeface="Arial" panose="020B0604020202020204" pitchFamily="34" charset="0"/>
              </a:rPr>
              <a:t>Canadian Journal of Occupational Therapy</a:t>
            </a:r>
            <a:r>
              <a:rPr kumimoji="0" lang="el-GR" altLang="el-GR" sz="1800" b="0" i="0" u="none" strike="noStrike" cap="none" normalizeH="0" baseline="0">
                <a:ln>
                  <a:noFill/>
                </a:ln>
                <a:solidFill>
                  <a:schemeClr val="tx1"/>
                </a:solidFill>
                <a:effectLst/>
                <a:latin typeface="Arial" panose="020B0604020202020204" pitchFamily="34" charset="0"/>
              </a:rPr>
              <a:t>, 87(1), 2-12.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a:ln>
                  <a:noFill/>
                </a:ln>
                <a:solidFill>
                  <a:schemeClr val="tx1"/>
                </a:solidFill>
                <a:effectLst/>
                <a:latin typeface="Arial" panose="020B0604020202020204" pitchFamily="34" charset="0"/>
              </a:rPr>
              <a:t>Hammell, K. W. (2017). The client-centered approach in occupational therapy: A conceptual analysis. </a:t>
            </a:r>
            <a:r>
              <a:rPr kumimoji="0" lang="el-GR" altLang="el-GR" sz="1800" b="0" i="1" u="none" strike="noStrike" cap="none" normalizeH="0" baseline="0">
                <a:ln>
                  <a:noFill/>
                </a:ln>
                <a:solidFill>
                  <a:schemeClr val="tx1"/>
                </a:solidFill>
                <a:effectLst/>
                <a:latin typeface="Arial" panose="020B0604020202020204" pitchFamily="34" charset="0"/>
              </a:rPr>
              <a:t>British Journal of Occupational Therapy</a:t>
            </a:r>
            <a:r>
              <a:rPr kumimoji="0" lang="el-GR" altLang="el-GR" sz="1800" b="0" i="0" u="none" strike="noStrike" cap="none" normalizeH="0" baseline="0">
                <a:ln>
                  <a:noFill/>
                </a:ln>
                <a:solidFill>
                  <a:schemeClr val="tx1"/>
                </a:solidFill>
                <a:effectLst/>
                <a:latin typeface="Arial" panose="020B0604020202020204" pitchFamily="34" charset="0"/>
              </a:rPr>
              <a:t>, 80(5), 293-302.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a:ln>
                  <a:noFill/>
                </a:ln>
                <a:solidFill>
                  <a:schemeClr val="tx1"/>
                </a:solidFill>
                <a:effectLst/>
                <a:latin typeface="Arial" panose="020B0604020202020204" pitchFamily="34" charset="0"/>
              </a:rPr>
              <a:t>O'Brien, S., &amp; et al. (2021). Evidence-based practice in occupational therapy: A systematic review. </a:t>
            </a:r>
            <a:r>
              <a:rPr kumimoji="0" lang="el-GR" altLang="el-GR" sz="1800" b="0" i="1" u="none" strike="noStrike" cap="none" normalizeH="0" baseline="0">
                <a:ln>
                  <a:noFill/>
                </a:ln>
                <a:solidFill>
                  <a:schemeClr val="tx1"/>
                </a:solidFill>
                <a:effectLst/>
                <a:latin typeface="Arial" panose="020B0604020202020204" pitchFamily="34" charset="0"/>
              </a:rPr>
              <a:t>Journal of Occupational Therapy</a:t>
            </a:r>
            <a:r>
              <a:rPr kumimoji="0" lang="el-GR" altLang="el-GR" sz="1800" b="0" i="0" u="none" strike="noStrike" cap="none" normalizeH="0" baseline="0">
                <a:ln>
                  <a:noFill/>
                </a:ln>
                <a:solidFill>
                  <a:schemeClr val="tx1"/>
                </a:solidFill>
                <a:effectLst/>
                <a:latin typeface="Arial" panose="020B0604020202020204" pitchFamily="34" charset="0"/>
              </a:rPr>
              <a:t>, 74(3), 123-135.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800" b="0" i="0" u="none" strike="noStrike" cap="none" normalizeH="0" baseline="0">
                <a:ln>
                  <a:noFill/>
                </a:ln>
                <a:solidFill>
                  <a:schemeClr val="tx1"/>
                </a:solidFill>
                <a:effectLst/>
                <a:latin typeface="Arial" panose="020B0604020202020204" pitchFamily="34" charset="0"/>
              </a:rPr>
              <a:t>Bourbonnais, A., &amp; et al. (2022). Professional development for occupational therapists: A review of the literature. </a:t>
            </a:r>
            <a:r>
              <a:rPr kumimoji="0" lang="el-GR" altLang="el-GR" sz="1800" b="0" i="1" u="none" strike="noStrike" cap="none" normalizeH="0" baseline="0">
                <a:ln>
                  <a:noFill/>
                </a:ln>
                <a:solidFill>
                  <a:schemeClr val="tx1"/>
                </a:solidFill>
                <a:effectLst/>
                <a:latin typeface="Arial" panose="020B0604020202020204" pitchFamily="34" charset="0"/>
              </a:rPr>
              <a:t>Canadian Journal of Occupational Therapy</a:t>
            </a:r>
            <a:r>
              <a:rPr kumimoji="0" lang="el-GR" altLang="el-GR" sz="1800" b="0" i="0" u="none" strike="noStrike" cap="none" normalizeH="0" baseline="0">
                <a:ln>
                  <a:noFill/>
                </a:ln>
                <a:solidFill>
                  <a:schemeClr val="tx1"/>
                </a:solidFill>
                <a:effectLst/>
                <a:latin typeface="Arial" panose="020B0604020202020204" pitchFamily="34" charset="0"/>
              </a:rPr>
              <a:t>, 89(1), 45-56 </a:t>
            </a:r>
          </a:p>
        </p:txBody>
      </p:sp>
    </p:spTree>
    <p:extLst>
      <p:ext uri="{BB962C8B-B14F-4D97-AF65-F5344CB8AC3E}">
        <p14:creationId xmlns:p14="http://schemas.microsoft.com/office/powerpoint/2010/main" val="3367950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a:solidFill>
            <a:schemeClr val="accent1">
              <a:lumMod val="60000"/>
              <a:lumOff val="40000"/>
            </a:schemeClr>
          </a:solidFill>
        </p:spPr>
        <p:txBody>
          <a:bodyPr/>
          <a:lstStyle/>
          <a:p>
            <a:pPr algn="ctr">
              <a:defRPr/>
            </a:pPr>
            <a:r>
              <a:rPr lang="el-GR" sz="3200" b="1" dirty="0"/>
              <a:t>Είδη πρακτικής </a:t>
            </a:r>
          </a:p>
        </p:txBody>
      </p:sp>
      <p:sp>
        <p:nvSpPr>
          <p:cNvPr id="3" name="Content Placeholder 2"/>
          <p:cNvSpPr>
            <a:spLocks noGrp="1"/>
          </p:cNvSpPr>
          <p:nvPr>
            <p:ph sz="quarter" idx="1"/>
          </p:nvPr>
        </p:nvSpPr>
        <p:spPr>
          <a:xfrm>
            <a:off x="2136776" y="2032000"/>
            <a:ext cx="8153399" cy="2844800"/>
          </a:xfrm>
          <a:solidFill>
            <a:schemeClr val="accent2">
              <a:lumMod val="75000"/>
            </a:schemeClr>
          </a:solidFill>
        </p:spPr>
        <p:txBody>
          <a:bodyPr>
            <a:normAutofit/>
          </a:bodyPr>
          <a:lstStyle/>
          <a:p>
            <a:pPr>
              <a:buClr>
                <a:schemeClr val="bg1"/>
              </a:buClr>
              <a:defRPr/>
            </a:pPr>
            <a:r>
              <a:rPr lang="el-GR" sz="2800" dirty="0">
                <a:solidFill>
                  <a:schemeClr val="bg1"/>
                </a:solidFill>
              </a:rPr>
              <a:t>Πρακτική βασισμένη σε δεξιότητες</a:t>
            </a:r>
          </a:p>
          <a:p>
            <a:pPr>
              <a:buClr>
                <a:schemeClr val="bg1"/>
              </a:buClr>
              <a:defRPr/>
            </a:pPr>
            <a:r>
              <a:rPr lang="el-GR" sz="2800" dirty="0">
                <a:solidFill>
                  <a:schemeClr val="bg1"/>
                </a:solidFill>
              </a:rPr>
              <a:t>Πρακτική βασισμένη στην τεκμηρίωση</a:t>
            </a:r>
          </a:p>
          <a:p>
            <a:pPr>
              <a:buClr>
                <a:schemeClr val="bg1"/>
              </a:buClr>
              <a:defRPr/>
            </a:pPr>
            <a:r>
              <a:rPr lang="el-GR" sz="2800" dirty="0">
                <a:solidFill>
                  <a:schemeClr val="bg1"/>
                </a:solidFill>
              </a:rPr>
              <a:t>Πολιτισμικά σχετική πρακτική</a:t>
            </a:r>
          </a:p>
          <a:p>
            <a:pPr>
              <a:buClr>
                <a:schemeClr val="bg1"/>
              </a:buClr>
              <a:defRPr/>
            </a:pPr>
            <a:r>
              <a:rPr lang="el-GR" sz="2800" dirty="0">
                <a:solidFill>
                  <a:schemeClr val="bg1"/>
                </a:solidFill>
              </a:rPr>
              <a:t>Πρακτική βασισμένη σε έργα </a:t>
            </a:r>
          </a:p>
          <a:p>
            <a:pPr>
              <a:defRPr/>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51547C-7FBE-4383-AF36-F9DE717474EF}"/>
              </a:ext>
            </a:extLst>
          </p:cNvPr>
          <p:cNvSpPr>
            <a:spLocks noGrp="1"/>
          </p:cNvSpPr>
          <p:nvPr>
            <p:ph type="title"/>
          </p:nvPr>
        </p:nvSpPr>
        <p:spPr/>
        <p:txBody>
          <a:bodyPr/>
          <a:lstStyle/>
          <a:p>
            <a:r>
              <a:rPr lang="el-GR" dirty="0"/>
              <a:t>Είδη Πρακτικής </a:t>
            </a:r>
          </a:p>
        </p:txBody>
      </p:sp>
      <p:sp>
        <p:nvSpPr>
          <p:cNvPr id="3" name="Θέση περιεχομένου 2">
            <a:extLst>
              <a:ext uri="{FF2B5EF4-FFF2-40B4-BE49-F238E27FC236}">
                <a16:creationId xmlns:a16="http://schemas.microsoft.com/office/drawing/2014/main" id="{57412A53-D801-4FBB-ACA3-A97CD4575EEA}"/>
              </a:ext>
            </a:extLst>
          </p:cNvPr>
          <p:cNvSpPr>
            <a:spLocks noGrp="1"/>
          </p:cNvSpPr>
          <p:nvPr>
            <p:ph idx="1"/>
          </p:nvPr>
        </p:nvSpPr>
        <p:spPr>
          <a:xfrm>
            <a:off x="322729" y="1524000"/>
            <a:ext cx="11510683" cy="5127811"/>
          </a:xfrm>
        </p:spPr>
        <p:txBody>
          <a:bodyPr>
            <a:normAutofit/>
          </a:bodyPr>
          <a:lstStyle/>
          <a:p>
            <a:r>
              <a:rPr lang="el-GR" sz="2400" b="1" u="sng" dirty="0"/>
              <a:t>Πρακτική Βασισμένη σε Δεξιότητες</a:t>
            </a:r>
          </a:p>
          <a:p>
            <a:endParaRPr lang="el-GR" b="1" dirty="0"/>
          </a:p>
          <a:p>
            <a:r>
              <a:rPr lang="el-GR" dirty="0"/>
              <a:t>Η πρακτική βασισμένη σε δεξιότητες (</a:t>
            </a:r>
            <a:r>
              <a:rPr lang="el-GR" dirty="0" err="1"/>
              <a:t>skills-based</a:t>
            </a:r>
            <a:r>
              <a:rPr lang="el-GR" dirty="0"/>
              <a:t> </a:t>
            </a:r>
            <a:r>
              <a:rPr lang="el-GR" dirty="0" err="1"/>
              <a:t>practice</a:t>
            </a:r>
            <a:r>
              <a:rPr lang="el-GR" dirty="0"/>
              <a:t>) στην </a:t>
            </a:r>
            <a:r>
              <a:rPr lang="el-GR" dirty="0" err="1"/>
              <a:t>εργοθεραπεία</a:t>
            </a:r>
            <a:r>
              <a:rPr lang="el-GR" dirty="0"/>
              <a:t> επικεντρώνεται στην ανάπτυξη και βελτίωση συγκεκριμένων δεξιοτήτων που απαιτούνται για την εκτέλεση καθημερινών δραστηριοτήτων. Αυτή η προσέγγιση περιλαμβάνει την ανάλυση των απαιτήσεων των έργων και την εκπαίδευση των θεραπευόμενων σε ειδικές δεξιότητες, όπως η κινητικότητα, η ικανότητα συντονισμού, και η αυτονομία στην εκτέλεση δραστηριοτήτων καθημερινής ζωής (</a:t>
            </a:r>
            <a:r>
              <a:rPr lang="el-GR" dirty="0" err="1"/>
              <a:t>ADLs</a:t>
            </a:r>
            <a:r>
              <a:rPr lang="el-GR" dirty="0"/>
              <a:t>) (</a:t>
            </a:r>
            <a:r>
              <a:rPr lang="el-GR" dirty="0" err="1"/>
              <a:t>Case-Smith</a:t>
            </a:r>
            <a:r>
              <a:rPr lang="el-GR" dirty="0"/>
              <a:t> &amp; </a:t>
            </a:r>
            <a:r>
              <a:rPr lang="el-GR" dirty="0" err="1"/>
              <a:t>Jones</a:t>
            </a:r>
            <a:r>
              <a:rPr lang="el-GR" dirty="0"/>
              <a:t>, 2014). Για παράδειγμα, οι </a:t>
            </a:r>
            <a:r>
              <a:rPr lang="el-GR" dirty="0" err="1"/>
              <a:t>εργοθεραπευτές</a:t>
            </a:r>
            <a:r>
              <a:rPr lang="el-GR" dirty="0"/>
              <a:t> μπορούν να χρησιμοποιήσουν τεχνικές όπως η προοδευτική εκπαίδευση δεξιοτήτων και η εκπαίδευση μέσω παιχνιδιού για την ενίσχυση των αναγκαίων ικανοτήτων σε παιδιά με αναπτυξιακές διαταραχές. Η εστίαση σε συγκεκριμένες δεξιότητες επιτρέπει στους </a:t>
            </a:r>
            <a:r>
              <a:rPr lang="el-GR" dirty="0" err="1"/>
              <a:t>θεραπευόμενους</a:t>
            </a:r>
            <a:r>
              <a:rPr lang="el-GR" dirty="0"/>
              <a:t> να επιτύχουν βελτίωση στην αυτονομία και στην ποιότητα ζωής τους, επισημαίνοντας τη σημασία της εξατομικευμένης προσέγγισης στη θεραπεία (</a:t>
            </a:r>
            <a:r>
              <a:rPr lang="el-GR" dirty="0" err="1"/>
              <a:t>Fisher</a:t>
            </a:r>
            <a:r>
              <a:rPr lang="el-GR" dirty="0"/>
              <a:t> </a:t>
            </a:r>
            <a:r>
              <a:rPr lang="el-GR" dirty="0" err="1"/>
              <a:t>et</a:t>
            </a:r>
            <a:r>
              <a:rPr lang="el-GR" dirty="0"/>
              <a:t> </a:t>
            </a:r>
            <a:r>
              <a:rPr lang="el-GR" dirty="0" err="1"/>
              <a:t>al</a:t>
            </a:r>
            <a:r>
              <a:rPr lang="el-GR" dirty="0"/>
              <a:t>., 2021).</a:t>
            </a:r>
          </a:p>
          <a:p>
            <a:endParaRPr lang="el-GR" dirty="0"/>
          </a:p>
        </p:txBody>
      </p:sp>
    </p:spTree>
    <p:extLst>
      <p:ext uri="{BB962C8B-B14F-4D97-AF65-F5344CB8AC3E}">
        <p14:creationId xmlns:p14="http://schemas.microsoft.com/office/powerpoint/2010/main" val="1854776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063750" y="681317"/>
            <a:ext cx="8064500" cy="1219200"/>
          </a:xfrm>
          <a:solidFill>
            <a:schemeClr val="accent1">
              <a:lumMod val="20000"/>
              <a:lumOff val="80000"/>
            </a:schemeClr>
          </a:solidFill>
          <a:ln>
            <a:solidFill>
              <a:schemeClr val="accent1"/>
            </a:solidFill>
          </a:ln>
        </p:spPr>
        <p:txBody>
          <a:bodyPr>
            <a:normAutofit/>
          </a:bodyPr>
          <a:lstStyle/>
          <a:p>
            <a:pPr algn="ctr">
              <a:defRPr/>
            </a:pPr>
            <a:r>
              <a:rPr lang="el-GR" sz="2800" b="1" u="sng" dirty="0">
                <a:solidFill>
                  <a:schemeClr val="tx1"/>
                </a:solidFill>
              </a:rPr>
              <a:t>Πρακτική βασισμένη στην τεκμηρίωση </a:t>
            </a:r>
            <a:br>
              <a:rPr lang="el-GR" sz="2800" dirty="0"/>
            </a:br>
            <a:r>
              <a:rPr lang="el-GR" sz="2800" dirty="0"/>
              <a:t>(</a:t>
            </a:r>
            <a:r>
              <a:rPr lang="en-US" sz="2800" dirty="0"/>
              <a:t>evidence</a:t>
            </a:r>
            <a:r>
              <a:rPr lang="el-GR" sz="2800" dirty="0"/>
              <a:t>-</a:t>
            </a:r>
            <a:r>
              <a:rPr lang="en-US" sz="2800" dirty="0"/>
              <a:t>based practice</a:t>
            </a:r>
            <a:r>
              <a:rPr lang="el-GR" sz="2800" dirty="0"/>
              <a:t>)</a:t>
            </a:r>
          </a:p>
        </p:txBody>
      </p:sp>
      <p:sp>
        <p:nvSpPr>
          <p:cNvPr id="38915" name="Content Placeholder 2"/>
          <p:cNvSpPr>
            <a:spLocks noGrp="1"/>
          </p:cNvSpPr>
          <p:nvPr>
            <p:ph sz="quarter" idx="1"/>
          </p:nvPr>
        </p:nvSpPr>
        <p:spPr>
          <a:xfrm>
            <a:off x="2063750" y="2276475"/>
            <a:ext cx="8064500" cy="4248150"/>
          </a:xfrm>
          <a:solidFill>
            <a:schemeClr val="accent2">
              <a:lumMod val="75000"/>
            </a:schemeClr>
          </a:solidFill>
        </p:spPr>
        <p:txBody>
          <a:bodyPr>
            <a:normAutofit fontScale="92500" lnSpcReduction="20000"/>
          </a:bodyPr>
          <a:lstStyle/>
          <a:p>
            <a:pPr algn="just">
              <a:defRPr/>
            </a:pPr>
            <a:r>
              <a:rPr lang="el-GR" sz="2400" b="1" dirty="0">
                <a:solidFill>
                  <a:schemeClr val="bg1"/>
                </a:solidFill>
              </a:rPr>
              <a:t>Χρήση ερευνητικών αποτελεσμάτων ως βάση των κλινικών αποφάσεων που παίρνει ο </a:t>
            </a:r>
            <a:r>
              <a:rPr lang="el-GR" sz="2400" b="1" dirty="0" err="1">
                <a:solidFill>
                  <a:schemeClr val="bg1"/>
                </a:solidFill>
              </a:rPr>
              <a:t>εθτής</a:t>
            </a:r>
            <a:r>
              <a:rPr lang="el-GR" sz="2400" b="1" dirty="0">
                <a:solidFill>
                  <a:schemeClr val="bg1"/>
                </a:solidFill>
              </a:rPr>
              <a:t> κατά την </a:t>
            </a:r>
            <a:r>
              <a:rPr lang="el-GR" sz="2400" b="1" dirty="0" err="1">
                <a:solidFill>
                  <a:schemeClr val="bg1"/>
                </a:solidFill>
              </a:rPr>
              <a:t>εργοθεραπευτική</a:t>
            </a:r>
            <a:r>
              <a:rPr lang="el-GR" sz="2400" b="1" dirty="0">
                <a:solidFill>
                  <a:schemeClr val="bg1"/>
                </a:solidFill>
              </a:rPr>
              <a:t> πρακτική</a:t>
            </a:r>
            <a:endParaRPr lang="en-US" sz="2400" b="1" dirty="0">
              <a:solidFill>
                <a:schemeClr val="bg1"/>
              </a:solidFill>
            </a:endParaRPr>
          </a:p>
          <a:p>
            <a:pPr algn="just">
              <a:defRPr/>
            </a:pPr>
            <a:r>
              <a:rPr lang="el-GR" sz="2400" b="1" dirty="0">
                <a:solidFill>
                  <a:schemeClr val="bg1"/>
                </a:solidFill>
              </a:rPr>
              <a:t>Αναζήτηση μελετών οι οποίες ερευνούν α) τα προβλήματα των ατόμων διαφόρων διαγνωστικών κατηγοριών, β) τρόπους αξιολόγησης, β) την αποτελεσματικότητα διαφόρων θεραπευτικών προσεγγίσεων</a:t>
            </a:r>
          </a:p>
          <a:p>
            <a:pPr algn="just">
              <a:defRPr/>
            </a:pPr>
            <a:r>
              <a:rPr lang="el-GR" sz="2400" b="1" dirty="0">
                <a:solidFill>
                  <a:schemeClr val="bg1"/>
                </a:solidFill>
              </a:rPr>
              <a:t>Ο ε/</a:t>
            </a:r>
            <a:r>
              <a:rPr lang="el-GR" sz="2400" b="1" dirty="0" err="1">
                <a:solidFill>
                  <a:schemeClr val="bg1"/>
                </a:solidFill>
              </a:rPr>
              <a:t>θτής</a:t>
            </a:r>
            <a:r>
              <a:rPr lang="el-GR" sz="2400" b="1" dirty="0">
                <a:solidFill>
                  <a:schemeClr val="bg1"/>
                </a:solidFill>
              </a:rPr>
              <a:t> συνδυάζει τα ερευνητικά αποτελέσματα με τις κλινικές του εμπειρίες και τις προτιμήσεις του </a:t>
            </a:r>
            <a:r>
              <a:rPr lang="el-GR" sz="2400" b="1" dirty="0" err="1">
                <a:solidFill>
                  <a:schemeClr val="bg1"/>
                </a:solidFill>
              </a:rPr>
              <a:t>θεραπευόμενου</a:t>
            </a:r>
            <a:r>
              <a:rPr lang="el-GR" sz="2400" b="1" dirty="0">
                <a:solidFill>
                  <a:schemeClr val="bg1"/>
                </a:solidFill>
              </a:rPr>
              <a:t> για να αποφασιστούν οι πιο αποτελεσματικές και κατάλληλες </a:t>
            </a:r>
            <a:r>
              <a:rPr lang="el-GR" sz="2400" b="1" dirty="0" err="1">
                <a:solidFill>
                  <a:schemeClr val="bg1"/>
                </a:solidFill>
              </a:rPr>
              <a:t>αξιολογητικές</a:t>
            </a:r>
            <a:r>
              <a:rPr lang="el-GR" sz="2400" b="1" dirty="0">
                <a:solidFill>
                  <a:schemeClr val="bg1"/>
                </a:solidFill>
              </a:rPr>
              <a:t> και θεραπευτικές μέθοδοι για κάθε </a:t>
            </a:r>
            <a:r>
              <a:rPr lang="el-GR" sz="2400" b="1" dirty="0" err="1">
                <a:solidFill>
                  <a:schemeClr val="bg1"/>
                </a:solidFill>
              </a:rPr>
              <a:t>θεραπευόμενο</a:t>
            </a:r>
            <a:endParaRPr lang="el-GR"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36775" y="228600"/>
            <a:ext cx="8153400" cy="990600"/>
          </a:xfrm>
          <a:solidFill>
            <a:schemeClr val="accent1">
              <a:lumMod val="60000"/>
              <a:lumOff val="40000"/>
            </a:schemeClr>
          </a:solidFill>
        </p:spPr>
        <p:txBody>
          <a:bodyPr>
            <a:normAutofit fontScale="90000"/>
          </a:bodyPr>
          <a:lstStyle/>
          <a:p>
            <a:pPr algn="ctr">
              <a:defRPr/>
            </a:pPr>
            <a:r>
              <a:rPr lang="el-GR" b="1" dirty="0"/>
              <a:t>Η πρακτική βασισμένη στην τεκμηρίωση </a:t>
            </a:r>
          </a:p>
        </p:txBody>
      </p:sp>
      <p:sp>
        <p:nvSpPr>
          <p:cNvPr id="40963" name="Content Placeholder 2"/>
          <p:cNvSpPr>
            <a:spLocks noGrp="1"/>
          </p:cNvSpPr>
          <p:nvPr>
            <p:ph sz="quarter" idx="1"/>
          </p:nvPr>
        </p:nvSpPr>
        <p:spPr>
          <a:xfrm>
            <a:off x="2063749" y="1628776"/>
            <a:ext cx="9078383" cy="4399491"/>
          </a:xfrm>
          <a:solidFill>
            <a:schemeClr val="accent2">
              <a:lumMod val="75000"/>
            </a:schemeClr>
          </a:solidFill>
          <a:ln>
            <a:solidFill>
              <a:schemeClr val="bg2">
                <a:lumMod val="10000"/>
              </a:schemeClr>
            </a:solidFill>
          </a:ln>
        </p:spPr>
        <p:txBody>
          <a:bodyPr>
            <a:normAutofit/>
          </a:bodyPr>
          <a:lstStyle/>
          <a:p>
            <a:pPr algn="just">
              <a:defRPr/>
            </a:pPr>
            <a:r>
              <a:rPr lang="el-GR" sz="2800" b="1" dirty="0">
                <a:solidFill>
                  <a:schemeClr val="bg1"/>
                </a:solidFill>
              </a:rPr>
              <a:t>προφυλάσσει από μια πρακτική που στηρίζεται σε αβάσιμα επιχειρήματα ή εικασίες, μειώνει τη «βλάβη» που μπορεί να προκληθεί από ακατάλληλες ή αναποτελεσματικές θεραπευτικές πρακτικές ενώ μεγιστοποιεί το όφελος από μια παρέμβαση στην οποία ο θεραπευτής «κάνει τα σωστά πράγματα με τον σωστό τρόπο»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5" y="228600"/>
            <a:ext cx="8153400" cy="990600"/>
          </a:xfrm>
          <a:solidFill>
            <a:schemeClr val="accent1">
              <a:lumMod val="60000"/>
              <a:lumOff val="40000"/>
            </a:schemeClr>
          </a:solidFill>
        </p:spPr>
        <p:txBody>
          <a:bodyPr>
            <a:normAutofit fontScale="90000"/>
          </a:bodyPr>
          <a:lstStyle/>
          <a:p>
            <a:pPr algn="ctr">
              <a:defRPr/>
            </a:pPr>
            <a:r>
              <a:rPr lang="el-GR" b="1" dirty="0"/>
              <a:t>Πολιτισμικά σχετική πρακτική</a:t>
            </a:r>
            <a:br>
              <a:rPr lang="el-GR" b="1" dirty="0"/>
            </a:br>
            <a:r>
              <a:rPr lang="el-GR" b="1" dirty="0"/>
              <a:t> </a:t>
            </a:r>
            <a:r>
              <a:rPr lang="el-GR" dirty="0"/>
              <a:t>(</a:t>
            </a:r>
            <a:r>
              <a:rPr lang="en-US" dirty="0"/>
              <a:t>culturally relevant practice</a:t>
            </a:r>
            <a:r>
              <a:rPr lang="el-GR" dirty="0"/>
              <a:t>)</a:t>
            </a:r>
          </a:p>
        </p:txBody>
      </p:sp>
      <p:sp>
        <p:nvSpPr>
          <p:cNvPr id="41987" name="Content Placeholder 2"/>
          <p:cNvSpPr>
            <a:spLocks noGrp="1"/>
          </p:cNvSpPr>
          <p:nvPr>
            <p:ph sz="quarter" idx="1"/>
          </p:nvPr>
        </p:nvSpPr>
        <p:spPr>
          <a:xfrm>
            <a:off x="609600" y="1600199"/>
            <a:ext cx="10464800" cy="4732867"/>
          </a:xfrm>
          <a:solidFill>
            <a:schemeClr val="accent2">
              <a:lumMod val="75000"/>
            </a:schemeClr>
          </a:solidFill>
          <a:ln>
            <a:solidFill>
              <a:schemeClr val="bg2">
                <a:lumMod val="10000"/>
              </a:schemeClr>
            </a:solidFill>
          </a:ln>
        </p:spPr>
        <p:txBody>
          <a:bodyPr/>
          <a:lstStyle/>
          <a:p>
            <a:pPr algn="just">
              <a:buClr>
                <a:schemeClr val="bg1"/>
              </a:buClr>
              <a:defRPr/>
            </a:pPr>
            <a:r>
              <a:rPr lang="el-GR" sz="2400" b="1" dirty="0">
                <a:solidFill>
                  <a:schemeClr val="bg1"/>
                </a:solidFill>
              </a:rPr>
              <a:t>στηρίζεται στην πεποίθηση ότι ο πολιτισμός μιας κοινωνίας διαμορφώνει σε ένα μεγάλο βαθμό τα έργα που κάνουν τα άτομα, τον τρόπο που τα εκτελούν αλλά και το νόημα που έχουν</a:t>
            </a:r>
          </a:p>
          <a:p>
            <a:pPr algn="just">
              <a:buClr>
                <a:schemeClr val="bg1"/>
              </a:buClr>
              <a:defRPr/>
            </a:pPr>
            <a:r>
              <a:rPr lang="el-GR" sz="2400" b="1" dirty="0">
                <a:solidFill>
                  <a:schemeClr val="bg1"/>
                </a:solidFill>
              </a:rPr>
              <a:t>οι </a:t>
            </a:r>
            <a:r>
              <a:rPr lang="el-GR" sz="2400" b="1" dirty="0" err="1">
                <a:solidFill>
                  <a:schemeClr val="bg1"/>
                </a:solidFill>
              </a:rPr>
              <a:t>εργοθεραπευτές</a:t>
            </a:r>
            <a:r>
              <a:rPr lang="el-GR" sz="2400" b="1" dirty="0">
                <a:solidFill>
                  <a:schemeClr val="bg1"/>
                </a:solidFill>
              </a:rPr>
              <a:t> λαμβάνουν υπόψη τις διαφορετικές πεποιθήσεις και αξίες σχετικά με τις δραστηριότητες και έργα ατόμων διαφορετικών εθνικοτήτων προκειμένου να σχεδιάζουν παρεμβάσεις που έχουν νόημα για τα άτομα και τις οικογένειές τους αλλά και για το ευρύτερο πολιτισμικό πλαίσιο στο οποίο ζουν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469BB8-4D9A-460D-8C1B-75632DF993D3}"/>
              </a:ext>
            </a:extLst>
          </p:cNvPr>
          <p:cNvSpPr>
            <a:spLocks noGrp="1"/>
          </p:cNvSpPr>
          <p:nvPr>
            <p:ph type="title"/>
          </p:nvPr>
        </p:nvSpPr>
        <p:spPr>
          <a:xfrm>
            <a:off x="1151467" y="839789"/>
            <a:ext cx="8596668" cy="1320800"/>
          </a:xfrm>
        </p:spPr>
        <p:txBody>
          <a:bodyPr/>
          <a:lstStyle/>
          <a:p>
            <a:r>
              <a:rPr lang="el-GR" sz="2800" b="1" u="sng" dirty="0">
                <a:solidFill>
                  <a:schemeClr val="tx1"/>
                </a:solidFill>
              </a:rPr>
              <a:t>Πρακτική Βασισμένη σε Έργα</a:t>
            </a:r>
            <a:br>
              <a:rPr lang="el-GR" sz="2800" b="1" u="sng" dirty="0">
                <a:solidFill>
                  <a:schemeClr val="tx1"/>
                </a:solidFill>
              </a:rPr>
            </a:br>
            <a:endParaRPr lang="el-GR" u="sng" dirty="0">
              <a:solidFill>
                <a:schemeClr val="tx1"/>
              </a:solidFill>
            </a:endParaRPr>
          </a:p>
        </p:txBody>
      </p:sp>
      <p:sp>
        <p:nvSpPr>
          <p:cNvPr id="3" name="Θέση περιεχομένου 2">
            <a:extLst>
              <a:ext uri="{FF2B5EF4-FFF2-40B4-BE49-F238E27FC236}">
                <a16:creationId xmlns:a16="http://schemas.microsoft.com/office/drawing/2014/main" id="{BC4C76E4-C820-4694-BE0F-769D93E43091}"/>
              </a:ext>
            </a:extLst>
          </p:cNvPr>
          <p:cNvSpPr>
            <a:spLocks noGrp="1"/>
          </p:cNvSpPr>
          <p:nvPr>
            <p:ph idx="1"/>
          </p:nvPr>
        </p:nvSpPr>
        <p:spPr>
          <a:xfrm>
            <a:off x="677334" y="2160589"/>
            <a:ext cx="9939866" cy="3880773"/>
          </a:xfrm>
        </p:spPr>
        <p:txBody>
          <a:bodyPr>
            <a:normAutofit/>
          </a:bodyPr>
          <a:lstStyle/>
          <a:p>
            <a:pPr algn="just"/>
            <a:r>
              <a:rPr lang="el-GR" sz="2000" dirty="0"/>
              <a:t>Αντίθετα, η πρακτική βασισμένη σε έργα (</a:t>
            </a:r>
            <a:r>
              <a:rPr lang="el-GR" sz="2000" dirty="0" err="1"/>
              <a:t>occupation-based</a:t>
            </a:r>
            <a:r>
              <a:rPr lang="el-GR" sz="2000" dirty="0"/>
              <a:t> </a:t>
            </a:r>
            <a:r>
              <a:rPr lang="el-GR" sz="2000" dirty="0" err="1"/>
              <a:t>practice</a:t>
            </a:r>
            <a:r>
              <a:rPr lang="el-GR" sz="2000" dirty="0"/>
              <a:t>) αναγνωρίζει τη σημασία της συμμετοχής του </a:t>
            </a:r>
            <a:r>
              <a:rPr lang="el-GR" sz="2000" dirty="0" err="1"/>
              <a:t>θεραπευόμενου</a:t>
            </a:r>
            <a:r>
              <a:rPr lang="el-GR" sz="2000" dirty="0"/>
              <a:t> σε δραστηριότητες που έχουν προσωπικό νόημα και αξία. Αυτή η προσέγγιση εστιάζει στην ενίσχυση της ικανότητας του ατόμου να συμμετάσχει σε έργα που καθορίζουν την ταυτότητά του και την ποιότητα της ζωής του, υπογραμμίζοντας την αξία της εμπειρίας και του πλαισίου της ζωής του </a:t>
            </a:r>
            <a:r>
              <a:rPr lang="el-GR" sz="2000" dirty="0" err="1"/>
              <a:t>θεραπευόμενου</a:t>
            </a:r>
            <a:r>
              <a:rPr lang="el-GR" sz="2000" dirty="0"/>
              <a:t> (</a:t>
            </a:r>
            <a:r>
              <a:rPr lang="el-GR" sz="2000" dirty="0" err="1"/>
              <a:t>Wilcock</a:t>
            </a:r>
            <a:r>
              <a:rPr lang="el-GR" sz="2000" dirty="0"/>
              <a:t>, 2006). Η πρακτική βασισμένη σε έργα περιλαμβάνει την αξιολόγηση και την παρέμβαση μέσω δραστηριοτήτων που είναι σημαντικές για τον </a:t>
            </a:r>
            <a:r>
              <a:rPr lang="el-GR" sz="2000" dirty="0" err="1"/>
              <a:t>θεραπευόμενο</a:t>
            </a:r>
            <a:r>
              <a:rPr lang="el-GR" sz="2000" dirty="0"/>
              <a:t>, όπως είναι η εργασία, η εκπαίδευση ή οι κοινωνικές αλληλεπιδράσεις. Αυτή η προσέγγιση βοηθά τους </a:t>
            </a:r>
            <a:r>
              <a:rPr lang="el-GR" sz="2000" dirty="0" err="1"/>
              <a:t>θεραπευόμενους</a:t>
            </a:r>
            <a:r>
              <a:rPr lang="el-GR" sz="2000" dirty="0"/>
              <a:t> να βρουν νόημα στη ζωή τους και προάγει την ευημερία τους μέσω της ενεργούς συμμετοχής σε δραστηριότητες που αγαπούν και που επιθυμούν να εκτελούν (</a:t>
            </a:r>
            <a:r>
              <a:rPr lang="el-GR" sz="2000" dirty="0" err="1"/>
              <a:t>Hammell</a:t>
            </a:r>
            <a:r>
              <a:rPr lang="el-GR" sz="2000" dirty="0"/>
              <a:t>, 2013).</a:t>
            </a:r>
          </a:p>
          <a:p>
            <a:endParaRPr lang="el-GR" dirty="0"/>
          </a:p>
        </p:txBody>
      </p:sp>
    </p:spTree>
    <p:extLst>
      <p:ext uri="{BB962C8B-B14F-4D97-AF65-F5344CB8AC3E}">
        <p14:creationId xmlns:p14="http://schemas.microsoft.com/office/powerpoint/2010/main" val="37348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7C2055-F37C-440A-AD33-457C09F8E935}"/>
              </a:ext>
            </a:extLst>
          </p:cNvPr>
          <p:cNvSpPr>
            <a:spLocks noGrp="1"/>
          </p:cNvSpPr>
          <p:nvPr>
            <p:ph type="title"/>
          </p:nvPr>
        </p:nvSpPr>
        <p:spPr>
          <a:xfrm>
            <a:off x="713192" y="1057835"/>
            <a:ext cx="11243733" cy="1320800"/>
          </a:xfrm>
        </p:spPr>
        <p:txBody>
          <a:bodyPr>
            <a:noAutofit/>
          </a:bodyPr>
          <a:lstStyle/>
          <a:p>
            <a:pPr algn="just"/>
            <a:r>
              <a:rPr lang="el-GR" sz="2400" dirty="0">
                <a:solidFill>
                  <a:schemeClr val="tx1"/>
                </a:solidFill>
              </a:rPr>
              <a:t>Ένα παράδειγμα </a:t>
            </a:r>
            <a:r>
              <a:rPr lang="el-GR" sz="2400" dirty="0" err="1">
                <a:solidFill>
                  <a:schemeClr val="tx1"/>
                </a:solidFill>
              </a:rPr>
              <a:t>εργοθεραπευτικής</a:t>
            </a:r>
            <a:r>
              <a:rPr lang="el-GR" sz="2400" dirty="0">
                <a:solidFill>
                  <a:schemeClr val="tx1"/>
                </a:solidFill>
              </a:rPr>
              <a:t> παρέμβασης για παιδιά με εγκεφαλική παράλυση (CP) αφορά την περίπτωση της Μαρίας, ενός 6χρονου κοριτσιού με σπαστική </a:t>
            </a:r>
            <a:r>
              <a:rPr lang="el-GR" sz="2400" dirty="0" err="1">
                <a:solidFill>
                  <a:schemeClr val="tx1"/>
                </a:solidFill>
              </a:rPr>
              <a:t>διπληγία</a:t>
            </a:r>
            <a:r>
              <a:rPr lang="el-GR" sz="2400" dirty="0">
                <a:solidFill>
                  <a:schemeClr val="tx1"/>
                </a:solidFill>
              </a:rPr>
              <a:t>, μια μορφή εγκεφαλικής παράλυσης που επηρεάζει κυρίως τα κάτω άκρα και κάποιες κινητικές λειτουργίες στα άνω άκρα. Η Μαρία δυσκολεύεται να εκτελεί λεπτές κινητικές δραστηριότητες όπως το γράψιμο, η χρήση κουταλιού, καθώς και να διατηρεί ισορροπία κατά το βάδισμα. Η </a:t>
            </a:r>
            <a:r>
              <a:rPr lang="el-GR" sz="2400" dirty="0" err="1">
                <a:solidFill>
                  <a:schemeClr val="tx1"/>
                </a:solidFill>
              </a:rPr>
              <a:t>εργοθεραπευτική</a:t>
            </a:r>
            <a:r>
              <a:rPr lang="el-GR" sz="2400" dirty="0">
                <a:solidFill>
                  <a:schemeClr val="tx1"/>
                </a:solidFill>
              </a:rPr>
              <a:t> παρέμβαση στοχεύει στη βελτίωση της λειτουργικότητας και της ανεξαρτησίας της σε καθημερινές δραστηριότητες.</a:t>
            </a:r>
          </a:p>
        </p:txBody>
      </p:sp>
      <p:pic>
        <p:nvPicPr>
          <p:cNvPr id="5" name="Εικόνα 4">
            <a:extLst>
              <a:ext uri="{FF2B5EF4-FFF2-40B4-BE49-F238E27FC236}">
                <a16:creationId xmlns:a16="http://schemas.microsoft.com/office/drawing/2014/main" id="{BAACEDA2-3CA3-4232-9CDB-25C81020F1CF}"/>
              </a:ext>
            </a:extLst>
          </p:cNvPr>
          <p:cNvPicPr>
            <a:picLocks noChangeAspect="1"/>
          </p:cNvPicPr>
          <p:nvPr/>
        </p:nvPicPr>
        <p:blipFill>
          <a:blip r:embed="rId2"/>
          <a:stretch>
            <a:fillRect/>
          </a:stretch>
        </p:blipFill>
        <p:spPr>
          <a:xfrm>
            <a:off x="248400" y="5200557"/>
            <a:ext cx="2030929" cy="1199215"/>
          </a:xfrm>
          <a:prstGeom prst="rect">
            <a:avLst/>
          </a:prstGeom>
        </p:spPr>
      </p:pic>
    </p:spTree>
    <p:extLst>
      <p:ext uri="{BB962C8B-B14F-4D97-AF65-F5344CB8AC3E}">
        <p14:creationId xmlns:p14="http://schemas.microsoft.com/office/powerpoint/2010/main" val="32624753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136775" y="228600"/>
            <a:ext cx="8153400" cy="990600"/>
          </a:xfrm>
          <a:solidFill>
            <a:schemeClr val="accent1">
              <a:lumMod val="60000"/>
              <a:lumOff val="40000"/>
            </a:schemeClr>
          </a:solidFill>
        </p:spPr>
        <p:txBody>
          <a:bodyPr>
            <a:normAutofit fontScale="90000"/>
          </a:bodyPr>
          <a:lstStyle/>
          <a:p>
            <a:pPr algn="ctr">
              <a:defRPr/>
            </a:pPr>
            <a:r>
              <a:rPr lang="el-GR" b="1" dirty="0"/>
              <a:t> Ποιοι παρέχουν υπηρεσίες </a:t>
            </a:r>
            <a:r>
              <a:rPr lang="el-GR" b="1" dirty="0" err="1"/>
              <a:t>εργοθεραπείας</a:t>
            </a:r>
            <a:r>
              <a:rPr lang="el-GR" b="1" dirty="0"/>
              <a:t> </a:t>
            </a:r>
            <a:endParaRPr lang="el-GR" dirty="0"/>
          </a:p>
        </p:txBody>
      </p:sp>
      <p:sp>
        <p:nvSpPr>
          <p:cNvPr id="44035" name="Content Placeholder 2"/>
          <p:cNvSpPr>
            <a:spLocks noGrp="1"/>
          </p:cNvSpPr>
          <p:nvPr>
            <p:ph sz="quarter" idx="1"/>
          </p:nvPr>
        </p:nvSpPr>
        <p:spPr>
          <a:xfrm>
            <a:off x="270933" y="1600201"/>
            <a:ext cx="11684000" cy="4829175"/>
          </a:xfrm>
          <a:solidFill>
            <a:schemeClr val="accent2">
              <a:lumMod val="75000"/>
            </a:schemeClr>
          </a:solidFill>
          <a:ln>
            <a:solidFill>
              <a:schemeClr val="bg2">
                <a:lumMod val="10000"/>
              </a:schemeClr>
            </a:solidFill>
          </a:ln>
        </p:spPr>
        <p:txBody>
          <a:bodyPr>
            <a:normAutofit/>
          </a:bodyPr>
          <a:lstStyle/>
          <a:p>
            <a:pPr algn="just">
              <a:buClr>
                <a:schemeClr val="bg2">
                  <a:lumMod val="10000"/>
                </a:schemeClr>
              </a:buClr>
              <a:buFont typeface="Wingdings" pitchFamily="2" charset="2"/>
              <a:buChar char="Ø"/>
              <a:defRPr/>
            </a:pPr>
            <a:r>
              <a:rPr lang="el-GR" sz="2000" dirty="0">
                <a:solidFill>
                  <a:schemeClr val="bg1"/>
                </a:solidFill>
              </a:rPr>
              <a:t>Οι</a:t>
            </a:r>
            <a:r>
              <a:rPr lang="el-GR" sz="2000" b="1" dirty="0">
                <a:solidFill>
                  <a:schemeClr val="bg1"/>
                </a:solidFill>
              </a:rPr>
              <a:t> επαγγελματίες </a:t>
            </a:r>
            <a:r>
              <a:rPr lang="el-GR" sz="2000" b="1" dirty="0" err="1">
                <a:solidFill>
                  <a:schemeClr val="bg1"/>
                </a:solidFill>
              </a:rPr>
              <a:t>εργοθεραπευτές</a:t>
            </a:r>
            <a:r>
              <a:rPr lang="el-GR" sz="2000" dirty="0">
                <a:solidFill>
                  <a:schemeClr val="bg1"/>
                </a:solidFill>
              </a:rPr>
              <a:t> είναι οι υπεύθυνοι για την παροχή των υπηρεσιών </a:t>
            </a:r>
            <a:r>
              <a:rPr lang="el-GR" sz="2000" dirty="0" err="1">
                <a:solidFill>
                  <a:schemeClr val="bg1"/>
                </a:solidFill>
              </a:rPr>
              <a:t>εργοθεραπείας</a:t>
            </a:r>
            <a:r>
              <a:rPr lang="el-GR" sz="2000" dirty="0">
                <a:solidFill>
                  <a:schemeClr val="bg1"/>
                </a:solidFill>
              </a:rPr>
              <a:t> </a:t>
            </a:r>
          </a:p>
          <a:p>
            <a:pPr algn="just">
              <a:buClr>
                <a:schemeClr val="bg2">
                  <a:lumMod val="10000"/>
                </a:schemeClr>
              </a:buClr>
              <a:buFont typeface="Wingdings" pitchFamily="2" charset="2"/>
              <a:buChar char="Ø"/>
              <a:defRPr/>
            </a:pPr>
            <a:r>
              <a:rPr lang="el-GR" sz="2000" dirty="0">
                <a:solidFill>
                  <a:schemeClr val="bg1"/>
                </a:solidFill>
              </a:rPr>
              <a:t>Εκπαιδευμένοι επαγγελματίες στη θεωρία και πρακτική της </a:t>
            </a:r>
            <a:r>
              <a:rPr lang="el-GR" sz="2000" dirty="0" err="1">
                <a:solidFill>
                  <a:schemeClr val="bg1"/>
                </a:solidFill>
              </a:rPr>
              <a:t>εργοθεραπείας</a:t>
            </a:r>
            <a:r>
              <a:rPr lang="el-GR" sz="2000" dirty="0">
                <a:solidFill>
                  <a:schemeClr val="bg1"/>
                </a:solidFill>
              </a:rPr>
              <a:t>, στην επιστήμη του έργου, σε ιατρικές, κοινωνικές και ψυχολογικές επιστήμες, αλλά και σε γνώσεις εργονομίας και χρήσης τεχνολογιών</a:t>
            </a:r>
          </a:p>
          <a:p>
            <a:pPr algn="just">
              <a:buClr>
                <a:schemeClr val="bg2">
                  <a:lumMod val="10000"/>
                </a:schemeClr>
              </a:buClr>
              <a:buFont typeface="Wingdings" pitchFamily="2" charset="2"/>
              <a:buChar char="Ø"/>
              <a:defRPr/>
            </a:pPr>
            <a:r>
              <a:rPr lang="el-GR" sz="2000" dirty="0">
                <a:solidFill>
                  <a:schemeClr val="bg1"/>
                </a:solidFill>
              </a:rPr>
              <a:t>Στην κλινική τους εκπαίδευση (κλινική και πρακτική άσκηση) μαθαίνουν την επαγγελματική/κλινική συλλογιστική που χρησιμοποιείται σε όλα τα στάδια της εργοθεραπευτικής διαδικασίας (αξιολόγηση, σχεδιασμός παρέμβασης, εφαρμογή και λήξη παρέμβασης) </a:t>
            </a:r>
          </a:p>
          <a:p>
            <a:pPr algn="just">
              <a:buClr>
                <a:schemeClr val="bg2">
                  <a:lumMod val="10000"/>
                </a:schemeClr>
              </a:buClr>
              <a:buFont typeface="Wingdings" pitchFamily="2" charset="2"/>
              <a:buNone/>
              <a:defRPr/>
            </a:pPr>
            <a:endParaRPr lang="el-GR" sz="2000" dirty="0">
              <a:solidFill>
                <a:schemeClr val="bg1"/>
              </a:solidFill>
            </a:endParaRPr>
          </a:p>
          <a:p>
            <a:pPr algn="just">
              <a:buClr>
                <a:schemeClr val="bg2">
                  <a:lumMod val="10000"/>
                </a:schemeClr>
              </a:buClr>
              <a:buFont typeface="Wingdings" pitchFamily="2" charset="2"/>
              <a:buNone/>
              <a:defRPr/>
            </a:pPr>
            <a:r>
              <a:rPr lang="el-GR" sz="2000" dirty="0">
                <a:solidFill>
                  <a:schemeClr val="bg1"/>
                </a:solidFill>
              </a:rPr>
              <a:t>     έτσι ώστε να μπορούν να αξιολογούν και να διευκολύνουν άτομα, οικογένειες, ομάδες, κοινότητες, οργανισμούς και πληθυσμούς να αναπτύσσουν τρόπους και ευκαιρίες συμμετοχής στα έργα της ζωής τους</a:t>
            </a:r>
          </a:p>
        </p:txBody>
      </p:sp>
      <p:cxnSp>
        <p:nvCxnSpPr>
          <p:cNvPr id="5" name="4 - Ευθύγραμμο βέλος σύνδεσης"/>
          <p:cNvCxnSpPr/>
          <p:nvPr/>
        </p:nvCxnSpPr>
        <p:spPr>
          <a:xfrm rot="5400000">
            <a:off x="5559426" y="5106989"/>
            <a:ext cx="500063" cy="1587"/>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3DAD15-FA14-4451-9574-89D425B28AF1}"/>
              </a:ext>
            </a:extLst>
          </p:cNvPr>
          <p:cNvSpPr>
            <a:spLocks noGrp="1"/>
          </p:cNvSpPr>
          <p:nvPr>
            <p:ph type="title"/>
          </p:nvPr>
        </p:nvSpPr>
        <p:spPr/>
        <p:txBody>
          <a:bodyPr/>
          <a:lstStyle/>
          <a:p>
            <a:r>
              <a:rPr lang="el-GR" dirty="0"/>
              <a:t>Ρόλοι ενός </a:t>
            </a:r>
            <a:r>
              <a:rPr lang="el-GR" dirty="0" err="1"/>
              <a:t>Εργοθεραπευτή</a:t>
            </a:r>
            <a:endParaRPr lang="el-GR" dirty="0"/>
          </a:p>
        </p:txBody>
      </p:sp>
      <p:sp>
        <p:nvSpPr>
          <p:cNvPr id="4" name="Rectangle 1">
            <a:extLst>
              <a:ext uri="{FF2B5EF4-FFF2-40B4-BE49-F238E27FC236}">
                <a16:creationId xmlns:a16="http://schemas.microsoft.com/office/drawing/2014/main" id="{6A18D380-0869-4392-AE3C-13E4F80D607C}"/>
              </a:ext>
            </a:extLst>
          </p:cNvPr>
          <p:cNvSpPr>
            <a:spLocks noGrp="1" noChangeArrowheads="1"/>
          </p:cNvSpPr>
          <p:nvPr>
            <p:ph idx="1"/>
          </p:nvPr>
        </p:nvSpPr>
        <p:spPr bwMode="auto">
          <a:xfrm>
            <a:off x="0" y="1469488"/>
            <a:ext cx="12192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Κλινικός Ρόλος (</a:t>
            </a:r>
            <a:r>
              <a:rPr kumimoji="0" lang="el-GR" altLang="el-GR" sz="2400" b="1" i="0" u="none" strike="noStrike" cap="none" normalizeH="0" baseline="0" dirty="0" err="1">
                <a:ln>
                  <a:noFill/>
                </a:ln>
                <a:solidFill>
                  <a:schemeClr val="tx1"/>
                </a:solidFill>
                <a:effectLst/>
                <a:latin typeface="Arial" panose="020B0604020202020204" pitchFamily="34" charset="0"/>
              </a:rPr>
              <a:t>Clinician</a:t>
            </a:r>
            <a:r>
              <a:rPr kumimoji="0" lang="el-GR" altLang="el-GR" sz="2400" b="1" i="0" u="none" strike="noStrike" cap="none" normalizeH="0" baseline="0" dirty="0">
                <a:ln>
                  <a:noFill/>
                </a:ln>
                <a:solidFill>
                  <a:schemeClr val="tx1"/>
                </a:solidFill>
                <a:effectLst/>
                <a:latin typeface="Arial" panose="020B0604020202020204" pitchFamily="34" charset="0"/>
              </a:rPr>
              <a:t>)</a:t>
            </a:r>
            <a:r>
              <a:rPr kumimoji="0" lang="el-GR" altLang="el-GR" sz="2400" b="0" i="0" u="none" strike="noStrike" cap="none" normalizeH="0" baseline="0" dirty="0">
                <a:ln>
                  <a:noFill/>
                </a:ln>
                <a:solidFill>
                  <a:schemeClr val="tx1"/>
                </a:solidFill>
                <a:effectLst/>
                <a:latin typeface="Arial" panose="020B0604020202020204" pitchFamily="34" charset="0"/>
              </a:rPr>
              <a:t>: Ο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εργοθεραπευτής</a:t>
            </a:r>
            <a:r>
              <a:rPr kumimoji="0" lang="el-GR" altLang="el-GR" sz="2400" b="0" i="0" u="none" strike="noStrike" cap="none" normalizeH="0" baseline="0" dirty="0">
                <a:ln>
                  <a:noFill/>
                </a:ln>
                <a:solidFill>
                  <a:schemeClr val="tx1"/>
                </a:solidFill>
                <a:effectLst/>
                <a:latin typeface="Arial" panose="020B0604020202020204" pitchFamily="34" charset="0"/>
              </a:rPr>
              <a:t> παρέχει άμεσες υπηρεσίες αποκατάστασης, με στόχο την αποκατάσταση της λειτουργικότητας των θεραπευόμενων και τη βελτίωση της ποιότητας ζωής τους. Αυτή η διαδικασία περιλαμβάνει την αξιολόγηση, τον σχεδιασμό και την εφαρμογή εξατομικευμένων προγραμμάτων παρέμβασης που ανταποκρίνονται στις ανάγκες του κάθε ατόμου (American </a:t>
            </a:r>
            <a:r>
              <a:rPr kumimoji="0" lang="el-GR" altLang="el-GR" sz="2400" b="0" i="0" u="none" strike="noStrike" cap="none" normalizeH="0" baseline="0" dirty="0" err="1">
                <a:ln>
                  <a:noFill/>
                </a:ln>
                <a:solidFill>
                  <a:schemeClr val="tx1"/>
                </a:solidFill>
                <a:effectLst/>
                <a:latin typeface="Arial" panose="020B0604020202020204" pitchFamily="34" charset="0"/>
              </a:rPr>
              <a:t>Occupational</a:t>
            </a:r>
            <a:r>
              <a:rPr kumimoji="0" lang="el-GR" altLang="el-GR" sz="2400" b="0" i="0" u="none" strike="noStrike" cap="none" normalizeH="0" baseline="0" dirty="0">
                <a:ln>
                  <a:noFill/>
                </a:ln>
                <a:solidFill>
                  <a:schemeClr val="tx1"/>
                </a:solidFill>
                <a:effectLst/>
                <a:latin typeface="Arial" panose="020B0604020202020204" pitchFamily="34" charset="0"/>
              </a:rPr>
              <a:t> </a:t>
            </a:r>
            <a:r>
              <a:rPr kumimoji="0" lang="el-GR" altLang="el-GR" sz="2400" b="0" i="0" u="none" strike="noStrike" cap="none" normalizeH="0" baseline="0" dirty="0" err="1">
                <a:ln>
                  <a:noFill/>
                </a:ln>
                <a:solidFill>
                  <a:schemeClr val="tx1"/>
                </a:solidFill>
                <a:effectLst/>
                <a:latin typeface="Arial" panose="020B0604020202020204" pitchFamily="34" charset="0"/>
              </a:rPr>
              <a:t>Therapy</a:t>
            </a:r>
            <a:r>
              <a:rPr kumimoji="0" lang="el-GR" altLang="el-GR" sz="2400" b="0" i="0" u="none" strike="noStrike" cap="none" normalizeH="0" baseline="0" dirty="0">
                <a:ln>
                  <a:noFill/>
                </a:ln>
                <a:solidFill>
                  <a:schemeClr val="tx1"/>
                </a:solidFill>
                <a:effectLst/>
                <a:latin typeface="Arial" panose="020B0604020202020204" pitchFamily="34" charset="0"/>
              </a:rPr>
              <a:t> Association [AOTA], 2020).</a:t>
            </a:r>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sz="24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Διαχειριστικός Ρόλος (</a:t>
            </a:r>
            <a:r>
              <a:rPr kumimoji="0" lang="el-GR" altLang="el-GR" sz="2400" b="1" i="0" u="none" strike="noStrike" cap="none" normalizeH="0" baseline="0" dirty="0" err="1">
                <a:ln>
                  <a:noFill/>
                </a:ln>
                <a:solidFill>
                  <a:schemeClr val="tx1"/>
                </a:solidFill>
                <a:effectLst/>
                <a:latin typeface="Arial" panose="020B0604020202020204" pitchFamily="34" charset="0"/>
              </a:rPr>
              <a:t>Manager</a:t>
            </a:r>
            <a:r>
              <a:rPr kumimoji="0" lang="el-GR" altLang="el-GR" sz="2400" b="1" i="0" u="none" strike="noStrike" cap="none" normalizeH="0" baseline="0" dirty="0">
                <a:ln>
                  <a:noFill/>
                </a:ln>
                <a:solidFill>
                  <a:schemeClr val="tx1"/>
                </a:solidFill>
                <a:effectLst/>
                <a:latin typeface="Arial" panose="020B0604020202020204" pitchFamily="34" charset="0"/>
              </a:rPr>
              <a:t>)</a:t>
            </a:r>
            <a:r>
              <a:rPr kumimoji="0" lang="el-GR" altLang="el-GR" sz="2400" b="0" i="0" u="none" strike="noStrike" cap="none" normalizeH="0" baseline="0" dirty="0">
                <a:ln>
                  <a:noFill/>
                </a:ln>
                <a:solidFill>
                  <a:schemeClr val="tx1"/>
                </a:solidFill>
                <a:effectLst/>
                <a:latin typeface="Arial" panose="020B0604020202020204" pitchFamily="34" charset="0"/>
              </a:rPr>
              <a:t>: Ο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εργοθεραπευτής</a:t>
            </a:r>
            <a:r>
              <a:rPr kumimoji="0" lang="el-GR" altLang="el-GR" sz="2400" b="0" i="0" u="none" strike="noStrike" cap="none" normalizeH="0" baseline="0" dirty="0">
                <a:ln>
                  <a:noFill/>
                </a:ln>
                <a:solidFill>
                  <a:schemeClr val="tx1"/>
                </a:solidFill>
                <a:effectLst/>
                <a:latin typeface="Arial" panose="020B0604020202020204" pitchFamily="34" charset="0"/>
              </a:rPr>
              <a:t> αναλαμβάνει διοικητικά καθήκοντα που περιλαμβάνουν τη διαχείριση των πόρων και του προσωπικού, τη λειτουργία των τμημάτων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εργοθεραπείας</a:t>
            </a:r>
            <a:r>
              <a:rPr kumimoji="0" lang="el-GR" altLang="el-GR" sz="2400" b="0" i="0" u="none" strike="noStrike" cap="none" normalizeH="0" baseline="0" dirty="0">
                <a:ln>
                  <a:noFill/>
                </a:ln>
                <a:solidFill>
                  <a:schemeClr val="tx1"/>
                </a:solidFill>
                <a:effectLst/>
                <a:latin typeface="Arial" panose="020B0604020202020204" pitchFamily="34" charset="0"/>
              </a:rPr>
              <a:t> και την ανάπτυξη στρατηγικών για τη βελτίωση της υπηρεσίας. Αυτό περιλαμβάνει επίσης τη διασφάλιση της ποιότητας των παρεχόμενων υπηρεσιών και την εκπλήρωση των κανονιστικών απαιτήσεων (</a:t>
            </a:r>
            <a:r>
              <a:rPr kumimoji="0" lang="el-GR" altLang="el-GR" sz="2400" b="0" i="0" u="none" strike="noStrike" cap="none" normalizeH="0" baseline="0" dirty="0" err="1">
                <a:ln>
                  <a:noFill/>
                </a:ln>
                <a:solidFill>
                  <a:schemeClr val="tx1"/>
                </a:solidFill>
                <a:effectLst/>
                <a:latin typeface="Arial" panose="020B0604020202020204" pitchFamily="34" charset="0"/>
              </a:rPr>
              <a:t>Fisher</a:t>
            </a:r>
            <a:r>
              <a:rPr kumimoji="0" lang="el-GR" altLang="el-GR" sz="2400" b="0" i="0" u="none" strike="noStrike" cap="none" normalizeH="0" baseline="0" dirty="0">
                <a:ln>
                  <a:noFill/>
                </a:ln>
                <a:solidFill>
                  <a:schemeClr val="tx1"/>
                </a:solidFill>
                <a:effectLst/>
                <a:latin typeface="Arial" panose="020B0604020202020204" pitchFamily="34" charset="0"/>
              </a:rPr>
              <a:t>, 2017).</a:t>
            </a:r>
          </a:p>
        </p:txBody>
      </p:sp>
    </p:spTree>
    <p:extLst>
      <p:ext uri="{BB962C8B-B14F-4D97-AF65-F5344CB8AC3E}">
        <p14:creationId xmlns:p14="http://schemas.microsoft.com/office/powerpoint/2010/main" val="85802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B291F86-05FC-41D9-9967-08FFF00DCB0F}"/>
              </a:ext>
            </a:extLst>
          </p:cNvPr>
          <p:cNvSpPr>
            <a:spLocks noGrp="1" noChangeArrowheads="1"/>
          </p:cNvSpPr>
          <p:nvPr>
            <p:ph idx="1"/>
          </p:nvPr>
        </p:nvSpPr>
        <p:spPr bwMode="auto">
          <a:xfrm>
            <a:off x="677334" y="1469488"/>
            <a:ext cx="1126066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Συμβουλευτικός Ρόλος (</a:t>
            </a:r>
            <a:r>
              <a:rPr kumimoji="0" lang="el-GR" altLang="el-GR" sz="2400" b="1" i="0" u="none" strike="noStrike" cap="none" normalizeH="0" baseline="0" dirty="0" err="1">
                <a:ln>
                  <a:noFill/>
                </a:ln>
                <a:solidFill>
                  <a:schemeClr val="tx1"/>
                </a:solidFill>
                <a:effectLst/>
                <a:latin typeface="Arial" panose="020B0604020202020204" pitchFamily="34" charset="0"/>
              </a:rPr>
              <a:t>Consultant</a:t>
            </a:r>
            <a:r>
              <a:rPr kumimoji="0" lang="el-GR" altLang="el-GR" sz="2400" b="1" i="0" u="none" strike="noStrike" cap="none" normalizeH="0" baseline="0" dirty="0">
                <a:ln>
                  <a:noFill/>
                </a:ln>
                <a:solidFill>
                  <a:schemeClr val="tx1"/>
                </a:solidFill>
                <a:effectLst/>
                <a:latin typeface="Arial" panose="020B0604020202020204" pitchFamily="34" charset="0"/>
              </a:rPr>
              <a:t>)</a:t>
            </a:r>
            <a:r>
              <a:rPr kumimoji="0" lang="el-GR" altLang="el-GR" sz="2400" b="0" i="0" u="none" strike="noStrike" cap="none" normalizeH="0" baseline="0" dirty="0">
                <a:ln>
                  <a:noFill/>
                </a:ln>
                <a:solidFill>
                  <a:schemeClr val="tx1"/>
                </a:solidFill>
                <a:effectLst/>
                <a:latin typeface="Arial" panose="020B0604020202020204" pitchFamily="34" charset="0"/>
              </a:rPr>
              <a:t>: Ο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εργοθεραπευτής</a:t>
            </a:r>
            <a:r>
              <a:rPr kumimoji="0" lang="el-GR" altLang="el-GR" sz="2400" b="0" i="0" u="none" strike="noStrike" cap="none" normalizeH="0" baseline="0" dirty="0">
                <a:ln>
                  <a:noFill/>
                </a:ln>
                <a:solidFill>
                  <a:schemeClr val="tx1"/>
                </a:solidFill>
                <a:effectLst/>
                <a:latin typeface="Arial" panose="020B0604020202020204" pitchFamily="34" charset="0"/>
              </a:rPr>
              <a:t> παρέχει έμμεσες υπηρεσίες συμβουλευτικής, υποστηρίζοντας φροντιστές, δασκάλους και οργανισμούς στη διαχείριση των προβλημάτων που σχετίζονται με την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εργοθεραπεία</a:t>
            </a:r>
            <a:r>
              <a:rPr kumimoji="0" lang="el-GR" altLang="el-GR" sz="2400" b="0" i="0" u="none" strike="noStrike" cap="none" normalizeH="0" baseline="0" dirty="0">
                <a:ln>
                  <a:noFill/>
                </a:ln>
                <a:solidFill>
                  <a:schemeClr val="tx1"/>
                </a:solidFill>
                <a:effectLst/>
                <a:latin typeface="Arial" panose="020B0604020202020204" pitchFamily="34" charset="0"/>
              </a:rPr>
              <a:t>. Αυτό περιλαμβάνει την εκπαίδευση σχετικά με την πρόληψη ζητημάτων υγείας, όπως η ασφαλής οδήγηση για ηλικιωμένα άτομα (</a:t>
            </a:r>
            <a:r>
              <a:rPr kumimoji="0" lang="el-GR" altLang="el-GR" sz="2400" b="0" i="0" u="none" strike="noStrike" cap="none" normalizeH="0" baseline="0" dirty="0" err="1">
                <a:ln>
                  <a:noFill/>
                </a:ln>
                <a:solidFill>
                  <a:schemeClr val="tx1"/>
                </a:solidFill>
                <a:effectLst/>
                <a:latin typeface="Arial" panose="020B0604020202020204" pitchFamily="34" charset="0"/>
              </a:rPr>
              <a:t>Kearney</a:t>
            </a:r>
            <a:r>
              <a:rPr kumimoji="0" lang="el-GR" altLang="el-GR" sz="2400" b="0" i="0" u="none" strike="noStrike" cap="none" normalizeH="0" baseline="0" dirty="0">
                <a:ln>
                  <a:noFill/>
                </a:ln>
                <a:solidFill>
                  <a:schemeClr val="tx1"/>
                </a:solidFill>
                <a:effectLst/>
                <a:latin typeface="Arial" panose="020B0604020202020204" pitchFamily="34" charset="0"/>
              </a:rPr>
              <a:t> </a:t>
            </a:r>
            <a:r>
              <a:rPr kumimoji="0" lang="el-GR" altLang="el-GR" sz="2400" b="0" i="0" u="none" strike="noStrike" cap="none" normalizeH="0" baseline="0" dirty="0" err="1">
                <a:ln>
                  <a:noFill/>
                </a:ln>
                <a:solidFill>
                  <a:schemeClr val="tx1"/>
                </a:solidFill>
                <a:effectLst/>
                <a:latin typeface="Arial" panose="020B0604020202020204" pitchFamily="34" charset="0"/>
              </a:rPr>
              <a:t>et</a:t>
            </a:r>
            <a:r>
              <a:rPr kumimoji="0" lang="el-GR" altLang="el-GR" sz="2400" b="0" i="0" u="none" strike="noStrike" cap="none" normalizeH="0" baseline="0" dirty="0">
                <a:ln>
                  <a:noFill/>
                </a:ln>
                <a:solidFill>
                  <a:schemeClr val="tx1"/>
                </a:solidFill>
                <a:effectLst/>
                <a:latin typeface="Arial" panose="020B0604020202020204" pitchFamily="34" charset="0"/>
              </a:rPr>
              <a:t> </a:t>
            </a:r>
            <a:r>
              <a:rPr kumimoji="0" lang="el-GR" altLang="el-GR" sz="2400" b="0" i="0" u="none" strike="noStrike" cap="none" normalizeH="0" baseline="0" dirty="0" err="1">
                <a:ln>
                  <a:noFill/>
                </a:ln>
                <a:solidFill>
                  <a:schemeClr val="tx1"/>
                </a:solidFill>
                <a:effectLst/>
                <a:latin typeface="Arial" panose="020B0604020202020204" pitchFamily="34" charset="0"/>
              </a:rPr>
              <a:t>al</a:t>
            </a:r>
            <a:r>
              <a:rPr kumimoji="0" lang="el-GR" altLang="el-GR" sz="2400" b="0" i="0" u="none" strike="noStrike" cap="none" normalizeH="0" baseline="0" dirty="0">
                <a:ln>
                  <a:noFill/>
                </a:ln>
                <a:solidFill>
                  <a:schemeClr val="tx1"/>
                </a:solidFill>
                <a:effectLst/>
                <a:latin typeface="Arial" panose="020B0604020202020204" pitchFamily="34" charset="0"/>
              </a:rPr>
              <a:t>., 2021).</a:t>
            </a:r>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sz="24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Εκπαιδευτικός Ρόλος (</a:t>
            </a:r>
            <a:r>
              <a:rPr kumimoji="0" lang="el-GR" altLang="el-GR" sz="2400" b="1" i="0" u="none" strike="noStrike" cap="none" normalizeH="0" baseline="0" dirty="0" err="1">
                <a:ln>
                  <a:noFill/>
                </a:ln>
                <a:solidFill>
                  <a:schemeClr val="tx1"/>
                </a:solidFill>
                <a:effectLst/>
                <a:latin typeface="Arial" panose="020B0604020202020204" pitchFamily="34" charset="0"/>
              </a:rPr>
              <a:t>Educator</a:t>
            </a:r>
            <a:r>
              <a:rPr kumimoji="0" lang="el-GR" altLang="el-GR" sz="2400" b="1" i="0" u="none" strike="noStrike" cap="none" normalizeH="0" baseline="0" dirty="0">
                <a:ln>
                  <a:noFill/>
                </a:ln>
                <a:solidFill>
                  <a:schemeClr val="tx1"/>
                </a:solidFill>
                <a:effectLst/>
                <a:latin typeface="Arial" panose="020B0604020202020204" pitchFamily="34" charset="0"/>
              </a:rPr>
              <a:t>)</a:t>
            </a:r>
            <a:r>
              <a:rPr kumimoji="0" lang="el-GR" altLang="el-GR" sz="2400" b="0" i="0" u="none" strike="noStrike" cap="none" normalizeH="0" baseline="0" dirty="0">
                <a:ln>
                  <a:noFill/>
                </a:ln>
                <a:solidFill>
                  <a:schemeClr val="tx1"/>
                </a:solidFill>
                <a:effectLst/>
                <a:latin typeface="Arial" panose="020B0604020202020204" pitchFamily="34" charset="0"/>
              </a:rPr>
              <a:t>: Ο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εργοθεραπευτής</a:t>
            </a:r>
            <a:r>
              <a:rPr kumimoji="0" lang="el-GR" altLang="el-GR" sz="2400" b="0" i="0" u="none" strike="noStrike" cap="none" normalizeH="0" baseline="0" dirty="0">
                <a:ln>
                  <a:noFill/>
                </a:ln>
                <a:solidFill>
                  <a:schemeClr val="tx1"/>
                </a:solidFill>
                <a:effectLst/>
                <a:latin typeface="Arial" panose="020B0604020202020204" pitchFamily="34" charset="0"/>
              </a:rPr>
              <a:t> συμβάλλει στην εκπαίδευση και κοινωνικοποίηση της νέας γενιάς επαγγελματιών. Ο ρόλος αυτός περιλαμβάνει τη διδασκαλία και την καθοδήγηση φοιτητών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εργοθεραπείας</a:t>
            </a:r>
            <a:r>
              <a:rPr kumimoji="0" lang="el-GR" altLang="el-GR" sz="2400" b="0" i="0" u="none" strike="noStrike" cap="none" normalizeH="0" baseline="0" dirty="0">
                <a:ln>
                  <a:noFill/>
                </a:ln>
                <a:solidFill>
                  <a:schemeClr val="tx1"/>
                </a:solidFill>
                <a:effectLst/>
                <a:latin typeface="Arial" panose="020B0604020202020204" pitchFamily="34" charset="0"/>
              </a:rPr>
              <a:t>, προσφέροντας γνώσεις και δεξιότητες που είναι απαραίτητες για την αποτελεσματική άσκηση του επαγγέλματος (</a:t>
            </a:r>
            <a:r>
              <a:rPr kumimoji="0" lang="el-GR" altLang="el-GR" sz="2400" b="0" i="0" u="none" strike="noStrike" cap="none" normalizeH="0" baseline="0" dirty="0" err="1">
                <a:ln>
                  <a:noFill/>
                </a:ln>
                <a:solidFill>
                  <a:schemeClr val="tx1"/>
                </a:solidFill>
                <a:effectLst/>
                <a:latin typeface="Arial" panose="020B0604020202020204" pitchFamily="34" charset="0"/>
              </a:rPr>
              <a:t>Case-Smith</a:t>
            </a:r>
            <a:r>
              <a:rPr kumimoji="0" lang="el-GR" altLang="el-GR" sz="2400" b="0" i="0" u="none" strike="noStrike" cap="none" normalizeH="0" baseline="0" dirty="0">
                <a:ln>
                  <a:noFill/>
                </a:ln>
                <a:solidFill>
                  <a:schemeClr val="tx1"/>
                </a:solidFill>
                <a:effectLst/>
                <a:latin typeface="Arial" panose="020B0604020202020204" pitchFamily="34" charset="0"/>
              </a:rPr>
              <a:t> &amp; </a:t>
            </a:r>
            <a:r>
              <a:rPr kumimoji="0" lang="el-GR" altLang="el-GR" sz="2400" b="0" i="0" u="none" strike="noStrike" cap="none" normalizeH="0" baseline="0" dirty="0" err="1">
                <a:ln>
                  <a:noFill/>
                </a:ln>
                <a:solidFill>
                  <a:schemeClr val="tx1"/>
                </a:solidFill>
                <a:effectLst/>
                <a:latin typeface="Arial" panose="020B0604020202020204" pitchFamily="34" charset="0"/>
              </a:rPr>
              <a:t>Jones</a:t>
            </a:r>
            <a:r>
              <a:rPr kumimoji="0" lang="el-GR" altLang="el-GR" sz="2400" b="0" i="0" u="none" strike="noStrike" cap="none" normalizeH="0" baseline="0" dirty="0">
                <a:ln>
                  <a:noFill/>
                </a:ln>
                <a:solidFill>
                  <a:schemeClr val="tx1"/>
                </a:solidFill>
                <a:effectLst/>
                <a:latin typeface="Arial" panose="020B0604020202020204" pitchFamily="34" charset="0"/>
              </a:rPr>
              <a:t>, 2014).</a:t>
            </a:r>
          </a:p>
        </p:txBody>
      </p:sp>
    </p:spTree>
    <p:extLst>
      <p:ext uri="{BB962C8B-B14F-4D97-AF65-F5344CB8AC3E}">
        <p14:creationId xmlns:p14="http://schemas.microsoft.com/office/powerpoint/2010/main" val="2938685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8F77E33-8D56-4AA4-BF03-D636421E853E}"/>
              </a:ext>
            </a:extLst>
          </p:cNvPr>
          <p:cNvSpPr>
            <a:spLocks noGrp="1" noChangeArrowheads="1"/>
          </p:cNvSpPr>
          <p:nvPr>
            <p:ph idx="1"/>
          </p:nvPr>
        </p:nvSpPr>
        <p:spPr bwMode="auto">
          <a:xfrm>
            <a:off x="0" y="369332"/>
            <a:ext cx="12310533"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Ερευνητικός Ρόλος (</a:t>
            </a:r>
            <a:r>
              <a:rPr kumimoji="0" lang="el-GR" altLang="el-GR" sz="2400" b="1" i="0" u="none" strike="noStrike" cap="none" normalizeH="0" baseline="0" dirty="0" err="1">
                <a:ln>
                  <a:noFill/>
                </a:ln>
                <a:solidFill>
                  <a:schemeClr val="tx1"/>
                </a:solidFill>
                <a:effectLst/>
                <a:latin typeface="Arial" panose="020B0604020202020204" pitchFamily="34" charset="0"/>
              </a:rPr>
              <a:t>Researcher</a:t>
            </a:r>
            <a:r>
              <a:rPr kumimoji="0" lang="el-GR" altLang="el-GR" sz="2400" b="1" i="0" u="none" strike="noStrike" cap="none" normalizeH="0" baseline="0" dirty="0">
                <a:ln>
                  <a:noFill/>
                </a:ln>
                <a:solidFill>
                  <a:schemeClr val="tx1"/>
                </a:solidFill>
                <a:effectLst/>
                <a:latin typeface="Arial" panose="020B0604020202020204" pitchFamily="34" charset="0"/>
              </a:rPr>
              <a:t>)</a:t>
            </a:r>
            <a:r>
              <a:rPr kumimoji="0" lang="el-GR" altLang="el-GR" sz="2400" b="0" i="0" u="none" strike="noStrike" cap="none" normalizeH="0" baseline="0" dirty="0">
                <a:ln>
                  <a:noFill/>
                </a:ln>
                <a:solidFill>
                  <a:schemeClr val="tx1"/>
                </a:solidFill>
                <a:effectLst/>
                <a:latin typeface="Arial" panose="020B0604020202020204" pitchFamily="34" charset="0"/>
              </a:rPr>
              <a:t>: Ο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εργοθεραπευτής</a:t>
            </a:r>
            <a:r>
              <a:rPr kumimoji="0" lang="el-GR" altLang="el-GR" sz="2400" b="0" i="0" u="none" strike="noStrike" cap="none" normalizeH="0" baseline="0" dirty="0">
                <a:ln>
                  <a:noFill/>
                </a:ln>
                <a:solidFill>
                  <a:schemeClr val="tx1"/>
                </a:solidFill>
                <a:effectLst/>
                <a:latin typeface="Arial" panose="020B0604020202020204" pitchFamily="34" charset="0"/>
              </a:rPr>
              <a:t> οργανώνει και διεξάγει έρευνες πάνω σε θέματα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εργοθεραπείας</a:t>
            </a:r>
            <a:r>
              <a:rPr kumimoji="0" lang="el-GR" altLang="el-GR" sz="2400" b="0" i="0" u="none" strike="noStrike" cap="none" normalizeH="0" baseline="0" dirty="0">
                <a:ln>
                  <a:noFill/>
                </a:ln>
                <a:solidFill>
                  <a:schemeClr val="tx1"/>
                </a:solidFill>
                <a:effectLst/>
                <a:latin typeface="Arial" panose="020B0604020202020204" pitchFamily="34" charset="0"/>
              </a:rPr>
              <a:t>, με στόχο την προώθηση της γνώσης και την ανάπτυξη του επαγγέλματος. Οι έρευνες αυτές μπορεί να αφορούν νέες μεθόδους παρέμβασης, αξιολόγησης και κατανόησης της αποτελεσματικότητας των θεραπευτικών πρακτικών (American </a:t>
            </a:r>
            <a:r>
              <a:rPr kumimoji="0" lang="el-GR" altLang="el-GR" sz="2400" b="0" i="0" u="none" strike="noStrike" cap="none" normalizeH="0" baseline="0" dirty="0" err="1">
                <a:ln>
                  <a:noFill/>
                </a:ln>
                <a:solidFill>
                  <a:schemeClr val="tx1"/>
                </a:solidFill>
                <a:effectLst/>
                <a:latin typeface="Arial" panose="020B0604020202020204" pitchFamily="34" charset="0"/>
              </a:rPr>
              <a:t>Occupational</a:t>
            </a:r>
            <a:r>
              <a:rPr kumimoji="0" lang="el-GR" altLang="el-GR" sz="2400" b="0" i="0" u="none" strike="noStrike" cap="none" normalizeH="0" baseline="0" dirty="0">
                <a:ln>
                  <a:noFill/>
                </a:ln>
                <a:solidFill>
                  <a:schemeClr val="tx1"/>
                </a:solidFill>
                <a:effectLst/>
                <a:latin typeface="Arial" panose="020B0604020202020204" pitchFamily="34" charset="0"/>
              </a:rPr>
              <a:t> </a:t>
            </a:r>
            <a:r>
              <a:rPr kumimoji="0" lang="el-GR" altLang="el-GR" sz="2400" b="0" i="0" u="none" strike="noStrike" cap="none" normalizeH="0" baseline="0" dirty="0" err="1">
                <a:ln>
                  <a:noFill/>
                </a:ln>
                <a:solidFill>
                  <a:schemeClr val="tx1"/>
                </a:solidFill>
                <a:effectLst/>
                <a:latin typeface="Arial" panose="020B0604020202020204" pitchFamily="34" charset="0"/>
              </a:rPr>
              <a:t>Therapy</a:t>
            </a:r>
            <a:r>
              <a:rPr kumimoji="0" lang="el-GR" altLang="el-GR" sz="2400" b="0" i="0" u="none" strike="noStrike" cap="none" normalizeH="0" baseline="0" dirty="0">
                <a:ln>
                  <a:noFill/>
                </a:ln>
                <a:solidFill>
                  <a:schemeClr val="tx1"/>
                </a:solidFill>
                <a:effectLst/>
                <a:latin typeface="Arial" panose="020B0604020202020204" pitchFamily="34" charset="0"/>
              </a:rPr>
              <a:t> Association [AOTA], 2020).</a:t>
            </a:r>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sz="24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Επόπτης και Μέντορας (</a:t>
            </a:r>
            <a:r>
              <a:rPr kumimoji="0" lang="el-GR" altLang="el-GR" sz="2400" b="1" i="0" u="none" strike="noStrike" cap="none" normalizeH="0" baseline="0" dirty="0" err="1">
                <a:ln>
                  <a:noFill/>
                </a:ln>
                <a:solidFill>
                  <a:schemeClr val="tx1"/>
                </a:solidFill>
                <a:effectLst/>
                <a:latin typeface="Arial" panose="020B0604020202020204" pitchFamily="34" charset="0"/>
              </a:rPr>
              <a:t>Supervisor</a:t>
            </a:r>
            <a:r>
              <a:rPr kumimoji="0" lang="el-GR" altLang="el-GR" sz="2400" b="1" i="0" u="none" strike="noStrike" cap="none" normalizeH="0" baseline="0" dirty="0">
                <a:ln>
                  <a:noFill/>
                </a:ln>
                <a:solidFill>
                  <a:schemeClr val="tx1"/>
                </a:solidFill>
                <a:effectLst/>
                <a:latin typeface="Arial" panose="020B0604020202020204" pitchFamily="34" charset="0"/>
              </a:rPr>
              <a:t>/</a:t>
            </a:r>
            <a:r>
              <a:rPr kumimoji="0" lang="el-GR" altLang="el-GR" sz="2400" b="1" i="0" u="none" strike="noStrike" cap="none" normalizeH="0" baseline="0" dirty="0" err="1">
                <a:ln>
                  <a:noFill/>
                </a:ln>
                <a:solidFill>
                  <a:schemeClr val="tx1"/>
                </a:solidFill>
                <a:effectLst/>
                <a:latin typeface="Arial" panose="020B0604020202020204" pitchFamily="34" charset="0"/>
              </a:rPr>
              <a:t>Mentor</a:t>
            </a:r>
            <a:r>
              <a:rPr kumimoji="0" lang="el-GR" altLang="el-GR" sz="2400" b="1" i="0" u="none" strike="noStrike" cap="none" normalizeH="0" baseline="0" dirty="0">
                <a:ln>
                  <a:noFill/>
                </a:ln>
                <a:solidFill>
                  <a:schemeClr val="tx1"/>
                </a:solidFill>
                <a:effectLst/>
                <a:latin typeface="Arial" panose="020B0604020202020204" pitchFamily="34" charset="0"/>
              </a:rPr>
              <a:t>)</a:t>
            </a:r>
            <a:r>
              <a:rPr kumimoji="0" lang="el-GR" altLang="el-GR" sz="2400" b="0" i="0" u="none" strike="noStrike" cap="none" normalizeH="0" baseline="0" dirty="0">
                <a:ln>
                  <a:noFill/>
                </a:ln>
                <a:solidFill>
                  <a:schemeClr val="tx1"/>
                </a:solidFill>
                <a:effectLst/>
                <a:latin typeface="Arial" panose="020B0604020202020204" pitchFamily="34" charset="0"/>
              </a:rPr>
              <a:t>: Ο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εργοθεραπευτής</a:t>
            </a:r>
            <a:r>
              <a:rPr kumimoji="0" lang="el-GR" altLang="el-GR" sz="2400" b="0" i="0" u="none" strike="noStrike" cap="none" normalizeH="0" baseline="0" dirty="0">
                <a:ln>
                  <a:noFill/>
                </a:ln>
                <a:solidFill>
                  <a:schemeClr val="tx1"/>
                </a:solidFill>
                <a:effectLst/>
                <a:latin typeface="Arial" panose="020B0604020202020204" pitchFamily="34" charset="0"/>
              </a:rPr>
              <a:t> μπορεί να αναλάβει τον ρόλο του επόπτη ή μέντορα, προσφέροντας καθοδήγηση και υποστήριξη σε λιγότερο έμπειρους θεραπευτές. Αυτός ο ρόλος είναι σημαντικός για τη διασφάλιση της κλινικής αριστείας και της επαγγελματικής ανάπτυξης των νέων εργαζομένων (</a:t>
            </a:r>
            <a:r>
              <a:rPr kumimoji="0" lang="el-GR" altLang="el-GR" sz="2400" b="0" i="0" u="none" strike="noStrike" cap="none" normalizeH="0" baseline="0" dirty="0" err="1">
                <a:ln>
                  <a:noFill/>
                </a:ln>
                <a:solidFill>
                  <a:schemeClr val="tx1"/>
                </a:solidFill>
                <a:effectLst/>
                <a:latin typeface="Arial" panose="020B0604020202020204" pitchFamily="34" charset="0"/>
              </a:rPr>
              <a:t>Fisher</a:t>
            </a:r>
            <a:r>
              <a:rPr kumimoji="0" lang="el-GR" altLang="el-GR" sz="2400" b="0" i="0" u="none" strike="noStrike" cap="none" normalizeH="0" baseline="0" dirty="0">
                <a:ln>
                  <a:noFill/>
                </a:ln>
                <a:solidFill>
                  <a:schemeClr val="tx1"/>
                </a:solidFill>
                <a:effectLst/>
                <a:latin typeface="Arial" panose="020B0604020202020204" pitchFamily="34" charset="0"/>
              </a:rPr>
              <a:t>, 2017).</a:t>
            </a:r>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sz="24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Υπεύθυνος Προγραμμάτων Ανάπτυξης (</a:t>
            </a:r>
            <a:r>
              <a:rPr kumimoji="0" lang="el-GR" altLang="el-GR" sz="2400" b="1" i="0" u="none" strike="noStrike" cap="none" normalizeH="0" baseline="0" dirty="0" err="1">
                <a:ln>
                  <a:noFill/>
                </a:ln>
                <a:solidFill>
                  <a:schemeClr val="tx1"/>
                </a:solidFill>
                <a:effectLst/>
                <a:latin typeface="Arial" panose="020B0604020202020204" pitchFamily="34" charset="0"/>
              </a:rPr>
              <a:t>Program</a:t>
            </a:r>
            <a:r>
              <a:rPr kumimoji="0" lang="el-GR" altLang="el-GR" sz="2400" b="1" i="0" u="none" strike="noStrike" cap="none" normalizeH="0" baseline="0" dirty="0">
                <a:ln>
                  <a:noFill/>
                </a:ln>
                <a:solidFill>
                  <a:schemeClr val="tx1"/>
                </a:solidFill>
                <a:effectLst/>
                <a:latin typeface="Arial" panose="020B0604020202020204" pitchFamily="34" charset="0"/>
              </a:rPr>
              <a:t> Development </a:t>
            </a:r>
            <a:r>
              <a:rPr kumimoji="0" lang="el-GR" altLang="el-GR" sz="2400" b="1" i="0" u="none" strike="noStrike" cap="none" normalizeH="0" baseline="0" dirty="0" err="1">
                <a:ln>
                  <a:noFill/>
                </a:ln>
                <a:solidFill>
                  <a:schemeClr val="tx1"/>
                </a:solidFill>
                <a:effectLst/>
                <a:latin typeface="Arial" panose="020B0604020202020204" pitchFamily="34" charset="0"/>
              </a:rPr>
              <a:t>Coordinator</a:t>
            </a:r>
            <a:r>
              <a:rPr kumimoji="0" lang="el-GR" altLang="el-GR" sz="2400" b="1" i="0" u="none" strike="noStrike" cap="none" normalizeH="0" baseline="0" dirty="0">
                <a:ln>
                  <a:noFill/>
                </a:ln>
                <a:solidFill>
                  <a:schemeClr val="tx1"/>
                </a:solidFill>
                <a:effectLst/>
                <a:latin typeface="Arial" panose="020B0604020202020204" pitchFamily="34" charset="0"/>
              </a:rPr>
              <a:t>)</a:t>
            </a:r>
            <a:r>
              <a:rPr kumimoji="0" lang="el-GR" altLang="el-GR" sz="2400" b="0" i="0" u="none" strike="noStrike" cap="none" normalizeH="0" baseline="0" dirty="0">
                <a:ln>
                  <a:noFill/>
                </a:ln>
                <a:solidFill>
                  <a:schemeClr val="tx1"/>
                </a:solidFill>
                <a:effectLst/>
                <a:latin typeface="Arial" panose="020B0604020202020204" pitchFamily="34" charset="0"/>
              </a:rPr>
              <a:t>: Ο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εργοθεραπευτής</a:t>
            </a:r>
            <a:r>
              <a:rPr kumimoji="0" lang="el-GR" altLang="el-GR" sz="2400" b="0" i="0" u="none" strike="noStrike" cap="none" normalizeH="0" baseline="0" dirty="0">
                <a:ln>
                  <a:noFill/>
                </a:ln>
                <a:solidFill>
                  <a:schemeClr val="tx1"/>
                </a:solidFill>
                <a:effectLst/>
                <a:latin typeface="Arial" panose="020B0604020202020204" pitchFamily="34" charset="0"/>
              </a:rPr>
              <a:t> αναπτύσσει και εφαρμόζει προγράμματα που στοχεύουν στη βελτίωση της ποιότητας των παρεχόμενων υπηρεσιών, επιδιώκοντας την καινοτομία και τη διαρκή εξέλιξη των θεραπευτικών πρακτικών (</a:t>
            </a:r>
            <a:r>
              <a:rPr kumimoji="0" lang="el-GR" altLang="el-GR" sz="2400" b="0" i="0" u="none" strike="noStrike" cap="none" normalizeH="0" baseline="0" dirty="0" err="1">
                <a:ln>
                  <a:noFill/>
                </a:ln>
                <a:solidFill>
                  <a:schemeClr val="tx1"/>
                </a:solidFill>
                <a:effectLst/>
                <a:latin typeface="Arial" panose="020B0604020202020204" pitchFamily="34" charset="0"/>
              </a:rPr>
              <a:t>Kearney</a:t>
            </a:r>
            <a:r>
              <a:rPr kumimoji="0" lang="el-GR" altLang="el-GR" sz="2400" b="0" i="0" u="none" strike="noStrike" cap="none" normalizeH="0" baseline="0" dirty="0">
                <a:ln>
                  <a:noFill/>
                </a:ln>
                <a:solidFill>
                  <a:schemeClr val="tx1"/>
                </a:solidFill>
                <a:effectLst/>
                <a:latin typeface="Arial" panose="020B0604020202020204" pitchFamily="34" charset="0"/>
              </a:rPr>
              <a:t> </a:t>
            </a:r>
            <a:r>
              <a:rPr kumimoji="0" lang="el-GR" altLang="el-GR" sz="2400" b="0" i="0" u="none" strike="noStrike" cap="none" normalizeH="0" baseline="0" dirty="0" err="1">
                <a:ln>
                  <a:noFill/>
                </a:ln>
                <a:solidFill>
                  <a:schemeClr val="tx1"/>
                </a:solidFill>
                <a:effectLst/>
                <a:latin typeface="Arial" panose="020B0604020202020204" pitchFamily="34" charset="0"/>
              </a:rPr>
              <a:t>et</a:t>
            </a:r>
            <a:r>
              <a:rPr kumimoji="0" lang="el-GR" altLang="el-GR" sz="2400" b="0" i="0" u="none" strike="noStrike" cap="none" normalizeH="0" baseline="0" dirty="0">
                <a:ln>
                  <a:noFill/>
                </a:ln>
                <a:solidFill>
                  <a:schemeClr val="tx1"/>
                </a:solidFill>
                <a:effectLst/>
                <a:latin typeface="Arial" panose="020B0604020202020204" pitchFamily="34" charset="0"/>
              </a:rPr>
              <a:t> </a:t>
            </a:r>
            <a:r>
              <a:rPr kumimoji="0" lang="el-GR" altLang="el-GR" sz="2400" b="0" i="0" u="none" strike="noStrike" cap="none" normalizeH="0" baseline="0" dirty="0" err="1">
                <a:ln>
                  <a:noFill/>
                </a:ln>
                <a:solidFill>
                  <a:schemeClr val="tx1"/>
                </a:solidFill>
                <a:effectLst/>
                <a:latin typeface="Arial" panose="020B0604020202020204" pitchFamily="34" charset="0"/>
              </a:rPr>
              <a:t>al</a:t>
            </a:r>
            <a:r>
              <a:rPr kumimoji="0" lang="el-GR" altLang="el-GR" sz="2400" b="0" i="0" u="none" strike="noStrike" cap="none" normalizeH="0" baseline="0" dirty="0">
                <a:ln>
                  <a:noFill/>
                </a:ln>
                <a:solidFill>
                  <a:schemeClr val="tx1"/>
                </a:solidFill>
                <a:effectLst/>
                <a:latin typeface="Arial" panose="020B0604020202020204" pitchFamily="34" charset="0"/>
              </a:rPr>
              <a:t>., 2021).</a:t>
            </a:r>
          </a:p>
        </p:txBody>
      </p:sp>
    </p:spTree>
    <p:extLst>
      <p:ext uri="{BB962C8B-B14F-4D97-AF65-F5344CB8AC3E}">
        <p14:creationId xmlns:p14="http://schemas.microsoft.com/office/powerpoint/2010/main" val="133686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5C538C-C228-4AFA-B46D-D2B9EA799EA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FC471D5-3147-428B-8807-89F422EBAC2E}"/>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35295565-0C5C-4C5E-9581-D212F281CA05}"/>
              </a:ext>
            </a:extLst>
          </p:cNvPr>
          <p:cNvPicPr>
            <a:picLocks noChangeAspect="1"/>
          </p:cNvPicPr>
          <p:nvPr/>
        </p:nvPicPr>
        <p:blipFill>
          <a:blip r:embed="rId2"/>
          <a:stretch>
            <a:fillRect/>
          </a:stretch>
        </p:blipFill>
        <p:spPr>
          <a:xfrm>
            <a:off x="369801" y="16538"/>
            <a:ext cx="9211733" cy="6841462"/>
          </a:xfrm>
          <a:prstGeom prst="rect">
            <a:avLst/>
          </a:prstGeom>
        </p:spPr>
      </p:pic>
    </p:spTree>
    <p:extLst>
      <p:ext uri="{BB962C8B-B14F-4D97-AF65-F5344CB8AC3E}">
        <p14:creationId xmlns:p14="http://schemas.microsoft.com/office/powerpoint/2010/main" val="1863772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87F402-CB70-49AD-BFAA-270D3CC6D19D}"/>
              </a:ext>
            </a:extLst>
          </p:cNvPr>
          <p:cNvSpPr>
            <a:spLocks noGrp="1"/>
          </p:cNvSpPr>
          <p:nvPr>
            <p:ph type="title"/>
          </p:nvPr>
        </p:nvSpPr>
        <p:spPr>
          <a:xfrm>
            <a:off x="1439334" y="3429000"/>
            <a:ext cx="8596668" cy="1320800"/>
          </a:xfrm>
        </p:spPr>
        <p:txBody>
          <a:bodyPr/>
          <a:lstStyle/>
          <a:p>
            <a:r>
              <a:rPr lang="el-GR" dirty="0"/>
              <a:t>Τέλος για Σήμερα! </a:t>
            </a:r>
          </a:p>
        </p:txBody>
      </p:sp>
    </p:spTree>
    <p:extLst>
      <p:ext uri="{BB962C8B-B14F-4D97-AF65-F5344CB8AC3E}">
        <p14:creationId xmlns:p14="http://schemas.microsoft.com/office/powerpoint/2010/main" val="2435305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C53256-C049-44BF-B456-FFDEC09FE4E5}"/>
              </a:ext>
            </a:extLst>
          </p:cNvPr>
          <p:cNvSpPr>
            <a:spLocks noGrp="1"/>
          </p:cNvSpPr>
          <p:nvPr>
            <p:ph type="title"/>
          </p:nvPr>
        </p:nvSpPr>
        <p:spPr/>
        <p:txBody>
          <a:bodyPr>
            <a:normAutofit fontScale="90000"/>
          </a:bodyPr>
          <a:lstStyle/>
          <a:p>
            <a:r>
              <a:rPr lang="el-GR" dirty="0"/>
              <a:t>ΆΣΚΗΣΗ 1</a:t>
            </a:r>
            <a:r>
              <a:rPr lang="el-GR" baseline="30000" dirty="0"/>
              <a:t>η  </a:t>
            </a:r>
            <a:r>
              <a:rPr lang="el-GR" b="1" u="sng" baseline="30000" dirty="0">
                <a:solidFill>
                  <a:schemeClr val="tx1"/>
                </a:solidFill>
              </a:rPr>
              <a:t>ΙΔΕΟΘΥΕΛΛΑ ΚΑΙ ΚΑΤΑΣΚΕΥΗ ΓΝΩΣΤΙΚΟΥ ΧΑΡΤΗ</a:t>
            </a:r>
            <a:br>
              <a:rPr lang="el-GR" dirty="0"/>
            </a:br>
            <a:r>
              <a:rPr lang="el-GR" sz="2700" dirty="0"/>
              <a:t>Σκεφτείτε ένα έργο που ξεκινήσατε στην παιδική σας ηλικία ή πιο πρόσφατα αλλά που το </a:t>
            </a:r>
            <a:r>
              <a:rPr lang="el-GR" sz="2700" dirty="0" err="1"/>
              <a:t>κανετε</a:t>
            </a:r>
            <a:r>
              <a:rPr lang="el-GR" sz="2700" dirty="0"/>
              <a:t> για αρκετά μεγάλο χρονικό διάστημα και έπαιξε ή παίζει ρόλο στη ζωή σας.</a:t>
            </a:r>
            <a:br>
              <a:rPr lang="el-GR" sz="2700" dirty="0"/>
            </a:br>
            <a:r>
              <a:rPr lang="el-GR" sz="2700" dirty="0"/>
              <a:t>Καταγράψτε ελεύθερα λέξεις κλειδιά από αυτό το έργο στον παρακάτω γνωστικό χάρτη .</a:t>
            </a:r>
            <a:br>
              <a:rPr lang="el-GR" sz="2700" dirty="0"/>
            </a:br>
            <a:r>
              <a:rPr lang="el-GR" sz="2700" dirty="0"/>
              <a:t>Οι λέξεις-κλειδιά μπορεί να είναι διάφορες σκέψεις , ιδέες, συναισθήματα, </a:t>
            </a:r>
            <a:r>
              <a:rPr lang="el-GR" sz="2700" dirty="0" err="1"/>
              <a:t>αναστοχασμοί</a:t>
            </a:r>
            <a:r>
              <a:rPr lang="el-GR" sz="2700" dirty="0"/>
              <a:t>, εικόνες, πρόσωπα, στοιχεία του έργου, ή του περιβάλλοντος, πρόσωπα που σας έρχονται στο μυαλό και συνδέονται με αυτή τη δραστηριότητα και αντανακλούν τον τρόπο που αυτή επίδρασε ή επιδρά σε εσάς.</a:t>
            </a:r>
            <a:br>
              <a:rPr lang="el-GR" sz="2700" dirty="0"/>
            </a:br>
            <a:r>
              <a:rPr lang="el-GR" sz="2700" dirty="0"/>
              <a:t>Εντοπίστε κάποια Κύρια Θέματα και αναπτύξτε Υποθέματα με τη μορφή </a:t>
            </a:r>
            <a:r>
              <a:rPr lang="el-GR" sz="2700" dirty="0" err="1"/>
              <a:t>υποκλάδων</a:t>
            </a:r>
            <a:r>
              <a:rPr lang="el-GR" sz="2700" dirty="0"/>
              <a:t> στους κλάδους που έχουν σχεδιαστεί παρακάτω. Μπορείτε να προσθέσετε και άλλους κλάδους και </a:t>
            </a:r>
            <a:r>
              <a:rPr lang="el-GR" sz="2700" dirty="0" err="1"/>
              <a:t>υποκλάδους</a:t>
            </a:r>
            <a:r>
              <a:rPr lang="el-GR" sz="2700" dirty="0"/>
              <a:t>….</a:t>
            </a:r>
            <a:endParaRPr lang="el-GR" dirty="0"/>
          </a:p>
        </p:txBody>
      </p:sp>
    </p:spTree>
    <p:extLst>
      <p:ext uri="{BB962C8B-B14F-4D97-AF65-F5344CB8AC3E}">
        <p14:creationId xmlns:p14="http://schemas.microsoft.com/office/powerpoint/2010/main" val="1805283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βάλ 3">
            <a:extLst>
              <a:ext uri="{FF2B5EF4-FFF2-40B4-BE49-F238E27FC236}">
                <a16:creationId xmlns:a16="http://schemas.microsoft.com/office/drawing/2014/main" id="{82D5144B-D1B7-4B71-87F6-2F8773DC84C0}"/>
              </a:ext>
            </a:extLst>
          </p:cNvPr>
          <p:cNvSpPr/>
          <p:nvPr/>
        </p:nvSpPr>
        <p:spPr>
          <a:xfrm>
            <a:off x="2971800" y="365760"/>
            <a:ext cx="2804160" cy="1794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Το έργο μου </a:t>
            </a:r>
          </a:p>
        </p:txBody>
      </p:sp>
      <p:cxnSp>
        <p:nvCxnSpPr>
          <p:cNvPr id="6" name="Ευθύγραμμο βέλος σύνδεσης 5">
            <a:extLst>
              <a:ext uri="{FF2B5EF4-FFF2-40B4-BE49-F238E27FC236}">
                <a16:creationId xmlns:a16="http://schemas.microsoft.com/office/drawing/2014/main" id="{907FB3A5-0C0D-4F39-B101-24F3E4167441}"/>
              </a:ext>
            </a:extLst>
          </p:cNvPr>
          <p:cNvCxnSpPr>
            <a:cxnSpLocks/>
            <a:stCxn id="4" idx="2"/>
          </p:cNvCxnSpPr>
          <p:nvPr/>
        </p:nvCxnSpPr>
        <p:spPr>
          <a:xfrm flipH="1">
            <a:off x="982980" y="1263175"/>
            <a:ext cx="1988820" cy="9321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Ευθύγραμμο βέλος σύνδεσης 6">
            <a:extLst>
              <a:ext uri="{FF2B5EF4-FFF2-40B4-BE49-F238E27FC236}">
                <a16:creationId xmlns:a16="http://schemas.microsoft.com/office/drawing/2014/main" id="{D84C40DC-73A0-452E-AC94-9B0D32355185}"/>
              </a:ext>
            </a:extLst>
          </p:cNvPr>
          <p:cNvCxnSpPr>
            <a:cxnSpLocks/>
          </p:cNvCxnSpPr>
          <p:nvPr/>
        </p:nvCxnSpPr>
        <p:spPr>
          <a:xfrm>
            <a:off x="5775960" y="1228487"/>
            <a:ext cx="2274801" cy="8974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Ευθύγραμμο βέλος σύνδεσης 8">
            <a:extLst>
              <a:ext uri="{FF2B5EF4-FFF2-40B4-BE49-F238E27FC236}">
                <a16:creationId xmlns:a16="http://schemas.microsoft.com/office/drawing/2014/main" id="{0F49AA61-9519-401E-A88A-911CD1AFC82D}"/>
              </a:ext>
            </a:extLst>
          </p:cNvPr>
          <p:cNvCxnSpPr>
            <a:cxnSpLocks/>
          </p:cNvCxnSpPr>
          <p:nvPr/>
        </p:nvCxnSpPr>
        <p:spPr>
          <a:xfrm flipH="1">
            <a:off x="982980" y="1882062"/>
            <a:ext cx="2446020" cy="15469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Ευθύγραμμο βέλος σύνδεσης 9">
            <a:extLst>
              <a:ext uri="{FF2B5EF4-FFF2-40B4-BE49-F238E27FC236}">
                <a16:creationId xmlns:a16="http://schemas.microsoft.com/office/drawing/2014/main" id="{7F4D1D74-787D-45B9-A433-715009958124}"/>
              </a:ext>
            </a:extLst>
          </p:cNvPr>
          <p:cNvCxnSpPr>
            <a:cxnSpLocks/>
          </p:cNvCxnSpPr>
          <p:nvPr/>
        </p:nvCxnSpPr>
        <p:spPr>
          <a:xfrm>
            <a:off x="5318760" y="1965087"/>
            <a:ext cx="3108960" cy="19211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Ευθεία γραμμή σύνδεσης 15">
            <a:extLst>
              <a:ext uri="{FF2B5EF4-FFF2-40B4-BE49-F238E27FC236}">
                <a16:creationId xmlns:a16="http://schemas.microsoft.com/office/drawing/2014/main" id="{A3953647-F7C9-44E0-873A-ED2C094EA175}"/>
              </a:ext>
            </a:extLst>
          </p:cNvPr>
          <p:cNvCxnSpPr/>
          <p:nvPr/>
        </p:nvCxnSpPr>
        <p:spPr>
          <a:xfrm>
            <a:off x="270509" y="3581400"/>
            <a:ext cx="1550208" cy="0"/>
          </a:xfrm>
          <a:prstGeom prst="line">
            <a:avLst/>
          </a:prstGeom>
        </p:spPr>
        <p:style>
          <a:lnRef idx="1">
            <a:schemeClr val="accent2"/>
          </a:lnRef>
          <a:fillRef idx="0">
            <a:schemeClr val="accent2"/>
          </a:fillRef>
          <a:effectRef idx="0">
            <a:schemeClr val="accent2"/>
          </a:effectRef>
          <a:fontRef idx="minor">
            <a:schemeClr val="tx1"/>
          </a:fontRef>
        </p:style>
      </p:cxnSp>
      <p:sp>
        <p:nvSpPr>
          <p:cNvPr id="17" name="Βέλος: Κάτω 16">
            <a:extLst>
              <a:ext uri="{FF2B5EF4-FFF2-40B4-BE49-F238E27FC236}">
                <a16:creationId xmlns:a16="http://schemas.microsoft.com/office/drawing/2014/main" id="{B3BADE0B-FB38-4218-AD2C-B85FE065BC3E}"/>
              </a:ext>
            </a:extLst>
          </p:cNvPr>
          <p:cNvSpPr/>
          <p:nvPr/>
        </p:nvSpPr>
        <p:spPr>
          <a:xfrm>
            <a:off x="167640" y="3581400"/>
            <a:ext cx="91440" cy="1036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Βέλος: Κάτω 17">
            <a:extLst>
              <a:ext uri="{FF2B5EF4-FFF2-40B4-BE49-F238E27FC236}">
                <a16:creationId xmlns:a16="http://schemas.microsoft.com/office/drawing/2014/main" id="{46C49039-C98E-4926-8FA1-71D1FDD132F0}"/>
              </a:ext>
            </a:extLst>
          </p:cNvPr>
          <p:cNvSpPr/>
          <p:nvPr/>
        </p:nvSpPr>
        <p:spPr>
          <a:xfrm>
            <a:off x="621453" y="3581400"/>
            <a:ext cx="91440" cy="1036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Βέλος: Κάτω 19">
            <a:extLst>
              <a:ext uri="{FF2B5EF4-FFF2-40B4-BE49-F238E27FC236}">
                <a16:creationId xmlns:a16="http://schemas.microsoft.com/office/drawing/2014/main" id="{FCC023CF-7AAF-42BF-B2CC-2E16EA803B20}"/>
              </a:ext>
            </a:extLst>
          </p:cNvPr>
          <p:cNvSpPr/>
          <p:nvPr/>
        </p:nvSpPr>
        <p:spPr>
          <a:xfrm>
            <a:off x="1221085" y="3616087"/>
            <a:ext cx="91440" cy="1036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Βέλος: Κάτω 20">
            <a:extLst>
              <a:ext uri="{FF2B5EF4-FFF2-40B4-BE49-F238E27FC236}">
                <a16:creationId xmlns:a16="http://schemas.microsoft.com/office/drawing/2014/main" id="{FC11B7C5-1871-4657-840A-4ED95B8D0794}"/>
              </a:ext>
            </a:extLst>
          </p:cNvPr>
          <p:cNvSpPr/>
          <p:nvPr/>
        </p:nvSpPr>
        <p:spPr>
          <a:xfrm>
            <a:off x="1774997" y="3616087"/>
            <a:ext cx="91440" cy="1036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4" name="Εικόνα 23">
            <a:extLst>
              <a:ext uri="{FF2B5EF4-FFF2-40B4-BE49-F238E27FC236}">
                <a16:creationId xmlns:a16="http://schemas.microsoft.com/office/drawing/2014/main" id="{667C804E-0B5D-4656-AE00-2B01AA44B969}"/>
              </a:ext>
            </a:extLst>
          </p:cNvPr>
          <p:cNvPicPr>
            <a:picLocks noChangeAspect="1"/>
          </p:cNvPicPr>
          <p:nvPr/>
        </p:nvPicPr>
        <p:blipFill>
          <a:blip r:embed="rId2"/>
          <a:stretch>
            <a:fillRect/>
          </a:stretch>
        </p:blipFill>
        <p:spPr>
          <a:xfrm>
            <a:off x="7779929" y="3867041"/>
            <a:ext cx="2049871" cy="1235951"/>
          </a:xfrm>
          <a:prstGeom prst="rect">
            <a:avLst/>
          </a:prstGeom>
        </p:spPr>
      </p:pic>
      <p:cxnSp>
        <p:nvCxnSpPr>
          <p:cNvPr id="25" name="Ευθύγραμμο βέλος σύνδεσης 24">
            <a:extLst>
              <a:ext uri="{FF2B5EF4-FFF2-40B4-BE49-F238E27FC236}">
                <a16:creationId xmlns:a16="http://schemas.microsoft.com/office/drawing/2014/main" id="{08282044-5FE6-4A66-8367-F3E119077E6D}"/>
              </a:ext>
            </a:extLst>
          </p:cNvPr>
          <p:cNvCxnSpPr>
            <a:cxnSpLocks/>
          </p:cNvCxnSpPr>
          <p:nvPr/>
        </p:nvCxnSpPr>
        <p:spPr>
          <a:xfrm>
            <a:off x="4181359" y="2195276"/>
            <a:ext cx="0" cy="278820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7" name="Εικόνα 26">
            <a:extLst>
              <a:ext uri="{FF2B5EF4-FFF2-40B4-BE49-F238E27FC236}">
                <a16:creationId xmlns:a16="http://schemas.microsoft.com/office/drawing/2014/main" id="{6D574686-4655-48F5-ADE7-F46BFC4A06DD}"/>
              </a:ext>
            </a:extLst>
          </p:cNvPr>
          <p:cNvPicPr>
            <a:picLocks noChangeAspect="1"/>
          </p:cNvPicPr>
          <p:nvPr/>
        </p:nvPicPr>
        <p:blipFill>
          <a:blip r:embed="rId2"/>
          <a:stretch>
            <a:fillRect/>
          </a:stretch>
        </p:blipFill>
        <p:spPr>
          <a:xfrm>
            <a:off x="3333519" y="4872881"/>
            <a:ext cx="2049871" cy="1235951"/>
          </a:xfrm>
          <a:prstGeom prst="rect">
            <a:avLst/>
          </a:prstGeom>
        </p:spPr>
      </p:pic>
      <p:cxnSp>
        <p:nvCxnSpPr>
          <p:cNvPr id="28" name="Ευθύγραμμο βέλος σύνδεσης 27">
            <a:extLst>
              <a:ext uri="{FF2B5EF4-FFF2-40B4-BE49-F238E27FC236}">
                <a16:creationId xmlns:a16="http://schemas.microsoft.com/office/drawing/2014/main" id="{670CC6A2-696E-4B95-906B-A252A7DF8085}"/>
              </a:ext>
            </a:extLst>
          </p:cNvPr>
          <p:cNvCxnSpPr>
            <a:cxnSpLocks/>
          </p:cNvCxnSpPr>
          <p:nvPr/>
        </p:nvCxnSpPr>
        <p:spPr>
          <a:xfrm>
            <a:off x="4652241" y="2143322"/>
            <a:ext cx="1071225" cy="12309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Ευθύγραμμο βέλος σύνδεσης 29">
            <a:extLst>
              <a:ext uri="{FF2B5EF4-FFF2-40B4-BE49-F238E27FC236}">
                <a16:creationId xmlns:a16="http://schemas.microsoft.com/office/drawing/2014/main" id="{BE61C23D-E672-4CD1-B647-343A3DA6E23E}"/>
              </a:ext>
            </a:extLst>
          </p:cNvPr>
          <p:cNvCxnSpPr>
            <a:cxnSpLocks/>
          </p:cNvCxnSpPr>
          <p:nvPr/>
        </p:nvCxnSpPr>
        <p:spPr>
          <a:xfrm flipH="1">
            <a:off x="2200747" y="2160589"/>
            <a:ext cx="1533899" cy="36153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18114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E7DBDF-67BA-4424-BA5B-8ACE1836249D}"/>
              </a:ext>
            </a:extLst>
          </p:cNvPr>
          <p:cNvSpPr>
            <a:spLocks noGrp="1"/>
          </p:cNvSpPr>
          <p:nvPr>
            <p:ph type="title"/>
          </p:nvPr>
        </p:nvSpPr>
        <p:spPr/>
        <p:txBody>
          <a:bodyPr/>
          <a:lstStyle/>
          <a:p>
            <a:r>
              <a:rPr lang="el-GR" dirty="0"/>
              <a:t>Άσκηση 2. Εμβάθυνση σε Ζευγάρια</a:t>
            </a:r>
          </a:p>
        </p:txBody>
      </p:sp>
      <p:sp>
        <p:nvSpPr>
          <p:cNvPr id="3" name="Θέση περιεχομένου 2">
            <a:extLst>
              <a:ext uri="{FF2B5EF4-FFF2-40B4-BE49-F238E27FC236}">
                <a16:creationId xmlns:a16="http://schemas.microsoft.com/office/drawing/2014/main" id="{C7D3FEFD-50F4-46DB-B005-DE760DCA73B1}"/>
              </a:ext>
            </a:extLst>
          </p:cNvPr>
          <p:cNvSpPr>
            <a:spLocks noGrp="1"/>
          </p:cNvSpPr>
          <p:nvPr>
            <p:ph idx="1"/>
          </p:nvPr>
        </p:nvSpPr>
        <p:spPr/>
        <p:txBody>
          <a:bodyPr/>
          <a:lstStyle/>
          <a:p>
            <a:r>
              <a:rPr lang="el-GR" dirty="0"/>
              <a:t>Κάντε συνεντεύξεις σε ζευγάρια </a:t>
            </a:r>
          </a:p>
          <a:p>
            <a:r>
              <a:rPr lang="el-GR" dirty="0"/>
              <a:t>Έχετε 10 λεπτά χρόνο ώστε να σας εξηγήσει το γνωστικό του χάρτη. Κάντε ερωτήσεις σχετικές με το έργο του άλλου ατόμου. </a:t>
            </a:r>
          </a:p>
          <a:p>
            <a:r>
              <a:rPr lang="el-GR" dirty="0"/>
              <a:t>Τι θέλετε να μάθετε περισσότερο;</a:t>
            </a:r>
          </a:p>
          <a:p>
            <a:r>
              <a:rPr lang="el-GR" dirty="0"/>
              <a:t>Κάντε μια προσπάθεια να μπείτε στη θέση του άλλου </a:t>
            </a:r>
            <a:r>
              <a:rPr lang="el-GR" dirty="0">
                <a:sym typeface="Wingdings" panose="05000000000000000000" pitchFamily="2" charset="2"/>
              </a:rPr>
              <a:t> ποια συναισθήματα προκύπτουν;</a:t>
            </a:r>
          </a:p>
          <a:p>
            <a:br>
              <a:rPr lang="el-GR" dirty="0">
                <a:sym typeface="Wingdings" panose="05000000000000000000" pitchFamily="2" charset="2"/>
              </a:rPr>
            </a:br>
            <a:r>
              <a:rPr lang="el-GR" dirty="0">
                <a:sym typeface="Wingdings" panose="05000000000000000000" pitchFamily="2" charset="2"/>
              </a:rPr>
              <a:t>Χρησιμοποιήστε τις ερωτήσεις: ποιος, που, πότε , τι , γιατί, με ποιόν</a:t>
            </a:r>
          </a:p>
          <a:p>
            <a:pPr marL="0" indent="0">
              <a:buNone/>
            </a:pPr>
            <a:endParaRPr lang="el-GR" dirty="0">
              <a:sym typeface="Wingdings" panose="05000000000000000000" pitchFamily="2" charset="2"/>
            </a:endParaRPr>
          </a:p>
          <a:p>
            <a:endParaRPr lang="el-GR" dirty="0"/>
          </a:p>
        </p:txBody>
      </p:sp>
    </p:spTree>
    <p:extLst>
      <p:ext uri="{BB962C8B-B14F-4D97-AF65-F5344CB8AC3E}">
        <p14:creationId xmlns:p14="http://schemas.microsoft.com/office/powerpoint/2010/main" val="14831058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44907B-7A2B-45B1-8186-0C88FA755E2A}"/>
              </a:ext>
            </a:extLst>
          </p:cNvPr>
          <p:cNvSpPr>
            <a:spLocks noGrp="1"/>
          </p:cNvSpPr>
          <p:nvPr>
            <p:ph type="title"/>
          </p:nvPr>
        </p:nvSpPr>
        <p:spPr/>
        <p:txBody>
          <a:bodyPr/>
          <a:lstStyle/>
          <a:p>
            <a:r>
              <a:rPr lang="el-GR" dirty="0"/>
              <a:t>….</a:t>
            </a:r>
            <a:r>
              <a:rPr lang="el-GR" dirty="0" err="1"/>
              <a:t>αναστοχασμός</a:t>
            </a:r>
            <a:endParaRPr lang="el-GR" dirty="0"/>
          </a:p>
        </p:txBody>
      </p:sp>
      <p:sp>
        <p:nvSpPr>
          <p:cNvPr id="3" name="Θέση περιεχομένου 2">
            <a:extLst>
              <a:ext uri="{FF2B5EF4-FFF2-40B4-BE49-F238E27FC236}">
                <a16:creationId xmlns:a16="http://schemas.microsoft.com/office/drawing/2014/main" id="{F97A6CF0-A7CF-4242-AF01-DC44CC0D3226}"/>
              </a:ext>
            </a:extLst>
          </p:cNvPr>
          <p:cNvSpPr>
            <a:spLocks noGrp="1"/>
          </p:cNvSpPr>
          <p:nvPr>
            <p:ph idx="1"/>
          </p:nvPr>
        </p:nvSpPr>
        <p:spPr>
          <a:xfrm>
            <a:off x="677334" y="1463040"/>
            <a:ext cx="10837332" cy="5105399"/>
          </a:xfrm>
        </p:spPr>
        <p:txBody>
          <a:bodyPr/>
          <a:lstStyle/>
          <a:p>
            <a:pPr marL="0" indent="0">
              <a:buNone/>
            </a:pPr>
            <a:r>
              <a:rPr lang="el-GR"/>
              <a:t> </a:t>
            </a:r>
            <a:endParaRPr lang="el-GR" dirty="0"/>
          </a:p>
        </p:txBody>
      </p:sp>
    </p:spTree>
    <p:extLst>
      <p:ext uri="{BB962C8B-B14F-4D97-AF65-F5344CB8AC3E}">
        <p14:creationId xmlns:p14="http://schemas.microsoft.com/office/powerpoint/2010/main" val="405920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15CA9A7-A962-460F-937F-C1014C4B462B}"/>
              </a:ext>
            </a:extLst>
          </p:cNvPr>
          <p:cNvSpPr>
            <a:spLocks noGrp="1"/>
          </p:cNvSpPr>
          <p:nvPr>
            <p:ph idx="1"/>
          </p:nvPr>
        </p:nvSpPr>
        <p:spPr>
          <a:xfrm>
            <a:off x="270933" y="220133"/>
            <a:ext cx="11209867" cy="5821229"/>
          </a:xfrm>
        </p:spPr>
        <p:txBody>
          <a:bodyPr>
            <a:normAutofit fontScale="92500" lnSpcReduction="10000"/>
          </a:bodyPr>
          <a:lstStyle/>
          <a:p>
            <a:r>
              <a:rPr lang="el-GR" sz="2400" b="1" dirty="0">
                <a:solidFill>
                  <a:schemeClr val="tx1"/>
                </a:solidFill>
              </a:rPr>
              <a:t>Εργοθεραπευτική παρέμβαση:</a:t>
            </a:r>
          </a:p>
          <a:p>
            <a:pPr>
              <a:buFont typeface="+mj-lt"/>
              <a:buAutoNum type="arabicPeriod"/>
            </a:pPr>
            <a:r>
              <a:rPr lang="el-GR" sz="2400" dirty="0">
                <a:solidFill>
                  <a:schemeClr val="tx1"/>
                </a:solidFill>
              </a:rPr>
              <a:t>Ασκήσεις λεπτών κινητικών δεξιοτήτων: Η Μαρία συμμετέχει σε δραστηριότητες που ενισχύουν τον έλεγχο και τη δύναμη των χεριών και των δακτύλων της, όπως η χρήση παιχνιδιών που απαιτούν άνοιγμα και κλείσιμο με τα δάχτυλα, ή η κατασκευή απλών κατασκευών με πηλό ή πλαστελίνη. Αυτές οι δραστηριότητες προάγουν τον συντονισμό χεριών-ματιών και ενισχύουν τη δυνατότητα της να γράφει ή να χειρίζεται αντικείμενα καθημερινής χρήσης.</a:t>
            </a:r>
          </a:p>
          <a:p>
            <a:pPr>
              <a:buFont typeface="+mj-lt"/>
              <a:buAutoNum type="arabicPeriod"/>
            </a:pPr>
            <a:r>
              <a:rPr lang="el-GR" sz="2400" dirty="0">
                <a:solidFill>
                  <a:schemeClr val="tx1"/>
                </a:solidFill>
              </a:rPr>
              <a:t>Χρήση βοηθητικού εξοπλισμού: Η Μαρία εκπαιδεύεται στη χρήση εργονομικών συσκευών όπως ειδικές λαβές και κουτάλια με παχύτερες λαβές που διευκολύνουν το φαγητό και άλλες καθημερινές δραστηριότητες. Η χρήση αυτών των εργαλείων προσαρμόζεται στις δικές της ανάγκες και της προσφέρει μεγαλύτερη αυτονομία.</a:t>
            </a:r>
          </a:p>
          <a:p>
            <a:pPr>
              <a:buFont typeface="+mj-lt"/>
              <a:buAutoNum type="arabicPeriod"/>
            </a:pPr>
            <a:r>
              <a:rPr lang="el-GR" sz="2400" dirty="0">
                <a:solidFill>
                  <a:schemeClr val="tx1"/>
                </a:solidFill>
              </a:rPr>
              <a:t>Εκπαίδευση στη σωματική στάση και ισορροπία: Μέσω ασκήσεων που γίνονται είτε στο πλαίσιο του παιχνιδιού είτε σε συνδυασμό με φυσικοθεραπεία, η Μαρία μαθαίνει να διατηρεί τη σωστή στάση του σώματος κατά το βάδισμα ή όταν κάθεται. Η ενίσχυση της ισορροπίας και η βελτίωση της στάσης είναι απαραίτητες για τη βελτίωση της κινητικότητας και της αυτονομίας της.</a:t>
            </a:r>
          </a:p>
          <a:p>
            <a:endParaRPr lang="el-GR" dirty="0"/>
          </a:p>
        </p:txBody>
      </p:sp>
      <p:pic>
        <p:nvPicPr>
          <p:cNvPr id="5" name="Εικόνα 4">
            <a:extLst>
              <a:ext uri="{FF2B5EF4-FFF2-40B4-BE49-F238E27FC236}">
                <a16:creationId xmlns:a16="http://schemas.microsoft.com/office/drawing/2014/main" id="{47D30B61-5A54-4550-873B-4B7DC801C023}"/>
              </a:ext>
            </a:extLst>
          </p:cNvPr>
          <p:cNvPicPr>
            <a:picLocks noChangeAspect="1"/>
          </p:cNvPicPr>
          <p:nvPr/>
        </p:nvPicPr>
        <p:blipFill>
          <a:blip r:embed="rId2"/>
          <a:stretch>
            <a:fillRect/>
          </a:stretch>
        </p:blipFill>
        <p:spPr>
          <a:xfrm>
            <a:off x="9912692" y="5301251"/>
            <a:ext cx="2008375" cy="1480221"/>
          </a:xfrm>
          <a:prstGeom prst="rect">
            <a:avLst/>
          </a:prstGeom>
        </p:spPr>
      </p:pic>
    </p:spTree>
    <p:extLst>
      <p:ext uri="{BB962C8B-B14F-4D97-AF65-F5344CB8AC3E}">
        <p14:creationId xmlns:p14="http://schemas.microsoft.com/office/powerpoint/2010/main" val="86579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DA67BF4-1163-478A-BE99-5D4E2FCBD730}"/>
              </a:ext>
            </a:extLst>
          </p:cNvPr>
          <p:cNvSpPr>
            <a:spLocks noGrp="1" noChangeArrowheads="1"/>
          </p:cNvSpPr>
          <p:nvPr>
            <p:ph idx="1"/>
          </p:nvPr>
        </p:nvSpPr>
        <p:spPr bwMode="auto">
          <a:xfrm>
            <a:off x="169333" y="-1520"/>
            <a:ext cx="12022667"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Δραστηριότητες αυτοεξυπηρέτησης (</a:t>
            </a:r>
            <a:r>
              <a:rPr kumimoji="0" lang="el-GR" altLang="el-GR" sz="2400" b="1" i="0" u="none" strike="noStrike" cap="none" normalizeH="0" baseline="0" dirty="0" err="1">
                <a:ln>
                  <a:noFill/>
                </a:ln>
                <a:solidFill>
                  <a:schemeClr val="tx1"/>
                </a:solidFill>
                <a:effectLst/>
                <a:latin typeface="Arial" panose="020B0604020202020204" pitchFamily="34" charset="0"/>
              </a:rPr>
              <a:t>ADLs</a:t>
            </a:r>
            <a:r>
              <a:rPr kumimoji="0" lang="el-GR" altLang="el-GR" sz="2400" b="1" i="0" u="none" strike="noStrike" cap="none" normalizeH="0" baseline="0" dirty="0">
                <a:ln>
                  <a:noFill/>
                </a:ln>
                <a:solidFill>
                  <a:schemeClr val="tx1"/>
                </a:solidFill>
                <a:effectLst/>
                <a:latin typeface="Arial" panose="020B0604020202020204" pitchFamily="34" charset="0"/>
              </a:rPr>
              <a:t>):</a:t>
            </a:r>
            <a:r>
              <a:rPr kumimoji="0" lang="el-GR" altLang="el-GR" sz="2400" b="0" i="0" u="none" strike="noStrike" cap="none" normalizeH="0" baseline="0" dirty="0">
                <a:ln>
                  <a:noFill/>
                </a:ln>
                <a:solidFill>
                  <a:schemeClr val="tx1"/>
                </a:solidFill>
                <a:effectLst/>
                <a:latin typeface="Arial" panose="020B0604020202020204" pitchFamily="34" charset="0"/>
              </a:rPr>
              <a:t> Δίνεται έμφαση στη συμμετοχή της Μαρίας σε καθημερινές δραστηριότητες αυτοεξυπηρέτησης, όπως το ντύσιμο, το πλύσιμο των χεριών και η χρήση της τουαλέτας. Μέσα από ειδικές τεχνικές και προσαρμογές (π.χ., ρούχα με φερμουάρ αντί κουμπιών), η Μαρία μαθαίνει να εκτελεί αυτές τις δραστηριότητες με μεγαλύτερη ανεξαρτησία.</a:t>
            </a:r>
          </a:p>
          <a:p>
            <a:pPr marL="0" marR="0" lvl="0" indent="0" algn="l" defTabSz="914400" rtl="0" eaLnBrk="0" fontAlgn="base" latinLnBrk="0" hangingPunct="0">
              <a:lnSpc>
                <a:spcPct val="100000"/>
              </a:lnSpc>
              <a:spcBef>
                <a:spcPct val="0"/>
              </a:spcBef>
              <a:spcAft>
                <a:spcPct val="0"/>
              </a:spcAft>
              <a:buClrTx/>
              <a:buSzTx/>
              <a:buNone/>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Παιχνίδι που προάγει την κοινωνική συμμετοχή:</a:t>
            </a:r>
            <a:r>
              <a:rPr kumimoji="0" lang="el-GR" altLang="el-GR" sz="2400" b="0" i="0" u="none" strike="noStrike" cap="none" normalizeH="0" baseline="0" dirty="0">
                <a:ln>
                  <a:noFill/>
                </a:ln>
                <a:solidFill>
                  <a:schemeClr val="tx1"/>
                </a:solidFill>
                <a:effectLst/>
                <a:latin typeface="Arial" panose="020B0604020202020204" pitchFamily="34" charset="0"/>
              </a:rPr>
              <a:t> Η Μαρία συμμετέχει σε δομημένα παιχνίδια που ενθαρρύνουν την κοινωνική αλληλεπίδραση με άλλα παιδιά και ενισχύουν τη συνεργασία και τη δημιουργία σχέσεων. Μέσω της συμμετοχής σε ομαδικά παιχνίδια ή δραστηριότητες στον παιδικό σταθμό, η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εργοθεραπεία</a:t>
            </a:r>
            <a:r>
              <a:rPr kumimoji="0" lang="el-GR" altLang="el-GR" sz="2400" b="0" i="0" u="none" strike="noStrike" cap="none" normalizeH="0" baseline="0" dirty="0">
                <a:ln>
                  <a:noFill/>
                </a:ln>
                <a:solidFill>
                  <a:schemeClr val="tx1"/>
                </a:solidFill>
                <a:effectLst/>
                <a:latin typeface="Arial" panose="020B0604020202020204" pitchFamily="34" charset="0"/>
              </a:rPr>
              <a:t> βοηθά στη βελτίωση των κοινωνικών δεξιοτήτων της και της αυτοεκτίμησής της.</a:t>
            </a:r>
          </a:p>
          <a:p>
            <a:pPr marL="0" marR="0" lvl="0" indent="0" algn="l" defTabSz="914400" rtl="0" eaLnBrk="0" fontAlgn="base" latinLnBrk="0" hangingPunct="0">
              <a:lnSpc>
                <a:spcPct val="100000"/>
              </a:lnSpc>
              <a:spcBef>
                <a:spcPct val="0"/>
              </a:spcBef>
              <a:spcAft>
                <a:spcPct val="0"/>
              </a:spcAft>
              <a:buClrTx/>
              <a:buSzTx/>
              <a:buNone/>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1" i="0" u="none" strike="noStrike" cap="none" normalizeH="0" baseline="0" dirty="0">
                <a:ln>
                  <a:noFill/>
                </a:ln>
                <a:solidFill>
                  <a:schemeClr val="tx1"/>
                </a:solidFill>
                <a:effectLst/>
                <a:latin typeface="Arial" panose="020B0604020202020204" pitchFamily="34" charset="0"/>
              </a:rPr>
              <a:t>Εκπαίδευση της οικογένειας:</a:t>
            </a:r>
            <a:r>
              <a:rPr kumimoji="0" lang="el-GR" altLang="el-GR" sz="2400" b="0" i="0" u="none" strike="noStrike" cap="none" normalizeH="0" baseline="0" dirty="0">
                <a:ln>
                  <a:noFill/>
                </a:ln>
                <a:solidFill>
                  <a:schemeClr val="tx1"/>
                </a:solidFill>
                <a:effectLst/>
                <a:latin typeface="Arial" panose="020B0604020202020204" pitchFamily="34" charset="0"/>
              </a:rPr>
              <a:t> Ο </a:t>
            </a:r>
            <a:r>
              <a:rPr kumimoji="0" lang="el-GR" altLang="el-GR" sz="2400" b="0" i="0" u="none" strike="noStrike" cap="none" normalizeH="0" baseline="0" dirty="0" err="1">
                <a:ln>
                  <a:noFill/>
                </a:ln>
                <a:solidFill>
                  <a:schemeClr val="tx1"/>
                </a:solidFill>
                <a:effectLst/>
                <a:latin typeface="Arial" panose="020B0604020202020204" pitchFamily="34" charset="0"/>
              </a:rPr>
              <a:t>εργοθεραπευτής</a:t>
            </a:r>
            <a:r>
              <a:rPr kumimoji="0" lang="el-GR" altLang="el-GR" sz="2400" b="0" i="0" u="none" strike="noStrike" cap="none" normalizeH="0" baseline="0" dirty="0">
                <a:ln>
                  <a:noFill/>
                </a:ln>
                <a:solidFill>
                  <a:schemeClr val="tx1"/>
                </a:solidFill>
                <a:effectLst/>
                <a:latin typeface="Arial" panose="020B0604020202020204" pitchFamily="34" charset="0"/>
              </a:rPr>
              <a:t> συνεργάζεται με τους γονείς της Μαρίας, παρέχοντάς τους στρατηγικές και τεχνικές για τη διευκόλυνση της συμμετοχής της σε δραστηριότητες στο σπίτι. Η οικογένεια μαθαίνει πώς να υποστηρίζει την αυτονομία της Μαρίας σε καθημερινές δραστηριότητες και να ενσωματώνει τις θεραπευτικές ασκήσεις στο παιχνίδι και τη ρουτίνα της.</a:t>
            </a:r>
          </a:p>
        </p:txBody>
      </p:sp>
    </p:spTree>
    <p:extLst>
      <p:ext uri="{BB962C8B-B14F-4D97-AF65-F5344CB8AC3E}">
        <p14:creationId xmlns:p14="http://schemas.microsoft.com/office/powerpoint/2010/main" val="101448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CCE594-36C9-4668-8405-7342BED78BB9}"/>
              </a:ext>
            </a:extLst>
          </p:cNvPr>
          <p:cNvSpPr>
            <a:spLocks noGrp="1"/>
          </p:cNvSpPr>
          <p:nvPr>
            <p:ph type="title"/>
          </p:nvPr>
        </p:nvSpPr>
        <p:spPr/>
        <p:txBody>
          <a:bodyPr/>
          <a:lstStyle/>
          <a:p>
            <a:r>
              <a:rPr lang="el-GR" dirty="0"/>
              <a:t>Τα "έργα" (</a:t>
            </a:r>
            <a:r>
              <a:rPr lang="el-GR" dirty="0" err="1"/>
              <a:t>occupations</a:t>
            </a:r>
            <a:r>
              <a:rPr lang="el-GR" dirty="0"/>
              <a:t>)</a:t>
            </a:r>
          </a:p>
        </p:txBody>
      </p:sp>
      <p:sp>
        <p:nvSpPr>
          <p:cNvPr id="3" name="Θέση περιεχομένου 2">
            <a:extLst>
              <a:ext uri="{FF2B5EF4-FFF2-40B4-BE49-F238E27FC236}">
                <a16:creationId xmlns:a16="http://schemas.microsoft.com/office/drawing/2014/main" id="{C1D610FE-88AE-4529-A152-FC9ED9CF22A2}"/>
              </a:ext>
            </a:extLst>
          </p:cNvPr>
          <p:cNvSpPr>
            <a:spLocks noGrp="1"/>
          </p:cNvSpPr>
          <p:nvPr>
            <p:ph idx="1"/>
          </p:nvPr>
        </p:nvSpPr>
        <p:spPr>
          <a:xfrm>
            <a:off x="677333" y="1642533"/>
            <a:ext cx="10837333" cy="4893734"/>
          </a:xfrm>
        </p:spPr>
        <p:txBody>
          <a:bodyPr>
            <a:normAutofit fontScale="92500" lnSpcReduction="20000"/>
          </a:bodyPr>
          <a:lstStyle/>
          <a:p>
            <a:pPr algn="just"/>
            <a:r>
              <a:rPr lang="el-GR" sz="2600" b="1" dirty="0"/>
              <a:t>Τα "έργα" (</a:t>
            </a:r>
            <a:r>
              <a:rPr lang="el-GR" sz="2600" b="1" dirty="0" err="1"/>
              <a:t>occupations</a:t>
            </a:r>
            <a:r>
              <a:rPr lang="el-GR" sz="2600" b="1" dirty="0"/>
              <a:t>) στην </a:t>
            </a:r>
            <a:r>
              <a:rPr lang="el-GR" sz="2600" b="1" dirty="0" err="1"/>
              <a:t>εργοθεραπεία</a:t>
            </a:r>
            <a:r>
              <a:rPr lang="el-GR" sz="2600" b="1" dirty="0"/>
              <a:t> αναφέρονται σε όλες τις καθημερινές δραστηριότητες που τα άτομα κάνουν είτε μεμονωμένα είτε σε συνεργασία με άλλους</a:t>
            </a:r>
            <a:r>
              <a:rPr lang="el-GR" sz="2000" dirty="0"/>
              <a:t>. </a:t>
            </a:r>
            <a:r>
              <a:rPr lang="el-GR" sz="2600" dirty="0"/>
              <a:t>Αυτές οι δραστηριότητες γεμίζουν το χρόνο τους, δίνουν νόημα στη ζωή τους και αντικατοπτρίζουν την ταυτότητά τους, τον τρόπο ζωής τους, καθώς και τις αξίες και τα ενδιαφέροντά τους. Τα έργα δεν είναι απλώς δραστηριότητες, αλλά είναι πράξεις με βαθύ προσωπικό και κοινωνικό νόημα, που συνδέονται άμεσα με την ευημερία και την ποιότητα ζωής.</a:t>
            </a:r>
          </a:p>
          <a:p>
            <a:pPr marL="0" indent="0" algn="just">
              <a:buNone/>
            </a:pPr>
            <a:endParaRPr lang="el-GR" sz="2000" dirty="0"/>
          </a:p>
          <a:p>
            <a:pPr algn="just"/>
            <a:r>
              <a:rPr lang="el-GR" sz="2000" dirty="0"/>
              <a:t>Σύμφωνα με τη βιβλιογραφία, τα έργα συμβάλλουν καθοριστικά στη σωματική, ψυχολογική και κοινωνική υγεία των ατόμων. Η συμμετοχή σε δραστηριότητες που έχουν σημασία για τον καθένα μπορεί να ενισχύσει την αυτοεκτίμηση, να ενδυναμώσει την αίσθηση της ταυτότητας και να προάγει τη σύνδεση με την κοινότητα. Οι </a:t>
            </a:r>
            <a:r>
              <a:rPr lang="el-GR" sz="2000" dirty="0" err="1"/>
              <a:t>εργοθεραπευτές</a:t>
            </a:r>
            <a:r>
              <a:rPr lang="el-GR" sz="2000" dirty="0"/>
              <a:t> αξιολογούν αυτές τις δραστηριότητες για να κατανοήσουν την ικανότητα του ατόμου να συμμετέχει σε αυτές και να ανακαλύψουν πώς μπορούν να προσαρμοστούν ή να υποστηριχθούν όταν υπάρχει κάποια δυσκολία ή περιορισμός.</a:t>
            </a:r>
          </a:p>
          <a:p>
            <a:endParaRPr lang="el-GR" dirty="0"/>
          </a:p>
        </p:txBody>
      </p:sp>
      <p:pic>
        <p:nvPicPr>
          <p:cNvPr id="5" name="Εικόνα 4">
            <a:extLst>
              <a:ext uri="{FF2B5EF4-FFF2-40B4-BE49-F238E27FC236}">
                <a16:creationId xmlns:a16="http://schemas.microsoft.com/office/drawing/2014/main" id="{DE853879-2286-435C-9BDD-39B4B1012643}"/>
              </a:ext>
            </a:extLst>
          </p:cNvPr>
          <p:cNvPicPr>
            <a:picLocks noChangeAspect="1"/>
          </p:cNvPicPr>
          <p:nvPr/>
        </p:nvPicPr>
        <p:blipFill>
          <a:blip r:embed="rId2"/>
          <a:stretch>
            <a:fillRect/>
          </a:stretch>
        </p:blipFill>
        <p:spPr>
          <a:xfrm>
            <a:off x="10684933" y="28324"/>
            <a:ext cx="829733" cy="1614209"/>
          </a:xfrm>
          <a:prstGeom prst="rect">
            <a:avLst/>
          </a:prstGeom>
        </p:spPr>
      </p:pic>
      <p:pic>
        <p:nvPicPr>
          <p:cNvPr id="7" name="Εικόνα 6">
            <a:extLst>
              <a:ext uri="{FF2B5EF4-FFF2-40B4-BE49-F238E27FC236}">
                <a16:creationId xmlns:a16="http://schemas.microsoft.com/office/drawing/2014/main" id="{CD66C589-CC1E-434C-A22A-CFC3CF1451E3}"/>
              </a:ext>
            </a:extLst>
          </p:cNvPr>
          <p:cNvPicPr>
            <a:picLocks noChangeAspect="1"/>
          </p:cNvPicPr>
          <p:nvPr/>
        </p:nvPicPr>
        <p:blipFill>
          <a:blip r:embed="rId3"/>
          <a:stretch>
            <a:fillRect/>
          </a:stretch>
        </p:blipFill>
        <p:spPr>
          <a:xfrm>
            <a:off x="9711246" y="33204"/>
            <a:ext cx="536443" cy="1609329"/>
          </a:xfrm>
          <a:prstGeom prst="rect">
            <a:avLst/>
          </a:prstGeom>
        </p:spPr>
      </p:pic>
    </p:spTree>
    <p:extLst>
      <p:ext uri="{BB962C8B-B14F-4D97-AF65-F5344CB8AC3E}">
        <p14:creationId xmlns:p14="http://schemas.microsoft.com/office/powerpoint/2010/main" val="4134176392"/>
      </p:ext>
    </p:extLst>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227</TotalTime>
  <Words>6684</Words>
  <Application>Microsoft Office PowerPoint</Application>
  <PresentationFormat>Ευρεία οθόνη</PresentationFormat>
  <Paragraphs>299</Paragraphs>
  <Slides>69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69</vt:i4>
      </vt:variant>
    </vt:vector>
  </HeadingPairs>
  <TitlesOfParts>
    <vt:vector size="74" baseType="lpstr">
      <vt:lpstr>Arial</vt:lpstr>
      <vt:lpstr>Trebuchet MS</vt:lpstr>
      <vt:lpstr>Wingdings</vt:lpstr>
      <vt:lpstr>Wingdings 3</vt:lpstr>
      <vt:lpstr>Όψη</vt:lpstr>
      <vt:lpstr>Εισαγωγή Στην ΕΡΓΟΘΕΡΑΠΕΙΑ</vt:lpstr>
      <vt:lpstr>Παρουσίαση του PowerPoint</vt:lpstr>
      <vt:lpstr>Παρουσίαση του PowerPoint</vt:lpstr>
      <vt:lpstr>Παρουσίαση του PowerPoint</vt:lpstr>
      <vt:lpstr>Παραδείγματα Εργοθεραπευτικής παρέμβασης</vt:lpstr>
      <vt:lpstr>Ένα παράδειγμα εργοθεραπευτικής παρέμβασης για παιδιά με εγκεφαλική παράλυση (CP) αφορά την περίπτωση της Μαρίας, ενός 6χρονου κοριτσιού με σπαστική διπληγία, μια μορφή εγκεφαλικής παράλυσης που επηρεάζει κυρίως τα κάτω άκρα και κάποιες κινητικές λειτουργίες στα άνω άκρα. Η Μαρία δυσκολεύεται να εκτελεί λεπτές κινητικές δραστηριότητες όπως το γράψιμο, η χρήση κουταλιού, καθώς και να διατηρεί ισορροπία κατά το βάδισμα. Η εργοθεραπευτική παρέμβαση στοχεύει στη βελτίωση της λειτουργικότητας και της ανεξαρτησίας της σε καθημερινές δραστηριότητες.</vt:lpstr>
      <vt:lpstr>Παρουσίαση του PowerPoint</vt:lpstr>
      <vt:lpstr>Παρουσίαση του PowerPoint</vt:lpstr>
      <vt:lpstr>Τα "έργα" (occupations)</vt:lpstr>
      <vt:lpstr>Παραδείγματα έργων περιλαμβάνουν:  Οικιακές δραστηριότητες: Προετοιμασία φαγητού, καθάρισμα του σπιτιού, φροντίδα των ρούχων.  Προσωπική φροντίδα: Η φροντίδα του εαυτού, όπως το πλύσιμο, το ντύσιμο και η υγιεινή.  Κοινωνικές δραστηριότητες: Καφές με φίλους, συμμετοχή σε ομάδες ή κοινωνικές εκδηλώσεις.  Επαγγελματικές δραστηριότητες: Η εργασία, είτε είναι αμειβόμενη είτε εθελοντική.  Εκπαιδευτικές δραστηριότητες: Μελέτη για το σχολείο, παρακολούθηση μαθημάτων ή σεμιναρίων.  Αναψυχή και ψυχαγωγία: Διάβασμα μιας εφημερίδας, παιχνίδι, ταξίδια, χόμπι, όπως το πότισμα των λουλουδιών ή η κηπουρική.  Καθημερινές ρουτίνες: Ψώνια, φροντίδα κατοικιδίων, οργάνωση προσωπικών και επαγγελματικών υποχρεώσεων. </vt:lpstr>
      <vt:lpstr>Ποια είναι εκείνα τα έργα στα οποία εμπλέκεστε σε καθημερινή βάση? </vt:lpstr>
      <vt:lpstr>ΕΡΓΑ</vt:lpstr>
      <vt:lpstr>Τα ποικίλα ανθρώπινα έργα κατατάσσονται σε οχτώ τομείς έργου </vt:lpstr>
      <vt:lpstr>Γενικότερος σκοπός εργοθεραπείας</vt:lpstr>
      <vt:lpstr>Γενικότερος σκοπός εργοθεραπείας </vt:lpstr>
      <vt:lpstr> Τι είναι η εκτέλεση έργου  (occupational performance) </vt:lpstr>
      <vt:lpstr>Παρουσίαση του PowerPoint</vt:lpstr>
      <vt:lpstr>Παρουσίαση του PowerPoint</vt:lpstr>
      <vt:lpstr>Παρουσίαση του PowerPoint</vt:lpstr>
      <vt:lpstr>Εκτέλεση έργου: αποτέλεσμα δυναμικής διάδρασης ανάμεσα σε παράγοντες που αφορούν το άτομο, το έργο και το περιβάλλον </vt:lpstr>
      <vt:lpstr>Τι είναι η συμμετοχή σε έργα  (occupational participation) </vt:lpstr>
      <vt:lpstr>…συνέχεια:    Τι είναι η συμμετοχή σε έργα  (occupational participation) </vt:lpstr>
      <vt:lpstr>Ποια η σχέση μεταξύ εκτέλεσης έργου και συμμετοχής σε έργα </vt:lpstr>
      <vt:lpstr>Επάρκεια έργου  (occupational competency)</vt:lpstr>
      <vt:lpstr>Παρουσίαση του PowerPoint</vt:lpstr>
      <vt:lpstr>Πρόβλημα εκτέλεσης έργου (occupational performance problems)  </vt:lpstr>
      <vt:lpstr>Παρουσίαση του PowerPoint</vt:lpstr>
      <vt:lpstr>Δυσλειτουργία έργου  (occupational dysfunction)</vt:lpstr>
      <vt:lpstr>Προσωρινές Δυσλειτουργίες</vt:lpstr>
      <vt:lpstr>Μόνιμες Δυσλειτουργίες</vt:lpstr>
      <vt:lpstr>Επιπτώσεις της Δυσλειτουργίας Έργου</vt:lpstr>
      <vt:lpstr>Παρουσίαση του PowerPoint</vt:lpstr>
      <vt:lpstr>Σε ποια άτομα παρέχεται η εργοθεραπεία? </vt:lpstr>
      <vt:lpstr>1. Ιατρικές Καταστάσεις</vt:lpstr>
      <vt:lpstr>2. Αναπηρίες και Ανατομικές Διαταραχές</vt:lpstr>
      <vt:lpstr>3. Περιβαλλοντικοί Παράγοντες</vt:lpstr>
      <vt:lpstr>4. Ομαδικές και Κοινοτικές Παρεμβάσεις</vt:lpstr>
      <vt:lpstr>5. Ηλικιακές Ομάδες</vt:lpstr>
      <vt:lpstr>Τα άτομα αυτά μπορεί να παρουσιάζουν…</vt:lpstr>
      <vt:lpstr>Παρουσίαση του PowerPoint</vt:lpstr>
      <vt:lpstr>Παρουσίαση του PowerPoint</vt:lpstr>
      <vt:lpstr>Ποια είναι τα μοντέλα παροχής εργοθεραπευτικών υπηρεσιών</vt:lpstr>
      <vt:lpstr>Αρχές που καθοδηγούν την εργοθεραπευτική πρακτική</vt:lpstr>
      <vt:lpstr>2. Ανθρωπο-κεντρική πρακτική</vt:lpstr>
      <vt:lpstr>Βασικές αρχές που υποστηρίζει η ανθρωποκεντρική εργοθεραπευτική πρακτική </vt:lpstr>
      <vt:lpstr>Στην ανθρωπο-κεντρική εργοθεραπευτική πρακτική</vt:lpstr>
      <vt:lpstr>Η επιτυχία μιας άνθρωπο-κεντρικής πρακτικής στηρίζεται στις παρακάτω δύο προϋποθέσεις</vt:lpstr>
      <vt:lpstr>Αρχές που καθοδηγούν την εργοθεραπευτική πρακτική…….</vt:lpstr>
      <vt:lpstr>Αρχές που καθοδηγούν την εργοθεραπευτική πρακτική…….</vt:lpstr>
      <vt:lpstr>Πρακτική επικεντρωμένη στο έργο  (occupation-centered practice)</vt:lpstr>
      <vt:lpstr>Αρχές που καθοδηγούν την εργοθεραπευτική πρακτική…….</vt:lpstr>
      <vt:lpstr>Αρχές που καθοδηγούν την εργοθεραπευτική πρακτική…..</vt:lpstr>
      <vt:lpstr>Παρουσίαση του PowerPoint</vt:lpstr>
      <vt:lpstr>Είδη πρακτικής </vt:lpstr>
      <vt:lpstr>Είδη Πρακτικής </vt:lpstr>
      <vt:lpstr>Πρακτική βασισμένη στην τεκμηρίωση  (evidence-based practice)</vt:lpstr>
      <vt:lpstr>Η πρακτική βασισμένη στην τεκμηρίωση </vt:lpstr>
      <vt:lpstr>Πολιτισμικά σχετική πρακτική  (culturally relevant practice)</vt:lpstr>
      <vt:lpstr>Πρακτική Βασισμένη σε Έργα </vt:lpstr>
      <vt:lpstr> Ποιοι παρέχουν υπηρεσίες εργοθεραπείας </vt:lpstr>
      <vt:lpstr>Ρόλοι ενός Εργοθεραπευτή</vt:lpstr>
      <vt:lpstr>Παρουσίαση του PowerPoint</vt:lpstr>
      <vt:lpstr>Παρουσίαση του PowerPoint</vt:lpstr>
      <vt:lpstr>Παρουσίαση του PowerPoint</vt:lpstr>
      <vt:lpstr>Τέλος για Σήμερα! </vt:lpstr>
      <vt:lpstr>ΆΣΚΗΣΗ 1η  ΙΔΕΟΘΥΕΛΛΑ ΚΑΙ ΚΑΤΑΣΚΕΥΗ ΓΝΩΣΤΙΚΟΥ ΧΑΡΤΗ Σκεφτείτε ένα έργο που ξεκινήσατε στην παιδική σας ηλικία ή πιο πρόσφατα αλλά που το κανετε για αρκετά μεγάλο χρονικό διάστημα και έπαιξε ή παίζει ρόλο στη ζωή σας. Καταγράψτε ελεύθερα λέξεις κλειδιά από αυτό το έργο στον παρακάτω γνωστικό χάρτη . Οι λέξεις-κλειδιά μπορεί να είναι διάφορες σκέψεις , ιδέες, συναισθήματα, αναστοχασμοί, εικόνες, πρόσωπα, στοιχεία του έργου, ή του περιβάλλοντος, πρόσωπα που σας έρχονται στο μυαλό και συνδέονται με αυτή τη δραστηριότητα και αντανακλούν τον τρόπο που αυτή επίδρασε ή επιδρά σε εσάς. Εντοπίστε κάποια Κύρια Θέματα και αναπτύξτε Υποθέματα με τη μορφή υποκλάδων στους κλάδους που έχουν σχεδιαστεί παρακάτω. Μπορείτε να προσθέσετε και άλλους κλάδους και υποκλάδους….</vt:lpstr>
      <vt:lpstr>Παρουσίαση του PowerPoint</vt:lpstr>
      <vt:lpstr>Άσκηση 2. Εμβάθυνση σε Ζευγάρια</vt:lpstr>
      <vt:lpstr>….αναστοχασμός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Pinelopi vlotinou</dc:creator>
  <cp:lastModifiedBy>Pinelopi vlotinou</cp:lastModifiedBy>
  <cp:revision>23</cp:revision>
  <dcterms:created xsi:type="dcterms:W3CDTF">2024-10-01T16:28:51Z</dcterms:created>
  <dcterms:modified xsi:type="dcterms:W3CDTF">2024-10-01T20:16:05Z</dcterms:modified>
</cp:coreProperties>
</file>