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8" r:id="rId31"/>
    <p:sldId id="289"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5774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41209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1805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11748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17508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4788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1748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35485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41344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8149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7918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378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Content Placeholder 3"/>
          <p:cNvSpPr>
            <a:spLocks noGrp="1"/>
          </p:cNvSpPr>
          <p:nvPr>
            <p:ph sz="quarter" idx="13"/>
          </p:nvPr>
        </p:nvSpPr>
        <p:spPr>
          <a:xfrm>
            <a:off x="913774" y="3051012"/>
            <a:ext cx="5106027"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3" name="Content Placeholder 5"/>
          <p:cNvSpPr>
            <a:spLocks noGrp="1"/>
          </p:cNvSpPr>
          <p:nvPr>
            <p:ph sz="quarter" idx="14"/>
          </p:nvPr>
        </p:nvSpPr>
        <p:spPr>
          <a:xfrm>
            <a:off x="6172200" y="3051012"/>
            <a:ext cx="5105401"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3567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48896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5423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96166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518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11/5/2024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6931645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84F4A0CA-7210-411D-9CDE-90BC7CF3EABB}"/>
              </a:ext>
            </a:extLst>
          </p:cNvPr>
          <p:cNvSpPr>
            <a:spLocks noGrp="1"/>
          </p:cNvSpPr>
          <p:nvPr>
            <p:ph type="title"/>
          </p:nvPr>
        </p:nvSpPr>
        <p:spPr>
          <a:solidFill>
            <a:schemeClr val="accent1">
              <a:lumMod val="60000"/>
              <a:lumOff val="40000"/>
            </a:schemeClr>
          </a:solidFill>
        </p:spPr>
        <p:txBody>
          <a:bodyPr/>
          <a:lstStyle/>
          <a:p>
            <a:pPr algn="ctr">
              <a:defRPr/>
            </a:pPr>
            <a:r>
              <a:rPr lang="el-GR" sz="3600" b="1" dirty="0"/>
              <a:t>ΚΕΦΑΛΑΙΟ 3: ΤΟ ΑΝΘΡΩΠΙΝΟ ΕΡΓΟ</a:t>
            </a:r>
          </a:p>
        </p:txBody>
      </p:sp>
      <p:sp>
        <p:nvSpPr>
          <p:cNvPr id="5" name="2 - Θέση περιεχομένου">
            <a:extLst>
              <a:ext uri="{FF2B5EF4-FFF2-40B4-BE49-F238E27FC236}">
                <a16:creationId xmlns:a16="http://schemas.microsoft.com/office/drawing/2014/main" id="{F06762E4-10FC-4790-BA7A-3334B71EF173}"/>
              </a:ext>
            </a:extLst>
          </p:cNvPr>
          <p:cNvSpPr>
            <a:spLocks noGrp="1"/>
          </p:cNvSpPr>
          <p:nvPr>
            <p:ph sz="quarter" idx="13"/>
          </p:nvPr>
        </p:nvSpPr>
        <p:spPr>
          <a:solidFill>
            <a:schemeClr val="accent2">
              <a:lumMod val="75000"/>
            </a:schemeClr>
          </a:solidFill>
        </p:spPr>
        <p:txBody>
          <a:bodyPr/>
          <a:lstStyle/>
          <a:p>
            <a:pPr algn="ctr">
              <a:buFont typeface="Wingdings" pitchFamily="2" charset="2"/>
              <a:buNone/>
              <a:defRPr/>
            </a:pPr>
            <a:r>
              <a:rPr lang="el-GR" sz="3200" b="1" i="1" dirty="0">
                <a:solidFill>
                  <a:schemeClr val="bg1"/>
                </a:solidFill>
              </a:rPr>
              <a:t>«</a:t>
            </a:r>
            <a:r>
              <a:rPr lang="el-GR" sz="3200" i="1" dirty="0">
                <a:solidFill>
                  <a:schemeClr val="bg1"/>
                </a:solidFill>
              </a:rPr>
              <a:t>Το να είσαι άνθρωπος σημαίνει να συμμετέχεις σε έργα»</a:t>
            </a:r>
          </a:p>
          <a:p>
            <a:pPr algn="ctr">
              <a:buFont typeface="Wingdings" pitchFamily="2" charset="2"/>
              <a:buNone/>
              <a:defRPr/>
            </a:pPr>
            <a:endParaRPr lang="el-GR" sz="3200" i="1" dirty="0">
              <a:solidFill>
                <a:schemeClr val="bg1"/>
              </a:solidFill>
            </a:endParaRPr>
          </a:p>
          <a:p>
            <a:pPr algn="ctr">
              <a:buFont typeface="Wingdings" pitchFamily="2" charset="2"/>
              <a:buNone/>
              <a:defRPr/>
            </a:pPr>
            <a:r>
              <a:rPr lang="el-GR" sz="2400" i="1" dirty="0">
                <a:solidFill>
                  <a:schemeClr val="bg1"/>
                </a:solidFill>
              </a:rPr>
              <a:t> </a:t>
            </a:r>
            <a:r>
              <a:rPr lang="el-GR" sz="2400" dirty="0">
                <a:solidFill>
                  <a:schemeClr val="bg1"/>
                </a:solidFill>
              </a:rPr>
              <a:t>(</a:t>
            </a:r>
            <a:r>
              <a:rPr lang="en-US" sz="2400" dirty="0" err="1">
                <a:solidFill>
                  <a:schemeClr val="bg1"/>
                </a:solidFill>
              </a:rPr>
              <a:t>Dickie</a:t>
            </a:r>
            <a:r>
              <a:rPr lang="el-GR" sz="2400" dirty="0">
                <a:solidFill>
                  <a:schemeClr val="bg1"/>
                </a:solidFill>
              </a:rPr>
              <a:t>, 2014, </a:t>
            </a:r>
            <a:r>
              <a:rPr lang="en-US" sz="2400" dirty="0">
                <a:solidFill>
                  <a:schemeClr val="bg1"/>
                </a:solidFill>
              </a:rPr>
              <a:t>p</a:t>
            </a:r>
            <a:r>
              <a:rPr lang="el-GR" sz="2400" dirty="0">
                <a:solidFill>
                  <a:schemeClr val="bg1"/>
                </a:solidFill>
              </a:rPr>
              <a:t>.4)</a:t>
            </a:r>
            <a:endParaRPr lang="el-GR" sz="2400" b="1" dirty="0">
              <a:solidFill>
                <a:schemeClr val="bg1"/>
              </a:solidFill>
            </a:endParaRPr>
          </a:p>
        </p:txBody>
      </p:sp>
      <p:pic>
        <p:nvPicPr>
          <p:cNvPr id="7" name="Εικόνα 6">
            <a:extLst>
              <a:ext uri="{FF2B5EF4-FFF2-40B4-BE49-F238E27FC236}">
                <a16:creationId xmlns:a16="http://schemas.microsoft.com/office/drawing/2014/main" id="{7358EFA7-F753-4859-9306-6E5A22021028}"/>
              </a:ext>
            </a:extLst>
          </p:cNvPr>
          <p:cNvPicPr>
            <a:picLocks noChangeAspect="1"/>
          </p:cNvPicPr>
          <p:nvPr/>
        </p:nvPicPr>
        <p:blipFill>
          <a:blip r:embed="rId2"/>
          <a:stretch>
            <a:fillRect/>
          </a:stretch>
        </p:blipFill>
        <p:spPr>
          <a:xfrm>
            <a:off x="596671" y="4553323"/>
            <a:ext cx="3277057" cy="1686160"/>
          </a:xfrm>
          <a:prstGeom prst="rect">
            <a:avLst/>
          </a:prstGeom>
        </p:spPr>
      </p:pic>
    </p:spTree>
    <p:extLst>
      <p:ext uri="{BB962C8B-B14F-4D97-AF65-F5344CB8AC3E}">
        <p14:creationId xmlns:p14="http://schemas.microsoft.com/office/powerpoint/2010/main" val="1920886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0C3017-211A-48F7-97C5-759F2BD6BEAB}"/>
              </a:ext>
            </a:extLst>
          </p:cNvPr>
          <p:cNvSpPr>
            <a:spLocks noGrp="1"/>
          </p:cNvSpPr>
          <p:nvPr>
            <p:ph type="title"/>
          </p:nvPr>
        </p:nvSpPr>
        <p:spPr/>
        <p:txBody>
          <a:bodyPr/>
          <a:lstStyle/>
          <a:p>
            <a:r>
              <a:rPr lang="el-GR" b="1" dirty="0"/>
              <a:t>Το Άτομο ως "Ον Έργου"</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29C035C9-CB2B-4D17-B36B-F4D29CBB8412}"/>
              </a:ext>
            </a:extLst>
          </p:cNvPr>
          <p:cNvSpPr>
            <a:spLocks noGrp="1"/>
          </p:cNvSpPr>
          <p:nvPr>
            <p:ph sz="quarter" idx="13"/>
          </p:nvPr>
        </p:nvSpPr>
        <p:spPr/>
        <p:txBody>
          <a:bodyPr/>
          <a:lstStyle/>
          <a:p>
            <a:pPr>
              <a:buFont typeface="Arial" panose="020B0604020202020204" pitchFamily="34" charset="0"/>
              <a:buChar char="•"/>
            </a:pPr>
            <a:r>
              <a:rPr lang="el-GR" dirty="0"/>
              <a:t>Ο όρος «ον έργου» (</a:t>
            </a:r>
            <a:r>
              <a:rPr lang="el-GR" dirty="0" err="1"/>
              <a:t>occupational</a:t>
            </a:r>
            <a:r>
              <a:rPr lang="el-GR" dirty="0"/>
              <a:t> </a:t>
            </a:r>
            <a:r>
              <a:rPr lang="el-GR" dirty="0" err="1"/>
              <a:t>being</a:t>
            </a:r>
            <a:r>
              <a:rPr lang="el-GR" dirty="0"/>
              <a:t>) περιγράφει την αντίληψη ότι οι άνθρωποι όχι μόνο εκτελούν έργα, αλλά διαμορφώνουν την ταυτότητά τους και τη ζωή τους μέσω αυτών.</a:t>
            </a:r>
          </a:p>
          <a:p>
            <a:pPr>
              <a:buFont typeface="Arial" panose="020B0604020202020204" pitchFamily="34" charset="0"/>
              <a:buChar char="•"/>
            </a:pPr>
            <a:r>
              <a:rPr lang="el-GR" dirty="0"/>
              <a:t>Η ζωή και το έργο συνδέονται άρρηκτα, καθώς το έργο δίνει νόημα και σκοπό στην ανθρώπινη ύπαρξη, επιτρέποντας στα άτομα να αναπτύσσονται, να προσαρμόζονται και να συνεισφέρουν στην κοινωνία.</a:t>
            </a:r>
          </a:p>
          <a:p>
            <a:endParaRPr lang="el-GR" dirty="0"/>
          </a:p>
        </p:txBody>
      </p:sp>
    </p:spTree>
    <p:extLst>
      <p:ext uri="{BB962C8B-B14F-4D97-AF65-F5344CB8AC3E}">
        <p14:creationId xmlns:p14="http://schemas.microsoft.com/office/powerpoint/2010/main" val="1274552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2D4A89-C3EE-4F3D-84AF-F5AF32288D24}"/>
              </a:ext>
            </a:extLst>
          </p:cNvPr>
          <p:cNvSpPr>
            <a:spLocks noGrp="1"/>
          </p:cNvSpPr>
          <p:nvPr>
            <p:ph type="title"/>
          </p:nvPr>
        </p:nvSpPr>
        <p:spPr/>
        <p:txBody>
          <a:bodyPr/>
          <a:lstStyle/>
          <a:p>
            <a:r>
              <a:rPr lang="el-GR" b="1" dirty="0"/>
              <a:t>Η Προσέγγιση του </a:t>
            </a:r>
            <a:r>
              <a:rPr lang="el-GR" b="1" dirty="0" err="1"/>
              <a:t>Harrold</a:t>
            </a:r>
            <a:r>
              <a:rPr lang="el-GR" b="1" dirty="0"/>
              <a:t> </a:t>
            </a:r>
            <a:r>
              <a:rPr lang="el-GR" b="1" dirty="0" err="1"/>
              <a:t>Bell</a:t>
            </a:r>
            <a:r>
              <a:rPr lang="el-GR" b="1" dirty="0"/>
              <a:t> </a:t>
            </a:r>
            <a:r>
              <a:rPr lang="el-GR" b="1" dirty="0" err="1"/>
              <a:t>Wright</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6007E64E-5DB3-49D3-A789-016445EFDC78}"/>
              </a:ext>
            </a:extLst>
          </p:cNvPr>
          <p:cNvSpPr>
            <a:spLocks noGrp="1"/>
          </p:cNvSpPr>
          <p:nvPr>
            <p:ph sz="quarter" idx="13"/>
          </p:nvPr>
        </p:nvSpPr>
        <p:spPr/>
        <p:txBody>
          <a:bodyPr/>
          <a:lstStyle/>
          <a:p>
            <a:pPr>
              <a:buFont typeface="Arial" panose="020B0604020202020204" pitchFamily="34" charset="0"/>
              <a:buChar char="•"/>
            </a:pPr>
            <a:r>
              <a:rPr lang="el-GR" dirty="0"/>
              <a:t>Στις αρχές του 20ού αιώνα, ο </a:t>
            </a:r>
            <a:r>
              <a:rPr lang="el-GR" dirty="0" err="1"/>
              <a:t>Harrold</a:t>
            </a:r>
            <a:r>
              <a:rPr lang="el-GR" dirty="0"/>
              <a:t> </a:t>
            </a:r>
            <a:r>
              <a:rPr lang="el-GR" dirty="0" err="1"/>
              <a:t>Bell</a:t>
            </a:r>
            <a:r>
              <a:rPr lang="el-GR" dirty="0"/>
              <a:t> </a:t>
            </a:r>
            <a:r>
              <a:rPr lang="el-GR" dirty="0" err="1"/>
              <a:t>Wright</a:t>
            </a:r>
            <a:r>
              <a:rPr lang="el-GR" dirty="0"/>
              <a:t> αποτύπωσε τη σημασία του έργου στην ανθρώπινη ζωή, δηλώνοντας χαρακτηριστικά ότι </a:t>
            </a:r>
            <a:r>
              <a:rPr lang="el-GR" i="1" dirty="0"/>
              <a:t>«το έργο είναι η ίδια η ζωή της ζωής»</a:t>
            </a:r>
            <a:r>
              <a:rPr lang="el-GR" dirty="0"/>
              <a:t> (“</a:t>
            </a:r>
            <a:r>
              <a:rPr lang="el-GR" dirty="0" err="1"/>
              <a:t>occupation</a:t>
            </a:r>
            <a:r>
              <a:rPr lang="el-GR" dirty="0"/>
              <a:t> </a:t>
            </a:r>
            <a:r>
              <a:rPr lang="el-GR" dirty="0" err="1"/>
              <a:t>is</a:t>
            </a:r>
            <a:r>
              <a:rPr lang="el-GR" dirty="0"/>
              <a:t> the </a:t>
            </a:r>
            <a:r>
              <a:rPr lang="el-GR" dirty="0" err="1"/>
              <a:t>very</a:t>
            </a:r>
            <a:r>
              <a:rPr lang="el-GR" dirty="0"/>
              <a:t> </a:t>
            </a:r>
            <a:r>
              <a:rPr lang="el-GR" dirty="0" err="1"/>
              <a:t>life</a:t>
            </a:r>
            <a:r>
              <a:rPr lang="el-GR" dirty="0"/>
              <a:t> of </a:t>
            </a:r>
            <a:r>
              <a:rPr lang="el-GR" dirty="0" err="1"/>
              <a:t>life</a:t>
            </a:r>
            <a:r>
              <a:rPr lang="el-GR" dirty="0"/>
              <a:t>”).</a:t>
            </a:r>
          </a:p>
          <a:p>
            <a:pPr>
              <a:buFont typeface="Arial" panose="020B0604020202020204" pitchFamily="34" charset="0"/>
              <a:buChar char="•"/>
            </a:pPr>
            <a:r>
              <a:rPr lang="el-GR" dirty="0"/>
              <a:t>Η δήλωση αυτή αναδεικνύει τη θεμελιώδη σημασία του έργου στην ανθρώπινη ύπαρξη, ενισχύοντας την ιδέα ότι χωρίς την ενεργή συμμετοχή σε δραστηριότητες, η ανθρώπινη ζωή θα στερούνταν ουσιαστικού νοήματος.</a:t>
            </a:r>
          </a:p>
          <a:p>
            <a:endParaRPr lang="el-GR" dirty="0"/>
          </a:p>
        </p:txBody>
      </p:sp>
      <p:sp>
        <p:nvSpPr>
          <p:cNvPr id="4" name="Rectangle 1">
            <a:extLst>
              <a:ext uri="{FF2B5EF4-FFF2-40B4-BE49-F238E27FC236}">
                <a16:creationId xmlns:a16="http://schemas.microsoft.com/office/drawing/2014/main" id="{7BD7D80C-1241-4E66-ABE1-530D66B55E23}"/>
              </a:ext>
            </a:extLst>
          </p:cNvPr>
          <p:cNvSpPr>
            <a:spLocks noChangeArrowheads="1"/>
          </p:cNvSpPr>
          <p:nvPr/>
        </p:nvSpPr>
        <p:spPr bwMode="auto">
          <a:xfrm>
            <a:off x="0" y="5507509"/>
            <a:ext cx="1062736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200" b="0" i="0" u="none" strike="noStrike" cap="none" normalizeH="0" baseline="0" dirty="0" err="1">
                <a:ln>
                  <a:noFill/>
                </a:ln>
                <a:solidFill>
                  <a:schemeClr val="tx1"/>
                </a:solidFill>
                <a:effectLst/>
                <a:latin typeface="Arial" panose="020B0604020202020204" pitchFamily="34" charset="0"/>
              </a:rPr>
              <a:t>Wilcock</a:t>
            </a:r>
            <a:r>
              <a:rPr kumimoji="0" lang="el-GR" altLang="el-GR" sz="1200" b="0" i="0" u="none" strike="noStrike" cap="none" normalizeH="0" baseline="0" dirty="0">
                <a:ln>
                  <a:noFill/>
                </a:ln>
                <a:solidFill>
                  <a:schemeClr val="tx1"/>
                </a:solidFill>
                <a:effectLst/>
                <a:latin typeface="Arial" panose="020B0604020202020204" pitchFamily="34" charset="0"/>
              </a:rPr>
              <a:t>, A. A. (2006). </a:t>
            </a:r>
            <a:r>
              <a:rPr kumimoji="0" lang="el-GR" altLang="el-GR" sz="1200" b="0" i="1" u="none" strike="noStrike" cap="none" normalizeH="0" baseline="0" dirty="0" err="1">
                <a:ln>
                  <a:noFill/>
                </a:ln>
                <a:solidFill>
                  <a:schemeClr val="tx1"/>
                </a:solidFill>
                <a:effectLst/>
                <a:latin typeface="Arial" panose="020B0604020202020204" pitchFamily="34" charset="0"/>
              </a:rPr>
              <a:t>An</a:t>
            </a:r>
            <a:r>
              <a:rPr kumimoji="0" lang="el-GR" altLang="el-GR" sz="1200" b="0" i="1" u="none" strike="noStrike" cap="none" normalizeH="0" baseline="0" dirty="0">
                <a:ln>
                  <a:noFill/>
                </a:ln>
                <a:solidFill>
                  <a:schemeClr val="tx1"/>
                </a:solidFill>
                <a:effectLst/>
                <a:latin typeface="Arial" panose="020B0604020202020204" pitchFamily="34" charset="0"/>
              </a:rPr>
              <a:t> </a:t>
            </a:r>
            <a:r>
              <a:rPr kumimoji="0" lang="el-GR" altLang="el-GR" sz="1200" b="0" i="1" u="none" strike="noStrike" cap="none" normalizeH="0" baseline="0" dirty="0" err="1">
                <a:ln>
                  <a:noFill/>
                </a:ln>
                <a:solidFill>
                  <a:schemeClr val="tx1"/>
                </a:solidFill>
                <a:effectLst/>
                <a:latin typeface="Arial" panose="020B0604020202020204" pitchFamily="34" charset="0"/>
              </a:rPr>
              <a:t>Occupational</a:t>
            </a:r>
            <a:r>
              <a:rPr kumimoji="0" lang="el-GR" altLang="el-GR" sz="1200" b="0" i="1" u="none" strike="noStrike" cap="none" normalizeH="0" baseline="0" dirty="0">
                <a:ln>
                  <a:noFill/>
                </a:ln>
                <a:solidFill>
                  <a:schemeClr val="tx1"/>
                </a:solidFill>
                <a:effectLst/>
                <a:latin typeface="Arial" panose="020B0604020202020204" pitchFamily="34" charset="0"/>
              </a:rPr>
              <a:t> </a:t>
            </a:r>
            <a:r>
              <a:rPr kumimoji="0" lang="el-GR" altLang="el-GR" sz="1200" b="0" i="1" u="none" strike="noStrike" cap="none" normalizeH="0" baseline="0" dirty="0" err="1">
                <a:ln>
                  <a:noFill/>
                </a:ln>
                <a:solidFill>
                  <a:schemeClr val="tx1"/>
                </a:solidFill>
                <a:effectLst/>
                <a:latin typeface="Arial" panose="020B0604020202020204" pitchFamily="34" charset="0"/>
              </a:rPr>
              <a:t>Perspective</a:t>
            </a:r>
            <a:r>
              <a:rPr kumimoji="0" lang="el-GR" altLang="el-GR" sz="1200" b="0" i="1" u="none" strike="noStrike" cap="none" normalizeH="0" baseline="0" dirty="0">
                <a:ln>
                  <a:noFill/>
                </a:ln>
                <a:solidFill>
                  <a:schemeClr val="tx1"/>
                </a:solidFill>
                <a:effectLst/>
                <a:latin typeface="Arial" panose="020B0604020202020204" pitchFamily="34" charset="0"/>
              </a:rPr>
              <a:t> of Health</a:t>
            </a:r>
            <a:r>
              <a:rPr kumimoji="0" lang="el-GR" altLang="el-GR" sz="1200" b="0" i="0" u="none" strike="noStrike" cap="none" normalizeH="0" baseline="0" dirty="0">
                <a:ln>
                  <a:noFill/>
                </a:ln>
                <a:solidFill>
                  <a:schemeClr val="tx1"/>
                </a:solidFill>
                <a:effectLst/>
                <a:latin typeface="Arial" panose="020B0604020202020204" pitchFamily="34" charset="0"/>
              </a:rPr>
              <a:t>. SLACK </a:t>
            </a:r>
            <a:r>
              <a:rPr kumimoji="0" lang="el-GR" altLang="el-GR" sz="1200" b="0" i="0" u="none" strike="noStrike" cap="none" normalizeH="0" baseline="0" dirty="0" err="1">
                <a:ln>
                  <a:noFill/>
                </a:ln>
                <a:solidFill>
                  <a:schemeClr val="tx1"/>
                </a:solidFill>
                <a:effectLst/>
                <a:latin typeface="Arial" panose="020B0604020202020204" pitchFamily="34" charset="0"/>
              </a:rPr>
              <a:t>Incorporated</a:t>
            </a:r>
            <a:r>
              <a:rPr kumimoji="0" lang="el-GR" altLang="el-GR" sz="12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200" b="0" i="0" u="none" strike="noStrike" cap="none" normalizeH="0" baseline="0" dirty="0" err="1">
                <a:ln>
                  <a:noFill/>
                </a:ln>
                <a:solidFill>
                  <a:schemeClr val="tx1"/>
                </a:solidFill>
                <a:effectLst/>
                <a:latin typeface="Arial" panose="020B0604020202020204" pitchFamily="34" charset="0"/>
              </a:rPr>
              <a:t>Wright</a:t>
            </a:r>
            <a:r>
              <a:rPr kumimoji="0" lang="el-GR" altLang="el-GR" sz="1200" b="0" i="0" u="none" strike="noStrike" cap="none" normalizeH="0" baseline="0" dirty="0">
                <a:ln>
                  <a:noFill/>
                </a:ln>
                <a:solidFill>
                  <a:schemeClr val="tx1"/>
                </a:solidFill>
                <a:effectLst/>
                <a:latin typeface="Arial" panose="020B0604020202020204" pitchFamily="34" charset="0"/>
              </a:rPr>
              <a:t>, H. B. (1907). </a:t>
            </a:r>
            <a:r>
              <a:rPr kumimoji="0" lang="el-GR" altLang="el-GR" sz="1200" b="0" i="1" u="none" strike="noStrike" cap="none" normalizeH="0" baseline="0" dirty="0">
                <a:ln>
                  <a:noFill/>
                </a:ln>
                <a:solidFill>
                  <a:schemeClr val="tx1"/>
                </a:solidFill>
                <a:effectLst/>
                <a:latin typeface="Arial" panose="020B0604020202020204" pitchFamily="34" charset="0"/>
              </a:rPr>
              <a:t>The </a:t>
            </a:r>
            <a:r>
              <a:rPr kumimoji="0" lang="el-GR" altLang="el-GR" sz="1200" b="0" i="1" u="none" strike="noStrike" cap="none" normalizeH="0" baseline="0" dirty="0" err="1">
                <a:ln>
                  <a:noFill/>
                </a:ln>
                <a:solidFill>
                  <a:schemeClr val="tx1"/>
                </a:solidFill>
                <a:effectLst/>
                <a:latin typeface="Arial" panose="020B0604020202020204" pitchFamily="34" charset="0"/>
              </a:rPr>
              <a:t>Shepherd</a:t>
            </a:r>
            <a:r>
              <a:rPr kumimoji="0" lang="el-GR" altLang="el-GR" sz="1200" b="0" i="1" u="none" strike="noStrike" cap="none" normalizeH="0" baseline="0" dirty="0">
                <a:ln>
                  <a:noFill/>
                </a:ln>
                <a:solidFill>
                  <a:schemeClr val="tx1"/>
                </a:solidFill>
                <a:effectLst/>
                <a:latin typeface="Arial" panose="020B0604020202020204" pitchFamily="34" charset="0"/>
              </a:rPr>
              <a:t> of the </a:t>
            </a:r>
            <a:r>
              <a:rPr kumimoji="0" lang="el-GR" altLang="el-GR" sz="1200" b="0" i="1" u="none" strike="noStrike" cap="none" normalizeH="0" baseline="0" dirty="0" err="1">
                <a:ln>
                  <a:noFill/>
                </a:ln>
                <a:solidFill>
                  <a:schemeClr val="tx1"/>
                </a:solidFill>
                <a:effectLst/>
                <a:latin typeface="Arial" panose="020B0604020202020204" pitchFamily="34" charset="0"/>
              </a:rPr>
              <a:t>Hills</a:t>
            </a:r>
            <a:r>
              <a:rPr kumimoji="0" lang="el-GR" altLang="el-GR" sz="1200" b="0" i="0" u="none" strike="noStrike" cap="none" normalizeH="0" baseline="0" dirty="0">
                <a:ln>
                  <a:noFill/>
                </a:ln>
                <a:solidFill>
                  <a:schemeClr val="tx1"/>
                </a:solidFill>
                <a:effectLst/>
                <a:latin typeface="Arial" panose="020B0604020202020204" pitchFamily="34" charset="0"/>
              </a:rPr>
              <a:t>. The </a:t>
            </a:r>
            <a:r>
              <a:rPr kumimoji="0" lang="el-GR" altLang="el-GR" sz="1200" b="0" i="0" u="none" strike="noStrike" cap="none" normalizeH="0" baseline="0" dirty="0" err="1">
                <a:ln>
                  <a:noFill/>
                </a:ln>
                <a:solidFill>
                  <a:schemeClr val="tx1"/>
                </a:solidFill>
                <a:effectLst/>
                <a:latin typeface="Arial" panose="020B0604020202020204" pitchFamily="34" charset="0"/>
              </a:rPr>
              <a:t>Book</a:t>
            </a:r>
            <a:r>
              <a:rPr kumimoji="0" lang="el-GR" altLang="el-GR" sz="1200" b="0" i="0" u="none" strike="noStrike" cap="none" normalizeH="0" baseline="0" dirty="0">
                <a:ln>
                  <a:noFill/>
                </a:ln>
                <a:solidFill>
                  <a:schemeClr val="tx1"/>
                </a:solidFill>
                <a:effectLst/>
                <a:latin typeface="Arial" panose="020B0604020202020204" pitchFamily="34" charset="0"/>
              </a:rPr>
              <a:t> </a:t>
            </a:r>
            <a:r>
              <a:rPr kumimoji="0" lang="el-GR" altLang="el-GR" sz="1200" b="0" i="0" u="none" strike="noStrike" cap="none" normalizeH="0" baseline="0" dirty="0" err="1">
                <a:ln>
                  <a:noFill/>
                </a:ln>
                <a:solidFill>
                  <a:schemeClr val="tx1"/>
                </a:solidFill>
                <a:effectLst/>
                <a:latin typeface="Arial" panose="020B0604020202020204" pitchFamily="34" charset="0"/>
              </a:rPr>
              <a:t>Supply</a:t>
            </a:r>
            <a:r>
              <a:rPr kumimoji="0" lang="el-GR" altLang="el-GR" sz="1200" b="0" i="0" u="none" strike="noStrike" cap="none" normalizeH="0" baseline="0" dirty="0">
                <a:ln>
                  <a:noFill/>
                </a:ln>
                <a:solidFill>
                  <a:schemeClr val="tx1"/>
                </a:solidFill>
                <a:effectLst/>
                <a:latin typeface="Arial" panose="020B0604020202020204" pitchFamily="34" charset="0"/>
              </a:rPr>
              <a:t> </a:t>
            </a:r>
            <a:r>
              <a:rPr kumimoji="0" lang="el-GR" altLang="el-GR" sz="1200" b="0" i="0" u="none" strike="noStrike" cap="none" normalizeH="0" baseline="0" dirty="0" err="1">
                <a:ln>
                  <a:noFill/>
                </a:ln>
                <a:solidFill>
                  <a:schemeClr val="tx1"/>
                </a:solidFill>
                <a:effectLst/>
                <a:latin typeface="Arial" panose="020B0604020202020204" pitchFamily="34" charset="0"/>
              </a:rPr>
              <a:t>Company</a:t>
            </a:r>
            <a:r>
              <a:rPr kumimoji="0" lang="el-GR" altLang="el-GR" sz="12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200" b="0" i="0" u="none" strike="noStrike" cap="none" normalizeH="0" baseline="0" dirty="0" err="1">
                <a:ln>
                  <a:noFill/>
                </a:ln>
                <a:solidFill>
                  <a:schemeClr val="tx1"/>
                </a:solidFill>
                <a:effectLst/>
                <a:latin typeface="Arial" panose="020B0604020202020204" pitchFamily="34" charset="0"/>
              </a:rPr>
              <a:t>Yerxa</a:t>
            </a:r>
            <a:r>
              <a:rPr kumimoji="0" lang="el-GR" altLang="el-GR" sz="1200" b="0" i="0" u="none" strike="noStrike" cap="none" normalizeH="0" baseline="0" dirty="0">
                <a:ln>
                  <a:noFill/>
                </a:ln>
                <a:solidFill>
                  <a:schemeClr val="tx1"/>
                </a:solidFill>
                <a:effectLst/>
                <a:latin typeface="Arial" panose="020B0604020202020204" pitchFamily="34" charset="0"/>
              </a:rPr>
              <a:t>, E. J., </a:t>
            </a:r>
            <a:r>
              <a:rPr kumimoji="0" lang="el-GR" altLang="el-GR" sz="1200" b="0" i="0" u="none" strike="noStrike" cap="none" normalizeH="0" baseline="0" dirty="0" err="1">
                <a:ln>
                  <a:noFill/>
                </a:ln>
                <a:solidFill>
                  <a:schemeClr val="tx1"/>
                </a:solidFill>
                <a:effectLst/>
                <a:latin typeface="Arial" panose="020B0604020202020204" pitchFamily="34" charset="0"/>
              </a:rPr>
              <a:t>et</a:t>
            </a:r>
            <a:r>
              <a:rPr kumimoji="0" lang="el-GR" altLang="el-GR" sz="1200" b="0" i="0" u="none" strike="noStrike" cap="none" normalizeH="0" baseline="0" dirty="0">
                <a:ln>
                  <a:noFill/>
                </a:ln>
                <a:solidFill>
                  <a:schemeClr val="tx1"/>
                </a:solidFill>
                <a:effectLst/>
                <a:latin typeface="Arial" panose="020B0604020202020204" pitchFamily="34" charset="0"/>
              </a:rPr>
              <a:t> </a:t>
            </a:r>
            <a:r>
              <a:rPr kumimoji="0" lang="el-GR" altLang="el-GR" sz="1200" b="0" i="0" u="none" strike="noStrike" cap="none" normalizeH="0" baseline="0" dirty="0" err="1">
                <a:ln>
                  <a:noFill/>
                </a:ln>
                <a:solidFill>
                  <a:schemeClr val="tx1"/>
                </a:solidFill>
                <a:effectLst/>
                <a:latin typeface="Arial" panose="020B0604020202020204" pitchFamily="34" charset="0"/>
              </a:rPr>
              <a:t>al</a:t>
            </a:r>
            <a:r>
              <a:rPr kumimoji="0" lang="el-GR" altLang="el-GR" sz="1200" b="0" i="0" u="none" strike="noStrike" cap="none" normalizeH="0" baseline="0" dirty="0">
                <a:ln>
                  <a:noFill/>
                </a:ln>
                <a:solidFill>
                  <a:schemeClr val="tx1"/>
                </a:solidFill>
                <a:effectLst/>
                <a:latin typeface="Arial" panose="020B0604020202020204" pitchFamily="34" charset="0"/>
              </a:rPr>
              <a:t>. (1989). "</a:t>
            </a:r>
            <a:r>
              <a:rPr kumimoji="0" lang="el-GR" altLang="el-GR" sz="1200" b="0" i="0" u="none" strike="noStrike" cap="none" normalizeH="0" baseline="0" dirty="0" err="1">
                <a:ln>
                  <a:noFill/>
                </a:ln>
                <a:solidFill>
                  <a:schemeClr val="tx1"/>
                </a:solidFill>
                <a:effectLst/>
                <a:latin typeface="Arial" panose="020B0604020202020204" pitchFamily="34" charset="0"/>
              </a:rPr>
              <a:t>An</a:t>
            </a:r>
            <a:r>
              <a:rPr kumimoji="0" lang="el-GR" altLang="el-GR" sz="1200" b="0" i="0" u="none" strike="noStrike" cap="none" normalizeH="0" baseline="0" dirty="0">
                <a:ln>
                  <a:noFill/>
                </a:ln>
                <a:solidFill>
                  <a:schemeClr val="tx1"/>
                </a:solidFill>
                <a:effectLst/>
                <a:latin typeface="Arial" panose="020B0604020202020204" pitchFamily="34" charset="0"/>
              </a:rPr>
              <a:t> </a:t>
            </a:r>
            <a:r>
              <a:rPr kumimoji="0" lang="el-GR" altLang="el-GR" sz="1200" b="0" i="0" u="none" strike="noStrike" cap="none" normalizeH="0" baseline="0" dirty="0" err="1">
                <a:ln>
                  <a:noFill/>
                </a:ln>
                <a:solidFill>
                  <a:schemeClr val="tx1"/>
                </a:solidFill>
                <a:effectLst/>
                <a:latin typeface="Arial" panose="020B0604020202020204" pitchFamily="34" charset="0"/>
              </a:rPr>
              <a:t>introduction</a:t>
            </a:r>
            <a:r>
              <a:rPr kumimoji="0" lang="el-GR" altLang="el-GR" sz="1200" b="0" i="0" u="none" strike="noStrike" cap="none" normalizeH="0" baseline="0" dirty="0">
                <a:ln>
                  <a:noFill/>
                </a:ln>
                <a:solidFill>
                  <a:schemeClr val="tx1"/>
                </a:solidFill>
                <a:effectLst/>
                <a:latin typeface="Arial" panose="020B0604020202020204" pitchFamily="34" charset="0"/>
              </a:rPr>
              <a:t> </a:t>
            </a:r>
            <a:r>
              <a:rPr kumimoji="0" lang="el-GR" altLang="el-GR" sz="1200" b="0" i="0" u="none" strike="noStrike" cap="none" normalizeH="0" baseline="0" dirty="0" err="1">
                <a:ln>
                  <a:noFill/>
                </a:ln>
                <a:solidFill>
                  <a:schemeClr val="tx1"/>
                </a:solidFill>
                <a:effectLst/>
                <a:latin typeface="Arial" panose="020B0604020202020204" pitchFamily="34" charset="0"/>
              </a:rPr>
              <a:t>to</a:t>
            </a:r>
            <a:r>
              <a:rPr kumimoji="0" lang="el-GR" altLang="el-GR" sz="1200" b="0" i="0" u="none" strike="noStrike" cap="none" normalizeH="0" baseline="0" dirty="0">
                <a:ln>
                  <a:noFill/>
                </a:ln>
                <a:solidFill>
                  <a:schemeClr val="tx1"/>
                </a:solidFill>
                <a:effectLst/>
                <a:latin typeface="Arial" panose="020B0604020202020204" pitchFamily="34" charset="0"/>
              </a:rPr>
              <a:t> </a:t>
            </a:r>
            <a:r>
              <a:rPr kumimoji="0" lang="el-GR" altLang="el-GR" sz="1200" b="0" i="0" u="none" strike="noStrike" cap="none" normalizeH="0" baseline="0" dirty="0" err="1">
                <a:ln>
                  <a:noFill/>
                </a:ln>
                <a:solidFill>
                  <a:schemeClr val="tx1"/>
                </a:solidFill>
                <a:effectLst/>
                <a:latin typeface="Arial" panose="020B0604020202020204" pitchFamily="34" charset="0"/>
              </a:rPr>
              <a:t>occupational</a:t>
            </a:r>
            <a:r>
              <a:rPr kumimoji="0" lang="el-GR" altLang="el-GR" sz="1200" b="0" i="0" u="none" strike="noStrike" cap="none" normalizeH="0" baseline="0" dirty="0">
                <a:ln>
                  <a:noFill/>
                </a:ln>
                <a:solidFill>
                  <a:schemeClr val="tx1"/>
                </a:solidFill>
                <a:effectLst/>
                <a:latin typeface="Arial" panose="020B0604020202020204" pitchFamily="34" charset="0"/>
              </a:rPr>
              <a:t> </a:t>
            </a:r>
            <a:r>
              <a:rPr kumimoji="0" lang="el-GR" altLang="el-GR" sz="1200" b="0" i="0" u="none" strike="noStrike" cap="none" normalizeH="0" baseline="0" dirty="0" err="1">
                <a:ln>
                  <a:noFill/>
                </a:ln>
                <a:solidFill>
                  <a:schemeClr val="tx1"/>
                </a:solidFill>
                <a:effectLst/>
                <a:latin typeface="Arial" panose="020B0604020202020204" pitchFamily="34" charset="0"/>
              </a:rPr>
              <a:t>science</a:t>
            </a:r>
            <a:r>
              <a:rPr kumimoji="0" lang="el-GR" altLang="el-GR" sz="1200" b="0" i="0" u="none" strike="noStrike" cap="none" normalizeH="0" baseline="0" dirty="0">
                <a:ln>
                  <a:noFill/>
                </a:ln>
                <a:solidFill>
                  <a:schemeClr val="tx1"/>
                </a:solidFill>
                <a:effectLst/>
                <a:latin typeface="Arial" panose="020B0604020202020204" pitchFamily="34" charset="0"/>
              </a:rPr>
              <a:t>, a </a:t>
            </a:r>
            <a:r>
              <a:rPr kumimoji="0" lang="el-GR" altLang="el-GR" sz="1200" b="0" i="0" u="none" strike="noStrike" cap="none" normalizeH="0" baseline="0" dirty="0" err="1">
                <a:ln>
                  <a:noFill/>
                </a:ln>
                <a:solidFill>
                  <a:schemeClr val="tx1"/>
                </a:solidFill>
                <a:effectLst/>
                <a:latin typeface="Arial" panose="020B0604020202020204" pitchFamily="34" charset="0"/>
              </a:rPr>
              <a:t>foundation</a:t>
            </a:r>
            <a:r>
              <a:rPr kumimoji="0" lang="el-GR" altLang="el-GR" sz="1200" b="0" i="0" u="none" strike="noStrike" cap="none" normalizeH="0" baseline="0" dirty="0">
                <a:ln>
                  <a:noFill/>
                </a:ln>
                <a:solidFill>
                  <a:schemeClr val="tx1"/>
                </a:solidFill>
                <a:effectLst/>
                <a:latin typeface="Arial" panose="020B0604020202020204" pitchFamily="34" charset="0"/>
              </a:rPr>
              <a:t> for </a:t>
            </a:r>
            <a:r>
              <a:rPr kumimoji="0" lang="el-GR" altLang="el-GR" sz="1200" b="0" i="0" u="none" strike="noStrike" cap="none" normalizeH="0" baseline="0" dirty="0" err="1">
                <a:ln>
                  <a:noFill/>
                </a:ln>
                <a:solidFill>
                  <a:schemeClr val="tx1"/>
                </a:solidFill>
                <a:effectLst/>
                <a:latin typeface="Arial" panose="020B0604020202020204" pitchFamily="34" charset="0"/>
              </a:rPr>
              <a:t>occupational</a:t>
            </a:r>
            <a:r>
              <a:rPr kumimoji="0" lang="el-GR" altLang="el-GR" sz="1200" b="0" i="0" u="none" strike="noStrike" cap="none" normalizeH="0" baseline="0" dirty="0">
                <a:ln>
                  <a:noFill/>
                </a:ln>
                <a:solidFill>
                  <a:schemeClr val="tx1"/>
                </a:solidFill>
                <a:effectLst/>
                <a:latin typeface="Arial" panose="020B0604020202020204" pitchFamily="34" charset="0"/>
              </a:rPr>
              <a:t> </a:t>
            </a:r>
            <a:r>
              <a:rPr kumimoji="0" lang="el-GR" altLang="el-GR" sz="1200" b="0" i="0" u="none" strike="noStrike" cap="none" normalizeH="0" baseline="0" dirty="0" err="1">
                <a:ln>
                  <a:noFill/>
                </a:ln>
                <a:solidFill>
                  <a:schemeClr val="tx1"/>
                </a:solidFill>
                <a:effectLst/>
                <a:latin typeface="Arial" panose="020B0604020202020204" pitchFamily="34" charset="0"/>
              </a:rPr>
              <a:t>therapy</a:t>
            </a:r>
            <a:r>
              <a:rPr kumimoji="0" lang="el-GR" altLang="el-GR" sz="1200" b="0" i="0" u="none" strike="noStrike" cap="none" normalizeH="0" baseline="0" dirty="0">
                <a:ln>
                  <a:noFill/>
                </a:ln>
                <a:solidFill>
                  <a:schemeClr val="tx1"/>
                </a:solidFill>
                <a:effectLst/>
                <a:latin typeface="Arial" panose="020B0604020202020204" pitchFamily="34" charset="0"/>
              </a:rPr>
              <a:t> in the 21st </a:t>
            </a:r>
            <a:r>
              <a:rPr kumimoji="0" lang="el-GR" altLang="el-GR" sz="1200" b="0" i="0" u="none" strike="noStrike" cap="none" normalizeH="0" baseline="0" dirty="0" err="1">
                <a:ln>
                  <a:noFill/>
                </a:ln>
                <a:solidFill>
                  <a:schemeClr val="tx1"/>
                </a:solidFill>
                <a:effectLst/>
                <a:latin typeface="Arial" panose="020B0604020202020204" pitchFamily="34" charset="0"/>
              </a:rPr>
              <a:t>century</a:t>
            </a:r>
            <a:r>
              <a:rPr kumimoji="0" lang="el-GR" altLang="el-GR" sz="1200" b="0" i="0" u="none" strike="noStrike" cap="none" normalizeH="0" baseline="0" dirty="0">
                <a:ln>
                  <a:noFill/>
                </a:ln>
                <a:solidFill>
                  <a:schemeClr val="tx1"/>
                </a:solidFill>
                <a:effectLst/>
                <a:latin typeface="Arial" panose="020B0604020202020204" pitchFamily="34" charset="0"/>
              </a:rPr>
              <a:t>." </a:t>
            </a:r>
            <a:r>
              <a:rPr kumimoji="0" lang="el-GR" altLang="el-GR" sz="1200" b="0" i="1" u="none" strike="noStrike" cap="none" normalizeH="0" baseline="0" dirty="0" err="1">
                <a:ln>
                  <a:noFill/>
                </a:ln>
                <a:solidFill>
                  <a:schemeClr val="tx1"/>
                </a:solidFill>
                <a:effectLst/>
                <a:latin typeface="Arial" panose="020B0604020202020204" pitchFamily="34" charset="0"/>
              </a:rPr>
              <a:t>Occupational</a:t>
            </a:r>
            <a:r>
              <a:rPr kumimoji="0" lang="el-GR" altLang="el-GR" sz="1200" b="0" i="1" u="none" strike="noStrike" cap="none" normalizeH="0" baseline="0" dirty="0">
                <a:ln>
                  <a:noFill/>
                </a:ln>
                <a:solidFill>
                  <a:schemeClr val="tx1"/>
                </a:solidFill>
                <a:effectLst/>
                <a:latin typeface="Arial" panose="020B0604020202020204" pitchFamily="34" charset="0"/>
              </a:rPr>
              <a:t> </a:t>
            </a:r>
            <a:r>
              <a:rPr kumimoji="0" lang="el-GR" altLang="el-GR" sz="1200" b="0" i="1" u="none" strike="noStrike" cap="none" normalizeH="0" baseline="0" dirty="0" err="1">
                <a:ln>
                  <a:noFill/>
                </a:ln>
                <a:solidFill>
                  <a:schemeClr val="tx1"/>
                </a:solidFill>
                <a:effectLst/>
                <a:latin typeface="Arial" panose="020B0604020202020204" pitchFamily="34" charset="0"/>
              </a:rPr>
              <a:t>Therapy</a:t>
            </a:r>
            <a:r>
              <a:rPr kumimoji="0" lang="el-GR" altLang="el-GR" sz="1200" b="0" i="1" u="none" strike="noStrike" cap="none" normalizeH="0" baseline="0" dirty="0">
                <a:ln>
                  <a:noFill/>
                </a:ln>
                <a:solidFill>
                  <a:schemeClr val="tx1"/>
                </a:solidFill>
                <a:effectLst/>
                <a:latin typeface="Arial" panose="020B0604020202020204" pitchFamily="34" charset="0"/>
              </a:rPr>
              <a:t> in Health </a:t>
            </a:r>
            <a:r>
              <a:rPr kumimoji="0" lang="el-GR" altLang="el-GR" sz="1200" b="0" i="1" u="none" strike="noStrike" cap="none" normalizeH="0" baseline="0" dirty="0" err="1">
                <a:ln>
                  <a:noFill/>
                </a:ln>
                <a:solidFill>
                  <a:schemeClr val="tx1"/>
                </a:solidFill>
                <a:effectLst/>
                <a:latin typeface="Arial" panose="020B0604020202020204" pitchFamily="34" charset="0"/>
              </a:rPr>
              <a:t>Care</a:t>
            </a:r>
            <a:r>
              <a:rPr kumimoji="0" lang="el-GR" altLang="el-GR" sz="1200" b="0" i="0" u="none" strike="noStrike" cap="none" normalizeH="0" baseline="0" dirty="0">
                <a:ln>
                  <a:noFill/>
                </a:ln>
                <a:solidFill>
                  <a:schemeClr val="tx1"/>
                </a:solidFill>
                <a:effectLst/>
                <a:latin typeface="Arial" panose="020B0604020202020204" pitchFamily="34" charset="0"/>
              </a:rPr>
              <a:t>, 6(4), 1-17 </a:t>
            </a:r>
          </a:p>
        </p:txBody>
      </p:sp>
    </p:spTree>
    <p:extLst>
      <p:ext uri="{BB962C8B-B14F-4D97-AF65-F5344CB8AC3E}">
        <p14:creationId xmlns:p14="http://schemas.microsoft.com/office/powerpoint/2010/main" val="688003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C641DA-3B6A-4E5E-95F1-595E61311A0F}"/>
              </a:ext>
            </a:extLst>
          </p:cNvPr>
          <p:cNvSpPr>
            <a:spLocks noGrp="1"/>
          </p:cNvSpPr>
          <p:nvPr>
            <p:ph type="title"/>
          </p:nvPr>
        </p:nvSpPr>
        <p:spPr/>
        <p:txBody>
          <a:bodyPr/>
          <a:lstStyle/>
          <a:p>
            <a:r>
              <a:rPr lang="el-GR" dirty="0"/>
              <a:t>Η Ανθρώπινη Ανάγκη για Εμπλοκή σε Έργα</a:t>
            </a:r>
          </a:p>
        </p:txBody>
      </p:sp>
      <p:sp>
        <p:nvSpPr>
          <p:cNvPr id="3" name="Θέση περιεχομένου 2">
            <a:extLst>
              <a:ext uri="{FF2B5EF4-FFF2-40B4-BE49-F238E27FC236}">
                <a16:creationId xmlns:a16="http://schemas.microsoft.com/office/drawing/2014/main" id="{4837B8A9-B5BC-45AA-8A4F-88322C30E1C9}"/>
              </a:ext>
            </a:extLst>
          </p:cNvPr>
          <p:cNvSpPr>
            <a:spLocks noGrp="1"/>
          </p:cNvSpPr>
          <p:nvPr>
            <p:ph sz="quarter" idx="13"/>
          </p:nvPr>
        </p:nvSpPr>
        <p:spPr/>
        <p:txBody>
          <a:bodyPr/>
          <a:lstStyle/>
          <a:p>
            <a:r>
              <a:rPr lang="el-GR" b="1" dirty="0"/>
              <a:t>ο Έργο ως Βασική Ανθρώπινη Ανάγκη</a:t>
            </a:r>
            <a:r>
              <a:rPr lang="el-GR" dirty="0"/>
              <a:t>:</a:t>
            </a:r>
          </a:p>
          <a:p>
            <a:pPr>
              <a:buFont typeface="Arial" panose="020B0604020202020204" pitchFamily="34" charset="0"/>
              <a:buChar char="•"/>
            </a:pPr>
            <a:r>
              <a:rPr lang="el-GR" dirty="0"/>
              <a:t>Σύμφωνα με τον </a:t>
            </a:r>
            <a:r>
              <a:rPr lang="el-GR" dirty="0" err="1"/>
              <a:t>Adolf</a:t>
            </a:r>
            <a:r>
              <a:rPr lang="el-GR" dirty="0"/>
              <a:t> </a:t>
            </a:r>
            <a:r>
              <a:rPr lang="el-GR" dirty="0" err="1"/>
              <a:t>Meyer</a:t>
            </a:r>
            <a:r>
              <a:rPr lang="el-GR" dirty="0"/>
              <a:t> και τον </a:t>
            </a:r>
            <a:r>
              <a:rPr lang="el-GR" dirty="0" err="1"/>
              <a:t>William</a:t>
            </a:r>
            <a:r>
              <a:rPr lang="el-GR" dirty="0"/>
              <a:t> </a:t>
            </a:r>
            <a:r>
              <a:rPr lang="el-GR" dirty="0" err="1"/>
              <a:t>Rush</a:t>
            </a:r>
            <a:r>
              <a:rPr lang="el-GR" dirty="0"/>
              <a:t> </a:t>
            </a:r>
            <a:r>
              <a:rPr lang="el-GR" dirty="0" err="1"/>
              <a:t>Dunton</a:t>
            </a:r>
            <a:r>
              <a:rPr lang="el-GR" dirty="0"/>
              <a:t> (1918), το έργο αποτελεί θεμελιώδη ανάγκη για τους ανθρώπους, συγκρίσιμης σπουδαιότητας με την τροφή, το νερό και τον αέρα.</a:t>
            </a:r>
          </a:p>
          <a:p>
            <a:pPr>
              <a:buFont typeface="Arial" panose="020B0604020202020204" pitchFamily="34" charset="0"/>
              <a:buChar char="•"/>
            </a:pPr>
            <a:r>
              <a:rPr lang="el-GR" dirty="0"/>
              <a:t>Η συμμετοχή σε έργα (</a:t>
            </a:r>
            <a:r>
              <a:rPr lang="el-GR" dirty="0" err="1"/>
              <a:t>occupations</a:t>
            </a:r>
            <a:r>
              <a:rPr lang="el-GR" dirty="0"/>
              <a:t>) θεωρείται κρίσιμη για τη σωματική, ψυχική και κοινωνική ευημερία, καθώς παρέχει αίσθημα ικανοποίησης, συνεισφοράς και συνδέει τους ανθρώπους με το περιβάλλον τους.</a:t>
            </a:r>
          </a:p>
          <a:p>
            <a:endParaRPr lang="el-GR" dirty="0"/>
          </a:p>
        </p:txBody>
      </p:sp>
    </p:spTree>
    <p:extLst>
      <p:ext uri="{BB962C8B-B14F-4D97-AF65-F5344CB8AC3E}">
        <p14:creationId xmlns:p14="http://schemas.microsoft.com/office/powerpoint/2010/main" val="3451851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8F0F76C-FC3F-462A-82C8-21000E2CFAF6}"/>
              </a:ext>
            </a:extLst>
          </p:cNvPr>
          <p:cNvSpPr>
            <a:spLocks noGrp="1"/>
          </p:cNvSpPr>
          <p:nvPr>
            <p:ph sz="quarter" idx="13"/>
          </p:nvPr>
        </p:nvSpPr>
        <p:spPr/>
        <p:txBody>
          <a:bodyPr/>
          <a:lstStyle/>
          <a:p>
            <a:r>
              <a:rPr lang="el-GR" b="1" dirty="0"/>
              <a:t>Σύγχρονη Προσέγγιση: Εσωτερική και Βιολογική Ανάγκη</a:t>
            </a:r>
            <a:r>
              <a:rPr lang="el-GR" dirty="0"/>
              <a:t>:</a:t>
            </a:r>
          </a:p>
          <a:p>
            <a:pPr>
              <a:buFont typeface="Arial" panose="020B0604020202020204" pitchFamily="34" charset="0"/>
              <a:buChar char="•"/>
            </a:pPr>
            <a:r>
              <a:rPr lang="el-GR" dirty="0"/>
              <a:t>Μετά από έναν αιώνα έρευνας και πρακτικής εφαρμογής στην Εργοθεραπεία, οι σύγχρονοι μελετητές υπογραμμίζουν ότι η ανάγκη για έργο είναι ενδογενής, βαθιά ενσωματωμένη στην ανθρώπινη βιολογία.</a:t>
            </a:r>
          </a:p>
          <a:p>
            <a:pPr>
              <a:buFont typeface="Arial" panose="020B0604020202020204" pitchFamily="34" charset="0"/>
              <a:buChar char="•"/>
            </a:pPr>
            <a:r>
              <a:rPr lang="el-GR" dirty="0"/>
              <a:t>Το έργο ενισχύει τη νοητική και συναισθηματική ισορροπία, συμβάλλοντας στην αυτοπραγμάτωση και την κοινωνική ένταξη.</a:t>
            </a:r>
          </a:p>
          <a:p>
            <a:endParaRPr lang="el-GR" dirty="0"/>
          </a:p>
        </p:txBody>
      </p:sp>
    </p:spTree>
    <p:extLst>
      <p:ext uri="{BB962C8B-B14F-4D97-AF65-F5344CB8AC3E}">
        <p14:creationId xmlns:p14="http://schemas.microsoft.com/office/powerpoint/2010/main" val="98074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55F6BA-D50A-4AD9-AF0A-FFE4A90078C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9FD7A8C-FCAA-4D95-BC1A-398A3141F8D9}"/>
              </a:ext>
            </a:extLst>
          </p:cNvPr>
          <p:cNvSpPr>
            <a:spLocks noGrp="1"/>
          </p:cNvSpPr>
          <p:nvPr>
            <p:ph sz="quarter" idx="13"/>
          </p:nvPr>
        </p:nvSpPr>
        <p:spPr/>
        <p:txBody>
          <a:bodyPr/>
          <a:lstStyle/>
          <a:p>
            <a:r>
              <a:rPr lang="el-GR" b="1" dirty="0"/>
              <a:t>Ανθρώπινη Προσαρμογή μέσω Έργων</a:t>
            </a:r>
            <a:r>
              <a:rPr lang="el-GR" dirty="0"/>
              <a:t>:</a:t>
            </a:r>
          </a:p>
          <a:p>
            <a:pPr>
              <a:buFont typeface="Arial" panose="020B0604020202020204" pitchFamily="34" charset="0"/>
              <a:buChar char="•"/>
            </a:pPr>
            <a:r>
              <a:rPr lang="el-GR" dirty="0"/>
              <a:t>Η εμπλοκή σε έργα επιτρέπει στα άτομα να αντιμετωπίζουν και να προσαρμόζονται στις καθημερινές και μακροχρόνιες προκλήσεις, ενισχύοντας τη σωματική και ψυχική υγεία και δίνοντας ουσιαστικό νόημα στη ζωή.</a:t>
            </a:r>
          </a:p>
          <a:p>
            <a:endParaRPr lang="el-GR" dirty="0"/>
          </a:p>
        </p:txBody>
      </p:sp>
    </p:spTree>
    <p:extLst>
      <p:ext uri="{BB962C8B-B14F-4D97-AF65-F5344CB8AC3E}">
        <p14:creationId xmlns:p14="http://schemas.microsoft.com/office/powerpoint/2010/main" val="496376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B8FF0D-6324-42A8-8EF7-151DC8F3DCC7}"/>
              </a:ext>
            </a:extLst>
          </p:cNvPr>
          <p:cNvSpPr>
            <a:spLocks noGrp="1"/>
          </p:cNvSpPr>
          <p:nvPr>
            <p:ph type="title"/>
          </p:nvPr>
        </p:nvSpPr>
        <p:spPr/>
        <p:txBody>
          <a:bodyPr/>
          <a:lstStyle/>
          <a:p>
            <a:r>
              <a:rPr lang="el-GR" dirty="0"/>
              <a:t>Κίνητρο για Εμπλοκή σε Έργα στην Εργοθεραπεία: </a:t>
            </a:r>
            <a:r>
              <a:rPr lang="el-GR" dirty="0" err="1"/>
              <a:t>Τριεπίπεδη</a:t>
            </a:r>
            <a:r>
              <a:rPr lang="el-GR" dirty="0"/>
              <a:t> Ανάλυση Ανθρώπινων Αναγκών</a:t>
            </a:r>
          </a:p>
        </p:txBody>
      </p:sp>
      <p:sp>
        <p:nvSpPr>
          <p:cNvPr id="3" name="Θέση περιεχομένου 2">
            <a:extLst>
              <a:ext uri="{FF2B5EF4-FFF2-40B4-BE49-F238E27FC236}">
                <a16:creationId xmlns:a16="http://schemas.microsoft.com/office/drawing/2014/main" id="{3283497F-2600-46B3-AFAC-81F4E234FEC2}"/>
              </a:ext>
            </a:extLst>
          </p:cNvPr>
          <p:cNvSpPr>
            <a:spLocks noGrp="1"/>
          </p:cNvSpPr>
          <p:nvPr>
            <p:ph sz="quarter" idx="13"/>
          </p:nvPr>
        </p:nvSpPr>
        <p:spPr>
          <a:xfrm>
            <a:off x="913775" y="3098612"/>
            <a:ext cx="10363826" cy="3424107"/>
          </a:xfrm>
        </p:spPr>
        <p:txBody>
          <a:bodyPr/>
          <a:lstStyle/>
          <a:p>
            <a:r>
              <a:rPr lang="el-GR" dirty="0"/>
              <a:t>Η </a:t>
            </a:r>
            <a:r>
              <a:rPr lang="el-GR" dirty="0" err="1"/>
              <a:t>εργοθεραπεία</a:t>
            </a:r>
            <a:r>
              <a:rPr lang="el-GR" dirty="0"/>
              <a:t> θεωρεί ότι η εμπλοκή των ατόμων σε έργα </a:t>
            </a:r>
            <a:r>
              <a:rPr lang="el-GR" dirty="0" err="1"/>
              <a:t>πυροδοτείται</a:t>
            </a:r>
            <a:r>
              <a:rPr lang="el-GR" dirty="0"/>
              <a:t> από τρεις βασικές κατηγορίες ανθρώπινων αναγκών, οι οποίες κινητοποιούν το άτομο να δράσει, να εξελιχθεί και να βρει νόημα μέσα από τις δραστηριότητές του</a:t>
            </a:r>
          </a:p>
          <a:p>
            <a:endParaRPr lang="el-GR" dirty="0"/>
          </a:p>
        </p:txBody>
      </p:sp>
    </p:spTree>
    <p:extLst>
      <p:ext uri="{BB962C8B-B14F-4D97-AF65-F5344CB8AC3E}">
        <p14:creationId xmlns:p14="http://schemas.microsoft.com/office/powerpoint/2010/main" val="1183508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EBC530-10CE-42C3-AD19-63B4D5F33FC6}"/>
              </a:ext>
            </a:extLst>
          </p:cNvPr>
          <p:cNvSpPr>
            <a:spLocks noGrp="1"/>
          </p:cNvSpPr>
          <p:nvPr>
            <p:ph type="title"/>
          </p:nvPr>
        </p:nvSpPr>
        <p:spPr/>
        <p:txBody>
          <a:bodyPr/>
          <a:lstStyle/>
          <a:p>
            <a:r>
              <a:rPr lang="el-GR" b="1" dirty="0"/>
              <a:t>Πρώτο Επίπεδο: Φυσιολογικές Ανάγκες</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E37129F6-2A68-45AD-B5DF-E73FE6EB86DB}"/>
              </a:ext>
            </a:extLst>
          </p:cNvPr>
          <p:cNvSpPr>
            <a:spLocks noGrp="1"/>
          </p:cNvSpPr>
          <p:nvPr>
            <p:ph sz="quarter" idx="13"/>
          </p:nvPr>
        </p:nvSpPr>
        <p:spPr/>
        <p:txBody>
          <a:bodyPr>
            <a:normAutofit fontScale="92500" lnSpcReduction="10000"/>
          </a:bodyPr>
          <a:lstStyle/>
          <a:p>
            <a:pPr>
              <a:buFont typeface="Arial" panose="020B0604020202020204" pitchFamily="34" charset="0"/>
              <a:buChar char="•"/>
            </a:pPr>
            <a:r>
              <a:rPr lang="el-GR" dirty="0"/>
              <a:t>Αυτές οι ανάγκες σχετίζονται με τη διατήρηση της σωματικής ευεξίας και την προστασία του οργανισμού από δυσάρεστες φυσιολογικές αισθήσεις, όπως η πείνα, η δίψα, το κρύο ή η ζέστη.</a:t>
            </a:r>
          </a:p>
          <a:p>
            <a:pPr>
              <a:buFont typeface="Arial" panose="020B0604020202020204" pitchFamily="34" charset="0"/>
              <a:buChar char="•"/>
            </a:pPr>
            <a:r>
              <a:rPr lang="el-GR" dirty="0"/>
              <a:t>Η δυσφορία που προκαλούν αυτές οι ανάγκες κινητοποιεί το άτομο να αναζητήσει λύσεις όπως:</a:t>
            </a:r>
          </a:p>
          <a:p>
            <a:pPr marL="742950" lvl="1" indent="-285750">
              <a:buFont typeface="Arial" panose="020B0604020202020204" pitchFamily="34" charset="0"/>
              <a:buChar char="•"/>
            </a:pPr>
            <a:r>
              <a:rPr lang="el-GR" dirty="0"/>
              <a:t>Εύρεση καταφυγίου (σκιά, προστασία από το κρύο).</a:t>
            </a:r>
          </a:p>
          <a:p>
            <a:pPr marL="742950" lvl="1" indent="-285750">
              <a:buFont typeface="Arial" panose="020B0604020202020204" pitchFamily="34" charset="0"/>
              <a:buChar char="•"/>
            </a:pPr>
            <a:r>
              <a:rPr lang="el-GR" dirty="0"/>
              <a:t>Κάλυψη βασικών αναγκών, όπως η αναζήτηση τροφής και νερού.</a:t>
            </a:r>
          </a:p>
          <a:p>
            <a:pPr>
              <a:buFont typeface="Arial" panose="020B0604020202020204" pitchFamily="34" charset="0"/>
              <a:buChar char="•"/>
            </a:pPr>
            <a:r>
              <a:rPr lang="el-GR" dirty="0"/>
              <a:t>Η </a:t>
            </a:r>
            <a:r>
              <a:rPr lang="el-GR" dirty="0" err="1"/>
              <a:t>εργοθεραπεία</a:t>
            </a:r>
            <a:r>
              <a:rPr lang="el-GR" dirty="0"/>
              <a:t> αναγνωρίζει αυτές τις ανάγκες ως θεμελιώδεις και απαραίτητες για την επιβίωση και την αρχική κινητοποίηση του ατόμου προς δράση.</a:t>
            </a:r>
          </a:p>
          <a:p>
            <a:endParaRPr lang="el-GR" dirty="0"/>
          </a:p>
        </p:txBody>
      </p:sp>
    </p:spTree>
    <p:extLst>
      <p:ext uri="{BB962C8B-B14F-4D97-AF65-F5344CB8AC3E}">
        <p14:creationId xmlns:p14="http://schemas.microsoft.com/office/powerpoint/2010/main" val="1966022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4BE119-183C-4DB3-99A5-F5C9FC82070E}"/>
              </a:ext>
            </a:extLst>
          </p:cNvPr>
          <p:cNvSpPr>
            <a:spLocks noGrp="1"/>
          </p:cNvSpPr>
          <p:nvPr>
            <p:ph type="title"/>
          </p:nvPr>
        </p:nvSpPr>
        <p:spPr/>
        <p:txBody>
          <a:bodyPr/>
          <a:lstStyle/>
          <a:p>
            <a:r>
              <a:rPr lang="el-GR" dirty="0"/>
              <a:t>Δεύτερο Επίπεδο: Ανάπτυξη Δεξιοτήτων και Κοινωνική Αλληλεπίδραση</a:t>
            </a:r>
          </a:p>
        </p:txBody>
      </p:sp>
      <p:sp>
        <p:nvSpPr>
          <p:cNvPr id="4" name="Rectangle 1">
            <a:extLst>
              <a:ext uri="{FF2B5EF4-FFF2-40B4-BE49-F238E27FC236}">
                <a16:creationId xmlns:a16="http://schemas.microsoft.com/office/drawing/2014/main" id="{5AD2AF84-F678-4530-9B4F-B93E10AB4DED}"/>
              </a:ext>
            </a:extLst>
          </p:cNvPr>
          <p:cNvSpPr>
            <a:spLocks noGrp="1" noChangeArrowheads="1"/>
          </p:cNvSpPr>
          <p:nvPr>
            <p:ph sz="quarter" idx="13"/>
          </p:nvPr>
        </p:nvSpPr>
        <p:spPr bwMode="auto">
          <a:xfrm>
            <a:off x="913775" y="2509485"/>
            <a:ext cx="10831186"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Στο επόμενο επίπεδο, το κίνητρο για εμπλοκή σε έργα αφορά την ανάπτυξη δεξιοτήτων και την αλληλεπίδραση με άλλους.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Το άτομο εμπλέκεται σε έργα με στόχο:</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Την ανάπτυξη ικανοτήτων για επίλυση καθημερινών προβλημάτων και προκλήσεων.</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Τη διαμόρφωση σχέσεων και την κοινωνική συνύπαρξη.</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Την εξασφάλιση του βιοπορισμού, επιδιώκοντας δραστηριότητες που του παρέχουν τα προς το ζην.</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Αυτές οι ανάγκες προωθούν την προσαρμογή, την επιδεξιότητα και την ενδυνάμωση του ατόμου, υποστηρίζοντας τη λειτουργική ανεξαρτησία και την κοινωνική ένταξη</a:t>
            </a:r>
            <a:r>
              <a:rPr kumimoji="0" lang="el-GR" altLang="el-GR"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751121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A321FB-0160-4136-A817-99D546DD4D55}"/>
              </a:ext>
            </a:extLst>
          </p:cNvPr>
          <p:cNvSpPr>
            <a:spLocks noGrp="1"/>
          </p:cNvSpPr>
          <p:nvPr>
            <p:ph type="title"/>
          </p:nvPr>
        </p:nvSpPr>
        <p:spPr/>
        <p:txBody>
          <a:bodyPr/>
          <a:lstStyle/>
          <a:p>
            <a:r>
              <a:rPr lang="el-GR" b="1" dirty="0"/>
              <a:t>Τρίτο Επίπεδο: Ανώτερες Ψυχολογικές και Συναισθηματικές Ανάγκες</a:t>
            </a:r>
            <a:r>
              <a:rPr lang="el-GR" dirty="0"/>
              <a:t>:</a:t>
            </a:r>
          </a:p>
        </p:txBody>
      </p:sp>
      <p:sp>
        <p:nvSpPr>
          <p:cNvPr id="3" name="Θέση περιεχομένου 2">
            <a:extLst>
              <a:ext uri="{FF2B5EF4-FFF2-40B4-BE49-F238E27FC236}">
                <a16:creationId xmlns:a16="http://schemas.microsoft.com/office/drawing/2014/main" id="{80583E6D-D007-48AA-9566-D47ACAFB45A1}"/>
              </a:ext>
            </a:extLst>
          </p:cNvPr>
          <p:cNvSpPr>
            <a:spLocks noGrp="1"/>
          </p:cNvSpPr>
          <p:nvPr>
            <p:ph sz="quarter" idx="13"/>
          </p:nvPr>
        </p:nvSpPr>
        <p:spPr/>
        <p:txBody>
          <a:bodyPr/>
          <a:lstStyle/>
          <a:p>
            <a:pPr>
              <a:buFont typeface="Arial" panose="020B0604020202020204" pitchFamily="34" charset="0"/>
              <a:buChar char="•"/>
            </a:pPr>
            <a:r>
              <a:rPr lang="el-GR" dirty="0"/>
              <a:t>Το ανώτερο επίπεδο αναγκών οδηγεί στην επιδίωξη έργων που προσφέρουν εσωτερική ικανοποίηση, σκοπό και εκπλήρωση.</a:t>
            </a:r>
          </a:p>
          <a:p>
            <a:pPr>
              <a:buFont typeface="Arial" panose="020B0604020202020204" pitchFamily="34" charset="0"/>
              <a:buChar char="•"/>
            </a:pPr>
            <a:r>
              <a:rPr lang="el-GR" dirty="0"/>
              <a:t>Η εμπλοκή σε έργα γίνεται αυτοσκοπός, δίνοντας στο άτομο μια αίσθηση προσωπικής ολοκλήρωσης και επιβράβευσης.</a:t>
            </a:r>
          </a:p>
          <a:p>
            <a:pPr>
              <a:buFont typeface="Arial" panose="020B0604020202020204" pitchFamily="34" charset="0"/>
              <a:buChar char="•"/>
            </a:pPr>
            <a:r>
              <a:rPr lang="el-GR" dirty="0"/>
              <a:t>Αυτό το επίπεδο σχετίζεται με την αίσθηση του σκοπού, της ταυτότητας και της προσωπικής ανάπτυξης, ενθαρρύνοντας τη συνεχή εμπλοκή σε δραστηριότητες που ευνοούν τη νοητική και συναισθηματική υγεία.</a:t>
            </a:r>
          </a:p>
          <a:p>
            <a:endParaRPr lang="el-GR" dirty="0"/>
          </a:p>
        </p:txBody>
      </p:sp>
      <p:sp>
        <p:nvSpPr>
          <p:cNvPr id="5" name="Rectangle 2">
            <a:extLst>
              <a:ext uri="{FF2B5EF4-FFF2-40B4-BE49-F238E27FC236}">
                <a16:creationId xmlns:a16="http://schemas.microsoft.com/office/drawing/2014/main" id="{4838DCD8-C6BF-4256-902C-01955955E0AB}"/>
              </a:ext>
            </a:extLst>
          </p:cNvPr>
          <p:cNvSpPr>
            <a:spLocks noChangeArrowheads="1"/>
          </p:cNvSpPr>
          <p:nvPr/>
        </p:nvSpPr>
        <p:spPr bwMode="auto">
          <a:xfrm>
            <a:off x="142240" y="5771048"/>
            <a:ext cx="861114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400" b="0" i="0" u="none" strike="noStrike" cap="none" normalizeH="0" baseline="0" dirty="0" err="1">
                <a:ln>
                  <a:noFill/>
                </a:ln>
                <a:solidFill>
                  <a:schemeClr val="tx1"/>
                </a:solidFill>
                <a:effectLst/>
                <a:latin typeface="Arial" panose="020B0604020202020204" pitchFamily="34" charset="0"/>
              </a:rPr>
              <a:t>Maslow</a:t>
            </a:r>
            <a:r>
              <a:rPr kumimoji="0" lang="el-GR" altLang="el-GR" sz="1400" b="0" i="0" u="none" strike="noStrike" cap="none" normalizeH="0" baseline="0" dirty="0">
                <a:ln>
                  <a:noFill/>
                </a:ln>
                <a:solidFill>
                  <a:schemeClr val="tx1"/>
                </a:solidFill>
                <a:effectLst/>
                <a:latin typeface="Arial" panose="020B0604020202020204" pitchFamily="34" charset="0"/>
              </a:rPr>
              <a:t>, A. H. (1943). "A </a:t>
            </a:r>
            <a:r>
              <a:rPr kumimoji="0" lang="el-GR" altLang="el-GR" sz="1400" b="0" i="0" u="none" strike="noStrike" cap="none" normalizeH="0" baseline="0" dirty="0" err="1">
                <a:ln>
                  <a:noFill/>
                </a:ln>
                <a:solidFill>
                  <a:schemeClr val="tx1"/>
                </a:solidFill>
                <a:effectLst/>
                <a:latin typeface="Arial" panose="020B0604020202020204" pitchFamily="34" charset="0"/>
              </a:rPr>
              <a:t>theory</a:t>
            </a:r>
            <a:r>
              <a:rPr kumimoji="0" lang="el-GR" altLang="el-GR" sz="1400" b="0" i="0" u="none" strike="noStrike" cap="none" normalizeH="0" baseline="0" dirty="0">
                <a:ln>
                  <a:noFill/>
                </a:ln>
                <a:solidFill>
                  <a:schemeClr val="tx1"/>
                </a:solidFill>
                <a:effectLst/>
                <a:latin typeface="Arial" panose="020B0604020202020204" pitchFamily="34" charset="0"/>
              </a:rPr>
              <a:t> of </a:t>
            </a:r>
            <a:r>
              <a:rPr kumimoji="0" lang="el-GR" altLang="el-GR" sz="1400" b="0" i="0" u="none" strike="noStrike" cap="none" normalizeH="0" baseline="0" dirty="0" err="1">
                <a:ln>
                  <a:noFill/>
                </a:ln>
                <a:solidFill>
                  <a:schemeClr val="tx1"/>
                </a:solidFill>
                <a:effectLst/>
                <a:latin typeface="Arial" panose="020B0604020202020204" pitchFamily="34" charset="0"/>
              </a:rPr>
              <a:t>human</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motivation</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Psychological</a:t>
            </a:r>
            <a:r>
              <a:rPr kumimoji="0" lang="el-GR" altLang="el-GR" sz="1400" b="0" i="1" u="none" strike="noStrike" cap="none" normalizeH="0" baseline="0" dirty="0">
                <a:ln>
                  <a:noFill/>
                </a:ln>
                <a:solidFill>
                  <a:schemeClr val="tx1"/>
                </a:solidFill>
                <a:effectLst/>
                <a:latin typeface="Arial" panose="020B0604020202020204" pitchFamily="34" charset="0"/>
              </a:rPr>
              <a:t> Review</a:t>
            </a:r>
            <a:r>
              <a:rPr kumimoji="0" lang="el-GR" altLang="el-GR" sz="1400" b="0" i="0" u="none" strike="noStrike" cap="none" normalizeH="0" baseline="0" dirty="0">
                <a:ln>
                  <a:noFill/>
                </a:ln>
                <a:solidFill>
                  <a:schemeClr val="tx1"/>
                </a:solidFill>
                <a:effectLst/>
                <a:latin typeface="Arial" panose="020B0604020202020204" pitchFamily="34" charset="0"/>
              </a:rPr>
              <a:t>, 50(4), 370-396.</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400" b="0" i="0" u="none" strike="noStrike" cap="none" normalizeH="0" baseline="0" dirty="0" err="1">
                <a:ln>
                  <a:noFill/>
                </a:ln>
                <a:solidFill>
                  <a:schemeClr val="tx1"/>
                </a:solidFill>
                <a:effectLst/>
                <a:latin typeface="Arial" panose="020B0604020202020204" pitchFamily="34" charset="0"/>
              </a:rPr>
              <a:t>Kielhofner</a:t>
            </a:r>
            <a:r>
              <a:rPr kumimoji="0" lang="el-GR" altLang="el-GR" sz="1400" b="0" i="0" u="none" strike="noStrike" cap="none" normalizeH="0" baseline="0" dirty="0">
                <a:ln>
                  <a:noFill/>
                </a:ln>
                <a:solidFill>
                  <a:schemeClr val="tx1"/>
                </a:solidFill>
                <a:effectLst/>
                <a:latin typeface="Arial" panose="020B0604020202020204" pitchFamily="34" charset="0"/>
              </a:rPr>
              <a:t>, G. (2008). </a:t>
            </a:r>
            <a:r>
              <a:rPr kumimoji="0" lang="el-GR" altLang="el-GR" sz="1400" b="0" i="1" u="none" strike="noStrike" cap="none" normalizeH="0" baseline="0" dirty="0" err="1">
                <a:ln>
                  <a:noFill/>
                </a:ln>
                <a:solidFill>
                  <a:schemeClr val="tx1"/>
                </a:solidFill>
                <a:effectLst/>
                <a:latin typeface="Arial" panose="020B0604020202020204" pitchFamily="34" charset="0"/>
              </a:rPr>
              <a:t>Model</a:t>
            </a:r>
            <a:r>
              <a:rPr kumimoji="0" lang="el-GR" altLang="el-GR" sz="1400" b="0" i="1" u="none" strike="noStrike" cap="none" normalizeH="0" baseline="0" dirty="0">
                <a:ln>
                  <a:noFill/>
                </a:ln>
                <a:solidFill>
                  <a:schemeClr val="tx1"/>
                </a:solidFill>
                <a:effectLst/>
                <a:latin typeface="Arial" panose="020B0604020202020204" pitchFamily="34" charset="0"/>
              </a:rPr>
              <a:t> of Human </a:t>
            </a:r>
            <a:r>
              <a:rPr kumimoji="0" lang="el-GR" altLang="el-GR" sz="1400" b="0" i="1" u="none" strike="noStrike" cap="none" normalizeH="0" baseline="0" dirty="0" err="1">
                <a:ln>
                  <a:noFill/>
                </a:ln>
                <a:solidFill>
                  <a:schemeClr val="tx1"/>
                </a:solidFill>
                <a:effectLst/>
                <a:latin typeface="Arial" panose="020B0604020202020204" pitchFamily="34" charset="0"/>
              </a:rPr>
              <a:t>Occupation</a:t>
            </a:r>
            <a:r>
              <a:rPr kumimoji="0" lang="el-GR" altLang="el-GR" sz="1400" b="0" i="1"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Theory</a:t>
            </a:r>
            <a:r>
              <a:rPr kumimoji="0" lang="el-GR" altLang="el-GR" sz="1400" b="0" i="1" u="none" strike="noStrike" cap="none" normalizeH="0" baseline="0" dirty="0">
                <a:ln>
                  <a:noFill/>
                </a:ln>
                <a:solidFill>
                  <a:schemeClr val="tx1"/>
                </a:solidFill>
                <a:effectLst/>
                <a:latin typeface="Arial" panose="020B0604020202020204" pitchFamily="34" charset="0"/>
              </a:rPr>
              <a:t> and </a:t>
            </a:r>
            <a:r>
              <a:rPr kumimoji="0" lang="el-GR" altLang="el-GR" sz="1400" b="0" i="1" u="none" strike="noStrike" cap="none" normalizeH="0" baseline="0" dirty="0" err="1">
                <a:ln>
                  <a:noFill/>
                </a:ln>
                <a:solidFill>
                  <a:schemeClr val="tx1"/>
                </a:solidFill>
                <a:effectLst/>
                <a:latin typeface="Arial" panose="020B0604020202020204" pitchFamily="34" charset="0"/>
              </a:rPr>
              <a:t>Application</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Lippincott</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Williams</a:t>
            </a:r>
            <a:r>
              <a:rPr kumimoji="0" lang="el-GR" altLang="el-GR" sz="1400" b="0" i="0" u="none" strike="noStrike" cap="none" normalizeH="0" baseline="0" dirty="0">
                <a:ln>
                  <a:noFill/>
                </a:ln>
                <a:solidFill>
                  <a:schemeClr val="tx1"/>
                </a:solidFill>
                <a:effectLst/>
                <a:latin typeface="Arial" panose="020B0604020202020204" pitchFamily="34" charset="0"/>
              </a:rPr>
              <a:t> &amp; </a:t>
            </a:r>
            <a:r>
              <a:rPr kumimoji="0" lang="el-GR" altLang="el-GR" sz="1400" b="0" i="0" u="none" strike="noStrike" cap="none" normalizeH="0" baseline="0" dirty="0" err="1">
                <a:ln>
                  <a:noFill/>
                </a:ln>
                <a:solidFill>
                  <a:schemeClr val="tx1"/>
                </a:solidFill>
                <a:effectLst/>
                <a:latin typeface="Arial" panose="020B0604020202020204" pitchFamily="34" charset="0"/>
              </a:rPr>
              <a:t>Wilkins</a:t>
            </a:r>
            <a:r>
              <a:rPr kumimoji="0" lang="el-GR" altLang="el-GR"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400" b="0" i="0" u="none" strike="noStrike" cap="none" normalizeH="0" baseline="0" dirty="0" err="1">
                <a:ln>
                  <a:noFill/>
                </a:ln>
                <a:solidFill>
                  <a:schemeClr val="tx1"/>
                </a:solidFill>
                <a:effectLst/>
                <a:latin typeface="Arial" panose="020B0604020202020204" pitchFamily="34" charset="0"/>
              </a:rPr>
              <a:t>Wilcock</a:t>
            </a:r>
            <a:r>
              <a:rPr kumimoji="0" lang="el-GR" altLang="el-GR" sz="1400" b="0" i="0" u="none" strike="noStrike" cap="none" normalizeH="0" baseline="0" dirty="0">
                <a:ln>
                  <a:noFill/>
                </a:ln>
                <a:solidFill>
                  <a:schemeClr val="tx1"/>
                </a:solidFill>
                <a:effectLst/>
                <a:latin typeface="Arial" panose="020B0604020202020204" pitchFamily="34" charset="0"/>
              </a:rPr>
              <a:t>, A. A. (2006). </a:t>
            </a:r>
            <a:r>
              <a:rPr kumimoji="0" lang="el-GR" altLang="el-GR" sz="1400" b="0" i="1" u="none" strike="noStrike" cap="none" normalizeH="0" baseline="0" dirty="0" err="1">
                <a:ln>
                  <a:noFill/>
                </a:ln>
                <a:solidFill>
                  <a:schemeClr val="tx1"/>
                </a:solidFill>
                <a:effectLst/>
                <a:latin typeface="Arial" panose="020B0604020202020204" pitchFamily="34" charset="0"/>
              </a:rPr>
              <a:t>An</a:t>
            </a:r>
            <a:r>
              <a:rPr kumimoji="0" lang="el-GR" altLang="el-GR" sz="1400" b="0" i="1"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Occupational</a:t>
            </a:r>
            <a:r>
              <a:rPr kumimoji="0" lang="el-GR" altLang="el-GR" sz="1400" b="0" i="1"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Perspective</a:t>
            </a:r>
            <a:r>
              <a:rPr kumimoji="0" lang="el-GR" altLang="el-GR" sz="1400" b="0" i="1" u="none" strike="noStrike" cap="none" normalizeH="0" baseline="0" dirty="0">
                <a:ln>
                  <a:noFill/>
                </a:ln>
                <a:solidFill>
                  <a:schemeClr val="tx1"/>
                </a:solidFill>
                <a:effectLst/>
                <a:latin typeface="Arial" panose="020B0604020202020204" pitchFamily="34" charset="0"/>
              </a:rPr>
              <a:t> of Health</a:t>
            </a:r>
            <a:r>
              <a:rPr kumimoji="0" lang="el-GR" altLang="el-GR" sz="1400" b="0" i="0" u="none" strike="noStrike" cap="none" normalizeH="0" baseline="0" dirty="0">
                <a:ln>
                  <a:noFill/>
                </a:ln>
                <a:solidFill>
                  <a:schemeClr val="tx1"/>
                </a:solidFill>
                <a:effectLst/>
                <a:latin typeface="Arial" panose="020B0604020202020204" pitchFamily="34" charset="0"/>
              </a:rPr>
              <a:t>. SLACK </a:t>
            </a:r>
            <a:r>
              <a:rPr kumimoji="0" lang="el-GR" altLang="el-GR" sz="1400" b="0" i="0" u="none" strike="noStrike" cap="none" normalizeH="0" baseline="0" dirty="0" err="1">
                <a:ln>
                  <a:noFill/>
                </a:ln>
                <a:solidFill>
                  <a:schemeClr val="tx1"/>
                </a:solidFill>
                <a:effectLst/>
                <a:latin typeface="Arial" panose="020B0604020202020204" pitchFamily="34" charset="0"/>
              </a:rPr>
              <a:t>Incorporated</a:t>
            </a:r>
            <a:r>
              <a:rPr kumimoji="0" lang="el-GR" altLang="el-GR" sz="14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577614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25C9E2-573C-45DA-B7D6-2AD507302495}"/>
              </a:ext>
            </a:extLst>
          </p:cNvPr>
          <p:cNvSpPr>
            <a:spLocks noGrp="1"/>
          </p:cNvSpPr>
          <p:nvPr>
            <p:ph type="title"/>
          </p:nvPr>
        </p:nvSpPr>
        <p:spPr/>
        <p:txBody>
          <a:bodyPr/>
          <a:lstStyle/>
          <a:p>
            <a:r>
              <a:rPr lang="el-GR" dirty="0"/>
              <a:t>Σημασία της Συμμετοχής των Ατόμων σε Έργα</a:t>
            </a:r>
          </a:p>
        </p:txBody>
      </p:sp>
      <p:sp>
        <p:nvSpPr>
          <p:cNvPr id="3" name="Θέση περιεχομένου 2">
            <a:extLst>
              <a:ext uri="{FF2B5EF4-FFF2-40B4-BE49-F238E27FC236}">
                <a16:creationId xmlns:a16="http://schemas.microsoft.com/office/drawing/2014/main" id="{A2C883C8-F4DF-409C-B418-3E81E9A01F24}"/>
              </a:ext>
            </a:extLst>
          </p:cNvPr>
          <p:cNvSpPr>
            <a:spLocks noGrp="1"/>
          </p:cNvSpPr>
          <p:nvPr>
            <p:ph sz="quarter" idx="13"/>
          </p:nvPr>
        </p:nvSpPr>
        <p:spPr/>
        <p:txBody>
          <a:bodyPr/>
          <a:lstStyle/>
          <a:p>
            <a:pPr>
              <a:buFont typeface="Arial" panose="020B0604020202020204" pitchFamily="34" charset="0"/>
              <a:buChar char="•"/>
            </a:pPr>
            <a:r>
              <a:rPr lang="el-GR" b="1" dirty="0"/>
              <a:t>Η Αυτονόητη Αντίληψη των Έργων</a:t>
            </a:r>
            <a:r>
              <a:rPr lang="el-GR" dirty="0"/>
              <a:t>:</a:t>
            </a:r>
          </a:p>
          <a:p>
            <a:pPr marL="742950" lvl="1" indent="-285750">
              <a:buFont typeface="Arial" panose="020B0604020202020204" pitchFamily="34" charset="0"/>
              <a:buChar char="•"/>
            </a:pPr>
            <a:r>
              <a:rPr lang="el-GR" dirty="0"/>
              <a:t>Οι άνθρωποι συνήθως δεν αναλογίζονται τη σημασία των καθημερινών δραστηριοτήτων τους και συχνά θεωρούν δεδομένη τη δυνατότητά τους να συμμετέχουν σε αυτές.</a:t>
            </a:r>
          </a:p>
          <a:p>
            <a:pPr marL="742950" lvl="1" indent="-285750">
              <a:buFont typeface="Arial" panose="020B0604020202020204" pitchFamily="34" charset="0"/>
              <a:buChar char="•"/>
            </a:pPr>
            <a:r>
              <a:rPr lang="el-GR" dirty="0"/>
              <a:t>Η συμμετοχή σε έργα, όπως οι καθημερινές </a:t>
            </a:r>
            <a:r>
              <a:rPr lang="el-GR" dirty="0" err="1"/>
              <a:t>ρουτίνες</a:t>
            </a:r>
            <a:r>
              <a:rPr lang="el-GR" dirty="0"/>
              <a:t>, η εργασία και οι δραστηριότητες ψυχαγωγίας, γίνεται αυτονόητη και αναπόσπαστο κομμάτι της ζωής, χωρίς συχνά να εκτιμάται η επίδρασή τους στη σωματική και ψυχική υγεία.</a:t>
            </a:r>
          </a:p>
          <a:p>
            <a:endParaRPr lang="el-GR" dirty="0"/>
          </a:p>
        </p:txBody>
      </p:sp>
    </p:spTree>
    <p:extLst>
      <p:ext uri="{BB962C8B-B14F-4D97-AF65-F5344CB8AC3E}">
        <p14:creationId xmlns:p14="http://schemas.microsoft.com/office/powerpoint/2010/main" val="400899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02FAC2-60CD-4B1D-BA6F-12F94C15758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43128EB-A14A-4594-B541-B2BD85F990C5}"/>
              </a:ext>
            </a:extLst>
          </p:cNvPr>
          <p:cNvSpPr>
            <a:spLocks noGrp="1"/>
          </p:cNvSpPr>
          <p:nvPr>
            <p:ph sz="quarter" idx="13"/>
          </p:nvPr>
        </p:nvSpPr>
        <p:spPr/>
        <p:txBody>
          <a:bodyPr/>
          <a:lstStyle/>
          <a:p>
            <a:r>
              <a:rPr lang="el-GR" dirty="0"/>
              <a:t>Η Εργοθεραπεία θεμελιώθηκε στην πεποίθηση ότι η συμμετοχή των ατόμων σε καθημερινές δραστηριότητες, όπως η </a:t>
            </a:r>
            <a:r>
              <a:rPr lang="el-GR" dirty="0" err="1"/>
              <a:t>αυτοφροντίδα</a:t>
            </a:r>
            <a:r>
              <a:rPr lang="el-GR" dirty="0"/>
              <a:t>, η εκπαίδευση, η εργασία και η αναψυχή, αποτελεί κεντρικό στοιχείο για την οργάνωση της καθημερινής ζωής και συμβάλλει καθοριστικά στην υγεία και ευημερία τους. Σύμφωνα με το </a:t>
            </a:r>
            <a:r>
              <a:rPr lang="el-GR" dirty="0" err="1"/>
              <a:t>βιοψυχοκοινωνικό</a:t>
            </a:r>
            <a:r>
              <a:rPr lang="el-GR" dirty="0"/>
              <a:t> μοντέλο υγείας, η ενεργός εμπλοκή σε σημαντικές δραστηριότητες όχι μόνο βελτιώνει τη σωματική και ψυχική ευεξία αλλά και προάγει την κοινωνική ένταξη και την ποιότητα ζωής, υποστηρίζοντας τη συνολική λειτουργικότητα και την αίσθηση νοήματος στη ζωή των ατόμων.</a:t>
            </a:r>
          </a:p>
        </p:txBody>
      </p:sp>
    </p:spTree>
    <p:extLst>
      <p:ext uri="{BB962C8B-B14F-4D97-AF65-F5344CB8AC3E}">
        <p14:creationId xmlns:p14="http://schemas.microsoft.com/office/powerpoint/2010/main" val="72188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F179AA-40D1-446C-8D71-F847F8376989}"/>
              </a:ext>
            </a:extLst>
          </p:cNvPr>
          <p:cNvSpPr>
            <a:spLocks noGrp="1"/>
          </p:cNvSpPr>
          <p:nvPr>
            <p:ph type="title"/>
          </p:nvPr>
        </p:nvSpPr>
        <p:spPr/>
        <p:txBody>
          <a:bodyPr/>
          <a:lstStyle/>
          <a:p>
            <a:r>
              <a:rPr lang="el-GR" b="1" dirty="0"/>
              <a:t>Βάθος και Νόημα στη Ζωή μέσω της Συμμετοχής σε Έργα</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0FF4075C-A626-470E-8AC1-961CB6187A76}"/>
              </a:ext>
            </a:extLst>
          </p:cNvPr>
          <p:cNvSpPr>
            <a:spLocks noGrp="1"/>
          </p:cNvSpPr>
          <p:nvPr>
            <p:ph sz="quarter" idx="13"/>
          </p:nvPr>
        </p:nvSpPr>
        <p:spPr/>
        <p:txBody>
          <a:bodyPr/>
          <a:lstStyle/>
          <a:p>
            <a:pPr>
              <a:buFont typeface="Arial" panose="020B0604020202020204" pitchFamily="34" charset="0"/>
              <a:buChar char="•"/>
            </a:pPr>
            <a:r>
              <a:rPr lang="el-GR" dirty="0"/>
              <a:t>Τα έργα, μέσα από τη διαρκή συμμετοχή μας σε αυτά, συνεισφέρουν στη διαμόρφωση της ταυτότητας, της αυτοεκτίμησης και της προσωπικής ολοκλήρωσης.</a:t>
            </a:r>
          </a:p>
          <a:p>
            <a:pPr>
              <a:buFont typeface="Arial" panose="020B0604020202020204" pitchFamily="34" charset="0"/>
              <a:buChar char="•"/>
            </a:pPr>
            <a:r>
              <a:rPr lang="el-GR" dirty="0"/>
              <a:t>Η δυνατότητα συμμετοχής δεν είναι μόνο λειτουργική αλλά και ψυχολογική ανάγκη, καθώς δίνει δομή, νόημα και σκοπό στη ζωή.</a:t>
            </a:r>
          </a:p>
          <a:p>
            <a:endParaRPr lang="el-GR" dirty="0"/>
          </a:p>
        </p:txBody>
      </p:sp>
    </p:spTree>
    <p:extLst>
      <p:ext uri="{BB962C8B-B14F-4D97-AF65-F5344CB8AC3E}">
        <p14:creationId xmlns:p14="http://schemas.microsoft.com/office/powerpoint/2010/main" val="2538807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4BFD85-2F9F-43C0-BA2D-DE5A9530067A}"/>
              </a:ext>
            </a:extLst>
          </p:cNvPr>
          <p:cNvSpPr>
            <a:spLocks noGrp="1"/>
          </p:cNvSpPr>
          <p:nvPr>
            <p:ph type="title"/>
          </p:nvPr>
        </p:nvSpPr>
        <p:spPr/>
        <p:txBody>
          <a:bodyPr/>
          <a:lstStyle/>
          <a:p>
            <a:r>
              <a:rPr lang="el-GR" b="1" dirty="0"/>
              <a:t>Η Σημασία της Διατήρησης της Συμμετοχής σε Περιπτώσεις Περιορισμών</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4F491C5E-3B16-461D-B3DD-74BE5825517E}"/>
              </a:ext>
            </a:extLst>
          </p:cNvPr>
          <p:cNvSpPr>
            <a:spLocks noGrp="1"/>
          </p:cNvSpPr>
          <p:nvPr>
            <p:ph sz="quarter" idx="13"/>
          </p:nvPr>
        </p:nvSpPr>
        <p:spPr/>
        <p:txBody>
          <a:bodyPr/>
          <a:lstStyle/>
          <a:p>
            <a:pPr>
              <a:buFont typeface="Arial" panose="020B0604020202020204" pitchFamily="34" charset="0"/>
              <a:buChar char="•"/>
            </a:pPr>
            <a:r>
              <a:rPr lang="el-GR" dirty="0"/>
              <a:t>Η </a:t>
            </a:r>
            <a:r>
              <a:rPr lang="el-GR" dirty="0" err="1"/>
              <a:t>εργοθεραπεία</a:t>
            </a:r>
            <a:r>
              <a:rPr lang="el-GR" dirty="0"/>
              <a:t> αναγνωρίζει τη σημασία της συμμετοχής σε έργα και την προάγει, ειδικά σε άτομα που αντιμετωπίζουν περιορισμούς ή απώλειες στη λειτουργικότητά τους.</a:t>
            </a:r>
          </a:p>
          <a:p>
            <a:pPr>
              <a:buFont typeface="Arial" panose="020B0604020202020204" pitchFamily="34" charset="0"/>
              <a:buChar char="•"/>
            </a:pPr>
            <a:r>
              <a:rPr lang="el-GR" dirty="0"/>
              <a:t>Η διατήρηση της συμμετοχής, ακόμη και με τροποποιήσεις, είναι ουσιώδης για την αίσθηση της αυτονομίας, της κοινωνικής ενσωμάτωσης και της γενικότερης ποιότητας ζωής.</a:t>
            </a:r>
          </a:p>
          <a:p>
            <a:endParaRPr lang="el-GR" dirty="0"/>
          </a:p>
        </p:txBody>
      </p:sp>
    </p:spTree>
    <p:extLst>
      <p:ext uri="{BB962C8B-B14F-4D97-AF65-F5344CB8AC3E}">
        <p14:creationId xmlns:p14="http://schemas.microsoft.com/office/powerpoint/2010/main" val="424039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B91DF1-B154-411C-B3C4-E8914D328E1F}"/>
              </a:ext>
            </a:extLst>
          </p:cNvPr>
          <p:cNvSpPr>
            <a:spLocks noGrp="1"/>
          </p:cNvSpPr>
          <p:nvPr>
            <p:ph type="title"/>
          </p:nvPr>
        </p:nvSpPr>
        <p:spPr/>
        <p:txBody>
          <a:bodyPr/>
          <a:lstStyle/>
          <a:p>
            <a:r>
              <a:rPr lang="el-GR" dirty="0"/>
              <a:t>Πότε Θεωρούμε τις Δραστηριότητες/Έργα Σημαντικά</a:t>
            </a:r>
          </a:p>
        </p:txBody>
      </p:sp>
      <p:sp>
        <p:nvSpPr>
          <p:cNvPr id="3" name="Θέση περιεχομένου 2">
            <a:extLst>
              <a:ext uri="{FF2B5EF4-FFF2-40B4-BE49-F238E27FC236}">
                <a16:creationId xmlns:a16="http://schemas.microsoft.com/office/drawing/2014/main" id="{6F712102-E40E-45CB-B3BF-DAD6985CA7AA}"/>
              </a:ext>
            </a:extLst>
          </p:cNvPr>
          <p:cNvSpPr>
            <a:spLocks noGrp="1"/>
          </p:cNvSpPr>
          <p:nvPr>
            <p:ph sz="quarter" idx="13"/>
          </p:nvPr>
        </p:nvSpPr>
        <p:spPr/>
        <p:txBody>
          <a:bodyPr/>
          <a:lstStyle/>
          <a:p>
            <a:r>
              <a:rPr lang="el-GR" dirty="0"/>
              <a:t>Η σημασία των καθημερινών δραστηριοτήτων και έργων αναδεικνύεται περισσότερο όταν προκύπτουν ειδικά γεγονότα ή αλλαγές, τα οποία προσδίδουν σε αυτές νέες διαστάσεις ή περιορίζουν τη δυνατότητα συμμετοχής μας σε αυτές:</a:t>
            </a:r>
          </a:p>
        </p:txBody>
      </p:sp>
    </p:spTree>
    <p:extLst>
      <p:ext uri="{BB962C8B-B14F-4D97-AF65-F5344CB8AC3E}">
        <p14:creationId xmlns:p14="http://schemas.microsoft.com/office/powerpoint/2010/main" val="2639679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21BD42-FD1D-4519-BA5F-778346BE4E00}"/>
              </a:ext>
            </a:extLst>
          </p:cNvPr>
          <p:cNvSpPr>
            <a:spLocks noGrp="1"/>
          </p:cNvSpPr>
          <p:nvPr>
            <p:ph type="title"/>
          </p:nvPr>
        </p:nvSpPr>
        <p:spPr/>
        <p:txBody>
          <a:bodyPr/>
          <a:lstStyle/>
          <a:p>
            <a:r>
              <a:rPr lang="el-GR" b="1" dirty="0"/>
              <a:t>Πότε Θεωρούμε τις Δραστηριότητες/Έργα Σημαντικά</a:t>
            </a:r>
            <a:br>
              <a:rPr lang="el-GR" b="1" dirty="0"/>
            </a:br>
            <a:endParaRPr lang="el-GR" dirty="0"/>
          </a:p>
        </p:txBody>
      </p:sp>
      <p:sp>
        <p:nvSpPr>
          <p:cNvPr id="3" name="Θέση περιεχομένου 2">
            <a:extLst>
              <a:ext uri="{FF2B5EF4-FFF2-40B4-BE49-F238E27FC236}">
                <a16:creationId xmlns:a16="http://schemas.microsoft.com/office/drawing/2014/main" id="{2CD10FBE-53A5-4000-9937-098BA2B57D51}"/>
              </a:ext>
            </a:extLst>
          </p:cNvPr>
          <p:cNvSpPr>
            <a:spLocks noGrp="1"/>
          </p:cNvSpPr>
          <p:nvPr>
            <p:ph sz="quarter" idx="13"/>
          </p:nvPr>
        </p:nvSpPr>
        <p:spPr>
          <a:xfrm>
            <a:off x="0" y="2367092"/>
            <a:ext cx="11277600" cy="4277548"/>
          </a:xfrm>
        </p:spPr>
        <p:txBody>
          <a:bodyPr>
            <a:normAutofit fontScale="70000" lnSpcReduction="20000"/>
          </a:bodyPr>
          <a:lstStyle/>
          <a:p>
            <a:endParaRPr lang="el-GR" sz="2300" dirty="0"/>
          </a:p>
          <a:p>
            <a:r>
              <a:rPr lang="el-GR" sz="2300" dirty="0"/>
              <a:t>Η σημασία των καθημερινών δραστηριοτήτων και έργων αναδεικνύεται περισσότερο όταν προκύπτουν ειδικά γεγονότα ή αλλαγές, τα οποία προσδίδουν σε αυτές νέες διαστάσεις ή περιορίζουν τη δυνατότητα συμμετοχής μας σε αυτές:</a:t>
            </a:r>
          </a:p>
          <a:p>
            <a:pPr>
              <a:buFont typeface="Arial" panose="020B0604020202020204" pitchFamily="34" charset="0"/>
              <a:buChar char="•"/>
            </a:pPr>
            <a:r>
              <a:rPr lang="el-GR" sz="2300" b="1" dirty="0"/>
              <a:t>Έκτακτα ή Αναπάντεχα Γεγονότα</a:t>
            </a:r>
            <a:r>
              <a:rPr lang="el-GR" sz="2300" dirty="0"/>
              <a:t>:</a:t>
            </a:r>
          </a:p>
          <a:p>
            <a:pPr marL="742950" lvl="1" indent="-285750">
              <a:buFont typeface="Arial" panose="020B0604020202020204" pitchFamily="34" charset="0"/>
              <a:buChar char="•"/>
            </a:pPr>
            <a:r>
              <a:rPr lang="el-GR" sz="2300" dirty="0"/>
              <a:t>Όταν βιώνουμε γεγονότα που διαφοροποιούν τις συνήθεις μας δραστηριότητες – όπως μια εκδρομή, η δημιουργία μιας νέας σχέσης ή το τέλος μιας παλιάς, η απόκτηση νέων δεξιοτήτων, όπως το δίπλωμα οδήγησης – συνειδητοποιούμε τη σημασία των έργων για την ανάπτυξη της ταυτότητάς μας και την αίσθηση επίτευξης.</a:t>
            </a:r>
          </a:p>
          <a:p>
            <a:pPr marL="742950" lvl="1" indent="-285750">
              <a:buFont typeface="Arial" panose="020B0604020202020204" pitchFamily="34" charset="0"/>
              <a:buChar char="•"/>
            </a:pPr>
            <a:r>
              <a:rPr lang="el-GR" sz="2300" dirty="0"/>
              <a:t>Τα γεγονότα αυτά συχνά:</a:t>
            </a:r>
          </a:p>
          <a:p>
            <a:pPr marL="1143000" lvl="2" indent="-228600">
              <a:buFont typeface="Arial" panose="020B0604020202020204" pitchFamily="34" charset="0"/>
              <a:buChar char="•"/>
            </a:pPr>
            <a:r>
              <a:rPr lang="el-GR" sz="2300" dirty="0"/>
              <a:t>Περιλαμβάνουν συναισθήματα (ευχάριστα ή δυσάρεστα), τα οποία καθιστούν τις δραστηριότητες πιο προσωπικές και συμβολικές.</a:t>
            </a:r>
          </a:p>
          <a:p>
            <a:pPr marL="1143000" lvl="2" indent="-228600">
              <a:buFont typeface="Arial" panose="020B0604020202020204" pitchFamily="34" charset="0"/>
              <a:buChar char="•"/>
            </a:pPr>
            <a:r>
              <a:rPr lang="el-GR" sz="2300" dirty="0"/>
              <a:t>Συνδέονται με την προσωπική ανάπτυξη ή ανακαλύψεις που προσδίδουν νόημα και αναμνήσεις στην καθημερινότητά μας</a:t>
            </a:r>
            <a:r>
              <a:rPr lang="el-GR" dirty="0"/>
              <a:t>.</a:t>
            </a:r>
          </a:p>
          <a:p>
            <a:endParaRPr lang="el-GR" dirty="0"/>
          </a:p>
        </p:txBody>
      </p:sp>
    </p:spTree>
    <p:extLst>
      <p:ext uri="{BB962C8B-B14F-4D97-AF65-F5344CB8AC3E}">
        <p14:creationId xmlns:p14="http://schemas.microsoft.com/office/powerpoint/2010/main" val="3666298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AE4641-5B5B-495F-870E-EF8146AE27EF}"/>
              </a:ext>
            </a:extLst>
          </p:cNvPr>
          <p:cNvSpPr>
            <a:spLocks noGrp="1"/>
          </p:cNvSpPr>
          <p:nvPr>
            <p:ph type="title"/>
          </p:nvPr>
        </p:nvSpPr>
        <p:spPr/>
        <p:txBody>
          <a:bodyPr/>
          <a:lstStyle/>
          <a:p>
            <a:r>
              <a:rPr lang="el-GR" b="1" dirty="0"/>
              <a:t>Ασθένεια ή Περιορισμός της Λειτουργικότητας ή του </a:t>
            </a:r>
            <a:r>
              <a:rPr lang="el-GR" b="1" dirty="0" err="1"/>
              <a:t>εργου</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62F111F0-7AB2-4675-AADF-C8AB2678C810}"/>
              </a:ext>
            </a:extLst>
          </p:cNvPr>
          <p:cNvSpPr>
            <a:spLocks noGrp="1"/>
          </p:cNvSpPr>
          <p:nvPr>
            <p:ph sz="quarter" idx="13"/>
          </p:nvPr>
        </p:nvSpPr>
        <p:spPr/>
        <p:txBody>
          <a:bodyPr/>
          <a:lstStyle/>
          <a:p>
            <a:pPr>
              <a:buFont typeface="Arial" panose="020B0604020202020204" pitchFamily="34" charset="0"/>
              <a:buChar char="•"/>
            </a:pPr>
            <a:r>
              <a:rPr lang="el-GR" dirty="0"/>
              <a:t>Όταν μια πάθηση, όπως ένα κάταγμα ή μια χρόνια ασθένεια, περιορίζει τη δυνατότητά μας να συμμετέχουμε σε δραστηριότητες, τότε η αξία τους γίνεται εμφανής μέσα από την αίσθηση απώλειας.</a:t>
            </a:r>
          </a:p>
          <a:p>
            <a:pPr>
              <a:buFont typeface="Arial" panose="020B0604020202020204" pitchFamily="34" charset="0"/>
              <a:buChar char="•"/>
            </a:pPr>
            <a:r>
              <a:rPr lang="el-GR" dirty="0"/>
              <a:t>Η στέρηση της συμμετοχής επηρεάζει την ψυχική υγεία, καθώς οι δραστηριότητες αποτελούν μέσο για έκφραση, επίτευξη, και σύνδεση με άλλους.</a:t>
            </a:r>
          </a:p>
          <a:p>
            <a:pPr>
              <a:buFont typeface="Arial" panose="020B0604020202020204" pitchFamily="34" charset="0"/>
              <a:buChar char="•"/>
            </a:pPr>
            <a:r>
              <a:rPr lang="el-GR" dirty="0"/>
              <a:t>Η αποκατάσταση ή η προσαρμογή των έργων μέσω της </a:t>
            </a:r>
            <a:r>
              <a:rPr lang="el-GR" dirty="0" err="1"/>
              <a:t>εργοθεραπείας</a:t>
            </a:r>
            <a:r>
              <a:rPr lang="el-GR" dirty="0"/>
              <a:t> θεωρείται ζωτική για την επαναφορά της αίσθησης ολοκλήρωσης, αυτονομίας και ευημερίας.</a:t>
            </a:r>
          </a:p>
          <a:p>
            <a:endParaRPr lang="el-GR" dirty="0"/>
          </a:p>
        </p:txBody>
      </p:sp>
    </p:spTree>
    <p:extLst>
      <p:ext uri="{BB962C8B-B14F-4D97-AF65-F5344CB8AC3E}">
        <p14:creationId xmlns:p14="http://schemas.microsoft.com/office/powerpoint/2010/main" val="2683232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389AE0-2003-4F44-BE84-503BABB5D40F}"/>
              </a:ext>
            </a:extLst>
          </p:cNvPr>
          <p:cNvSpPr>
            <a:spLocks noGrp="1"/>
          </p:cNvSpPr>
          <p:nvPr>
            <p:ph type="title"/>
          </p:nvPr>
        </p:nvSpPr>
        <p:spPr/>
        <p:txBody>
          <a:bodyPr/>
          <a:lstStyle/>
          <a:p>
            <a:r>
              <a:rPr lang="el-GR" b="1" dirty="0"/>
              <a:t>Συμβολικός Ρόλος των Δραστηριοτήτων</a:t>
            </a:r>
            <a:r>
              <a:rPr lang="el-GR" dirty="0"/>
              <a:t>:</a:t>
            </a:r>
            <a:br>
              <a:rPr lang="el-GR" dirty="0"/>
            </a:br>
            <a:endParaRPr lang="el-GR" dirty="0"/>
          </a:p>
        </p:txBody>
      </p:sp>
      <p:sp>
        <p:nvSpPr>
          <p:cNvPr id="3" name="Θέση περιεχομένου 2">
            <a:extLst>
              <a:ext uri="{FF2B5EF4-FFF2-40B4-BE49-F238E27FC236}">
                <a16:creationId xmlns:a16="http://schemas.microsoft.com/office/drawing/2014/main" id="{D4674543-6350-44DB-A4BC-C13CF2C432ED}"/>
              </a:ext>
            </a:extLst>
          </p:cNvPr>
          <p:cNvSpPr>
            <a:spLocks noGrp="1"/>
          </p:cNvSpPr>
          <p:nvPr>
            <p:ph sz="quarter" idx="13"/>
          </p:nvPr>
        </p:nvSpPr>
        <p:spPr/>
        <p:txBody>
          <a:bodyPr/>
          <a:lstStyle/>
          <a:p>
            <a:pPr>
              <a:buFont typeface="Arial" panose="020B0604020202020204" pitchFamily="34" charset="0"/>
              <a:buChar char="•"/>
            </a:pPr>
            <a:r>
              <a:rPr lang="el-GR" dirty="0"/>
              <a:t>Οι δραστηριότητες αποκτούν ιδιαίτερο νόημα όταν συνδέονται με συμβολικούς σταθμούς στη ζωή μας, είτε είναι εορταστικά γεγονότα είτε προσωπικές επιτυχίες ή προκλήσεις.</a:t>
            </a:r>
          </a:p>
          <a:p>
            <a:pPr>
              <a:buFont typeface="Arial" panose="020B0604020202020204" pitchFamily="34" charset="0"/>
              <a:buChar char="•"/>
            </a:pPr>
            <a:r>
              <a:rPr lang="el-GR" dirty="0"/>
              <a:t>Αυτή η συμβολική διάσταση συμβάλλει στην αίσθηση της ταυτότητας και της προσωπικής εξέλιξης, τονίζοντας τη σημασία της δυνατότητας συμμετοχής σε έργα που ενισχύουν το αίσθημα του «</a:t>
            </a:r>
            <a:r>
              <a:rPr lang="el-GR" dirty="0" err="1"/>
              <a:t>ανήκειν</a:t>
            </a:r>
            <a:r>
              <a:rPr lang="el-GR" dirty="0"/>
              <a:t>» και της συναισθηματικής ισορροπίας.</a:t>
            </a:r>
          </a:p>
          <a:p>
            <a:endParaRPr lang="el-GR" dirty="0"/>
          </a:p>
        </p:txBody>
      </p:sp>
    </p:spTree>
    <p:extLst>
      <p:ext uri="{BB962C8B-B14F-4D97-AF65-F5344CB8AC3E}">
        <p14:creationId xmlns:p14="http://schemas.microsoft.com/office/powerpoint/2010/main" val="2049482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ECD999-C79D-466F-ABB8-09E0A2CC99CC}"/>
              </a:ext>
            </a:extLst>
          </p:cNvPr>
          <p:cNvSpPr>
            <a:spLocks noGrp="1"/>
          </p:cNvSpPr>
          <p:nvPr>
            <p:ph type="title"/>
          </p:nvPr>
        </p:nvSpPr>
        <p:spPr/>
        <p:txBody>
          <a:bodyPr>
            <a:normAutofit fontScale="90000"/>
          </a:bodyPr>
          <a:lstStyle/>
          <a:p>
            <a:br>
              <a:rPr lang="el-GR" dirty="0"/>
            </a:br>
            <a:r>
              <a:rPr lang="el-GR" b="1" dirty="0"/>
              <a:t>Τι Επιτυγχάνουμε Μέσα από την Εμπλοκή μας σε Έργα</a:t>
            </a:r>
            <a:br>
              <a:rPr lang="el-GR" b="1" dirty="0"/>
            </a:br>
            <a:endParaRPr lang="el-GR" dirty="0"/>
          </a:p>
        </p:txBody>
      </p:sp>
      <p:sp>
        <p:nvSpPr>
          <p:cNvPr id="3" name="Θέση περιεχομένου 2">
            <a:extLst>
              <a:ext uri="{FF2B5EF4-FFF2-40B4-BE49-F238E27FC236}">
                <a16:creationId xmlns:a16="http://schemas.microsoft.com/office/drawing/2014/main" id="{4F5B7D59-5F7E-4B73-99F8-BCAE7F10E21E}"/>
              </a:ext>
            </a:extLst>
          </p:cNvPr>
          <p:cNvSpPr>
            <a:spLocks noGrp="1"/>
          </p:cNvSpPr>
          <p:nvPr>
            <p:ph sz="quarter" idx="13"/>
          </p:nvPr>
        </p:nvSpPr>
        <p:spPr>
          <a:xfrm>
            <a:off x="707586" y="1900928"/>
            <a:ext cx="10363826" cy="3424107"/>
          </a:xfrm>
        </p:spPr>
        <p:txBody>
          <a:bodyPr/>
          <a:lstStyle/>
          <a:p>
            <a:r>
              <a:rPr lang="el-GR" dirty="0"/>
              <a:t>Η συμμετοχή μας σε έργα δεν εξυπηρετεί μόνο πρακτικές ανάγκες, αλλά συμβάλλει και στη συνολική ευημερία και ανάπτυξή μας, επιδρώντας θετικά σε πολλαπλές διαστάσεις της ζωής μας:</a:t>
            </a:r>
          </a:p>
          <a:p>
            <a:endParaRPr lang="el-GR" dirty="0"/>
          </a:p>
        </p:txBody>
      </p:sp>
      <p:sp>
        <p:nvSpPr>
          <p:cNvPr id="5" name="Rectangle 2">
            <a:extLst>
              <a:ext uri="{FF2B5EF4-FFF2-40B4-BE49-F238E27FC236}">
                <a16:creationId xmlns:a16="http://schemas.microsoft.com/office/drawing/2014/main" id="{52926E44-B28E-469B-91E6-DC78BFAB2AA6}"/>
              </a:ext>
            </a:extLst>
          </p:cNvPr>
          <p:cNvSpPr>
            <a:spLocks noChangeArrowheads="1"/>
          </p:cNvSpPr>
          <p:nvPr/>
        </p:nvSpPr>
        <p:spPr bwMode="auto">
          <a:xfrm>
            <a:off x="629920" y="3432814"/>
            <a:ext cx="112776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err="1">
                <a:ln>
                  <a:noFill/>
                </a:ln>
                <a:solidFill>
                  <a:schemeClr val="tx1"/>
                </a:solidFill>
                <a:effectLst/>
                <a:latin typeface="Arial" panose="020B0604020202020204" pitchFamily="34" charset="0"/>
              </a:rPr>
              <a:t>Αυτοφροντίδα</a:t>
            </a:r>
            <a:r>
              <a:rPr kumimoji="0" lang="el-GR" altLang="el-GR" sz="2400" b="1" i="0" u="none" strike="noStrike" cap="none" normalizeH="0" baseline="0" dirty="0">
                <a:ln>
                  <a:noFill/>
                </a:ln>
                <a:solidFill>
                  <a:schemeClr val="tx1"/>
                </a:solidFill>
                <a:effectLst/>
                <a:latin typeface="Arial" panose="020B0604020202020204" pitchFamily="34" charset="0"/>
              </a:rPr>
              <a:t> και Συντήρηση</a:t>
            </a:r>
            <a:r>
              <a:rPr kumimoji="0" lang="el-GR" altLang="el-GR"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Μέσα από τα έργα, φροντίζουμε τον εαυτό μας και καλύπτουμε βασικές ανάγκες που αφορούν τη σωματική και ψυχική ευεξία.</a:t>
            </a:r>
          </a:p>
          <a:p>
            <a:pPr marL="0" marR="0" lvl="0" indent="0" algn="l" defTabSz="914400" rtl="0" eaLnBrk="0" fontAlgn="base" latinLnBrk="0" hangingPunct="0">
              <a:lnSpc>
                <a:spcPct val="100000"/>
              </a:lnSpc>
              <a:spcBef>
                <a:spcPct val="0"/>
              </a:spcBef>
              <a:spcAft>
                <a:spcPct val="0"/>
              </a:spcAft>
              <a:buClrTx/>
              <a:buSzTx/>
              <a:tabLst/>
            </a:pPr>
            <a:endParaRPr kumimoji="0" lang="el-GR" altLang="el-GR"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Σωματική Άσκηση και Ενδυνάμωση</a:t>
            </a:r>
            <a:r>
              <a:rPr kumimoji="0" lang="el-GR" altLang="el-GR"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Η εμπλοκή σε δραστηριότητες, όπως η άσκηση και η κίνηση, βοηθά στη διατήρηση της φυσικής κατάστασης, ενισχύοντας την αντοχή, την ευκινησία και τη γενική υγεία του οργανισμού.</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0656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B4BB1C6-334C-47B9-9821-C438AF4496BC}"/>
              </a:ext>
            </a:extLst>
          </p:cNvPr>
          <p:cNvSpPr>
            <a:spLocks noGrp="1" noChangeArrowheads="1"/>
          </p:cNvSpPr>
          <p:nvPr>
            <p:ph sz="quarter" idx="13"/>
          </p:nvPr>
        </p:nvSpPr>
        <p:spPr bwMode="auto">
          <a:xfrm>
            <a:off x="913774" y="1678490"/>
            <a:ext cx="10607666"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Μάθηση και Ανάπτυξη Δεξιοτήτων</a:t>
            </a:r>
            <a:r>
              <a:rPr kumimoji="0" lang="el-GR" altLang="el-GR"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Οι δραστηριότητες μάς προσφέρουν ευκαιρίες μάθησης, ενισχύοντας την προσωπική και επαγγελματική ανάπτυξη και προσαρμοστικότητα, ειδικά μέσω της απόκτησης νέων δεξιοτήτων.</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Ψυχαγωγία και Δημιουργική Απασχόληση</a:t>
            </a:r>
            <a:r>
              <a:rPr kumimoji="0" lang="el-GR" altLang="el-GR"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Τα έργα προσφέρουν ευκαιρίες για ευχάριστη απασχόληση και δημιουργικότητα, κάτι που ενισχύει την ψυχική χαλάρωση, μειώνει το στρες και βελτιώνει την ποιότητα ζωής.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Διατήρηση και Βελτίωση της Υγείας</a:t>
            </a:r>
            <a:r>
              <a:rPr kumimoji="0" lang="el-GR" altLang="el-GR"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Μέσω της συμμετοχής, υποστηρίζουμε την πρόληψη ασθενειών, προάγουμε την υγεία και ευεξία μας και διατηρούμε την ικανότητά μας να είμαστε ανεξάρτητοι και δραστήριοι.</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7512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560672-F18C-497A-A320-57ECDC8D531B}"/>
              </a:ext>
            </a:extLst>
          </p:cNvPr>
          <p:cNvSpPr>
            <a:spLocks noGrp="1"/>
          </p:cNvSpPr>
          <p:nvPr>
            <p:ph type="title"/>
          </p:nvPr>
        </p:nvSpPr>
        <p:spPr/>
        <p:txBody>
          <a:bodyPr/>
          <a:lstStyle/>
          <a:p>
            <a:endParaRPr lang="el-GR"/>
          </a:p>
        </p:txBody>
      </p:sp>
      <p:sp>
        <p:nvSpPr>
          <p:cNvPr id="4" name="Rectangle 1">
            <a:extLst>
              <a:ext uri="{FF2B5EF4-FFF2-40B4-BE49-F238E27FC236}">
                <a16:creationId xmlns:a16="http://schemas.microsoft.com/office/drawing/2014/main" id="{202B1950-E2CF-40E6-971B-513EB650FBDD}"/>
              </a:ext>
            </a:extLst>
          </p:cNvPr>
          <p:cNvSpPr>
            <a:spLocks noGrp="1" noChangeArrowheads="1"/>
          </p:cNvSpPr>
          <p:nvPr>
            <p:ph sz="quarter" idx="13"/>
          </p:nvPr>
        </p:nvSpPr>
        <p:spPr bwMode="auto">
          <a:xfrm>
            <a:off x="913774" y="2232487"/>
            <a:ext cx="10567026"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err="1">
                <a:ln>
                  <a:noFill/>
                </a:ln>
                <a:solidFill>
                  <a:schemeClr val="tx1"/>
                </a:solidFill>
                <a:effectLst/>
                <a:latin typeface="Arial" panose="020B0604020202020204" pitchFamily="34" charset="0"/>
              </a:rPr>
              <a:t>Αυτοέκφραση</a:t>
            </a:r>
            <a:r>
              <a:rPr kumimoji="0" lang="el-GR" altLang="el-GR"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Τα έργα παρέχουν μέσα έκφρασης και δημιουργικότητας, προσφέροντας στο άτομο ευκαιρίες να δείξει τη μοναδικότητά του και να διαμορφώσει την ταυτότητά του.</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Συνεισφορά στην Οικογένεια και Κοινότητα</a:t>
            </a:r>
            <a:r>
              <a:rPr kumimoji="0" lang="el-GR" altLang="el-GR"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Συμβάλλουμε στην οικονομική, κοινωνική και πολιτισμική ζωή, τόσο της οικογένειάς μας όσο και της κοινότητας, μέσω της συμμετοχής μας σε έργα που προωθούν την κοινωνική συνοχή, τη συνεργασία και τη συλλογική πρόοδο.</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0785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C1FD48-C80C-40B6-A181-3859DA52B763}"/>
              </a:ext>
            </a:extLst>
          </p:cNvPr>
          <p:cNvSpPr>
            <a:spLocks noGrp="1"/>
          </p:cNvSpPr>
          <p:nvPr>
            <p:ph type="title"/>
          </p:nvPr>
        </p:nvSpPr>
        <p:spPr/>
        <p:txBody>
          <a:bodyPr/>
          <a:lstStyle/>
          <a:p>
            <a:r>
              <a:rPr lang="el-GR" dirty="0"/>
              <a:t>συμβολή των Έργων σύμφωνα με την Εργοθεραπεία</a:t>
            </a:r>
          </a:p>
        </p:txBody>
      </p:sp>
      <p:sp>
        <p:nvSpPr>
          <p:cNvPr id="3" name="Θέση περιεχομένου 2">
            <a:extLst>
              <a:ext uri="{FF2B5EF4-FFF2-40B4-BE49-F238E27FC236}">
                <a16:creationId xmlns:a16="http://schemas.microsoft.com/office/drawing/2014/main" id="{7F185CAA-F651-4422-BDFF-ADC95AC01EC7}"/>
              </a:ext>
            </a:extLst>
          </p:cNvPr>
          <p:cNvSpPr>
            <a:spLocks noGrp="1"/>
          </p:cNvSpPr>
          <p:nvPr>
            <p:ph sz="quarter" idx="13"/>
          </p:nvPr>
        </p:nvSpPr>
        <p:spPr/>
        <p:txBody>
          <a:bodyPr/>
          <a:lstStyle/>
          <a:p>
            <a:r>
              <a:rPr lang="el-GR" dirty="0"/>
              <a:t>Η </a:t>
            </a:r>
            <a:r>
              <a:rPr lang="el-GR" dirty="0" err="1"/>
              <a:t>εργοθεραπεία</a:t>
            </a:r>
            <a:r>
              <a:rPr lang="el-GR" dirty="0"/>
              <a:t> τονίζει τη σημασία των έργων ως βασικό μέσο για την προαγωγή της ποιότητας ζωής και της ατομικής ολοκλήρωσης, επηρεάζοντας θετικά διάφορες πτυχές της ανθρώπινης ύπαρξης:</a:t>
            </a:r>
          </a:p>
          <a:p>
            <a:pPr>
              <a:buFont typeface="Arial" panose="020B0604020202020204" pitchFamily="34" charset="0"/>
              <a:buChar char="•"/>
            </a:pPr>
            <a:r>
              <a:rPr lang="el-GR" b="1" dirty="0"/>
              <a:t>Επιβίωση και Ανάπτυξη</a:t>
            </a:r>
            <a:r>
              <a:rPr lang="el-GR" dirty="0"/>
              <a:t>:</a:t>
            </a:r>
          </a:p>
          <a:p>
            <a:pPr marL="742950" lvl="1" indent="-285750">
              <a:buFont typeface="Arial" panose="020B0604020202020204" pitchFamily="34" charset="0"/>
              <a:buChar char="•"/>
            </a:pPr>
            <a:r>
              <a:rPr lang="el-GR" dirty="0"/>
              <a:t>Τα έργα είναι θεμελιώδη για την επιβίωση, καθώς ικανοποιούν βασικές ανάγκες και στηρίζουν τη φυσική και ψυχική ανάπτυξη.</a:t>
            </a:r>
          </a:p>
          <a:p>
            <a:pPr marL="742950" lvl="1" indent="-285750">
              <a:buFont typeface="Arial" panose="020B0604020202020204" pitchFamily="34" charset="0"/>
              <a:buChar char="•"/>
            </a:pPr>
            <a:r>
              <a:rPr lang="el-GR" dirty="0"/>
              <a:t>Μέσω αυτών τα άτομα προσαρμόζονται στο περιβάλλον τους και αντιμετωπίζουν προκλήσεις, χτίζοντας έτσι ανθεκτικότητα και προσωπική ανάπτυξη.</a:t>
            </a:r>
          </a:p>
          <a:p>
            <a:endParaRPr lang="el-GR" dirty="0"/>
          </a:p>
        </p:txBody>
      </p:sp>
    </p:spTree>
    <p:extLst>
      <p:ext uri="{BB962C8B-B14F-4D97-AF65-F5344CB8AC3E}">
        <p14:creationId xmlns:p14="http://schemas.microsoft.com/office/powerpoint/2010/main" val="3768464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3CCAE2-B682-445C-A298-A5BE0ECAE93C}"/>
              </a:ext>
            </a:extLst>
          </p:cNvPr>
          <p:cNvSpPr>
            <a:spLocks noGrp="1"/>
          </p:cNvSpPr>
          <p:nvPr>
            <p:ph type="title"/>
          </p:nvPr>
        </p:nvSpPr>
        <p:spPr/>
        <p:txBody>
          <a:bodyPr/>
          <a:lstStyle/>
          <a:p>
            <a:r>
              <a:rPr lang="el-GR" dirty="0"/>
              <a:t>Το έργο στην </a:t>
            </a:r>
            <a:r>
              <a:rPr lang="el-GR" dirty="0" err="1"/>
              <a:t>εργοθεραπεια</a:t>
            </a:r>
            <a:endParaRPr lang="el-GR" dirty="0"/>
          </a:p>
        </p:txBody>
      </p:sp>
      <p:sp>
        <p:nvSpPr>
          <p:cNvPr id="3" name="Θέση περιεχομένου 2">
            <a:extLst>
              <a:ext uri="{FF2B5EF4-FFF2-40B4-BE49-F238E27FC236}">
                <a16:creationId xmlns:a16="http://schemas.microsoft.com/office/drawing/2014/main" id="{26099449-6260-4FED-9525-99F56AFA389B}"/>
              </a:ext>
            </a:extLst>
          </p:cNvPr>
          <p:cNvSpPr>
            <a:spLocks noGrp="1"/>
          </p:cNvSpPr>
          <p:nvPr>
            <p:ph sz="quarter" idx="13"/>
          </p:nvPr>
        </p:nvSpPr>
        <p:spPr>
          <a:xfrm>
            <a:off x="913774" y="2367092"/>
            <a:ext cx="10993746" cy="4683948"/>
          </a:xfrm>
        </p:spPr>
        <p:txBody>
          <a:bodyPr/>
          <a:lstStyle/>
          <a:p>
            <a:r>
              <a:rPr lang="el-GR" dirty="0"/>
              <a:t>Το έργο αποτελεί τη θεμελιώδη έννοια</a:t>
            </a:r>
          </a:p>
          <a:p>
            <a:pPr lvl="1"/>
            <a:r>
              <a:rPr lang="el-GR" dirty="0"/>
              <a:t> που καθορίζει το επάγγελμα της Εργοθεραπείας, καθώς βρίσκεται στο επίκεντρο τόσο των θεωρητικών προσεγγίσεων όσο και των επιστημονικών μελετών στον τομέα αυτό. </a:t>
            </a:r>
          </a:p>
          <a:p>
            <a:pPr lvl="1"/>
            <a:r>
              <a:rPr lang="el-GR" dirty="0"/>
              <a:t>Είναι το βασικό αντικείμενο μελέτης για την επιστημονική κοινότητα της Εργοθεραπείας</a:t>
            </a:r>
          </a:p>
          <a:p>
            <a:pPr lvl="1"/>
            <a:r>
              <a:rPr lang="el-GR" dirty="0"/>
              <a:t>και ταυτόχρονα λειτουργεί ως θεραπευτικό μέσο αλλά </a:t>
            </a:r>
          </a:p>
          <a:p>
            <a:pPr lvl="1"/>
            <a:r>
              <a:rPr lang="el-GR" dirty="0"/>
              <a:t>και ως στόχος της </a:t>
            </a:r>
            <a:r>
              <a:rPr lang="el-GR" dirty="0" err="1"/>
              <a:t>εργοθεραπευτικής</a:t>
            </a:r>
            <a:r>
              <a:rPr lang="el-GR" dirty="0"/>
              <a:t> παρέμβασης, καθώς μέσω του έργου επιτυγχάνεται η αποκατάσταση και ενίσχυση της λειτουργικότητας και της ποιότητας ζωής των ατόμων.</a:t>
            </a:r>
          </a:p>
        </p:txBody>
      </p:sp>
    </p:spTree>
    <p:extLst>
      <p:ext uri="{BB962C8B-B14F-4D97-AF65-F5344CB8AC3E}">
        <p14:creationId xmlns:p14="http://schemas.microsoft.com/office/powerpoint/2010/main" val="483774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C01C324-7612-49B7-AAFA-70E906E40BD0}"/>
              </a:ext>
            </a:extLst>
          </p:cNvPr>
          <p:cNvSpPr>
            <a:spLocks noGrp="1"/>
          </p:cNvSpPr>
          <p:nvPr>
            <p:ph sz="quarter" idx="13"/>
          </p:nvPr>
        </p:nvSpPr>
        <p:spPr>
          <a:xfrm>
            <a:off x="913774" y="1300480"/>
            <a:ext cx="10363826" cy="4490719"/>
          </a:xfrm>
        </p:spPr>
        <p:txBody>
          <a:bodyPr/>
          <a:lstStyle/>
          <a:p>
            <a:r>
              <a:rPr lang="el-GR" b="1" dirty="0"/>
              <a:t>Υγεία και Ευημερία</a:t>
            </a:r>
            <a:r>
              <a:rPr lang="el-GR" dirty="0"/>
              <a:t>:</a:t>
            </a:r>
          </a:p>
          <a:p>
            <a:pPr>
              <a:buFont typeface="Arial" panose="020B0604020202020204" pitchFamily="34" charset="0"/>
              <a:buChar char="•"/>
            </a:pPr>
            <a:r>
              <a:rPr lang="el-GR" dirty="0"/>
              <a:t>Η εμπλοκή σε έργα ενισχύει την υγεία και την ψυχική ευεξία, μειώνοντας το άγχος και προάγοντας την αίσθηση ολοκλήρωσης και ισορροπίας.</a:t>
            </a:r>
          </a:p>
          <a:p>
            <a:pPr>
              <a:buFont typeface="Arial" panose="020B0604020202020204" pitchFamily="34" charset="0"/>
              <a:buChar char="•"/>
            </a:pPr>
            <a:r>
              <a:rPr lang="el-GR" dirty="0"/>
              <a:t>Η σωματική δραστηριότητα, οι σχέσεις και η ψυχαγωγία, που αποτελούν μέρος των έργων, συμβάλλουν στην καλή λειτουργία του οργανισμού και την ψυχική υγεία.</a:t>
            </a:r>
          </a:p>
          <a:p>
            <a:endParaRPr lang="el-GR" dirty="0"/>
          </a:p>
        </p:txBody>
      </p:sp>
    </p:spTree>
    <p:extLst>
      <p:ext uri="{BB962C8B-B14F-4D97-AF65-F5344CB8AC3E}">
        <p14:creationId xmlns:p14="http://schemas.microsoft.com/office/powerpoint/2010/main" val="1628575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A0C94A7-F115-48E1-87A6-5259900ED105}"/>
              </a:ext>
            </a:extLst>
          </p:cNvPr>
          <p:cNvSpPr>
            <a:spLocks noGrp="1" noChangeArrowheads="1"/>
          </p:cNvSpPr>
          <p:nvPr>
            <p:ph sz="quarter" idx="13"/>
          </p:nvPr>
        </p:nvSpPr>
        <p:spPr bwMode="auto">
          <a:xfrm>
            <a:off x="629920" y="369377"/>
            <a:ext cx="10648304"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Ανάπτυξη και Διατήρηση της Ταυτότητας</a:t>
            </a:r>
            <a:r>
              <a:rPr kumimoji="0" lang="el-GR" altLang="el-GR"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Τα έργα καθορίζουν και διαμορφώνουν την προσωπική και κοινωνική ταυτότητα, συντελώντας στη διαμόρφωση του ποιοι είμαστε και πώς αντιλαμβανόμαστε τον εαυτό μας.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Μέσα από έργα, τα άτομα ανακαλύπτουν τα ενδιαφέροντά τους, τις αξίες και τις ικανότητές τους, κάτι που ενισχύει την αυτοεκτίμηση και την προσωπική τους έκφραση.</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tx1"/>
                </a:solidFill>
                <a:effectLst/>
                <a:latin typeface="Arial" panose="020B0604020202020204" pitchFamily="34" charset="0"/>
              </a:rPr>
              <a:t>Δημιουργία Μιας Ζωής με Νόημα</a:t>
            </a:r>
            <a:r>
              <a:rPr kumimoji="0" lang="el-GR" altLang="el-GR" sz="2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Η δυνατότητα συμμετοχής σε δραστηριότητες που θεωρούνται σημαντικές δίνει σκοπό στη ζωή, ενισχύοντας την αίσθηση νοήματος και συνολικής ικανοποίησης.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0" i="0" u="none" strike="noStrike" cap="none" normalizeH="0" baseline="0" dirty="0">
                <a:ln>
                  <a:noFill/>
                </a:ln>
                <a:solidFill>
                  <a:schemeClr val="tx1"/>
                </a:solidFill>
                <a:effectLst/>
                <a:latin typeface="Arial" panose="020B0604020202020204" pitchFamily="34" charset="0"/>
              </a:rPr>
              <a:t>Η </a:t>
            </a:r>
            <a:r>
              <a:rPr kumimoji="0" lang="el-GR" altLang="el-GR" sz="2400" b="0" i="0" u="none" strike="noStrike" cap="none" normalizeH="0" baseline="0" dirty="0" err="1">
                <a:ln>
                  <a:noFill/>
                </a:ln>
                <a:solidFill>
                  <a:schemeClr val="tx1"/>
                </a:solidFill>
                <a:effectLst/>
                <a:latin typeface="Arial" panose="020B0604020202020204" pitchFamily="34" charset="0"/>
              </a:rPr>
              <a:t>εργοθεραπεία</a:t>
            </a:r>
            <a:r>
              <a:rPr kumimoji="0" lang="el-GR" altLang="el-GR" sz="2400" b="0" i="0" u="none" strike="noStrike" cap="none" normalizeH="0" baseline="0" dirty="0">
                <a:ln>
                  <a:noFill/>
                </a:ln>
                <a:solidFill>
                  <a:schemeClr val="tx1"/>
                </a:solidFill>
                <a:effectLst/>
                <a:latin typeface="Arial" panose="020B0604020202020204" pitchFamily="34" charset="0"/>
              </a:rPr>
              <a:t> αναγνωρίζει ότι η σύνδεση με νόημα μέσα από τα έργα αποτελεί πυρήνα της ανθρώπινης ευημερίας και της προσωπικής ολοκλήρωσης.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57338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19A228B-5EC5-4F9E-9439-7BDE288FCFC1}"/>
              </a:ext>
            </a:extLst>
          </p:cNvPr>
          <p:cNvSpPr>
            <a:spLocks noGrp="1"/>
          </p:cNvSpPr>
          <p:nvPr>
            <p:ph sz="quarter" idx="13"/>
          </p:nvPr>
        </p:nvSpPr>
        <p:spPr>
          <a:xfrm>
            <a:off x="344188" y="5608320"/>
            <a:ext cx="2703811" cy="934720"/>
          </a:xfrm>
        </p:spPr>
        <p:txBody>
          <a:bodyPr>
            <a:normAutofit/>
          </a:bodyPr>
          <a:lstStyle/>
          <a:p>
            <a:r>
              <a:rPr lang="el-GR" dirty="0"/>
              <a:t>100 </a:t>
            </a:r>
          </a:p>
        </p:txBody>
      </p:sp>
    </p:spTree>
    <p:extLst>
      <p:ext uri="{BB962C8B-B14F-4D97-AF65-F5344CB8AC3E}">
        <p14:creationId xmlns:p14="http://schemas.microsoft.com/office/powerpoint/2010/main" val="2649882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5C2154-EC03-4FE5-91E0-4C590968D238}"/>
              </a:ext>
            </a:extLst>
          </p:cNvPr>
          <p:cNvSpPr>
            <a:spLocks noGrp="1"/>
          </p:cNvSpPr>
          <p:nvPr>
            <p:ph type="title"/>
          </p:nvPr>
        </p:nvSpPr>
        <p:spPr/>
        <p:txBody>
          <a:bodyPr/>
          <a:lstStyle/>
          <a:p>
            <a:r>
              <a:rPr lang="el-GR" dirty="0"/>
              <a:t>Το έργο στην </a:t>
            </a:r>
            <a:r>
              <a:rPr lang="el-GR" dirty="0" err="1"/>
              <a:t>εργοθεραπεια</a:t>
            </a:r>
            <a:endParaRPr lang="el-GR" dirty="0"/>
          </a:p>
        </p:txBody>
      </p:sp>
      <p:sp>
        <p:nvSpPr>
          <p:cNvPr id="3" name="Θέση περιεχομένου 2">
            <a:extLst>
              <a:ext uri="{FF2B5EF4-FFF2-40B4-BE49-F238E27FC236}">
                <a16:creationId xmlns:a16="http://schemas.microsoft.com/office/drawing/2014/main" id="{EFA94D1E-383C-47CC-A504-19D7978E29B3}"/>
              </a:ext>
            </a:extLst>
          </p:cNvPr>
          <p:cNvSpPr>
            <a:spLocks noGrp="1"/>
          </p:cNvSpPr>
          <p:nvPr>
            <p:ph sz="quarter" idx="13"/>
          </p:nvPr>
        </p:nvSpPr>
        <p:spPr>
          <a:xfrm>
            <a:off x="913774" y="2367092"/>
            <a:ext cx="11014066" cy="4277548"/>
          </a:xfrm>
        </p:spPr>
        <p:txBody>
          <a:bodyPr>
            <a:normAutofit/>
          </a:bodyPr>
          <a:lstStyle/>
          <a:p>
            <a:pPr marL="0" indent="0">
              <a:buNone/>
            </a:pPr>
            <a:r>
              <a:rPr lang="el-GR" dirty="0"/>
              <a:t>Το έργο αποτελεί κεντρικό στοιχείο στην Εργοθεραπεία </a:t>
            </a:r>
          </a:p>
          <a:p>
            <a:pPr marL="0" indent="0">
              <a:buNone/>
            </a:pPr>
            <a:r>
              <a:rPr lang="el-GR" dirty="0"/>
              <a:t>	- είναι η μόνη θεραπευτική ειδικότητα που αναγνωρίζει και δίνει έμφαση σε αυτό το θεμελιώδες κομμάτι της ανθρώπινης ύπαρξης.</a:t>
            </a:r>
          </a:p>
          <a:p>
            <a:pPr marL="0" indent="0">
              <a:buNone/>
            </a:pPr>
            <a:r>
              <a:rPr lang="el-GR" dirty="0"/>
              <a:t>	-  Από την ίδρυση του επαγγέλματος, οι </a:t>
            </a:r>
            <a:r>
              <a:rPr lang="el-GR" dirty="0" err="1"/>
              <a:t>εργοθεραπευτές</a:t>
            </a:r>
            <a:r>
              <a:rPr lang="el-GR" dirty="0"/>
              <a:t> έχουν αναγνωρίσει την καθοριστική παρουσία του έργου στις ζωές των ανθρώπων, τη βαθιά ανθρώπινη ανάγκη για εμπλοκή σε δραστηριότητες και τη σημασία της συμμετοχής σε έργα για την επιβίωση, την προσαρμογή, την υγεία, την ευημερία και τη διαμόρφωση της ταυτότητας. Αυτές οι παραδοχές καθοδηγούν τις παρεμβάσεις με στόχο την αποκατάσταση και την ενίσχυση της λειτουργικότητας.</a:t>
            </a:r>
          </a:p>
        </p:txBody>
      </p:sp>
    </p:spTree>
    <p:extLst>
      <p:ext uri="{BB962C8B-B14F-4D97-AF65-F5344CB8AC3E}">
        <p14:creationId xmlns:p14="http://schemas.microsoft.com/office/powerpoint/2010/main" val="359956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5248680-30EC-42B9-9915-F9AAFB52F15F}"/>
              </a:ext>
            </a:extLst>
          </p:cNvPr>
          <p:cNvSpPr>
            <a:spLocks noGrp="1"/>
          </p:cNvSpPr>
          <p:nvPr>
            <p:ph sz="quarter" idx="13"/>
          </p:nvPr>
        </p:nvSpPr>
        <p:spPr>
          <a:xfrm>
            <a:off x="222894" y="4893"/>
            <a:ext cx="11461106" cy="5644067"/>
          </a:xfrm>
        </p:spPr>
        <p:txBody>
          <a:bodyPr>
            <a:normAutofit fontScale="25000" lnSpcReduction="20000"/>
          </a:bodyPr>
          <a:lstStyle/>
          <a:p>
            <a:pPr marL="0" indent="0">
              <a:buNone/>
            </a:pPr>
            <a:endParaRPr lang="el-GR" sz="8000" dirty="0"/>
          </a:p>
          <a:p>
            <a:r>
              <a:rPr lang="el-GR" sz="8000" dirty="0"/>
              <a:t>Η κυρίαρχη παρουσία του έργου στη ζωή των ατόμων είναι προφανής, καθώς η καθημερινότητά τους αποτελείται από ποικίλες δραστηριότητες, όπως η μελέτη στο σπίτι, η κηπουρική, οι βόλτες με ποδήλατο, τα ταξίδια, το καθάρισμα του σπιτιού, τα ψώνια, οι επισκέψεις σε μουσεία, ο καφές με φίλους ή μια βόλτα με το αυτοκίνητο. </a:t>
            </a:r>
          </a:p>
          <a:p>
            <a:r>
              <a:rPr lang="el-GR" sz="8000" dirty="0"/>
              <a:t>Από την αρχαιότητα μέχρι σήμερα και σε όλους τους πολιτισμούς, το έργο παραμένει ένα βασικό και αυτονόητο στοιχείο της ανθρώπινης ύπαρξης, </a:t>
            </a:r>
          </a:p>
          <a:p>
            <a:endParaRPr lang="el-GR" sz="8000" dirty="0"/>
          </a:p>
          <a:p>
            <a:r>
              <a:rPr lang="el-GR" sz="8000" dirty="0"/>
              <a:t>Το </a:t>
            </a:r>
            <a:r>
              <a:rPr lang="el-GR" sz="8000" dirty="0" err="1"/>
              <a:t>εργο</a:t>
            </a:r>
            <a:r>
              <a:rPr lang="el-GR" sz="8000" dirty="0"/>
              <a:t> </a:t>
            </a:r>
            <a:r>
              <a:rPr lang="el-GR" sz="8000" dirty="0" err="1"/>
              <a:t>θεωρειται</a:t>
            </a:r>
            <a:r>
              <a:rPr lang="el-GR" sz="8000" dirty="0"/>
              <a:t> παρόν σε κάθε στάδιο της ζωής και καθοριστικό για την εμπειρία και την ανάπτυξη των ανθρώπων. </a:t>
            </a:r>
          </a:p>
          <a:p>
            <a:r>
              <a:rPr lang="el-GR" sz="8000" dirty="0"/>
              <a:t>Οι </a:t>
            </a:r>
            <a:r>
              <a:rPr lang="el-GR" sz="8000" dirty="0" err="1"/>
              <a:t>εργοθεραπευτές</a:t>
            </a:r>
            <a:r>
              <a:rPr lang="el-GR" sz="8000" dirty="0"/>
              <a:t> αναγνωρίζουν τη σημασία του έργου, καθώς η συμμετοχή σε αυτές τις δραστηριότητες συμβάλλει στην ευημερία, την υγεία και την κοινωνική ενσωμάτωσή τους (</a:t>
            </a:r>
            <a:r>
              <a:rPr lang="el-GR" sz="8000" dirty="0" err="1"/>
              <a:t>Wilcock</a:t>
            </a:r>
            <a:r>
              <a:rPr lang="el-GR" sz="8000" dirty="0"/>
              <a:t>, 1998; </a:t>
            </a:r>
            <a:r>
              <a:rPr lang="el-GR" sz="8000" dirty="0" err="1"/>
              <a:t>Trombly</a:t>
            </a:r>
            <a:r>
              <a:rPr lang="el-GR" sz="8000" dirty="0"/>
              <a:t> </a:t>
            </a:r>
            <a:r>
              <a:rPr lang="el-GR" sz="8000" dirty="0" err="1"/>
              <a:t>Latham</a:t>
            </a:r>
            <a:r>
              <a:rPr lang="el-GR" sz="8000" dirty="0"/>
              <a:t>, 2002).</a:t>
            </a:r>
          </a:p>
          <a:p>
            <a:pPr marL="0" indent="0">
              <a:buNone/>
            </a:pPr>
            <a:endParaRPr lang="el-GR" sz="8000" dirty="0"/>
          </a:p>
          <a:p>
            <a:pPr marL="0" indent="0">
              <a:buNone/>
            </a:pPr>
            <a:endParaRPr lang="el-GR" sz="8000" dirty="0"/>
          </a:p>
          <a:p>
            <a:pPr marL="0" indent="0">
              <a:buNone/>
            </a:pPr>
            <a:endParaRPr lang="el-GR" sz="8000" dirty="0"/>
          </a:p>
          <a:p>
            <a:r>
              <a:rPr lang="el-GR" sz="8000" dirty="0"/>
              <a:t>1</a:t>
            </a:r>
            <a:r>
              <a:rPr lang="el-GR" sz="5600" dirty="0"/>
              <a:t>. </a:t>
            </a:r>
            <a:r>
              <a:rPr lang="el-GR" sz="5600" dirty="0" err="1"/>
              <a:t>Wilcock</a:t>
            </a:r>
            <a:r>
              <a:rPr lang="el-GR" sz="5600" dirty="0"/>
              <a:t>, A. A. (1998). </a:t>
            </a:r>
            <a:r>
              <a:rPr lang="el-GR" sz="5600" dirty="0" err="1"/>
              <a:t>An</a:t>
            </a:r>
            <a:r>
              <a:rPr lang="el-GR" sz="5600" dirty="0"/>
              <a:t> </a:t>
            </a:r>
            <a:r>
              <a:rPr lang="el-GR" sz="5600" dirty="0" err="1"/>
              <a:t>Occupational</a:t>
            </a:r>
            <a:r>
              <a:rPr lang="el-GR" sz="5600" dirty="0"/>
              <a:t> </a:t>
            </a:r>
            <a:r>
              <a:rPr lang="el-GR" sz="5600" dirty="0" err="1"/>
              <a:t>Perspective</a:t>
            </a:r>
            <a:r>
              <a:rPr lang="el-GR" sz="5600" dirty="0"/>
              <a:t> of Health. </a:t>
            </a:r>
            <a:r>
              <a:rPr lang="el-GR" sz="5600" dirty="0" err="1"/>
              <a:t>Thorofare</a:t>
            </a:r>
            <a:r>
              <a:rPr lang="el-GR" sz="5600" dirty="0"/>
              <a:t>, NJ: </a:t>
            </a:r>
            <a:r>
              <a:rPr lang="el-GR" sz="5600" dirty="0" err="1"/>
              <a:t>Slack</a:t>
            </a:r>
            <a:r>
              <a:rPr lang="el-GR" sz="5600" dirty="0"/>
              <a:t> </a:t>
            </a:r>
            <a:r>
              <a:rPr lang="el-GR" sz="5600" dirty="0" err="1"/>
              <a:t>Incorporated</a:t>
            </a:r>
            <a:r>
              <a:rPr lang="el-GR" sz="5600" dirty="0"/>
              <a:t>.</a:t>
            </a:r>
          </a:p>
          <a:p>
            <a:r>
              <a:rPr lang="el-GR" sz="5600" dirty="0"/>
              <a:t>2. </a:t>
            </a:r>
            <a:r>
              <a:rPr lang="el-GR" sz="5600" dirty="0" err="1"/>
              <a:t>Trombly</a:t>
            </a:r>
            <a:r>
              <a:rPr lang="el-GR" sz="5600" dirty="0"/>
              <a:t> </a:t>
            </a:r>
            <a:r>
              <a:rPr lang="el-GR" sz="5600" dirty="0" err="1"/>
              <a:t>Latham</a:t>
            </a:r>
            <a:r>
              <a:rPr lang="el-GR" sz="5600" dirty="0"/>
              <a:t>, C. A. (2002). </a:t>
            </a:r>
            <a:r>
              <a:rPr lang="el-GR" sz="5600" dirty="0" err="1"/>
              <a:t>Occupational</a:t>
            </a:r>
            <a:r>
              <a:rPr lang="el-GR" sz="5600" dirty="0"/>
              <a:t> </a:t>
            </a:r>
            <a:r>
              <a:rPr lang="el-GR" sz="5600" dirty="0" err="1"/>
              <a:t>Therapy</a:t>
            </a:r>
            <a:r>
              <a:rPr lang="el-GR" sz="5600" dirty="0"/>
              <a:t> for </a:t>
            </a:r>
            <a:r>
              <a:rPr lang="el-GR" sz="5600" dirty="0" err="1"/>
              <a:t>Physical</a:t>
            </a:r>
            <a:r>
              <a:rPr lang="el-GR" sz="5600" dirty="0"/>
              <a:t> </a:t>
            </a:r>
            <a:r>
              <a:rPr lang="el-GR" sz="5600" dirty="0" err="1"/>
              <a:t>Dysfunction</a:t>
            </a:r>
            <a:r>
              <a:rPr lang="el-GR" sz="5600" dirty="0"/>
              <a:t>. </a:t>
            </a:r>
            <a:r>
              <a:rPr lang="el-GR" sz="5600" dirty="0" err="1"/>
              <a:t>Baltimore</a:t>
            </a:r>
            <a:r>
              <a:rPr lang="el-GR" sz="5600" dirty="0"/>
              <a:t>: </a:t>
            </a:r>
            <a:r>
              <a:rPr lang="el-GR" sz="5600" dirty="0" err="1"/>
              <a:t>Lippincott</a:t>
            </a:r>
            <a:r>
              <a:rPr lang="el-GR" sz="5600" dirty="0"/>
              <a:t> </a:t>
            </a:r>
            <a:r>
              <a:rPr lang="el-GR" sz="5600" dirty="0" err="1"/>
              <a:t>Williams</a:t>
            </a:r>
            <a:r>
              <a:rPr lang="el-GR" sz="5600" dirty="0"/>
              <a:t> &amp; </a:t>
            </a:r>
            <a:r>
              <a:rPr lang="el-GR" sz="5600" dirty="0" err="1"/>
              <a:t>Wilkins</a:t>
            </a:r>
            <a:r>
              <a:rPr lang="el-GR" sz="5600" dirty="0"/>
              <a:t>.</a:t>
            </a:r>
          </a:p>
        </p:txBody>
      </p:sp>
    </p:spTree>
    <p:extLst>
      <p:ext uri="{BB962C8B-B14F-4D97-AF65-F5344CB8AC3E}">
        <p14:creationId xmlns:p14="http://schemas.microsoft.com/office/powerpoint/2010/main" val="1739810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059A48-CF92-412A-A0BE-8AC3ABC9BDDE}"/>
              </a:ext>
            </a:extLst>
          </p:cNvPr>
          <p:cNvSpPr>
            <a:spLocks noGrp="1"/>
          </p:cNvSpPr>
          <p:nvPr>
            <p:ph type="title"/>
          </p:nvPr>
        </p:nvSpPr>
        <p:spPr/>
        <p:txBody>
          <a:bodyPr/>
          <a:lstStyle/>
          <a:p>
            <a:r>
              <a:rPr lang="el-GR" b="1" dirty="0"/>
              <a:t>Τα έργα στην ιστορία του ανθρώπου</a:t>
            </a:r>
            <a:br>
              <a:rPr lang="el-GR" b="1" dirty="0"/>
            </a:br>
            <a:endParaRPr lang="el-GR" dirty="0"/>
          </a:p>
        </p:txBody>
      </p:sp>
      <p:sp>
        <p:nvSpPr>
          <p:cNvPr id="3" name="Θέση περιεχομένου 2">
            <a:extLst>
              <a:ext uri="{FF2B5EF4-FFF2-40B4-BE49-F238E27FC236}">
                <a16:creationId xmlns:a16="http://schemas.microsoft.com/office/drawing/2014/main" id="{A431C6A2-A4D4-46C4-BC08-5BA26F934219}"/>
              </a:ext>
            </a:extLst>
          </p:cNvPr>
          <p:cNvSpPr>
            <a:spLocks noGrp="1"/>
          </p:cNvSpPr>
          <p:nvPr>
            <p:ph sz="quarter" idx="13"/>
          </p:nvPr>
        </p:nvSpPr>
        <p:spPr/>
        <p:txBody>
          <a:bodyPr/>
          <a:lstStyle/>
          <a:p>
            <a:pPr>
              <a:buFont typeface="Arial" panose="020B0604020202020204" pitchFamily="34" charset="0"/>
              <a:buChar char="•"/>
            </a:pPr>
            <a:r>
              <a:rPr lang="el-GR" b="1" dirty="0"/>
              <a:t>Συμβίωση του Ανθρώπου με τα Έργα του</a:t>
            </a:r>
            <a:r>
              <a:rPr lang="el-GR" dirty="0"/>
              <a:t>:</a:t>
            </a:r>
          </a:p>
          <a:p>
            <a:pPr>
              <a:buFont typeface="Arial" panose="020B0604020202020204" pitchFamily="34" charset="0"/>
              <a:buChar char="•"/>
            </a:pPr>
            <a:r>
              <a:rPr lang="el-GR" dirty="0"/>
              <a:t>Από την αρχή της ανθρώπινης ιστορίας, ο άνθρωπος αναπτύσσει δεξιότητες και κατακτά έργα, δημιουργώντας δραστηριότητες που συνδέονται με τη φύση και τον τρόπο ζωής του.</a:t>
            </a:r>
          </a:p>
          <a:p>
            <a:pPr>
              <a:buFont typeface="Arial" panose="020B0604020202020204" pitchFamily="34" charset="0"/>
              <a:buChar char="•"/>
            </a:pPr>
            <a:r>
              <a:rPr lang="el-GR" dirty="0"/>
              <a:t>Το ανθρώπινο έργο αποτελεί αναπόσπαστο κομμάτι της ανθρώπινης ύπαρξης, συμβάλλοντας στην επιβίωση, εξέλιξη και προσαρμογή στις περιβαλλοντικές και κοινωνικές αλλαγές.</a:t>
            </a:r>
          </a:p>
          <a:p>
            <a:endParaRPr lang="el-GR" dirty="0"/>
          </a:p>
        </p:txBody>
      </p:sp>
    </p:spTree>
    <p:extLst>
      <p:ext uri="{BB962C8B-B14F-4D97-AF65-F5344CB8AC3E}">
        <p14:creationId xmlns:p14="http://schemas.microsoft.com/office/powerpoint/2010/main" val="1271944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666554-018C-463C-AFCB-8D5934AEC02E}"/>
              </a:ext>
            </a:extLst>
          </p:cNvPr>
          <p:cNvSpPr>
            <a:spLocks noGrp="1"/>
          </p:cNvSpPr>
          <p:nvPr>
            <p:ph type="title"/>
          </p:nvPr>
        </p:nvSpPr>
        <p:spPr/>
        <p:txBody>
          <a:bodyPr/>
          <a:lstStyle/>
          <a:p>
            <a:r>
              <a:rPr lang="el-GR" b="1" dirty="0"/>
              <a:t>Πρώιμα Ανθρώπινα Έργα</a:t>
            </a:r>
            <a:r>
              <a:rPr lang="el-GR" dirty="0"/>
              <a:t>:</a:t>
            </a:r>
          </a:p>
        </p:txBody>
      </p:sp>
      <p:sp>
        <p:nvSpPr>
          <p:cNvPr id="3" name="Θέση περιεχομένου 2">
            <a:extLst>
              <a:ext uri="{FF2B5EF4-FFF2-40B4-BE49-F238E27FC236}">
                <a16:creationId xmlns:a16="http://schemas.microsoft.com/office/drawing/2014/main" id="{83B7AC62-0014-47B1-9390-372CDC2E0057}"/>
              </a:ext>
            </a:extLst>
          </p:cNvPr>
          <p:cNvSpPr>
            <a:spLocks noGrp="1"/>
          </p:cNvSpPr>
          <p:nvPr>
            <p:ph sz="quarter" idx="13"/>
          </p:nvPr>
        </p:nvSpPr>
        <p:spPr/>
        <p:txBody>
          <a:bodyPr/>
          <a:lstStyle/>
          <a:p>
            <a:pPr>
              <a:buFont typeface="Arial" panose="020B0604020202020204" pitchFamily="34" charset="0"/>
              <a:buChar char="•"/>
            </a:pPr>
            <a:r>
              <a:rPr lang="el-GR" dirty="0"/>
              <a:t>Οι πρώτοι άνθρωποι, σε νομαδικές κοινωνίες, επιδόθηκαν σε βασικές δραστηριότητες επιβίωσης:</a:t>
            </a:r>
          </a:p>
          <a:p>
            <a:pPr marL="742950" lvl="1" indent="-285750">
              <a:buFont typeface="Arial" panose="020B0604020202020204" pitchFamily="34" charset="0"/>
              <a:buChar char="•"/>
            </a:pPr>
            <a:r>
              <a:rPr lang="el-GR" b="1" dirty="0"/>
              <a:t>Αναζήτηση πόρων</a:t>
            </a:r>
            <a:r>
              <a:rPr lang="el-GR" dirty="0"/>
              <a:t>: Συλλογή τροφής, εξασφάλιση πόσιμου νερού και εύρεση καταφυγίου.</a:t>
            </a:r>
          </a:p>
          <a:p>
            <a:pPr marL="742950" lvl="1" indent="-285750">
              <a:buFont typeface="Arial" panose="020B0604020202020204" pitchFamily="34" charset="0"/>
              <a:buChar char="•"/>
            </a:pPr>
            <a:r>
              <a:rPr lang="el-GR" b="1" dirty="0"/>
              <a:t>Πρωτόγονη γεωργία</a:t>
            </a:r>
            <a:r>
              <a:rPr lang="el-GR" dirty="0"/>
              <a:t>: Καλλιέργεια φυτών για διατροφή και ιατρικές ανάγκες.</a:t>
            </a:r>
          </a:p>
          <a:p>
            <a:pPr marL="742950" lvl="1" indent="-285750">
              <a:buFont typeface="Arial" panose="020B0604020202020204" pitchFamily="34" charset="0"/>
              <a:buChar char="•"/>
            </a:pPr>
            <a:r>
              <a:rPr lang="el-GR" b="1" dirty="0"/>
              <a:t>Κατασκευές</a:t>
            </a:r>
            <a:r>
              <a:rPr lang="el-GR" dirty="0"/>
              <a:t>: Δημιουργία βασικών εργαλείων, κεραμικών, καλαθιών και υφασμάτων για κάλυψη των καθημερινών αναγκών και των πρώτων κοινωνικών δομών.</a:t>
            </a:r>
          </a:p>
          <a:p>
            <a:endParaRPr lang="el-GR" dirty="0"/>
          </a:p>
        </p:txBody>
      </p:sp>
    </p:spTree>
    <p:extLst>
      <p:ext uri="{BB962C8B-B14F-4D97-AF65-F5344CB8AC3E}">
        <p14:creationId xmlns:p14="http://schemas.microsoft.com/office/powerpoint/2010/main" val="3532888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0E196F-CD39-48F9-BF77-B211AF1733C3}"/>
              </a:ext>
            </a:extLst>
          </p:cNvPr>
          <p:cNvSpPr>
            <a:spLocks noGrp="1"/>
          </p:cNvSpPr>
          <p:nvPr>
            <p:ph type="title"/>
          </p:nvPr>
        </p:nvSpPr>
        <p:spPr/>
        <p:txBody>
          <a:bodyPr/>
          <a:lstStyle/>
          <a:p>
            <a:r>
              <a:rPr lang="el-GR" b="1" dirty="0"/>
              <a:t>Εξέλιξη Ανθρώπινων Δραστηριοτήτων</a:t>
            </a:r>
            <a:r>
              <a:rPr lang="el-GR" dirty="0"/>
              <a:t>:</a:t>
            </a:r>
          </a:p>
        </p:txBody>
      </p:sp>
      <p:sp>
        <p:nvSpPr>
          <p:cNvPr id="3" name="Θέση περιεχομένου 2">
            <a:extLst>
              <a:ext uri="{FF2B5EF4-FFF2-40B4-BE49-F238E27FC236}">
                <a16:creationId xmlns:a16="http://schemas.microsoft.com/office/drawing/2014/main" id="{26099848-B634-4FF7-81F9-0B20ADE39430}"/>
              </a:ext>
            </a:extLst>
          </p:cNvPr>
          <p:cNvSpPr>
            <a:spLocks noGrp="1"/>
          </p:cNvSpPr>
          <p:nvPr>
            <p:ph sz="quarter" idx="13"/>
          </p:nvPr>
        </p:nvSpPr>
        <p:spPr/>
        <p:txBody>
          <a:bodyPr/>
          <a:lstStyle/>
          <a:p>
            <a:pPr>
              <a:buFont typeface="Arial" panose="020B0604020202020204" pitchFamily="34" charset="0"/>
              <a:buChar char="•"/>
            </a:pPr>
            <a:r>
              <a:rPr lang="el-GR" dirty="0"/>
              <a:t>Με την εξέλιξη του ανθρώπινου είδους και την ανάπτυξη νοητικών, κοινωνικών και τεχνολογικών δυνατοτήτων, τα ανθρώπινα έργα εξελίχθηκαν αντίστοιχα.</a:t>
            </a:r>
          </a:p>
          <a:p>
            <a:pPr>
              <a:buFont typeface="Arial" panose="020B0604020202020204" pitchFamily="34" charset="0"/>
              <a:buChar char="•"/>
            </a:pPr>
            <a:r>
              <a:rPr lang="el-GR" dirty="0"/>
              <a:t>Τα έργα αυτά απέκτησαν βαθύτερες κοινωνικές και πολιτισμικές διαστάσεις, υποστηρίζοντας την ανάπτυξη πολιτισμών, τη διαφοροποίηση ρόλων και τη συλλογική πρόοδο.</a:t>
            </a:r>
          </a:p>
          <a:p>
            <a:pPr>
              <a:buFont typeface="Arial" panose="020B0604020202020204" pitchFamily="34" charset="0"/>
              <a:buChar char="•"/>
            </a:pPr>
            <a:endParaRPr lang="el-GR" dirty="0"/>
          </a:p>
          <a:p>
            <a:pPr>
              <a:buFont typeface="Arial" panose="020B0604020202020204" pitchFamily="34" charset="0"/>
              <a:buChar char="•"/>
            </a:pPr>
            <a:endParaRPr lang="el-GR" dirty="0"/>
          </a:p>
          <a:p>
            <a:pPr>
              <a:buFont typeface="Arial" panose="020B0604020202020204" pitchFamily="34" charset="0"/>
              <a:buChar char="•"/>
            </a:pPr>
            <a:endParaRPr lang="el-GR" dirty="0"/>
          </a:p>
          <a:p>
            <a:endParaRPr lang="el-GR" dirty="0"/>
          </a:p>
        </p:txBody>
      </p:sp>
      <p:sp>
        <p:nvSpPr>
          <p:cNvPr id="4" name="Rectangle 1">
            <a:extLst>
              <a:ext uri="{FF2B5EF4-FFF2-40B4-BE49-F238E27FC236}">
                <a16:creationId xmlns:a16="http://schemas.microsoft.com/office/drawing/2014/main" id="{E69C4E31-92E4-492C-898C-D0D00A147297}"/>
              </a:ext>
            </a:extLst>
          </p:cNvPr>
          <p:cNvSpPr>
            <a:spLocks noChangeArrowheads="1"/>
          </p:cNvSpPr>
          <p:nvPr/>
        </p:nvSpPr>
        <p:spPr bwMode="auto">
          <a:xfrm>
            <a:off x="0" y="5562645"/>
            <a:ext cx="1174496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400" b="0" i="0" u="none" strike="noStrike" cap="none" normalizeH="0" baseline="0" dirty="0" err="1">
                <a:ln>
                  <a:noFill/>
                </a:ln>
                <a:solidFill>
                  <a:schemeClr val="tx1"/>
                </a:solidFill>
                <a:effectLst/>
                <a:latin typeface="Arial" panose="020B0604020202020204" pitchFamily="34" charset="0"/>
              </a:rPr>
              <a:t>Csikszentmihalyi</a:t>
            </a:r>
            <a:r>
              <a:rPr kumimoji="0" lang="el-GR" altLang="el-GR" sz="1400" b="0" i="0" u="none" strike="noStrike" cap="none" normalizeH="0" baseline="0" dirty="0">
                <a:ln>
                  <a:noFill/>
                </a:ln>
                <a:solidFill>
                  <a:schemeClr val="tx1"/>
                </a:solidFill>
                <a:effectLst/>
                <a:latin typeface="Arial" panose="020B0604020202020204" pitchFamily="34" charset="0"/>
              </a:rPr>
              <a:t>, M., &amp; </a:t>
            </a:r>
            <a:r>
              <a:rPr kumimoji="0" lang="el-GR" altLang="el-GR" sz="1400" b="0" i="0" u="none" strike="noStrike" cap="none" normalizeH="0" baseline="0" dirty="0" err="1">
                <a:ln>
                  <a:noFill/>
                </a:ln>
                <a:solidFill>
                  <a:schemeClr val="tx1"/>
                </a:solidFill>
                <a:effectLst/>
                <a:latin typeface="Arial" panose="020B0604020202020204" pitchFamily="34" charset="0"/>
              </a:rPr>
              <a:t>Larson</a:t>
            </a:r>
            <a:r>
              <a:rPr kumimoji="0" lang="el-GR" altLang="el-GR" sz="1400" b="0" i="0" u="none" strike="noStrike" cap="none" normalizeH="0" baseline="0" dirty="0">
                <a:ln>
                  <a:noFill/>
                </a:ln>
                <a:solidFill>
                  <a:schemeClr val="tx1"/>
                </a:solidFill>
                <a:effectLst/>
                <a:latin typeface="Arial" panose="020B0604020202020204" pitchFamily="34" charset="0"/>
              </a:rPr>
              <a:t>, R. (1984). </a:t>
            </a:r>
            <a:r>
              <a:rPr kumimoji="0" lang="el-GR" altLang="el-GR" sz="1400" b="0" i="1" u="none" strike="noStrike" cap="none" normalizeH="0" baseline="0" dirty="0" err="1">
                <a:ln>
                  <a:noFill/>
                </a:ln>
                <a:solidFill>
                  <a:schemeClr val="tx1"/>
                </a:solidFill>
                <a:effectLst/>
                <a:latin typeface="Arial" panose="020B0604020202020204" pitchFamily="34" charset="0"/>
              </a:rPr>
              <a:t>Being</a:t>
            </a:r>
            <a:r>
              <a:rPr kumimoji="0" lang="el-GR" altLang="el-GR" sz="1400" b="0" i="1"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Adolescent</a:t>
            </a:r>
            <a:r>
              <a:rPr kumimoji="0" lang="el-GR" altLang="el-GR" sz="1400" b="0" i="1"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Conflict</a:t>
            </a:r>
            <a:r>
              <a:rPr kumimoji="0" lang="el-GR" altLang="el-GR" sz="1400" b="0" i="1" u="none" strike="noStrike" cap="none" normalizeH="0" baseline="0" dirty="0">
                <a:ln>
                  <a:noFill/>
                </a:ln>
                <a:solidFill>
                  <a:schemeClr val="tx1"/>
                </a:solidFill>
                <a:effectLst/>
                <a:latin typeface="Arial" panose="020B0604020202020204" pitchFamily="34" charset="0"/>
              </a:rPr>
              <a:t> and </a:t>
            </a:r>
            <a:r>
              <a:rPr kumimoji="0" lang="el-GR" altLang="el-GR" sz="1400" b="0" i="1" u="none" strike="noStrike" cap="none" normalizeH="0" baseline="0" dirty="0" err="1">
                <a:ln>
                  <a:noFill/>
                </a:ln>
                <a:solidFill>
                  <a:schemeClr val="tx1"/>
                </a:solidFill>
                <a:effectLst/>
                <a:latin typeface="Arial" panose="020B0604020202020204" pitchFamily="34" charset="0"/>
              </a:rPr>
              <a:t>Growth</a:t>
            </a:r>
            <a:r>
              <a:rPr kumimoji="0" lang="el-GR" altLang="el-GR" sz="1400" b="0" i="1" u="none" strike="noStrike" cap="none" normalizeH="0" baseline="0" dirty="0">
                <a:ln>
                  <a:noFill/>
                </a:ln>
                <a:solidFill>
                  <a:schemeClr val="tx1"/>
                </a:solidFill>
                <a:effectLst/>
                <a:latin typeface="Arial" panose="020B0604020202020204" pitchFamily="34" charset="0"/>
              </a:rPr>
              <a:t> in the </a:t>
            </a:r>
            <a:r>
              <a:rPr kumimoji="0" lang="el-GR" altLang="el-GR" sz="1400" b="0" i="1" u="none" strike="noStrike" cap="none" normalizeH="0" baseline="0" dirty="0" err="1">
                <a:ln>
                  <a:noFill/>
                </a:ln>
                <a:solidFill>
                  <a:schemeClr val="tx1"/>
                </a:solidFill>
                <a:effectLst/>
                <a:latin typeface="Arial" panose="020B0604020202020204" pitchFamily="34" charset="0"/>
              </a:rPr>
              <a:t>Teenage</a:t>
            </a:r>
            <a:r>
              <a:rPr kumimoji="0" lang="el-GR" altLang="el-GR" sz="1400" b="0" i="1"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Years</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Basic</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Books</a:t>
            </a:r>
            <a:r>
              <a:rPr kumimoji="0" lang="el-GR" altLang="el-GR"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400" b="0" i="0" u="none" strike="noStrike" cap="none" normalizeH="0" baseline="0" dirty="0" err="1">
                <a:ln>
                  <a:noFill/>
                </a:ln>
                <a:solidFill>
                  <a:schemeClr val="tx1"/>
                </a:solidFill>
                <a:effectLst/>
                <a:latin typeface="Arial" panose="020B0604020202020204" pitchFamily="34" charset="0"/>
              </a:rPr>
              <a:t>Clark</a:t>
            </a:r>
            <a:r>
              <a:rPr kumimoji="0" lang="el-GR" altLang="el-GR" sz="1400" b="0" i="0" u="none" strike="noStrike" cap="none" normalizeH="0" baseline="0" dirty="0">
                <a:ln>
                  <a:noFill/>
                </a:ln>
                <a:solidFill>
                  <a:schemeClr val="tx1"/>
                </a:solidFill>
                <a:effectLst/>
                <a:latin typeface="Arial" panose="020B0604020202020204" pitchFamily="34" charset="0"/>
              </a:rPr>
              <a:t>, F. A., &amp; </a:t>
            </a:r>
            <a:r>
              <a:rPr kumimoji="0" lang="el-GR" altLang="el-GR" sz="1400" b="0" i="0" u="none" strike="noStrike" cap="none" normalizeH="0" baseline="0" dirty="0" err="1">
                <a:ln>
                  <a:noFill/>
                </a:ln>
                <a:solidFill>
                  <a:schemeClr val="tx1"/>
                </a:solidFill>
                <a:effectLst/>
                <a:latin typeface="Arial" panose="020B0604020202020204" pitchFamily="34" charset="0"/>
              </a:rPr>
              <a:t>Lawlor</a:t>
            </a:r>
            <a:r>
              <a:rPr kumimoji="0" lang="el-GR" altLang="el-GR" sz="1400" b="0" i="0" u="none" strike="noStrike" cap="none" normalizeH="0" baseline="0" dirty="0">
                <a:ln>
                  <a:noFill/>
                </a:ln>
                <a:solidFill>
                  <a:schemeClr val="tx1"/>
                </a:solidFill>
                <a:effectLst/>
                <a:latin typeface="Arial" panose="020B0604020202020204" pitchFamily="34" charset="0"/>
              </a:rPr>
              <a:t>, M. C. (2009). "The </a:t>
            </a:r>
            <a:r>
              <a:rPr kumimoji="0" lang="el-GR" altLang="el-GR" sz="1400" b="0" i="0" u="none" strike="noStrike" cap="none" normalizeH="0" baseline="0" dirty="0" err="1">
                <a:ln>
                  <a:noFill/>
                </a:ln>
                <a:solidFill>
                  <a:schemeClr val="tx1"/>
                </a:solidFill>
                <a:effectLst/>
                <a:latin typeface="Arial" panose="020B0604020202020204" pitchFamily="34" charset="0"/>
              </a:rPr>
              <a:t>making</a:t>
            </a:r>
            <a:r>
              <a:rPr kumimoji="0" lang="el-GR" altLang="el-GR" sz="1400" b="0" i="0" u="none" strike="noStrike" cap="none" normalizeH="0" baseline="0" dirty="0">
                <a:ln>
                  <a:noFill/>
                </a:ln>
                <a:solidFill>
                  <a:schemeClr val="tx1"/>
                </a:solidFill>
                <a:effectLst/>
                <a:latin typeface="Arial" panose="020B0604020202020204" pitchFamily="34" charset="0"/>
              </a:rPr>
              <a:t> and </a:t>
            </a:r>
            <a:r>
              <a:rPr kumimoji="0" lang="el-GR" altLang="el-GR" sz="1400" b="0" i="0" u="none" strike="noStrike" cap="none" normalizeH="0" baseline="0" dirty="0" err="1">
                <a:ln>
                  <a:noFill/>
                </a:ln>
                <a:solidFill>
                  <a:schemeClr val="tx1"/>
                </a:solidFill>
                <a:effectLst/>
                <a:latin typeface="Arial" panose="020B0604020202020204" pitchFamily="34" charset="0"/>
              </a:rPr>
              <a:t>socialization</a:t>
            </a:r>
            <a:r>
              <a:rPr kumimoji="0" lang="el-GR" altLang="el-GR" sz="1400" b="0" i="0" u="none" strike="noStrike" cap="none" normalizeH="0" baseline="0" dirty="0">
                <a:ln>
                  <a:noFill/>
                </a:ln>
                <a:solidFill>
                  <a:schemeClr val="tx1"/>
                </a:solidFill>
                <a:effectLst/>
                <a:latin typeface="Arial" panose="020B0604020202020204" pitchFamily="34" charset="0"/>
              </a:rPr>
              <a:t> of </a:t>
            </a:r>
            <a:r>
              <a:rPr kumimoji="0" lang="el-GR" altLang="el-GR" sz="1400" b="0" i="0" u="none" strike="noStrike" cap="none" normalizeH="0" baseline="0" dirty="0" err="1">
                <a:ln>
                  <a:noFill/>
                </a:ln>
                <a:solidFill>
                  <a:schemeClr val="tx1"/>
                </a:solidFill>
                <a:effectLst/>
                <a:latin typeface="Arial" panose="020B0604020202020204" pitchFamily="34" charset="0"/>
              </a:rPr>
              <a:t>occupational</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therapists</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as</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transformational</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agents</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Occupational</a:t>
            </a:r>
            <a:r>
              <a:rPr kumimoji="0" lang="el-GR" altLang="el-GR" sz="1400" b="0" i="1"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Therapy</a:t>
            </a:r>
            <a:r>
              <a:rPr kumimoji="0" lang="el-GR" altLang="el-GR" sz="1400" b="0" i="1" u="none" strike="noStrike" cap="none" normalizeH="0" baseline="0" dirty="0">
                <a:ln>
                  <a:noFill/>
                </a:ln>
                <a:solidFill>
                  <a:schemeClr val="tx1"/>
                </a:solidFill>
                <a:effectLst/>
                <a:latin typeface="Arial" panose="020B0604020202020204" pitchFamily="34" charset="0"/>
              </a:rPr>
              <a:t> International</a:t>
            </a:r>
            <a:r>
              <a:rPr kumimoji="0" lang="el-GR" altLang="el-GR" sz="1400" b="0" i="0" u="none" strike="noStrike" cap="none" normalizeH="0" baseline="0" dirty="0">
                <a:ln>
                  <a:noFill/>
                </a:ln>
                <a:solidFill>
                  <a:schemeClr val="tx1"/>
                </a:solidFill>
                <a:effectLst/>
                <a:latin typeface="Arial" panose="020B0604020202020204" pitchFamily="34" charset="0"/>
              </a:rPr>
              <a:t>, 16(4), 206-218.</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400" b="0" i="0" u="none" strike="noStrike" cap="none" normalizeH="0" baseline="0" dirty="0" err="1">
                <a:ln>
                  <a:noFill/>
                </a:ln>
                <a:solidFill>
                  <a:schemeClr val="tx1"/>
                </a:solidFill>
                <a:effectLst/>
                <a:latin typeface="Arial" panose="020B0604020202020204" pitchFamily="34" charset="0"/>
              </a:rPr>
              <a:t>Kielhofner</a:t>
            </a:r>
            <a:r>
              <a:rPr kumimoji="0" lang="el-GR" altLang="el-GR" sz="1400" b="0" i="0" u="none" strike="noStrike" cap="none" normalizeH="0" baseline="0" dirty="0">
                <a:ln>
                  <a:noFill/>
                </a:ln>
                <a:solidFill>
                  <a:schemeClr val="tx1"/>
                </a:solidFill>
                <a:effectLst/>
                <a:latin typeface="Arial" panose="020B0604020202020204" pitchFamily="34" charset="0"/>
              </a:rPr>
              <a:t>, G. (2008). </a:t>
            </a:r>
            <a:r>
              <a:rPr kumimoji="0" lang="el-GR" altLang="el-GR" sz="1400" b="0" i="1" u="none" strike="noStrike" cap="none" normalizeH="0" baseline="0" dirty="0" err="1">
                <a:ln>
                  <a:noFill/>
                </a:ln>
                <a:solidFill>
                  <a:schemeClr val="tx1"/>
                </a:solidFill>
                <a:effectLst/>
                <a:latin typeface="Arial" panose="020B0604020202020204" pitchFamily="34" charset="0"/>
              </a:rPr>
              <a:t>Model</a:t>
            </a:r>
            <a:r>
              <a:rPr kumimoji="0" lang="el-GR" altLang="el-GR" sz="1400" b="0" i="1" u="none" strike="noStrike" cap="none" normalizeH="0" baseline="0" dirty="0">
                <a:ln>
                  <a:noFill/>
                </a:ln>
                <a:solidFill>
                  <a:schemeClr val="tx1"/>
                </a:solidFill>
                <a:effectLst/>
                <a:latin typeface="Arial" panose="020B0604020202020204" pitchFamily="34" charset="0"/>
              </a:rPr>
              <a:t> of Human </a:t>
            </a:r>
            <a:r>
              <a:rPr kumimoji="0" lang="el-GR" altLang="el-GR" sz="1400" b="0" i="1" u="none" strike="noStrike" cap="none" normalizeH="0" baseline="0" dirty="0" err="1">
                <a:ln>
                  <a:noFill/>
                </a:ln>
                <a:solidFill>
                  <a:schemeClr val="tx1"/>
                </a:solidFill>
                <a:effectLst/>
                <a:latin typeface="Arial" panose="020B0604020202020204" pitchFamily="34" charset="0"/>
              </a:rPr>
              <a:t>Occupation</a:t>
            </a:r>
            <a:r>
              <a:rPr kumimoji="0" lang="el-GR" altLang="el-GR" sz="1400" b="0" i="1" u="none" strike="noStrike" cap="none" normalizeH="0" baseline="0" dirty="0">
                <a:ln>
                  <a:noFill/>
                </a:ln>
                <a:solidFill>
                  <a:schemeClr val="tx1"/>
                </a:solidFill>
                <a:effectLst/>
                <a:latin typeface="Arial" panose="020B0604020202020204" pitchFamily="34" charset="0"/>
              </a:rPr>
              <a:t>: </a:t>
            </a:r>
            <a:r>
              <a:rPr kumimoji="0" lang="el-GR" altLang="el-GR" sz="1400" b="0" i="1" u="none" strike="noStrike" cap="none" normalizeH="0" baseline="0" dirty="0" err="1">
                <a:ln>
                  <a:noFill/>
                </a:ln>
                <a:solidFill>
                  <a:schemeClr val="tx1"/>
                </a:solidFill>
                <a:effectLst/>
                <a:latin typeface="Arial" panose="020B0604020202020204" pitchFamily="34" charset="0"/>
              </a:rPr>
              <a:t>Theory</a:t>
            </a:r>
            <a:r>
              <a:rPr kumimoji="0" lang="el-GR" altLang="el-GR" sz="1400" b="0" i="1" u="none" strike="noStrike" cap="none" normalizeH="0" baseline="0" dirty="0">
                <a:ln>
                  <a:noFill/>
                </a:ln>
                <a:solidFill>
                  <a:schemeClr val="tx1"/>
                </a:solidFill>
                <a:effectLst/>
                <a:latin typeface="Arial" panose="020B0604020202020204" pitchFamily="34" charset="0"/>
              </a:rPr>
              <a:t> and </a:t>
            </a:r>
            <a:r>
              <a:rPr kumimoji="0" lang="el-GR" altLang="el-GR" sz="1400" b="0" i="1" u="none" strike="noStrike" cap="none" normalizeH="0" baseline="0" dirty="0" err="1">
                <a:ln>
                  <a:noFill/>
                </a:ln>
                <a:solidFill>
                  <a:schemeClr val="tx1"/>
                </a:solidFill>
                <a:effectLst/>
                <a:latin typeface="Arial" panose="020B0604020202020204" pitchFamily="34" charset="0"/>
              </a:rPr>
              <a:t>Application</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Lippincott</a:t>
            </a:r>
            <a:r>
              <a:rPr kumimoji="0" lang="el-GR" altLang="el-GR" sz="1400" b="0" i="0" u="none" strike="noStrike" cap="none" normalizeH="0" baseline="0" dirty="0">
                <a:ln>
                  <a:noFill/>
                </a:ln>
                <a:solidFill>
                  <a:schemeClr val="tx1"/>
                </a:solidFill>
                <a:effectLst/>
                <a:latin typeface="Arial" panose="020B0604020202020204" pitchFamily="34" charset="0"/>
              </a:rPr>
              <a:t> </a:t>
            </a:r>
            <a:r>
              <a:rPr kumimoji="0" lang="el-GR" altLang="el-GR" sz="1400" b="0" i="0" u="none" strike="noStrike" cap="none" normalizeH="0" baseline="0" dirty="0" err="1">
                <a:ln>
                  <a:noFill/>
                </a:ln>
                <a:solidFill>
                  <a:schemeClr val="tx1"/>
                </a:solidFill>
                <a:effectLst/>
                <a:latin typeface="Arial" panose="020B0604020202020204" pitchFamily="34" charset="0"/>
              </a:rPr>
              <a:t>Williams</a:t>
            </a:r>
            <a:r>
              <a:rPr kumimoji="0" lang="el-GR" altLang="el-GR" sz="1400" b="0" i="0" u="none" strike="noStrike" cap="none" normalizeH="0" baseline="0" dirty="0">
                <a:ln>
                  <a:noFill/>
                </a:ln>
                <a:solidFill>
                  <a:schemeClr val="tx1"/>
                </a:solidFill>
                <a:effectLst/>
                <a:latin typeface="Arial" panose="020B0604020202020204" pitchFamily="34" charset="0"/>
              </a:rPr>
              <a:t> &amp; </a:t>
            </a:r>
            <a:r>
              <a:rPr kumimoji="0" lang="el-GR" altLang="el-GR" sz="1400" b="0" i="0" u="none" strike="noStrike" cap="none" normalizeH="0" baseline="0" dirty="0" err="1">
                <a:ln>
                  <a:noFill/>
                </a:ln>
                <a:solidFill>
                  <a:schemeClr val="tx1"/>
                </a:solidFill>
                <a:effectLst/>
                <a:latin typeface="Arial" panose="020B0604020202020204" pitchFamily="34" charset="0"/>
              </a:rPr>
              <a:t>Wilkins</a:t>
            </a:r>
            <a:r>
              <a:rPr kumimoji="0" lang="el-GR" altLang="el-GR" sz="14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565391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05EA97-6470-401F-B5C5-B17A0113A158}"/>
              </a:ext>
            </a:extLst>
          </p:cNvPr>
          <p:cNvSpPr>
            <a:spLocks noGrp="1"/>
          </p:cNvSpPr>
          <p:nvPr>
            <p:ph type="title"/>
          </p:nvPr>
        </p:nvSpPr>
        <p:spPr/>
        <p:txBody>
          <a:bodyPr/>
          <a:lstStyle/>
          <a:p>
            <a:r>
              <a:rPr lang="el-GR" dirty="0"/>
              <a:t>Ιδρυτές της Εργοθεραπείας και το Έργο ως Σύμφυτο Στοιχείο της Ανθρώπινης Φύσης</a:t>
            </a:r>
          </a:p>
        </p:txBody>
      </p:sp>
      <p:sp>
        <p:nvSpPr>
          <p:cNvPr id="3" name="Θέση περιεχομένου 2">
            <a:extLst>
              <a:ext uri="{FF2B5EF4-FFF2-40B4-BE49-F238E27FC236}">
                <a16:creationId xmlns:a16="http://schemas.microsoft.com/office/drawing/2014/main" id="{24141C47-9E56-4A8A-9424-7819E91EC80E}"/>
              </a:ext>
            </a:extLst>
          </p:cNvPr>
          <p:cNvSpPr>
            <a:spLocks noGrp="1"/>
          </p:cNvSpPr>
          <p:nvPr>
            <p:ph sz="quarter" idx="13"/>
          </p:nvPr>
        </p:nvSpPr>
        <p:spPr/>
        <p:txBody>
          <a:bodyPr/>
          <a:lstStyle/>
          <a:p>
            <a:r>
              <a:rPr lang="el-GR" b="1" dirty="0"/>
              <a:t>Έργο και Ανθρώπινη Φύση</a:t>
            </a:r>
            <a:r>
              <a:rPr lang="el-GR" dirty="0"/>
              <a:t>:</a:t>
            </a:r>
          </a:p>
          <a:p>
            <a:pPr>
              <a:buFont typeface="Arial" panose="020B0604020202020204" pitchFamily="34" charset="0"/>
              <a:buChar char="•"/>
            </a:pPr>
            <a:r>
              <a:rPr lang="el-GR" dirty="0"/>
              <a:t>Οι θεμελιωτές της </a:t>
            </a:r>
            <a:r>
              <a:rPr lang="el-GR" dirty="0" err="1"/>
              <a:t>εργοθεραπείας</a:t>
            </a:r>
            <a:r>
              <a:rPr lang="el-GR" dirty="0"/>
              <a:t> αντιλαμβάνονται το έργο ως έναν θεμελιώδη και συμφυή παράγοντα της ανθρώπινης φύσης.</a:t>
            </a:r>
          </a:p>
          <a:p>
            <a:pPr>
              <a:buFont typeface="Arial" panose="020B0604020202020204" pitchFamily="34" charset="0"/>
              <a:buChar char="•"/>
            </a:pPr>
            <a:r>
              <a:rPr lang="el-GR" dirty="0"/>
              <a:t>Θεωρούν το έργο απαραίτητο για την ανθρώπινη ύπαρξη, καθιστώντας τον άνθρωπο ως «όν έργου» (</a:t>
            </a:r>
            <a:r>
              <a:rPr lang="el-GR" dirty="0" err="1"/>
              <a:t>occupational</a:t>
            </a:r>
            <a:r>
              <a:rPr lang="el-GR" dirty="0"/>
              <a:t> </a:t>
            </a:r>
            <a:r>
              <a:rPr lang="el-GR" dirty="0" err="1"/>
              <a:t>being</a:t>
            </a:r>
            <a:r>
              <a:rPr lang="el-GR" dirty="0"/>
              <a:t>), που αποκτά νόημα και ικανοποίηση μέσα από τη συμμετοχή σε δραστηριότητες.</a:t>
            </a:r>
          </a:p>
          <a:p>
            <a:endParaRPr lang="el-GR" dirty="0"/>
          </a:p>
        </p:txBody>
      </p:sp>
    </p:spTree>
    <p:extLst>
      <p:ext uri="{BB962C8B-B14F-4D97-AF65-F5344CB8AC3E}">
        <p14:creationId xmlns:p14="http://schemas.microsoft.com/office/powerpoint/2010/main" val="2041067461"/>
      </p:ext>
    </p:extLst>
  </p:cSld>
  <p:clrMapOvr>
    <a:masterClrMapping/>
  </p:clrMapOvr>
</p:sld>
</file>

<file path=ppt/theme/theme1.xml><?xml version="1.0" encoding="utf-8"?>
<a:theme xmlns:a="http://schemas.openxmlformats.org/drawingml/2006/main" name="Σταγονίδιο">
  <a:themeElements>
    <a:clrScheme name="Σταγονίδιο">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Σταγονίδιο">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ταγονίδιο">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TM04033925[[fn=Σταγονίδιο]]</Template>
  <TotalTime>287</TotalTime>
  <Words>2624</Words>
  <Application>Microsoft Office PowerPoint</Application>
  <PresentationFormat>Ευρεία οθόνη</PresentationFormat>
  <Paragraphs>150</Paragraphs>
  <Slides>32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32</vt:i4>
      </vt:variant>
    </vt:vector>
  </HeadingPairs>
  <TitlesOfParts>
    <vt:vector size="36" baseType="lpstr">
      <vt:lpstr>Arial</vt:lpstr>
      <vt:lpstr>Tw Cen MT</vt:lpstr>
      <vt:lpstr>Wingdings</vt:lpstr>
      <vt:lpstr>Σταγονίδιο</vt:lpstr>
      <vt:lpstr>ΚΕΦΑΛΑΙΟ 3: ΤΟ ΑΝΘΡΩΠΙΝΟ ΕΡΓΟ</vt:lpstr>
      <vt:lpstr>Παρουσίαση του PowerPoint</vt:lpstr>
      <vt:lpstr>Το έργο στην εργοθεραπεια</vt:lpstr>
      <vt:lpstr>Το έργο στην εργοθεραπεια</vt:lpstr>
      <vt:lpstr>Παρουσίαση του PowerPoint</vt:lpstr>
      <vt:lpstr>Τα έργα στην ιστορία του ανθρώπου </vt:lpstr>
      <vt:lpstr>Πρώιμα Ανθρώπινα Έργα:</vt:lpstr>
      <vt:lpstr>Εξέλιξη Ανθρώπινων Δραστηριοτήτων:</vt:lpstr>
      <vt:lpstr>Ιδρυτές της Εργοθεραπείας και το Έργο ως Σύμφυτο Στοιχείο της Ανθρώπινης Φύσης</vt:lpstr>
      <vt:lpstr>Το Άτομο ως "Ον Έργου": </vt:lpstr>
      <vt:lpstr>Η Προσέγγιση του Harrold Bell Wright: </vt:lpstr>
      <vt:lpstr>Η Ανθρώπινη Ανάγκη για Εμπλοκή σε Έργα</vt:lpstr>
      <vt:lpstr>Παρουσίαση του PowerPoint</vt:lpstr>
      <vt:lpstr>Παρουσίαση του PowerPoint</vt:lpstr>
      <vt:lpstr>Κίνητρο για Εμπλοκή σε Έργα στην Εργοθεραπεία: Τριεπίπεδη Ανάλυση Ανθρώπινων Αναγκών</vt:lpstr>
      <vt:lpstr>Πρώτο Επίπεδο: Φυσιολογικές Ανάγκες: </vt:lpstr>
      <vt:lpstr>Δεύτερο Επίπεδο: Ανάπτυξη Δεξιοτήτων και Κοινωνική Αλληλεπίδραση</vt:lpstr>
      <vt:lpstr>Τρίτο Επίπεδο: Ανώτερες Ψυχολογικές και Συναισθηματικές Ανάγκες:</vt:lpstr>
      <vt:lpstr>Σημασία της Συμμετοχής των Ατόμων σε Έργα</vt:lpstr>
      <vt:lpstr>Βάθος και Νόημα στη Ζωή μέσω της Συμμετοχής σε Έργα: </vt:lpstr>
      <vt:lpstr>Η Σημασία της Διατήρησης της Συμμετοχής σε Περιπτώσεις Περιορισμών: </vt:lpstr>
      <vt:lpstr>Πότε Θεωρούμε τις Δραστηριότητες/Έργα Σημαντικά</vt:lpstr>
      <vt:lpstr>Πότε Θεωρούμε τις Δραστηριότητες/Έργα Σημαντικά </vt:lpstr>
      <vt:lpstr>Ασθένεια ή Περιορισμός της Λειτουργικότητας ή του εργου: </vt:lpstr>
      <vt:lpstr>Συμβολικός Ρόλος των Δραστηριοτήτων: </vt:lpstr>
      <vt:lpstr> Τι Επιτυγχάνουμε Μέσα από την Εμπλοκή μας σε Έργα </vt:lpstr>
      <vt:lpstr>Παρουσίαση του PowerPoint</vt:lpstr>
      <vt:lpstr>Παρουσίαση του PowerPoint</vt:lpstr>
      <vt:lpstr>συμβολή των Έργων σύμφωνα με την Εργοθεραπεία</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Pinelopi vlotinou</dc:creator>
  <cp:lastModifiedBy>Pinelopi vlotinou</cp:lastModifiedBy>
  <cp:revision>8</cp:revision>
  <dcterms:created xsi:type="dcterms:W3CDTF">2024-10-28T10:59:11Z</dcterms:created>
  <dcterms:modified xsi:type="dcterms:W3CDTF">2024-11-05T18:17:40Z</dcterms:modified>
</cp:coreProperties>
</file>