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58" r:id="rId5"/>
    <p:sldId id="368"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404" r:id="rId20"/>
    <p:sldId id="273" r:id="rId21"/>
    <p:sldId id="275" r:id="rId22"/>
    <p:sldId id="382" r:id="rId23"/>
    <p:sldId id="383" r:id="rId24"/>
    <p:sldId id="384" r:id="rId25"/>
    <p:sldId id="385" r:id="rId26"/>
    <p:sldId id="369" r:id="rId27"/>
    <p:sldId id="276" r:id="rId28"/>
    <p:sldId id="373" r:id="rId29"/>
    <p:sldId id="374" r:id="rId30"/>
    <p:sldId id="375" r:id="rId31"/>
    <p:sldId id="277" r:id="rId32"/>
    <p:sldId id="376" r:id="rId33"/>
    <p:sldId id="377" r:id="rId34"/>
    <p:sldId id="386" r:id="rId35"/>
    <p:sldId id="387" r:id="rId36"/>
    <p:sldId id="388" r:id="rId37"/>
    <p:sldId id="389" r:id="rId38"/>
    <p:sldId id="390" r:id="rId39"/>
    <p:sldId id="278" r:id="rId40"/>
    <p:sldId id="378" r:id="rId41"/>
    <p:sldId id="379" r:id="rId42"/>
    <p:sldId id="380" r:id="rId43"/>
    <p:sldId id="381" r:id="rId44"/>
    <p:sldId id="279" r:id="rId45"/>
    <p:sldId id="280" r:id="rId46"/>
    <p:sldId id="281" r:id="rId47"/>
    <p:sldId id="400" r:id="rId48"/>
    <p:sldId id="401" r:id="rId49"/>
    <p:sldId id="402" r:id="rId50"/>
    <p:sldId id="40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92" autoAdjust="0"/>
    <p:restoredTop sz="94660"/>
  </p:normalViewPr>
  <p:slideViewPr>
    <p:cSldViewPr snapToGrid="0">
      <p:cViewPr varScale="1">
        <p:scale>
          <a:sx n="56" d="100"/>
          <a:sy n="56" d="100"/>
        </p:scale>
        <p:origin x="77"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11/19/2024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11/19/2024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11/19/2024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11/19/2024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11/19/2024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CB9E90-1F0E-490B-A373-84568F01718C}"/>
              </a:ext>
            </a:extLst>
          </p:cNvPr>
          <p:cNvSpPr>
            <a:spLocks noGrp="1"/>
          </p:cNvSpPr>
          <p:nvPr>
            <p:ph type="ctrTitle"/>
          </p:nvPr>
        </p:nvSpPr>
        <p:spPr/>
        <p:txBody>
          <a:bodyPr/>
          <a:lstStyle/>
          <a:p>
            <a:r>
              <a:rPr lang="el-GR" sz="9600" b="1" dirty="0"/>
              <a:t>Έργα με βλαπτικές για την υγεία ιδιότητες</a:t>
            </a:r>
            <a:endParaRPr lang="el-GR" dirty="0"/>
          </a:p>
        </p:txBody>
      </p:sp>
      <p:sp>
        <p:nvSpPr>
          <p:cNvPr id="3" name="Υπότιτλος 2">
            <a:extLst>
              <a:ext uri="{FF2B5EF4-FFF2-40B4-BE49-F238E27FC236}">
                <a16:creationId xmlns:a16="http://schemas.microsoft.com/office/drawing/2014/main" id="{EA8579E4-15E8-4762-81B0-E053C6AA8916}"/>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351685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87998E-32DE-413C-AECC-04D0EB3187B5}"/>
              </a:ext>
            </a:extLst>
          </p:cNvPr>
          <p:cNvSpPr>
            <a:spLocks noGrp="1"/>
          </p:cNvSpPr>
          <p:nvPr>
            <p:ph type="title"/>
          </p:nvPr>
        </p:nvSpPr>
        <p:spPr/>
        <p:txBody>
          <a:bodyPr/>
          <a:lstStyle/>
          <a:p>
            <a:r>
              <a:rPr lang="el-GR" dirty="0" err="1"/>
              <a:t>έργασια</a:t>
            </a:r>
            <a:endParaRPr lang="el-GR" dirty="0"/>
          </a:p>
        </p:txBody>
      </p:sp>
      <p:sp>
        <p:nvSpPr>
          <p:cNvPr id="3" name="Θέση περιεχομένου 2">
            <a:extLst>
              <a:ext uri="{FF2B5EF4-FFF2-40B4-BE49-F238E27FC236}">
                <a16:creationId xmlns:a16="http://schemas.microsoft.com/office/drawing/2014/main" id="{E1592D51-E043-44AF-BCBB-7D58CF86CBC0}"/>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328967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FF12C1-DFF0-49E7-90E4-1F47AC434C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04CF667-6EB5-488C-B7B2-5E928E1A1584}"/>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EAA4DECC-32EA-449C-8F7C-85FFCB7D44DF}"/>
              </a:ext>
            </a:extLst>
          </p:cNvPr>
          <p:cNvSpPr txBox="1">
            <a:spLocks/>
          </p:cNvSpPr>
          <p:nvPr/>
        </p:nvSpPr>
        <p:spPr bwMode="auto">
          <a:xfrm>
            <a:off x="2938532" y="287367"/>
            <a:ext cx="4464050" cy="990600"/>
          </a:xfrm>
          <a:prstGeom prst="rect">
            <a:avLst/>
          </a:prstGeo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a:lstStyle>
          <a:p>
            <a:pPr algn="ctr">
              <a:defRPr/>
            </a:pPr>
            <a:r>
              <a:rPr lang="el-GR" sz="3200" b="1" dirty="0"/>
              <a:t>Παιχνίδι</a:t>
            </a:r>
            <a:r>
              <a:rPr lang="en-US" sz="3200" b="1" dirty="0"/>
              <a:t> (Play)</a:t>
            </a:r>
            <a:endParaRPr lang="el-GR" sz="3200" b="1" dirty="0"/>
          </a:p>
        </p:txBody>
      </p:sp>
      <p:sp>
        <p:nvSpPr>
          <p:cNvPr id="5" name="2 - Θέση περιεχομένου">
            <a:extLst>
              <a:ext uri="{FF2B5EF4-FFF2-40B4-BE49-F238E27FC236}">
                <a16:creationId xmlns:a16="http://schemas.microsoft.com/office/drawing/2014/main" id="{78D44D23-4015-4924-BFEA-9F7D7B8B4F2E}"/>
              </a:ext>
            </a:extLst>
          </p:cNvPr>
          <p:cNvSpPr txBox="1">
            <a:spLocks/>
          </p:cNvSpPr>
          <p:nvPr/>
        </p:nvSpPr>
        <p:spPr>
          <a:xfrm>
            <a:off x="1809750" y="1503565"/>
            <a:ext cx="8572500" cy="4972050"/>
          </a:xfrm>
          <a:prstGeom prst="rect">
            <a:avLst/>
          </a:prstGeom>
          <a:solidFill>
            <a:schemeClr val="accent2">
              <a:lumMod val="75000"/>
            </a:schemeClr>
          </a:solidFill>
        </p:spPr>
        <p:txBody>
          <a:bodyPr vert="horz" lIns="91440" tIns="45720" rIns="91440" bIns="45720" rtlCol="0">
            <a:normAutofit lnSpcReduction="100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chemeClr val="bg1"/>
              </a:buClr>
              <a:buFont typeface="Wingdings" pitchFamily="2" charset="2"/>
              <a:buChar char="Ø"/>
              <a:defRPr/>
            </a:pPr>
            <a:r>
              <a:rPr lang="el-GR" sz="3600" dirty="0">
                <a:solidFill>
                  <a:schemeClr val="bg1"/>
                </a:solidFill>
              </a:rPr>
              <a:t>Συμπεριλαμβάνει κάθε αυθόρμητη ή οργανωμένη δραστηριότητα που προσφέρει χαρά, διασκέδαση, ψυχαγωγία ή απόσπαση της προσοχής. Αναφέρεται στη </a:t>
            </a:r>
          </a:p>
          <a:p>
            <a:pPr>
              <a:buClr>
                <a:schemeClr val="bg1"/>
              </a:buClr>
              <a:buFont typeface="Wingdings" pitchFamily="2" charset="2"/>
              <a:buNone/>
              <a:defRPr/>
            </a:pPr>
            <a:r>
              <a:rPr lang="el-GR" sz="3600" dirty="0">
                <a:solidFill>
                  <a:schemeClr val="bg1"/>
                </a:solidFill>
              </a:rPr>
              <a:t>-Διερεύνηση παιχνιδιού</a:t>
            </a:r>
          </a:p>
          <a:p>
            <a:pPr>
              <a:buClr>
                <a:schemeClr val="bg1"/>
              </a:buClr>
              <a:buFont typeface="Wingdings" pitchFamily="2" charset="2"/>
              <a:buNone/>
              <a:defRPr/>
            </a:pPr>
            <a:r>
              <a:rPr lang="el-GR" sz="3600" dirty="0">
                <a:solidFill>
                  <a:schemeClr val="bg1"/>
                </a:solidFill>
              </a:rPr>
              <a:t>-Συμμετοχή παιχνιδιού</a:t>
            </a:r>
          </a:p>
          <a:p>
            <a:pPr>
              <a:buFont typeface="Wingdings" pitchFamily="2" charset="2"/>
              <a:buNone/>
              <a:defRPr/>
            </a:pPr>
            <a:r>
              <a:rPr lang="el-GR" sz="3600" dirty="0"/>
              <a:t> </a:t>
            </a:r>
          </a:p>
          <a:p>
            <a:pPr>
              <a:defRPr/>
            </a:pPr>
            <a:endParaRPr lang="el-GR" dirty="0"/>
          </a:p>
        </p:txBody>
      </p:sp>
    </p:spTree>
    <p:extLst>
      <p:ext uri="{BB962C8B-B14F-4D97-AF65-F5344CB8AC3E}">
        <p14:creationId xmlns:p14="http://schemas.microsoft.com/office/powerpoint/2010/main" val="3795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C938E4F-D0B1-4E50-85FD-5A0BF5C57A06}"/>
              </a:ext>
            </a:extLst>
          </p:cNvPr>
          <p:cNvSpPr>
            <a:spLocks noGrp="1"/>
          </p:cNvSpPr>
          <p:nvPr>
            <p:ph idx="1"/>
          </p:nvPr>
        </p:nvSpPr>
        <p:spPr/>
        <p:txBody>
          <a:bodyPr/>
          <a:lstStyle/>
          <a:p>
            <a:endParaRPr lang="el-GR"/>
          </a:p>
        </p:txBody>
      </p:sp>
      <p:sp>
        <p:nvSpPr>
          <p:cNvPr id="4" name="Θέση περιεχομένου 2">
            <a:extLst>
              <a:ext uri="{FF2B5EF4-FFF2-40B4-BE49-F238E27FC236}">
                <a16:creationId xmlns:a16="http://schemas.microsoft.com/office/drawing/2014/main" id="{EB174BE1-95C6-4EE5-A418-3ED02DEB6452}"/>
              </a:ext>
            </a:extLst>
          </p:cNvPr>
          <p:cNvSpPr txBox="1">
            <a:spLocks/>
          </p:cNvSpPr>
          <p:nvPr/>
        </p:nvSpPr>
        <p:spPr>
          <a:xfrm>
            <a:off x="1709530" y="2146854"/>
            <a:ext cx="9230792" cy="4495800"/>
          </a:xfrm>
          <a:prstGeom prst="rect">
            <a:avLst/>
          </a:prstGeom>
          <a:solidFill>
            <a:schemeClr val="accent2"/>
          </a:solidFill>
        </p:spPr>
        <p:txBody>
          <a:bodyPr vert="horz" lIns="91440" tIns="45720" rIns="91440" bIns="45720" rtlCol="0">
            <a:normAutofit fontScale="925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chemeClr val="bg1"/>
              </a:buClr>
              <a:buFont typeface="Wingdings" pitchFamily="2" charset="2"/>
              <a:buChar char="Ø"/>
            </a:pPr>
            <a:r>
              <a:rPr lang="el-GR" sz="3200" dirty="0">
                <a:solidFill>
                  <a:schemeClr val="bg1"/>
                </a:solidFill>
              </a:rPr>
              <a:t>Μη υποχρεωτική δραστηριότητα που είναι εσωτερικά κινητοποιούμενη και με την οποία ασχολείται κανείς κατά τον ελεύθερο χρόνο του δηλαδή σε χρόνο που δεν τον αφιερώνει σε υποχρεωτικά έργα όπως εργασίας, </a:t>
            </a:r>
            <a:r>
              <a:rPr lang="el-GR" sz="3200" dirty="0" err="1">
                <a:solidFill>
                  <a:schemeClr val="bg1"/>
                </a:solidFill>
              </a:rPr>
              <a:t>αυτοφροντίδας</a:t>
            </a:r>
            <a:r>
              <a:rPr lang="el-GR" sz="3200" dirty="0">
                <a:solidFill>
                  <a:schemeClr val="bg1"/>
                </a:solidFill>
              </a:rPr>
              <a:t> ή ύπνου </a:t>
            </a:r>
          </a:p>
          <a:p>
            <a:pPr>
              <a:buClr>
                <a:schemeClr val="bg1"/>
              </a:buClr>
              <a:buFont typeface="Wingdings" pitchFamily="2" charset="2"/>
              <a:buNone/>
            </a:pPr>
            <a:r>
              <a:rPr lang="el-GR" sz="3200" dirty="0">
                <a:solidFill>
                  <a:schemeClr val="bg1"/>
                </a:solidFill>
              </a:rPr>
              <a:t>-Διερεύνηση Ελεύθερου Χρόνου  </a:t>
            </a:r>
          </a:p>
          <a:p>
            <a:pPr>
              <a:buClr>
                <a:schemeClr val="bg1"/>
              </a:buClr>
              <a:buFont typeface="Wingdings" pitchFamily="2" charset="2"/>
              <a:buNone/>
            </a:pPr>
            <a:r>
              <a:rPr lang="el-GR" sz="3200" dirty="0">
                <a:solidFill>
                  <a:schemeClr val="bg1"/>
                </a:solidFill>
              </a:rPr>
              <a:t>-Συμμετοχή Ελεύθερου Χρόνου</a:t>
            </a:r>
          </a:p>
          <a:p>
            <a:pPr>
              <a:buFont typeface="Wingdings" pitchFamily="2" charset="2"/>
              <a:buNone/>
            </a:pPr>
            <a:r>
              <a:rPr lang="el-GR" dirty="0"/>
              <a:t> </a:t>
            </a:r>
          </a:p>
          <a:p>
            <a:endParaRPr lang="el-GR" dirty="0"/>
          </a:p>
        </p:txBody>
      </p:sp>
      <p:sp>
        <p:nvSpPr>
          <p:cNvPr id="5" name="1 - Τίτλος">
            <a:extLst>
              <a:ext uri="{FF2B5EF4-FFF2-40B4-BE49-F238E27FC236}">
                <a16:creationId xmlns:a16="http://schemas.microsoft.com/office/drawing/2014/main" id="{AA3B501D-3914-4CF7-BC61-FDFD8BF2F608}"/>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Ελεύθερος Χρόνος </a:t>
            </a:r>
            <a:r>
              <a:rPr lang="el-GR" sz="3200" dirty="0"/>
              <a:t>(</a:t>
            </a:r>
            <a:r>
              <a:rPr lang="en-US" sz="3200" dirty="0"/>
              <a:t>Leisure</a:t>
            </a:r>
            <a:r>
              <a:rPr lang="el-GR" sz="3200" dirty="0"/>
              <a:t>)</a:t>
            </a:r>
          </a:p>
        </p:txBody>
      </p:sp>
    </p:spTree>
    <p:extLst>
      <p:ext uri="{BB962C8B-B14F-4D97-AF65-F5344CB8AC3E}">
        <p14:creationId xmlns:p14="http://schemas.microsoft.com/office/powerpoint/2010/main" val="1641945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4B22390E-BA5C-4A4D-B62B-52173DE460DF}"/>
              </a:ext>
            </a:extLst>
          </p:cNvPr>
          <p:cNvSpPr txBox="1">
            <a:spLocks/>
          </p:cNvSpPr>
          <p:nvPr/>
        </p:nvSpPr>
        <p:spPr>
          <a:xfrm>
            <a:off x="1948070" y="457200"/>
            <a:ext cx="8468139" cy="1232452"/>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ctr">
              <a:defRPr/>
            </a:pPr>
            <a:r>
              <a:rPr lang="el-GR" sz="3200" b="1" dirty="0"/>
              <a:t>Κοινωνική συμμετοχή</a:t>
            </a:r>
            <a:r>
              <a:rPr lang="el-GR" sz="3200" dirty="0"/>
              <a:t> (</a:t>
            </a:r>
            <a:r>
              <a:rPr lang="en-US" sz="3200" dirty="0"/>
              <a:t>Social Participation</a:t>
            </a:r>
            <a:r>
              <a:rPr lang="el-GR" sz="3200" dirty="0"/>
              <a:t>)</a:t>
            </a:r>
          </a:p>
        </p:txBody>
      </p:sp>
      <p:sp>
        <p:nvSpPr>
          <p:cNvPr id="5" name="2 - Θέση περιεχομένου">
            <a:extLst>
              <a:ext uri="{FF2B5EF4-FFF2-40B4-BE49-F238E27FC236}">
                <a16:creationId xmlns:a16="http://schemas.microsoft.com/office/drawing/2014/main" id="{8F87A83D-0AD9-4718-B4CF-B42EA4779C22}"/>
              </a:ext>
            </a:extLst>
          </p:cNvPr>
          <p:cNvSpPr>
            <a:spLocks noGrp="1"/>
          </p:cNvSpPr>
          <p:nvPr>
            <p:ph idx="1"/>
          </p:nvPr>
        </p:nvSpPr>
        <p:spPr>
          <a:xfrm>
            <a:off x="1272208" y="2210352"/>
            <a:ext cx="10137913" cy="4190448"/>
          </a:xfrm>
          <a:solidFill>
            <a:schemeClr val="accent2">
              <a:lumMod val="75000"/>
            </a:schemeClr>
          </a:solidFill>
        </p:spPr>
        <p:txBody>
          <a:bodyPr>
            <a:normAutofit lnSpcReduction="10000"/>
          </a:bodyPr>
          <a:lstStyle/>
          <a:p>
            <a:pPr>
              <a:buClr>
                <a:schemeClr val="bg1"/>
              </a:buClr>
              <a:buFont typeface="Wingdings" pitchFamily="2" charset="2"/>
              <a:buChar char="Ø"/>
              <a:defRPr/>
            </a:pPr>
            <a:r>
              <a:rPr lang="el-GR" sz="2400" dirty="0">
                <a:solidFill>
                  <a:schemeClr val="bg1"/>
                </a:solidFill>
              </a:rPr>
              <a:t>κοινωνικές καταστάσεις με άλλους  και υποστηρίζουν την κοινωνική αλληλεξάρτηση</a:t>
            </a:r>
          </a:p>
          <a:p>
            <a:pPr>
              <a:buClr>
                <a:schemeClr val="bg1"/>
              </a:buClr>
              <a:buFont typeface="Wingdings" pitchFamily="2" charset="2"/>
              <a:buChar char="Ø"/>
              <a:defRPr/>
            </a:pPr>
            <a:r>
              <a:rPr lang="el-GR" sz="2400" dirty="0">
                <a:solidFill>
                  <a:schemeClr val="bg1"/>
                </a:solidFill>
              </a:rPr>
              <a:t>πραγματοποιούνται είτε προσωπικά είτε από απόσταση με τη χρήση τεχνολογίας (τηλεφωνική κλήση, το διαδίκτυο, την τηλεδιάσκεψη)  </a:t>
            </a:r>
          </a:p>
          <a:p>
            <a:pPr>
              <a:buClr>
                <a:schemeClr val="bg1"/>
              </a:buClr>
              <a:buFont typeface="Wingdings" pitchFamily="2" charset="2"/>
              <a:buNone/>
              <a:defRPr/>
            </a:pPr>
            <a:r>
              <a:rPr lang="el-GR" sz="2400" dirty="0">
                <a:solidFill>
                  <a:schemeClr val="bg1"/>
                </a:solidFill>
              </a:rPr>
              <a:t>-Συμμετοχή σε δραστηριότητες στην κοινότητα (στη γειτονιά, στο σχολείο, στον εργασιακό χώρο, θρησκευτικές/πνευματικές ομάδες) </a:t>
            </a:r>
          </a:p>
          <a:p>
            <a:pPr>
              <a:buClr>
                <a:schemeClr val="bg1"/>
              </a:buClr>
              <a:buFont typeface="Wingdings" pitchFamily="2" charset="2"/>
              <a:buNone/>
              <a:defRPr/>
            </a:pPr>
            <a:r>
              <a:rPr lang="el-GR" sz="2400" dirty="0">
                <a:solidFill>
                  <a:schemeClr val="bg1"/>
                </a:solidFill>
              </a:rPr>
              <a:t>-Συμμετοχή σε δραστηριότητες στην οικογένεια</a:t>
            </a:r>
          </a:p>
          <a:p>
            <a:pPr>
              <a:buClr>
                <a:schemeClr val="bg1"/>
              </a:buClr>
              <a:buFont typeface="Wingdings" pitchFamily="2" charset="2"/>
              <a:buNone/>
              <a:defRPr/>
            </a:pPr>
            <a:r>
              <a:rPr lang="el-GR" sz="2400" dirty="0">
                <a:solidFill>
                  <a:schemeClr val="bg1"/>
                </a:solidFill>
              </a:rPr>
              <a:t>-Συμμετοχή σε δραστηριότητες με ομηλίκους ή φίλους (εδώ συμπεριλαμβάνεται και η συμμετοχή σε σεξουαλική δραστηριότητα)</a:t>
            </a:r>
          </a:p>
          <a:p>
            <a:pPr>
              <a:buFont typeface="Wingdings" pitchFamily="2" charset="2"/>
              <a:buNone/>
              <a:defRPr/>
            </a:pPr>
            <a:r>
              <a:rPr lang="el-GR" dirty="0"/>
              <a:t>   </a:t>
            </a:r>
          </a:p>
        </p:txBody>
      </p:sp>
    </p:spTree>
    <p:extLst>
      <p:ext uri="{BB962C8B-B14F-4D97-AF65-F5344CB8AC3E}">
        <p14:creationId xmlns:p14="http://schemas.microsoft.com/office/powerpoint/2010/main" val="223719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CD4D20E-3EB7-44D9-BCAE-5F592AA78DEC}"/>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E9532A30-6116-41FC-BFD2-6DE674BB3D12}"/>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Προβλήματα με την ταξινόμηση των έργων </a:t>
            </a:r>
            <a:endParaRPr lang="el-GR" sz="3200" dirty="0"/>
          </a:p>
        </p:txBody>
      </p:sp>
      <p:sp>
        <p:nvSpPr>
          <p:cNvPr id="5" name="2 - Θέση περιεχομένου">
            <a:extLst>
              <a:ext uri="{FF2B5EF4-FFF2-40B4-BE49-F238E27FC236}">
                <a16:creationId xmlns:a16="http://schemas.microsoft.com/office/drawing/2014/main" id="{2FD9141A-D568-4782-8CE7-C9637DE08D59}"/>
              </a:ext>
            </a:extLst>
          </p:cNvPr>
          <p:cNvSpPr txBox="1">
            <a:spLocks/>
          </p:cNvSpPr>
          <p:nvPr/>
        </p:nvSpPr>
        <p:spPr>
          <a:xfrm>
            <a:off x="2263775" y="2286001"/>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endParaRPr lang="el-GR" dirty="0">
              <a:solidFill>
                <a:schemeClr val="bg1"/>
              </a:solidFill>
            </a:endParaRPr>
          </a:p>
          <a:p>
            <a:pPr algn="just">
              <a:defRPr/>
            </a:pPr>
            <a:r>
              <a:rPr lang="el-GR" dirty="0">
                <a:solidFill>
                  <a:schemeClr val="bg1"/>
                </a:solidFill>
              </a:rPr>
              <a:t>Η ταξινόμηση μιας δραστηριότητας στον ένα ή στον άλλον τομέα έργου δεν είναι απόλυτη </a:t>
            </a:r>
          </a:p>
          <a:p>
            <a:pPr algn="just">
              <a:defRPr/>
            </a:pPr>
            <a:r>
              <a:rPr lang="el-GR" dirty="0">
                <a:solidFill>
                  <a:schemeClr val="bg1"/>
                </a:solidFill>
              </a:rPr>
              <a:t>Ο τρόπος με τον οποίο τα άτομα βιώνουν τις δραστηριότητές τους εξαρτάται από: </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νόημα</a:t>
            </a:r>
            <a:r>
              <a:rPr lang="el-GR" dirty="0">
                <a:solidFill>
                  <a:schemeClr val="bg1"/>
                </a:solidFill>
              </a:rPr>
              <a:t> που έχει η κάθε δραστηριότητα για το άτομο, </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πού</a:t>
            </a:r>
            <a:r>
              <a:rPr lang="el-GR" dirty="0">
                <a:solidFill>
                  <a:schemeClr val="bg1"/>
                </a:solidFill>
              </a:rPr>
              <a:t>, </a:t>
            </a:r>
            <a:r>
              <a:rPr lang="el-GR" i="1" dirty="0">
                <a:solidFill>
                  <a:schemeClr val="bg1"/>
                </a:solidFill>
              </a:rPr>
              <a:t>πότε</a:t>
            </a:r>
            <a:r>
              <a:rPr lang="el-GR" dirty="0">
                <a:solidFill>
                  <a:schemeClr val="bg1"/>
                </a:solidFill>
              </a:rPr>
              <a:t> και </a:t>
            </a:r>
            <a:r>
              <a:rPr lang="el-GR" i="1" dirty="0">
                <a:solidFill>
                  <a:schemeClr val="bg1"/>
                </a:solidFill>
              </a:rPr>
              <a:t>με ποιον</a:t>
            </a:r>
            <a:r>
              <a:rPr lang="el-GR" dirty="0">
                <a:solidFill>
                  <a:schemeClr val="bg1"/>
                </a:solidFill>
              </a:rPr>
              <a:t> εκτελείται,</a:t>
            </a:r>
          </a:p>
          <a:p>
            <a:pPr algn="just">
              <a:buClr>
                <a:schemeClr val="bg1"/>
              </a:buClr>
              <a:buFont typeface="Wingdings" pitchFamily="2" charset="2"/>
              <a:buChar char="Ø"/>
              <a:defRPr/>
            </a:pPr>
            <a:r>
              <a:rPr lang="el-GR" dirty="0">
                <a:solidFill>
                  <a:schemeClr val="bg1"/>
                </a:solidFill>
              </a:rPr>
              <a:t>το </a:t>
            </a:r>
            <a:r>
              <a:rPr lang="el-GR" i="1" dirty="0">
                <a:solidFill>
                  <a:schemeClr val="bg1"/>
                </a:solidFill>
              </a:rPr>
              <a:t>πλαίσιο</a:t>
            </a:r>
            <a:r>
              <a:rPr lang="el-GR" dirty="0">
                <a:solidFill>
                  <a:schemeClr val="bg1"/>
                </a:solidFill>
              </a:rPr>
              <a:t> μέσα στο οποίο αυτή πραγματοποιείται</a:t>
            </a:r>
          </a:p>
        </p:txBody>
      </p:sp>
    </p:spTree>
    <p:extLst>
      <p:ext uri="{BB962C8B-B14F-4D97-AF65-F5344CB8AC3E}">
        <p14:creationId xmlns:p14="http://schemas.microsoft.com/office/powerpoint/2010/main" val="175481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1C773BB-DAD1-42CE-A5E1-0E2FF5D8C6F8}"/>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2774FD07-C0D5-4ADE-9E37-45764911D80B}"/>
              </a:ext>
            </a:extLst>
          </p:cNvPr>
          <p:cNvSpPr txBox="1">
            <a:spLocks/>
          </p:cNvSpPr>
          <p:nvPr/>
        </p:nvSpPr>
        <p:spPr>
          <a:xfrm>
            <a:off x="2540966" y="658692"/>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  επιπλέον</a:t>
            </a:r>
          </a:p>
        </p:txBody>
      </p:sp>
      <p:sp>
        <p:nvSpPr>
          <p:cNvPr id="5" name="2 - Θέση περιεχομένου">
            <a:extLst>
              <a:ext uri="{FF2B5EF4-FFF2-40B4-BE49-F238E27FC236}">
                <a16:creationId xmlns:a16="http://schemas.microsoft.com/office/drawing/2014/main" id="{973D4C26-AAE8-482A-A5DF-66F13A26C68D}"/>
              </a:ext>
            </a:extLst>
          </p:cNvPr>
          <p:cNvSpPr txBox="1">
            <a:spLocks/>
          </p:cNvSpPr>
          <p:nvPr/>
        </p:nvSpPr>
        <p:spPr>
          <a:xfrm>
            <a:off x="1431234" y="1834896"/>
            <a:ext cx="10178321"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defRPr/>
            </a:pPr>
            <a:r>
              <a:rPr lang="el-GR" sz="2400" dirty="0">
                <a:solidFill>
                  <a:schemeClr val="bg1"/>
                </a:solidFill>
              </a:rPr>
              <a:t>Τα όρια μεταξύ εργασίας και διασκέδασης είναι πολύ θολά </a:t>
            </a:r>
          </a:p>
          <a:p>
            <a:pPr algn="just">
              <a:buClr>
                <a:schemeClr val="bg1"/>
              </a:buClr>
              <a:defRPr/>
            </a:pPr>
            <a:r>
              <a:rPr lang="el-GR" sz="2400" u="sng" dirty="0">
                <a:solidFill>
                  <a:schemeClr val="bg1"/>
                </a:solidFill>
              </a:rPr>
              <a:t>Παραδείγματα</a:t>
            </a:r>
            <a:r>
              <a:rPr lang="el-GR" sz="2400" dirty="0">
                <a:solidFill>
                  <a:schemeClr val="bg1"/>
                </a:solidFill>
              </a:rPr>
              <a:t> </a:t>
            </a:r>
          </a:p>
          <a:p>
            <a:pPr algn="just">
              <a:buClr>
                <a:schemeClr val="bg1"/>
              </a:buClr>
              <a:buFont typeface="Wingdings" pitchFamily="2" charset="2"/>
              <a:buChar char="Ø"/>
              <a:defRPr/>
            </a:pPr>
            <a:r>
              <a:rPr lang="el-GR" sz="2400" dirty="0">
                <a:solidFill>
                  <a:schemeClr val="bg1"/>
                </a:solidFill>
              </a:rPr>
              <a:t>άτομα μπορεί να βιώνουν χαρά στην εργασία τους ή μπορεί να απολαμβάνουν την κοινωνική συμμετοχή που η εργασία τους προσφέρει</a:t>
            </a:r>
          </a:p>
          <a:p>
            <a:pPr algn="just">
              <a:buClr>
                <a:schemeClr val="bg1"/>
              </a:buClr>
              <a:buFont typeface="Wingdings" pitchFamily="2" charset="2"/>
              <a:buChar char="Ø"/>
              <a:defRPr/>
            </a:pPr>
            <a:r>
              <a:rPr lang="el-GR" sz="2400" dirty="0">
                <a:solidFill>
                  <a:schemeClr val="bg1"/>
                </a:solidFill>
              </a:rPr>
              <a:t>δραστηριότητα αξιοποίησης ελεύθερου χρόνου όπως η παροχή βοήθειας το σαββατοκύριακο σε φίλο που αγόρασε καινούργια έπιπλα και θέλει να τα συναρμολογήσει, μπορεί να αποδειχθεί τελικά ως μια κουραστική, υποχρεωτική δραστηριότητα και να βιωθεί ως εργασία </a:t>
            </a:r>
          </a:p>
        </p:txBody>
      </p:sp>
    </p:spTree>
    <p:extLst>
      <p:ext uri="{BB962C8B-B14F-4D97-AF65-F5344CB8AC3E}">
        <p14:creationId xmlns:p14="http://schemas.microsoft.com/office/powerpoint/2010/main" val="48395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BF63DE-BE1D-414B-A057-B005941C966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129A18EC-71DE-44BE-A184-970CC80BB4A6}"/>
              </a:ext>
            </a:extLst>
          </p:cNvPr>
          <p:cNvSpPr>
            <a:spLocks noGrp="1"/>
          </p:cNvSpPr>
          <p:nvPr>
            <p:ph type="title"/>
          </p:nvPr>
        </p:nvSpPr>
        <p:spPr>
          <a:xfrm>
            <a:off x="1250950" y="382588"/>
            <a:ext cx="10179050" cy="969134"/>
          </a:xfrm>
          <a:solidFill>
            <a:schemeClr val="accent1">
              <a:lumMod val="60000"/>
              <a:lumOff val="40000"/>
            </a:schemeClr>
          </a:solidFill>
        </p:spPr>
        <p:txBody>
          <a:bodyPr/>
          <a:lstStyle/>
          <a:p>
            <a:pPr>
              <a:defRPr/>
            </a:pPr>
            <a:r>
              <a:rPr lang="el-GR" sz="3200" b="1" dirty="0"/>
              <a:t>..παρόλα αυτά</a:t>
            </a:r>
          </a:p>
        </p:txBody>
      </p:sp>
      <p:sp>
        <p:nvSpPr>
          <p:cNvPr id="5" name="2 - Θέση περιεχομένου">
            <a:extLst>
              <a:ext uri="{FF2B5EF4-FFF2-40B4-BE49-F238E27FC236}">
                <a16:creationId xmlns:a16="http://schemas.microsoft.com/office/drawing/2014/main" id="{EA47EC2E-11D8-42CF-A8F1-865BBB37DC3C}"/>
              </a:ext>
            </a:extLst>
          </p:cNvPr>
          <p:cNvSpPr txBox="1">
            <a:spLocks/>
          </p:cNvSpPr>
          <p:nvPr/>
        </p:nvSpPr>
        <p:spPr>
          <a:xfrm>
            <a:off x="1250950" y="1570383"/>
            <a:ext cx="10179050" cy="5447955"/>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defRPr/>
            </a:pPr>
            <a:r>
              <a:rPr lang="el-GR" sz="2400" dirty="0">
                <a:solidFill>
                  <a:schemeClr val="bg1"/>
                </a:solidFill>
              </a:rPr>
              <a:t>η ύπαρξη μιας ταξινόμησης που ομαδοποιεί τα αναρίθμητα καθημερινά έργα των ανθρώπων διευκολύνει</a:t>
            </a:r>
            <a:r>
              <a:rPr lang="en-US" sz="2400" dirty="0">
                <a:solidFill>
                  <a:schemeClr val="bg1"/>
                </a:solidFill>
              </a:rPr>
              <a:t>:</a:t>
            </a:r>
            <a:r>
              <a:rPr lang="el-GR" sz="2400" dirty="0">
                <a:solidFill>
                  <a:schemeClr val="bg1"/>
                </a:solidFill>
              </a:rPr>
              <a:t> </a:t>
            </a:r>
          </a:p>
          <a:p>
            <a:pPr algn="just">
              <a:buClr>
                <a:schemeClr val="bg1"/>
              </a:buClr>
              <a:buFont typeface="Wingdings" pitchFamily="2" charset="2"/>
              <a:buChar char="Ø"/>
              <a:defRPr/>
            </a:pPr>
            <a:r>
              <a:rPr lang="el-GR" sz="2400" dirty="0">
                <a:solidFill>
                  <a:schemeClr val="bg1"/>
                </a:solidFill>
              </a:rPr>
              <a:t>την επικοινωνία μεταξύ των επιστημόνων, ερευνητών και κλινικών </a:t>
            </a:r>
            <a:r>
              <a:rPr lang="el-GR" sz="2400" dirty="0" err="1">
                <a:solidFill>
                  <a:schemeClr val="bg1"/>
                </a:solidFill>
              </a:rPr>
              <a:t>εργοθεραπευτών</a:t>
            </a:r>
            <a:endParaRPr lang="el-GR" sz="2400" dirty="0">
              <a:solidFill>
                <a:schemeClr val="bg1"/>
              </a:solidFill>
            </a:endParaRPr>
          </a:p>
          <a:p>
            <a:pPr algn="just">
              <a:buClr>
                <a:schemeClr val="bg1"/>
              </a:buClr>
              <a:buFont typeface="Wingdings" pitchFamily="2" charset="2"/>
              <a:buChar char="Ø"/>
              <a:defRPr/>
            </a:pPr>
            <a:r>
              <a:rPr lang="el-GR" sz="2400" dirty="0">
                <a:solidFill>
                  <a:schemeClr val="bg1"/>
                </a:solidFill>
              </a:rPr>
              <a:t>τη σύγκριση, μελέτη και ανάλυση των ποικίλων δραστηριοτήτων του ανθρώπινου έργου</a:t>
            </a:r>
          </a:p>
          <a:p>
            <a:pPr algn="just">
              <a:buClr>
                <a:schemeClr val="bg1"/>
              </a:buClr>
              <a:defRPr/>
            </a:pPr>
            <a:r>
              <a:rPr lang="el-GR" sz="2400" dirty="0">
                <a:solidFill>
                  <a:schemeClr val="bg1"/>
                </a:solidFill>
              </a:rPr>
              <a:t>η ταξινόμηση αυτή δεν είναι απόλυτη και οι </a:t>
            </a:r>
            <a:r>
              <a:rPr lang="el-GR" sz="2400" dirty="0" err="1">
                <a:solidFill>
                  <a:schemeClr val="bg1"/>
                </a:solidFill>
              </a:rPr>
              <a:t>εθ</a:t>
            </a:r>
            <a:r>
              <a:rPr lang="el-GR" sz="2400" dirty="0">
                <a:solidFill>
                  <a:schemeClr val="bg1"/>
                </a:solidFill>
              </a:rPr>
              <a:t>/</a:t>
            </a:r>
            <a:r>
              <a:rPr lang="el-GR" sz="2400" dirty="0" err="1">
                <a:solidFill>
                  <a:schemeClr val="bg1"/>
                </a:solidFill>
              </a:rPr>
              <a:t>τές</a:t>
            </a:r>
            <a:r>
              <a:rPr lang="el-GR" sz="2400" dirty="0">
                <a:solidFill>
                  <a:schemeClr val="bg1"/>
                </a:solidFill>
              </a:rPr>
              <a:t> δεν πρέπει να βλέπουν τις ζωές των ανθρώπων με τους οποίους ασχολούνται ως ζωές αποτελούμενες από κατηγορίες έργων, αλλά ως </a:t>
            </a:r>
            <a:r>
              <a:rPr lang="el-GR" sz="2400" b="1" dirty="0">
                <a:solidFill>
                  <a:schemeClr val="bg1"/>
                </a:solidFill>
              </a:rPr>
              <a:t>ιστορίες ζωής</a:t>
            </a:r>
            <a:r>
              <a:rPr lang="el-GR" sz="2400" dirty="0">
                <a:solidFill>
                  <a:schemeClr val="bg1"/>
                </a:solidFill>
              </a:rPr>
              <a:t> γεμάτες με έργα με νόημα που συνδέονται μεταξύ τους στην πορεία της ζωής τους</a:t>
            </a:r>
            <a:r>
              <a:rPr lang="el-GR" dirty="0"/>
              <a:t> </a:t>
            </a:r>
            <a:endParaRPr lang="el-GR" dirty="0">
              <a:solidFill>
                <a:schemeClr val="bg1"/>
              </a:solidFill>
            </a:endParaRPr>
          </a:p>
          <a:p>
            <a:pPr>
              <a:defRPr/>
            </a:pPr>
            <a:endParaRPr lang="el-GR" dirty="0"/>
          </a:p>
        </p:txBody>
      </p:sp>
    </p:spTree>
    <p:extLst>
      <p:ext uri="{BB962C8B-B14F-4D97-AF65-F5344CB8AC3E}">
        <p14:creationId xmlns:p14="http://schemas.microsoft.com/office/powerpoint/2010/main" val="106620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5587F0-105C-4BF4-844B-7D5D17E7DAE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F66ACF42-2082-44E2-8F87-0E4DCFFF2EDD}"/>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br>
              <a:rPr lang="el-GR" sz="3200" b="1" dirty="0"/>
            </a:br>
            <a:r>
              <a:rPr lang="el-GR" sz="3200" b="1" dirty="0"/>
              <a:t>Άλλες μορφές έργου</a:t>
            </a:r>
            <a:endParaRPr lang="el-GR" sz="3200" dirty="0"/>
          </a:p>
        </p:txBody>
      </p:sp>
      <p:sp>
        <p:nvSpPr>
          <p:cNvPr id="5" name="2 - Θέση περιεχομένου">
            <a:extLst>
              <a:ext uri="{FF2B5EF4-FFF2-40B4-BE49-F238E27FC236}">
                <a16:creationId xmlns:a16="http://schemas.microsoft.com/office/drawing/2014/main" id="{33DEB159-CF4D-4940-8FB2-A1A39BDE144E}"/>
              </a:ext>
            </a:extLst>
          </p:cNvPr>
          <p:cNvSpPr txBox="1">
            <a:spLocks/>
          </p:cNvSpPr>
          <p:nvPr/>
        </p:nvSpPr>
        <p:spPr>
          <a:xfrm>
            <a:off x="1250950" y="2067338"/>
            <a:ext cx="10179050" cy="4576349"/>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v"/>
              <a:defRPr/>
            </a:pPr>
            <a:r>
              <a:rPr lang="el-GR" b="1" dirty="0">
                <a:solidFill>
                  <a:schemeClr val="bg1"/>
                </a:solidFill>
              </a:rPr>
              <a:t>συν-έργο</a:t>
            </a:r>
            <a:r>
              <a:rPr lang="el-GR" dirty="0">
                <a:solidFill>
                  <a:schemeClr val="bg1"/>
                </a:solidFill>
              </a:rPr>
              <a:t> (</a:t>
            </a:r>
            <a:r>
              <a:rPr lang="en-US" dirty="0">
                <a:solidFill>
                  <a:schemeClr val="bg1"/>
                </a:solidFill>
              </a:rPr>
              <a:t>co</a:t>
            </a:r>
            <a:r>
              <a:rPr lang="el-GR" dirty="0">
                <a:solidFill>
                  <a:schemeClr val="bg1"/>
                </a:solidFill>
              </a:rPr>
              <a:t>-</a:t>
            </a:r>
            <a:r>
              <a:rPr lang="en-US" dirty="0">
                <a:solidFill>
                  <a:schemeClr val="bg1"/>
                </a:solidFill>
              </a:rPr>
              <a:t>occupation</a:t>
            </a:r>
            <a:r>
              <a:rPr lang="el-GR" dirty="0">
                <a:solidFill>
                  <a:schemeClr val="bg1"/>
                </a:solidFill>
              </a:rPr>
              <a:t>): έργα στα οποία συμμετέχουν πάνω από ένα άτομα, π.χ. ένας πατέρας μαθαίνει ποδόσφαιρο τον γιο του (πατέρας και γιος συμμετέχουν στη δραστηριότητα του ποδοσφαίρου</a:t>
            </a:r>
          </a:p>
          <a:p>
            <a:pPr algn="just">
              <a:buClr>
                <a:schemeClr val="bg1"/>
              </a:buClr>
              <a:buFont typeface="Wingdings" pitchFamily="2" charset="2"/>
              <a:buChar char="v"/>
              <a:defRPr/>
            </a:pPr>
            <a:r>
              <a:rPr lang="el-GR" b="1" dirty="0">
                <a:solidFill>
                  <a:schemeClr val="bg1"/>
                </a:solidFill>
              </a:rPr>
              <a:t>ταυτόχρονα έργα</a:t>
            </a:r>
            <a:r>
              <a:rPr lang="el-GR" dirty="0">
                <a:solidFill>
                  <a:schemeClr val="bg1"/>
                </a:solidFill>
              </a:rPr>
              <a:t> (</a:t>
            </a:r>
            <a:r>
              <a:rPr lang="en-US" dirty="0">
                <a:solidFill>
                  <a:schemeClr val="bg1"/>
                </a:solidFill>
              </a:rPr>
              <a:t>concurrent occupations</a:t>
            </a:r>
            <a:r>
              <a:rPr lang="el-GR" dirty="0">
                <a:solidFill>
                  <a:schemeClr val="bg1"/>
                </a:solidFill>
              </a:rPr>
              <a:t>): έργα που ένα άτομο εκτελεί την ίδια χρονική στιγμή π.χ.  άτομο μπορεί να σιδερώνει, βλέποντας και τηλεόραση, άλλος ενώ οδηγεί για τη δουλειά, ακούει μουσική και ταυτόχρονα μιλάει στο τηλέφωνο </a:t>
            </a:r>
          </a:p>
          <a:p>
            <a:pPr algn="just">
              <a:buClr>
                <a:schemeClr val="bg1"/>
              </a:buClr>
              <a:defRPr/>
            </a:pPr>
            <a:r>
              <a:rPr lang="el-GR" dirty="0">
                <a:solidFill>
                  <a:schemeClr val="bg1"/>
                </a:solidFill>
              </a:rPr>
              <a:t>Περιλαμβάνουν πρωταρχικές και δευτερεύουσες δραστηριότητες/έργα. π.χ. το σιδέρωμα είναι το πρωταρχικό έργο, ενώ η παρακολούθηση της τηλεόρασης το δευτερεύον (εφόσον αυτή η δράση ξεδιπλώνεται μέσα στην πρώτη που είναι το σιδέρωμα) </a:t>
            </a:r>
          </a:p>
        </p:txBody>
      </p:sp>
    </p:spTree>
    <p:extLst>
      <p:ext uri="{BB962C8B-B14F-4D97-AF65-F5344CB8AC3E}">
        <p14:creationId xmlns:p14="http://schemas.microsoft.com/office/powerpoint/2010/main" val="212123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815DCA3F-3CD7-44B3-9DC9-57C8463600CF}"/>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….συμπερασματικά</a:t>
            </a:r>
          </a:p>
        </p:txBody>
      </p:sp>
      <p:sp>
        <p:nvSpPr>
          <p:cNvPr id="5" name="2 - Θέση περιεχομένου">
            <a:extLst>
              <a:ext uri="{FF2B5EF4-FFF2-40B4-BE49-F238E27FC236}">
                <a16:creationId xmlns:a16="http://schemas.microsoft.com/office/drawing/2014/main" id="{AAC06666-1690-4C1B-963A-E72E51C0D00A}"/>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defRPr/>
            </a:pPr>
            <a:r>
              <a:rPr lang="el-GR" sz="2800" dirty="0">
                <a:solidFill>
                  <a:schemeClr val="bg1"/>
                </a:solidFill>
              </a:rPr>
              <a:t>μελέτες στη χρήση του χρόνου δείχνουν ότι τα άτομα συνήθως συμμετέχουν σε πάνω από μία δραστηριότητα/έργο εφόσον σπάνια αναφέρουν ότι κάνουν μόνο μία δραστηριότητα τη φορά </a:t>
            </a:r>
          </a:p>
          <a:p>
            <a:pPr algn="just">
              <a:buClr>
                <a:schemeClr val="bg1"/>
              </a:buClr>
              <a:defRPr/>
            </a:pPr>
            <a:r>
              <a:rPr lang="el-GR" sz="2800" dirty="0">
                <a:solidFill>
                  <a:schemeClr val="bg1"/>
                </a:solidFill>
              </a:rPr>
              <a:t>οι θεωρητικές βάσεις για τους νέους όρους δεν έχουν ακόμη αναπτυχθεί εκτενώς</a:t>
            </a:r>
          </a:p>
          <a:p>
            <a:pPr algn="just">
              <a:buClr>
                <a:schemeClr val="bg1"/>
              </a:buClr>
              <a:defRPr/>
            </a:pPr>
            <a:r>
              <a:rPr lang="el-GR" sz="2800" dirty="0">
                <a:solidFill>
                  <a:schemeClr val="bg1"/>
                </a:solidFill>
              </a:rPr>
              <a:t>αποτελούν πρόσφατες προσπάθειες για μια κατανόηση του έργου περισσότερο κοινωνική, δυναμική και αλληλεπιδραστική</a:t>
            </a:r>
          </a:p>
          <a:p>
            <a:pPr>
              <a:defRPr/>
            </a:pPr>
            <a:endParaRPr lang="el-GR" dirty="0"/>
          </a:p>
        </p:txBody>
      </p:sp>
    </p:spTree>
    <p:extLst>
      <p:ext uri="{BB962C8B-B14F-4D97-AF65-F5344CB8AC3E}">
        <p14:creationId xmlns:p14="http://schemas.microsoft.com/office/powerpoint/2010/main" val="342886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43F97D-F7AD-431B-B224-A6DB9DF6F17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AC869C7-7B9A-4CA4-A9D3-D724C0C1353A}"/>
              </a:ext>
            </a:extLst>
          </p:cNvPr>
          <p:cNvSpPr>
            <a:spLocks noGrp="1"/>
          </p:cNvSpPr>
          <p:nvPr>
            <p:ph idx="1"/>
          </p:nvPr>
        </p:nvSpPr>
        <p:spPr/>
        <p:txBody>
          <a:bodyPr/>
          <a:lstStyle/>
          <a:p>
            <a:endParaRPr lang="el-GR"/>
          </a:p>
        </p:txBody>
      </p:sp>
      <p:pic>
        <p:nvPicPr>
          <p:cNvPr id="4" name="Εικόνα 3">
            <a:extLst>
              <a:ext uri="{FF2B5EF4-FFF2-40B4-BE49-F238E27FC236}">
                <a16:creationId xmlns:a16="http://schemas.microsoft.com/office/drawing/2014/main" id="{CF4FEA33-6756-4321-9D2D-21D27680DDA0}"/>
              </a:ext>
            </a:extLst>
          </p:cNvPr>
          <p:cNvPicPr>
            <a:picLocks noChangeAspect="1"/>
          </p:cNvPicPr>
          <p:nvPr/>
        </p:nvPicPr>
        <p:blipFill>
          <a:blip r:embed="rId2"/>
          <a:stretch>
            <a:fillRect/>
          </a:stretch>
        </p:blipFill>
        <p:spPr>
          <a:xfrm>
            <a:off x="2294966" y="98759"/>
            <a:ext cx="7454382" cy="6531088"/>
          </a:xfrm>
          <a:prstGeom prst="rect">
            <a:avLst/>
          </a:prstGeom>
        </p:spPr>
      </p:pic>
    </p:spTree>
    <p:extLst>
      <p:ext uri="{BB962C8B-B14F-4D97-AF65-F5344CB8AC3E}">
        <p14:creationId xmlns:p14="http://schemas.microsoft.com/office/powerpoint/2010/main" val="212665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83859C-B788-4791-BC3C-E85CFA5BEE83}"/>
              </a:ext>
            </a:extLst>
          </p:cNvPr>
          <p:cNvSpPr>
            <a:spLocks noGrp="1"/>
          </p:cNvSpPr>
          <p:nvPr>
            <p:ph type="title"/>
          </p:nvPr>
        </p:nvSpPr>
        <p:spPr/>
        <p:txBody>
          <a:bodyPr>
            <a:normAutofit fontScale="90000"/>
          </a:bodyPr>
          <a:lstStyle/>
          <a:p>
            <a:r>
              <a:rPr lang="el-GR" sz="5400" b="1" dirty="0"/>
              <a:t>Έργα με βλαπτικές για την υγεία ιδιότητες</a:t>
            </a:r>
            <a:endParaRPr lang="el-GR" dirty="0"/>
          </a:p>
        </p:txBody>
      </p:sp>
      <p:sp>
        <p:nvSpPr>
          <p:cNvPr id="3" name="Θέση περιεχομένου 2">
            <a:extLst>
              <a:ext uri="{FF2B5EF4-FFF2-40B4-BE49-F238E27FC236}">
                <a16:creationId xmlns:a16="http://schemas.microsoft.com/office/drawing/2014/main" id="{798B1DDE-69DD-41ED-AF00-C4616A4D63A5}"/>
              </a:ext>
            </a:extLst>
          </p:cNvPr>
          <p:cNvSpPr>
            <a:spLocks noGrp="1"/>
          </p:cNvSpPr>
          <p:nvPr>
            <p:ph idx="1"/>
          </p:nvPr>
        </p:nvSpPr>
        <p:spPr/>
        <p:txBody>
          <a:bodyPr/>
          <a:lstStyle/>
          <a:p>
            <a:r>
              <a:rPr lang="el-GR" sz="2400" dirty="0">
                <a:solidFill>
                  <a:schemeClr val="tx1"/>
                </a:solidFill>
              </a:rPr>
              <a:t>Τα έργα μπορεί να είναι ανθυγιεινά, επικίνδυνα, καταστροφικά ή </a:t>
            </a:r>
            <a:r>
              <a:rPr lang="el-GR" sz="2400" dirty="0" err="1">
                <a:solidFill>
                  <a:schemeClr val="tx1"/>
                </a:solidFill>
              </a:rPr>
              <a:t>δυσπροσαρμοστικά</a:t>
            </a:r>
            <a:r>
              <a:rPr lang="el-GR" sz="2400" dirty="0">
                <a:solidFill>
                  <a:schemeClr val="tx1"/>
                </a:solidFill>
              </a:rPr>
              <a:t> στα ίδια τα άτομα ή σε άλλους…..</a:t>
            </a:r>
          </a:p>
        </p:txBody>
      </p:sp>
    </p:spTree>
    <p:extLst>
      <p:ext uri="{BB962C8B-B14F-4D97-AF65-F5344CB8AC3E}">
        <p14:creationId xmlns:p14="http://schemas.microsoft.com/office/powerpoint/2010/main" val="901569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2083EF-5B04-4830-85D4-D2C6078EC93F}"/>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93075310-F971-48C5-A1F7-1AA17C6C4864}"/>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Επίπεδα εκτέλεσης έργου</a:t>
            </a:r>
          </a:p>
        </p:txBody>
      </p:sp>
      <p:sp>
        <p:nvSpPr>
          <p:cNvPr id="5" name="Content Placeholder 2">
            <a:extLst>
              <a:ext uri="{FF2B5EF4-FFF2-40B4-BE49-F238E27FC236}">
                <a16:creationId xmlns:a16="http://schemas.microsoft.com/office/drawing/2014/main" id="{C95D7691-AD72-4D1A-A17E-7EE735D93593}"/>
              </a:ext>
            </a:extLst>
          </p:cNvPr>
          <p:cNvSpPr txBox="1">
            <a:spLocks/>
          </p:cNvSpPr>
          <p:nvPr/>
        </p:nvSpPr>
        <p:spPr>
          <a:xfrm>
            <a:off x="1250951" y="1979612"/>
            <a:ext cx="1017905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endParaRPr lang="el-GR" dirty="0">
              <a:solidFill>
                <a:schemeClr val="bg1"/>
              </a:solidFill>
            </a:endParaRPr>
          </a:p>
          <a:p>
            <a:pPr algn="just">
              <a:defRPr/>
            </a:pPr>
            <a:r>
              <a:rPr lang="el-GR" sz="2400" dirty="0">
                <a:solidFill>
                  <a:schemeClr val="bg1"/>
                </a:solidFill>
              </a:rPr>
              <a:t>Η καθημερινή ζωή αποτελείται από ποικίλες ενασχολήσεις διαφορετικού επιπέδου</a:t>
            </a:r>
          </a:p>
          <a:p>
            <a:pPr algn="just">
              <a:defRPr/>
            </a:pPr>
            <a:r>
              <a:rPr lang="el-GR" sz="2400" dirty="0">
                <a:solidFill>
                  <a:schemeClr val="bg1"/>
                </a:solidFill>
              </a:rPr>
              <a:t>Ενέργειες, Δραστηριότητες, Έργα</a:t>
            </a:r>
            <a:r>
              <a:rPr lang="el-GR" sz="2400" b="1" dirty="0">
                <a:solidFill>
                  <a:schemeClr val="bg1"/>
                </a:solidFill>
              </a:rPr>
              <a:t> </a:t>
            </a:r>
          </a:p>
          <a:p>
            <a:pPr algn="just">
              <a:defRPr/>
            </a:pPr>
            <a:r>
              <a:rPr lang="el-GR" sz="2400" dirty="0">
                <a:solidFill>
                  <a:schemeClr val="bg1"/>
                </a:solidFill>
              </a:rPr>
              <a:t>Οι όροι δεν είναι συνώνυμοι, αλλά διαφορετικοί και χρησιμοποιούνται για να περιγράψουν την ιεραρχία όλων όσων κάνουμε καθημερινά και με τα οποία χτίζεται η καθημερινή μας ζωή</a:t>
            </a:r>
          </a:p>
        </p:txBody>
      </p:sp>
    </p:spTree>
    <p:extLst>
      <p:ext uri="{BB962C8B-B14F-4D97-AF65-F5344CB8AC3E}">
        <p14:creationId xmlns:p14="http://schemas.microsoft.com/office/powerpoint/2010/main" val="312420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08F7F7-12E3-42A1-A9F1-12E5622B2EF5}"/>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C98D3704-CF8C-49B0-A1DE-FE2F6D1F22FA}"/>
              </a:ext>
            </a:extLst>
          </p:cNvPr>
          <p:cNvSpPr>
            <a:spLocks noGrp="1"/>
          </p:cNvSpPr>
          <p:nvPr>
            <p:ph type="title"/>
          </p:nvPr>
        </p:nvSpPr>
        <p:spPr>
          <a:xfrm>
            <a:off x="1021080" y="382588"/>
            <a:ext cx="10408920" cy="1492250"/>
          </a:xfrm>
          <a:solidFill>
            <a:schemeClr val="accent1">
              <a:lumMod val="60000"/>
              <a:lumOff val="40000"/>
            </a:schemeClr>
          </a:solidFill>
        </p:spPr>
        <p:txBody>
          <a:bodyPr/>
          <a:lstStyle/>
          <a:p>
            <a:pPr>
              <a:defRPr/>
            </a:pPr>
            <a:r>
              <a:rPr lang="el-GR" sz="3200" b="1" dirty="0"/>
              <a:t>  Ενέργειες</a:t>
            </a:r>
          </a:p>
        </p:txBody>
      </p:sp>
      <p:sp>
        <p:nvSpPr>
          <p:cNvPr id="5" name="Content Placeholder 2">
            <a:extLst>
              <a:ext uri="{FF2B5EF4-FFF2-40B4-BE49-F238E27FC236}">
                <a16:creationId xmlns:a16="http://schemas.microsoft.com/office/drawing/2014/main" id="{30D0D6EF-E8F6-463D-9ED1-ECB7CC52E670}"/>
              </a:ext>
            </a:extLst>
          </p:cNvPr>
          <p:cNvSpPr txBox="1">
            <a:spLocks/>
          </p:cNvSpPr>
          <p:nvPr/>
        </p:nvSpPr>
        <p:spPr>
          <a:xfrm>
            <a:off x="1021080" y="1767840"/>
            <a:ext cx="10408192" cy="4111751"/>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defRPr/>
            </a:pPr>
            <a:r>
              <a:rPr lang="el-GR" sz="2400" b="1" u="sng" dirty="0">
                <a:solidFill>
                  <a:schemeClr val="bg1"/>
                </a:solidFill>
              </a:rPr>
              <a:t>Ενέργειες</a:t>
            </a:r>
            <a:r>
              <a:rPr lang="el-GR" sz="2400" u="sng" dirty="0">
                <a:solidFill>
                  <a:schemeClr val="bg1"/>
                </a:solidFill>
              </a:rPr>
              <a:t> (</a:t>
            </a:r>
            <a:r>
              <a:rPr lang="en-US" sz="2400" u="sng" dirty="0">
                <a:solidFill>
                  <a:schemeClr val="bg1"/>
                </a:solidFill>
              </a:rPr>
              <a:t>tasks</a:t>
            </a:r>
            <a:r>
              <a:rPr lang="el-GR" sz="2400" u="sng" dirty="0">
                <a:solidFill>
                  <a:schemeClr val="bg1"/>
                </a:solidFill>
              </a:rPr>
              <a:t>): </a:t>
            </a:r>
            <a:r>
              <a:rPr lang="el-GR" sz="2400" dirty="0">
                <a:solidFill>
                  <a:schemeClr val="bg1"/>
                </a:solidFill>
              </a:rPr>
              <a:t>ορατές, σκόπιμες ενέργειες ή ομάδες ενεργειών που μπορεί να περιλαμβάνουν εργαλεία/υλικά και τις οποίες χρειάζεται να φέρουμε εις πέρας προκειμένου να εκτελέσουμε τις δραστηριότητες που εμπεριέχονται σε ένα έργο</a:t>
            </a:r>
          </a:p>
        </p:txBody>
      </p:sp>
    </p:spTree>
    <p:extLst>
      <p:ext uri="{BB962C8B-B14F-4D97-AF65-F5344CB8AC3E}">
        <p14:creationId xmlns:p14="http://schemas.microsoft.com/office/powerpoint/2010/main" val="31835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8D5B9-7475-4786-A9E4-E040064B6FF3}"/>
              </a:ext>
            </a:extLst>
          </p:cNvPr>
          <p:cNvSpPr>
            <a:spLocks noGrp="1"/>
          </p:cNvSpPr>
          <p:nvPr>
            <p:ph type="title"/>
          </p:nvPr>
        </p:nvSpPr>
        <p:spPr/>
        <p:txBody>
          <a:bodyPr>
            <a:normAutofit fontScale="90000"/>
          </a:bodyPr>
          <a:lstStyle/>
          <a:p>
            <a:r>
              <a:rPr lang="el-GR" dirty="0"/>
              <a:t>Στην Εργοθεραπεία, όταν αναφερόμαστε στις </a:t>
            </a:r>
            <a:r>
              <a:rPr lang="el-GR" b="1" dirty="0"/>
              <a:t>"ενέργειες" (</a:t>
            </a:r>
            <a:r>
              <a:rPr lang="el-GR" b="1" dirty="0" err="1"/>
              <a:t>tasks</a:t>
            </a:r>
            <a:r>
              <a:rPr lang="el-GR" b="1" dirty="0"/>
              <a:t>)</a:t>
            </a:r>
            <a:r>
              <a:rPr lang="el-GR" dirty="0"/>
              <a:t>, περιγράφουμε τα επιμέρους, συγκεκριμένα βήματα ή κινήσεις που είναι απαραίτητα για την ολοκλήρωση μιας μεγαλύτερης δραστηριότητας ή έργου.</a:t>
            </a:r>
          </a:p>
        </p:txBody>
      </p:sp>
      <p:sp>
        <p:nvSpPr>
          <p:cNvPr id="3" name="Θέση περιεχομένου 2">
            <a:extLst>
              <a:ext uri="{FF2B5EF4-FFF2-40B4-BE49-F238E27FC236}">
                <a16:creationId xmlns:a16="http://schemas.microsoft.com/office/drawing/2014/main" id="{784EC833-ACC2-4363-A893-51E38B9ACFD4}"/>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1576935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0AA578D-0711-4491-8E4B-D6A4FB9529A3}"/>
              </a:ext>
            </a:extLst>
          </p:cNvPr>
          <p:cNvSpPr>
            <a:spLocks noGrp="1"/>
          </p:cNvSpPr>
          <p:nvPr>
            <p:ph idx="1"/>
          </p:nvPr>
        </p:nvSpPr>
        <p:spPr>
          <a:xfrm>
            <a:off x="1251678" y="685801"/>
            <a:ext cx="10178322" cy="5193792"/>
          </a:xfrm>
        </p:spPr>
        <p:txBody>
          <a:bodyPr/>
          <a:lstStyle/>
          <a:p>
            <a:r>
              <a:rPr lang="el-GR" sz="2800" dirty="0">
                <a:solidFill>
                  <a:schemeClr val="tx1"/>
                </a:solidFill>
              </a:rPr>
              <a:t>Για να κατανοήσουμε καλύτερα, μπορούμε να το δούμε ως εξής:</a:t>
            </a:r>
          </a:p>
          <a:p>
            <a:pPr>
              <a:buFont typeface="Arial" panose="020B0604020202020204" pitchFamily="34" charset="0"/>
              <a:buChar char="•"/>
            </a:pPr>
            <a:r>
              <a:rPr lang="el-GR" sz="2800" b="1" dirty="0">
                <a:solidFill>
                  <a:schemeClr val="tx1"/>
                </a:solidFill>
              </a:rPr>
              <a:t>Ενέργειες (</a:t>
            </a:r>
            <a:r>
              <a:rPr lang="el-GR" sz="2800" b="1" dirty="0" err="1">
                <a:solidFill>
                  <a:schemeClr val="tx1"/>
                </a:solidFill>
              </a:rPr>
              <a:t>tasks</a:t>
            </a:r>
            <a:r>
              <a:rPr lang="el-GR" sz="2800" b="1" dirty="0">
                <a:solidFill>
                  <a:schemeClr val="tx1"/>
                </a:solidFill>
              </a:rPr>
              <a:t>)</a:t>
            </a:r>
            <a:r>
              <a:rPr lang="el-GR" sz="2800" dirty="0">
                <a:solidFill>
                  <a:schemeClr val="tx1"/>
                </a:solidFill>
              </a:rPr>
              <a:t> είναι οι απλές, ορατές και </a:t>
            </a:r>
            <a:r>
              <a:rPr lang="el-GR" sz="2800" dirty="0" err="1">
                <a:solidFill>
                  <a:schemeClr val="tx1"/>
                </a:solidFill>
              </a:rPr>
              <a:t>στοχευμένες</a:t>
            </a:r>
            <a:r>
              <a:rPr lang="el-GR" sz="2800" dirty="0">
                <a:solidFill>
                  <a:schemeClr val="tx1"/>
                </a:solidFill>
              </a:rPr>
              <a:t> πράξεις που χρειάζεται να πραγματοποιήσουμε για να ολοκληρώσουμε μια δραστηριότητα.</a:t>
            </a:r>
          </a:p>
          <a:p>
            <a:pPr>
              <a:buFont typeface="Arial" panose="020B0604020202020204" pitchFamily="34" charset="0"/>
              <a:buChar char="•"/>
            </a:pPr>
            <a:r>
              <a:rPr lang="el-GR" sz="2800" dirty="0">
                <a:solidFill>
                  <a:schemeClr val="tx1"/>
                </a:solidFill>
              </a:rPr>
              <a:t>Κάθε ενέργεια συνδέεται με ένα συγκεκριμένο βήμα της διαδικασίας που έχει νόημα και πρακτική αξία. Δηλαδή, κάθε ενέργεια έχει έναν σκοπό και συμβάλλει σε ένα μεγαλύτερο στόχο.</a:t>
            </a:r>
          </a:p>
          <a:p>
            <a:pPr>
              <a:buFont typeface="Arial" panose="020B0604020202020204" pitchFamily="34" charset="0"/>
              <a:buChar char="•"/>
            </a:pPr>
            <a:r>
              <a:rPr lang="el-GR" sz="2800" dirty="0">
                <a:solidFill>
                  <a:schemeClr val="tx1"/>
                </a:solidFill>
              </a:rPr>
              <a:t>Οι ενέργειες συχνά περιλαμβάνουν τη χρήση εργαλείων ή υλικών (π.χ. μαχαίρι, πιάτο, χάρτινη λίστα).</a:t>
            </a:r>
          </a:p>
          <a:p>
            <a:endParaRPr lang="el-GR" dirty="0"/>
          </a:p>
        </p:txBody>
      </p:sp>
    </p:spTree>
    <p:extLst>
      <p:ext uri="{BB962C8B-B14F-4D97-AF65-F5344CB8AC3E}">
        <p14:creationId xmlns:p14="http://schemas.microsoft.com/office/powerpoint/2010/main" val="47489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E380F4-DD47-4E07-BAB9-14F81079D1B4}"/>
              </a:ext>
            </a:extLst>
          </p:cNvPr>
          <p:cNvSpPr>
            <a:spLocks noGrp="1"/>
          </p:cNvSpPr>
          <p:nvPr>
            <p:ph type="title"/>
          </p:nvPr>
        </p:nvSpPr>
        <p:spPr/>
        <p:txBody>
          <a:bodyPr/>
          <a:lstStyle/>
          <a:p>
            <a:r>
              <a:rPr lang="el-GR" b="1" dirty="0"/>
              <a:t>Παράδειγμα:</a:t>
            </a:r>
            <a:br>
              <a:rPr lang="el-GR" b="1" dirty="0"/>
            </a:br>
            <a:endParaRPr lang="el-GR" dirty="0"/>
          </a:p>
        </p:txBody>
      </p:sp>
      <p:sp>
        <p:nvSpPr>
          <p:cNvPr id="3" name="Θέση περιεχομένου 2">
            <a:extLst>
              <a:ext uri="{FF2B5EF4-FFF2-40B4-BE49-F238E27FC236}">
                <a16:creationId xmlns:a16="http://schemas.microsoft.com/office/drawing/2014/main" id="{04AE1000-B869-4401-8260-D67C0040FDA2}"/>
              </a:ext>
            </a:extLst>
          </p:cNvPr>
          <p:cNvSpPr>
            <a:spLocks noGrp="1"/>
          </p:cNvSpPr>
          <p:nvPr>
            <p:ph idx="1"/>
          </p:nvPr>
        </p:nvSpPr>
        <p:spPr>
          <a:xfrm>
            <a:off x="762000" y="1127760"/>
            <a:ext cx="10668000" cy="5516879"/>
          </a:xfrm>
        </p:spPr>
        <p:txBody>
          <a:bodyPr>
            <a:normAutofit fontScale="62500" lnSpcReduction="20000"/>
          </a:bodyPr>
          <a:lstStyle/>
          <a:p>
            <a:r>
              <a:rPr lang="el-GR" sz="3800" dirty="0">
                <a:solidFill>
                  <a:schemeClr val="tx1"/>
                </a:solidFill>
              </a:rPr>
              <a:t>Αν το </a:t>
            </a:r>
            <a:r>
              <a:rPr lang="el-GR" sz="3800" b="1" dirty="0">
                <a:solidFill>
                  <a:schemeClr val="tx1"/>
                </a:solidFill>
              </a:rPr>
              <a:t>έργο</a:t>
            </a:r>
            <a:r>
              <a:rPr lang="el-GR" sz="3800" dirty="0">
                <a:solidFill>
                  <a:schemeClr val="tx1"/>
                </a:solidFill>
              </a:rPr>
              <a:t> είναι "προετοιμασία ενός σάντουιτς", τότε αυτό το έργο αποτελείται από μια σειρά </a:t>
            </a:r>
            <a:r>
              <a:rPr lang="el-GR" sz="3800" b="1" dirty="0">
                <a:solidFill>
                  <a:schemeClr val="tx1"/>
                </a:solidFill>
              </a:rPr>
              <a:t>δραστηριοτήτων</a:t>
            </a:r>
            <a:r>
              <a:rPr lang="el-GR" sz="3800" dirty="0">
                <a:solidFill>
                  <a:schemeClr val="tx1"/>
                </a:solidFill>
              </a:rPr>
              <a:t> και </a:t>
            </a:r>
            <a:r>
              <a:rPr lang="el-GR" sz="3800" b="1" dirty="0">
                <a:solidFill>
                  <a:schemeClr val="tx1"/>
                </a:solidFill>
              </a:rPr>
              <a:t>ενεργειών</a:t>
            </a:r>
            <a:r>
              <a:rPr lang="el-GR" sz="3800" dirty="0">
                <a:solidFill>
                  <a:schemeClr val="tx1"/>
                </a:solidFill>
              </a:rPr>
              <a:t>.</a:t>
            </a:r>
          </a:p>
          <a:p>
            <a:pPr>
              <a:buFont typeface="+mj-lt"/>
              <a:buAutoNum type="arabicPeriod"/>
            </a:pPr>
            <a:r>
              <a:rPr lang="el-GR" sz="3800" b="1" dirty="0">
                <a:solidFill>
                  <a:schemeClr val="tx1"/>
                </a:solidFill>
              </a:rPr>
              <a:t>Δραστηριότητα</a:t>
            </a:r>
            <a:r>
              <a:rPr lang="el-GR" sz="3800" dirty="0">
                <a:solidFill>
                  <a:schemeClr val="tx1"/>
                </a:solidFill>
              </a:rPr>
              <a:t>: Τοποθέτηση του ψωμιού και των υλικών.</a:t>
            </a:r>
          </a:p>
          <a:p>
            <a:pPr marL="742950" lvl="1" indent="-285750">
              <a:buFont typeface="+mj-lt"/>
              <a:buAutoNum type="arabicPeriod"/>
            </a:pPr>
            <a:r>
              <a:rPr lang="el-GR" sz="3800" b="1" dirty="0">
                <a:solidFill>
                  <a:schemeClr val="tx1"/>
                </a:solidFill>
              </a:rPr>
              <a:t>Ενέργεια</a:t>
            </a:r>
            <a:r>
              <a:rPr lang="el-GR" sz="3800" dirty="0">
                <a:solidFill>
                  <a:schemeClr val="tx1"/>
                </a:solidFill>
              </a:rPr>
              <a:t>: Πάρε το ψωμί από το πακέτο.</a:t>
            </a:r>
          </a:p>
          <a:p>
            <a:pPr marL="742950" lvl="1" indent="-285750">
              <a:buFont typeface="+mj-lt"/>
              <a:buAutoNum type="arabicPeriod"/>
            </a:pPr>
            <a:r>
              <a:rPr lang="el-GR" sz="3800" b="1" dirty="0">
                <a:solidFill>
                  <a:schemeClr val="tx1"/>
                </a:solidFill>
              </a:rPr>
              <a:t>Ενέργεια</a:t>
            </a:r>
            <a:r>
              <a:rPr lang="el-GR" sz="3800" dirty="0">
                <a:solidFill>
                  <a:schemeClr val="tx1"/>
                </a:solidFill>
              </a:rPr>
              <a:t>: Άνοιξε τη συσκευασία με το ζαμπόν.</a:t>
            </a:r>
          </a:p>
          <a:p>
            <a:pPr>
              <a:buFont typeface="+mj-lt"/>
              <a:buAutoNum type="arabicPeriod"/>
            </a:pPr>
            <a:r>
              <a:rPr lang="el-GR" sz="3800" b="1" dirty="0">
                <a:solidFill>
                  <a:schemeClr val="tx1"/>
                </a:solidFill>
              </a:rPr>
              <a:t>Δραστηριότητα</a:t>
            </a:r>
            <a:r>
              <a:rPr lang="el-GR" sz="3800" dirty="0">
                <a:solidFill>
                  <a:schemeClr val="tx1"/>
                </a:solidFill>
              </a:rPr>
              <a:t>: Συναρμολόγηση του σάντουιτς.</a:t>
            </a:r>
          </a:p>
          <a:p>
            <a:pPr marL="742950" lvl="1" indent="-285750">
              <a:buFont typeface="+mj-lt"/>
              <a:buAutoNum type="arabicPeriod"/>
            </a:pPr>
            <a:r>
              <a:rPr lang="el-GR" sz="3800" b="1" dirty="0">
                <a:solidFill>
                  <a:schemeClr val="tx1"/>
                </a:solidFill>
              </a:rPr>
              <a:t>Ενέργεια</a:t>
            </a:r>
            <a:r>
              <a:rPr lang="el-GR" sz="3800" dirty="0">
                <a:solidFill>
                  <a:schemeClr val="tx1"/>
                </a:solidFill>
              </a:rPr>
              <a:t>: Τοποθέτησε μια φέτα ζαμπόν πάνω στο ψωμί.</a:t>
            </a:r>
          </a:p>
          <a:p>
            <a:pPr marL="742950" lvl="1" indent="-285750">
              <a:buFont typeface="+mj-lt"/>
              <a:buAutoNum type="arabicPeriod"/>
            </a:pPr>
            <a:r>
              <a:rPr lang="el-GR" sz="3800" b="1" dirty="0">
                <a:solidFill>
                  <a:schemeClr val="tx1"/>
                </a:solidFill>
              </a:rPr>
              <a:t>Ενέργεια</a:t>
            </a:r>
            <a:r>
              <a:rPr lang="el-GR" sz="3800" dirty="0">
                <a:solidFill>
                  <a:schemeClr val="tx1"/>
                </a:solidFill>
              </a:rPr>
              <a:t>: Βάλε μια φέτα τυρί από πάνω.</a:t>
            </a:r>
          </a:p>
          <a:p>
            <a:pPr>
              <a:buFont typeface="+mj-lt"/>
              <a:buAutoNum type="arabicPeriod"/>
            </a:pPr>
            <a:r>
              <a:rPr lang="el-GR" sz="3800" b="1" dirty="0">
                <a:solidFill>
                  <a:schemeClr val="tx1"/>
                </a:solidFill>
              </a:rPr>
              <a:t>Δραστηριότητα</a:t>
            </a:r>
            <a:r>
              <a:rPr lang="el-GR" sz="3800" dirty="0">
                <a:solidFill>
                  <a:schemeClr val="tx1"/>
                </a:solidFill>
              </a:rPr>
              <a:t>: Ολοκλήρωση του σάντουιτς.</a:t>
            </a:r>
          </a:p>
          <a:p>
            <a:pPr marL="742950" lvl="1" indent="-285750">
              <a:buFont typeface="+mj-lt"/>
              <a:buAutoNum type="arabicPeriod"/>
            </a:pPr>
            <a:r>
              <a:rPr lang="el-GR" sz="3800" b="1" dirty="0">
                <a:solidFill>
                  <a:schemeClr val="tx1"/>
                </a:solidFill>
              </a:rPr>
              <a:t>Ενέργεια</a:t>
            </a:r>
            <a:r>
              <a:rPr lang="el-GR" sz="3800" dirty="0">
                <a:solidFill>
                  <a:schemeClr val="tx1"/>
                </a:solidFill>
              </a:rPr>
              <a:t>: Κόψε το σάντουιτς στη μέση.</a:t>
            </a:r>
          </a:p>
          <a:p>
            <a:r>
              <a:rPr lang="el-GR" sz="3800" dirty="0">
                <a:solidFill>
                  <a:schemeClr val="tx1"/>
                </a:solidFill>
              </a:rPr>
              <a:t>Κάθε ενέργεια εδώ έχει συγκεκριμένο στόχο και είναι απαραίτητη για την επίτευξη της συνολικής δραστηριότητας ("συναρμολόγηση του σάντουιτς") και, τελικά, του έργου ("προετοιμασία του σάντουιτς").</a:t>
            </a:r>
          </a:p>
          <a:p>
            <a:endParaRPr lang="el-GR" dirty="0"/>
          </a:p>
        </p:txBody>
      </p:sp>
    </p:spTree>
    <p:extLst>
      <p:ext uri="{BB962C8B-B14F-4D97-AF65-F5344CB8AC3E}">
        <p14:creationId xmlns:p14="http://schemas.microsoft.com/office/powerpoint/2010/main" val="3997153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F56DF8-5EF5-45ED-B72A-5BC3BF187FD0}"/>
              </a:ext>
            </a:extLst>
          </p:cNvPr>
          <p:cNvSpPr>
            <a:spLocks noGrp="1"/>
          </p:cNvSpPr>
          <p:nvPr>
            <p:ph type="title"/>
          </p:nvPr>
        </p:nvSpPr>
        <p:spPr/>
        <p:txBody>
          <a:bodyPr/>
          <a:lstStyle/>
          <a:p>
            <a:r>
              <a:rPr lang="el-GR" dirty="0"/>
              <a:t>Στόχος και Χρήση των Ενεργειών</a:t>
            </a:r>
          </a:p>
        </p:txBody>
      </p:sp>
      <p:sp>
        <p:nvSpPr>
          <p:cNvPr id="3" name="Θέση περιεχομένου 2">
            <a:extLst>
              <a:ext uri="{FF2B5EF4-FFF2-40B4-BE49-F238E27FC236}">
                <a16:creationId xmlns:a16="http://schemas.microsoft.com/office/drawing/2014/main" id="{E7C16125-8B5F-40F3-A071-D32BAC44EB33}"/>
              </a:ext>
            </a:extLst>
          </p:cNvPr>
          <p:cNvSpPr>
            <a:spLocks noGrp="1"/>
          </p:cNvSpPr>
          <p:nvPr>
            <p:ph idx="1"/>
          </p:nvPr>
        </p:nvSpPr>
        <p:spPr/>
        <p:txBody>
          <a:bodyPr/>
          <a:lstStyle/>
          <a:p>
            <a:r>
              <a:rPr lang="el-GR" sz="2400" dirty="0">
                <a:solidFill>
                  <a:schemeClr val="tx1"/>
                </a:solidFill>
              </a:rPr>
              <a:t>Στην Εργοθεραπεία, η ανάλυση των ενεργειών βοηθά να κατανοηθεί </a:t>
            </a:r>
            <a:r>
              <a:rPr lang="el-GR" sz="2400" b="1" dirty="0">
                <a:solidFill>
                  <a:schemeClr val="tx1"/>
                </a:solidFill>
              </a:rPr>
              <a:t>ποιες δεξιότητες</a:t>
            </a:r>
            <a:r>
              <a:rPr lang="el-GR" sz="2400" dirty="0">
                <a:solidFill>
                  <a:schemeClr val="tx1"/>
                </a:solidFill>
              </a:rPr>
              <a:t> είναι απαραίτητες, αλλά και </a:t>
            </a:r>
            <a:r>
              <a:rPr lang="el-GR" sz="2400" b="1" dirty="0">
                <a:solidFill>
                  <a:schemeClr val="tx1"/>
                </a:solidFill>
              </a:rPr>
              <a:t>πού μπορεί να υπάρχουν δυσκολίες</a:t>
            </a:r>
            <a:r>
              <a:rPr lang="el-GR" sz="2400" dirty="0">
                <a:solidFill>
                  <a:schemeClr val="tx1"/>
                </a:solidFill>
              </a:rPr>
              <a:t>. Για παράδειγμα, αν κάποιος δυσκολεύεται να ανοίξει τη συσκευασία, ίσως χρειάζεται να αναπτυχθεί περισσότερη δύναμη στα χέρια ή να χρησιμοποιηθούν εναλλακτικά εργαλεία.</a:t>
            </a:r>
          </a:p>
          <a:p>
            <a:r>
              <a:rPr lang="el-GR" sz="2400" dirty="0">
                <a:solidFill>
                  <a:schemeClr val="tx1"/>
                </a:solidFill>
              </a:rPr>
              <a:t>Με λίγα λόγια, οι ενέργειες είναι τα μικρότερα, πρακτικά βήματα που απαρτίζουν τις δραστηριότητες και τα έργα, και ορίζουν πώς αυτά οργανώνονται και εκτελούνται στην καθημερινή ζωή.</a:t>
            </a:r>
          </a:p>
          <a:p>
            <a:endParaRPr lang="el-GR" dirty="0"/>
          </a:p>
        </p:txBody>
      </p:sp>
    </p:spTree>
    <p:extLst>
      <p:ext uri="{BB962C8B-B14F-4D97-AF65-F5344CB8AC3E}">
        <p14:creationId xmlns:p14="http://schemas.microsoft.com/office/powerpoint/2010/main" val="2774398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65EF06-1E47-47A5-9FB2-F34EDDF2C112}"/>
              </a:ext>
            </a:extLst>
          </p:cNvPr>
          <p:cNvSpPr>
            <a:spLocks noGrp="1"/>
          </p:cNvSpPr>
          <p:nvPr>
            <p:ph type="title"/>
          </p:nvPr>
        </p:nvSpPr>
        <p:spPr/>
        <p:txBody>
          <a:bodyPr/>
          <a:lstStyle/>
          <a:p>
            <a:endParaRPr lang="el-GR"/>
          </a:p>
        </p:txBody>
      </p:sp>
      <p:sp>
        <p:nvSpPr>
          <p:cNvPr id="4" name="Title 1">
            <a:extLst>
              <a:ext uri="{FF2B5EF4-FFF2-40B4-BE49-F238E27FC236}">
                <a16:creationId xmlns:a16="http://schemas.microsoft.com/office/drawing/2014/main" id="{7F7D5548-C01E-4465-819E-6B31302B6E30}"/>
              </a:ext>
            </a:extLst>
          </p:cNvPr>
          <p:cNvSpPr txBox="1">
            <a:spLocks/>
          </p:cNvSpPr>
          <p:nvPr/>
        </p:nvSpPr>
        <p:spPr>
          <a:xfrm>
            <a:off x="2481331" y="382385"/>
            <a:ext cx="5543550" cy="990600"/>
          </a:xfrm>
          <a:prstGeom prst="rect">
            <a:avLst/>
          </a:prstGeom>
          <a:solidFill>
            <a:schemeClr val="accent1">
              <a:lumMod val="60000"/>
              <a:lumOff val="40000"/>
            </a:schemeClr>
          </a:solidFill>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Διευκρινίζοντας τους όρους «Έργο» και «Δραστηριότητα»</a:t>
            </a:r>
            <a:endParaRPr lang="el-GR" sz="3200" dirty="0"/>
          </a:p>
        </p:txBody>
      </p:sp>
      <p:sp>
        <p:nvSpPr>
          <p:cNvPr id="5" name="Content Placeholder 2">
            <a:extLst>
              <a:ext uri="{FF2B5EF4-FFF2-40B4-BE49-F238E27FC236}">
                <a16:creationId xmlns:a16="http://schemas.microsoft.com/office/drawing/2014/main" id="{43B1C8D6-AF6C-4342-94B3-81EAE76EE8CA}"/>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Στην ιστορία της Εργοθεραπείας οι όροι «έργο» και «δραστηριότητα» έχουν χρησιμοποιηθεί εναλλακτικά για να αποδώσουν το κεντρικό πεδίο ή το κύριο θεραπευτικό μέσο του επαγγέλματος</a:t>
            </a:r>
          </a:p>
          <a:p>
            <a:pPr algn="just">
              <a:buClr>
                <a:schemeClr val="bg1"/>
              </a:buClr>
              <a:buFont typeface="Wingdings" pitchFamily="2" charset="2"/>
              <a:buChar char="Ø"/>
              <a:defRPr/>
            </a:pPr>
            <a:r>
              <a:rPr lang="el-GR" sz="2400" dirty="0">
                <a:solidFill>
                  <a:schemeClr val="bg1"/>
                </a:solidFill>
              </a:rPr>
              <a:t>Στη βιβλιογραφία του επαγγέλματος παρατηρείται μια διακύμανση στην κυριαρχία του ενός ή του άλλου όρου</a:t>
            </a:r>
          </a:p>
          <a:p>
            <a:pPr algn="just">
              <a:buClr>
                <a:schemeClr val="bg1"/>
              </a:buClr>
              <a:buFont typeface="Wingdings" pitchFamily="2" charset="2"/>
              <a:buChar char="Ø"/>
              <a:defRPr/>
            </a:pPr>
            <a:r>
              <a:rPr lang="el-GR" sz="2400" dirty="0">
                <a:solidFill>
                  <a:schemeClr val="bg1"/>
                </a:solidFill>
              </a:rPr>
              <a:t>Οι αλλαγές αυτές στη χρήση δύο αυτών όρων συνάδουν με τις αλλαγές και μετατοπίσεις της θεωρίας και πρακτικής του επαγγέλματος της Εργοθεραπείας</a:t>
            </a:r>
          </a:p>
        </p:txBody>
      </p:sp>
    </p:spTree>
    <p:extLst>
      <p:ext uri="{BB962C8B-B14F-4D97-AF65-F5344CB8AC3E}">
        <p14:creationId xmlns:p14="http://schemas.microsoft.com/office/powerpoint/2010/main" val="376562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CB1FDA-102C-4102-8655-C831EE65007D}"/>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Δραστηριότητα και Έργο</a:t>
            </a:r>
          </a:p>
        </p:txBody>
      </p:sp>
      <p:sp>
        <p:nvSpPr>
          <p:cNvPr id="5" name="Content Placeholder 2">
            <a:extLst>
              <a:ext uri="{FF2B5EF4-FFF2-40B4-BE49-F238E27FC236}">
                <a16:creationId xmlns:a16="http://schemas.microsoft.com/office/drawing/2014/main" id="{4AE04086-F6D9-4884-9142-6119E4E978AB}"/>
              </a:ext>
            </a:extLst>
          </p:cNvPr>
          <p:cNvSpPr>
            <a:spLocks noGrp="1"/>
          </p:cNvSpPr>
          <p:nvPr>
            <p:ph idx="1"/>
          </p:nvPr>
        </p:nvSpPr>
        <p:spPr>
          <a:xfrm>
            <a:off x="1250950" y="2286000"/>
            <a:ext cx="10179050" cy="3594100"/>
          </a:xfrm>
          <a:solidFill>
            <a:schemeClr val="accent2">
              <a:lumMod val="75000"/>
            </a:schemeClr>
          </a:solidFill>
        </p:spPr>
        <p:txBody>
          <a:bodyPr/>
          <a:lstStyle/>
          <a:p>
            <a:pPr algn="just">
              <a:defRPr/>
            </a:pPr>
            <a:r>
              <a:rPr lang="el-GR" dirty="0">
                <a:solidFill>
                  <a:schemeClr val="bg1"/>
                </a:solidFill>
              </a:rPr>
              <a:t>Το βράσιμο ενός αυγού είναι μια </a:t>
            </a:r>
            <a:r>
              <a:rPr lang="el-GR" b="1" u="sng" dirty="0">
                <a:solidFill>
                  <a:schemeClr val="bg1"/>
                </a:solidFill>
              </a:rPr>
              <a:t>δραστηριότητα</a:t>
            </a:r>
            <a:r>
              <a:rPr lang="el-GR" u="sng" dirty="0">
                <a:solidFill>
                  <a:schemeClr val="bg1"/>
                </a:solidFill>
              </a:rPr>
              <a:t> </a:t>
            </a:r>
            <a:r>
              <a:rPr lang="el-GR" dirty="0">
                <a:solidFill>
                  <a:schemeClr val="bg1"/>
                </a:solidFill>
              </a:rPr>
              <a:t>(</a:t>
            </a:r>
            <a:r>
              <a:rPr lang="en-US" dirty="0">
                <a:solidFill>
                  <a:schemeClr val="bg1"/>
                </a:solidFill>
              </a:rPr>
              <a:t>activity</a:t>
            </a:r>
            <a:r>
              <a:rPr lang="el-GR" dirty="0">
                <a:solidFill>
                  <a:schemeClr val="bg1"/>
                </a:solidFill>
              </a:rPr>
              <a:t>) μέσα στο ευρύτερο </a:t>
            </a:r>
            <a:r>
              <a:rPr lang="el-GR" b="1" u="sng" dirty="0">
                <a:solidFill>
                  <a:schemeClr val="bg1"/>
                </a:solidFill>
              </a:rPr>
              <a:t>έργο</a:t>
            </a:r>
            <a:r>
              <a:rPr lang="el-GR" dirty="0">
                <a:solidFill>
                  <a:schemeClr val="bg1"/>
                </a:solidFill>
              </a:rPr>
              <a:t> (</a:t>
            </a:r>
            <a:r>
              <a:rPr lang="en-US" dirty="0">
                <a:solidFill>
                  <a:schemeClr val="bg1"/>
                </a:solidFill>
              </a:rPr>
              <a:t>occupation</a:t>
            </a:r>
            <a:r>
              <a:rPr lang="el-GR" dirty="0">
                <a:solidFill>
                  <a:schemeClr val="bg1"/>
                </a:solidFill>
              </a:rPr>
              <a:t>) της μαγειρικής το οποίο περιλαμβάνει και άλλες ποικίλες δραστηριότητες όπως τα φτιάξιμο ενός τοστ, το τηγάνισμα ενός σνίτσελ, την προετοιμασία μια σάλτσας, το βράσιμο μακαρονιών κοκ.</a:t>
            </a:r>
          </a:p>
        </p:txBody>
      </p:sp>
    </p:spTree>
    <p:extLst>
      <p:ext uri="{BB962C8B-B14F-4D97-AF65-F5344CB8AC3E}">
        <p14:creationId xmlns:p14="http://schemas.microsoft.com/office/powerpoint/2010/main" val="3874937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E2F816-BE50-4052-9E67-041F427C925D}"/>
              </a:ext>
            </a:extLst>
          </p:cNvPr>
          <p:cNvSpPr>
            <a:spLocks noGrp="1"/>
          </p:cNvSpPr>
          <p:nvPr>
            <p:ph type="title"/>
          </p:nvPr>
        </p:nvSpPr>
        <p:spPr/>
        <p:txBody>
          <a:bodyPr/>
          <a:lstStyle/>
          <a:p>
            <a:r>
              <a:rPr lang="el-GR" b="1" dirty="0"/>
              <a:t>Ορισμός και Σκοπός</a:t>
            </a:r>
            <a:br>
              <a:rPr lang="el-GR" b="1" dirty="0"/>
            </a:br>
            <a:endParaRPr lang="el-GR" dirty="0"/>
          </a:p>
        </p:txBody>
      </p:sp>
      <p:sp>
        <p:nvSpPr>
          <p:cNvPr id="3" name="Θέση περιεχομένου 2">
            <a:extLst>
              <a:ext uri="{FF2B5EF4-FFF2-40B4-BE49-F238E27FC236}">
                <a16:creationId xmlns:a16="http://schemas.microsoft.com/office/drawing/2014/main" id="{21D5456F-4E09-481E-AE8E-C766BF0AEE71}"/>
              </a:ext>
            </a:extLst>
          </p:cNvPr>
          <p:cNvSpPr>
            <a:spLocks noGrp="1"/>
          </p:cNvSpPr>
          <p:nvPr>
            <p:ph idx="1"/>
          </p:nvPr>
        </p:nvSpPr>
        <p:spPr>
          <a:solidFill>
            <a:schemeClr val="tx2">
              <a:lumMod val="50000"/>
              <a:lumOff val="50000"/>
            </a:schemeClr>
          </a:solidFill>
        </p:spPr>
        <p:txBody>
          <a:bodyPr>
            <a:normAutofit fontScale="92500"/>
          </a:bodyPr>
          <a:lstStyle/>
          <a:p>
            <a:pPr>
              <a:buFont typeface="Arial" panose="020B0604020202020204" pitchFamily="34" charset="0"/>
              <a:buChar char="•"/>
            </a:pPr>
            <a:r>
              <a:rPr lang="el-GR" sz="2400" b="1" dirty="0">
                <a:solidFill>
                  <a:schemeClr val="tx1"/>
                </a:solidFill>
              </a:rPr>
              <a:t>Έργο</a:t>
            </a:r>
            <a:r>
              <a:rPr lang="el-GR" sz="2400" dirty="0">
                <a:solidFill>
                  <a:schemeClr val="tx1"/>
                </a:solidFill>
              </a:rPr>
              <a:t>: Αναφέρεται σε μια ολοκληρωμένη σειρά από ενέργειες που έχουν σαφή στόχο και σκοπό. Συνήθως ένα έργο έχει συγκεκριμένα αποτελέσματα και εντάσσεται σε ένα μεγαλύτερο πλαίσιο προσωπικών ή επαγγελματικών στόχων (π.χ., η ολοκλήρωση μιας επαγγελματικής αποστολής, η εκμάθηση μιας νέας δεξιότητας).</a:t>
            </a:r>
          </a:p>
          <a:p>
            <a:pPr>
              <a:buFont typeface="Arial" panose="020B0604020202020204" pitchFamily="34" charset="0"/>
              <a:buChar char="•"/>
            </a:pPr>
            <a:r>
              <a:rPr lang="el-GR" sz="2400" b="1" dirty="0">
                <a:solidFill>
                  <a:schemeClr val="tx1"/>
                </a:solidFill>
              </a:rPr>
              <a:t>Δραστηριότητα</a:t>
            </a:r>
            <a:r>
              <a:rPr lang="el-GR" sz="2400" dirty="0">
                <a:solidFill>
                  <a:schemeClr val="tx1"/>
                </a:solidFill>
              </a:rPr>
              <a:t>: Αποτελεί μια ενέργεια ή ομάδα ενεργειών που δεν απαιτεί απαραίτητα κάποιο συγκεκριμένο αποτέλεσμα. Μπορεί να είναι πιο ελεύθερη ή αυθόρμητη, χωρίς να εντάσσεται απαραίτητα σε ένα ευρύτερο σχέδιο ή στόχο (π.χ., το παιχνίδι, το περπάτημα, η ζωγραφική ως ψυχαγωγία).</a:t>
            </a:r>
          </a:p>
          <a:p>
            <a:endParaRPr lang="el-GR" dirty="0"/>
          </a:p>
        </p:txBody>
      </p:sp>
    </p:spTree>
    <p:extLst>
      <p:ext uri="{BB962C8B-B14F-4D97-AF65-F5344CB8AC3E}">
        <p14:creationId xmlns:p14="http://schemas.microsoft.com/office/powerpoint/2010/main" val="761030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D00576-8281-40B3-BEB0-C79899B80A70}"/>
              </a:ext>
            </a:extLst>
          </p:cNvPr>
          <p:cNvSpPr>
            <a:spLocks noGrp="1"/>
          </p:cNvSpPr>
          <p:nvPr>
            <p:ph type="title"/>
          </p:nvPr>
        </p:nvSpPr>
        <p:spPr/>
        <p:txBody>
          <a:bodyPr/>
          <a:lstStyle/>
          <a:p>
            <a:r>
              <a:rPr lang="el-GR" dirty="0"/>
              <a:t>2. Διάρκεια και Δομή</a:t>
            </a:r>
          </a:p>
        </p:txBody>
      </p:sp>
      <p:sp>
        <p:nvSpPr>
          <p:cNvPr id="5" name="Rectangle 2">
            <a:extLst>
              <a:ext uri="{FF2B5EF4-FFF2-40B4-BE49-F238E27FC236}">
                <a16:creationId xmlns:a16="http://schemas.microsoft.com/office/drawing/2014/main" id="{650E8E38-C684-4C7E-883D-D75903D10ECA}"/>
              </a:ext>
            </a:extLst>
          </p:cNvPr>
          <p:cNvSpPr>
            <a:spLocks noGrp="1" noChangeArrowheads="1"/>
          </p:cNvSpPr>
          <p:nvPr>
            <p:ph idx="1"/>
          </p:nvPr>
        </p:nvSpPr>
        <p:spPr bwMode="auto">
          <a:xfrm>
            <a:off x="1251678" y="2097639"/>
            <a:ext cx="10019702" cy="3970318"/>
          </a:xfrm>
          <a:prstGeom prst="rect">
            <a:avLst/>
          </a:prstGeom>
          <a:solidFill>
            <a:schemeClr val="tx2">
              <a:lumMod val="50000"/>
              <a:lumOff val="5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Έργο</a:t>
            </a:r>
            <a:r>
              <a:rPr kumimoji="0" lang="el-GR" altLang="el-GR" sz="2800" b="0" i="0" u="none" strike="noStrike" cap="none" normalizeH="0" baseline="0" dirty="0">
                <a:ln>
                  <a:noFill/>
                </a:ln>
                <a:solidFill>
                  <a:schemeClr val="tx1"/>
                </a:solidFill>
                <a:effectLst/>
                <a:latin typeface="Arial" panose="020B0604020202020204" pitchFamily="34" charset="0"/>
              </a:rPr>
              <a:t>: Συχνά έχει μεγαλύτερη διάρκεια και περιλαμβάνει επιμέρους βήματα, απαιτώντας προγραμματισμό και αφοσίωση. Ολοκληρώνεται σε στάδια και προϋποθέτει την επίτευξη συγκεκριμένων στόχων.</a:t>
            </a:r>
          </a:p>
          <a:p>
            <a:pPr marL="0" marR="0" lvl="0" indent="0" algn="l" defTabSz="914400" rtl="0" eaLnBrk="0" fontAlgn="base" latinLnBrk="0" hangingPunct="0">
              <a:lnSpc>
                <a:spcPct val="100000"/>
              </a:lnSpc>
              <a:spcBef>
                <a:spcPct val="0"/>
              </a:spcBef>
              <a:spcAft>
                <a:spcPct val="0"/>
              </a:spcAft>
              <a:buClrTx/>
              <a:buSzTx/>
              <a:buNone/>
              <a:tabLst/>
            </a:pPr>
            <a:endParaRPr lang="el-GR" altLang="el-GR" sz="280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Δραστηριότητα</a:t>
            </a:r>
            <a:r>
              <a:rPr kumimoji="0" lang="el-GR" altLang="el-GR" sz="2800" b="0" i="0" u="none" strike="noStrike" cap="none" normalizeH="0" baseline="0" dirty="0">
                <a:ln>
                  <a:noFill/>
                </a:ln>
                <a:solidFill>
                  <a:schemeClr val="tx1"/>
                </a:solidFill>
                <a:effectLst/>
                <a:latin typeface="Arial" panose="020B0604020202020204" pitchFamily="34" charset="0"/>
              </a:rPr>
              <a:t>: Είναι πιο βραχυχρόνια και λιγότερο δομημένη. Εστιάζει στη στιγμή και μπορεί να σταματήσει ή να αλλάξει χωρίς ιδιαίτερες συνέπειες.</a:t>
            </a:r>
          </a:p>
        </p:txBody>
      </p:sp>
    </p:spTree>
    <p:extLst>
      <p:ext uri="{BB962C8B-B14F-4D97-AF65-F5344CB8AC3E}">
        <p14:creationId xmlns:p14="http://schemas.microsoft.com/office/powerpoint/2010/main" val="171685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8646ACD-094D-4AFC-89D5-F3F5853EFA28}"/>
              </a:ext>
            </a:extLst>
          </p:cNvPr>
          <p:cNvSpPr>
            <a:spLocks noGrp="1"/>
          </p:cNvSpPr>
          <p:nvPr>
            <p:ph idx="1"/>
          </p:nvPr>
        </p:nvSpPr>
        <p:spPr>
          <a:xfrm>
            <a:off x="1006839" y="550985"/>
            <a:ext cx="10178322" cy="5122984"/>
          </a:xfrm>
        </p:spPr>
        <p:txBody>
          <a:bodyPr>
            <a:normAutofit/>
          </a:bodyPr>
          <a:lstStyle/>
          <a:p>
            <a:r>
              <a:rPr lang="el-GR" sz="2400" b="1" dirty="0"/>
              <a:t>Δραστηριότητες με αρνητικές επιπτώσεις στην υγεία</a:t>
            </a:r>
            <a:r>
              <a:rPr lang="el-GR" sz="2400" dirty="0"/>
              <a:t>: Ορισμένες δραστηριότητες και ασχολίες μπορεί να έχουν αρνητικές συνέπειες στην υγεία των ατόμων και την ευρύτερη κοινωνία. Αυτές οι δραστηριότητες συχνά επιδρούν δυσμενώς είτε λόγω επικινδυνότητας, είτε λόγω κοινωνικών και ψυχολογικών συνεπειών, είτε και λόγω της ανθυγιεινής φύσης τους.</a:t>
            </a:r>
          </a:p>
          <a:p>
            <a:endParaRPr lang="el-GR" sz="2400" dirty="0"/>
          </a:p>
          <a:p>
            <a:r>
              <a:rPr lang="el-GR" sz="2400" b="1" dirty="0"/>
              <a:t>Ανθυγιεινή και επικίνδυνη εργασία</a:t>
            </a:r>
            <a:r>
              <a:rPr lang="el-GR" sz="2400" dirty="0"/>
              <a:t>: Δραστηριότητες όπως η εργασία σε χώρους με επικίνδυνες ουσίες, για παράδειγμα σε εργοστάσια καπνού ή λατομεία, εκθέτουν τους εργαζομένους σε βλαπτικούς παράγοντες που μπορούν να προκαλέσουν σωματικές ασθένειες (όπως αναπνευστικά προβλήματα, καρκίνο) και ψυχική φθορά.</a:t>
            </a:r>
          </a:p>
        </p:txBody>
      </p:sp>
    </p:spTree>
    <p:extLst>
      <p:ext uri="{BB962C8B-B14F-4D97-AF65-F5344CB8AC3E}">
        <p14:creationId xmlns:p14="http://schemas.microsoft.com/office/powerpoint/2010/main" val="1704641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D0DCCD-FC80-441B-8A90-42B00B568871}"/>
              </a:ext>
            </a:extLst>
          </p:cNvPr>
          <p:cNvSpPr>
            <a:spLocks noGrp="1"/>
          </p:cNvSpPr>
          <p:nvPr>
            <p:ph type="title"/>
          </p:nvPr>
        </p:nvSpPr>
        <p:spPr/>
        <p:txBody>
          <a:bodyPr/>
          <a:lstStyle/>
          <a:p>
            <a:r>
              <a:rPr lang="el-GR" dirty="0"/>
              <a:t>Επίπεδο Δέσμευσης και Εμπλοκής</a:t>
            </a:r>
          </a:p>
        </p:txBody>
      </p:sp>
      <p:sp>
        <p:nvSpPr>
          <p:cNvPr id="4" name="Rectangle 1">
            <a:extLst>
              <a:ext uri="{FF2B5EF4-FFF2-40B4-BE49-F238E27FC236}">
                <a16:creationId xmlns:a16="http://schemas.microsoft.com/office/drawing/2014/main" id="{AE29C34F-B1AD-4266-951C-C1DF1DAE26D4}"/>
              </a:ext>
            </a:extLst>
          </p:cNvPr>
          <p:cNvSpPr>
            <a:spLocks noGrp="1" noChangeArrowheads="1"/>
          </p:cNvSpPr>
          <p:nvPr>
            <p:ph idx="1"/>
          </p:nvPr>
        </p:nvSpPr>
        <p:spPr bwMode="auto">
          <a:xfrm>
            <a:off x="1250950" y="2107755"/>
            <a:ext cx="9703189" cy="3539430"/>
          </a:xfrm>
          <a:prstGeom prst="rect">
            <a:avLst/>
          </a:prstGeom>
          <a:solidFill>
            <a:schemeClr val="tx2">
              <a:lumMod val="50000"/>
              <a:lumOff val="5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Έργο</a:t>
            </a:r>
            <a:r>
              <a:rPr kumimoji="0" lang="el-GR" altLang="el-GR" sz="2800" b="0" i="0" u="none" strike="noStrike" cap="none" normalizeH="0" baseline="0" dirty="0">
                <a:ln>
                  <a:noFill/>
                </a:ln>
                <a:solidFill>
                  <a:schemeClr val="tx1"/>
                </a:solidFill>
                <a:effectLst/>
                <a:latin typeface="Arial" panose="020B0604020202020204" pitchFamily="34" charset="0"/>
              </a:rPr>
              <a:t>: Απαιτεί μεγαλύτερη δέσμευση και εμπλοκή, τόσο συναισθηματικά όσο και σωματικά, καθώς το άτομο αφιερώνει χρόνο και ενέργεια για να το ολοκληρώσει.</a:t>
            </a:r>
          </a:p>
          <a:p>
            <a:pPr marL="0" marR="0" lvl="0" indent="0" algn="l" defTabSz="914400" rtl="0" eaLnBrk="0" fontAlgn="base" latinLnBrk="0" hangingPunct="0">
              <a:lnSpc>
                <a:spcPct val="100000"/>
              </a:lnSpc>
              <a:spcBef>
                <a:spcPct val="0"/>
              </a:spcBef>
              <a:spcAft>
                <a:spcPct val="0"/>
              </a:spcAft>
              <a:buClrTx/>
              <a:buSzTx/>
              <a:buFontTx/>
              <a:buChar char="•"/>
              <a:tabLst/>
            </a:pPr>
            <a:endParaRPr lang="el-GR" altLang="el-GR" sz="280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l-GR" altLang="el-GR" sz="2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1" i="0" u="none" strike="noStrike" cap="none" normalizeH="0" baseline="0" dirty="0">
                <a:ln>
                  <a:noFill/>
                </a:ln>
                <a:solidFill>
                  <a:schemeClr val="tx1"/>
                </a:solidFill>
                <a:effectLst/>
                <a:latin typeface="Arial" panose="020B0604020202020204" pitchFamily="34" charset="0"/>
              </a:rPr>
              <a:t>Δραστηριότητα</a:t>
            </a:r>
            <a:r>
              <a:rPr kumimoji="0" lang="el-GR" altLang="el-GR" sz="2800" b="0" i="0" u="none" strike="noStrike" cap="none" normalizeH="0" baseline="0" dirty="0">
                <a:ln>
                  <a:noFill/>
                </a:ln>
                <a:solidFill>
                  <a:schemeClr val="tx1"/>
                </a:solidFill>
                <a:effectLst/>
                <a:latin typeface="Arial" panose="020B0604020202020204" pitchFamily="34" charset="0"/>
              </a:rPr>
              <a:t>: Η εμπλοκή είναι πιο ελαφριά και ελεύθερη. Το άτομο συμμετέχει χωρίς απαραίτητα να έχει υψηλό βαθμό δέσμευσης ή συναισθηματικής επένδυσης.</a:t>
            </a:r>
          </a:p>
        </p:txBody>
      </p:sp>
      <p:sp>
        <p:nvSpPr>
          <p:cNvPr id="3" name="TextBox 2">
            <a:extLst>
              <a:ext uri="{FF2B5EF4-FFF2-40B4-BE49-F238E27FC236}">
                <a16:creationId xmlns:a16="http://schemas.microsoft.com/office/drawing/2014/main" id="{A32524CC-F45D-4878-824F-F42C4A4320AC}"/>
              </a:ext>
            </a:extLst>
          </p:cNvPr>
          <p:cNvSpPr txBox="1"/>
          <p:nvPr/>
        </p:nvSpPr>
        <p:spPr>
          <a:xfrm>
            <a:off x="1353671" y="6526306"/>
            <a:ext cx="726141" cy="369332"/>
          </a:xfrm>
          <a:prstGeom prst="rect">
            <a:avLst/>
          </a:prstGeom>
          <a:noFill/>
        </p:spPr>
        <p:txBody>
          <a:bodyPr wrap="square" rtlCol="0">
            <a:spAutoFit/>
          </a:bodyPr>
          <a:lstStyle/>
          <a:p>
            <a:r>
              <a:rPr lang="el-GR"/>
              <a:t>126</a:t>
            </a:r>
            <a:endParaRPr lang="el-GR" dirty="0"/>
          </a:p>
        </p:txBody>
      </p:sp>
    </p:spTree>
    <p:extLst>
      <p:ext uri="{BB962C8B-B14F-4D97-AF65-F5344CB8AC3E}">
        <p14:creationId xmlns:p14="http://schemas.microsoft.com/office/powerpoint/2010/main" val="1000286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743938-552E-4B32-990D-8E4DDF16B0ED}"/>
              </a:ext>
            </a:extLst>
          </p:cNvPr>
          <p:cNvSpPr txBox="1">
            <a:spLocks/>
          </p:cNvSpPr>
          <p:nvPr/>
        </p:nvSpPr>
        <p:spPr>
          <a:xfrm>
            <a:off x="1606688" y="558976"/>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Νόημα στα διάφορα επίπεδα έργου </a:t>
            </a:r>
            <a:endParaRPr lang="el-GR" sz="3200" b="1" dirty="0"/>
          </a:p>
        </p:txBody>
      </p:sp>
      <p:sp>
        <p:nvSpPr>
          <p:cNvPr id="5" name="Content Placeholder 2">
            <a:extLst>
              <a:ext uri="{FF2B5EF4-FFF2-40B4-BE49-F238E27FC236}">
                <a16:creationId xmlns:a16="http://schemas.microsoft.com/office/drawing/2014/main" id="{F4A4AB17-8496-492B-92FD-B7459C5B7653}"/>
              </a:ext>
            </a:extLst>
          </p:cNvPr>
          <p:cNvSpPr>
            <a:spLocks noGrp="1"/>
          </p:cNvSpPr>
          <p:nvPr>
            <p:ph idx="1"/>
          </p:nvPr>
        </p:nvSpPr>
        <p:spPr>
          <a:xfrm>
            <a:off x="1250950" y="2286000"/>
            <a:ext cx="10179050" cy="3594100"/>
          </a:xfrm>
          <a:solidFill>
            <a:schemeClr val="accent2">
              <a:lumMod val="75000"/>
            </a:schemeClr>
          </a:solidFill>
        </p:spPr>
        <p:txBody>
          <a:bodyPr/>
          <a:lstStyle/>
          <a:p>
            <a:pPr algn="just">
              <a:buClr>
                <a:schemeClr val="bg1"/>
              </a:buClr>
              <a:defRPr/>
            </a:pPr>
            <a:r>
              <a:rPr lang="el-GR" sz="3200" dirty="0">
                <a:solidFill>
                  <a:schemeClr val="bg1"/>
                </a:solidFill>
              </a:rPr>
              <a:t>Οι ενέργειες και οι δραστηριότητες στερούνται υψηλού νοήματος μέχρι να μπουν στο πλαίσιο των έργων της ζωής ενός ατόμου</a:t>
            </a:r>
          </a:p>
        </p:txBody>
      </p:sp>
    </p:spTree>
    <p:extLst>
      <p:ext uri="{BB962C8B-B14F-4D97-AF65-F5344CB8AC3E}">
        <p14:creationId xmlns:p14="http://schemas.microsoft.com/office/powerpoint/2010/main" val="294451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56DF03-2118-4B7C-9211-A2C6023D91C2}"/>
              </a:ext>
            </a:extLst>
          </p:cNvPr>
          <p:cNvSpPr>
            <a:spLocks noGrp="1"/>
          </p:cNvSpPr>
          <p:nvPr>
            <p:ph type="title"/>
          </p:nvPr>
        </p:nvSpPr>
        <p:spPr/>
        <p:txBody>
          <a:bodyPr/>
          <a:lstStyle/>
          <a:p>
            <a:r>
              <a:rPr lang="el-GR" dirty="0" err="1"/>
              <a:t>Δραστηριοτητες</a:t>
            </a:r>
            <a:r>
              <a:rPr lang="el-GR" dirty="0"/>
              <a:t>…</a:t>
            </a:r>
          </a:p>
        </p:txBody>
      </p:sp>
      <p:sp>
        <p:nvSpPr>
          <p:cNvPr id="4" name="Rectangle 1">
            <a:extLst>
              <a:ext uri="{FF2B5EF4-FFF2-40B4-BE49-F238E27FC236}">
                <a16:creationId xmlns:a16="http://schemas.microsoft.com/office/drawing/2014/main" id="{545F0A8B-3504-425F-9560-CD1C6DD96424}"/>
              </a:ext>
            </a:extLst>
          </p:cNvPr>
          <p:cNvSpPr>
            <a:spLocks noGrp="1" noChangeArrowheads="1"/>
          </p:cNvSpPr>
          <p:nvPr>
            <p:ph idx="1"/>
          </p:nvPr>
        </p:nvSpPr>
        <p:spPr bwMode="auto">
          <a:xfrm>
            <a:off x="929640" y="1081983"/>
            <a:ext cx="1069848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Άνοιγμα και κλείσιμο κουμπιών</a:t>
            </a:r>
            <a:r>
              <a:rPr kumimoji="0" lang="el-GR" altLang="el-GR" sz="2400" b="0" i="0" u="none" strike="noStrike" cap="none" normalizeH="0" baseline="0" dirty="0">
                <a:ln>
                  <a:noFill/>
                </a:ln>
                <a:solidFill>
                  <a:schemeClr val="tx1"/>
                </a:solidFill>
                <a:effectLst/>
                <a:latin typeface="Arial" panose="020B0604020202020204" pitchFamily="34" charset="0"/>
              </a:rPr>
              <a:t> για την ενδυνάμωση της λεπτής κινητικότητας.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Χρωμάτισμα μέσα σε γραμμές</a:t>
            </a:r>
            <a:r>
              <a:rPr kumimoji="0" lang="el-GR" altLang="el-GR" sz="2400" b="0" i="0" u="none" strike="noStrike" cap="none" normalizeH="0" baseline="0" dirty="0">
                <a:ln>
                  <a:noFill/>
                </a:ln>
                <a:solidFill>
                  <a:schemeClr val="tx1"/>
                </a:solidFill>
                <a:effectLst/>
                <a:latin typeface="Arial" panose="020B0604020202020204" pitchFamily="34" charset="0"/>
              </a:rPr>
              <a:t> για τον συντονισμό χεριού-ματιού.</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Άσκηση συγκέντρωσης</a:t>
            </a:r>
            <a:r>
              <a:rPr kumimoji="0" lang="el-GR" altLang="el-GR" sz="2400" b="0" i="0" u="none" strike="noStrike" cap="none" normalizeH="0" baseline="0" dirty="0">
                <a:ln>
                  <a:noFill/>
                </a:ln>
                <a:solidFill>
                  <a:schemeClr val="tx1"/>
                </a:solidFill>
                <a:effectLst/>
                <a:latin typeface="Arial" panose="020B0604020202020204" pitchFamily="34" charset="0"/>
              </a:rPr>
              <a:t> (π.χ. κάρτες μνήμης) για ενίσχυση της προσοχής.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Σύνθεση παζλ</a:t>
            </a:r>
            <a:r>
              <a:rPr kumimoji="0" lang="el-GR" altLang="el-GR" sz="2400" b="0" i="0" u="none" strike="noStrike" cap="none" normalizeH="0" baseline="0" dirty="0">
                <a:ln>
                  <a:noFill/>
                </a:ln>
                <a:solidFill>
                  <a:schemeClr val="tx1"/>
                </a:solidFill>
                <a:effectLst/>
                <a:latin typeface="Arial" panose="020B0604020202020204" pitchFamily="34" charset="0"/>
              </a:rPr>
              <a:t> για ανάπτυξη της αντιληπτικής ικανότητας και της οπτικής διάκρισης.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Άσκηση γραφής γραμμάτων ή αριθμών</a:t>
            </a:r>
            <a:r>
              <a:rPr kumimoji="0" lang="el-GR" altLang="el-GR" sz="2400" b="0" i="0" u="none" strike="noStrike" cap="none" normalizeH="0" baseline="0" dirty="0">
                <a:ln>
                  <a:noFill/>
                </a:ln>
                <a:solidFill>
                  <a:schemeClr val="tx1"/>
                </a:solidFill>
                <a:effectLst/>
                <a:latin typeface="Arial" panose="020B0604020202020204" pitchFamily="34" charset="0"/>
              </a:rPr>
              <a:t> για βελτίωση της </a:t>
            </a:r>
            <a:r>
              <a:rPr kumimoji="0" lang="el-GR" altLang="el-GR" sz="2400" b="0" i="0" u="none" strike="noStrike" cap="none" normalizeH="0" baseline="0" dirty="0" err="1">
                <a:ln>
                  <a:noFill/>
                </a:ln>
                <a:solidFill>
                  <a:schemeClr val="tx1"/>
                </a:solidFill>
                <a:effectLst/>
                <a:latin typeface="Arial" panose="020B0604020202020204" pitchFamily="34" charset="0"/>
              </a:rPr>
              <a:t>γραφοκινητικής</a:t>
            </a:r>
            <a:r>
              <a:rPr kumimoji="0" lang="el-GR" altLang="el-GR" sz="2400" b="0" i="0" u="none" strike="noStrike" cap="none" normalizeH="0" baseline="0" dirty="0">
                <a:ln>
                  <a:noFill/>
                </a:ln>
                <a:solidFill>
                  <a:schemeClr val="tx1"/>
                </a:solidFill>
                <a:effectLst/>
                <a:latin typeface="Arial" panose="020B0604020202020204" pitchFamily="34" charset="0"/>
              </a:rPr>
              <a:t> δεξιότητας.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Μεταφορά μικρών αντικειμένων με λαβίδα</a:t>
            </a:r>
            <a:r>
              <a:rPr kumimoji="0" lang="el-GR" altLang="el-GR" sz="2400" b="0" i="0" u="none" strike="noStrike" cap="none" normalizeH="0" baseline="0" dirty="0">
                <a:ln>
                  <a:noFill/>
                </a:ln>
                <a:solidFill>
                  <a:schemeClr val="tx1"/>
                </a:solidFill>
                <a:effectLst/>
                <a:latin typeface="Arial" panose="020B0604020202020204" pitchFamily="34" charset="0"/>
              </a:rPr>
              <a:t> για ενδυνάμωση της λεπτής κινητικότητας.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Κατασκευή αλυσίδας με χάντρες</a:t>
            </a:r>
            <a:r>
              <a:rPr kumimoji="0" lang="el-GR" altLang="el-GR" sz="2400" b="0" i="0" u="none" strike="noStrike" cap="none" normalizeH="0" baseline="0" dirty="0">
                <a:ln>
                  <a:noFill/>
                </a:ln>
                <a:solidFill>
                  <a:schemeClr val="tx1"/>
                </a:solidFill>
                <a:effectLst/>
                <a:latin typeface="Arial" panose="020B0604020202020204" pitchFamily="34" charset="0"/>
              </a:rPr>
              <a:t> για τον έλεγχο της σύλληψης και της απελευθέρωσης αντικειμένων.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Ασκήσεις με ζυγαριά</a:t>
            </a:r>
            <a:r>
              <a:rPr kumimoji="0" lang="el-GR" altLang="el-GR" sz="2400" b="0" i="0" u="none" strike="noStrike" cap="none" normalizeH="0" baseline="0" dirty="0">
                <a:ln>
                  <a:noFill/>
                </a:ln>
                <a:solidFill>
                  <a:schemeClr val="tx1"/>
                </a:solidFill>
                <a:effectLst/>
                <a:latin typeface="Arial" panose="020B0604020202020204" pitchFamily="34" charset="0"/>
              </a:rPr>
              <a:t> για την εκπαίδευση στην ισορροπία.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Ρίψη και πιάσιμο μπάλας</a:t>
            </a:r>
            <a:r>
              <a:rPr kumimoji="0" lang="el-GR" altLang="el-GR" sz="2400" b="0" i="0" u="none" strike="noStrike" cap="none" normalizeH="0" baseline="0" dirty="0">
                <a:ln>
                  <a:noFill/>
                </a:ln>
                <a:solidFill>
                  <a:schemeClr val="tx1"/>
                </a:solidFill>
                <a:effectLst/>
                <a:latin typeface="Arial" panose="020B0604020202020204" pitchFamily="34" charset="0"/>
              </a:rPr>
              <a:t> για τη βελτίωση της αδρής κινητικότητας.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Σχίσιμο χαρτιού σε κομμάτια</a:t>
            </a:r>
            <a:r>
              <a:rPr kumimoji="0" lang="el-GR" altLang="el-GR" sz="2400" b="0" i="0" u="none" strike="noStrike" cap="none" normalizeH="0" baseline="0" dirty="0">
                <a:ln>
                  <a:noFill/>
                </a:ln>
                <a:solidFill>
                  <a:schemeClr val="tx1"/>
                </a:solidFill>
                <a:effectLst/>
                <a:latin typeface="Arial" panose="020B0604020202020204" pitchFamily="34" charset="0"/>
              </a:rPr>
              <a:t> για τον συντονισμό δακτύλων και ενδυνάμωση μυών του χεριού</a:t>
            </a:r>
            <a:r>
              <a:rPr kumimoji="0" lang="el-GR" altLang="el-GR"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87756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921B5F-70E5-4172-89AE-5ED5FA19C3B9}"/>
              </a:ext>
            </a:extLst>
          </p:cNvPr>
          <p:cNvSpPr>
            <a:spLocks noGrp="1"/>
          </p:cNvSpPr>
          <p:nvPr>
            <p:ph type="title"/>
          </p:nvPr>
        </p:nvSpPr>
        <p:spPr/>
        <p:txBody>
          <a:bodyPr/>
          <a:lstStyle/>
          <a:p>
            <a:r>
              <a:rPr lang="el-GR" dirty="0"/>
              <a:t>Έργα…</a:t>
            </a:r>
          </a:p>
        </p:txBody>
      </p:sp>
      <p:sp>
        <p:nvSpPr>
          <p:cNvPr id="4" name="Rectangle 1">
            <a:extLst>
              <a:ext uri="{FF2B5EF4-FFF2-40B4-BE49-F238E27FC236}">
                <a16:creationId xmlns:a16="http://schemas.microsoft.com/office/drawing/2014/main" id="{5253AFA9-FC11-4252-936B-578E0E4C6F5C}"/>
              </a:ext>
            </a:extLst>
          </p:cNvPr>
          <p:cNvSpPr>
            <a:spLocks noGrp="1" noChangeArrowheads="1"/>
          </p:cNvSpPr>
          <p:nvPr>
            <p:ph idx="1"/>
          </p:nvPr>
        </p:nvSpPr>
        <p:spPr bwMode="auto">
          <a:xfrm>
            <a:off x="1072384" y="1266641"/>
            <a:ext cx="1017832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Προετοιμασία γεύματος</a:t>
            </a:r>
            <a:r>
              <a:rPr kumimoji="0" lang="el-GR" altLang="el-GR" b="0" i="0" u="none" strike="noStrike" cap="none" normalizeH="0" baseline="0" dirty="0">
                <a:ln>
                  <a:noFill/>
                </a:ln>
                <a:solidFill>
                  <a:schemeClr val="tx1"/>
                </a:solidFill>
                <a:effectLst/>
                <a:latin typeface="Arial" panose="020B0604020202020204" pitchFamily="34" charset="0"/>
              </a:rPr>
              <a:t>: Π.χ. η προετοιμασία ενός σάντουιτς, που περιλαμβάνει την επιλογή και συνδυασμό υλικών.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Ντύσιμο και προετοιμασία</a:t>
            </a:r>
            <a:r>
              <a:rPr kumimoji="0" lang="el-GR" altLang="el-GR" b="0" i="0" u="none" strike="noStrike" cap="none" normalizeH="0" baseline="0" dirty="0">
                <a:ln>
                  <a:noFill/>
                </a:ln>
                <a:solidFill>
                  <a:schemeClr val="tx1"/>
                </a:solidFill>
                <a:effectLst/>
                <a:latin typeface="Arial" panose="020B0604020202020204" pitchFamily="34" charset="0"/>
              </a:rPr>
              <a:t>: Συμπεριλαμβάνει επιλογή ρούχων, ντύσιμο και τακτοποίηση.</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Καθαρισμός δωματίου</a:t>
            </a:r>
            <a:r>
              <a:rPr kumimoji="0" lang="el-GR" altLang="el-GR" b="0" i="0" u="none" strike="noStrike" cap="none" normalizeH="0" baseline="0" dirty="0">
                <a:ln>
                  <a:noFill/>
                </a:ln>
                <a:solidFill>
                  <a:schemeClr val="tx1"/>
                </a:solidFill>
                <a:effectLst/>
                <a:latin typeface="Arial" panose="020B0604020202020204" pitchFamily="34" charset="0"/>
              </a:rPr>
              <a:t>: Τακτοποίηση αντικειμένων, ξεσκόνισμα και καθαρισμός επιφανειών.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Αυτόνομο πλύσιμο δοντιών</a:t>
            </a:r>
            <a:r>
              <a:rPr kumimoji="0" lang="el-GR" altLang="el-GR" b="0" i="0" u="none" strike="noStrike" cap="none" normalizeH="0" baseline="0" dirty="0">
                <a:ln>
                  <a:noFill/>
                </a:ln>
                <a:solidFill>
                  <a:schemeClr val="tx1"/>
                </a:solidFill>
                <a:effectLst/>
                <a:latin typeface="Arial" panose="020B0604020202020204" pitchFamily="34" charset="0"/>
              </a:rPr>
              <a:t>: Συμπεριλαμβάνει προετοιμασία υλικών, άνοιγμα οδοντόκρεμας και βούρτσισμα.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Χρήση δημόσιων συγκοινωνιών</a:t>
            </a:r>
            <a:r>
              <a:rPr kumimoji="0" lang="el-GR" altLang="el-GR" b="0" i="0" u="none" strike="noStrike" cap="none" normalizeH="0" baseline="0" dirty="0">
                <a:ln>
                  <a:noFill/>
                </a:ln>
                <a:solidFill>
                  <a:schemeClr val="tx1"/>
                </a:solidFill>
                <a:effectLst/>
                <a:latin typeface="Arial" panose="020B0604020202020204" pitchFamily="34" charset="0"/>
              </a:rPr>
              <a:t>: Περιλαμβάνει την κατανόηση δρομολογίων, αγορά εισιτηρίων και μετακίνηση.</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Ετοιμασία σχολικής τσάντας</a:t>
            </a:r>
            <a:r>
              <a:rPr kumimoji="0" lang="el-GR" altLang="el-GR" b="0" i="0" u="none" strike="noStrike" cap="none" normalizeH="0" baseline="0" dirty="0">
                <a:ln>
                  <a:noFill/>
                </a:ln>
                <a:solidFill>
                  <a:schemeClr val="tx1"/>
                </a:solidFill>
                <a:effectLst/>
                <a:latin typeface="Arial" panose="020B0604020202020204" pitchFamily="34" charset="0"/>
              </a:rPr>
              <a:t>: Οργάνωση και τοποθέτηση σχολικών ειδών ανάλογα με το πρόγραμμα της ημέρας.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Συγγραφή επιστολής ή ημερολογίου</a:t>
            </a:r>
            <a:r>
              <a:rPr kumimoji="0" lang="el-GR" altLang="el-GR" b="0" i="0" u="none" strike="noStrike" cap="none" normalizeH="0" baseline="0" dirty="0">
                <a:ln>
                  <a:noFill/>
                </a:ln>
                <a:solidFill>
                  <a:schemeClr val="tx1"/>
                </a:solidFill>
                <a:effectLst/>
                <a:latin typeface="Arial" panose="020B0604020202020204" pitchFamily="34" charset="0"/>
              </a:rPr>
              <a:t>: Ένα έργο που αναπτύσσει δεξιότητες γραφής και συγκέντρωσης.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Φροντίδα κατοικίδιου ζώου</a:t>
            </a:r>
            <a:r>
              <a:rPr kumimoji="0" lang="el-GR" altLang="el-GR" b="0" i="0" u="none" strike="noStrike" cap="none" normalizeH="0" baseline="0" dirty="0">
                <a:ln>
                  <a:noFill/>
                </a:ln>
                <a:solidFill>
                  <a:schemeClr val="tx1"/>
                </a:solidFill>
                <a:effectLst/>
                <a:latin typeface="Arial" panose="020B0604020202020204" pitchFamily="34" charset="0"/>
              </a:rPr>
              <a:t>: Π.χ. τάισμα, βόλτα και περιποίηση του ζώου.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Διαχείριση χρημάτων</a:t>
            </a:r>
            <a:r>
              <a:rPr kumimoji="0" lang="el-GR" altLang="el-GR" b="0" i="0" u="none" strike="noStrike" cap="none" normalizeH="0" baseline="0" dirty="0">
                <a:ln>
                  <a:noFill/>
                </a:ln>
                <a:solidFill>
                  <a:schemeClr val="tx1"/>
                </a:solidFill>
                <a:effectLst/>
                <a:latin typeface="Arial" panose="020B0604020202020204" pitchFamily="34" charset="0"/>
              </a:rPr>
              <a:t>: Π.χ. χρήση μετρητών για αγορά μικρών ειδών από κατάστημα.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1" i="0" u="none" strike="noStrike" cap="none" normalizeH="0" baseline="0" dirty="0">
                <a:ln>
                  <a:noFill/>
                </a:ln>
                <a:solidFill>
                  <a:schemeClr val="tx1"/>
                </a:solidFill>
                <a:effectLst/>
                <a:latin typeface="Arial" panose="020B0604020202020204" pitchFamily="34" charset="0"/>
              </a:rPr>
              <a:t>Συμμετοχή σε ψώνια</a:t>
            </a:r>
            <a:r>
              <a:rPr kumimoji="0" lang="el-GR" altLang="el-GR" b="0" i="0" u="none" strike="noStrike" cap="none" normalizeH="0" baseline="0" dirty="0">
                <a:ln>
                  <a:noFill/>
                </a:ln>
                <a:solidFill>
                  <a:schemeClr val="tx1"/>
                </a:solidFill>
                <a:effectLst/>
                <a:latin typeface="Arial" panose="020B0604020202020204" pitchFamily="34" charset="0"/>
              </a:rPr>
              <a:t>: Συμπεριλαμβάνει τη δημιουργία λίστας, επιλογή προϊόντων και πληρωμή. </a:t>
            </a:r>
          </a:p>
        </p:txBody>
      </p:sp>
    </p:spTree>
    <p:extLst>
      <p:ext uri="{BB962C8B-B14F-4D97-AF65-F5344CB8AC3E}">
        <p14:creationId xmlns:p14="http://schemas.microsoft.com/office/powerpoint/2010/main" val="1277213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5757BE-CEAD-4DEA-9AF3-867DDF65177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9609DBE-708F-428C-BAE7-0646EBE6D2C7}"/>
              </a:ext>
            </a:extLst>
          </p:cNvPr>
          <p:cNvSpPr>
            <a:spLocks noGrp="1"/>
          </p:cNvSpPr>
          <p:nvPr>
            <p:ph idx="1"/>
          </p:nvPr>
        </p:nvSpPr>
        <p:spPr/>
        <p:txBody>
          <a:bodyPr/>
          <a:lstStyle/>
          <a:p>
            <a:r>
              <a:rPr lang="el-GR" b="1" dirty="0"/>
              <a:t>Έργο</a:t>
            </a:r>
            <a:r>
              <a:rPr lang="el-GR" dirty="0"/>
              <a:t>: Προετοιμασία Πρωινού</a:t>
            </a:r>
          </a:p>
          <a:p>
            <a:pPr>
              <a:buFont typeface="Arial" panose="020B0604020202020204" pitchFamily="34" charset="0"/>
              <a:buChar char="•"/>
            </a:pPr>
            <a:r>
              <a:rPr lang="el-GR" b="1" dirty="0"/>
              <a:t>Δραστηριότητα</a:t>
            </a:r>
            <a:r>
              <a:rPr lang="el-GR" dirty="0"/>
              <a:t>: Φτιάξιμο του τοστ</a:t>
            </a:r>
          </a:p>
          <a:p>
            <a:pPr marL="742950" lvl="1" indent="-285750">
              <a:buFont typeface="Arial" panose="020B0604020202020204" pitchFamily="34" charset="0"/>
              <a:buChar char="•"/>
            </a:pPr>
            <a:r>
              <a:rPr lang="el-GR" b="1" dirty="0"/>
              <a:t>Ενέργεια</a:t>
            </a:r>
            <a:r>
              <a:rPr lang="el-GR" dirty="0"/>
              <a:t>: Πάρε δύο φέτες ψωμί από το σακουλάκι.</a:t>
            </a:r>
          </a:p>
          <a:p>
            <a:pPr marL="742950" lvl="1" indent="-285750">
              <a:buFont typeface="Arial" panose="020B0604020202020204" pitchFamily="34" charset="0"/>
              <a:buChar char="•"/>
            </a:pPr>
            <a:r>
              <a:rPr lang="el-GR" b="1" dirty="0"/>
              <a:t>Ενέργεια</a:t>
            </a:r>
            <a:r>
              <a:rPr lang="el-GR" dirty="0"/>
              <a:t>: Άπλωσε βούτυρο στη μία φέτα.</a:t>
            </a:r>
          </a:p>
          <a:p>
            <a:pPr marL="742950" lvl="1" indent="-285750">
              <a:buFont typeface="Arial" panose="020B0604020202020204" pitchFamily="34" charset="0"/>
              <a:buChar char="•"/>
            </a:pPr>
            <a:r>
              <a:rPr lang="el-GR" b="1" dirty="0"/>
              <a:t>Ενέργεια</a:t>
            </a:r>
            <a:r>
              <a:rPr lang="el-GR" dirty="0"/>
              <a:t>: Πρόσθεσε μια φέτα τυρί και μια φέτα ζαμπόν.</a:t>
            </a:r>
          </a:p>
          <a:p>
            <a:pPr marL="742950" lvl="1" indent="-285750">
              <a:buFont typeface="Arial" panose="020B0604020202020204" pitchFamily="34" charset="0"/>
              <a:buChar char="•"/>
            </a:pPr>
            <a:r>
              <a:rPr lang="el-GR" b="1" dirty="0"/>
              <a:t>Ενέργεια</a:t>
            </a:r>
            <a:r>
              <a:rPr lang="el-GR" dirty="0"/>
              <a:t>: Τοποθέτησε τη δεύτερη φέτα ψωμί από πάνω.</a:t>
            </a:r>
          </a:p>
          <a:p>
            <a:pPr marL="742950" lvl="1" indent="-285750">
              <a:buFont typeface="Arial" panose="020B0604020202020204" pitchFamily="34" charset="0"/>
              <a:buChar char="•"/>
            </a:pPr>
            <a:r>
              <a:rPr lang="el-GR" b="1" dirty="0"/>
              <a:t>Ενέργεια</a:t>
            </a:r>
            <a:r>
              <a:rPr lang="el-GR" dirty="0"/>
              <a:t>: Βάλε το τοστ στην τοστιέρα και περίμενε να ψηθεί.</a:t>
            </a:r>
          </a:p>
          <a:p>
            <a:endParaRPr lang="el-GR" dirty="0"/>
          </a:p>
        </p:txBody>
      </p:sp>
    </p:spTree>
    <p:extLst>
      <p:ext uri="{BB962C8B-B14F-4D97-AF65-F5344CB8AC3E}">
        <p14:creationId xmlns:p14="http://schemas.microsoft.com/office/powerpoint/2010/main" val="948064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E02184-2E2F-4E2A-91DF-5DD3EAB23C71}"/>
              </a:ext>
            </a:extLst>
          </p:cNvPr>
          <p:cNvSpPr>
            <a:spLocks noGrp="1"/>
          </p:cNvSpPr>
          <p:nvPr>
            <p:ph idx="1"/>
          </p:nvPr>
        </p:nvSpPr>
        <p:spPr/>
        <p:txBody>
          <a:bodyPr/>
          <a:lstStyle/>
          <a:p>
            <a:r>
              <a:rPr lang="el-GR" sz="2400" b="1" dirty="0">
                <a:solidFill>
                  <a:schemeClr val="tx1"/>
                </a:solidFill>
              </a:rPr>
              <a:t>Έργο</a:t>
            </a:r>
            <a:r>
              <a:rPr lang="el-GR" sz="2400" dirty="0">
                <a:solidFill>
                  <a:schemeClr val="tx1"/>
                </a:solidFill>
              </a:rPr>
              <a:t>: Προετοιμασία για Σχολείο</a:t>
            </a:r>
          </a:p>
          <a:p>
            <a:pPr>
              <a:buFont typeface="Arial" panose="020B0604020202020204" pitchFamily="34" charset="0"/>
              <a:buChar char="•"/>
            </a:pPr>
            <a:r>
              <a:rPr lang="el-GR" sz="2400" b="1" dirty="0">
                <a:solidFill>
                  <a:schemeClr val="tx1"/>
                </a:solidFill>
              </a:rPr>
              <a:t>Δραστηριότητα</a:t>
            </a:r>
            <a:r>
              <a:rPr lang="el-GR" sz="2400" dirty="0">
                <a:solidFill>
                  <a:schemeClr val="tx1"/>
                </a:solidFill>
              </a:rPr>
              <a:t>: Ετοιμασία σχολικής τσάντας</a:t>
            </a:r>
          </a:p>
          <a:p>
            <a:pPr marL="742950" lvl="1" indent="-285750">
              <a:buFont typeface="Arial" panose="020B0604020202020204" pitchFamily="34" charset="0"/>
              <a:buChar char="•"/>
            </a:pPr>
            <a:r>
              <a:rPr lang="el-GR" sz="2000" b="1" dirty="0">
                <a:solidFill>
                  <a:schemeClr val="tx1"/>
                </a:solidFill>
              </a:rPr>
              <a:t>Ενέργεια</a:t>
            </a:r>
            <a:r>
              <a:rPr lang="el-GR" sz="2000" dirty="0">
                <a:solidFill>
                  <a:schemeClr val="tx1"/>
                </a:solidFill>
              </a:rPr>
              <a:t>: Πάρε τη σχολική τσάντα από το δωμάτιο.</a:t>
            </a:r>
          </a:p>
          <a:p>
            <a:pPr marL="742950" lvl="1" indent="-285750">
              <a:buFont typeface="Arial" panose="020B0604020202020204" pitchFamily="34" charset="0"/>
              <a:buChar char="•"/>
            </a:pPr>
            <a:r>
              <a:rPr lang="el-GR" sz="2000" b="1" dirty="0">
                <a:solidFill>
                  <a:schemeClr val="tx1"/>
                </a:solidFill>
              </a:rPr>
              <a:t>Ενέργεια</a:t>
            </a:r>
            <a:r>
              <a:rPr lang="el-GR" sz="2000" dirty="0">
                <a:solidFill>
                  <a:schemeClr val="tx1"/>
                </a:solidFill>
              </a:rPr>
              <a:t>: Τοποθέτησε τα τετράδια και τα βιβλία της ημέρας στη σωστή θέση.</a:t>
            </a:r>
          </a:p>
          <a:p>
            <a:pPr marL="742950" lvl="1" indent="-285750">
              <a:buFont typeface="Arial" panose="020B0604020202020204" pitchFamily="34" charset="0"/>
              <a:buChar char="•"/>
            </a:pPr>
            <a:r>
              <a:rPr lang="el-GR" sz="2000" b="1" dirty="0">
                <a:solidFill>
                  <a:schemeClr val="tx1"/>
                </a:solidFill>
              </a:rPr>
              <a:t>Ενέργεια</a:t>
            </a:r>
            <a:r>
              <a:rPr lang="el-GR" sz="2000" dirty="0">
                <a:solidFill>
                  <a:schemeClr val="tx1"/>
                </a:solidFill>
              </a:rPr>
              <a:t>: Πρόσθεσε την κασετίνα και άλλα απαραίτητα αντικείμενα.</a:t>
            </a:r>
          </a:p>
          <a:p>
            <a:pPr marL="742950" lvl="1" indent="-285750">
              <a:buFont typeface="Arial" panose="020B0604020202020204" pitchFamily="34" charset="0"/>
              <a:buChar char="•"/>
            </a:pPr>
            <a:r>
              <a:rPr lang="el-GR" sz="2000" b="1" dirty="0">
                <a:solidFill>
                  <a:schemeClr val="tx1"/>
                </a:solidFill>
              </a:rPr>
              <a:t>Ενέργεια</a:t>
            </a:r>
            <a:r>
              <a:rPr lang="el-GR" sz="2000" dirty="0">
                <a:solidFill>
                  <a:schemeClr val="tx1"/>
                </a:solidFill>
              </a:rPr>
              <a:t>: Έλεγξε αν έχεις μαζί το φαγητό και το νερό.</a:t>
            </a:r>
          </a:p>
          <a:p>
            <a:pPr marL="742950" lvl="1" indent="-285750">
              <a:buFont typeface="Arial" panose="020B0604020202020204" pitchFamily="34" charset="0"/>
              <a:buChar char="•"/>
            </a:pPr>
            <a:r>
              <a:rPr lang="el-GR" sz="2000" b="1" dirty="0">
                <a:solidFill>
                  <a:schemeClr val="tx1"/>
                </a:solidFill>
              </a:rPr>
              <a:t>Ενέργεια</a:t>
            </a:r>
            <a:r>
              <a:rPr lang="el-GR" sz="2000" dirty="0">
                <a:solidFill>
                  <a:schemeClr val="tx1"/>
                </a:solidFill>
              </a:rPr>
              <a:t>: Κλείσε το φερμουάρ της τσάντας.</a:t>
            </a:r>
          </a:p>
          <a:p>
            <a:endParaRPr lang="el-GR" dirty="0"/>
          </a:p>
        </p:txBody>
      </p:sp>
    </p:spTree>
    <p:extLst>
      <p:ext uri="{BB962C8B-B14F-4D97-AF65-F5344CB8AC3E}">
        <p14:creationId xmlns:p14="http://schemas.microsoft.com/office/powerpoint/2010/main" val="35656854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3F4D49-E0D9-485B-BFAB-00E983F50CB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3FAD183-FBA4-43D1-A44A-BA1EA9A93DDB}"/>
              </a:ext>
            </a:extLst>
          </p:cNvPr>
          <p:cNvSpPr>
            <a:spLocks noGrp="1"/>
          </p:cNvSpPr>
          <p:nvPr>
            <p:ph idx="1"/>
          </p:nvPr>
        </p:nvSpPr>
        <p:spPr/>
        <p:txBody>
          <a:bodyPr>
            <a:normAutofit fontScale="92500" lnSpcReduction="20000"/>
          </a:bodyPr>
          <a:lstStyle/>
          <a:p>
            <a:r>
              <a:rPr lang="el-GR" sz="3000" b="1" dirty="0">
                <a:solidFill>
                  <a:schemeClr val="tx1"/>
                </a:solidFill>
              </a:rPr>
              <a:t>Έργο</a:t>
            </a:r>
            <a:r>
              <a:rPr lang="el-GR" sz="3000" dirty="0">
                <a:solidFill>
                  <a:schemeClr val="tx1"/>
                </a:solidFill>
              </a:rPr>
              <a:t>: Φροντίδα του Σπιτιού</a:t>
            </a:r>
          </a:p>
          <a:p>
            <a:pPr>
              <a:buFont typeface="Arial" panose="020B0604020202020204" pitchFamily="34" charset="0"/>
              <a:buChar char="•"/>
            </a:pPr>
            <a:r>
              <a:rPr lang="el-GR" sz="3000" b="1" dirty="0">
                <a:solidFill>
                  <a:schemeClr val="tx1"/>
                </a:solidFill>
              </a:rPr>
              <a:t>Δραστηριότητα</a:t>
            </a:r>
            <a:r>
              <a:rPr lang="el-GR" sz="3000" dirty="0">
                <a:solidFill>
                  <a:schemeClr val="tx1"/>
                </a:solidFill>
              </a:rPr>
              <a:t>: Πλύσιμο Πιάτων</a:t>
            </a:r>
          </a:p>
          <a:p>
            <a:pPr marL="742950" lvl="1" indent="-285750">
              <a:buFont typeface="Arial" panose="020B0604020202020204" pitchFamily="34" charset="0"/>
              <a:buChar char="•"/>
            </a:pPr>
            <a:r>
              <a:rPr lang="el-GR" sz="2600" b="1" dirty="0">
                <a:solidFill>
                  <a:schemeClr val="tx1"/>
                </a:solidFill>
              </a:rPr>
              <a:t>Ενέργεια</a:t>
            </a:r>
            <a:r>
              <a:rPr lang="el-GR" sz="2600" dirty="0">
                <a:solidFill>
                  <a:schemeClr val="tx1"/>
                </a:solidFill>
              </a:rPr>
              <a:t>: Άνοιξε τη βρύση και γέμισε το νεροχύτη με νερό.</a:t>
            </a:r>
          </a:p>
          <a:p>
            <a:pPr marL="742950" lvl="1" indent="-285750">
              <a:buFont typeface="Arial" panose="020B0604020202020204" pitchFamily="34" charset="0"/>
              <a:buChar char="•"/>
            </a:pPr>
            <a:r>
              <a:rPr lang="el-GR" sz="2600" b="1" dirty="0">
                <a:solidFill>
                  <a:schemeClr val="tx1"/>
                </a:solidFill>
              </a:rPr>
              <a:t>Ενέργεια</a:t>
            </a:r>
            <a:r>
              <a:rPr lang="el-GR" sz="2600" dirty="0">
                <a:solidFill>
                  <a:schemeClr val="tx1"/>
                </a:solidFill>
              </a:rPr>
              <a:t>: Πρόσθεσε απορρυπαντικό πιάτων στο νερό.</a:t>
            </a:r>
          </a:p>
          <a:p>
            <a:pPr marL="742950" lvl="1" indent="-285750">
              <a:buFont typeface="Arial" panose="020B0604020202020204" pitchFamily="34" charset="0"/>
              <a:buChar char="•"/>
            </a:pPr>
            <a:r>
              <a:rPr lang="el-GR" sz="2600" b="1" dirty="0">
                <a:solidFill>
                  <a:schemeClr val="tx1"/>
                </a:solidFill>
              </a:rPr>
              <a:t>Ενέργεια</a:t>
            </a:r>
            <a:r>
              <a:rPr lang="el-GR" sz="2600" dirty="0">
                <a:solidFill>
                  <a:schemeClr val="tx1"/>
                </a:solidFill>
              </a:rPr>
              <a:t>: Βάλε τα πιάτα και τα ποτήρια στο νερό.</a:t>
            </a:r>
          </a:p>
          <a:p>
            <a:pPr marL="742950" lvl="1" indent="-285750">
              <a:buFont typeface="Arial" panose="020B0604020202020204" pitchFamily="34" charset="0"/>
              <a:buChar char="•"/>
            </a:pPr>
            <a:r>
              <a:rPr lang="el-GR" sz="2600" b="1" dirty="0">
                <a:solidFill>
                  <a:schemeClr val="tx1"/>
                </a:solidFill>
              </a:rPr>
              <a:t>Ενέργεια</a:t>
            </a:r>
            <a:r>
              <a:rPr lang="el-GR" sz="2600" dirty="0">
                <a:solidFill>
                  <a:schemeClr val="tx1"/>
                </a:solidFill>
              </a:rPr>
              <a:t>: Τρίψε τα πιάτα με το σφουγγάρι για να αφαιρέσεις τα υπολείμματα.</a:t>
            </a:r>
          </a:p>
          <a:p>
            <a:pPr marL="742950" lvl="1" indent="-285750">
              <a:buFont typeface="Arial" panose="020B0604020202020204" pitchFamily="34" charset="0"/>
              <a:buChar char="•"/>
            </a:pPr>
            <a:r>
              <a:rPr lang="el-GR" sz="2600" b="1" dirty="0">
                <a:solidFill>
                  <a:schemeClr val="tx1"/>
                </a:solidFill>
              </a:rPr>
              <a:t>Ενέργεια</a:t>
            </a:r>
            <a:r>
              <a:rPr lang="el-GR" sz="2600" dirty="0">
                <a:solidFill>
                  <a:schemeClr val="tx1"/>
                </a:solidFill>
              </a:rPr>
              <a:t>: Ξέπλυνε τα πιάτα και τα τοποθέτησε να στεγνώσουν.</a:t>
            </a:r>
          </a:p>
          <a:p>
            <a:endParaRPr lang="el-GR" dirty="0"/>
          </a:p>
        </p:txBody>
      </p:sp>
    </p:spTree>
    <p:extLst>
      <p:ext uri="{BB962C8B-B14F-4D97-AF65-F5344CB8AC3E}">
        <p14:creationId xmlns:p14="http://schemas.microsoft.com/office/powerpoint/2010/main" val="1319587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EA27B2B-7243-4049-B120-8388E9E62C73}"/>
              </a:ext>
            </a:extLst>
          </p:cNvPr>
          <p:cNvSpPr>
            <a:spLocks noGrp="1"/>
          </p:cNvSpPr>
          <p:nvPr>
            <p:ph idx="1"/>
          </p:nvPr>
        </p:nvSpPr>
        <p:spPr>
          <a:xfrm>
            <a:off x="1173480" y="685801"/>
            <a:ext cx="10256520" cy="5193792"/>
          </a:xfrm>
        </p:spPr>
        <p:txBody>
          <a:bodyPr/>
          <a:lstStyle/>
          <a:p>
            <a:r>
              <a:rPr lang="el-GR" sz="2800" b="1" dirty="0">
                <a:solidFill>
                  <a:schemeClr val="tx1"/>
                </a:solidFill>
              </a:rPr>
              <a:t>Έργο</a:t>
            </a:r>
            <a:r>
              <a:rPr lang="el-GR" sz="2800" dirty="0">
                <a:solidFill>
                  <a:schemeClr val="tx1"/>
                </a:solidFill>
              </a:rPr>
              <a:t>: </a:t>
            </a:r>
            <a:r>
              <a:rPr lang="el-GR" sz="2800" dirty="0" err="1">
                <a:solidFill>
                  <a:schemeClr val="tx1"/>
                </a:solidFill>
              </a:rPr>
              <a:t>Αυτοφροντίδα</a:t>
            </a:r>
            <a:r>
              <a:rPr lang="el-GR" sz="2800" dirty="0">
                <a:solidFill>
                  <a:schemeClr val="tx1"/>
                </a:solidFill>
              </a:rPr>
              <a:t> - Προσωπική Υγιεινή</a:t>
            </a:r>
          </a:p>
          <a:p>
            <a:pPr>
              <a:buFont typeface="Arial" panose="020B0604020202020204" pitchFamily="34" charset="0"/>
              <a:buChar char="•"/>
            </a:pPr>
            <a:r>
              <a:rPr lang="el-GR" sz="2800" b="1" dirty="0">
                <a:solidFill>
                  <a:schemeClr val="tx1"/>
                </a:solidFill>
              </a:rPr>
              <a:t>Δραστηριότητα</a:t>
            </a:r>
            <a:r>
              <a:rPr lang="el-GR" sz="2800" dirty="0">
                <a:solidFill>
                  <a:schemeClr val="tx1"/>
                </a:solidFill>
              </a:rPr>
              <a:t>: Βούρτσισμα Δοντιών</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Πάρε την οδοντόβουρτσα και την οδοντόκρεμα.</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Άνοιξε την οδοντόκρεμα και βάλε λίγη στην οδοντόβουρτσα.</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Βρέξε την οδοντόβουρτσα κάτω από το νερό.</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Βούρτσισε τα δόντια σου με κυκλικές κινήσεις.</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Ξέπλυνε το στόμα σου και καθάρισε την οδοντόβουρτσα.</a:t>
            </a:r>
          </a:p>
          <a:p>
            <a:endParaRPr lang="el-GR" dirty="0"/>
          </a:p>
        </p:txBody>
      </p:sp>
    </p:spTree>
    <p:extLst>
      <p:ext uri="{BB962C8B-B14F-4D97-AF65-F5344CB8AC3E}">
        <p14:creationId xmlns:p14="http://schemas.microsoft.com/office/powerpoint/2010/main" val="1269698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A20CFD-2CE8-4D61-8539-E545B6D262AA}"/>
              </a:ext>
            </a:extLst>
          </p:cNvPr>
          <p:cNvSpPr>
            <a:spLocks noGrp="1"/>
          </p:cNvSpPr>
          <p:nvPr>
            <p:ph idx="1"/>
          </p:nvPr>
        </p:nvSpPr>
        <p:spPr/>
        <p:txBody>
          <a:bodyPr>
            <a:normAutofit fontScale="92500" lnSpcReduction="10000"/>
          </a:bodyPr>
          <a:lstStyle/>
          <a:p>
            <a:r>
              <a:rPr lang="el-GR" sz="2800" b="1" dirty="0">
                <a:solidFill>
                  <a:schemeClr val="tx1"/>
                </a:solidFill>
              </a:rPr>
              <a:t>Έργο</a:t>
            </a:r>
            <a:r>
              <a:rPr lang="el-GR" sz="2800" dirty="0">
                <a:solidFill>
                  <a:schemeClr val="tx1"/>
                </a:solidFill>
              </a:rPr>
              <a:t>: Κοινωνική Δραστηριότητα - Προετοιμασία για μια Συνάντηση</a:t>
            </a:r>
          </a:p>
          <a:p>
            <a:pPr>
              <a:buFont typeface="Arial" panose="020B0604020202020204" pitchFamily="34" charset="0"/>
              <a:buChar char="•"/>
            </a:pPr>
            <a:r>
              <a:rPr lang="el-GR" sz="2800" b="1" dirty="0">
                <a:solidFill>
                  <a:schemeClr val="tx1"/>
                </a:solidFill>
              </a:rPr>
              <a:t>Δραστηριότητα</a:t>
            </a:r>
            <a:r>
              <a:rPr lang="el-GR" sz="2800" dirty="0">
                <a:solidFill>
                  <a:schemeClr val="tx1"/>
                </a:solidFill>
              </a:rPr>
              <a:t>: Επιλογή και Ντύσιμο με Κατάλληλα Ρούχα</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Άνοιξε την ντουλάπα και διάλεξε τα ρούχα που θα φορέσεις.</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Πάρε τα επιλεγμένα ρούχα και τοποθέτησέ τα στο κρεβάτι.</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Ντύσου με το παντελόνι, την μπλούζα και το σακάκι.</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Έλεγξε την εμφάνισή σου στον καθρέφτη.</a:t>
            </a:r>
          </a:p>
          <a:p>
            <a:pPr marL="742950" lvl="1" indent="-285750">
              <a:buFont typeface="Arial" panose="020B0604020202020204" pitchFamily="34" charset="0"/>
              <a:buChar char="•"/>
            </a:pPr>
            <a:r>
              <a:rPr lang="el-GR" sz="2400" b="1" dirty="0">
                <a:solidFill>
                  <a:schemeClr val="tx1"/>
                </a:solidFill>
              </a:rPr>
              <a:t>Ενέργεια</a:t>
            </a:r>
            <a:r>
              <a:rPr lang="el-GR" sz="2400" dirty="0">
                <a:solidFill>
                  <a:schemeClr val="tx1"/>
                </a:solidFill>
              </a:rPr>
              <a:t>: Φόρεσε τα παπούτσια σου και έλεγξε αν έχεις μαζί τα προσωπικά σου αντικείμενα (π.χ. κλειδιά, τηλέφωνο).</a:t>
            </a:r>
          </a:p>
          <a:p>
            <a:endParaRPr lang="el-GR" dirty="0"/>
          </a:p>
        </p:txBody>
      </p:sp>
    </p:spTree>
    <p:extLst>
      <p:ext uri="{BB962C8B-B14F-4D97-AF65-F5344CB8AC3E}">
        <p14:creationId xmlns:p14="http://schemas.microsoft.com/office/powerpoint/2010/main" val="288760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E80B68-ABBF-4327-854A-8EE5B1031B40}"/>
              </a:ext>
            </a:extLst>
          </p:cNvPr>
          <p:cNvSpPr>
            <a:spLocks noGrp="1"/>
          </p:cNvSpPr>
          <p:nvPr>
            <p:ph idx="1"/>
          </p:nvPr>
        </p:nvSpPr>
        <p:spPr/>
        <p:txBody>
          <a:bodyPr/>
          <a:lstStyle/>
          <a:p>
            <a:endParaRPr lang="el-GR" dirty="0"/>
          </a:p>
        </p:txBody>
      </p:sp>
      <p:sp>
        <p:nvSpPr>
          <p:cNvPr id="4" name="Title 1">
            <a:extLst>
              <a:ext uri="{FF2B5EF4-FFF2-40B4-BE49-F238E27FC236}">
                <a16:creationId xmlns:a16="http://schemas.microsoft.com/office/drawing/2014/main" id="{5817679B-8B14-4115-A762-E397B6021198}"/>
              </a:ext>
            </a:extLst>
          </p:cNvPr>
          <p:cNvSpPr txBox="1">
            <a:spLocks/>
          </p:cNvSpPr>
          <p:nvPr/>
        </p:nvSpPr>
        <p:spPr>
          <a:xfrm>
            <a:off x="1251679" y="432081"/>
            <a:ext cx="9323556"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dirty="0"/>
              <a:t>Μοτίβα εκτέλεσης και συμμετοχής σε έργα</a:t>
            </a:r>
            <a:endParaRPr lang="el-GR" sz="3200" dirty="0"/>
          </a:p>
        </p:txBody>
      </p:sp>
      <p:sp>
        <p:nvSpPr>
          <p:cNvPr id="5" name="Content Placeholder 2">
            <a:extLst>
              <a:ext uri="{FF2B5EF4-FFF2-40B4-BE49-F238E27FC236}">
                <a16:creationId xmlns:a16="http://schemas.microsoft.com/office/drawing/2014/main" id="{95887401-0063-4833-A77F-D545D10DA926}"/>
              </a:ext>
            </a:extLst>
          </p:cNvPr>
          <p:cNvSpPr txBox="1">
            <a:spLocks/>
          </p:cNvSpPr>
          <p:nvPr/>
        </p:nvSpPr>
        <p:spPr>
          <a:xfrm>
            <a:off x="1825348" y="1834896"/>
            <a:ext cx="8153400" cy="4495800"/>
          </a:xfrm>
          <a:prstGeom prst="rect">
            <a:avLst/>
          </a:prstGeom>
          <a:solidFill>
            <a:schemeClr val="accent2">
              <a:lumMod val="75000"/>
            </a:schemeClr>
          </a:solidFill>
        </p:spPr>
        <p:txBody>
          <a:bodyPr vert="horz" lIns="91440" tIns="45720" rIns="91440" bIns="45720" rtlCol="0">
            <a:normAutofit fontScale="925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2"/>
              </a:buClr>
              <a:buFont typeface="Wingdings" pitchFamily="2" charset="2"/>
              <a:buChar char="Ø"/>
              <a:defRPr/>
            </a:pPr>
            <a:r>
              <a:rPr lang="el-GR" sz="2400" dirty="0">
                <a:solidFill>
                  <a:schemeClr val="bg1"/>
                </a:solidFill>
              </a:rPr>
              <a:t>Σταθερά μοτίβα συμπεριφοράς στα οποία οργανώνονται τα έργα της καθημερινής μας ζωής</a:t>
            </a:r>
          </a:p>
          <a:p>
            <a:pPr algn="just">
              <a:buClr>
                <a:schemeClr val="bg2"/>
              </a:buClr>
              <a:buFont typeface="Wingdings" pitchFamily="2" charset="2"/>
              <a:buChar char="Ø"/>
              <a:defRPr/>
            </a:pPr>
            <a:r>
              <a:rPr lang="el-GR" sz="2400" dirty="0">
                <a:solidFill>
                  <a:schemeClr val="bg1"/>
                </a:solidFill>
              </a:rPr>
              <a:t>Περιλαμβάνουν συνήθειες, </a:t>
            </a:r>
            <a:r>
              <a:rPr lang="el-GR" sz="2400" dirty="0" err="1">
                <a:solidFill>
                  <a:schemeClr val="bg1"/>
                </a:solidFill>
              </a:rPr>
              <a:t>ρουτίνες</a:t>
            </a:r>
            <a:r>
              <a:rPr lang="el-GR" sz="2400" dirty="0">
                <a:solidFill>
                  <a:schemeClr val="bg1"/>
                </a:solidFill>
              </a:rPr>
              <a:t>, ρόλους, τελετουργίες και τελικά έναν τρόπο ζωής που έχουμε επιλέξει να ζούμε</a:t>
            </a:r>
          </a:p>
          <a:p>
            <a:pPr algn="just">
              <a:buClr>
                <a:schemeClr val="bg2"/>
              </a:buClr>
              <a:buFont typeface="Wingdings" pitchFamily="2" charset="2"/>
              <a:buChar char="Ø"/>
              <a:defRPr/>
            </a:pPr>
            <a:r>
              <a:rPr lang="el-GR" sz="2400" dirty="0">
                <a:solidFill>
                  <a:schemeClr val="bg1"/>
                </a:solidFill>
              </a:rPr>
              <a:t>Η καθημερινή μας ζωή έχει μεγάλη σταθερότητα σε αυτά που κάνουμε αλλά και στον τρόπο με τον οποίο τα εκτελούμε </a:t>
            </a:r>
          </a:p>
          <a:p>
            <a:pPr algn="just">
              <a:buClr>
                <a:schemeClr val="bg2"/>
              </a:buClr>
              <a:buFont typeface="Wingdings" pitchFamily="2" charset="2"/>
              <a:buChar char="Ø"/>
              <a:defRPr/>
            </a:pPr>
            <a:r>
              <a:rPr lang="el-GR" sz="2400" dirty="0">
                <a:solidFill>
                  <a:schemeClr val="bg1"/>
                </a:solidFill>
              </a:rPr>
              <a:t>Ασυνήθεις δραστηριότητες ή νέοι τρόποι εκτέλεσης αυτών των ενεργειών, δραστηριοτήτων ή/και έργων μπορεί να προκύπτουν μόνο σε έκτακτες περιπτώσεις όπως όταν κάποιος έχει γενέθλια, ή όταν μια συνήθεια ή ρουτίνα δεν είναι λειτουργική και χρειάζεται αλλάξει</a:t>
            </a:r>
          </a:p>
        </p:txBody>
      </p:sp>
    </p:spTree>
    <p:extLst>
      <p:ext uri="{BB962C8B-B14F-4D97-AF65-F5344CB8AC3E}">
        <p14:creationId xmlns:p14="http://schemas.microsoft.com/office/powerpoint/2010/main" val="994994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9B0B7A0-41EE-45D3-BC70-40115CFF76E5}"/>
              </a:ext>
            </a:extLst>
          </p:cNvPr>
          <p:cNvSpPr>
            <a:spLocks noGrp="1"/>
          </p:cNvSpPr>
          <p:nvPr>
            <p:ph idx="1"/>
          </p:nvPr>
        </p:nvSpPr>
        <p:spPr>
          <a:xfrm>
            <a:off x="1219200" y="1008185"/>
            <a:ext cx="10210800" cy="4871407"/>
          </a:xfrm>
        </p:spPr>
        <p:txBody>
          <a:bodyPr/>
          <a:lstStyle/>
          <a:p>
            <a:r>
              <a:rPr lang="el-GR" b="1" dirty="0" err="1">
                <a:solidFill>
                  <a:schemeClr val="tx1"/>
                </a:solidFill>
              </a:rPr>
              <a:t>Δυσπροσαρμοστικές</a:t>
            </a:r>
            <a:r>
              <a:rPr lang="el-GR" b="1" dirty="0">
                <a:solidFill>
                  <a:schemeClr val="tx1"/>
                </a:solidFill>
              </a:rPr>
              <a:t> συμπεριφορές</a:t>
            </a:r>
            <a:r>
              <a:rPr lang="el-GR" dirty="0">
                <a:solidFill>
                  <a:schemeClr val="tx1"/>
                </a:solidFill>
              </a:rPr>
              <a:t>: Πράξεις όπως η παραβατικότητα (κλοπές), ο εθισμός σε ουσίες και οι υπερβολικές ώρες εργασίας μπορεί να καταλήξουν σε ψυχική και κοινωνική δυσλειτουργία. Αυτές οι συμπεριφορές αυξάνουν την απομόνωση των ατόμων από το περιβάλλον τους και ενισχύουν τις πιθανότητες κοινωνικού αποκλεισμού.</a:t>
            </a:r>
          </a:p>
          <a:p>
            <a:endParaRPr lang="el-GR" b="1" dirty="0">
              <a:solidFill>
                <a:srgbClr val="0D0D0D"/>
              </a:solidFill>
              <a:latin typeface="ui-sans-serif"/>
            </a:endParaRPr>
          </a:p>
          <a:p>
            <a:endParaRPr lang="el-GR" b="1" dirty="0">
              <a:solidFill>
                <a:srgbClr val="0D0D0D"/>
              </a:solidFill>
              <a:latin typeface="ui-sans-serif"/>
            </a:endParaRPr>
          </a:p>
          <a:p>
            <a:endParaRPr lang="el-GR" b="1" dirty="0">
              <a:solidFill>
                <a:srgbClr val="0D0D0D"/>
              </a:solidFill>
              <a:latin typeface="ui-sans-serif"/>
            </a:endParaRPr>
          </a:p>
          <a:p>
            <a:r>
              <a:rPr lang="el-GR" b="1" dirty="0">
                <a:solidFill>
                  <a:srgbClr val="0D0D0D"/>
                </a:solidFill>
                <a:latin typeface="ui-sans-serif"/>
              </a:rPr>
              <a:t> Οικογενειακά και κοινωνικά προβλήματα</a:t>
            </a:r>
            <a:r>
              <a:rPr lang="el-GR" dirty="0">
                <a:solidFill>
                  <a:srgbClr val="0D0D0D"/>
                </a:solidFill>
                <a:latin typeface="ui-sans-serif"/>
              </a:rPr>
              <a:t>: Καταστάσεις όπως η ενδοοικογενειακή βία και η παραμέληση των παιδιών αποτελούν σοβαρές πηγές στρες και κινδύνου για την ψυχική υγεία, με άμεσες και μακροπρόθεσμες επιπτώσεις τόσο στους θύτες όσο και στα θύματα, αλλά και στην κοινωνία γενικότερα.</a:t>
            </a:r>
          </a:p>
          <a:p>
            <a:endParaRPr lang="el-GR" dirty="0"/>
          </a:p>
        </p:txBody>
      </p:sp>
    </p:spTree>
    <p:extLst>
      <p:ext uri="{BB962C8B-B14F-4D97-AF65-F5344CB8AC3E}">
        <p14:creationId xmlns:p14="http://schemas.microsoft.com/office/powerpoint/2010/main" val="5628705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01101F-5F6C-452B-A99E-B5C7FE45A46E}"/>
              </a:ext>
            </a:extLst>
          </p:cNvPr>
          <p:cNvSpPr>
            <a:spLocks noGrp="1"/>
          </p:cNvSpPr>
          <p:nvPr>
            <p:ph type="title"/>
          </p:nvPr>
        </p:nvSpPr>
        <p:spPr/>
        <p:txBody>
          <a:bodyPr/>
          <a:lstStyle/>
          <a:p>
            <a:r>
              <a:rPr lang="el-GR" dirty="0"/>
              <a:t>Μοτίβα Εκτέλεσης και Συμμετοχής σε Έργα</a:t>
            </a:r>
          </a:p>
        </p:txBody>
      </p:sp>
      <p:sp>
        <p:nvSpPr>
          <p:cNvPr id="3" name="Θέση περιεχομένου 2">
            <a:extLst>
              <a:ext uri="{FF2B5EF4-FFF2-40B4-BE49-F238E27FC236}">
                <a16:creationId xmlns:a16="http://schemas.microsoft.com/office/drawing/2014/main" id="{DB618010-4109-4BF3-A099-CFD6E4C40B03}"/>
              </a:ext>
            </a:extLst>
          </p:cNvPr>
          <p:cNvSpPr>
            <a:spLocks noGrp="1"/>
          </p:cNvSpPr>
          <p:nvPr>
            <p:ph idx="1"/>
          </p:nvPr>
        </p:nvSpPr>
        <p:spPr/>
        <p:txBody>
          <a:bodyPr>
            <a:normAutofit fontScale="92500" lnSpcReduction="10000"/>
          </a:bodyPr>
          <a:lstStyle/>
          <a:p>
            <a:r>
              <a:rPr lang="el-GR" sz="3200" dirty="0">
                <a:solidFill>
                  <a:schemeClr val="tx1"/>
                </a:solidFill>
              </a:rPr>
              <a:t>Ορισμός Μοτίβων Συμμετοχής και Εκτέλεσης:</a:t>
            </a:r>
          </a:p>
          <a:p>
            <a:pPr>
              <a:buFont typeface="Arial" panose="020B0604020202020204" pitchFamily="34" charset="0"/>
              <a:buChar char="•"/>
            </a:pPr>
            <a:r>
              <a:rPr lang="el-GR" sz="3200" dirty="0">
                <a:solidFill>
                  <a:schemeClr val="tx1"/>
                </a:solidFill>
              </a:rPr>
              <a:t>Τα μοτίβα συμμετοχής και εκτέλεσης είναι σταθερές συμπεριφορές και πρακτικές που οργανώνουν και διαρθρώνουν τις καθημερινές δραστηριότητες και τα έργα μας.</a:t>
            </a:r>
          </a:p>
          <a:p>
            <a:pPr>
              <a:buFont typeface="Arial" panose="020B0604020202020204" pitchFamily="34" charset="0"/>
              <a:buChar char="•"/>
            </a:pPr>
            <a:r>
              <a:rPr lang="el-GR" sz="3200" dirty="0">
                <a:solidFill>
                  <a:schemeClr val="tx1"/>
                </a:solidFill>
              </a:rPr>
              <a:t>Αποτελούν ουσιαστικό κομμάτι της ταυτότητάς μας και διαμορφώνουν τη ροή της καθημερινής μας ζωής.</a:t>
            </a:r>
          </a:p>
          <a:p>
            <a:endParaRPr lang="el-GR" dirty="0"/>
          </a:p>
        </p:txBody>
      </p:sp>
    </p:spTree>
    <p:extLst>
      <p:ext uri="{BB962C8B-B14F-4D97-AF65-F5344CB8AC3E}">
        <p14:creationId xmlns:p14="http://schemas.microsoft.com/office/powerpoint/2010/main" val="803184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28DE38-9EFB-4D25-A204-E46820C866D8}"/>
              </a:ext>
            </a:extLst>
          </p:cNvPr>
          <p:cNvSpPr>
            <a:spLocks noGrp="1"/>
          </p:cNvSpPr>
          <p:nvPr>
            <p:ph type="title"/>
          </p:nvPr>
        </p:nvSpPr>
        <p:spPr>
          <a:xfrm>
            <a:off x="1251678" y="0"/>
            <a:ext cx="10178322" cy="1492132"/>
          </a:xfrm>
        </p:spPr>
        <p:txBody>
          <a:bodyPr>
            <a:normAutofit fontScale="90000"/>
          </a:bodyPr>
          <a:lstStyle/>
          <a:p>
            <a:r>
              <a:rPr lang="el-GR" b="1" dirty="0"/>
              <a:t>Στοιχεία που Σχηματίζουν τα Μοτίβα Καθημερινής Συμμετοχής</a:t>
            </a:r>
            <a:r>
              <a:rPr lang="el-GR" dirty="0"/>
              <a:t>:</a:t>
            </a:r>
          </a:p>
        </p:txBody>
      </p:sp>
      <p:sp>
        <p:nvSpPr>
          <p:cNvPr id="4" name="Rectangle 1">
            <a:extLst>
              <a:ext uri="{FF2B5EF4-FFF2-40B4-BE49-F238E27FC236}">
                <a16:creationId xmlns:a16="http://schemas.microsoft.com/office/drawing/2014/main" id="{A905AFE3-2555-43E8-8393-B6F783DC0FFC}"/>
              </a:ext>
            </a:extLst>
          </p:cNvPr>
          <p:cNvSpPr>
            <a:spLocks noGrp="1" noChangeArrowheads="1"/>
          </p:cNvSpPr>
          <p:nvPr>
            <p:ph idx="1"/>
          </p:nvPr>
        </p:nvSpPr>
        <p:spPr bwMode="auto">
          <a:xfrm>
            <a:off x="762000" y="1451307"/>
            <a:ext cx="1121664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Συνήθειες</a:t>
            </a:r>
            <a:r>
              <a:rPr kumimoji="0" lang="el-GR" altLang="el-GR" sz="2400" b="0" i="0" u="none" strike="noStrike" cap="none" normalizeH="0" baseline="0" dirty="0">
                <a:ln>
                  <a:noFill/>
                </a:ln>
                <a:solidFill>
                  <a:schemeClr val="tx1"/>
                </a:solidFill>
                <a:effectLst/>
                <a:latin typeface="Arial" panose="020B0604020202020204" pitchFamily="34" charset="0"/>
              </a:rPr>
              <a:t>: Επαναλαμβανόμενες ενέργειες, όπως ο τρόπος με τον οποίο ξεκινάμε την ημέρα μας ή οργανώνουμε τον χρόνο μας.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err="1">
                <a:ln>
                  <a:noFill/>
                </a:ln>
                <a:solidFill>
                  <a:schemeClr val="tx1"/>
                </a:solidFill>
                <a:effectLst/>
                <a:latin typeface="Arial" panose="020B0604020202020204" pitchFamily="34" charset="0"/>
              </a:rPr>
              <a:t>Ρουτίνες</a:t>
            </a:r>
            <a:r>
              <a:rPr kumimoji="0" lang="el-GR" altLang="el-GR" sz="2400" b="0" i="0" u="none" strike="noStrike" cap="none" normalizeH="0" baseline="0" dirty="0">
                <a:ln>
                  <a:noFill/>
                </a:ln>
                <a:solidFill>
                  <a:schemeClr val="tx1"/>
                </a:solidFill>
                <a:effectLst/>
                <a:latin typeface="Arial" panose="020B0604020202020204" pitchFamily="34" charset="0"/>
              </a:rPr>
              <a:t>: Σειρά δραστηριοτήτων με συγκεκριμένη σειρά και δομή που δίνει σταθερότητα, όπως η προετοιμασία των γευμάτων ή οι προγραμματισμένες ώρες άσκησης.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Ρόλοι</a:t>
            </a:r>
            <a:r>
              <a:rPr kumimoji="0" lang="el-GR" altLang="el-GR" sz="2400" b="0" i="0" u="none" strike="noStrike" cap="none" normalizeH="0" baseline="0" dirty="0">
                <a:ln>
                  <a:noFill/>
                </a:ln>
                <a:solidFill>
                  <a:schemeClr val="tx1"/>
                </a:solidFill>
                <a:effectLst/>
                <a:latin typeface="Arial" panose="020B0604020202020204" pitchFamily="34" charset="0"/>
              </a:rPr>
              <a:t>: Οι κοινωνικοί ή επαγγελματικοί ρόλοι που αναλαμβάνουμε και μας κατευθύνουν σε δραστηριότητες που συνδέονται με αυτούς τους ρόλους (π.χ. ο ρόλος του γονέα, του εργαζόμενου, του φίλου).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Τελετουργίες</a:t>
            </a:r>
            <a:r>
              <a:rPr kumimoji="0" lang="el-GR" altLang="el-GR" sz="2400" b="0" i="0" u="none" strike="noStrike" cap="none" normalizeH="0" baseline="0" dirty="0">
                <a:ln>
                  <a:noFill/>
                </a:ln>
                <a:solidFill>
                  <a:schemeClr val="tx1"/>
                </a:solidFill>
                <a:effectLst/>
                <a:latin typeface="Arial" panose="020B0604020202020204" pitchFamily="34" charset="0"/>
              </a:rPr>
              <a:t>: Μοτίβα με συμβολική ή συναισθηματική σημασία, όπως εορτασμοί ή τελετές, που ενισχύουν τη σχέση μας με άλλους ή με συγκεκριμένες στιγμές.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Τρόπος Ζωής</a:t>
            </a:r>
            <a:r>
              <a:rPr kumimoji="0" lang="el-GR" altLang="el-GR" sz="2400" b="0" i="0" u="none" strike="noStrike" cap="none" normalizeH="0" baseline="0" dirty="0">
                <a:ln>
                  <a:noFill/>
                </a:ln>
                <a:solidFill>
                  <a:schemeClr val="tx1"/>
                </a:solidFill>
                <a:effectLst/>
                <a:latin typeface="Arial" panose="020B0604020202020204" pitchFamily="34" charset="0"/>
              </a:rPr>
              <a:t>: Οι συνειδητές επιλογές μας που αντικατοπτρίζουν αξίες και προτεραιότητες, διαμορφώνοντας έτσι το συνολικό μοτίβο ζωής μας (π.χ. ενεργός τρόπος ζωής, διατροφικές επιλογές). </a:t>
            </a:r>
          </a:p>
        </p:txBody>
      </p:sp>
    </p:spTree>
    <p:extLst>
      <p:ext uri="{BB962C8B-B14F-4D97-AF65-F5344CB8AC3E}">
        <p14:creationId xmlns:p14="http://schemas.microsoft.com/office/powerpoint/2010/main" val="37841596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71432F-F44E-46BF-841B-B210C6408BB3}"/>
              </a:ext>
            </a:extLst>
          </p:cNvPr>
          <p:cNvSpPr>
            <a:spLocks noGrp="1"/>
          </p:cNvSpPr>
          <p:nvPr>
            <p:ph type="title"/>
          </p:nvPr>
        </p:nvSpPr>
        <p:spPr/>
        <p:txBody>
          <a:bodyPr/>
          <a:lstStyle/>
          <a:p>
            <a:r>
              <a:rPr lang="el-GR" dirty="0"/>
              <a:t>Σταθερότητα και </a:t>
            </a:r>
            <a:r>
              <a:rPr lang="el-GR" dirty="0" err="1"/>
              <a:t>Προβλεψιμότητα</a:t>
            </a:r>
            <a:r>
              <a:rPr lang="el-GR" dirty="0"/>
              <a:t> των Μοτίβων</a:t>
            </a:r>
          </a:p>
        </p:txBody>
      </p:sp>
      <p:sp>
        <p:nvSpPr>
          <p:cNvPr id="4" name="Rectangle 1">
            <a:extLst>
              <a:ext uri="{FF2B5EF4-FFF2-40B4-BE49-F238E27FC236}">
                <a16:creationId xmlns:a16="http://schemas.microsoft.com/office/drawing/2014/main" id="{99EF5C22-B78E-4EF7-BF82-E64186A5E46D}"/>
              </a:ext>
            </a:extLst>
          </p:cNvPr>
          <p:cNvSpPr>
            <a:spLocks noGrp="1" noChangeArrowheads="1"/>
          </p:cNvSpPr>
          <p:nvPr>
            <p:ph idx="1"/>
          </p:nvPr>
        </p:nvSpPr>
        <p:spPr bwMode="auto">
          <a:xfrm>
            <a:off x="1251678" y="2820914"/>
            <a:ext cx="10498362"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0" i="0" u="none" strike="noStrike" cap="none" normalizeH="0" baseline="0" dirty="0">
                <a:ln>
                  <a:noFill/>
                </a:ln>
                <a:solidFill>
                  <a:schemeClr val="tx1"/>
                </a:solidFill>
                <a:effectLst/>
                <a:latin typeface="Arial" panose="020B0604020202020204" pitchFamily="34" charset="0"/>
              </a:rPr>
              <a:t>Τα μοτίβα αυτά συνήθως παραμένουν σταθερά και προσφέρουν αίσθηση κανονικότητας και </a:t>
            </a:r>
            <a:r>
              <a:rPr kumimoji="0" lang="el-GR" altLang="el-GR" sz="2800" b="0" i="0" u="none" strike="noStrike" cap="none" normalizeH="0" baseline="0" dirty="0" err="1">
                <a:ln>
                  <a:noFill/>
                </a:ln>
                <a:solidFill>
                  <a:schemeClr val="tx1"/>
                </a:solidFill>
                <a:effectLst/>
                <a:latin typeface="Arial" panose="020B0604020202020204" pitchFamily="34" charset="0"/>
              </a:rPr>
              <a:t>προβλεψιμότητας</a:t>
            </a:r>
            <a:r>
              <a:rPr kumimoji="0" lang="el-GR" altLang="el-GR" sz="2800" b="0" i="0" u="none" strike="noStrike" cap="none" normalizeH="0" baseline="0" dirty="0">
                <a:ln>
                  <a:noFill/>
                </a:ln>
                <a:solidFill>
                  <a:schemeClr val="tx1"/>
                </a:solidFill>
                <a:effectLst/>
                <a:latin typeface="Arial" panose="020B0604020202020204" pitchFamily="34" charset="0"/>
              </a:rPr>
              <a:t> στην καθημερινότητα.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0" i="0" u="none" strike="noStrike" cap="none" normalizeH="0" baseline="0" dirty="0">
                <a:ln>
                  <a:noFill/>
                </a:ln>
                <a:solidFill>
                  <a:schemeClr val="tx1"/>
                </a:solidFill>
                <a:effectLst/>
                <a:latin typeface="Arial" panose="020B0604020202020204" pitchFamily="34" charset="0"/>
              </a:rPr>
              <a:t>Συμβάλλουν στη μείωση της αβεβαιότητας, επιτρέποντας την καλύτερη διαχείριση του χρόνου και της ενέργειας. </a:t>
            </a:r>
          </a:p>
        </p:txBody>
      </p:sp>
    </p:spTree>
    <p:extLst>
      <p:ext uri="{BB962C8B-B14F-4D97-AF65-F5344CB8AC3E}">
        <p14:creationId xmlns:p14="http://schemas.microsoft.com/office/powerpoint/2010/main" val="2122861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046F9C-D3F1-438A-9AF6-1F5FBFDCB850}"/>
              </a:ext>
            </a:extLst>
          </p:cNvPr>
          <p:cNvSpPr>
            <a:spLocks noGrp="1"/>
          </p:cNvSpPr>
          <p:nvPr>
            <p:ph type="title"/>
          </p:nvPr>
        </p:nvSpPr>
        <p:spPr/>
        <p:txBody>
          <a:bodyPr/>
          <a:lstStyle/>
          <a:p>
            <a:r>
              <a:rPr lang="el-GR" b="1" dirty="0"/>
              <a:t>Προσαρμογές και Αλλαγές στα Μοτίβα</a:t>
            </a:r>
            <a:r>
              <a:rPr lang="el-GR" dirty="0"/>
              <a:t>:</a:t>
            </a:r>
          </a:p>
        </p:txBody>
      </p:sp>
      <p:sp>
        <p:nvSpPr>
          <p:cNvPr id="4" name="Rectangle 1">
            <a:extLst>
              <a:ext uri="{FF2B5EF4-FFF2-40B4-BE49-F238E27FC236}">
                <a16:creationId xmlns:a16="http://schemas.microsoft.com/office/drawing/2014/main" id="{8DFB1229-C9A3-4B39-8522-799595C3C75C}"/>
              </a:ext>
            </a:extLst>
          </p:cNvPr>
          <p:cNvSpPr>
            <a:spLocks noGrp="1" noChangeArrowheads="1"/>
          </p:cNvSpPr>
          <p:nvPr>
            <p:ph idx="1"/>
          </p:nvPr>
        </p:nvSpPr>
        <p:spPr bwMode="auto">
          <a:xfrm>
            <a:off x="1251678" y="2374638"/>
            <a:ext cx="1017832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Αλλαγές μπορεί να προκύψουν σε έκτακτες περιπτώσεις ή σε ειδικές περιστάσεις, π.χ. σε εορτασμούς (γενέθλια) ή επετείους.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Επίσης, αλλαγές στα μοτίβα εμφανίζονται όταν κάποια συνήθεια ή ρουτίνα χάνει τη λειτουργικότητά της ή δεν εξυπηρετεί πλέον τις ανάγκες του ατόμου.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Σε τέτοιες περιπτώσεις, νέα μοτίβα ενδέχεται να αναπτυχθούν, δημιουργώντας νέους τρόπους εκτέλεσης και συμμετοχής στις δραστηριότητες της καθημερινής ζωή </a:t>
            </a:r>
          </a:p>
        </p:txBody>
      </p:sp>
    </p:spTree>
    <p:extLst>
      <p:ext uri="{BB962C8B-B14F-4D97-AF65-F5344CB8AC3E}">
        <p14:creationId xmlns:p14="http://schemas.microsoft.com/office/powerpoint/2010/main" val="1517639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8923E3-0B1A-4712-976D-6A8773CAF18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E4B5204-C54C-4018-B86F-B0EDE1E29C0D}"/>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340A997D-0A2D-493D-AC2C-B79A76D80840}"/>
              </a:ext>
            </a:extLst>
          </p:cNvPr>
          <p:cNvSpPr txBox="1">
            <a:spLocks/>
          </p:cNvSpPr>
          <p:nvPr/>
        </p:nvSpPr>
        <p:spPr>
          <a:xfrm>
            <a:off x="2084733" y="382385"/>
            <a:ext cx="7434263"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Παράγοντες που επηρεάζουν την </a:t>
            </a:r>
            <a:r>
              <a:rPr lang="en-US" sz="3200" b="1" u="sng"/>
              <a:t>E</a:t>
            </a:r>
            <a:r>
              <a:rPr lang="el-GR" sz="3200" b="1" u="sng"/>
              <a:t>πιλογή Έργων</a:t>
            </a:r>
            <a:r>
              <a:rPr lang="el-GR" sz="3200" b="1"/>
              <a:t> των ατόμων</a:t>
            </a:r>
            <a:endParaRPr lang="el-GR" sz="3200" dirty="0"/>
          </a:p>
        </p:txBody>
      </p:sp>
      <p:sp>
        <p:nvSpPr>
          <p:cNvPr id="5" name="Content Placeholder 2">
            <a:extLst>
              <a:ext uri="{FF2B5EF4-FFF2-40B4-BE49-F238E27FC236}">
                <a16:creationId xmlns:a16="http://schemas.microsoft.com/office/drawing/2014/main" id="{2565D649-894C-4884-B6BF-554ACEC89822}"/>
              </a:ext>
            </a:extLst>
          </p:cNvPr>
          <p:cNvSpPr txBox="1">
            <a:spLocks/>
          </p:cNvSpPr>
          <p:nvPr/>
        </p:nvSpPr>
        <p:spPr>
          <a:xfrm>
            <a:off x="1725164" y="1834896"/>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2"/>
              </a:buClr>
              <a:buFont typeface="Wingdings" pitchFamily="2" charset="2"/>
              <a:buChar char="Ø"/>
              <a:defRPr/>
            </a:pPr>
            <a:r>
              <a:rPr lang="el-GR" sz="2400">
                <a:solidFill>
                  <a:schemeClr val="bg1"/>
                </a:solidFill>
              </a:rPr>
              <a:t>Τα έργα με τα οποία το κάθε άτομο γεμίζει το χρόνο του δεν επιλέγονται τυχαία</a:t>
            </a:r>
          </a:p>
          <a:p>
            <a:pPr algn="just">
              <a:buClr>
                <a:schemeClr val="bg2"/>
              </a:buClr>
              <a:buFont typeface="Wingdings" pitchFamily="2" charset="2"/>
              <a:buChar char="Ø"/>
              <a:defRPr/>
            </a:pPr>
            <a:r>
              <a:rPr lang="el-GR" sz="2400">
                <a:solidFill>
                  <a:schemeClr val="bg1"/>
                </a:solidFill>
              </a:rPr>
              <a:t>Επηρεάζονται από παράγοντες που αφορούν τόσο το ίδιο άτομο που συμμετέχει και τα εκτελεί όσο και από στοιχεία του περιβάλλοντος μέσα στο οποίο τα έργα/δραστηριότητες πραγματοποιούνται</a:t>
            </a:r>
          </a:p>
          <a:p>
            <a:pPr algn="just">
              <a:buClr>
                <a:schemeClr val="bg2"/>
              </a:buClr>
              <a:buFont typeface="Wingdings" pitchFamily="2" charset="2"/>
              <a:buChar char="Ø"/>
              <a:defRPr/>
            </a:pPr>
            <a:r>
              <a:rPr lang="el-GR" sz="2400">
                <a:solidFill>
                  <a:schemeClr val="bg1"/>
                </a:solidFill>
              </a:rPr>
              <a:t>Οι παράγοντες διακρίνονται σε εσωτερικούς και εξωτερικούς και αλληλεπιδρούν μεταξύ τους διαμορφώνοντας τις δυνατότητες και τις επιλογές μας σχετικά με τα έργα της ζωής μας</a:t>
            </a:r>
            <a:endParaRPr lang="el-GR" sz="2400" dirty="0">
              <a:solidFill>
                <a:schemeClr val="bg1"/>
              </a:solidFill>
            </a:endParaRPr>
          </a:p>
        </p:txBody>
      </p:sp>
    </p:spTree>
    <p:extLst>
      <p:ext uri="{BB962C8B-B14F-4D97-AF65-F5344CB8AC3E}">
        <p14:creationId xmlns:p14="http://schemas.microsoft.com/office/powerpoint/2010/main" val="36863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497916-8091-49A7-A232-DD4F6CD2773A}"/>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86A03F6E-7325-43ED-BA94-C93412F0FB94}"/>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defRPr/>
            </a:pPr>
            <a:r>
              <a:rPr lang="el-GR" sz="3200" b="1" dirty="0"/>
              <a:t>Εσωτερικοί παράγοντες (</a:t>
            </a:r>
            <a:r>
              <a:rPr lang="en-US" sz="3200" b="1" dirty="0"/>
              <a:t>intrinsic factors</a:t>
            </a:r>
            <a:r>
              <a:rPr lang="el-GR" sz="3200" b="1" dirty="0"/>
              <a:t>) </a:t>
            </a:r>
          </a:p>
        </p:txBody>
      </p:sp>
      <p:sp>
        <p:nvSpPr>
          <p:cNvPr id="5" name="Content Placeholder 2">
            <a:extLst>
              <a:ext uri="{FF2B5EF4-FFF2-40B4-BE49-F238E27FC236}">
                <a16:creationId xmlns:a16="http://schemas.microsoft.com/office/drawing/2014/main" id="{34307BBF-2E32-4FCD-B064-11167013A0F1}"/>
              </a:ext>
            </a:extLst>
          </p:cNvPr>
          <p:cNvSpPr txBox="1">
            <a:spLocks/>
          </p:cNvSpPr>
          <p:nvPr/>
        </p:nvSpPr>
        <p:spPr>
          <a:xfrm>
            <a:off x="1250950" y="1874838"/>
            <a:ext cx="10178322" cy="4708525"/>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r>
              <a:rPr lang="el-GR" sz="2800" dirty="0">
                <a:solidFill>
                  <a:schemeClr val="bg1"/>
                </a:solidFill>
              </a:rPr>
              <a:t>Αφορούν το άτομο</a:t>
            </a:r>
          </a:p>
          <a:p>
            <a:pPr algn="just">
              <a:buClr>
                <a:schemeClr val="bg1"/>
              </a:buClr>
              <a:buFont typeface="Wingdings" pitchFamily="2" charset="2"/>
              <a:buChar char="Ø"/>
              <a:defRPr/>
            </a:pPr>
            <a:r>
              <a:rPr lang="el-GR" sz="2800" dirty="0">
                <a:solidFill>
                  <a:schemeClr val="bg1"/>
                </a:solidFill>
              </a:rPr>
              <a:t>ηλικία, φύλο, κοινωνικό-οικονομικό επίπεδο, εθνικότητα, υγεία, φυσική κατάσταση, επίπεδο των δεξιοτήτων εκτέλεσης και των σωματικών λειτουργιών, ανάγκες ατόμου, βιολογικοί ρυθμοί, χαρακτηριστικά προσωπικότητας και ιδιοσυγκρασίας, αξίες, πεποιθήσεις, πνευματικότητα, νόημα που βρίσκουν τα άτομα στα έργα τους</a:t>
            </a:r>
          </a:p>
        </p:txBody>
      </p:sp>
    </p:spTree>
    <p:extLst>
      <p:ext uri="{BB962C8B-B14F-4D97-AF65-F5344CB8AC3E}">
        <p14:creationId xmlns:p14="http://schemas.microsoft.com/office/powerpoint/2010/main" val="193075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ACAB056-D666-482E-967C-309FD22237B9}"/>
              </a:ext>
            </a:extLst>
          </p:cNvPr>
          <p:cNvSpPr>
            <a:spLocks noGrp="1"/>
          </p:cNvSpPr>
          <p:nvPr>
            <p:ph idx="1"/>
          </p:nvPr>
        </p:nvSpPr>
        <p:spPr/>
        <p:txBody>
          <a:bodyPr/>
          <a:lstStyle/>
          <a:p>
            <a:endParaRPr lang="el-GR"/>
          </a:p>
        </p:txBody>
      </p:sp>
      <p:sp>
        <p:nvSpPr>
          <p:cNvPr id="4" name="Title 1">
            <a:extLst>
              <a:ext uri="{FF2B5EF4-FFF2-40B4-BE49-F238E27FC236}">
                <a16:creationId xmlns:a16="http://schemas.microsoft.com/office/drawing/2014/main" id="{43C3DE70-3CB6-4679-990A-61FF04B550A0}"/>
              </a:ext>
            </a:extLst>
          </p:cNvPr>
          <p:cNvSpPr txBox="1">
            <a:spLocks/>
          </p:cNvSpPr>
          <p:nvPr/>
        </p:nvSpPr>
        <p:spPr>
          <a:xfrm>
            <a:off x="2019300" y="382385"/>
            <a:ext cx="8153400" cy="990600"/>
          </a:xfrm>
          <a:prstGeom prst="rect">
            <a:avLst/>
          </a:prstGeom>
          <a:solidFill>
            <a:schemeClr val="accent1">
              <a:lumMod val="60000"/>
              <a:lumOff val="40000"/>
            </a:schemeClr>
          </a:solidFill>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defRPr/>
            </a:pPr>
            <a:r>
              <a:rPr lang="el-GR" sz="3200" b="1"/>
              <a:t>Εξωτερικοί παράγοντες</a:t>
            </a:r>
            <a:endParaRPr lang="el-GR" sz="3200" dirty="0"/>
          </a:p>
        </p:txBody>
      </p:sp>
      <p:sp>
        <p:nvSpPr>
          <p:cNvPr id="5" name="Content Placeholder 2">
            <a:extLst>
              <a:ext uri="{FF2B5EF4-FFF2-40B4-BE49-F238E27FC236}">
                <a16:creationId xmlns:a16="http://schemas.microsoft.com/office/drawing/2014/main" id="{363C11E5-9171-4DFE-A515-C8C1FF14EC88}"/>
              </a:ext>
            </a:extLst>
          </p:cNvPr>
          <p:cNvSpPr txBox="1">
            <a:spLocks/>
          </p:cNvSpPr>
          <p:nvPr/>
        </p:nvSpPr>
        <p:spPr>
          <a:xfrm>
            <a:off x="2264139" y="1834896"/>
            <a:ext cx="8153400"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r>
              <a:rPr lang="el-GR" sz="2800">
                <a:solidFill>
                  <a:schemeClr val="bg1"/>
                </a:solidFill>
              </a:rPr>
              <a:t>Περιλαμβάνουν τα φυσικά, κοινωνικά, χρονικά, πολιτισμικά, οικονομικά και πολιτικά στοιχεία του περιβάλλοντος</a:t>
            </a:r>
          </a:p>
          <a:p>
            <a:pPr algn="just">
              <a:buClr>
                <a:schemeClr val="bg1"/>
              </a:buClr>
              <a:buFont typeface="Wingdings" pitchFamily="2" charset="2"/>
              <a:buChar char="Ø"/>
              <a:defRPr/>
            </a:pPr>
            <a:r>
              <a:rPr lang="el-GR" sz="2800">
                <a:solidFill>
                  <a:schemeClr val="bg1"/>
                </a:solidFill>
              </a:rPr>
              <a:t>Οι παράγοντες αυτοί επηρεάζουν τις ευκαιρίες επιλογής αλλά και τον τρόπο εκτέλεσης των έργων από τα άτομα </a:t>
            </a:r>
          </a:p>
          <a:p>
            <a:pPr algn="just">
              <a:defRPr/>
            </a:pPr>
            <a:endParaRPr lang="el-GR" dirty="0"/>
          </a:p>
        </p:txBody>
      </p:sp>
    </p:spTree>
    <p:extLst>
      <p:ext uri="{BB962C8B-B14F-4D97-AF65-F5344CB8AC3E}">
        <p14:creationId xmlns:p14="http://schemas.microsoft.com/office/powerpoint/2010/main" val="71165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Σύγχυση στη χρήση των όρων</a:t>
            </a:r>
          </a:p>
        </p:txBody>
      </p:sp>
      <p:sp>
        <p:nvSpPr>
          <p:cNvPr id="3" name="Content Placeholder 2"/>
          <p:cNvSpPr>
            <a:spLocks noGrp="1"/>
          </p:cNvSpPr>
          <p:nvPr>
            <p:ph sz="quarter" idx="1"/>
          </p:nvPr>
        </p:nvSpPr>
        <p:spPr>
          <a:xfrm>
            <a:off x="1569720" y="1600200"/>
            <a:ext cx="8720455" cy="4495800"/>
          </a:xfrm>
          <a:solidFill>
            <a:schemeClr val="accent2">
              <a:lumMod val="75000"/>
            </a:schemeClr>
          </a:solidFill>
        </p:spPr>
        <p:txBody>
          <a:bodyPr>
            <a:normAutofit/>
          </a:bodyPr>
          <a:lstStyle/>
          <a:p>
            <a:pPr algn="just">
              <a:buClr>
                <a:schemeClr val="bg1"/>
              </a:buClr>
              <a:buFont typeface="Wingdings" pitchFamily="2" charset="2"/>
              <a:buChar char="Ø"/>
              <a:defRPr/>
            </a:pPr>
            <a:r>
              <a:rPr lang="el-GR" sz="2800" dirty="0">
                <a:solidFill>
                  <a:schemeClr val="bg1"/>
                </a:solidFill>
              </a:rPr>
              <a:t>Οι όροι «έργο» και «δραστηριότητα» πολλές φορές χρησιμοποιούνται εναλλακτικά για να περιγράψουν το ίδιο φαινόμενο, τις ενασχολήσεις της καθημερινής μας ζωής</a:t>
            </a:r>
          </a:p>
          <a:p>
            <a:pPr algn="just">
              <a:buClr>
                <a:schemeClr val="bg1"/>
              </a:buClr>
              <a:buFont typeface="Wingdings" pitchFamily="2" charset="2"/>
              <a:buChar char="Ø"/>
              <a:defRPr/>
            </a:pPr>
            <a:r>
              <a:rPr lang="el-GR" sz="2800" dirty="0">
                <a:solidFill>
                  <a:schemeClr val="bg1"/>
                </a:solidFill>
              </a:rPr>
              <a:t>Αρκετοί συγγραφείς στην </a:t>
            </a:r>
            <a:r>
              <a:rPr lang="el-GR" sz="2800" dirty="0" err="1">
                <a:solidFill>
                  <a:schemeClr val="bg1"/>
                </a:solidFill>
              </a:rPr>
              <a:t>Εργοθεραπεία</a:t>
            </a:r>
            <a:r>
              <a:rPr lang="el-GR" sz="2800" dirty="0">
                <a:solidFill>
                  <a:schemeClr val="bg1"/>
                </a:solidFill>
              </a:rPr>
              <a:t> αναφέρουν ότι οι όροι αυτοί στην πραγματικότητα αφορούν και αναφέρονται σε διακριτά και εξίσου σημαντικά φαινόμενα, και ότι υπάρχει ανάγκη να γίνει μια διαφοροποίηση μεταξύ τους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6" y="228600"/>
            <a:ext cx="5903913" cy="990600"/>
          </a:xfrm>
          <a:solidFill>
            <a:schemeClr val="accent1">
              <a:lumMod val="60000"/>
              <a:lumOff val="40000"/>
            </a:schemeClr>
          </a:solidFill>
        </p:spPr>
        <p:txBody>
          <a:bodyPr>
            <a:normAutofit fontScale="90000"/>
          </a:bodyPr>
          <a:lstStyle/>
          <a:p>
            <a:pPr>
              <a:defRPr/>
            </a:pPr>
            <a:r>
              <a:rPr lang="el-GR" sz="3200" b="1" dirty="0"/>
              <a:t>Κριτήρια διάκρισης μεταξύ όρων έργο και δραστηριότητα</a:t>
            </a:r>
          </a:p>
        </p:txBody>
      </p:sp>
      <p:sp>
        <p:nvSpPr>
          <p:cNvPr id="3" name="Content Placeholder 2"/>
          <p:cNvSpPr>
            <a:spLocks noGrp="1"/>
          </p:cNvSpPr>
          <p:nvPr>
            <p:ph sz="quarter" idx="1"/>
          </p:nvPr>
        </p:nvSpPr>
        <p:spPr>
          <a:xfrm>
            <a:off x="1774825" y="1341438"/>
            <a:ext cx="8153400" cy="4781550"/>
          </a:xfrm>
          <a:solidFill>
            <a:schemeClr val="accent2">
              <a:lumMod val="75000"/>
            </a:schemeClr>
          </a:solidFill>
        </p:spPr>
        <p:txBody>
          <a:bodyPr/>
          <a:lstStyle/>
          <a:p>
            <a:pPr algn="just">
              <a:buFont typeface="Wingdings" pitchFamily="2" charset="2"/>
              <a:buNone/>
              <a:defRPr/>
            </a:pPr>
            <a:r>
              <a:rPr lang="el-GR" sz="2400" b="1" u="sng" dirty="0">
                <a:solidFill>
                  <a:schemeClr val="bg1"/>
                </a:solidFill>
              </a:rPr>
              <a:t>Α)Το είδος της εμπειρίας της ενασχόλησης: </a:t>
            </a:r>
            <a:r>
              <a:rPr lang="el-GR" sz="2400" dirty="0">
                <a:solidFill>
                  <a:schemeClr val="bg1"/>
                </a:solidFill>
              </a:rPr>
              <a:t>ο όρος «έργο» αναφέρεται στην υποκειμενική και μη επαναλαμβανόμενη (μοναδική) εμπειρία μιας ενασχόλησης από ένα συγκεκριμένο άτομο ενώ ο όρος «δραστηριότητα» αναφέρεται σε μια πολιτισμικά καθορισμένη, γενική κατηγορία ανθρώπινης δράσης που δεν είναι βιωμένη από κάποιο άτομο</a:t>
            </a:r>
          </a:p>
          <a:p>
            <a:pPr algn="just">
              <a:buClr>
                <a:schemeClr val="bg1"/>
              </a:buClr>
              <a:buFont typeface="Wingdings" pitchFamily="2" charset="2"/>
              <a:buChar char="Ø"/>
              <a:defRPr/>
            </a:pPr>
            <a:r>
              <a:rPr lang="el-GR" sz="2400" dirty="0">
                <a:solidFill>
                  <a:schemeClr val="bg1"/>
                </a:solidFill>
              </a:rPr>
              <a:t>Επιπλέον, ενώ οι δραστηριότητες παίρνουν αξία από την κοινωνία, τα έργα πέρα από την πολιτισμική τους αξία κουβαλούν και το προσωπικό νόημα αυτού που τα εκτελεί</a:t>
            </a:r>
          </a:p>
          <a:p>
            <a:pPr algn="just">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135189" y="49213"/>
            <a:ext cx="5545137" cy="1219200"/>
          </a:xfrm>
          <a:solidFill>
            <a:schemeClr val="accent1">
              <a:lumMod val="60000"/>
              <a:lumOff val="40000"/>
            </a:schemeClr>
          </a:solidFill>
        </p:spPr>
        <p:txBody>
          <a:bodyPr>
            <a:normAutofit fontScale="90000"/>
          </a:bodyPr>
          <a:lstStyle/>
          <a:p>
            <a:pPr>
              <a:defRPr/>
            </a:pPr>
            <a:r>
              <a:rPr lang="el-GR" sz="3200" b="1" dirty="0"/>
              <a:t>Κριτήρια διάκρισης μεταξύ όρων έργο και δραστηριότητα</a:t>
            </a:r>
            <a:endParaRPr lang="el-GR" sz="3200" dirty="0"/>
          </a:p>
        </p:txBody>
      </p:sp>
      <p:sp>
        <p:nvSpPr>
          <p:cNvPr id="3" name="Content Placeholder 2"/>
          <p:cNvSpPr>
            <a:spLocks noGrp="1"/>
          </p:cNvSpPr>
          <p:nvPr>
            <p:ph sz="quarter" idx="1"/>
          </p:nvPr>
        </p:nvSpPr>
        <p:spPr>
          <a:xfrm>
            <a:off x="2117726" y="1600201"/>
            <a:ext cx="8010525" cy="4924425"/>
          </a:xfrm>
          <a:solidFill>
            <a:schemeClr val="accent2">
              <a:lumMod val="75000"/>
            </a:schemeClr>
          </a:solidFill>
        </p:spPr>
        <p:txBody>
          <a:bodyPr/>
          <a:lstStyle/>
          <a:p>
            <a:pPr algn="just">
              <a:buFont typeface="Wingdings" pitchFamily="2" charset="2"/>
              <a:buNone/>
              <a:defRPr/>
            </a:pPr>
            <a:r>
              <a:rPr lang="el-GR" sz="2800" b="1" u="sng" dirty="0">
                <a:solidFill>
                  <a:schemeClr val="bg1"/>
                </a:solidFill>
              </a:rPr>
              <a:t>Β) Το πλαίσιο της ενασχόλησης: </a:t>
            </a:r>
            <a:r>
              <a:rPr lang="el-GR" sz="2800" dirty="0">
                <a:solidFill>
                  <a:schemeClr val="bg1"/>
                </a:solidFill>
              </a:rPr>
              <a:t>τα έργα εφόσον βιώνονται υποκειμενικά, τοποθετούνται σε συγκεκριμένες και μη επαναλαμβανόμενες συνθήκες που αφορούν το συγκεκριμένο μέρος, την ημέρα, τον εξοπλισμό, τα υλικά, τα άλλα άτομα, και τις σχέσεις. Αντίθετα, το πλαίσιο μιας δραστηριότητας δεν είναι πραγματικό, εφόσον η δραστηριότητα δεν βιώνεται</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Ταξινόμηση των ανθρώπινων έργων </a:t>
            </a:r>
            <a:endParaRPr lang="el-GR" sz="3200" dirty="0"/>
          </a:p>
        </p:txBody>
      </p:sp>
      <p:sp>
        <p:nvSpPr>
          <p:cNvPr id="3" name="2 - Θέση περιεχομένου"/>
          <p:cNvSpPr>
            <a:spLocks noGrp="1"/>
          </p:cNvSpPr>
          <p:nvPr>
            <p:ph sz="quarter" idx="1"/>
          </p:nvPr>
        </p:nvSpPr>
        <p:spPr>
          <a:xfrm>
            <a:off x="2136775" y="1600201"/>
            <a:ext cx="8153400" cy="4829175"/>
          </a:xfrm>
          <a:solidFill>
            <a:schemeClr val="accent2">
              <a:lumMod val="75000"/>
            </a:schemeClr>
          </a:solidFill>
        </p:spPr>
        <p:txBody>
          <a:bodyPr>
            <a:normAutofit fontScale="92500" lnSpcReduction="10000"/>
          </a:bodyPr>
          <a:lstStyle/>
          <a:p>
            <a:pPr>
              <a:defRPr/>
            </a:pPr>
            <a:r>
              <a:rPr lang="el-GR" dirty="0">
                <a:solidFill>
                  <a:schemeClr val="bg1"/>
                </a:solidFill>
              </a:rPr>
              <a:t>Παραδοσιακά η </a:t>
            </a:r>
            <a:r>
              <a:rPr lang="el-GR" dirty="0" err="1">
                <a:solidFill>
                  <a:schemeClr val="bg1"/>
                </a:solidFill>
              </a:rPr>
              <a:t>Εργοθεραπεία</a:t>
            </a:r>
            <a:r>
              <a:rPr lang="el-GR" dirty="0">
                <a:solidFill>
                  <a:schemeClr val="bg1"/>
                </a:solidFill>
              </a:rPr>
              <a:t> ταξινομούσε τα καθημερινά έργα των ανθρώπων σε τρεις τομείς: </a:t>
            </a:r>
            <a:r>
              <a:rPr lang="el-GR" dirty="0" err="1">
                <a:solidFill>
                  <a:schemeClr val="bg1"/>
                </a:solidFill>
              </a:rPr>
              <a:t>αυτοφροντίδα</a:t>
            </a:r>
            <a:r>
              <a:rPr lang="el-GR" dirty="0">
                <a:solidFill>
                  <a:schemeClr val="bg1"/>
                </a:solidFill>
              </a:rPr>
              <a:t>, παραγωγικότητα και ψυχαγωγία </a:t>
            </a:r>
          </a:p>
          <a:p>
            <a:pPr>
              <a:defRPr/>
            </a:pPr>
            <a:r>
              <a:rPr lang="el-GR" dirty="0">
                <a:solidFill>
                  <a:schemeClr val="bg1"/>
                </a:solidFill>
              </a:rPr>
              <a:t>Τα τελευταία χρόνια, </a:t>
            </a:r>
            <a:r>
              <a:rPr lang="en-US" dirty="0">
                <a:solidFill>
                  <a:schemeClr val="bg1"/>
                </a:solidFill>
              </a:rPr>
              <a:t>o </a:t>
            </a:r>
            <a:r>
              <a:rPr lang="el-GR" dirty="0">
                <a:solidFill>
                  <a:schemeClr val="bg1"/>
                </a:solidFill>
              </a:rPr>
              <a:t>Αμερικάνικος Σύλλογος </a:t>
            </a:r>
            <a:r>
              <a:rPr lang="el-GR" dirty="0" err="1">
                <a:solidFill>
                  <a:schemeClr val="bg1"/>
                </a:solidFill>
              </a:rPr>
              <a:t>Εργοθεραπείας</a:t>
            </a:r>
            <a:r>
              <a:rPr lang="el-GR" dirty="0">
                <a:solidFill>
                  <a:schemeClr val="bg1"/>
                </a:solidFill>
              </a:rPr>
              <a:t> έχει αυξήσει τις κατηγορίες αυτές σε οχτώ τομείς έργου:</a:t>
            </a:r>
          </a:p>
          <a:p>
            <a:pPr>
              <a:buClr>
                <a:schemeClr val="bg1"/>
              </a:buClr>
              <a:buFont typeface="Wingdings" pitchFamily="2" charset="2"/>
              <a:buChar char="Ø"/>
              <a:defRPr/>
            </a:pPr>
            <a:r>
              <a:rPr lang="el-GR" dirty="0">
                <a:solidFill>
                  <a:schemeClr val="bg1"/>
                </a:solidFill>
              </a:rPr>
              <a:t>Δραστηριότητες καθημερινής ζωής, </a:t>
            </a:r>
          </a:p>
          <a:p>
            <a:pPr>
              <a:buClr>
                <a:schemeClr val="bg1"/>
              </a:buClr>
              <a:buFont typeface="Wingdings" pitchFamily="2" charset="2"/>
              <a:buChar char="Ø"/>
              <a:defRPr/>
            </a:pPr>
            <a:r>
              <a:rPr lang="el-GR" dirty="0">
                <a:solidFill>
                  <a:schemeClr val="bg1"/>
                </a:solidFill>
              </a:rPr>
              <a:t>Σύνθετες δραστηριότητες καθημερινής ζωής,</a:t>
            </a:r>
          </a:p>
          <a:p>
            <a:pPr>
              <a:buClr>
                <a:schemeClr val="bg1"/>
              </a:buClr>
              <a:buFont typeface="Wingdings" pitchFamily="2" charset="2"/>
              <a:buChar char="Ø"/>
              <a:defRPr/>
            </a:pPr>
            <a:r>
              <a:rPr lang="el-GR" dirty="0">
                <a:solidFill>
                  <a:schemeClr val="bg1"/>
                </a:solidFill>
              </a:rPr>
              <a:t>Ύπνος και ξεκούραση,</a:t>
            </a:r>
          </a:p>
          <a:p>
            <a:pPr>
              <a:buClr>
                <a:schemeClr val="bg1"/>
              </a:buClr>
              <a:buFont typeface="Wingdings" pitchFamily="2" charset="2"/>
              <a:buChar char="Ø"/>
              <a:defRPr/>
            </a:pPr>
            <a:r>
              <a:rPr lang="el-GR" dirty="0">
                <a:solidFill>
                  <a:schemeClr val="bg1"/>
                </a:solidFill>
              </a:rPr>
              <a:t>Εκπαίδευση, </a:t>
            </a:r>
          </a:p>
          <a:p>
            <a:pPr>
              <a:buClr>
                <a:schemeClr val="bg1"/>
              </a:buClr>
              <a:buFont typeface="Wingdings" pitchFamily="2" charset="2"/>
              <a:buChar char="Ø"/>
              <a:defRPr/>
            </a:pPr>
            <a:r>
              <a:rPr lang="el-GR" dirty="0">
                <a:solidFill>
                  <a:schemeClr val="bg1"/>
                </a:solidFill>
              </a:rPr>
              <a:t>Εργασία, </a:t>
            </a:r>
          </a:p>
          <a:p>
            <a:pPr>
              <a:buClr>
                <a:schemeClr val="bg1"/>
              </a:buClr>
              <a:buFont typeface="Wingdings" pitchFamily="2" charset="2"/>
              <a:buChar char="Ø"/>
              <a:defRPr/>
            </a:pPr>
            <a:r>
              <a:rPr lang="el-GR" dirty="0">
                <a:solidFill>
                  <a:schemeClr val="bg1"/>
                </a:solidFill>
              </a:rPr>
              <a:t>Παιχνίδι, </a:t>
            </a:r>
          </a:p>
          <a:p>
            <a:pPr>
              <a:buClr>
                <a:schemeClr val="bg1"/>
              </a:buClr>
              <a:buFont typeface="Wingdings" pitchFamily="2" charset="2"/>
              <a:buChar char="Ø"/>
              <a:defRPr/>
            </a:pPr>
            <a:r>
              <a:rPr lang="el-GR" dirty="0">
                <a:solidFill>
                  <a:schemeClr val="bg1"/>
                </a:solidFill>
              </a:rPr>
              <a:t>Ελεύθερος χρόνος, </a:t>
            </a:r>
          </a:p>
          <a:p>
            <a:pPr>
              <a:buClr>
                <a:schemeClr val="bg1"/>
              </a:buClr>
              <a:buFont typeface="Wingdings" pitchFamily="2" charset="2"/>
              <a:buChar char="Ø"/>
              <a:defRPr/>
            </a:pPr>
            <a:r>
              <a:rPr lang="el-GR" dirty="0">
                <a:solidFill>
                  <a:schemeClr val="bg1"/>
                </a:solidFill>
              </a:rPr>
              <a:t>Κοινωνική συμμετοχή</a:t>
            </a:r>
          </a:p>
          <a:p>
            <a:pPr>
              <a:buClr>
                <a:schemeClr val="bg1"/>
              </a:buClr>
              <a:buFont typeface="Wingdings" pitchFamily="2" charset="2"/>
              <a:buChar char="Ø"/>
              <a:defRPr/>
            </a:pPr>
            <a:r>
              <a:rPr lang="el-GR" dirty="0"/>
              <a:t>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Διάκριση των όρων ανάλογα με την κατάταξή τους </a:t>
            </a:r>
          </a:p>
        </p:txBody>
      </p:sp>
      <p:sp>
        <p:nvSpPr>
          <p:cNvPr id="3" name="Content Placeholder 2"/>
          <p:cNvSpPr>
            <a:spLocks noGrp="1"/>
          </p:cNvSpPr>
          <p:nvPr>
            <p:ph sz="quarter" idx="1"/>
          </p:nvPr>
        </p:nvSpPr>
        <p:spPr>
          <a:xfrm>
            <a:off x="2136775" y="1600200"/>
            <a:ext cx="8153400" cy="4852988"/>
          </a:xfrm>
          <a:solidFill>
            <a:schemeClr val="accent2">
              <a:lumMod val="75000"/>
            </a:schemeClr>
          </a:solidFill>
        </p:spPr>
        <p:txBody>
          <a:bodyPr>
            <a:normAutofit lnSpcReduction="10000"/>
          </a:bodyPr>
          <a:lstStyle/>
          <a:p>
            <a:pPr algn="just">
              <a:buClr>
                <a:schemeClr val="bg1"/>
              </a:buClr>
              <a:buFont typeface="Wingdings" pitchFamily="2" charset="2"/>
              <a:buChar char="Ø"/>
              <a:defRPr/>
            </a:pPr>
            <a:r>
              <a:rPr lang="el-GR" sz="2400" dirty="0">
                <a:solidFill>
                  <a:schemeClr val="bg1"/>
                </a:solidFill>
              </a:rPr>
              <a:t>Ο Αμερικάνικος Σύλλογος </a:t>
            </a:r>
            <a:r>
              <a:rPr lang="el-GR" sz="2400" dirty="0" err="1">
                <a:solidFill>
                  <a:schemeClr val="bg1"/>
                </a:solidFill>
              </a:rPr>
              <a:t>Εργοθεραπείας</a:t>
            </a:r>
            <a:r>
              <a:rPr lang="el-GR" sz="2400" dirty="0">
                <a:solidFill>
                  <a:schemeClr val="bg1"/>
                </a:solidFill>
              </a:rPr>
              <a:t> αναφέρει ότι τα έργα αφορούν μεγάλες επιδιώξεις της ζωής και αποτελούνται από ποικίλες δραστηριότητες</a:t>
            </a:r>
          </a:p>
          <a:p>
            <a:pPr algn="just">
              <a:buClr>
                <a:schemeClr val="bg1"/>
              </a:buClr>
              <a:buFont typeface="Wingdings" pitchFamily="2" charset="2"/>
              <a:buChar char="Ø"/>
              <a:defRPr/>
            </a:pPr>
            <a:r>
              <a:rPr lang="el-GR" sz="2400" dirty="0">
                <a:solidFill>
                  <a:schemeClr val="bg1"/>
                </a:solidFill>
              </a:rPr>
              <a:t>Παράδειγμα: η μητρότητα είναι ένα </a:t>
            </a:r>
            <a:r>
              <a:rPr lang="el-GR" sz="2400" i="1" dirty="0">
                <a:solidFill>
                  <a:schemeClr val="bg1"/>
                </a:solidFill>
              </a:rPr>
              <a:t>έργο</a:t>
            </a:r>
            <a:r>
              <a:rPr lang="el-GR" sz="2400" dirty="0">
                <a:solidFill>
                  <a:schemeClr val="bg1"/>
                </a:solidFill>
              </a:rPr>
              <a:t> το οποίο απαιτεί από τις μητέρες να ολοκληρώνουν πολλές </a:t>
            </a:r>
            <a:r>
              <a:rPr lang="el-GR" sz="2400" i="1" dirty="0">
                <a:solidFill>
                  <a:schemeClr val="bg1"/>
                </a:solidFill>
              </a:rPr>
              <a:t>δραστηριότητες</a:t>
            </a:r>
            <a:r>
              <a:rPr lang="el-GR" sz="2400" dirty="0">
                <a:solidFill>
                  <a:schemeClr val="bg1"/>
                </a:solidFill>
              </a:rPr>
              <a:t> όπως τα ψώνια και το μαγείρεμα, το μπάνιο και το τάϊσμα των παιδιών αλλά και </a:t>
            </a:r>
            <a:r>
              <a:rPr lang="el-GR" sz="2400" i="1" dirty="0">
                <a:solidFill>
                  <a:schemeClr val="bg1"/>
                </a:solidFill>
              </a:rPr>
              <a:t>ενέργειες</a:t>
            </a:r>
            <a:r>
              <a:rPr lang="el-GR" sz="2400" dirty="0">
                <a:solidFill>
                  <a:schemeClr val="bg1"/>
                </a:solidFill>
              </a:rPr>
              <a:t> όπως το πάτημα του φαγητού με το πιρούνι προκειμένου να λιώσει το φαγητό για να το φάει το μωρό της </a:t>
            </a:r>
          </a:p>
          <a:p>
            <a:pPr algn="just">
              <a:buClr>
                <a:schemeClr val="bg1"/>
              </a:buClr>
              <a:buFont typeface="Wingdings" pitchFamily="2" charset="2"/>
              <a:buChar char="Ø"/>
              <a:defRPr/>
            </a:pPr>
            <a:r>
              <a:rPr lang="el-GR" sz="2400" dirty="0">
                <a:solidFill>
                  <a:schemeClr val="bg1"/>
                </a:solidFill>
              </a:rPr>
              <a:t>Με βάση αυτή τη διαφοροποίηση, η δραστηριότητα εντάσσεται στα πλαίσια ενός έργου και αποτελεί ένα συγκεκριμένο και </a:t>
            </a:r>
            <a:r>
              <a:rPr lang="el-GR" sz="2400" dirty="0" err="1">
                <a:solidFill>
                  <a:schemeClr val="bg1"/>
                </a:solidFill>
              </a:rPr>
              <a:t>στοχοκατευθυνόμενο</a:t>
            </a:r>
            <a:r>
              <a:rPr lang="el-GR" sz="2400" dirty="0">
                <a:solidFill>
                  <a:schemeClr val="bg1"/>
                </a:solidFill>
              </a:rPr>
              <a:t> μέρος του </a:t>
            </a:r>
          </a:p>
        </p:txBody>
      </p:sp>
      <p:sp>
        <p:nvSpPr>
          <p:cNvPr id="4" name="TextBox 3">
            <a:extLst>
              <a:ext uri="{FF2B5EF4-FFF2-40B4-BE49-F238E27FC236}">
                <a16:creationId xmlns:a16="http://schemas.microsoft.com/office/drawing/2014/main" id="{4627504D-1DCD-44D9-B05A-EA81E8014DF8}"/>
              </a:ext>
            </a:extLst>
          </p:cNvPr>
          <p:cNvSpPr txBox="1"/>
          <p:nvPr/>
        </p:nvSpPr>
        <p:spPr>
          <a:xfrm>
            <a:off x="10972800" y="6453188"/>
            <a:ext cx="731520" cy="369332"/>
          </a:xfrm>
          <a:prstGeom prst="rect">
            <a:avLst/>
          </a:prstGeom>
          <a:noFill/>
        </p:spPr>
        <p:txBody>
          <a:bodyPr wrap="square" rtlCol="0">
            <a:spAutoFit/>
          </a:bodyPr>
          <a:lstStyle/>
          <a:p>
            <a:r>
              <a:rPr lang="el-GR" dirty="0"/>
              <a:t>131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2BB033-1E3C-4F2B-8CC2-84DCBC8C074E}"/>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9B8134BE-B91A-43EC-860D-BD74AC88F943}"/>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2800" b="1" dirty="0"/>
              <a:t>Δραστηριότητες καθημερινής ζωής ΔΚΖ </a:t>
            </a:r>
            <a:r>
              <a:rPr lang="el-GR" sz="2800" dirty="0"/>
              <a:t>(</a:t>
            </a:r>
            <a:r>
              <a:rPr lang="en-US" sz="2800" dirty="0"/>
              <a:t>Activities of Daily Living</a:t>
            </a:r>
            <a:r>
              <a:rPr lang="el-GR" sz="2800" dirty="0"/>
              <a:t>, </a:t>
            </a:r>
            <a:r>
              <a:rPr lang="en-US" sz="2800" dirty="0"/>
              <a:t>ADLs</a:t>
            </a:r>
            <a:r>
              <a:rPr lang="el-GR" sz="2800" dirty="0"/>
              <a:t>)</a:t>
            </a:r>
          </a:p>
        </p:txBody>
      </p:sp>
      <p:sp>
        <p:nvSpPr>
          <p:cNvPr id="5" name="2 - Θέση περιεχομένου">
            <a:extLst>
              <a:ext uri="{FF2B5EF4-FFF2-40B4-BE49-F238E27FC236}">
                <a16:creationId xmlns:a16="http://schemas.microsoft.com/office/drawing/2014/main" id="{2B84DBC0-FBEA-45A7-B8B6-0BCA7093D001}"/>
              </a:ext>
            </a:extLst>
          </p:cNvPr>
          <p:cNvSpPr txBox="1">
            <a:spLocks/>
          </p:cNvSpPr>
          <p:nvPr/>
        </p:nvSpPr>
        <p:spPr>
          <a:xfrm>
            <a:off x="1617784" y="2402377"/>
            <a:ext cx="9812215" cy="40894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r>
              <a:rPr lang="el-GR" sz="2400" dirty="0">
                <a:solidFill>
                  <a:schemeClr val="bg1"/>
                </a:solidFill>
              </a:rPr>
              <a:t>Αναφέρονται σε δραστηριότητες που κατευθύνονται στη φροντίδα του σώματος και του εαυτού</a:t>
            </a:r>
          </a:p>
          <a:p>
            <a:pPr algn="just">
              <a:buClr>
                <a:schemeClr val="bg1"/>
              </a:buClr>
              <a:buFont typeface="Wingdings" pitchFamily="2" charset="2"/>
              <a:buChar char="Ø"/>
              <a:defRPr/>
            </a:pPr>
            <a:r>
              <a:rPr lang="el-GR" sz="2400" dirty="0">
                <a:solidFill>
                  <a:schemeClr val="bg1"/>
                </a:solidFill>
              </a:rPr>
              <a:t>είναι σημαντικές για την επιβίωση και ευεξία των ατόμων αλλά και για τη συνύπαρξη με άλλους σε έναν κοινωνικό κόσμο</a:t>
            </a:r>
          </a:p>
          <a:p>
            <a:pPr algn="just">
              <a:buClr>
                <a:schemeClr val="bg1"/>
              </a:buClr>
              <a:buFont typeface="Wingdings" pitchFamily="2" charset="2"/>
              <a:buChar char="Ø"/>
              <a:defRPr/>
            </a:pPr>
            <a:r>
              <a:rPr lang="el-GR" sz="2400" dirty="0">
                <a:solidFill>
                  <a:schemeClr val="bg1"/>
                </a:solidFill>
              </a:rPr>
              <a:t>Περιλαμβάνουν το μπάνιο και ντους, τουαλέτα και υγιεινή τουαλέτας, ένδυση, φαγητό, σίτιση, λειτουργική κινητικότητα φροντίδα προσωπικών αντικειμένων, προσωπική υγιεινή και περιποίηση, σεξουαλική δραστηριότητα</a:t>
            </a:r>
          </a:p>
          <a:p>
            <a:pPr algn="just">
              <a:buClr>
                <a:schemeClr val="bg1"/>
              </a:buClr>
              <a:buFont typeface="Wingdings" pitchFamily="2" charset="2"/>
              <a:buChar char="Ø"/>
              <a:defRPr/>
            </a:pPr>
            <a:endParaRPr lang="el-GR" sz="2400" dirty="0">
              <a:solidFill>
                <a:schemeClr val="bg1"/>
              </a:solidFill>
            </a:endParaRPr>
          </a:p>
        </p:txBody>
      </p:sp>
    </p:spTree>
    <p:extLst>
      <p:ext uri="{BB962C8B-B14F-4D97-AF65-F5344CB8AC3E}">
        <p14:creationId xmlns:p14="http://schemas.microsoft.com/office/powerpoint/2010/main" val="144724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7876D684-87BB-4B5A-BC65-D5F6D66428E7}"/>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2800" b="1" dirty="0"/>
              <a:t>Σύνθετες δραστηριότητες καθημερινής ζωής </a:t>
            </a:r>
            <a:r>
              <a:rPr lang="el-GR" sz="2800" dirty="0"/>
              <a:t>(</a:t>
            </a:r>
            <a:r>
              <a:rPr lang="en-US" sz="2800" dirty="0"/>
              <a:t>Instrumental Activities of Daily Living</a:t>
            </a:r>
            <a:r>
              <a:rPr lang="el-GR" sz="2800" dirty="0"/>
              <a:t>)</a:t>
            </a:r>
          </a:p>
        </p:txBody>
      </p:sp>
      <p:sp>
        <p:nvSpPr>
          <p:cNvPr id="5" name="2 - Θέση περιεχομένου">
            <a:extLst>
              <a:ext uri="{FF2B5EF4-FFF2-40B4-BE49-F238E27FC236}">
                <a16:creationId xmlns:a16="http://schemas.microsoft.com/office/drawing/2014/main" id="{61FD5113-0D0B-423A-8757-FA4740737B41}"/>
              </a:ext>
            </a:extLst>
          </p:cNvPr>
          <p:cNvSpPr>
            <a:spLocks noGrp="1"/>
          </p:cNvSpPr>
          <p:nvPr>
            <p:ph idx="1"/>
          </p:nvPr>
        </p:nvSpPr>
        <p:spPr>
          <a:xfrm>
            <a:off x="1250950" y="2286000"/>
            <a:ext cx="10179050" cy="3594100"/>
          </a:xfrm>
          <a:solidFill>
            <a:schemeClr val="accent2">
              <a:lumMod val="75000"/>
            </a:schemeClr>
          </a:solidFill>
        </p:spPr>
        <p:txBody>
          <a:bodyPr>
            <a:normAutofit lnSpcReduction="10000"/>
          </a:bodyPr>
          <a:lstStyle/>
          <a:p>
            <a:pPr algn="just">
              <a:buClr>
                <a:schemeClr val="bg1"/>
              </a:buClr>
              <a:buFont typeface="Wingdings" pitchFamily="2" charset="2"/>
              <a:buChar char="Ø"/>
              <a:defRPr/>
            </a:pPr>
            <a:r>
              <a:rPr lang="el-GR" sz="2400" dirty="0">
                <a:solidFill>
                  <a:schemeClr val="bg1"/>
                </a:solidFill>
              </a:rPr>
              <a:t>Αναφέρονται σε δραστηριότητες που υποστηρίζουν την καθημερινή ζωή μέσα στο σπίτι και στην κοινότητα</a:t>
            </a:r>
          </a:p>
          <a:p>
            <a:pPr algn="just">
              <a:buClr>
                <a:schemeClr val="bg1"/>
              </a:buClr>
              <a:buFont typeface="Wingdings" pitchFamily="2" charset="2"/>
              <a:buChar char="Ø"/>
              <a:defRPr/>
            </a:pPr>
            <a:r>
              <a:rPr lang="el-GR" sz="2400" dirty="0">
                <a:solidFill>
                  <a:schemeClr val="bg1"/>
                </a:solidFill>
              </a:rPr>
              <a:t>Πολύπλοκες και προαιρετικές στη φύση τους δραστηριότητες </a:t>
            </a:r>
          </a:p>
          <a:p>
            <a:pPr algn="just">
              <a:buClr>
                <a:schemeClr val="bg1"/>
              </a:buClr>
              <a:buFont typeface="Wingdings" pitchFamily="2" charset="2"/>
              <a:buChar char="Ø"/>
              <a:defRPr/>
            </a:pPr>
            <a:r>
              <a:rPr lang="el-GR" sz="2400" dirty="0">
                <a:solidFill>
                  <a:schemeClr val="bg1"/>
                </a:solidFill>
              </a:rPr>
              <a:t>Περιλαμβάνουν τη φροντίδα άλλων ή ζώων, ανατροφή παιδιών, διαχείριση επικοινωνίας, οδήγηση και μετακίνηση στην κοινότητα, οικονομική διαχείριση, διαχείριση και διατήρηση υγείας, απόκτηση και διαχείριση σπιτιού, προετοιμασία γεύματος και μάζεμα, θρησκευτικές και πνευματικές δραστηριότητες, διατήρηση της ασφάλειας και αντιμετώπιση έκτακτων αναγκών, ψώνια</a:t>
            </a:r>
            <a:r>
              <a:rPr lang="el-GR" sz="2400" dirty="0"/>
              <a:t> </a:t>
            </a:r>
          </a:p>
          <a:p>
            <a:pPr>
              <a:defRPr/>
            </a:pPr>
            <a:endParaRPr lang="el-GR" dirty="0"/>
          </a:p>
          <a:p>
            <a:pPr>
              <a:defRPr/>
            </a:pPr>
            <a:endParaRPr lang="el-GR" dirty="0"/>
          </a:p>
        </p:txBody>
      </p:sp>
    </p:spTree>
    <p:extLst>
      <p:ext uri="{BB962C8B-B14F-4D97-AF65-F5344CB8AC3E}">
        <p14:creationId xmlns:p14="http://schemas.microsoft.com/office/powerpoint/2010/main" val="116047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9778D0D-814C-4F42-9413-459E0BD04D1A}"/>
              </a:ext>
            </a:extLst>
          </p:cNvPr>
          <p:cNvSpPr>
            <a:spLocks noGrp="1"/>
          </p:cNvSpPr>
          <p:nvPr>
            <p:ph idx="1"/>
          </p:nvPr>
        </p:nvSpPr>
        <p:spPr/>
        <p:txBody>
          <a:bodyPr/>
          <a:lstStyle/>
          <a:p>
            <a:endParaRPr lang="el-GR"/>
          </a:p>
        </p:txBody>
      </p:sp>
      <p:sp>
        <p:nvSpPr>
          <p:cNvPr id="4" name="1 - Τίτλος">
            <a:extLst>
              <a:ext uri="{FF2B5EF4-FFF2-40B4-BE49-F238E27FC236}">
                <a16:creationId xmlns:a16="http://schemas.microsoft.com/office/drawing/2014/main" id="{1200E8EC-31C5-4A28-94FF-219ECE93B667}"/>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Ξεκούραση και ύπνος </a:t>
            </a:r>
            <a:r>
              <a:rPr lang="el-GR" sz="3200" dirty="0"/>
              <a:t>(</a:t>
            </a:r>
            <a:r>
              <a:rPr lang="en-US" sz="3200" dirty="0"/>
              <a:t>Rest and Sleep</a:t>
            </a:r>
            <a:r>
              <a:rPr lang="el-GR" sz="3200" dirty="0"/>
              <a:t>)</a:t>
            </a:r>
          </a:p>
        </p:txBody>
      </p:sp>
      <p:sp>
        <p:nvSpPr>
          <p:cNvPr id="5" name="2 - Θέση περιεχομένου">
            <a:extLst>
              <a:ext uri="{FF2B5EF4-FFF2-40B4-BE49-F238E27FC236}">
                <a16:creationId xmlns:a16="http://schemas.microsoft.com/office/drawing/2014/main" id="{6ADED71F-0E8C-4650-AD74-CB0CC94096F8}"/>
              </a:ext>
            </a:extLst>
          </p:cNvPr>
          <p:cNvSpPr txBox="1">
            <a:spLocks/>
          </p:cNvSpPr>
          <p:nvPr/>
        </p:nvSpPr>
        <p:spPr>
          <a:xfrm>
            <a:off x="1250950" y="2286000"/>
            <a:ext cx="10178322" cy="4189411"/>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endParaRPr lang="el-GR" dirty="0">
              <a:solidFill>
                <a:schemeClr val="bg1"/>
              </a:solidFill>
            </a:endParaRPr>
          </a:p>
          <a:p>
            <a:pPr algn="just">
              <a:buClr>
                <a:schemeClr val="bg1"/>
              </a:buClr>
              <a:buFont typeface="Wingdings" pitchFamily="2" charset="2"/>
              <a:buChar char="Ø"/>
              <a:defRPr/>
            </a:pPr>
            <a:r>
              <a:rPr lang="el-GR" dirty="0">
                <a:solidFill>
                  <a:schemeClr val="bg1"/>
                </a:solidFill>
              </a:rPr>
              <a:t>Αναζωογονητικές δραστηριότητες ξεκούρασης και ύπνου έτσι ώστε να υποστηριχθεί μια υγιή και ενεργητική συμμετοχή σε άλλα έργα</a:t>
            </a:r>
          </a:p>
          <a:p>
            <a:pPr algn="just">
              <a:buClr>
                <a:schemeClr val="bg1"/>
              </a:buClr>
              <a:buFont typeface="Wingdings" pitchFamily="2" charset="2"/>
              <a:buChar char="Ø"/>
              <a:defRPr/>
            </a:pPr>
            <a:r>
              <a:rPr lang="el-GR" dirty="0">
                <a:solidFill>
                  <a:schemeClr val="bg1"/>
                </a:solidFill>
              </a:rPr>
              <a:t>Περιλαμβάνει όλες εκείνες τις δραστηριότητες που μας ξεκουράζουν, μας προετοιμάζουν για τον ύπνο αλλά και τη συμμετοχή στη δραστηριότητα του ύπνου</a:t>
            </a:r>
          </a:p>
        </p:txBody>
      </p:sp>
    </p:spTree>
    <p:extLst>
      <p:ext uri="{BB962C8B-B14F-4D97-AF65-F5344CB8AC3E}">
        <p14:creationId xmlns:p14="http://schemas.microsoft.com/office/powerpoint/2010/main" val="222044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3AD2B465-DEE1-4AE7-B8AC-CF6B0E8C4EE0}"/>
              </a:ext>
            </a:extLst>
          </p:cNvPr>
          <p:cNvSpPr>
            <a:spLocks noGrp="1"/>
          </p:cNvSpPr>
          <p:nvPr>
            <p:ph type="title"/>
          </p:nvPr>
        </p:nvSpPr>
        <p:spPr>
          <a:xfrm>
            <a:off x="1250950" y="382588"/>
            <a:ext cx="10179050" cy="1492250"/>
          </a:xfrm>
          <a:solidFill>
            <a:schemeClr val="accent1">
              <a:lumMod val="60000"/>
              <a:lumOff val="40000"/>
            </a:schemeClr>
          </a:solidFill>
        </p:spPr>
        <p:txBody>
          <a:bodyPr/>
          <a:lstStyle/>
          <a:p>
            <a:pPr algn="ctr">
              <a:defRPr/>
            </a:pPr>
            <a:r>
              <a:rPr lang="el-GR" sz="3200" b="1" dirty="0"/>
              <a:t>Εκπαίδευση</a:t>
            </a:r>
            <a:r>
              <a:rPr lang="el-GR" sz="3200" dirty="0"/>
              <a:t> (</a:t>
            </a:r>
            <a:r>
              <a:rPr lang="en-US" sz="3200" dirty="0"/>
              <a:t>Education</a:t>
            </a:r>
            <a:r>
              <a:rPr lang="el-GR" sz="3200" dirty="0"/>
              <a:t>)</a:t>
            </a:r>
          </a:p>
        </p:txBody>
      </p:sp>
      <p:sp>
        <p:nvSpPr>
          <p:cNvPr id="5" name="2 - Θέση περιεχομένου">
            <a:extLst>
              <a:ext uri="{FF2B5EF4-FFF2-40B4-BE49-F238E27FC236}">
                <a16:creationId xmlns:a16="http://schemas.microsoft.com/office/drawing/2014/main" id="{56ABA0DA-1938-44CD-9C1F-5D9E9E3F3B4E}"/>
              </a:ext>
            </a:extLst>
          </p:cNvPr>
          <p:cNvSpPr txBox="1">
            <a:spLocks/>
          </p:cNvSpPr>
          <p:nvPr/>
        </p:nvSpPr>
        <p:spPr>
          <a:xfrm>
            <a:off x="1250950" y="1979612"/>
            <a:ext cx="10179049" cy="4495800"/>
          </a:xfrm>
          <a:prstGeom prst="rect">
            <a:avLst/>
          </a:prstGeom>
          <a:solidFill>
            <a:schemeClr val="accent2">
              <a:lumMod val="75000"/>
            </a:schemeClr>
          </a:solidFill>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defRPr/>
            </a:pPr>
            <a:endParaRPr lang="el-GR" dirty="0">
              <a:solidFill>
                <a:schemeClr val="bg1"/>
              </a:solidFill>
            </a:endParaRPr>
          </a:p>
          <a:p>
            <a:pPr>
              <a:defRPr/>
            </a:pPr>
            <a:r>
              <a:rPr lang="el-GR" dirty="0">
                <a:solidFill>
                  <a:schemeClr val="bg1"/>
                </a:solidFill>
              </a:rPr>
              <a:t>Περιλαμβάνονται</a:t>
            </a:r>
          </a:p>
          <a:p>
            <a:pPr>
              <a:buClr>
                <a:schemeClr val="bg1"/>
              </a:buClr>
              <a:buFont typeface="Wingdings" pitchFamily="2" charset="2"/>
              <a:buChar char="Ø"/>
              <a:defRPr/>
            </a:pPr>
            <a:r>
              <a:rPr lang="el-GR" dirty="0">
                <a:solidFill>
                  <a:schemeClr val="bg1"/>
                </a:solidFill>
              </a:rPr>
              <a:t>τυπικές και άτυπες δραστηριότητες απαραίτητες για μάθηση και συμμετοχή σε οποιοδήποτε εκπαιδευτικό περιβάλλον </a:t>
            </a:r>
          </a:p>
          <a:p>
            <a:pPr>
              <a:buClr>
                <a:schemeClr val="bg1"/>
              </a:buClr>
              <a:buFont typeface="Wingdings" pitchFamily="2" charset="2"/>
              <a:buChar char="Ø"/>
              <a:defRPr/>
            </a:pPr>
            <a:r>
              <a:rPr lang="el-GR" dirty="0">
                <a:solidFill>
                  <a:schemeClr val="bg1"/>
                </a:solidFill>
              </a:rPr>
              <a:t>διερεύνηση ανεπίσημων/άτυπων προσωπικών εκπαιδευτικών αναγκών ή ενδιαφερόντων (πέρα από την τυπική εκπαίδευση)</a:t>
            </a:r>
          </a:p>
          <a:p>
            <a:pPr>
              <a:buClr>
                <a:schemeClr val="bg1"/>
              </a:buClr>
              <a:buFont typeface="Wingdings" pitchFamily="2" charset="2"/>
              <a:buChar char="Ø"/>
              <a:defRPr/>
            </a:pPr>
            <a:r>
              <a:rPr lang="el-GR" dirty="0">
                <a:solidFill>
                  <a:schemeClr val="bg1"/>
                </a:solidFill>
              </a:rPr>
              <a:t>συμμετοχή σε ανεπίσημη προσωπική εκπαίδευση</a:t>
            </a:r>
          </a:p>
          <a:p>
            <a:pPr>
              <a:defRPr/>
            </a:pPr>
            <a:endParaRPr lang="el-GR" dirty="0"/>
          </a:p>
        </p:txBody>
      </p:sp>
    </p:spTree>
    <p:extLst>
      <p:ext uri="{BB962C8B-B14F-4D97-AF65-F5344CB8AC3E}">
        <p14:creationId xmlns:p14="http://schemas.microsoft.com/office/powerpoint/2010/main" val="352175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utoUpdateAnimBg="0"/>
    </p:bldLst>
  </p:timing>
</p:sld>
</file>

<file path=ppt/theme/theme1.xml><?xml version="1.0" encoding="utf-8"?>
<a:theme xmlns:a="http://schemas.openxmlformats.org/drawingml/2006/main" name="Κάρτα">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TM10001106[[fn=Κάρτα]]</Template>
  <TotalTime>678</TotalTime>
  <Words>3348</Words>
  <Application>Microsoft Office PowerPoint</Application>
  <PresentationFormat>Ευρεία οθόνη</PresentationFormat>
  <Paragraphs>239</Paragraphs>
  <Slides>50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50</vt:i4>
      </vt:variant>
    </vt:vector>
  </HeadingPairs>
  <TitlesOfParts>
    <vt:vector size="57" baseType="lpstr">
      <vt:lpstr>Arial</vt:lpstr>
      <vt:lpstr>Corbel</vt:lpstr>
      <vt:lpstr>Gill Sans MT</vt:lpstr>
      <vt:lpstr>Impact</vt:lpstr>
      <vt:lpstr>ui-sans-serif</vt:lpstr>
      <vt:lpstr>Wingdings</vt:lpstr>
      <vt:lpstr>Κάρτα</vt:lpstr>
      <vt:lpstr>Έργα με βλαπτικές για την υγεία ιδιότητες</vt:lpstr>
      <vt:lpstr>Έργα με βλαπτικές για την υγεία ιδιότητες</vt:lpstr>
      <vt:lpstr>Παρουσίαση του PowerPoint</vt:lpstr>
      <vt:lpstr>Παρουσίαση του PowerPoint</vt:lpstr>
      <vt:lpstr>Ταξινόμηση των ανθρώπινων έργων </vt:lpstr>
      <vt:lpstr>Δραστηριότητες καθημερινής ζωής ΔΚΖ (Activities of Daily Living, ADLs)</vt:lpstr>
      <vt:lpstr>Σύνθετες δραστηριότητες καθημερινής ζωής (Instrumental Activities of Daily Living)</vt:lpstr>
      <vt:lpstr>Ξεκούραση και ύπνος (Rest and Sleep)</vt:lpstr>
      <vt:lpstr>Εκπαίδευση (Education)</vt:lpstr>
      <vt:lpstr>έργασια</vt:lpstr>
      <vt:lpstr>Παρουσίαση του PowerPoint</vt:lpstr>
      <vt:lpstr>Ελεύθερος Χρόνος (Leisure)</vt:lpstr>
      <vt:lpstr>Παρουσίαση του PowerPoint</vt:lpstr>
      <vt:lpstr>Προβλήματα με την ταξινόμηση των έργων </vt:lpstr>
      <vt:lpstr>Παρουσίαση του PowerPoint</vt:lpstr>
      <vt:lpstr>..παρόλα αυτά</vt:lpstr>
      <vt:lpstr> Άλλες μορφές έργου</vt:lpstr>
      <vt:lpstr>….συμπερασματικά</vt:lpstr>
      <vt:lpstr>Παρουσίαση του PowerPoint</vt:lpstr>
      <vt:lpstr>Επίπεδα εκτέλεσης έργου</vt:lpstr>
      <vt:lpstr>  Ενέργειες</vt:lpstr>
      <vt:lpstr>Στην Εργοθεραπεία, όταν αναφερόμαστε στις "ενέργειες" (tasks), περιγράφουμε τα επιμέρους, συγκεκριμένα βήματα ή κινήσεις που είναι απαραίτητα για την ολοκλήρωση μιας μεγαλύτερης δραστηριότητας ή έργου.</vt:lpstr>
      <vt:lpstr>Παρουσίαση του PowerPoint</vt:lpstr>
      <vt:lpstr>Παράδειγμα: </vt:lpstr>
      <vt:lpstr>Στόχος και Χρήση των Ενεργειών</vt:lpstr>
      <vt:lpstr>Παρουσίαση του PowerPoint</vt:lpstr>
      <vt:lpstr>Δραστηριότητα και Έργο</vt:lpstr>
      <vt:lpstr>Ορισμός και Σκοπός </vt:lpstr>
      <vt:lpstr>2. Διάρκεια και Δομή</vt:lpstr>
      <vt:lpstr>Επίπεδο Δέσμευσης και Εμπλοκής</vt:lpstr>
      <vt:lpstr>Παρουσίαση του PowerPoint</vt:lpstr>
      <vt:lpstr>Δραστηριοτητες…</vt:lpstr>
      <vt:lpstr>Έργα…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Μοτίβα Εκτέλεσης και Συμμετοχής σε Έργα</vt:lpstr>
      <vt:lpstr>Στοιχεία που Σχηματίζουν τα Μοτίβα Καθημερινής Συμμετοχής:</vt:lpstr>
      <vt:lpstr>Σταθερότητα και Προβλεψιμότητα των Μοτίβων</vt:lpstr>
      <vt:lpstr>Προσαρμογές και Αλλαγές στα Μοτίβα:</vt:lpstr>
      <vt:lpstr>Παρουσίαση του PowerPoint</vt:lpstr>
      <vt:lpstr>Εσωτερικοί παράγοντες (intrinsic factors) </vt:lpstr>
      <vt:lpstr>Παρουσίαση του PowerPoint</vt:lpstr>
      <vt:lpstr>Σύγχυση στη χρήση των όρων</vt:lpstr>
      <vt:lpstr>Κριτήρια διάκρισης μεταξύ όρων έργο και δραστηριότητα</vt:lpstr>
      <vt:lpstr>Κριτήρια διάκρισης μεταξύ όρων έργο και δραστηριότητα</vt:lpstr>
      <vt:lpstr>Διάκριση των όρων ανάλογα με την κατάταξή τους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Έργα με βλαπτικές για την υγεία ιδιότητες</dc:title>
  <dc:creator>Pinelopi vlotinou</dc:creator>
  <cp:lastModifiedBy>Pinelopi vlotinou</cp:lastModifiedBy>
  <cp:revision>20</cp:revision>
  <dcterms:created xsi:type="dcterms:W3CDTF">2024-11-05T19:12:47Z</dcterms:created>
  <dcterms:modified xsi:type="dcterms:W3CDTF">2024-11-19T21:02:44Z</dcterms:modified>
</cp:coreProperties>
</file>