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414" r:id="rId2"/>
    <p:sldId id="256" r:id="rId3"/>
    <p:sldId id="257" r:id="rId4"/>
    <p:sldId id="258" r:id="rId5"/>
    <p:sldId id="259" r:id="rId6"/>
    <p:sldId id="260" r:id="rId7"/>
    <p:sldId id="261" r:id="rId8"/>
    <p:sldId id="262" r:id="rId9"/>
    <p:sldId id="417" r:id="rId10"/>
    <p:sldId id="418" r:id="rId11"/>
    <p:sldId id="263" r:id="rId12"/>
    <p:sldId id="264" r:id="rId13"/>
    <p:sldId id="265" r:id="rId14"/>
    <p:sldId id="266" r:id="rId15"/>
    <p:sldId id="267" r:id="rId16"/>
    <p:sldId id="419"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420" r:id="rId31"/>
    <p:sldId id="281" r:id="rId32"/>
    <p:sldId id="282" r:id="rId33"/>
    <p:sldId id="428" r:id="rId34"/>
    <p:sldId id="429" r:id="rId35"/>
    <p:sldId id="431" r:id="rId36"/>
    <p:sldId id="432" r:id="rId37"/>
    <p:sldId id="433" r:id="rId38"/>
    <p:sldId id="436"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49" d="100"/>
          <a:sy n="49" d="100"/>
        </p:scale>
        <p:origin x="67" y="8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1DFF4877-017C-49CB-9908-251E466ECDD7}" type="datetimeFigureOut">
              <a:rPr lang="el-GR" smtClean="0"/>
              <a:t>3/12/2024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161DA2-60B4-4E5D-9734-762E908CFBC8}" type="slidenum">
              <a:rPr lang="el-GR" smtClean="0"/>
              <a:t>‹#›</a:t>
            </a:fld>
            <a:endParaRPr lang="el-GR"/>
          </a:p>
        </p:txBody>
      </p:sp>
    </p:spTree>
    <p:extLst>
      <p:ext uri="{BB962C8B-B14F-4D97-AF65-F5344CB8AC3E}">
        <p14:creationId xmlns:p14="http://schemas.microsoft.com/office/powerpoint/2010/main" val="998025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DFF4877-017C-49CB-9908-251E466ECDD7}" type="datetimeFigureOut">
              <a:rPr lang="el-GR" smtClean="0"/>
              <a:t>3/12/2024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161DA2-60B4-4E5D-9734-762E908CFBC8}" type="slidenum">
              <a:rPr lang="el-GR" smtClean="0"/>
              <a:t>‹#›</a:t>
            </a:fld>
            <a:endParaRPr lang="el-GR"/>
          </a:p>
        </p:txBody>
      </p:sp>
    </p:spTree>
    <p:extLst>
      <p:ext uri="{BB962C8B-B14F-4D97-AF65-F5344CB8AC3E}">
        <p14:creationId xmlns:p14="http://schemas.microsoft.com/office/powerpoint/2010/main" val="1402946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DFF4877-017C-49CB-9908-251E466ECDD7}" type="datetimeFigureOut">
              <a:rPr lang="el-GR" smtClean="0"/>
              <a:t>3/12/2024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161DA2-60B4-4E5D-9734-762E908CFBC8}" type="slidenum">
              <a:rPr lang="el-GR" smtClean="0"/>
              <a:t>‹#›</a:t>
            </a:fld>
            <a:endParaRPr lang="el-GR"/>
          </a:p>
        </p:txBody>
      </p:sp>
    </p:spTree>
    <p:extLst>
      <p:ext uri="{BB962C8B-B14F-4D97-AF65-F5344CB8AC3E}">
        <p14:creationId xmlns:p14="http://schemas.microsoft.com/office/powerpoint/2010/main" val="1963608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DFF4877-017C-49CB-9908-251E466ECDD7}" type="datetimeFigureOut">
              <a:rPr lang="el-GR" smtClean="0"/>
              <a:t>3/12/2024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161DA2-60B4-4E5D-9734-762E908CFBC8}" type="slidenum">
              <a:rPr lang="el-GR" smtClean="0"/>
              <a:t>‹#›</a:t>
            </a:fld>
            <a:endParaRPr lang="el-GR"/>
          </a:p>
        </p:txBody>
      </p:sp>
    </p:spTree>
    <p:extLst>
      <p:ext uri="{BB962C8B-B14F-4D97-AF65-F5344CB8AC3E}">
        <p14:creationId xmlns:p14="http://schemas.microsoft.com/office/powerpoint/2010/main" val="2304416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DFF4877-017C-49CB-9908-251E466ECDD7}" type="datetimeFigureOut">
              <a:rPr lang="el-GR" smtClean="0"/>
              <a:t>3/12/2024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2161DA2-60B4-4E5D-9734-762E908CFBC8}" type="slidenum">
              <a:rPr lang="el-GR" smtClean="0"/>
              <a:t>‹#›</a:t>
            </a:fld>
            <a:endParaRPr lang="el-GR"/>
          </a:p>
        </p:txBody>
      </p:sp>
    </p:spTree>
    <p:extLst>
      <p:ext uri="{BB962C8B-B14F-4D97-AF65-F5344CB8AC3E}">
        <p14:creationId xmlns:p14="http://schemas.microsoft.com/office/powerpoint/2010/main" val="220862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1DFF4877-017C-49CB-9908-251E466ECDD7}" type="datetimeFigureOut">
              <a:rPr lang="el-GR" smtClean="0"/>
              <a:t>3/12/2024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2161DA2-60B4-4E5D-9734-762E908CFBC8}" type="slidenum">
              <a:rPr lang="el-GR" smtClean="0"/>
              <a:t>‹#›</a:t>
            </a:fld>
            <a:endParaRPr lang="el-GR"/>
          </a:p>
        </p:txBody>
      </p:sp>
    </p:spTree>
    <p:extLst>
      <p:ext uri="{BB962C8B-B14F-4D97-AF65-F5344CB8AC3E}">
        <p14:creationId xmlns:p14="http://schemas.microsoft.com/office/powerpoint/2010/main" val="254819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1DFF4877-017C-49CB-9908-251E466ECDD7}" type="datetimeFigureOut">
              <a:rPr lang="el-GR" smtClean="0"/>
              <a:t>3/12/2024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2161DA2-60B4-4E5D-9734-762E908CFBC8}" type="slidenum">
              <a:rPr lang="el-GR" smtClean="0"/>
              <a:t>‹#›</a:t>
            </a:fld>
            <a:endParaRPr lang="el-GR"/>
          </a:p>
        </p:txBody>
      </p:sp>
    </p:spTree>
    <p:extLst>
      <p:ext uri="{BB962C8B-B14F-4D97-AF65-F5344CB8AC3E}">
        <p14:creationId xmlns:p14="http://schemas.microsoft.com/office/powerpoint/2010/main" val="4247185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DFF4877-017C-49CB-9908-251E466ECDD7}" type="datetimeFigureOut">
              <a:rPr lang="el-GR" smtClean="0"/>
              <a:t>3/12/2024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2161DA2-60B4-4E5D-9734-762E908CFBC8}" type="slidenum">
              <a:rPr lang="el-GR" smtClean="0"/>
              <a:t>‹#›</a:t>
            </a:fld>
            <a:endParaRPr lang="el-GR"/>
          </a:p>
        </p:txBody>
      </p:sp>
    </p:spTree>
    <p:extLst>
      <p:ext uri="{BB962C8B-B14F-4D97-AF65-F5344CB8AC3E}">
        <p14:creationId xmlns:p14="http://schemas.microsoft.com/office/powerpoint/2010/main" val="429204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F4877-017C-49CB-9908-251E466ECDD7}" type="datetimeFigureOut">
              <a:rPr lang="el-GR" smtClean="0"/>
              <a:t>3/12/2024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2161DA2-60B4-4E5D-9734-762E908CFBC8}" type="slidenum">
              <a:rPr lang="el-GR" smtClean="0"/>
              <a:t>‹#›</a:t>
            </a:fld>
            <a:endParaRPr lang="el-GR"/>
          </a:p>
        </p:txBody>
      </p:sp>
    </p:spTree>
    <p:extLst>
      <p:ext uri="{BB962C8B-B14F-4D97-AF65-F5344CB8AC3E}">
        <p14:creationId xmlns:p14="http://schemas.microsoft.com/office/powerpoint/2010/main" val="60228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DFF4877-017C-49CB-9908-251E466ECDD7}" type="datetimeFigureOut">
              <a:rPr lang="el-GR" smtClean="0"/>
              <a:t>3/12/2024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2161DA2-60B4-4E5D-9734-762E908CFBC8}" type="slidenum">
              <a:rPr lang="el-GR" smtClean="0"/>
              <a:t>‹#›</a:t>
            </a:fld>
            <a:endParaRPr lang="el-GR"/>
          </a:p>
        </p:txBody>
      </p:sp>
    </p:spTree>
    <p:extLst>
      <p:ext uri="{BB962C8B-B14F-4D97-AF65-F5344CB8AC3E}">
        <p14:creationId xmlns:p14="http://schemas.microsoft.com/office/powerpoint/2010/main" val="250146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DFF4877-017C-49CB-9908-251E466ECDD7}" type="datetimeFigureOut">
              <a:rPr lang="el-GR" smtClean="0"/>
              <a:t>3/12/2024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2161DA2-60B4-4E5D-9734-762E908CFBC8}" type="slidenum">
              <a:rPr lang="el-GR" smtClean="0"/>
              <a:t>‹#›</a:t>
            </a:fld>
            <a:endParaRPr lang="el-GR"/>
          </a:p>
        </p:txBody>
      </p:sp>
    </p:spTree>
    <p:extLst>
      <p:ext uri="{BB962C8B-B14F-4D97-AF65-F5344CB8AC3E}">
        <p14:creationId xmlns:p14="http://schemas.microsoft.com/office/powerpoint/2010/main" val="415473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F4877-017C-49CB-9908-251E466ECDD7}" type="datetimeFigureOut">
              <a:rPr lang="el-GR" smtClean="0"/>
              <a:t>3/12/2024</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61DA2-60B4-4E5D-9734-762E908CFBC8}" type="slidenum">
              <a:rPr lang="el-GR" smtClean="0"/>
              <a:t>‹#›</a:t>
            </a:fld>
            <a:endParaRPr lang="el-GR"/>
          </a:p>
        </p:txBody>
      </p:sp>
    </p:spTree>
    <p:extLst>
      <p:ext uri="{BB962C8B-B14F-4D97-AF65-F5344CB8AC3E}">
        <p14:creationId xmlns:p14="http://schemas.microsoft.com/office/powerpoint/2010/main" val="1199357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2 - Θέση περιεχομένου"/>
          <p:cNvSpPr>
            <a:spLocks noGrp="1"/>
          </p:cNvSpPr>
          <p:nvPr>
            <p:ph idx="1"/>
          </p:nvPr>
        </p:nvSpPr>
        <p:spPr>
          <a:xfrm>
            <a:off x="2136775" y="1600200"/>
            <a:ext cx="8153400" cy="4495800"/>
          </a:xfrm>
        </p:spPr>
        <p:txBody>
          <a:bodyPr/>
          <a:lstStyle/>
          <a:p>
            <a:pPr>
              <a:buFont typeface="Wingdings" pitchFamily="2" charset="2"/>
              <a:buNone/>
            </a:pPr>
            <a:endParaRPr lang="el-GR" b="1"/>
          </a:p>
          <a:p>
            <a:pPr algn="ctr">
              <a:buFont typeface="Wingdings" pitchFamily="2" charset="2"/>
              <a:buNone/>
            </a:pPr>
            <a:endParaRPr lang="el-GR" b="1"/>
          </a:p>
          <a:p>
            <a:pPr algn="ctr">
              <a:buFont typeface="Wingdings" pitchFamily="2" charset="2"/>
              <a:buNone/>
            </a:pPr>
            <a:r>
              <a:rPr lang="el-GR" b="1"/>
              <a:t>ΤΟ ΠΕΔΙΟ ΚΑΙ Η ΔΙΑΔΙΚΑΣΙΑ ΤΗΣ ΕΡΓΟΘΕΡΑΠΕΙΑΣ</a:t>
            </a:r>
            <a:endParaRPr lang="en-US" b="1"/>
          </a:p>
          <a:p>
            <a:pPr algn="ctr">
              <a:buFont typeface="Wingdings" pitchFamily="2" charset="2"/>
              <a:buNone/>
            </a:pPr>
            <a:endParaRPr lang="en-US" b="1">
              <a:latin typeface="Calibri" pitchFamily="34" charset="0"/>
            </a:endParaRPr>
          </a:p>
          <a:p>
            <a:pPr algn="ctr">
              <a:buFont typeface="Wingdings" pitchFamily="2" charset="2"/>
              <a:buNone/>
            </a:pPr>
            <a:r>
              <a:rPr lang="en-US" b="1">
                <a:latin typeface="Calibri" pitchFamily="34" charset="0"/>
              </a:rPr>
              <a:t>“AMERICAN OCCUPATIONAL THERAPY PRACTICE FRAMEWORK, AOTPF”</a:t>
            </a:r>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36775" y="228600"/>
            <a:ext cx="8153400" cy="990600"/>
          </a:xfrm>
          <a:solidFill>
            <a:schemeClr val="accent1">
              <a:lumMod val="60000"/>
              <a:lumOff val="40000"/>
            </a:schemeClr>
          </a:solidFill>
        </p:spPr>
        <p:txBody>
          <a:bodyPr/>
          <a:lstStyle/>
          <a:p>
            <a:pPr algn="ctr">
              <a:defRPr/>
            </a:pPr>
            <a:r>
              <a:rPr lang="el-GR" sz="3200" b="1" dirty="0"/>
              <a:t>Τομείς του Πεδίου της </a:t>
            </a:r>
            <a:r>
              <a:rPr lang="el-GR" sz="3200" b="1" dirty="0" err="1"/>
              <a:t>Εργοθεραπείας</a:t>
            </a:r>
            <a:r>
              <a:rPr lang="el-GR" sz="3200" b="1" dirty="0"/>
              <a:t> </a:t>
            </a:r>
          </a:p>
        </p:txBody>
      </p:sp>
      <p:graphicFrame>
        <p:nvGraphicFramePr>
          <p:cNvPr id="4" name="3 - Πίνακας"/>
          <p:cNvGraphicFramePr>
            <a:graphicFrameLocks noGrp="1"/>
          </p:cNvGraphicFramePr>
          <p:nvPr>
            <p:extLst>
              <p:ext uri="{D42A27DB-BD31-4B8C-83A1-F6EECF244321}">
                <p14:modId xmlns:p14="http://schemas.microsoft.com/office/powerpoint/2010/main" val="1847520126"/>
              </p:ext>
            </p:extLst>
          </p:nvPr>
        </p:nvGraphicFramePr>
        <p:xfrm>
          <a:off x="0" y="1219200"/>
          <a:ext cx="12192000" cy="5349929"/>
        </p:xfrm>
        <a:graphic>
          <a:graphicData uri="http://schemas.openxmlformats.org/drawingml/2006/table">
            <a:tbl>
              <a:tblPr firstRow="1" bandRow="1">
                <a:tableStyleId>{37CE84F3-28C3-443E-9E96-99CF82512B78}</a:tableStyleId>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2438400">
                  <a:extLst>
                    <a:ext uri="{9D8B030D-6E8A-4147-A177-3AD203B41FA5}">
                      <a16:colId xmlns:a16="http://schemas.microsoft.com/office/drawing/2014/main" val="20004"/>
                    </a:ext>
                  </a:extLst>
                </a:gridCol>
              </a:tblGrid>
              <a:tr h="680949">
                <a:tc>
                  <a:txBody>
                    <a:bodyPr/>
                    <a:lstStyle/>
                    <a:p>
                      <a:r>
                        <a:rPr lang="el-GR" sz="1800" dirty="0"/>
                        <a:t>ΕΡΓΑ</a:t>
                      </a:r>
                    </a:p>
                  </a:txBody>
                  <a:tcPr marL="91439" marR="91439" marT="45724" marB="45724"/>
                </a:tc>
                <a:tc>
                  <a:txBody>
                    <a:bodyPr/>
                    <a:lstStyle/>
                    <a:p>
                      <a:r>
                        <a:rPr lang="el-GR" sz="1800" dirty="0"/>
                        <a:t>ΔΕΞΙΟΤΗΤΕΣ ΕΚΤΕΛΕΣΗΣ</a:t>
                      </a:r>
                    </a:p>
                  </a:txBody>
                  <a:tcPr marL="91439" marR="91439" marT="45724" marB="45724"/>
                </a:tc>
                <a:tc>
                  <a:txBody>
                    <a:bodyPr/>
                    <a:lstStyle/>
                    <a:p>
                      <a:r>
                        <a:rPr lang="el-GR" sz="1800" dirty="0"/>
                        <a:t>ΠΑΡΑΓΟΝΤΕΣ ΑΤΟΜΟΥ</a:t>
                      </a:r>
                    </a:p>
                  </a:txBody>
                  <a:tcPr marL="91439" marR="91439" marT="45724" marB="45724"/>
                </a:tc>
                <a:tc>
                  <a:txBody>
                    <a:bodyPr/>
                    <a:lstStyle/>
                    <a:p>
                      <a:r>
                        <a:rPr lang="el-GR" sz="1800" dirty="0"/>
                        <a:t>ΜΟΤΙΒΑ ΕΚΤΕΛΕΣΗΣ</a:t>
                      </a:r>
                    </a:p>
                  </a:txBody>
                  <a:tcPr marL="91439" marR="91439" marT="45724" marB="45724"/>
                </a:tc>
                <a:tc>
                  <a:txBody>
                    <a:bodyPr/>
                    <a:lstStyle/>
                    <a:p>
                      <a:r>
                        <a:rPr lang="el-GR" sz="1800" dirty="0"/>
                        <a:t>ΠΛΑΙΣΙΟ ΚΑΙ ΠΕΡΙΒΑΛΛΟΝ</a:t>
                      </a:r>
                    </a:p>
                  </a:txBody>
                  <a:tcPr marL="91439" marR="91439" marT="45724" marB="45724"/>
                </a:tc>
                <a:extLst>
                  <a:ext uri="{0D108BD9-81ED-4DB2-BD59-A6C34878D82A}">
                    <a16:rowId xmlns:a16="http://schemas.microsoft.com/office/drawing/2014/main" val="10000"/>
                  </a:ext>
                </a:extLst>
              </a:tr>
              <a:tr h="4668980">
                <a:tc>
                  <a:txBody>
                    <a:bodyPr/>
                    <a:lstStyle/>
                    <a:p>
                      <a:pPr>
                        <a:spcAft>
                          <a:spcPts val="0"/>
                        </a:spcAft>
                      </a:pPr>
                      <a:r>
                        <a:rPr lang="el-GR" sz="1800" dirty="0">
                          <a:solidFill>
                            <a:schemeClr val="tx1"/>
                          </a:solidFill>
                        </a:rPr>
                        <a:t>Δραστηριότητες Καθημερινής Ζωής (ΔΚΖ)</a:t>
                      </a:r>
                    </a:p>
                    <a:p>
                      <a:pPr>
                        <a:spcAft>
                          <a:spcPts val="0"/>
                        </a:spcAft>
                      </a:pPr>
                      <a:r>
                        <a:rPr lang="el-GR" sz="1800" dirty="0">
                          <a:solidFill>
                            <a:schemeClr val="tx1"/>
                          </a:solidFill>
                        </a:rPr>
                        <a:t>-Σύνθετες Δραστηριότητες Καθημερινής Ζωής</a:t>
                      </a:r>
                    </a:p>
                    <a:p>
                      <a:pPr>
                        <a:spcAft>
                          <a:spcPts val="0"/>
                        </a:spcAft>
                      </a:pPr>
                      <a:r>
                        <a:rPr lang="el-GR" sz="1800" dirty="0">
                          <a:solidFill>
                            <a:schemeClr val="tx1"/>
                          </a:solidFill>
                        </a:rPr>
                        <a:t>-Ανάπαυση και ύπνος</a:t>
                      </a:r>
                    </a:p>
                    <a:p>
                      <a:pPr>
                        <a:spcAft>
                          <a:spcPts val="0"/>
                        </a:spcAft>
                      </a:pPr>
                      <a:r>
                        <a:rPr lang="el-GR" sz="1800" dirty="0">
                          <a:solidFill>
                            <a:schemeClr val="tx1"/>
                          </a:solidFill>
                        </a:rPr>
                        <a:t>-Εκπαίδευση</a:t>
                      </a:r>
                    </a:p>
                    <a:p>
                      <a:pPr>
                        <a:spcAft>
                          <a:spcPts val="0"/>
                        </a:spcAft>
                      </a:pPr>
                      <a:r>
                        <a:rPr lang="el-GR" sz="1800" dirty="0">
                          <a:solidFill>
                            <a:schemeClr val="tx1"/>
                          </a:solidFill>
                        </a:rPr>
                        <a:t>-Εργασία</a:t>
                      </a:r>
                    </a:p>
                    <a:p>
                      <a:pPr>
                        <a:spcAft>
                          <a:spcPts val="0"/>
                        </a:spcAft>
                      </a:pPr>
                      <a:r>
                        <a:rPr lang="el-GR" sz="1800" dirty="0">
                          <a:solidFill>
                            <a:schemeClr val="tx1"/>
                          </a:solidFill>
                        </a:rPr>
                        <a:t>-Παιχνίδι</a:t>
                      </a:r>
                    </a:p>
                    <a:p>
                      <a:pPr>
                        <a:spcAft>
                          <a:spcPts val="0"/>
                        </a:spcAft>
                      </a:pPr>
                      <a:r>
                        <a:rPr lang="el-GR" sz="1800" dirty="0">
                          <a:solidFill>
                            <a:schemeClr val="tx1"/>
                          </a:solidFill>
                        </a:rPr>
                        <a:t>-Ελεύθερος χρόνος</a:t>
                      </a:r>
                    </a:p>
                    <a:p>
                      <a:pPr>
                        <a:spcAft>
                          <a:spcPts val="0"/>
                        </a:spcAft>
                      </a:pPr>
                      <a:r>
                        <a:rPr lang="el-GR" sz="1800" dirty="0">
                          <a:solidFill>
                            <a:schemeClr val="tx1"/>
                          </a:solidFill>
                        </a:rPr>
                        <a:t>-Κοινωνική Συμμετοχή </a:t>
                      </a:r>
                      <a:endParaRPr lang="el-GR" sz="1800" dirty="0">
                        <a:solidFill>
                          <a:schemeClr val="tx1"/>
                        </a:solidFill>
                        <a:latin typeface="Calibri"/>
                        <a:ea typeface="Calibri"/>
                        <a:cs typeface="Times New Roman"/>
                      </a:endParaRPr>
                    </a:p>
                  </a:txBody>
                  <a:tcPr marL="68580" marR="68580" marT="0" marB="0"/>
                </a:tc>
                <a:tc>
                  <a:txBody>
                    <a:bodyPr/>
                    <a:lstStyle/>
                    <a:p>
                      <a:r>
                        <a:rPr kumimoji="0" lang="el-GR" sz="2000" kern="1200" dirty="0">
                          <a:solidFill>
                            <a:schemeClr val="tx1"/>
                          </a:solidFill>
                        </a:rPr>
                        <a:t>-Κινητικές δεξιότητες</a:t>
                      </a:r>
                    </a:p>
                    <a:p>
                      <a:r>
                        <a:rPr kumimoji="0" lang="el-GR" sz="2000" kern="1200" dirty="0">
                          <a:solidFill>
                            <a:schemeClr val="tx1"/>
                          </a:solidFill>
                        </a:rPr>
                        <a:t> </a:t>
                      </a:r>
                    </a:p>
                    <a:p>
                      <a:r>
                        <a:rPr kumimoji="0" lang="el-GR" sz="2000" kern="1200" dirty="0">
                          <a:solidFill>
                            <a:schemeClr val="tx1"/>
                          </a:solidFill>
                        </a:rPr>
                        <a:t>-Δεξιότητες επεξεργασίας***</a:t>
                      </a:r>
                    </a:p>
                    <a:p>
                      <a:r>
                        <a:rPr kumimoji="0" lang="el-GR" sz="2000" kern="1200" dirty="0">
                          <a:solidFill>
                            <a:schemeClr val="tx1"/>
                          </a:solidFill>
                        </a:rPr>
                        <a:t> </a:t>
                      </a:r>
                    </a:p>
                    <a:p>
                      <a:r>
                        <a:rPr kumimoji="0" lang="el-GR" sz="2000" kern="1200" dirty="0">
                          <a:solidFill>
                            <a:schemeClr val="tx1"/>
                          </a:solidFill>
                        </a:rPr>
                        <a:t>-Δεξιότητες κοινωνικής αλληλεπίδρασης </a:t>
                      </a:r>
                    </a:p>
                    <a:p>
                      <a:endParaRPr lang="el-GR" sz="2000" dirty="0">
                        <a:solidFill>
                          <a:schemeClr val="tx1"/>
                        </a:solidFill>
                      </a:endParaRPr>
                    </a:p>
                  </a:txBody>
                  <a:tcPr marL="91439" marR="91439" marT="45724" marB="45724"/>
                </a:tc>
                <a:tc>
                  <a:txBody>
                    <a:bodyPr/>
                    <a:lstStyle/>
                    <a:p>
                      <a:pPr>
                        <a:spcAft>
                          <a:spcPts val="0"/>
                        </a:spcAft>
                      </a:pPr>
                      <a:r>
                        <a:rPr lang="el-GR" sz="1800" dirty="0">
                          <a:solidFill>
                            <a:schemeClr val="tx1"/>
                          </a:solidFill>
                        </a:rPr>
                        <a:t>-Αξίες, πεποιθήσεις, πνευματικότητα</a:t>
                      </a:r>
                    </a:p>
                    <a:p>
                      <a:pPr>
                        <a:spcAft>
                          <a:spcPts val="0"/>
                        </a:spcAft>
                      </a:pPr>
                      <a:endParaRPr lang="el-GR" sz="1800" dirty="0">
                        <a:solidFill>
                          <a:schemeClr val="tx1"/>
                        </a:solidFill>
                      </a:endParaRPr>
                    </a:p>
                    <a:p>
                      <a:pPr>
                        <a:spcAft>
                          <a:spcPts val="0"/>
                        </a:spcAft>
                      </a:pPr>
                      <a:r>
                        <a:rPr lang="el-GR" sz="1800" dirty="0">
                          <a:solidFill>
                            <a:schemeClr val="tx1"/>
                          </a:solidFill>
                        </a:rPr>
                        <a:t>-Σωματικές λειτουργίες</a:t>
                      </a:r>
                    </a:p>
                    <a:p>
                      <a:pPr>
                        <a:spcAft>
                          <a:spcPts val="0"/>
                        </a:spcAft>
                      </a:pPr>
                      <a:r>
                        <a:rPr lang="el-GR" sz="1800" dirty="0">
                          <a:solidFill>
                            <a:schemeClr val="tx1"/>
                          </a:solidFill>
                        </a:rPr>
                        <a:t> </a:t>
                      </a:r>
                    </a:p>
                    <a:p>
                      <a:pPr>
                        <a:spcAft>
                          <a:spcPts val="0"/>
                        </a:spcAft>
                      </a:pPr>
                      <a:r>
                        <a:rPr lang="el-GR" sz="1800" dirty="0">
                          <a:solidFill>
                            <a:schemeClr val="tx1"/>
                          </a:solidFill>
                        </a:rPr>
                        <a:t>-Σωματικές δομές</a:t>
                      </a:r>
                      <a:endParaRPr lang="el-GR" sz="1800" dirty="0">
                        <a:solidFill>
                          <a:schemeClr val="tx1"/>
                        </a:solidFill>
                        <a:latin typeface="Calibri"/>
                        <a:ea typeface="Calibri"/>
                        <a:cs typeface="Times New Roman"/>
                      </a:endParaRPr>
                    </a:p>
                  </a:txBody>
                  <a:tcPr marL="68580" marR="68580" marT="0" marB="0"/>
                </a:tc>
                <a:tc>
                  <a:txBody>
                    <a:bodyPr/>
                    <a:lstStyle/>
                    <a:p>
                      <a:pPr>
                        <a:spcAft>
                          <a:spcPts val="0"/>
                        </a:spcAft>
                      </a:pPr>
                      <a:r>
                        <a:rPr lang="el-GR" sz="1800" dirty="0">
                          <a:solidFill>
                            <a:schemeClr val="tx1"/>
                          </a:solidFill>
                        </a:rPr>
                        <a:t>-Συνήθειες</a:t>
                      </a:r>
                    </a:p>
                    <a:p>
                      <a:pPr>
                        <a:spcAft>
                          <a:spcPts val="0"/>
                        </a:spcAft>
                      </a:pPr>
                      <a:endParaRPr lang="el-GR" sz="1800" dirty="0">
                        <a:solidFill>
                          <a:schemeClr val="tx1"/>
                        </a:solidFill>
                      </a:endParaRPr>
                    </a:p>
                    <a:p>
                      <a:pPr>
                        <a:spcAft>
                          <a:spcPts val="0"/>
                        </a:spcAft>
                      </a:pPr>
                      <a:r>
                        <a:rPr lang="el-GR" sz="1800" dirty="0">
                          <a:solidFill>
                            <a:schemeClr val="tx1"/>
                          </a:solidFill>
                        </a:rPr>
                        <a:t>-Ρουτίνες</a:t>
                      </a:r>
                    </a:p>
                    <a:p>
                      <a:pPr>
                        <a:spcAft>
                          <a:spcPts val="0"/>
                        </a:spcAft>
                      </a:pPr>
                      <a:endParaRPr lang="el-GR" sz="1800" dirty="0">
                        <a:solidFill>
                          <a:schemeClr val="tx1"/>
                        </a:solidFill>
                      </a:endParaRPr>
                    </a:p>
                    <a:p>
                      <a:pPr>
                        <a:spcAft>
                          <a:spcPts val="0"/>
                        </a:spcAft>
                      </a:pPr>
                      <a:r>
                        <a:rPr lang="el-GR" sz="1800" dirty="0">
                          <a:solidFill>
                            <a:schemeClr val="tx1"/>
                          </a:solidFill>
                        </a:rPr>
                        <a:t>-Τελετουργίες</a:t>
                      </a:r>
                    </a:p>
                    <a:p>
                      <a:pPr>
                        <a:spcAft>
                          <a:spcPts val="0"/>
                        </a:spcAft>
                      </a:pPr>
                      <a:endParaRPr lang="el-GR" sz="1800" dirty="0">
                        <a:solidFill>
                          <a:schemeClr val="tx1"/>
                        </a:solidFill>
                      </a:endParaRPr>
                    </a:p>
                    <a:p>
                      <a:pPr>
                        <a:spcAft>
                          <a:spcPts val="0"/>
                        </a:spcAft>
                      </a:pPr>
                      <a:r>
                        <a:rPr lang="el-GR" sz="1800" dirty="0">
                          <a:solidFill>
                            <a:schemeClr val="tx1"/>
                          </a:solidFill>
                        </a:rPr>
                        <a:t>-Ρόλοι</a:t>
                      </a:r>
                      <a:endParaRPr lang="el-GR" sz="1800" dirty="0">
                        <a:solidFill>
                          <a:schemeClr val="tx1"/>
                        </a:solidFill>
                        <a:latin typeface="Calibri"/>
                        <a:ea typeface="Calibri"/>
                        <a:cs typeface="Times New Roman"/>
                      </a:endParaRPr>
                    </a:p>
                  </a:txBody>
                  <a:tcPr marL="68580" marR="68580" marT="0" marB="0"/>
                </a:tc>
                <a:tc>
                  <a:txBody>
                    <a:bodyPr/>
                    <a:lstStyle/>
                    <a:p>
                      <a:pPr>
                        <a:spcAft>
                          <a:spcPts val="0"/>
                        </a:spcAft>
                      </a:pPr>
                      <a:r>
                        <a:rPr lang="el-GR" sz="1800" dirty="0">
                          <a:solidFill>
                            <a:schemeClr val="tx1"/>
                          </a:solidFill>
                        </a:rPr>
                        <a:t>-Πολιτισμικό</a:t>
                      </a:r>
                    </a:p>
                    <a:p>
                      <a:pPr>
                        <a:spcAft>
                          <a:spcPts val="0"/>
                        </a:spcAft>
                      </a:pPr>
                      <a:endParaRPr lang="el-GR" sz="1800" dirty="0">
                        <a:solidFill>
                          <a:schemeClr val="tx1"/>
                        </a:solidFill>
                      </a:endParaRPr>
                    </a:p>
                    <a:p>
                      <a:pPr>
                        <a:spcAft>
                          <a:spcPts val="0"/>
                        </a:spcAft>
                      </a:pPr>
                      <a:r>
                        <a:rPr lang="el-GR" sz="1800" dirty="0">
                          <a:solidFill>
                            <a:schemeClr val="tx1"/>
                          </a:solidFill>
                        </a:rPr>
                        <a:t>-Προσωπικό</a:t>
                      </a:r>
                    </a:p>
                    <a:p>
                      <a:pPr>
                        <a:spcAft>
                          <a:spcPts val="0"/>
                        </a:spcAft>
                      </a:pPr>
                      <a:endParaRPr lang="el-GR" sz="1800" dirty="0">
                        <a:solidFill>
                          <a:schemeClr val="tx1"/>
                        </a:solidFill>
                      </a:endParaRPr>
                    </a:p>
                    <a:p>
                      <a:pPr>
                        <a:spcAft>
                          <a:spcPts val="0"/>
                        </a:spcAft>
                      </a:pPr>
                      <a:r>
                        <a:rPr lang="el-GR" sz="1800" dirty="0">
                          <a:solidFill>
                            <a:schemeClr val="tx1"/>
                          </a:solidFill>
                        </a:rPr>
                        <a:t>-Φυσικό</a:t>
                      </a:r>
                    </a:p>
                    <a:p>
                      <a:pPr>
                        <a:spcAft>
                          <a:spcPts val="0"/>
                        </a:spcAft>
                      </a:pPr>
                      <a:endParaRPr lang="el-GR" sz="1800" dirty="0">
                        <a:solidFill>
                          <a:schemeClr val="tx1"/>
                        </a:solidFill>
                      </a:endParaRPr>
                    </a:p>
                    <a:p>
                      <a:pPr>
                        <a:spcAft>
                          <a:spcPts val="0"/>
                        </a:spcAft>
                      </a:pPr>
                      <a:r>
                        <a:rPr lang="el-GR" sz="1800" dirty="0">
                          <a:solidFill>
                            <a:schemeClr val="tx1"/>
                          </a:solidFill>
                        </a:rPr>
                        <a:t>-Κοινωνικό</a:t>
                      </a:r>
                    </a:p>
                    <a:p>
                      <a:pPr>
                        <a:spcAft>
                          <a:spcPts val="0"/>
                        </a:spcAft>
                      </a:pPr>
                      <a:endParaRPr lang="el-GR" sz="1800" dirty="0">
                        <a:solidFill>
                          <a:schemeClr val="tx1"/>
                        </a:solidFill>
                      </a:endParaRPr>
                    </a:p>
                    <a:p>
                      <a:pPr>
                        <a:spcAft>
                          <a:spcPts val="0"/>
                        </a:spcAft>
                      </a:pPr>
                      <a:r>
                        <a:rPr lang="el-GR" sz="1800" dirty="0">
                          <a:solidFill>
                            <a:schemeClr val="tx1"/>
                          </a:solidFill>
                        </a:rPr>
                        <a:t>-Χρονικό</a:t>
                      </a:r>
                    </a:p>
                    <a:p>
                      <a:pPr>
                        <a:spcAft>
                          <a:spcPts val="0"/>
                        </a:spcAft>
                      </a:pPr>
                      <a:endParaRPr lang="el-GR" sz="1800" dirty="0">
                        <a:solidFill>
                          <a:schemeClr val="tx1"/>
                        </a:solidFill>
                      </a:endParaRPr>
                    </a:p>
                    <a:p>
                      <a:pPr>
                        <a:spcAft>
                          <a:spcPts val="0"/>
                        </a:spcAft>
                      </a:pPr>
                      <a:r>
                        <a:rPr lang="el-GR" sz="1800" dirty="0">
                          <a:solidFill>
                            <a:schemeClr val="tx1"/>
                          </a:solidFill>
                        </a:rPr>
                        <a:t>-Εικονικό</a:t>
                      </a:r>
                      <a:endParaRPr lang="el-GR" sz="1800" dirty="0">
                        <a:solidFill>
                          <a:schemeClr val="tx1"/>
                        </a:solidFill>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6A5E40-6FE9-4880-814F-6F826A766A7B}"/>
              </a:ext>
            </a:extLst>
          </p:cNvPr>
          <p:cNvSpPr>
            <a:spLocks noGrp="1"/>
          </p:cNvSpPr>
          <p:nvPr>
            <p:ph type="title"/>
          </p:nvPr>
        </p:nvSpPr>
        <p:spPr/>
        <p:txBody>
          <a:bodyPr/>
          <a:lstStyle/>
          <a:p>
            <a:r>
              <a:rPr lang="el-GR" dirty="0"/>
              <a:t>***δεξιότητες επεξεργασίας</a:t>
            </a:r>
          </a:p>
        </p:txBody>
      </p:sp>
      <p:sp>
        <p:nvSpPr>
          <p:cNvPr id="3" name="Θέση περιεχομένου 2">
            <a:extLst>
              <a:ext uri="{FF2B5EF4-FFF2-40B4-BE49-F238E27FC236}">
                <a16:creationId xmlns:a16="http://schemas.microsoft.com/office/drawing/2014/main" id="{F466740A-F39C-4763-90C5-ECF186D85255}"/>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65F9F6D5-7BF5-417A-B19B-5ECA05BA9A43}"/>
              </a:ext>
            </a:extLst>
          </p:cNvPr>
          <p:cNvPicPr>
            <a:picLocks noChangeAspect="1"/>
          </p:cNvPicPr>
          <p:nvPr/>
        </p:nvPicPr>
        <p:blipFill>
          <a:blip r:embed="rId2"/>
          <a:stretch>
            <a:fillRect/>
          </a:stretch>
        </p:blipFill>
        <p:spPr>
          <a:xfrm>
            <a:off x="683117" y="1690688"/>
            <a:ext cx="8411749" cy="3896269"/>
          </a:xfrm>
          <a:prstGeom prst="rect">
            <a:avLst/>
          </a:prstGeom>
        </p:spPr>
      </p:pic>
    </p:spTree>
    <p:extLst>
      <p:ext uri="{BB962C8B-B14F-4D97-AF65-F5344CB8AC3E}">
        <p14:creationId xmlns:p14="http://schemas.microsoft.com/office/powerpoint/2010/main" val="1375708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34D703-4CB2-4959-953E-B8D708B52A6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806BDE1-C73F-4424-B516-6E610BC87308}"/>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13987E05-B994-443B-9A9B-C3403F6D584F}"/>
              </a:ext>
            </a:extLst>
          </p:cNvPr>
          <p:cNvPicPr>
            <a:picLocks noChangeAspect="1"/>
          </p:cNvPicPr>
          <p:nvPr/>
        </p:nvPicPr>
        <p:blipFill>
          <a:blip r:embed="rId2"/>
          <a:stretch>
            <a:fillRect/>
          </a:stretch>
        </p:blipFill>
        <p:spPr>
          <a:xfrm>
            <a:off x="518525" y="689640"/>
            <a:ext cx="10083414" cy="3311654"/>
          </a:xfrm>
          <a:prstGeom prst="rect">
            <a:avLst/>
          </a:prstGeom>
        </p:spPr>
      </p:pic>
    </p:spTree>
    <p:extLst>
      <p:ext uri="{BB962C8B-B14F-4D97-AF65-F5344CB8AC3E}">
        <p14:creationId xmlns:p14="http://schemas.microsoft.com/office/powerpoint/2010/main" val="4010604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8AC7CC-39EB-4DA2-B61D-324D8C5A61B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5EC3183-3EAD-4C2B-8231-F5DA642C1C29}"/>
              </a:ext>
            </a:extLst>
          </p:cNvPr>
          <p:cNvSpPr>
            <a:spLocks noGrp="1"/>
          </p:cNvSpPr>
          <p:nvPr>
            <p:ph idx="1"/>
          </p:nvPr>
        </p:nvSpPr>
        <p:spPr/>
        <p:txBody>
          <a:bodyPr/>
          <a:lstStyle/>
          <a:p>
            <a:endParaRPr lang="el-GR" dirty="0"/>
          </a:p>
        </p:txBody>
      </p:sp>
      <p:pic>
        <p:nvPicPr>
          <p:cNvPr id="5" name="Εικόνα 4">
            <a:extLst>
              <a:ext uri="{FF2B5EF4-FFF2-40B4-BE49-F238E27FC236}">
                <a16:creationId xmlns:a16="http://schemas.microsoft.com/office/drawing/2014/main" id="{A7E44E60-1004-4E89-AC46-DEE6EC7EE2FD}"/>
              </a:ext>
            </a:extLst>
          </p:cNvPr>
          <p:cNvPicPr>
            <a:picLocks noChangeAspect="1"/>
          </p:cNvPicPr>
          <p:nvPr/>
        </p:nvPicPr>
        <p:blipFill>
          <a:blip r:embed="rId2"/>
          <a:stretch>
            <a:fillRect/>
          </a:stretch>
        </p:blipFill>
        <p:spPr>
          <a:xfrm>
            <a:off x="594894" y="1324928"/>
            <a:ext cx="11011406" cy="3009328"/>
          </a:xfrm>
          <a:prstGeom prst="rect">
            <a:avLst/>
          </a:prstGeom>
        </p:spPr>
      </p:pic>
    </p:spTree>
    <p:extLst>
      <p:ext uri="{BB962C8B-B14F-4D97-AF65-F5344CB8AC3E}">
        <p14:creationId xmlns:p14="http://schemas.microsoft.com/office/powerpoint/2010/main" val="1281192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095009-C0C4-492B-AC57-1BC36354DA52}"/>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69E30BCF-2482-4DF3-A894-F0572CA56EEF}"/>
              </a:ext>
            </a:extLst>
          </p:cNvPr>
          <p:cNvPicPr>
            <a:picLocks noGrp="1" noChangeAspect="1"/>
          </p:cNvPicPr>
          <p:nvPr>
            <p:ph idx="1"/>
          </p:nvPr>
        </p:nvPicPr>
        <p:blipFill>
          <a:blip r:embed="rId2"/>
          <a:stretch>
            <a:fillRect/>
          </a:stretch>
        </p:blipFill>
        <p:spPr>
          <a:xfrm>
            <a:off x="984312" y="223722"/>
            <a:ext cx="9755772" cy="2501190"/>
          </a:xfrm>
        </p:spPr>
      </p:pic>
      <p:pic>
        <p:nvPicPr>
          <p:cNvPr id="7" name="Εικόνα 6">
            <a:extLst>
              <a:ext uri="{FF2B5EF4-FFF2-40B4-BE49-F238E27FC236}">
                <a16:creationId xmlns:a16="http://schemas.microsoft.com/office/drawing/2014/main" id="{3BDCF012-CC0B-41F5-9259-F2E8D79B84EE}"/>
              </a:ext>
            </a:extLst>
          </p:cNvPr>
          <p:cNvPicPr>
            <a:picLocks noChangeAspect="1"/>
          </p:cNvPicPr>
          <p:nvPr/>
        </p:nvPicPr>
        <p:blipFill>
          <a:blip r:embed="rId3"/>
          <a:stretch>
            <a:fillRect/>
          </a:stretch>
        </p:blipFill>
        <p:spPr>
          <a:xfrm>
            <a:off x="880089" y="3221762"/>
            <a:ext cx="9512761" cy="2978012"/>
          </a:xfrm>
          <a:prstGeom prst="rect">
            <a:avLst/>
          </a:prstGeom>
        </p:spPr>
      </p:pic>
    </p:spTree>
    <p:extLst>
      <p:ext uri="{BB962C8B-B14F-4D97-AF65-F5344CB8AC3E}">
        <p14:creationId xmlns:p14="http://schemas.microsoft.com/office/powerpoint/2010/main" val="1611129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8E33E7-95C1-4642-A1D1-54B7A73CC67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9E1EE87-90E5-4C4C-B3CC-AFD0E41E74F4}"/>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068E901D-147F-40E6-BADE-75D5762B3152}"/>
              </a:ext>
            </a:extLst>
          </p:cNvPr>
          <p:cNvPicPr>
            <a:picLocks noChangeAspect="1"/>
          </p:cNvPicPr>
          <p:nvPr/>
        </p:nvPicPr>
        <p:blipFill>
          <a:blip r:embed="rId2"/>
          <a:stretch>
            <a:fillRect/>
          </a:stretch>
        </p:blipFill>
        <p:spPr>
          <a:xfrm>
            <a:off x="641666" y="365124"/>
            <a:ext cx="10367709" cy="6247731"/>
          </a:xfrm>
          <a:prstGeom prst="rect">
            <a:avLst/>
          </a:prstGeom>
        </p:spPr>
      </p:pic>
    </p:spTree>
    <p:extLst>
      <p:ext uri="{BB962C8B-B14F-4D97-AF65-F5344CB8AC3E}">
        <p14:creationId xmlns:p14="http://schemas.microsoft.com/office/powerpoint/2010/main" val="2418483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36775" y="228600"/>
            <a:ext cx="8153400" cy="990600"/>
          </a:xfrm>
          <a:solidFill>
            <a:schemeClr val="accent1">
              <a:lumMod val="60000"/>
              <a:lumOff val="40000"/>
            </a:schemeClr>
          </a:solidFill>
        </p:spPr>
        <p:txBody>
          <a:bodyPr/>
          <a:lstStyle/>
          <a:p>
            <a:pPr algn="ctr">
              <a:defRPr/>
            </a:pPr>
            <a:r>
              <a:rPr lang="el-GR" sz="3200" b="1" dirty="0"/>
              <a:t>Τομείς του Πεδίου της </a:t>
            </a:r>
            <a:r>
              <a:rPr lang="el-GR" sz="3200" b="1" dirty="0" err="1"/>
              <a:t>Εργοθεραπείας</a:t>
            </a:r>
            <a:r>
              <a:rPr lang="el-GR" sz="3200" b="1" dirty="0"/>
              <a:t> </a:t>
            </a:r>
          </a:p>
        </p:txBody>
      </p:sp>
      <p:graphicFrame>
        <p:nvGraphicFramePr>
          <p:cNvPr id="4" name="3 - Πίνακας"/>
          <p:cNvGraphicFramePr>
            <a:graphicFrameLocks noGrp="1"/>
          </p:cNvGraphicFramePr>
          <p:nvPr>
            <p:extLst>
              <p:ext uri="{D42A27DB-BD31-4B8C-83A1-F6EECF244321}">
                <p14:modId xmlns:p14="http://schemas.microsoft.com/office/powerpoint/2010/main" val="3184123372"/>
              </p:ext>
            </p:extLst>
          </p:nvPr>
        </p:nvGraphicFramePr>
        <p:xfrm>
          <a:off x="0" y="1219200"/>
          <a:ext cx="12192000" cy="5349929"/>
        </p:xfrm>
        <a:graphic>
          <a:graphicData uri="http://schemas.openxmlformats.org/drawingml/2006/table">
            <a:tbl>
              <a:tblPr firstRow="1" bandRow="1">
                <a:tableStyleId>{37CE84F3-28C3-443E-9E96-99CF82512B78}</a:tableStyleId>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2438400">
                  <a:extLst>
                    <a:ext uri="{9D8B030D-6E8A-4147-A177-3AD203B41FA5}">
                      <a16:colId xmlns:a16="http://schemas.microsoft.com/office/drawing/2014/main" val="20004"/>
                    </a:ext>
                  </a:extLst>
                </a:gridCol>
              </a:tblGrid>
              <a:tr h="680949">
                <a:tc>
                  <a:txBody>
                    <a:bodyPr/>
                    <a:lstStyle/>
                    <a:p>
                      <a:r>
                        <a:rPr lang="el-GR" sz="1800" dirty="0"/>
                        <a:t>ΕΡΓΑ</a:t>
                      </a:r>
                    </a:p>
                  </a:txBody>
                  <a:tcPr marL="91439" marR="91439" marT="45724" marB="45724"/>
                </a:tc>
                <a:tc>
                  <a:txBody>
                    <a:bodyPr/>
                    <a:lstStyle/>
                    <a:p>
                      <a:r>
                        <a:rPr lang="el-GR" sz="1800" dirty="0"/>
                        <a:t>ΔΕΞΙΟΤΗΤΕΣ ΕΚΤΕΛΕΣΗΣ</a:t>
                      </a:r>
                    </a:p>
                  </a:txBody>
                  <a:tcPr marL="91439" marR="91439" marT="45724" marB="45724"/>
                </a:tc>
                <a:tc>
                  <a:txBody>
                    <a:bodyPr/>
                    <a:lstStyle/>
                    <a:p>
                      <a:r>
                        <a:rPr lang="el-GR" sz="1800" dirty="0"/>
                        <a:t>ΠΑΡΑΓΟΝΤΕΣ ΑΤΟΜΟΥ</a:t>
                      </a:r>
                    </a:p>
                  </a:txBody>
                  <a:tcPr marL="91439" marR="91439" marT="45724" marB="45724"/>
                </a:tc>
                <a:tc>
                  <a:txBody>
                    <a:bodyPr/>
                    <a:lstStyle/>
                    <a:p>
                      <a:r>
                        <a:rPr lang="el-GR" sz="1800" dirty="0"/>
                        <a:t>ΜΟΤΙΒΑ ΕΚΤΕΛΕΣΗΣ</a:t>
                      </a:r>
                    </a:p>
                  </a:txBody>
                  <a:tcPr marL="91439" marR="91439" marT="45724" marB="45724"/>
                </a:tc>
                <a:tc>
                  <a:txBody>
                    <a:bodyPr/>
                    <a:lstStyle/>
                    <a:p>
                      <a:r>
                        <a:rPr lang="el-GR" sz="1800" dirty="0"/>
                        <a:t>ΠΛΑΙΣΙΟ ΚΑΙ ΠΕΡΙΒΑΛΛΟΝ</a:t>
                      </a:r>
                    </a:p>
                  </a:txBody>
                  <a:tcPr marL="91439" marR="91439" marT="45724" marB="45724"/>
                </a:tc>
                <a:extLst>
                  <a:ext uri="{0D108BD9-81ED-4DB2-BD59-A6C34878D82A}">
                    <a16:rowId xmlns:a16="http://schemas.microsoft.com/office/drawing/2014/main" val="10000"/>
                  </a:ext>
                </a:extLst>
              </a:tr>
              <a:tr h="4668980">
                <a:tc>
                  <a:txBody>
                    <a:bodyPr/>
                    <a:lstStyle/>
                    <a:p>
                      <a:pPr>
                        <a:spcAft>
                          <a:spcPts val="0"/>
                        </a:spcAft>
                      </a:pPr>
                      <a:r>
                        <a:rPr lang="el-GR" sz="1800" dirty="0">
                          <a:solidFill>
                            <a:schemeClr val="tx1"/>
                          </a:solidFill>
                        </a:rPr>
                        <a:t>Δραστηριότητες Καθημερινής Ζωής (ΔΚΖ)</a:t>
                      </a:r>
                    </a:p>
                    <a:p>
                      <a:pPr>
                        <a:spcAft>
                          <a:spcPts val="0"/>
                        </a:spcAft>
                      </a:pPr>
                      <a:r>
                        <a:rPr lang="el-GR" sz="1800" dirty="0">
                          <a:solidFill>
                            <a:schemeClr val="tx1"/>
                          </a:solidFill>
                        </a:rPr>
                        <a:t>-Σύνθετες Δραστηριότητες Καθημερινής Ζωής</a:t>
                      </a:r>
                    </a:p>
                    <a:p>
                      <a:pPr>
                        <a:spcAft>
                          <a:spcPts val="0"/>
                        </a:spcAft>
                      </a:pPr>
                      <a:r>
                        <a:rPr lang="el-GR" sz="1800" dirty="0">
                          <a:solidFill>
                            <a:schemeClr val="tx1"/>
                          </a:solidFill>
                        </a:rPr>
                        <a:t>-Ανάπαυση και ύπνος</a:t>
                      </a:r>
                    </a:p>
                    <a:p>
                      <a:pPr>
                        <a:spcAft>
                          <a:spcPts val="0"/>
                        </a:spcAft>
                      </a:pPr>
                      <a:r>
                        <a:rPr lang="el-GR" sz="1800" dirty="0">
                          <a:solidFill>
                            <a:schemeClr val="tx1"/>
                          </a:solidFill>
                        </a:rPr>
                        <a:t>-Εκπαίδευση</a:t>
                      </a:r>
                    </a:p>
                    <a:p>
                      <a:pPr>
                        <a:spcAft>
                          <a:spcPts val="0"/>
                        </a:spcAft>
                      </a:pPr>
                      <a:r>
                        <a:rPr lang="el-GR" sz="1800" dirty="0">
                          <a:solidFill>
                            <a:schemeClr val="tx1"/>
                          </a:solidFill>
                        </a:rPr>
                        <a:t>-Εργασία</a:t>
                      </a:r>
                    </a:p>
                    <a:p>
                      <a:pPr>
                        <a:spcAft>
                          <a:spcPts val="0"/>
                        </a:spcAft>
                      </a:pPr>
                      <a:r>
                        <a:rPr lang="el-GR" sz="1800" dirty="0">
                          <a:solidFill>
                            <a:schemeClr val="tx1"/>
                          </a:solidFill>
                        </a:rPr>
                        <a:t>-Παιχνίδι</a:t>
                      </a:r>
                    </a:p>
                    <a:p>
                      <a:pPr>
                        <a:spcAft>
                          <a:spcPts val="0"/>
                        </a:spcAft>
                      </a:pPr>
                      <a:r>
                        <a:rPr lang="el-GR" sz="1800" dirty="0">
                          <a:solidFill>
                            <a:schemeClr val="tx1"/>
                          </a:solidFill>
                        </a:rPr>
                        <a:t>-Ελεύθερος χρόνος</a:t>
                      </a:r>
                    </a:p>
                    <a:p>
                      <a:pPr>
                        <a:spcAft>
                          <a:spcPts val="0"/>
                        </a:spcAft>
                      </a:pPr>
                      <a:r>
                        <a:rPr lang="el-GR" sz="1800" dirty="0">
                          <a:solidFill>
                            <a:schemeClr val="tx1"/>
                          </a:solidFill>
                        </a:rPr>
                        <a:t>-Κοινωνική Συμμετοχή </a:t>
                      </a:r>
                      <a:endParaRPr lang="el-GR" sz="1800" dirty="0">
                        <a:solidFill>
                          <a:schemeClr val="tx1"/>
                        </a:solidFill>
                        <a:latin typeface="Calibri"/>
                        <a:ea typeface="Calibri"/>
                        <a:cs typeface="Times New Roman"/>
                      </a:endParaRPr>
                    </a:p>
                  </a:txBody>
                  <a:tcPr marL="68580" marR="68580" marT="0" marB="0"/>
                </a:tc>
                <a:tc>
                  <a:txBody>
                    <a:bodyPr/>
                    <a:lstStyle/>
                    <a:p>
                      <a:r>
                        <a:rPr kumimoji="0" lang="el-GR" sz="2000" kern="1200" dirty="0">
                          <a:solidFill>
                            <a:schemeClr val="tx1"/>
                          </a:solidFill>
                        </a:rPr>
                        <a:t>-Κινητικές δεξιότητες</a:t>
                      </a:r>
                    </a:p>
                    <a:p>
                      <a:r>
                        <a:rPr kumimoji="0" lang="el-GR" sz="2000" kern="1200" dirty="0">
                          <a:solidFill>
                            <a:schemeClr val="tx1"/>
                          </a:solidFill>
                        </a:rPr>
                        <a:t> </a:t>
                      </a:r>
                    </a:p>
                    <a:p>
                      <a:r>
                        <a:rPr kumimoji="0" lang="el-GR" sz="2000" kern="1200" dirty="0">
                          <a:solidFill>
                            <a:schemeClr val="tx1"/>
                          </a:solidFill>
                        </a:rPr>
                        <a:t>-Δεξιότητες επεξεργασίας***</a:t>
                      </a:r>
                    </a:p>
                    <a:p>
                      <a:r>
                        <a:rPr kumimoji="0" lang="el-GR" sz="2000" kern="1200" dirty="0">
                          <a:solidFill>
                            <a:schemeClr val="tx1"/>
                          </a:solidFill>
                        </a:rPr>
                        <a:t> </a:t>
                      </a:r>
                    </a:p>
                    <a:p>
                      <a:r>
                        <a:rPr kumimoji="0" lang="el-GR" sz="2000" kern="1200" dirty="0">
                          <a:solidFill>
                            <a:schemeClr val="tx1"/>
                          </a:solidFill>
                        </a:rPr>
                        <a:t>-Δεξιότητες κοινωνικής αλληλεπίδρασης </a:t>
                      </a:r>
                    </a:p>
                    <a:p>
                      <a:endParaRPr lang="el-GR" sz="2000" dirty="0">
                        <a:solidFill>
                          <a:schemeClr val="tx1"/>
                        </a:solidFill>
                      </a:endParaRPr>
                    </a:p>
                  </a:txBody>
                  <a:tcPr marL="91439" marR="91439" marT="45724" marB="45724"/>
                </a:tc>
                <a:tc>
                  <a:txBody>
                    <a:bodyPr/>
                    <a:lstStyle/>
                    <a:p>
                      <a:pPr>
                        <a:spcAft>
                          <a:spcPts val="0"/>
                        </a:spcAft>
                      </a:pPr>
                      <a:r>
                        <a:rPr lang="el-GR" sz="1800" dirty="0">
                          <a:solidFill>
                            <a:schemeClr val="tx1"/>
                          </a:solidFill>
                        </a:rPr>
                        <a:t>-Αξίες, πεποιθήσεις, πνευματικότητα</a:t>
                      </a:r>
                    </a:p>
                    <a:p>
                      <a:pPr>
                        <a:spcAft>
                          <a:spcPts val="0"/>
                        </a:spcAft>
                      </a:pPr>
                      <a:endParaRPr lang="el-GR" sz="1800" dirty="0">
                        <a:solidFill>
                          <a:schemeClr val="tx1"/>
                        </a:solidFill>
                      </a:endParaRPr>
                    </a:p>
                    <a:p>
                      <a:pPr>
                        <a:spcAft>
                          <a:spcPts val="0"/>
                        </a:spcAft>
                      </a:pPr>
                      <a:r>
                        <a:rPr lang="el-GR" sz="1800" dirty="0">
                          <a:solidFill>
                            <a:schemeClr val="tx1"/>
                          </a:solidFill>
                        </a:rPr>
                        <a:t>-Σωματικές λειτουργίες</a:t>
                      </a:r>
                    </a:p>
                    <a:p>
                      <a:pPr>
                        <a:spcAft>
                          <a:spcPts val="0"/>
                        </a:spcAft>
                      </a:pPr>
                      <a:r>
                        <a:rPr lang="el-GR" sz="1800" dirty="0">
                          <a:solidFill>
                            <a:schemeClr val="tx1"/>
                          </a:solidFill>
                        </a:rPr>
                        <a:t> </a:t>
                      </a:r>
                    </a:p>
                    <a:p>
                      <a:pPr>
                        <a:spcAft>
                          <a:spcPts val="0"/>
                        </a:spcAft>
                      </a:pPr>
                      <a:r>
                        <a:rPr lang="el-GR" sz="1800" dirty="0">
                          <a:solidFill>
                            <a:schemeClr val="tx1"/>
                          </a:solidFill>
                        </a:rPr>
                        <a:t>-Σωματικές δομές</a:t>
                      </a:r>
                      <a:endParaRPr lang="el-GR" sz="1800" dirty="0">
                        <a:solidFill>
                          <a:schemeClr val="tx1"/>
                        </a:solidFill>
                        <a:latin typeface="Calibri"/>
                        <a:ea typeface="Calibri"/>
                        <a:cs typeface="Times New Roman"/>
                      </a:endParaRPr>
                    </a:p>
                  </a:txBody>
                  <a:tcPr marL="68580" marR="68580" marT="0" marB="0"/>
                </a:tc>
                <a:tc>
                  <a:txBody>
                    <a:bodyPr/>
                    <a:lstStyle/>
                    <a:p>
                      <a:pPr>
                        <a:spcAft>
                          <a:spcPts val="0"/>
                        </a:spcAft>
                      </a:pPr>
                      <a:r>
                        <a:rPr lang="el-GR" sz="1800" dirty="0">
                          <a:solidFill>
                            <a:schemeClr val="tx1"/>
                          </a:solidFill>
                        </a:rPr>
                        <a:t>-Συνήθειες</a:t>
                      </a:r>
                    </a:p>
                    <a:p>
                      <a:pPr>
                        <a:spcAft>
                          <a:spcPts val="0"/>
                        </a:spcAft>
                      </a:pPr>
                      <a:endParaRPr lang="el-GR" sz="1800" dirty="0">
                        <a:solidFill>
                          <a:schemeClr val="tx1"/>
                        </a:solidFill>
                      </a:endParaRPr>
                    </a:p>
                    <a:p>
                      <a:pPr>
                        <a:spcAft>
                          <a:spcPts val="0"/>
                        </a:spcAft>
                      </a:pPr>
                      <a:r>
                        <a:rPr lang="el-GR" sz="1800" dirty="0">
                          <a:solidFill>
                            <a:schemeClr val="tx1"/>
                          </a:solidFill>
                        </a:rPr>
                        <a:t>-Ρουτίνες</a:t>
                      </a:r>
                    </a:p>
                    <a:p>
                      <a:pPr>
                        <a:spcAft>
                          <a:spcPts val="0"/>
                        </a:spcAft>
                      </a:pPr>
                      <a:endParaRPr lang="el-GR" sz="1800" dirty="0">
                        <a:solidFill>
                          <a:schemeClr val="tx1"/>
                        </a:solidFill>
                      </a:endParaRPr>
                    </a:p>
                    <a:p>
                      <a:pPr>
                        <a:spcAft>
                          <a:spcPts val="0"/>
                        </a:spcAft>
                      </a:pPr>
                      <a:r>
                        <a:rPr lang="el-GR" sz="1800" dirty="0">
                          <a:solidFill>
                            <a:schemeClr val="tx1"/>
                          </a:solidFill>
                        </a:rPr>
                        <a:t>-Τελετουργίες</a:t>
                      </a:r>
                    </a:p>
                    <a:p>
                      <a:pPr>
                        <a:spcAft>
                          <a:spcPts val="0"/>
                        </a:spcAft>
                      </a:pPr>
                      <a:endParaRPr lang="el-GR" sz="1800" dirty="0">
                        <a:solidFill>
                          <a:schemeClr val="tx1"/>
                        </a:solidFill>
                      </a:endParaRPr>
                    </a:p>
                    <a:p>
                      <a:pPr>
                        <a:spcAft>
                          <a:spcPts val="0"/>
                        </a:spcAft>
                      </a:pPr>
                      <a:r>
                        <a:rPr lang="el-GR" sz="1800" dirty="0">
                          <a:solidFill>
                            <a:schemeClr val="tx1"/>
                          </a:solidFill>
                        </a:rPr>
                        <a:t>-Ρόλοι</a:t>
                      </a:r>
                      <a:endParaRPr lang="el-GR" sz="1800" dirty="0">
                        <a:solidFill>
                          <a:schemeClr val="tx1"/>
                        </a:solidFill>
                        <a:latin typeface="Calibri"/>
                        <a:ea typeface="Calibri"/>
                        <a:cs typeface="Times New Roman"/>
                      </a:endParaRPr>
                    </a:p>
                  </a:txBody>
                  <a:tcPr marL="68580" marR="68580" marT="0" marB="0"/>
                </a:tc>
                <a:tc>
                  <a:txBody>
                    <a:bodyPr/>
                    <a:lstStyle/>
                    <a:p>
                      <a:pPr>
                        <a:spcAft>
                          <a:spcPts val="0"/>
                        </a:spcAft>
                      </a:pPr>
                      <a:r>
                        <a:rPr lang="el-GR" sz="1800" dirty="0">
                          <a:solidFill>
                            <a:schemeClr val="tx1"/>
                          </a:solidFill>
                        </a:rPr>
                        <a:t>-Πολιτισμικό</a:t>
                      </a:r>
                    </a:p>
                    <a:p>
                      <a:pPr>
                        <a:spcAft>
                          <a:spcPts val="0"/>
                        </a:spcAft>
                      </a:pPr>
                      <a:endParaRPr lang="el-GR" sz="1800" dirty="0">
                        <a:solidFill>
                          <a:schemeClr val="tx1"/>
                        </a:solidFill>
                      </a:endParaRPr>
                    </a:p>
                    <a:p>
                      <a:pPr>
                        <a:spcAft>
                          <a:spcPts val="0"/>
                        </a:spcAft>
                      </a:pPr>
                      <a:r>
                        <a:rPr lang="el-GR" sz="1800" dirty="0">
                          <a:solidFill>
                            <a:schemeClr val="tx1"/>
                          </a:solidFill>
                        </a:rPr>
                        <a:t>-Προσωπικό</a:t>
                      </a:r>
                    </a:p>
                    <a:p>
                      <a:pPr>
                        <a:spcAft>
                          <a:spcPts val="0"/>
                        </a:spcAft>
                      </a:pPr>
                      <a:endParaRPr lang="el-GR" sz="1800" dirty="0">
                        <a:solidFill>
                          <a:schemeClr val="tx1"/>
                        </a:solidFill>
                      </a:endParaRPr>
                    </a:p>
                    <a:p>
                      <a:pPr>
                        <a:spcAft>
                          <a:spcPts val="0"/>
                        </a:spcAft>
                      </a:pPr>
                      <a:r>
                        <a:rPr lang="el-GR" sz="1800" dirty="0">
                          <a:solidFill>
                            <a:schemeClr val="tx1"/>
                          </a:solidFill>
                        </a:rPr>
                        <a:t>-Φυσικό</a:t>
                      </a:r>
                    </a:p>
                    <a:p>
                      <a:pPr>
                        <a:spcAft>
                          <a:spcPts val="0"/>
                        </a:spcAft>
                      </a:pPr>
                      <a:endParaRPr lang="el-GR" sz="1800" dirty="0">
                        <a:solidFill>
                          <a:schemeClr val="tx1"/>
                        </a:solidFill>
                      </a:endParaRPr>
                    </a:p>
                    <a:p>
                      <a:pPr>
                        <a:spcAft>
                          <a:spcPts val="0"/>
                        </a:spcAft>
                      </a:pPr>
                      <a:r>
                        <a:rPr lang="el-GR" sz="1800" dirty="0">
                          <a:solidFill>
                            <a:schemeClr val="tx1"/>
                          </a:solidFill>
                        </a:rPr>
                        <a:t>-Κοινωνικό</a:t>
                      </a:r>
                    </a:p>
                    <a:p>
                      <a:pPr>
                        <a:spcAft>
                          <a:spcPts val="0"/>
                        </a:spcAft>
                      </a:pPr>
                      <a:endParaRPr lang="el-GR" sz="1800" dirty="0">
                        <a:solidFill>
                          <a:schemeClr val="tx1"/>
                        </a:solidFill>
                      </a:endParaRPr>
                    </a:p>
                    <a:p>
                      <a:pPr>
                        <a:spcAft>
                          <a:spcPts val="0"/>
                        </a:spcAft>
                      </a:pPr>
                      <a:r>
                        <a:rPr lang="el-GR" sz="1800" dirty="0">
                          <a:solidFill>
                            <a:schemeClr val="tx1"/>
                          </a:solidFill>
                        </a:rPr>
                        <a:t>-Χρονικό</a:t>
                      </a:r>
                    </a:p>
                    <a:p>
                      <a:pPr>
                        <a:spcAft>
                          <a:spcPts val="0"/>
                        </a:spcAft>
                      </a:pPr>
                      <a:endParaRPr lang="el-GR" sz="1800" dirty="0">
                        <a:solidFill>
                          <a:schemeClr val="tx1"/>
                        </a:solidFill>
                      </a:endParaRPr>
                    </a:p>
                    <a:p>
                      <a:pPr>
                        <a:spcAft>
                          <a:spcPts val="0"/>
                        </a:spcAft>
                      </a:pPr>
                      <a:r>
                        <a:rPr lang="el-GR" sz="1800" dirty="0">
                          <a:solidFill>
                            <a:schemeClr val="tx1"/>
                          </a:solidFill>
                        </a:rPr>
                        <a:t>-Εικονικό****</a:t>
                      </a:r>
                      <a:endParaRPr lang="el-GR" sz="1800" dirty="0">
                        <a:solidFill>
                          <a:schemeClr val="tx1"/>
                        </a:solidFill>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16150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0E0683-9FE3-41E7-B6F1-8F37325996F5}"/>
              </a:ext>
            </a:extLst>
          </p:cNvPr>
          <p:cNvSpPr>
            <a:spLocks noGrp="1"/>
          </p:cNvSpPr>
          <p:nvPr>
            <p:ph type="title"/>
          </p:nvPr>
        </p:nvSpPr>
        <p:spPr/>
        <p:txBody>
          <a:bodyPr/>
          <a:lstStyle/>
          <a:p>
            <a:endParaRPr lang="el-GR"/>
          </a:p>
        </p:txBody>
      </p:sp>
      <p:pic>
        <p:nvPicPr>
          <p:cNvPr id="7" name="Θέση περιεχομένου 6">
            <a:extLst>
              <a:ext uri="{FF2B5EF4-FFF2-40B4-BE49-F238E27FC236}">
                <a16:creationId xmlns:a16="http://schemas.microsoft.com/office/drawing/2014/main" id="{B3C0FB28-32A0-4F9F-A250-EF19FB9BB839}"/>
              </a:ext>
            </a:extLst>
          </p:cNvPr>
          <p:cNvPicPr>
            <a:picLocks noGrp="1" noChangeAspect="1"/>
          </p:cNvPicPr>
          <p:nvPr>
            <p:ph idx="1"/>
          </p:nvPr>
        </p:nvPicPr>
        <p:blipFill>
          <a:blip r:embed="rId2"/>
          <a:stretch>
            <a:fillRect/>
          </a:stretch>
        </p:blipFill>
        <p:spPr>
          <a:xfrm>
            <a:off x="987552" y="3295277"/>
            <a:ext cx="9912095" cy="3376303"/>
          </a:xfrm>
        </p:spPr>
      </p:pic>
      <p:pic>
        <p:nvPicPr>
          <p:cNvPr id="5" name="Εικόνα 4">
            <a:extLst>
              <a:ext uri="{FF2B5EF4-FFF2-40B4-BE49-F238E27FC236}">
                <a16:creationId xmlns:a16="http://schemas.microsoft.com/office/drawing/2014/main" id="{A79CDD88-EBD2-466E-BB8D-AF3A790864F3}"/>
              </a:ext>
            </a:extLst>
          </p:cNvPr>
          <p:cNvPicPr>
            <a:picLocks noChangeAspect="1"/>
          </p:cNvPicPr>
          <p:nvPr/>
        </p:nvPicPr>
        <p:blipFill>
          <a:blip r:embed="rId3"/>
          <a:stretch>
            <a:fillRect/>
          </a:stretch>
        </p:blipFill>
        <p:spPr>
          <a:xfrm>
            <a:off x="838200" y="365125"/>
            <a:ext cx="11137654" cy="2399472"/>
          </a:xfrm>
          <a:prstGeom prst="rect">
            <a:avLst/>
          </a:prstGeom>
        </p:spPr>
      </p:pic>
    </p:spTree>
    <p:extLst>
      <p:ext uri="{BB962C8B-B14F-4D97-AF65-F5344CB8AC3E}">
        <p14:creationId xmlns:p14="http://schemas.microsoft.com/office/powerpoint/2010/main" val="3415381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D8548A-417C-4080-AF86-E56845935279}"/>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DB4C1AA8-A335-4B58-8E79-92BE1D50341E}"/>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1CDE1070-2688-4B91-A7AF-B4E02A260E7D}"/>
              </a:ext>
            </a:extLst>
          </p:cNvPr>
          <p:cNvPicPr>
            <a:picLocks noChangeAspect="1"/>
          </p:cNvPicPr>
          <p:nvPr/>
        </p:nvPicPr>
        <p:blipFill>
          <a:blip r:embed="rId2"/>
          <a:stretch>
            <a:fillRect/>
          </a:stretch>
        </p:blipFill>
        <p:spPr>
          <a:xfrm>
            <a:off x="667952" y="365125"/>
            <a:ext cx="9609904" cy="5621358"/>
          </a:xfrm>
          <a:prstGeom prst="rect">
            <a:avLst/>
          </a:prstGeom>
        </p:spPr>
      </p:pic>
    </p:spTree>
    <p:extLst>
      <p:ext uri="{BB962C8B-B14F-4D97-AF65-F5344CB8AC3E}">
        <p14:creationId xmlns:p14="http://schemas.microsoft.com/office/powerpoint/2010/main" val="3135954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A15233-DC37-42EF-94B5-78AD96992083}"/>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4B5219E8-96A8-4B9F-A5C6-A0DBF590A876}"/>
              </a:ext>
            </a:extLst>
          </p:cNvPr>
          <p:cNvPicPr>
            <a:picLocks noGrp="1" noChangeAspect="1"/>
          </p:cNvPicPr>
          <p:nvPr>
            <p:ph idx="1"/>
          </p:nvPr>
        </p:nvPicPr>
        <p:blipFill>
          <a:blip r:embed="rId2"/>
          <a:stretch>
            <a:fillRect/>
          </a:stretch>
        </p:blipFill>
        <p:spPr>
          <a:xfrm>
            <a:off x="709648" y="648272"/>
            <a:ext cx="11556541" cy="4874704"/>
          </a:xfrm>
        </p:spPr>
      </p:pic>
    </p:spTree>
    <p:extLst>
      <p:ext uri="{BB962C8B-B14F-4D97-AF65-F5344CB8AC3E}">
        <p14:creationId xmlns:p14="http://schemas.microsoft.com/office/powerpoint/2010/main" val="3072987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a:extLst>
              <a:ext uri="{FF2B5EF4-FFF2-40B4-BE49-F238E27FC236}">
                <a16:creationId xmlns:a16="http://schemas.microsoft.com/office/drawing/2014/main" id="{8CD79267-90FC-4929-B24D-52DA616B32E5}"/>
              </a:ext>
            </a:extLst>
          </p:cNvPr>
          <p:cNvSpPr txBox="1">
            <a:spLocks/>
          </p:cNvSpPr>
          <p:nvPr/>
        </p:nvSpPr>
        <p:spPr>
          <a:xfrm>
            <a:off x="1831975" y="260717"/>
            <a:ext cx="8153400" cy="1219200"/>
          </a:xfrm>
          <a:prstGeom prst="rect">
            <a:avLst/>
          </a:prstGeom>
          <a:solidFill>
            <a:schemeClr val="accent1">
              <a:lumMod val="60000"/>
              <a:lumOff val="40000"/>
            </a:schemeClr>
          </a:solidFill>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l-GR" sz="2800" b="1" dirty="0"/>
              <a:t>Αμερικάνικο Πλαίσιο Πρακτικής της Εργοθεραπείας: Πεδίο και Διαδικασία» (</a:t>
            </a:r>
            <a:r>
              <a:rPr lang="en-US" sz="2800" b="1" dirty="0"/>
              <a:t>American Occupational Therapy Practice Framework</a:t>
            </a:r>
            <a:r>
              <a:rPr lang="el-GR" sz="2800" b="1" dirty="0"/>
              <a:t>: </a:t>
            </a:r>
            <a:r>
              <a:rPr lang="en-US" sz="2800" b="1" dirty="0"/>
              <a:t>Domain and Process</a:t>
            </a:r>
            <a:r>
              <a:rPr lang="el-GR" sz="2800" b="1" dirty="0"/>
              <a:t>)</a:t>
            </a:r>
          </a:p>
        </p:txBody>
      </p:sp>
      <p:pic>
        <p:nvPicPr>
          <p:cNvPr id="6" name="Εικόνα 5">
            <a:extLst>
              <a:ext uri="{FF2B5EF4-FFF2-40B4-BE49-F238E27FC236}">
                <a16:creationId xmlns:a16="http://schemas.microsoft.com/office/drawing/2014/main" id="{B5C23D44-A7B4-4C1A-8747-E8B9D566E5D1}"/>
              </a:ext>
            </a:extLst>
          </p:cNvPr>
          <p:cNvPicPr>
            <a:picLocks noChangeAspect="1"/>
          </p:cNvPicPr>
          <p:nvPr/>
        </p:nvPicPr>
        <p:blipFill>
          <a:blip r:embed="rId2"/>
          <a:stretch>
            <a:fillRect/>
          </a:stretch>
        </p:blipFill>
        <p:spPr>
          <a:xfrm>
            <a:off x="799900" y="2438400"/>
            <a:ext cx="10182518" cy="1782838"/>
          </a:xfrm>
          <a:prstGeom prst="rect">
            <a:avLst/>
          </a:prstGeom>
        </p:spPr>
      </p:pic>
    </p:spTree>
    <p:extLst>
      <p:ext uri="{BB962C8B-B14F-4D97-AF65-F5344CB8AC3E}">
        <p14:creationId xmlns:p14="http://schemas.microsoft.com/office/powerpoint/2010/main" val="689286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E14F0B-3554-40C1-ACB1-CB616D33F0B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759D270-B17F-4505-BC5C-557683DA1D21}"/>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94F17841-A7AE-47DF-9342-1077972D1814}"/>
              </a:ext>
            </a:extLst>
          </p:cNvPr>
          <p:cNvPicPr>
            <a:picLocks noChangeAspect="1"/>
          </p:cNvPicPr>
          <p:nvPr/>
        </p:nvPicPr>
        <p:blipFill>
          <a:blip r:embed="rId2"/>
          <a:stretch>
            <a:fillRect/>
          </a:stretch>
        </p:blipFill>
        <p:spPr>
          <a:xfrm>
            <a:off x="1133856" y="287826"/>
            <a:ext cx="9930384" cy="6286207"/>
          </a:xfrm>
          <a:prstGeom prst="rect">
            <a:avLst/>
          </a:prstGeom>
        </p:spPr>
      </p:pic>
    </p:spTree>
    <p:extLst>
      <p:ext uri="{BB962C8B-B14F-4D97-AF65-F5344CB8AC3E}">
        <p14:creationId xmlns:p14="http://schemas.microsoft.com/office/powerpoint/2010/main" val="2342726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4817DA-3396-470F-BDD6-934B70253B08}"/>
              </a:ext>
            </a:extLst>
          </p:cNvPr>
          <p:cNvSpPr>
            <a:spLocks noGrp="1"/>
          </p:cNvSpPr>
          <p:nvPr>
            <p:ph type="title"/>
          </p:nvPr>
        </p:nvSpPr>
        <p:spPr/>
        <p:txBody>
          <a:bodyPr/>
          <a:lstStyle/>
          <a:p>
            <a:r>
              <a:rPr lang="el-GR" dirty="0"/>
              <a:t>…ωστόσο….</a:t>
            </a:r>
          </a:p>
        </p:txBody>
      </p:sp>
      <p:pic>
        <p:nvPicPr>
          <p:cNvPr id="5" name="Θέση περιεχομένου 4">
            <a:extLst>
              <a:ext uri="{FF2B5EF4-FFF2-40B4-BE49-F238E27FC236}">
                <a16:creationId xmlns:a16="http://schemas.microsoft.com/office/drawing/2014/main" id="{8B3464AD-6A72-4A0D-A6A9-E2AA6C6E295B}"/>
              </a:ext>
            </a:extLst>
          </p:cNvPr>
          <p:cNvPicPr>
            <a:picLocks noGrp="1" noChangeAspect="1"/>
          </p:cNvPicPr>
          <p:nvPr>
            <p:ph idx="1"/>
          </p:nvPr>
        </p:nvPicPr>
        <p:blipFill>
          <a:blip r:embed="rId2"/>
          <a:stretch>
            <a:fillRect/>
          </a:stretch>
        </p:blipFill>
        <p:spPr>
          <a:xfrm>
            <a:off x="558694" y="1920240"/>
            <a:ext cx="11240700" cy="4224527"/>
          </a:xfrm>
        </p:spPr>
      </p:pic>
    </p:spTree>
    <p:extLst>
      <p:ext uri="{BB962C8B-B14F-4D97-AF65-F5344CB8AC3E}">
        <p14:creationId xmlns:p14="http://schemas.microsoft.com/office/powerpoint/2010/main" val="1330290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C5DC3B-00DB-48D3-9D62-060C0BEFBF5F}"/>
              </a:ext>
            </a:extLst>
          </p:cNvPr>
          <p:cNvSpPr>
            <a:spLocks noGrp="1"/>
          </p:cNvSpPr>
          <p:nvPr>
            <p:ph type="title"/>
          </p:nvPr>
        </p:nvSpPr>
        <p:spPr/>
        <p:txBody>
          <a:bodyPr/>
          <a:lstStyle/>
          <a:p>
            <a:pPr algn="ctr"/>
            <a:r>
              <a:rPr lang="el-GR" dirty="0"/>
              <a:t>ΈΡΓΑ </a:t>
            </a:r>
          </a:p>
        </p:txBody>
      </p:sp>
      <p:sp>
        <p:nvSpPr>
          <p:cNvPr id="3" name="Θέση περιεχομένου 2">
            <a:extLst>
              <a:ext uri="{FF2B5EF4-FFF2-40B4-BE49-F238E27FC236}">
                <a16:creationId xmlns:a16="http://schemas.microsoft.com/office/drawing/2014/main" id="{9FDA95AF-7E2C-4271-A966-5FB2E1896691}"/>
              </a:ext>
            </a:extLst>
          </p:cNvPr>
          <p:cNvSpPr>
            <a:spLocks noGrp="1"/>
          </p:cNvSpPr>
          <p:nvPr>
            <p:ph idx="1"/>
          </p:nvPr>
        </p:nvSpPr>
        <p:spPr/>
        <p:txBody>
          <a:bodyPr/>
          <a:lstStyle/>
          <a:p>
            <a:r>
              <a:rPr lang="el-GR" dirty="0"/>
              <a:t>Η έννοια των </a:t>
            </a:r>
            <a:r>
              <a:rPr lang="el-GR" b="1" dirty="0"/>
              <a:t>έργων</a:t>
            </a:r>
            <a:r>
              <a:rPr lang="el-GR" dirty="0"/>
              <a:t> στην </a:t>
            </a:r>
            <a:r>
              <a:rPr lang="el-GR" dirty="0" err="1"/>
              <a:t>εργοθεραπεία</a:t>
            </a:r>
            <a:r>
              <a:rPr lang="el-GR" dirty="0"/>
              <a:t> αναφέρεται σε όλες τις δραστηριότητες που εκτελούν τα άτομα στην καθημερινή τους ζωή, οι οποίες έχουν νόημα και σκοπό για αυτά, και συμβάλλουν στην έκφραση της ταυτότητάς τους. Τα έργα είναι συμπεριλαμβάνουν δραστηριότητες που παρέχουν μια αίσθηση σκοπού και ταυτότητας και ενδέχεται να περιλαμβάνουν είτε ατομικές ενέργειες είτε συνεργασία με άλλους.</a:t>
            </a:r>
          </a:p>
        </p:txBody>
      </p:sp>
    </p:spTree>
    <p:extLst>
      <p:ext uri="{BB962C8B-B14F-4D97-AF65-F5344CB8AC3E}">
        <p14:creationId xmlns:p14="http://schemas.microsoft.com/office/powerpoint/2010/main" val="251086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701D36-B6D9-47FA-9C20-17F0409007B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72E9A87-E139-40E4-8FDE-CC957413EB8D}"/>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6BBBAB74-0270-4815-A942-E7E9EBE3FD50}"/>
              </a:ext>
            </a:extLst>
          </p:cNvPr>
          <p:cNvPicPr>
            <a:picLocks noChangeAspect="1"/>
          </p:cNvPicPr>
          <p:nvPr/>
        </p:nvPicPr>
        <p:blipFill>
          <a:blip r:embed="rId2"/>
          <a:stretch>
            <a:fillRect/>
          </a:stretch>
        </p:blipFill>
        <p:spPr>
          <a:xfrm>
            <a:off x="912254" y="1115568"/>
            <a:ext cx="10441546" cy="4096512"/>
          </a:xfrm>
          <a:prstGeom prst="rect">
            <a:avLst/>
          </a:prstGeom>
        </p:spPr>
      </p:pic>
    </p:spTree>
    <p:extLst>
      <p:ext uri="{BB962C8B-B14F-4D97-AF65-F5344CB8AC3E}">
        <p14:creationId xmlns:p14="http://schemas.microsoft.com/office/powerpoint/2010/main" val="323799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6044C7-F2A0-4001-AA60-10BB4F18C355}"/>
              </a:ext>
            </a:extLst>
          </p:cNvPr>
          <p:cNvSpPr>
            <a:spLocks noGrp="1"/>
          </p:cNvSpPr>
          <p:nvPr>
            <p:ph type="title"/>
          </p:nvPr>
        </p:nvSpPr>
        <p:spPr/>
        <p:txBody>
          <a:bodyPr/>
          <a:lstStyle/>
          <a:p>
            <a:endParaRPr lang="el-GR"/>
          </a:p>
        </p:txBody>
      </p:sp>
      <p:pic>
        <p:nvPicPr>
          <p:cNvPr id="5" name="Εικόνα 4">
            <a:extLst>
              <a:ext uri="{FF2B5EF4-FFF2-40B4-BE49-F238E27FC236}">
                <a16:creationId xmlns:a16="http://schemas.microsoft.com/office/drawing/2014/main" id="{A6BC83E6-9EEF-4A47-A17B-BFFF5CC8EE4C}"/>
              </a:ext>
            </a:extLst>
          </p:cNvPr>
          <p:cNvPicPr>
            <a:picLocks noChangeAspect="1"/>
          </p:cNvPicPr>
          <p:nvPr/>
        </p:nvPicPr>
        <p:blipFill>
          <a:blip r:embed="rId2"/>
          <a:stretch>
            <a:fillRect/>
          </a:stretch>
        </p:blipFill>
        <p:spPr>
          <a:xfrm>
            <a:off x="631396" y="398526"/>
            <a:ext cx="11130633" cy="4411218"/>
          </a:xfrm>
          <a:prstGeom prst="rect">
            <a:avLst/>
          </a:prstGeom>
        </p:spPr>
      </p:pic>
    </p:spTree>
    <p:extLst>
      <p:ext uri="{BB962C8B-B14F-4D97-AF65-F5344CB8AC3E}">
        <p14:creationId xmlns:p14="http://schemas.microsoft.com/office/powerpoint/2010/main" val="3868430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2E38BAE-A265-484D-8A6F-F50EEB3ABE96}"/>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9F8F8AAA-AECB-444F-B531-ACF1862BD56A}"/>
              </a:ext>
            </a:extLst>
          </p:cNvPr>
          <p:cNvPicPr>
            <a:picLocks noChangeAspect="1"/>
          </p:cNvPicPr>
          <p:nvPr/>
        </p:nvPicPr>
        <p:blipFill>
          <a:blip r:embed="rId2"/>
          <a:stretch>
            <a:fillRect/>
          </a:stretch>
        </p:blipFill>
        <p:spPr>
          <a:xfrm>
            <a:off x="205223" y="950976"/>
            <a:ext cx="11446534" cy="5225987"/>
          </a:xfrm>
          <a:prstGeom prst="rect">
            <a:avLst/>
          </a:prstGeom>
        </p:spPr>
      </p:pic>
    </p:spTree>
    <p:extLst>
      <p:ext uri="{BB962C8B-B14F-4D97-AF65-F5344CB8AC3E}">
        <p14:creationId xmlns:p14="http://schemas.microsoft.com/office/powerpoint/2010/main" val="25469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1AE3ECF9-7267-49BA-9767-47A6ACC5E9CE}"/>
              </a:ext>
            </a:extLst>
          </p:cNvPr>
          <p:cNvPicPr>
            <a:picLocks noChangeAspect="1"/>
          </p:cNvPicPr>
          <p:nvPr/>
        </p:nvPicPr>
        <p:blipFill>
          <a:blip r:embed="rId2"/>
          <a:stretch>
            <a:fillRect/>
          </a:stretch>
        </p:blipFill>
        <p:spPr>
          <a:xfrm>
            <a:off x="497711" y="1207008"/>
            <a:ext cx="11555172" cy="4005072"/>
          </a:xfrm>
          <a:prstGeom prst="rect">
            <a:avLst/>
          </a:prstGeom>
        </p:spPr>
      </p:pic>
    </p:spTree>
    <p:extLst>
      <p:ext uri="{BB962C8B-B14F-4D97-AF65-F5344CB8AC3E}">
        <p14:creationId xmlns:p14="http://schemas.microsoft.com/office/powerpoint/2010/main" val="3856797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FAC640-5E03-4E3A-B905-6EF33565F08D}"/>
              </a:ext>
            </a:extLst>
          </p:cNvPr>
          <p:cNvSpPr>
            <a:spLocks noGrp="1"/>
          </p:cNvSpPr>
          <p:nvPr>
            <p:ph type="title"/>
          </p:nvPr>
        </p:nvSpPr>
        <p:spPr/>
        <p:txBody>
          <a:bodyPr/>
          <a:lstStyle/>
          <a:p>
            <a:r>
              <a:rPr lang="el-GR" dirty="0"/>
              <a:t>Κατηγορίες Δεξιοτήτων Εκτέλεσης</a:t>
            </a:r>
          </a:p>
        </p:txBody>
      </p:sp>
      <p:pic>
        <p:nvPicPr>
          <p:cNvPr id="5" name="Εικόνα 4">
            <a:extLst>
              <a:ext uri="{FF2B5EF4-FFF2-40B4-BE49-F238E27FC236}">
                <a16:creationId xmlns:a16="http://schemas.microsoft.com/office/drawing/2014/main" id="{FD371B79-80DD-41F0-B680-D56EBBE57619}"/>
              </a:ext>
            </a:extLst>
          </p:cNvPr>
          <p:cNvPicPr>
            <a:picLocks noChangeAspect="1"/>
          </p:cNvPicPr>
          <p:nvPr/>
        </p:nvPicPr>
        <p:blipFill>
          <a:blip r:embed="rId2"/>
          <a:stretch>
            <a:fillRect/>
          </a:stretch>
        </p:blipFill>
        <p:spPr>
          <a:xfrm>
            <a:off x="600303" y="2082728"/>
            <a:ext cx="11498440" cy="3934024"/>
          </a:xfrm>
          <a:prstGeom prst="rect">
            <a:avLst/>
          </a:prstGeom>
        </p:spPr>
      </p:pic>
    </p:spTree>
    <p:extLst>
      <p:ext uri="{BB962C8B-B14F-4D97-AF65-F5344CB8AC3E}">
        <p14:creationId xmlns:p14="http://schemas.microsoft.com/office/powerpoint/2010/main" val="1857471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139260D-567D-4D6D-BC12-C71EF31BC50F}"/>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6F854A4B-42DE-496D-B25B-F7D6525F17D4}"/>
              </a:ext>
            </a:extLst>
          </p:cNvPr>
          <p:cNvPicPr>
            <a:picLocks noChangeAspect="1"/>
          </p:cNvPicPr>
          <p:nvPr/>
        </p:nvPicPr>
        <p:blipFill>
          <a:blip r:embed="rId2"/>
          <a:stretch>
            <a:fillRect/>
          </a:stretch>
        </p:blipFill>
        <p:spPr>
          <a:xfrm>
            <a:off x="1100507" y="1775799"/>
            <a:ext cx="8345065" cy="4401164"/>
          </a:xfrm>
          <a:prstGeom prst="rect">
            <a:avLst/>
          </a:prstGeom>
        </p:spPr>
      </p:pic>
      <p:sp>
        <p:nvSpPr>
          <p:cNvPr id="7" name="TextBox 6">
            <a:extLst>
              <a:ext uri="{FF2B5EF4-FFF2-40B4-BE49-F238E27FC236}">
                <a16:creationId xmlns:a16="http://schemas.microsoft.com/office/drawing/2014/main" id="{B531A6D3-9F56-4114-AB59-6053A14D3F32}"/>
              </a:ext>
            </a:extLst>
          </p:cNvPr>
          <p:cNvSpPr txBox="1"/>
          <p:nvPr/>
        </p:nvSpPr>
        <p:spPr>
          <a:xfrm>
            <a:off x="838199" y="496371"/>
            <a:ext cx="8345065" cy="584775"/>
          </a:xfrm>
          <a:prstGeom prst="rect">
            <a:avLst/>
          </a:prstGeom>
          <a:noFill/>
        </p:spPr>
        <p:txBody>
          <a:bodyPr wrap="square">
            <a:spAutoFit/>
          </a:bodyPr>
          <a:lstStyle/>
          <a:p>
            <a:r>
              <a:rPr lang="el-GR" sz="3200" b="1" dirty="0"/>
              <a:t>Κινητικές Δεξιότητες (</a:t>
            </a:r>
            <a:r>
              <a:rPr lang="en-US" sz="3200" b="1" dirty="0"/>
              <a:t>Motor Skills</a:t>
            </a:r>
            <a:r>
              <a:rPr lang="en-US" dirty="0"/>
              <a:t>)</a:t>
            </a:r>
            <a:endParaRPr lang="el-GR" dirty="0"/>
          </a:p>
        </p:txBody>
      </p:sp>
    </p:spTree>
    <p:extLst>
      <p:ext uri="{BB962C8B-B14F-4D97-AF65-F5344CB8AC3E}">
        <p14:creationId xmlns:p14="http://schemas.microsoft.com/office/powerpoint/2010/main" val="1235124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37F56C-9915-44E8-AC58-85370F97D83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0B3D056-2027-465C-9C91-B3BB64740B33}"/>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2A125DF1-74EC-47D3-9112-D123B8EB0539}"/>
              </a:ext>
            </a:extLst>
          </p:cNvPr>
          <p:cNvPicPr>
            <a:picLocks noChangeAspect="1"/>
          </p:cNvPicPr>
          <p:nvPr/>
        </p:nvPicPr>
        <p:blipFill>
          <a:blip r:embed="rId2"/>
          <a:stretch>
            <a:fillRect/>
          </a:stretch>
        </p:blipFill>
        <p:spPr>
          <a:xfrm>
            <a:off x="1947283" y="847364"/>
            <a:ext cx="8297433" cy="5163271"/>
          </a:xfrm>
          <a:prstGeom prst="rect">
            <a:avLst/>
          </a:prstGeom>
        </p:spPr>
      </p:pic>
    </p:spTree>
    <p:extLst>
      <p:ext uri="{BB962C8B-B14F-4D97-AF65-F5344CB8AC3E}">
        <p14:creationId xmlns:p14="http://schemas.microsoft.com/office/powerpoint/2010/main" val="607282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Θέση περιεχομένου 9">
            <a:extLst>
              <a:ext uri="{FF2B5EF4-FFF2-40B4-BE49-F238E27FC236}">
                <a16:creationId xmlns:a16="http://schemas.microsoft.com/office/drawing/2014/main" id="{9C92B7B6-B848-4C82-84BB-4BDCFA9BF175}"/>
              </a:ext>
            </a:extLst>
          </p:cNvPr>
          <p:cNvPicPr>
            <a:picLocks noGrp="1" noChangeAspect="1"/>
          </p:cNvPicPr>
          <p:nvPr>
            <p:ph idx="1"/>
          </p:nvPr>
        </p:nvPicPr>
        <p:blipFill>
          <a:blip r:embed="rId2"/>
          <a:stretch>
            <a:fillRect/>
          </a:stretch>
        </p:blipFill>
        <p:spPr>
          <a:xfrm>
            <a:off x="4137714" y="5345671"/>
            <a:ext cx="7621064" cy="1371791"/>
          </a:xfrm>
        </p:spPr>
      </p:pic>
      <p:sp>
        <p:nvSpPr>
          <p:cNvPr id="4" name="1 - Τίτλος">
            <a:extLst>
              <a:ext uri="{FF2B5EF4-FFF2-40B4-BE49-F238E27FC236}">
                <a16:creationId xmlns:a16="http://schemas.microsoft.com/office/drawing/2014/main" id="{964F551C-A1FC-48E8-892B-C7BFFDBB96FB}"/>
              </a:ext>
            </a:extLst>
          </p:cNvPr>
          <p:cNvSpPr txBox="1">
            <a:spLocks noGrp="1"/>
          </p:cNvSpPr>
          <p:nvPr>
            <p:ph type="title"/>
          </p:nvPr>
        </p:nvSpPr>
        <p:spPr>
          <a:xfrm>
            <a:off x="838200" y="365125"/>
            <a:ext cx="10515600" cy="1325563"/>
          </a:xfrm>
          <a:prstGeom prst="rect">
            <a:avLst/>
          </a:prstGeom>
          <a:solidFill>
            <a:schemeClr val="accent1">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l-GR" sz="2800" b="1" dirty="0"/>
              <a:t>Αμερικάνικο Πλαίσιο Πρακτικής της Εργοθεραπείας: Πεδίο και Διαδικασία» (</a:t>
            </a:r>
            <a:r>
              <a:rPr lang="en-US" sz="2800" b="1" dirty="0"/>
              <a:t>American Occupational Therapy Practice Framework</a:t>
            </a:r>
            <a:r>
              <a:rPr lang="el-GR" sz="2800" b="1" dirty="0"/>
              <a:t>: </a:t>
            </a:r>
            <a:r>
              <a:rPr lang="en-US" sz="2800" b="1" dirty="0"/>
              <a:t>Domain and Process</a:t>
            </a:r>
            <a:r>
              <a:rPr lang="el-GR" sz="2800" b="1" dirty="0"/>
              <a:t>)</a:t>
            </a:r>
          </a:p>
        </p:txBody>
      </p:sp>
      <p:pic>
        <p:nvPicPr>
          <p:cNvPr id="6" name="Εικόνα 5">
            <a:extLst>
              <a:ext uri="{FF2B5EF4-FFF2-40B4-BE49-F238E27FC236}">
                <a16:creationId xmlns:a16="http://schemas.microsoft.com/office/drawing/2014/main" id="{757D8655-8FBB-4BF5-8AD9-2FE2626DA4CE}"/>
              </a:ext>
            </a:extLst>
          </p:cNvPr>
          <p:cNvPicPr>
            <a:picLocks noChangeAspect="1"/>
          </p:cNvPicPr>
          <p:nvPr/>
        </p:nvPicPr>
        <p:blipFill>
          <a:blip r:embed="rId3"/>
          <a:stretch>
            <a:fillRect/>
          </a:stretch>
        </p:blipFill>
        <p:spPr>
          <a:xfrm>
            <a:off x="174375" y="1690688"/>
            <a:ext cx="5325218" cy="1448002"/>
          </a:xfrm>
          <a:prstGeom prst="rect">
            <a:avLst/>
          </a:prstGeom>
        </p:spPr>
      </p:pic>
      <p:pic>
        <p:nvPicPr>
          <p:cNvPr id="8" name="Εικόνα 7">
            <a:extLst>
              <a:ext uri="{FF2B5EF4-FFF2-40B4-BE49-F238E27FC236}">
                <a16:creationId xmlns:a16="http://schemas.microsoft.com/office/drawing/2014/main" id="{96EF22A4-0E81-4373-8F68-5A5066E9AA36}"/>
              </a:ext>
            </a:extLst>
          </p:cNvPr>
          <p:cNvPicPr>
            <a:picLocks noChangeAspect="1"/>
          </p:cNvPicPr>
          <p:nvPr/>
        </p:nvPicPr>
        <p:blipFill>
          <a:blip r:embed="rId4"/>
          <a:stretch>
            <a:fillRect/>
          </a:stretch>
        </p:blipFill>
        <p:spPr>
          <a:xfrm>
            <a:off x="2468060" y="3444418"/>
            <a:ext cx="5353797" cy="1609950"/>
          </a:xfrm>
          <a:prstGeom prst="rect">
            <a:avLst/>
          </a:prstGeom>
        </p:spPr>
      </p:pic>
    </p:spTree>
    <p:extLst>
      <p:ext uri="{BB962C8B-B14F-4D97-AF65-F5344CB8AC3E}">
        <p14:creationId xmlns:p14="http://schemas.microsoft.com/office/powerpoint/2010/main" val="3332131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FDA094-7768-440B-B1B6-FCF65683BA0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DF1FFB7-DAE3-4B7E-BDD0-45585AAFCEA7}"/>
              </a:ext>
            </a:extLst>
          </p:cNvPr>
          <p:cNvSpPr>
            <a:spLocks noGrp="1"/>
          </p:cNvSpPr>
          <p:nvPr>
            <p:ph idx="1"/>
          </p:nvPr>
        </p:nvSpPr>
        <p:spPr/>
        <p:txBody>
          <a:bodyPr/>
          <a:lstStyle/>
          <a:p>
            <a:endParaRPr lang="el-GR"/>
          </a:p>
        </p:txBody>
      </p:sp>
      <p:sp>
        <p:nvSpPr>
          <p:cNvPr id="4" name="2 - Θέση περιεχομένου">
            <a:extLst>
              <a:ext uri="{FF2B5EF4-FFF2-40B4-BE49-F238E27FC236}">
                <a16:creationId xmlns:a16="http://schemas.microsoft.com/office/drawing/2014/main" id="{54F88023-9B1A-49B3-B7F4-CE79756A6F1E}"/>
              </a:ext>
            </a:extLst>
          </p:cNvPr>
          <p:cNvSpPr txBox="1">
            <a:spLocks/>
          </p:cNvSpPr>
          <p:nvPr/>
        </p:nvSpPr>
        <p:spPr>
          <a:xfrm>
            <a:off x="612774" y="0"/>
            <a:ext cx="10890377" cy="6096000"/>
          </a:xfrm>
          <a:prstGeom prst="rect">
            <a:avLst/>
          </a:prstGeom>
          <a:solidFill>
            <a:schemeClr val="accent2">
              <a:lumMod val="7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buFont typeface="Wingdings" pitchFamily="2" charset="2"/>
              <a:buChar char="q"/>
              <a:defRPr/>
            </a:pPr>
            <a:r>
              <a:rPr lang="el-GR" dirty="0"/>
              <a:t>παρατηρούνται όταν το άτομο: α) επιλέγει, </a:t>
            </a:r>
            <a:r>
              <a:rPr lang="el-GR" dirty="0" err="1"/>
              <a:t>αλληλεπιδρά</a:t>
            </a:r>
            <a:r>
              <a:rPr lang="el-GR" dirty="0"/>
              <a:t>, και χρησιμοποιεί τα απαραίτητα εργαλεία και υλικά για τις δράσεις του, β) εκτελεί με το σωστό τρόπο τα βήματα των δράσεων, γ) τροποποιεί την εκτέλεσή του όταν εμφανίζονται προβλήματα </a:t>
            </a:r>
          </a:p>
          <a:p>
            <a:pPr algn="just">
              <a:buClr>
                <a:schemeClr val="bg1"/>
              </a:buClr>
              <a:buFont typeface="Wingdings" pitchFamily="2" charset="2"/>
              <a:buChar char="q"/>
              <a:defRPr/>
            </a:pPr>
            <a:r>
              <a:rPr lang="el-GR" dirty="0"/>
              <a:t>Παραδείγματα δεξιοτήτων επεξεργασίας: </a:t>
            </a:r>
          </a:p>
          <a:p>
            <a:pPr algn="just">
              <a:buClr>
                <a:schemeClr val="bg1"/>
              </a:buClr>
              <a:buFont typeface="Wingdings" pitchFamily="2" charset="2"/>
              <a:buChar char="ü"/>
              <a:defRPr/>
            </a:pPr>
            <a:r>
              <a:rPr lang="el-GR" dirty="0"/>
              <a:t>το άτομο </a:t>
            </a:r>
            <a:r>
              <a:rPr lang="el-GR" i="1" dirty="0"/>
              <a:t>ψάχνει</a:t>
            </a:r>
            <a:r>
              <a:rPr lang="el-GR" dirty="0"/>
              <a:t> για το χυμό μέσα στο ψυγείο, </a:t>
            </a:r>
          </a:p>
          <a:p>
            <a:pPr algn="just">
              <a:buClr>
                <a:schemeClr val="bg1"/>
              </a:buClr>
              <a:buFont typeface="Wingdings" pitchFamily="2" charset="2"/>
              <a:buChar char="ü"/>
              <a:defRPr/>
            </a:pPr>
            <a:r>
              <a:rPr lang="el-GR" dirty="0"/>
              <a:t>τον </a:t>
            </a:r>
            <a:r>
              <a:rPr lang="el-GR" i="1" dirty="0"/>
              <a:t>εντοπίζει</a:t>
            </a:r>
            <a:r>
              <a:rPr lang="el-GR" dirty="0"/>
              <a:t>, τον </a:t>
            </a:r>
            <a:r>
              <a:rPr lang="el-GR" i="1" dirty="0"/>
              <a:t>επιλέγει</a:t>
            </a:r>
            <a:r>
              <a:rPr lang="el-GR" dirty="0"/>
              <a:t>, </a:t>
            </a:r>
          </a:p>
          <a:p>
            <a:pPr algn="just">
              <a:buClr>
                <a:schemeClr val="bg1"/>
              </a:buClr>
              <a:buFont typeface="Wingdings" pitchFamily="2" charset="2"/>
              <a:buChar char="ü"/>
              <a:defRPr/>
            </a:pPr>
            <a:r>
              <a:rPr lang="el-GR" i="1" dirty="0"/>
              <a:t>φέρνει </a:t>
            </a:r>
            <a:r>
              <a:rPr lang="el-GR" dirty="0"/>
              <a:t>το ποτήρι που θα βάλει το χυμό στον πάγκο εργασίας, </a:t>
            </a:r>
          </a:p>
          <a:p>
            <a:pPr algn="just">
              <a:buClr>
                <a:schemeClr val="bg1"/>
              </a:buClr>
              <a:buFont typeface="Wingdings" pitchFamily="2" charset="2"/>
              <a:buChar char="ü"/>
              <a:defRPr/>
            </a:pPr>
            <a:r>
              <a:rPr lang="el-GR" i="1" dirty="0"/>
              <a:t>οργανώνει </a:t>
            </a:r>
            <a:r>
              <a:rPr lang="el-GR" dirty="0"/>
              <a:t>το χώρο κατάλληλα για να αδειάσει το χυμό στο ποτήρι</a:t>
            </a:r>
          </a:p>
          <a:p>
            <a:pPr algn="just">
              <a:buClr>
                <a:schemeClr val="bg1"/>
              </a:buClr>
              <a:buFont typeface="Wingdings" pitchFamily="2" charset="2"/>
              <a:buChar char="ü"/>
              <a:defRPr/>
            </a:pPr>
            <a:r>
              <a:rPr lang="el-GR" i="1" dirty="0"/>
              <a:t>ξεκινά</a:t>
            </a:r>
            <a:r>
              <a:rPr lang="el-GR" dirty="0"/>
              <a:t> να βάζει χυμό μέσα στο ποτήρι, </a:t>
            </a:r>
          </a:p>
          <a:p>
            <a:pPr algn="just">
              <a:buClr>
                <a:schemeClr val="bg1"/>
              </a:buClr>
              <a:buFont typeface="Wingdings" pitchFamily="2" charset="2"/>
              <a:buChar char="ü"/>
              <a:defRPr/>
            </a:pPr>
            <a:r>
              <a:rPr lang="el-GR" i="1" dirty="0"/>
              <a:t>συνεχίζει</a:t>
            </a:r>
            <a:r>
              <a:rPr lang="el-GR" dirty="0"/>
              <a:t> να αδειάζει το χυμό χωρίς παύσεις </a:t>
            </a:r>
          </a:p>
          <a:p>
            <a:pPr algn="just">
              <a:buClr>
                <a:schemeClr val="bg1"/>
              </a:buClr>
              <a:buFont typeface="Wingdings" pitchFamily="2" charset="2"/>
              <a:buChar char="ü"/>
              <a:defRPr/>
            </a:pPr>
            <a:r>
              <a:rPr lang="el-GR" i="1" dirty="0"/>
              <a:t>σταματάει</a:t>
            </a:r>
            <a:r>
              <a:rPr lang="el-GR" dirty="0"/>
              <a:t> να ρίχνει χυμό όταν γεμίσει το ποτήρι</a:t>
            </a:r>
          </a:p>
        </p:txBody>
      </p:sp>
    </p:spTree>
    <p:extLst>
      <p:ext uri="{BB962C8B-B14F-4D97-AF65-F5344CB8AC3E}">
        <p14:creationId xmlns:p14="http://schemas.microsoft.com/office/powerpoint/2010/main" val="364562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633852-BD11-4DB0-BC61-E248B6F076D0}"/>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B81D3ED8-3527-43C1-81A1-B08CA0D16965}"/>
              </a:ext>
            </a:extLst>
          </p:cNvPr>
          <p:cNvPicPr>
            <a:picLocks noGrp="1" noChangeAspect="1"/>
          </p:cNvPicPr>
          <p:nvPr>
            <p:ph idx="1"/>
          </p:nvPr>
        </p:nvPicPr>
        <p:blipFill>
          <a:blip r:embed="rId2"/>
          <a:stretch>
            <a:fillRect/>
          </a:stretch>
        </p:blipFill>
        <p:spPr>
          <a:xfrm>
            <a:off x="994205" y="508888"/>
            <a:ext cx="9649411" cy="5979917"/>
          </a:xfrm>
        </p:spPr>
      </p:pic>
    </p:spTree>
    <p:extLst>
      <p:ext uri="{BB962C8B-B14F-4D97-AF65-F5344CB8AC3E}">
        <p14:creationId xmlns:p14="http://schemas.microsoft.com/office/powerpoint/2010/main" val="2928866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E365F9-65F9-4A2C-8F8B-435AE60B6EF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B847268-A6EB-4B2C-A1A3-DB748523819B}"/>
              </a:ext>
            </a:extLst>
          </p:cNvPr>
          <p:cNvSpPr>
            <a:spLocks noGrp="1"/>
          </p:cNvSpPr>
          <p:nvPr>
            <p:ph idx="1"/>
          </p:nvPr>
        </p:nvSpPr>
        <p:spPr/>
        <p:txBody>
          <a:bodyPr/>
          <a:lstStyle/>
          <a:p>
            <a:pPr>
              <a:buClr>
                <a:schemeClr val="bg1"/>
              </a:buClr>
              <a:defRPr/>
            </a:pPr>
            <a:r>
              <a:rPr lang="el-GR" dirty="0">
                <a:solidFill>
                  <a:schemeClr val="bg1"/>
                </a:solidFill>
              </a:rPr>
              <a:t>Παραδείγματα δεξιοτήτων επεξεργασίας:</a:t>
            </a:r>
          </a:p>
          <a:p>
            <a:pPr>
              <a:buClr>
                <a:schemeClr val="bg1"/>
              </a:buClr>
              <a:buFont typeface="Wingdings" pitchFamily="2" charset="2"/>
              <a:buChar char="Ø"/>
              <a:defRPr/>
            </a:pPr>
            <a:r>
              <a:rPr lang="el-GR" dirty="0">
                <a:solidFill>
                  <a:schemeClr val="bg1"/>
                </a:solidFill>
              </a:rPr>
              <a:t>άτομο </a:t>
            </a:r>
            <a:r>
              <a:rPr lang="el-GR" i="1" dirty="0">
                <a:solidFill>
                  <a:schemeClr val="bg1"/>
                </a:solidFill>
              </a:rPr>
              <a:t>γελά</a:t>
            </a:r>
            <a:r>
              <a:rPr lang="el-GR" dirty="0">
                <a:solidFill>
                  <a:schemeClr val="bg1"/>
                </a:solidFill>
              </a:rPr>
              <a:t> στο αστείο ενός φίλου</a:t>
            </a:r>
          </a:p>
          <a:p>
            <a:pPr>
              <a:buClr>
                <a:schemeClr val="bg1"/>
              </a:buClr>
              <a:buFont typeface="Wingdings" pitchFamily="2" charset="2"/>
              <a:buChar char="Ø"/>
              <a:defRPr/>
            </a:pPr>
            <a:r>
              <a:rPr lang="el-GR" i="1" dirty="0">
                <a:solidFill>
                  <a:schemeClr val="bg1"/>
                </a:solidFill>
              </a:rPr>
              <a:t>χαιρετάει</a:t>
            </a:r>
            <a:r>
              <a:rPr lang="el-GR" dirty="0">
                <a:solidFill>
                  <a:schemeClr val="bg1"/>
                </a:solidFill>
              </a:rPr>
              <a:t> ένα γνωστό </a:t>
            </a:r>
          </a:p>
          <a:p>
            <a:pPr>
              <a:buClr>
                <a:schemeClr val="bg1"/>
              </a:buClr>
              <a:buFont typeface="Wingdings" pitchFamily="2" charset="2"/>
              <a:buChar char="Ø"/>
              <a:defRPr/>
            </a:pPr>
            <a:r>
              <a:rPr lang="el-GR" i="1" dirty="0">
                <a:solidFill>
                  <a:schemeClr val="bg1"/>
                </a:solidFill>
              </a:rPr>
              <a:t>ξεκινάει</a:t>
            </a:r>
            <a:r>
              <a:rPr lang="el-GR" dirty="0">
                <a:solidFill>
                  <a:schemeClr val="bg1"/>
                </a:solidFill>
              </a:rPr>
              <a:t> μια συζήτηση</a:t>
            </a:r>
          </a:p>
          <a:p>
            <a:endParaRPr lang="el-GR" dirty="0"/>
          </a:p>
        </p:txBody>
      </p:sp>
      <p:pic>
        <p:nvPicPr>
          <p:cNvPr id="5" name="Εικόνα 4">
            <a:extLst>
              <a:ext uri="{FF2B5EF4-FFF2-40B4-BE49-F238E27FC236}">
                <a16:creationId xmlns:a16="http://schemas.microsoft.com/office/drawing/2014/main" id="{8E1172D0-DB5A-4391-98EF-2CD4F54286E5}"/>
              </a:ext>
            </a:extLst>
          </p:cNvPr>
          <p:cNvPicPr>
            <a:picLocks noChangeAspect="1"/>
          </p:cNvPicPr>
          <p:nvPr/>
        </p:nvPicPr>
        <p:blipFill>
          <a:blip r:embed="rId2"/>
          <a:stretch>
            <a:fillRect/>
          </a:stretch>
        </p:blipFill>
        <p:spPr>
          <a:xfrm>
            <a:off x="1650076" y="1564365"/>
            <a:ext cx="8508361" cy="2436929"/>
          </a:xfrm>
          <a:prstGeom prst="rect">
            <a:avLst/>
          </a:prstGeom>
        </p:spPr>
      </p:pic>
    </p:spTree>
    <p:extLst>
      <p:ext uri="{BB962C8B-B14F-4D97-AF65-F5344CB8AC3E}">
        <p14:creationId xmlns:p14="http://schemas.microsoft.com/office/powerpoint/2010/main" val="777128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1 - Τίτλος"/>
          <p:cNvSpPr>
            <a:spLocks noGrp="1"/>
          </p:cNvSpPr>
          <p:nvPr>
            <p:ph type="title"/>
          </p:nvPr>
        </p:nvSpPr>
        <p:spPr>
          <a:xfrm>
            <a:off x="2135189" y="228600"/>
            <a:ext cx="8137525" cy="990600"/>
          </a:xfrm>
          <a:solidFill>
            <a:schemeClr val="accent1">
              <a:lumMod val="60000"/>
              <a:lumOff val="40000"/>
            </a:schemeClr>
          </a:solidFill>
        </p:spPr>
        <p:txBody>
          <a:bodyPr/>
          <a:lstStyle/>
          <a:p>
            <a:pPr algn="ctr">
              <a:defRPr/>
            </a:pPr>
            <a:r>
              <a:rPr lang="el-GR" sz="3200" b="1" dirty="0"/>
              <a:t>Σχετικά με τις δεξιότητες εκτέλεσης, ισχύουν τα παρακάτω</a:t>
            </a:r>
          </a:p>
        </p:txBody>
      </p:sp>
      <p:sp>
        <p:nvSpPr>
          <p:cNvPr id="184323" name="2 - Θέση περιεχομένου"/>
          <p:cNvSpPr>
            <a:spLocks noGrp="1"/>
          </p:cNvSpPr>
          <p:nvPr>
            <p:ph sz="quarter" idx="1"/>
          </p:nvPr>
        </p:nvSpPr>
        <p:spPr>
          <a:xfrm>
            <a:off x="2136775" y="1500188"/>
            <a:ext cx="8153400" cy="5143500"/>
          </a:xfrm>
          <a:solidFill>
            <a:schemeClr val="accent2">
              <a:lumMod val="75000"/>
            </a:schemeClr>
          </a:solidFill>
        </p:spPr>
        <p:txBody>
          <a:bodyPr/>
          <a:lstStyle/>
          <a:p>
            <a:pPr algn="just">
              <a:defRPr/>
            </a:pPr>
            <a:r>
              <a:rPr lang="el-GR" dirty="0">
                <a:solidFill>
                  <a:schemeClr val="bg1"/>
                </a:solidFill>
              </a:rPr>
              <a:t>Αποτελούν κρίκοι σε μια μεγαλύτερη αλυσίδα δράσεων, όπου κρίκο με τον κρίκο, δράση με τη δράση, φτιάχνεται ολόκληρη η αλυσίδα, δηλαδή η εκτέλεση της δραστηριότητας ή ενός έργου </a:t>
            </a:r>
          </a:p>
          <a:p>
            <a:pPr algn="just">
              <a:defRPr/>
            </a:pPr>
            <a:r>
              <a:rPr lang="el-GR" dirty="0">
                <a:solidFill>
                  <a:schemeClr val="bg1"/>
                </a:solidFill>
              </a:rPr>
              <a:t>Δεξιότητες από διαφορετικές κατηγορίες συνδυάζονται μεταξύ τους κατά την εκτέλεση του κάθε έργου ή δραστηριότητας</a:t>
            </a:r>
          </a:p>
          <a:p>
            <a:pPr algn="just">
              <a:defRPr/>
            </a:pPr>
            <a:r>
              <a:rPr lang="el-GR" dirty="0">
                <a:solidFill>
                  <a:schemeClr val="bg1"/>
                </a:solidFill>
              </a:rPr>
              <a:t>Σχεδόν κανένα έργο δεν εκτελείται εξολοκλήρου μόνο με ένα είδος δεξιοτήτων εκτέλεσης</a:t>
            </a:r>
          </a:p>
          <a:p>
            <a:pPr algn="just">
              <a:defRPr/>
            </a:pPr>
            <a:r>
              <a:rPr lang="el-GR" dirty="0">
                <a:solidFill>
                  <a:schemeClr val="bg1"/>
                </a:solidFill>
              </a:rPr>
              <a:t>Αλλαγή σε μια δεξιότητα μπορεί να επηρεάσει μια άλλη </a:t>
            </a:r>
          </a:p>
          <a:p>
            <a:pPr>
              <a:defRPr/>
            </a:pP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2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2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2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43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1 - Τίτλος"/>
          <p:cNvSpPr>
            <a:spLocks noGrp="1"/>
          </p:cNvSpPr>
          <p:nvPr>
            <p:ph type="title"/>
          </p:nvPr>
        </p:nvSpPr>
        <p:spPr>
          <a:xfrm>
            <a:off x="2136775" y="228600"/>
            <a:ext cx="8153400" cy="990600"/>
          </a:xfrm>
          <a:solidFill>
            <a:schemeClr val="accent1">
              <a:lumMod val="60000"/>
              <a:lumOff val="40000"/>
            </a:schemeClr>
          </a:solidFill>
        </p:spPr>
        <p:txBody>
          <a:bodyPr/>
          <a:lstStyle/>
          <a:p>
            <a:pPr>
              <a:defRPr/>
            </a:pPr>
            <a:r>
              <a:rPr lang="el-GR" sz="3200" b="1" dirty="0"/>
              <a:t>Πώς αναπτύσσονται οι δεξιότητες εκτέλεσης?</a:t>
            </a:r>
          </a:p>
        </p:txBody>
      </p:sp>
      <p:sp>
        <p:nvSpPr>
          <p:cNvPr id="185347" name="2 - Θέση περιεχομένου"/>
          <p:cNvSpPr>
            <a:spLocks noGrp="1"/>
          </p:cNvSpPr>
          <p:nvPr>
            <p:ph sz="quarter" idx="1"/>
          </p:nvPr>
        </p:nvSpPr>
        <p:spPr>
          <a:xfrm>
            <a:off x="2136775" y="1600200"/>
            <a:ext cx="8153400" cy="4495800"/>
          </a:xfrm>
          <a:solidFill>
            <a:schemeClr val="accent2">
              <a:lumMod val="75000"/>
            </a:schemeClr>
          </a:solidFill>
        </p:spPr>
        <p:txBody>
          <a:bodyPr/>
          <a:lstStyle/>
          <a:p>
            <a:pPr algn="just">
              <a:buClr>
                <a:schemeClr val="bg1"/>
              </a:buClr>
              <a:buFont typeface="Wingdings" pitchFamily="2" charset="2"/>
              <a:buChar char="Ø"/>
              <a:defRPr/>
            </a:pPr>
            <a:r>
              <a:rPr lang="el-GR" sz="3200" dirty="0">
                <a:solidFill>
                  <a:schemeClr val="bg1"/>
                </a:solidFill>
              </a:rPr>
              <a:t>Στην ανάπτυξη των δεξιοτήτων εκτέλεσης, συμβάλλουν οι σωματικές λειτουργίες και δομές του ατόμου, το περιβάλλον του αλλά και η ίδια η εμπειρία του έργου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347">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53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1 - Τίτλος"/>
          <p:cNvSpPr>
            <a:spLocks noGrp="1"/>
          </p:cNvSpPr>
          <p:nvPr>
            <p:ph type="title"/>
          </p:nvPr>
        </p:nvSpPr>
        <p:spPr>
          <a:xfrm>
            <a:off x="2136775" y="228600"/>
            <a:ext cx="8153400" cy="990600"/>
          </a:xfrm>
          <a:solidFill>
            <a:schemeClr val="accent1">
              <a:lumMod val="60000"/>
              <a:lumOff val="40000"/>
            </a:schemeClr>
          </a:solidFill>
        </p:spPr>
        <p:txBody>
          <a:bodyPr/>
          <a:lstStyle/>
          <a:p>
            <a:pPr algn="ctr">
              <a:defRPr/>
            </a:pPr>
            <a:r>
              <a:rPr lang="el-GR" sz="3200" b="1" dirty="0"/>
              <a:t>Αξίες </a:t>
            </a:r>
          </a:p>
        </p:txBody>
      </p:sp>
      <p:sp>
        <p:nvSpPr>
          <p:cNvPr id="187395" name="2 - Θέση περιεχομένου"/>
          <p:cNvSpPr>
            <a:spLocks noGrp="1"/>
          </p:cNvSpPr>
          <p:nvPr>
            <p:ph sz="quarter" idx="1"/>
          </p:nvPr>
        </p:nvSpPr>
        <p:spPr>
          <a:xfrm>
            <a:off x="2136775" y="1600201"/>
            <a:ext cx="8153400" cy="4829175"/>
          </a:xfrm>
          <a:solidFill>
            <a:schemeClr val="accent2">
              <a:lumMod val="75000"/>
            </a:schemeClr>
          </a:solidFill>
          <a:ln>
            <a:solidFill>
              <a:schemeClr val="accent2">
                <a:lumMod val="50000"/>
              </a:schemeClr>
            </a:solidFill>
          </a:ln>
        </p:spPr>
        <p:txBody>
          <a:bodyPr/>
          <a:lstStyle/>
          <a:p>
            <a:pPr algn="just">
              <a:buClr>
                <a:schemeClr val="bg1"/>
              </a:buClr>
              <a:buFont typeface="Wingdings" pitchFamily="2" charset="2"/>
              <a:buChar char="Ø"/>
              <a:defRPr/>
            </a:pPr>
            <a:r>
              <a:rPr lang="el-GR" dirty="0">
                <a:solidFill>
                  <a:schemeClr val="bg1"/>
                </a:solidFill>
              </a:rPr>
              <a:t>Αναφέρονται στις αρχές και στις ποιότητες που το άτομο θεωρεί σημαντικές και που υιοθετούνται από αυτό όπως τι είναι σωστό ή λάθος, ηθικό ή ανήθικο, καλό ή κακό</a:t>
            </a:r>
          </a:p>
          <a:p>
            <a:pPr algn="just">
              <a:buClr>
                <a:schemeClr val="bg1"/>
              </a:buClr>
              <a:buFont typeface="Wingdings" pitchFamily="2" charset="2"/>
              <a:buChar char="Ø"/>
              <a:defRPr/>
            </a:pPr>
            <a:r>
              <a:rPr lang="el-GR" dirty="0">
                <a:solidFill>
                  <a:schemeClr val="bg1"/>
                </a:solidFill>
              </a:rPr>
              <a:t>Οι αξίες καθοδηγούν την επιλογή έργων των ατόμων όπως πχ η αξία της φιλανθρωπίας μπορεί να οδηγήσει ένα άτομο σε εθελοντικές δράσεις βοήθειας ατόμων τρίτης ηλικίας ή άλλων </a:t>
            </a:r>
            <a:r>
              <a:rPr lang="el-GR" dirty="0" err="1">
                <a:solidFill>
                  <a:schemeClr val="bg1"/>
                </a:solidFill>
              </a:rPr>
              <a:t>μειονεκτούντων</a:t>
            </a:r>
            <a:r>
              <a:rPr lang="el-GR" dirty="0">
                <a:solidFill>
                  <a:schemeClr val="bg1"/>
                </a:solidFill>
              </a:rPr>
              <a:t> ατόμων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7395">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739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73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1 - Τίτλος"/>
          <p:cNvSpPr>
            <a:spLocks noGrp="1"/>
          </p:cNvSpPr>
          <p:nvPr>
            <p:ph type="title"/>
          </p:nvPr>
        </p:nvSpPr>
        <p:spPr>
          <a:xfrm>
            <a:off x="2135189" y="188913"/>
            <a:ext cx="8137525" cy="990600"/>
          </a:xfrm>
          <a:solidFill>
            <a:schemeClr val="accent1">
              <a:lumMod val="60000"/>
              <a:lumOff val="40000"/>
            </a:schemeClr>
          </a:solidFill>
        </p:spPr>
        <p:txBody>
          <a:bodyPr/>
          <a:lstStyle/>
          <a:p>
            <a:pPr algn="ctr">
              <a:defRPr/>
            </a:pPr>
            <a:r>
              <a:rPr lang="el-GR" sz="3200" b="1" dirty="0"/>
              <a:t>Πεποιθήσεις </a:t>
            </a:r>
          </a:p>
        </p:txBody>
      </p:sp>
      <p:sp>
        <p:nvSpPr>
          <p:cNvPr id="188419" name="2 - Θέση περιεχομένου"/>
          <p:cNvSpPr>
            <a:spLocks noGrp="1"/>
          </p:cNvSpPr>
          <p:nvPr>
            <p:ph sz="quarter" idx="1"/>
          </p:nvPr>
        </p:nvSpPr>
        <p:spPr>
          <a:xfrm>
            <a:off x="2136775" y="1600200"/>
            <a:ext cx="8153400" cy="4495800"/>
          </a:xfrm>
          <a:solidFill>
            <a:schemeClr val="accent2">
              <a:lumMod val="75000"/>
            </a:schemeClr>
          </a:solidFill>
        </p:spPr>
        <p:txBody>
          <a:bodyPr/>
          <a:lstStyle/>
          <a:p>
            <a:pPr>
              <a:defRPr/>
            </a:pPr>
            <a:endParaRPr lang="el-GR" dirty="0">
              <a:solidFill>
                <a:schemeClr val="bg1"/>
              </a:solidFill>
            </a:endParaRPr>
          </a:p>
          <a:p>
            <a:pPr>
              <a:buClr>
                <a:schemeClr val="bg1"/>
              </a:buClr>
              <a:buFont typeface="Wingdings" pitchFamily="2" charset="2"/>
              <a:buChar char="Ø"/>
              <a:defRPr/>
            </a:pPr>
            <a:r>
              <a:rPr lang="el-GR" dirty="0">
                <a:solidFill>
                  <a:schemeClr val="bg1"/>
                </a:solidFill>
              </a:rPr>
              <a:t>Αφορούν σε σκέψεις και ιδέες που το άτομο θεωρεί ότι ισχύουν</a:t>
            </a:r>
          </a:p>
          <a:p>
            <a:pPr>
              <a:buClr>
                <a:schemeClr val="bg1"/>
              </a:buClr>
              <a:buFont typeface="Wingdings" pitchFamily="2" charset="2"/>
              <a:buNone/>
              <a:defRPr/>
            </a:pPr>
            <a:endParaRPr lang="el-GR" dirty="0">
              <a:solidFill>
                <a:schemeClr val="bg1"/>
              </a:solidFill>
            </a:endParaRPr>
          </a:p>
          <a:p>
            <a:pPr>
              <a:buClr>
                <a:schemeClr val="bg1"/>
              </a:buClr>
              <a:buFont typeface="Wingdings" pitchFamily="2" charset="2"/>
              <a:buChar char="Ø"/>
              <a:defRPr/>
            </a:pPr>
            <a:r>
              <a:rPr lang="el-GR" dirty="0">
                <a:solidFill>
                  <a:schemeClr val="bg1"/>
                </a:solidFill>
              </a:rPr>
              <a:t>Παράδειγμα: η άποψη «δεν είμαι εγώ για τυχερά παιχνίδια» επηρεάζει ένα άτομο έτσι ώστε να μην ασχολείται με τυχερά παιχνίδια όπως το στοίχημα, τα λαχεία, τα χαρτιά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8419">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8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84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1 - Τίτλος"/>
          <p:cNvSpPr>
            <a:spLocks noGrp="1"/>
          </p:cNvSpPr>
          <p:nvPr>
            <p:ph type="title"/>
          </p:nvPr>
        </p:nvSpPr>
        <p:spPr>
          <a:xfrm>
            <a:off x="2208214" y="228600"/>
            <a:ext cx="8135937" cy="990600"/>
          </a:xfrm>
          <a:solidFill>
            <a:schemeClr val="accent1">
              <a:lumMod val="60000"/>
              <a:lumOff val="40000"/>
            </a:schemeClr>
          </a:solidFill>
        </p:spPr>
        <p:txBody>
          <a:bodyPr/>
          <a:lstStyle/>
          <a:p>
            <a:pPr algn="ctr">
              <a:defRPr/>
            </a:pPr>
            <a:r>
              <a:rPr lang="el-GR" sz="3200" b="1" dirty="0"/>
              <a:t>Πνευματικότητα </a:t>
            </a:r>
            <a:r>
              <a:rPr lang="el-GR" sz="3200" dirty="0"/>
              <a:t>(</a:t>
            </a:r>
            <a:r>
              <a:rPr lang="en-US" sz="3200" dirty="0"/>
              <a:t>spirituality</a:t>
            </a:r>
            <a:r>
              <a:rPr lang="el-GR" sz="3200" dirty="0"/>
              <a:t>)</a:t>
            </a:r>
          </a:p>
        </p:txBody>
      </p:sp>
      <p:sp>
        <p:nvSpPr>
          <p:cNvPr id="189443" name="2 - Θέση περιεχομένου"/>
          <p:cNvSpPr>
            <a:spLocks noGrp="1"/>
          </p:cNvSpPr>
          <p:nvPr>
            <p:ph sz="quarter" idx="1"/>
          </p:nvPr>
        </p:nvSpPr>
        <p:spPr>
          <a:xfrm>
            <a:off x="2136775" y="1600201"/>
            <a:ext cx="8153400" cy="4829175"/>
          </a:xfrm>
          <a:solidFill>
            <a:schemeClr val="accent2">
              <a:lumMod val="75000"/>
            </a:schemeClr>
          </a:solidFill>
        </p:spPr>
        <p:txBody>
          <a:bodyPr/>
          <a:lstStyle/>
          <a:p>
            <a:pPr algn="just">
              <a:buClr>
                <a:schemeClr val="bg1"/>
              </a:buClr>
              <a:buFont typeface="Wingdings" pitchFamily="2" charset="2"/>
              <a:buChar char="Ø"/>
              <a:defRPr/>
            </a:pPr>
            <a:r>
              <a:rPr lang="el-GR" sz="2000" dirty="0">
                <a:solidFill>
                  <a:schemeClr val="bg1"/>
                </a:solidFill>
              </a:rPr>
              <a:t>Ο τρόπος που τα άτομα αναζητούν και εκφράζουν το νόημα και το σκοπό της ύπαρξής τους αλλά και τη σύνδεσή τους με το παρόν, τον εαυτό τους, τους άλλους, τη φύση, το σημαντικό, το ιερό, το θείο </a:t>
            </a:r>
          </a:p>
          <a:p>
            <a:pPr algn="just">
              <a:buClr>
                <a:schemeClr val="bg1"/>
              </a:buClr>
              <a:buFont typeface="Wingdings" pitchFamily="2" charset="2"/>
              <a:buChar char="Ø"/>
              <a:defRPr/>
            </a:pPr>
            <a:r>
              <a:rPr lang="el-GR" sz="2000" dirty="0">
                <a:solidFill>
                  <a:schemeClr val="bg1"/>
                </a:solidFill>
              </a:rPr>
              <a:t>Η πνευματικότητα των ατόμων βιώνεται μέσα από τα έργα στα οποία συμμετέχουν</a:t>
            </a:r>
          </a:p>
          <a:p>
            <a:pPr algn="just">
              <a:buClr>
                <a:schemeClr val="bg1"/>
              </a:buClr>
              <a:buFont typeface="Wingdings" pitchFamily="2" charset="2"/>
              <a:buChar char="Ø"/>
              <a:defRPr/>
            </a:pPr>
            <a:r>
              <a:rPr lang="el-GR" sz="2000" dirty="0">
                <a:solidFill>
                  <a:schemeClr val="bg1"/>
                </a:solidFill>
              </a:rPr>
              <a:t>Παράδειγμα: για αρκετά άτομα η θρησκεία συνδέεται με την πνευματικότητα, και τα άτομα αυτά εμπλέκονται συχνά σε έργα όπως η προσευχή, η μελέτη θρησκευτικών βιβλίων, η παρακολούθηση λειτουργιών ή η εξομολόγηση προκειμένου να απαντήσουν σε υπαρξιακά ερωτήματα ή να συνδεθούν με το θείο. Παρόλα αυτά, τα θρησκευτικά έργα δεν βιώνονται από όλους ως πνευματικά, ενώ μη θρησκευτικά έργα μπορεί να βιωθούν ως πνευματικά, αν εμπεριέχουν ενδοσκόπηση και μια πρόθεση για να διαποτιστεί με νόημα αυτό που βιώνει τα άτομο εκείνη τη στιγμή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944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944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944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9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1 - Τίτλος"/>
          <p:cNvSpPr>
            <a:spLocks noGrp="1"/>
          </p:cNvSpPr>
          <p:nvPr>
            <p:ph type="title"/>
          </p:nvPr>
        </p:nvSpPr>
        <p:spPr>
          <a:xfrm>
            <a:off x="2136775" y="228600"/>
            <a:ext cx="8153400" cy="990600"/>
          </a:xfrm>
          <a:solidFill>
            <a:schemeClr val="accent1">
              <a:lumMod val="60000"/>
              <a:lumOff val="40000"/>
            </a:schemeClr>
          </a:solidFill>
        </p:spPr>
        <p:txBody>
          <a:bodyPr/>
          <a:lstStyle/>
          <a:p>
            <a:pPr>
              <a:defRPr/>
            </a:pPr>
            <a:r>
              <a:rPr lang="el-GR" sz="3200" b="1" dirty="0"/>
              <a:t>Σωματικές Λειτουργίες (</a:t>
            </a:r>
            <a:r>
              <a:rPr lang="en-US" sz="3200" b="1" dirty="0"/>
              <a:t>Body functions)</a:t>
            </a:r>
            <a:endParaRPr lang="el-GR" sz="3200" dirty="0"/>
          </a:p>
        </p:txBody>
      </p:sp>
      <p:sp>
        <p:nvSpPr>
          <p:cNvPr id="196611" name="2 - Θέση περιεχομένου"/>
          <p:cNvSpPr>
            <a:spLocks noGrp="1"/>
          </p:cNvSpPr>
          <p:nvPr>
            <p:ph sz="quarter" idx="1"/>
          </p:nvPr>
        </p:nvSpPr>
        <p:spPr>
          <a:xfrm>
            <a:off x="2136775" y="1600200"/>
            <a:ext cx="8153400" cy="4495800"/>
          </a:xfrm>
          <a:solidFill>
            <a:schemeClr val="accent2">
              <a:lumMod val="75000"/>
            </a:schemeClr>
          </a:solidFill>
        </p:spPr>
        <p:txBody>
          <a:bodyPr/>
          <a:lstStyle/>
          <a:p>
            <a:pPr algn="just">
              <a:defRPr/>
            </a:pPr>
            <a:r>
              <a:rPr lang="el-GR" dirty="0">
                <a:solidFill>
                  <a:schemeClr val="bg1"/>
                </a:solidFill>
              </a:rPr>
              <a:t>Αναφέρονται στις φυσιολογικές λειτουργίες των συστημάτων του σώματος όπως οι αισθητηριακές, οι </a:t>
            </a:r>
            <a:r>
              <a:rPr lang="el-GR" dirty="0" err="1">
                <a:solidFill>
                  <a:schemeClr val="bg1"/>
                </a:solidFill>
              </a:rPr>
              <a:t>μυοσκελετικές</a:t>
            </a:r>
            <a:r>
              <a:rPr lang="el-GR" dirty="0">
                <a:solidFill>
                  <a:schemeClr val="bg1"/>
                </a:solidFill>
              </a:rPr>
              <a:t>, οι νοητικές, οι ψυχολογικές, οι καρδιοαγγειακές, οι αναπνευστικές, και οι ενδοκρινικές</a:t>
            </a:r>
            <a:endParaRPr lang="en-U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CBD5EA-1BB8-4F09-87BD-5CAF720E28B0}"/>
              </a:ext>
            </a:extLst>
          </p:cNvPr>
          <p:cNvSpPr>
            <a:spLocks noGrp="1"/>
          </p:cNvSpPr>
          <p:nvPr>
            <p:ph type="title"/>
          </p:nvPr>
        </p:nvSpPr>
        <p:spPr>
          <a:xfrm>
            <a:off x="838200" y="0"/>
            <a:ext cx="10515600" cy="1325563"/>
          </a:xfrm>
        </p:spPr>
        <p:txBody>
          <a:bodyPr/>
          <a:lstStyle/>
          <a:p>
            <a:r>
              <a:rPr lang="el-GR" dirty="0"/>
              <a:t>Η Ενεργητική Εμπλοκή σε Έργα: Προαγωγή Υγείας, Ευημερίας και Συμμετοχής</a:t>
            </a:r>
          </a:p>
        </p:txBody>
      </p:sp>
      <p:pic>
        <p:nvPicPr>
          <p:cNvPr id="5" name="Θέση περιεχομένου 4">
            <a:extLst>
              <a:ext uri="{FF2B5EF4-FFF2-40B4-BE49-F238E27FC236}">
                <a16:creationId xmlns:a16="http://schemas.microsoft.com/office/drawing/2014/main" id="{853AF48B-2EA0-4A53-A233-7F5DFA55508D}"/>
              </a:ext>
            </a:extLst>
          </p:cNvPr>
          <p:cNvPicPr>
            <a:picLocks noGrp="1" noChangeAspect="1"/>
          </p:cNvPicPr>
          <p:nvPr>
            <p:ph idx="1"/>
          </p:nvPr>
        </p:nvPicPr>
        <p:blipFill>
          <a:blip r:embed="rId2"/>
          <a:stretch>
            <a:fillRect/>
          </a:stretch>
        </p:blipFill>
        <p:spPr>
          <a:xfrm>
            <a:off x="375703" y="1325563"/>
            <a:ext cx="11440594" cy="1107590"/>
          </a:xfrm>
        </p:spPr>
      </p:pic>
      <p:pic>
        <p:nvPicPr>
          <p:cNvPr id="7" name="Εικόνα 6">
            <a:extLst>
              <a:ext uri="{FF2B5EF4-FFF2-40B4-BE49-F238E27FC236}">
                <a16:creationId xmlns:a16="http://schemas.microsoft.com/office/drawing/2014/main" id="{3AA60AD1-E3FD-4B2D-9373-9EA07C4A18CA}"/>
              </a:ext>
            </a:extLst>
          </p:cNvPr>
          <p:cNvPicPr>
            <a:picLocks noChangeAspect="1"/>
          </p:cNvPicPr>
          <p:nvPr/>
        </p:nvPicPr>
        <p:blipFill>
          <a:blip r:embed="rId3"/>
          <a:stretch>
            <a:fillRect/>
          </a:stretch>
        </p:blipFill>
        <p:spPr>
          <a:xfrm>
            <a:off x="543695" y="2433153"/>
            <a:ext cx="7859222" cy="3191320"/>
          </a:xfrm>
          <a:prstGeom prst="rect">
            <a:avLst/>
          </a:prstGeom>
        </p:spPr>
      </p:pic>
      <p:pic>
        <p:nvPicPr>
          <p:cNvPr id="9" name="Εικόνα 8">
            <a:extLst>
              <a:ext uri="{FF2B5EF4-FFF2-40B4-BE49-F238E27FC236}">
                <a16:creationId xmlns:a16="http://schemas.microsoft.com/office/drawing/2014/main" id="{450B9DE3-C6B5-4200-AA08-2DDEDE3FADF7}"/>
              </a:ext>
            </a:extLst>
          </p:cNvPr>
          <p:cNvPicPr>
            <a:picLocks noChangeAspect="1"/>
          </p:cNvPicPr>
          <p:nvPr/>
        </p:nvPicPr>
        <p:blipFill>
          <a:blip r:embed="rId4"/>
          <a:stretch>
            <a:fillRect/>
          </a:stretch>
        </p:blipFill>
        <p:spPr>
          <a:xfrm>
            <a:off x="543695" y="5750410"/>
            <a:ext cx="10355953" cy="1107590"/>
          </a:xfrm>
          <a:prstGeom prst="rect">
            <a:avLst/>
          </a:prstGeom>
        </p:spPr>
      </p:pic>
    </p:spTree>
    <p:extLst>
      <p:ext uri="{BB962C8B-B14F-4D97-AF65-F5344CB8AC3E}">
        <p14:creationId xmlns:p14="http://schemas.microsoft.com/office/powerpoint/2010/main" val="2742185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B25D9190-3F50-4B3D-8B59-B1574B102218}"/>
              </a:ext>
            </a:extLst>
          </p:cNvPr>
          <p:cNvPicPr>
            <a:picLocks noGrp="1" noChangeAspect="1"/>
          </p:cNvPicPr>
          <p:nvPr>
            <p:ph idx="1"/>
          </p:nvPr>
        </p:nvPicPr>
        <p:blipFill>
          <a:blip r:embed="rId2"/>
          <a:stretch>
            <a:fillRect/>
          </a:stretch>
        </p:blipFill>
        <p:spPr>
          <a:xfrm>
            <a:off x="745711" y="569329"/>
            <a:ext cx="11050049" cy="5280073"/>
          </a:xfrm>
        </p:spPr>
      </p:pic>
    </p:spTree>
    <p:extLst>
      <p:ext uri="{BB962C8B-B14F-4D97-AF65-F5344CB8AC3E}">
        <p14:creationId xmlns:p14="http://schemas.microsoft.com/office/powerpoint/2010/main" val="1439122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256AE530-D51B-4949-91DE-DAAA19B68EF7}"/>
              </a:ext>
            </a:extLst>
          </p:cNvPr>
          <p:cNvPicPr>
            <a:picLocks noChangeAspect="1"/>
          </p:cNvPicPr>
          <p:nvPr/>
        </p:nvPicPr>
        <p:blipFill>
          <a:blip r:embed="rId2"/>
          <a:stretch>
            <a:fillRect/>
          </a:stretch>
        </p:blipFill>
        <p:spPr>
          <a:xfrm>
            <a:off x="427846" y="822960"/>
            <a:ext cx="11764154" cy="4498848"/>
          </a:xfrm>
          <a:prstGeom prst="rect">
            <a:avLst/>
          </a:prstGeom>
        </p:spPr>
      </p:pic>
    </p:spTree>
    <p:extLst>
      <p:ext uri="{BB962C8B-B14F-4D97-AF65-F5344CB8AC3E}">
        <p14:creationId xmlns:p14="http://schemas.microsoft.com/office/powerpoint/2010/main" val="4174525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0CDA3B-8AC2-468E-BC9F-C1635FCF75D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1456215-D99B-411C-A47D-3D84ABB1A2AC}"/>
              </a:ext>
            </a:extLst>
          </p:cNvPr>
          <p:cNvSpPr>
            <a:spLocks noGrp="1"/>
          </p:cNvSpPr>
          <p:nvPr>
            <p:ph idx="1"/>
          </p:nvPr>
        </p:nvSpPr>
        <p:spPr/>
        <p:txBody>
          <a:bodyPr/>
          <a:lstStyle/>
          <a:p>
            <a:endParaRPr lang="el-GR"/>
          </a:p>
        </p:txBody>
      </p:sp>
      <p:pic>
        <p:nvPicPr>
          <p:cNvPr id="5" name="Εικόνα 4">
            <a:extLst>
              <a:ext uri="{FF2B5EF4-FFF2-40B4-BE49-F238E27FC236}">
                <a16:creationId xmlns:a16="http://schemas.microsoft.com/office/drawing/2014/main" id="{299342BB-A1F5-4DC0-B16A-F8C88485C50B}"/>
              </a:ext>
            </a:extLst>
          </p:cNvPr>
          <p:cNvPicPr>
            <a:picLocks noChangeAspect="1"/>
          </p:cNvPicPr>
          <p:nvPr/>
        </p:nvPicPr>
        <p:blipFill>
          <a:blip r:embed="rId2"/>
          <a:stretch>
            <a:fillRect/>
          </a:stretch>
        </p:blipFill>
        <p:spPr>
          <a:xfrm>
            <a:off x="147890" y="213944"/>
            <a:ext cx="8054949" cy="2821864"/>
          </a:xfrm>
          <a:prstGeom prst="rect">
            <a:avLst/>
          </a:prstGeom>
        </p:spPr>
      </p:pic>
      <p:pic>
        <p:nvPicPr>
          <p:cNvPr id="7" name="Εικόνα 6">
            <a:extLst>
              <a:ext uri="{FF2B5EF4-FFF2-40B4-BE49-F238E27FC236}">
                <a16:creationId xmlns:a16="http://schemas.microsoft.com/office/drawing/2014/main" id="{3453E0B1-804D-4F6B-8F8E-085E9F4E2567}"/>
              </a:ext>
            </a:extLst>
          </p:cNvPr>
          <p:cNvPicPr>
            <a:picLocks noChangeAspect="1"/>
          </p:cNvPicPr>
          <p:nvPr/>
        </p:nvPicPr>
        <p:blipFill>
          <a:blip r:embed="rId3"/>
          <a:stretch>
            <a:fillRect/>
          </a:stretch>
        </p:blipFill>
        <p:spPr>
          <a:xfrm>
            <a:off x="427102" y="3483864"/>
            <a:ext cx="5863970" cy="2644938"/>
          </a:xfrm>
          <a:prstGeom prst="rect">
            <a:avLst/>
          </a:prstGeom>
        </p:spPr>
      </p:pic>
    </p:spTree>
    <p:extLst>
      <p:ext uri="{BB962C8B-B14F-4D97-AF65-F5344CB8AC3E}">
        <p14:creationId xmlns:p14="http://schemas.microsoft.com/office/powerpoint/2010/main" val="3200596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932DBC2E-87B2-457E-867B-B79BE5606A2D}"/>
              </a:ext>
            </a:extLst>
          </p:cNvPr>
          <p:cNvPicPr>
            <a:picLocks noChangeAspect="1"/>
          </p:cNvPicPr>
          <p:nvPr/>
        </p:nvPicPr>
        <p:blipFill>
          <a:blip r:embed="rId2"/>
          <a:stretch>
            <a:fillRect/>
          </a:stretch>
        </p:blipFill>
        <p:spPr>
          <a:xfrm>
            <a:off x="842772" y="987552"/>
            <a:ext cx="9586465" cy="3834586"/>
          </a:xfrm>
          <a:prstGeom prst="rect">
            <a:avLst/>
          </a:prstGeom>
        </p:spPr>
      </p:pic>
      <p:pic>
        <p:nvPicPr>
          <p:cNvPr id="7" name="Εικόνα 6">
            <a:extLst>
              <a:ext uri="{FF2B5EF4-FFF2-40B4-BE49-F238E27FC236}">
                <a16:creationId xmlns:a16="http://schemas.microsoft.com/office/drawing/2014/main" id="{62F8DAAC-D561-4BED-9D11-C2E60F5C1251}"/>
              </a:ext>
            </a:extLst>
          </p:cNvPr>
          <p:cNvPicPr>
            <a:picLocks noChangeAspect="1"/>
          </p:cNvPicPr>
          <p:nvPr/>
        </p:nvPicPr>
        <p:blipFill>
          <a:blip r:embed="rId3"/>
          <a:stretch>
            <a:fillRect/>
          </a:stretch>
        </p:blipFill>
        <p:spPr>
          <a:xfrm>
            <a:off x="6096000" y="5157216"/>
            <a:ext cx="5951582" cy="1700784"/>
          </a:xfrm>
          <a:prstGeom prst="rect">
            <a:avLst/>
          </a:prstGeom>
        </p:spPr>
      </p:pic>
    </p:spTree>
    <p:extLst>
      <p:ext uri="{BB962C8B-B14F-4D97-AF65-F5344CB8AC3E}">
        <p14:creationId xmlns:p14="http://schemas.microsoft.com/office/powerpoint/2010/main" val="1891896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36775" y="228600"/>
            <a:ext cx="8153400" cy="990600"/>
          </a:xfrm>
          <a:solidFill>
            <a:schemeClr val="accent1">
              <a:lumMod val="60000"/>
              <a:lumOff val="40000"/>
            </a:schemeClr>
          </a:solidFill>
        </p:spPr>
        <p:txBody>
          <a:bodyPr/>
          <a:lstStyle/>
          <a:p>
            <a:pPr algn="ctr">
              <a:defRPr/>
            </a:pPr>
            <a:r>
              <a:rPr lang="el-GR" sz="3200" b="1" dirty="0"/>
              <a:t>Πεδίο της </a:t>
            </a:r>
            <a:r>
              <a:rPr lang="el-GR" sz="3200" b="1" dirty="0" err="1"/>
              <a:t>Εργοθεραπείας</a:t>
            </a:r>
            <a:br>
              <a:rPr lang="en-US" sz="3200" b="1" dirty="0"/>
            </a:br>
            <a:r>
              <a:rPr lang="el-GR" sz="3200" b="1" dirty="0"/>
              <a:t>(με ΤΙ ασχολούμαστε?)  </a:t>
            </a:r>
          </a:p>
        </p:txBody>
      </p:sp>
      <p:sp>
        <p:nvSpPr>
          <p:cNvPr id="3" name="2 - Θέση περιεχομένου"/>
          <p:cNvSpPr>
            <a:spLocks noGrp="1"/>
          </p:cNvSpPr>
          <p:nvPr>
            <p:ph sz="quarter" idx="1"/>
          </p:nvPr>
        </p:nvSpPr>
        <p:spPr>
          <a:xfrm>
            <a:off x="1389888" y="1887538"/>
            <a:ext cx="8900287" cy="3800030"/>
          </a:xfrm>
          <a:solidFill>
            <a:schemeClr val="accent2">
              <a:lumMod val="75000"/>
            </a:schemeClr>
          </a:solidFill>
        </p:spPr>
        <p:txBody>
          <a:bodyPr>
            <a:noAutofit/>
          </a:bodyPr>
          <a:lstStyle/>
          <a:p>
            <a:pPr>
              <a:buClr>
                <a:schemeClr val="bg1"/>
              </a:buClr>
              <a:buFont typeface="Wingdings" pitchFamily="2" charset="2"/>
              <a:buChar char="Ø"/>
              <a:defRPr/>
            </a:pPr>
            <a:r>
              <a:rPr lang="el-GR" sz="3600" b="1" dirty="0">
                <a:solidFill>
                  <a:srgbClr val="FF0000"/>
                </a:solidFill>
              </a:rPr>
              <a:t>Έργα, </a:t>
            </a:r>
          </a:p>
          <a:p>
            <a:pPr>
              <a:buClr>
                <a:schemeClr val="bg1"/>
              </a:buClr>
              <a:buFont typeface="Wingdings" pitchFamily="2" charset="2"/>
              <a:buChar char="Ø"/>
              <a:defRPr/>
            </a:pPr>
            <a:r>
              <a:rPr lang="el-GR" sz="3600" b="1" dirty="0">
                <a:solidFill>
                  <a:srgbClr val="FF0000"/>
                </a:solidFill>
              </a:rPr>
              <a:t>Δεξιότητες εκτέλεσης</a:t>
            </a:r>
          </a:p>
          <a:p>
            <a:pPr>
              <a:buClr>
                <a:schemeClr val="bg1"/>
              </a:buClr>
              <a:buFont typeface="Wingdings" pitchFamily="2" charset="2"/>
              <a:buChar char="Ø"/>
              <a:defRPr/>
            </a:pPr>
            <a:r>
              <a:rPr lang="el-GR" sz="3600" b="1" dirty="0">
                <a:solidFill>
                  <a:srgbClr val="FF0000"/>
                </a:solidFill>
              </a:rPr>
              <a:t>Παράγοντες του ατόμου</a:t>
            </a:r>
          </a:p>
          <a:p>
            <a:pPr>
              <a:buClr>
                <a:schemeClr val="bg1"/>
              </a:buClr>
              <a:buFont typeface="Wingdings" pitchFamily="2" charset="2"/>
              <a:buChar char="Ø"/>
              <a:defRPr/>
            </a:pPr>
            <a:r>
              <a:rPr lang="el-GR" sz="3600" b="1" dirty="0">
                <a:solidFill>
                  <a:srgbClr val="FF0000"/>
                </a:solidFill>
              </a:rPr>
              <a:t>Μοτίβα εκτέλεσης</a:t>
            </a:r>
          </a:p>
          <a:p>
            <a:pPr>
              <a:buClr>
                <a:schemeClr val="bg1"/>
              </a:buClr>
              <a:buFont typeface="Wingdings" pitchFamily="2" charset="2"/>
              <a:buChar char="Ø"/>
              <a:defRPr/>
            </a:pPr>
            <a:r>
              <a:rPr lang="el-GR" sz="3600" b="1" dirty="0">
                <a:solidFill>
                  <a:srgbClr val="FF0000"/>
                </a:solidFill>
              </a:rPr>
              <a:t>Πλαίσιο και περιβάλλον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63</TotalTime>
  <Words>870</Words>
  <Application>Microsoft Office PowerPoint</Application>
  <PresentationFormat>Ευρεία οθόνη</PresentationFormat>
  <Paragraphs>138</Paragraphs>
  <Slides>38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38</vt:i4>
      </vt:variant>
    </vt:vector>
  </HeadingPairs>
  <TitlesOfParts>
    <vt:vector size="43" baseType="lpstr">
      <vt:lpstr>Arial</vt:lpstr>
      <vt:lpstr>Calibri</vt:lpstr>
      <vt:lpstr>Calibri Light</vt:lpstr>
      <vt:lpstr>Wingdings</vt:lpstr>
      <vt:lpstr>Office Theme</vt:lpstr>
      <vt:lpstr>Παρουσίαση του PowerPoint</vt:lpstr>
      <vt:lpstr>Παρουσίαση του PowerPoint</vt:lpstr>
      <vt:lpstr>Αμερικάνικο Πλαίσιο Πρακτικής της Εργοθεραπείας: Πεδίο και Διαδικασία» (American Occupational Therapy Practice Framework: Domain and Process)</vt:lpstr>
      <vt:lpstr>Η Ενεργητική Εμπλοκή σε Έργα: Προαγωγή Υγείας, Ευημερίας και Συμμετοχής</vt:lpstr>
      <vt:lpstr>Παρουσίαση του PowerPoint</vt:lpstr>
      <vt:lpstr>Παρουσίαση του PowerPoint</vt:lpstr>
      <vt:lpstr>Παρουσίαση του PowerPoint</vt:lpstr>
      <vt:lpstr>Παρουσίαση του PowerPoint</vt:lpstr>
      <vt:lpstr>Πεδίο της Εργοθεραπείας (με ΤΙ ασχολούμαστε?)  </vt:lpstr>
      <vt:lpstr>Τομείς του Πεδίου της Εργοθεραπείας </vt:lpstr>
      <vt:lpstr>***δεξιότητες επεξεργασίας</vt:lpstr>
      <vt:lpstr>Παρουσίαση του PowerPoint</vt:lpstr>
      <vt:lpstr>Παρουσίαση του PowerPoint</vt:lpstr>
      <vt:lpstr>Παρουσίαση του PowerPoint</vt:lpstr>
      <vt:lpstr>Παρουσίαση του PowerPoint</vt:lpstr>
      <vt:lpstr>Τομείς του Πεδίου της Εργοθεραπείας </vt:lpstr>
      <vt:lpstr>Παρουσίαση του PowerPoint</vt:lpstr>
      <vt:lpstr>Παρουσίαση του PowerPoint</vt:lpstr>
      <vt:lpstr>Παρουσίαση του PowerPoint</vt:lpstr>
      <vt:lpstr>Παρουσίαση του PowerPoint</vt:lpstr>
      <vt:lpstr>…ωστόσο….</vt:lpstr>
      <vt:lpstr>ΈΡΓΑ </vt:lpstr>
      <vt:lpstr>Παρουσίαση του PowerPoint</vt:lpstr>
      <vt:lpstr>Παρουσίαση του PowerPoint</vt:lpstr>
      <vt:lpstr>Παρουσίαση του PowerPoint</vt:lpstr>
      <vt:lpstr>Παρουσίαση του PowerPoint</vt:lpstr>
      <vt:lpstr>Κατηγορίες Δεξιοτήτων Εκτέλεσης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Σχετικά με τις δεξιότητες εκτέλεσης, ισχύουν τα παρακάτω</vt:lpstr>
      <vt:lpstr>Πώς αναπτύσσονται οι δεξιότητες εκτέλεσης?</vt:lpstr>
      <vt:lpstr>Αξίες </vt:lpstr>
      <vt:lpstr>Πεποιθήσεις </vt:lpstr>
      <vt:lpstr>Πνευματικότητα (spirituality)</vt:lpstr>
      <vt:lpstr>Σωματικές Λειτουργίες (Body functions)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Pinelopi vlotinou</dc:creator>
  <cp:lastModifiedBy>Pinelopi vlotinou</cp:lastModifiedBy>
  <cp:revision>8</cp:revision>
  <dcterms:created xsi:type="dcterms:W3CDTF">2024-11-26T20:37:29Z</dcterms:created>
  <dcterms:modified xsi:type="dcterms:W3CDTF">2024-12-03T20:58:54Z</dcterms:modified>
</cp:coreProperties>
</file>