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306" r:id="rId3"/>
    <p:sldId id="257" r:id="rId4"/>
    <p:sldId id="274"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9" autoAdjust="0"/>
    <p:restoredTop sz="94660"/>
  </p:normalViewPr>
  <p:slideViewPr>
    <p:cSldViewPr snapToGrid="0">
      <p:cViewPr varScale="1">
        <p:scale>
          <a:sx n="85" d="100"/>
          <a:sy n="85" d="100"/>
        </p:scale>
        <p:origin x="36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71EFB80A-77C7-454A-9733-304094A50C82}" type="datetimeFigureOut">
              <a:rPr lang="el-GR" smtClean="0"/>
              <a:t>7/10/2024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06891EB-D75C-4870-8FF4-41B0A42B25CA}" type="slidenum">
              <a:rPr lang="el-GR" smtClean="0"/>
              <a:t>‹#›</a:t>
            </a:fld>
            <a:endParaRPr lang="el-G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2053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71EFB80A-77C7-454A-9733-304094A50C82}" type="datetimeFigureOut">
              <a:rPr lang="el-GR" smtClean="0"/>
              <a:t>7/10/2024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F06891EB-D75C-4870-8FF4-41B0A42B25CA}" type="slidenum">
              <a:rPr lang="el-GR" smtClean="0"/>
              <a:t>‹#›</a:t>
            </a:fld>
            <a:endParaRPr lang="el-GR"/>
          </a:p>
        </p:txBody>
      </p:sp>
    </p:spTree>
    <p:extLst>
      <p:ext uri="{BB962C8B-B14F-4D97-AF65-F5344CB8AC3E}">
        <p14:creationId xmlns:p14="http://schemas.microsoft.com/office/powerpoint/2010/main" val="3225214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71EFB80A-77C7-454A-9733-304094A50C82}" type="datetimeFigureOut">
              <a:rPr lang="el-GR" smtClean="0"/>
              <a:t>7/10/2024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06891EB-D75C-4870-8FF4-41B0A42B25CA}" type="slidenum">
              <a:rPr lang="el-GR" smtClean="0"/>
              <a:t>‹#›</a:t>
            </a:fld>
            <a:endParaRPr lang="el-GR"/>
          </a:p>
        </p:txBody>
      </p:sp>
    </p:spTree>
    <p:extLst>
      <p:ext uri="{BB962C8B-B14F-4D97-AF65-F5344CB8AC3E}">
        <p14:creationId xmlns:p14="http://schemas.microsoft.com/office/powerpoint/2010/main" val="260269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71EFB80A-77C7-454A-9733-304094A50C82}" type="datetimeFigureOut">
              <a:rPr lang="el-GR" smtClean="0"/>
              <a:t>7/10/2024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06891EB-D75C-4870-8FF4-41B0A42B25CA}" type="slidenum">
              <a:rPr lang="el-GR" smtClean="0"/>
              <a:t>‹#›</a:t>
            </a:fld>
            <a:endParaRPr lang="el-G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092515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71EFB80A-77C7-454A-9733-304094A50C82}" type="datetimeFigureOut">
              <a:rPr lang="el-GR" smtClean="0"/>
              <a:t>7/10/2024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06891EB-D75C-4870-8FF4-41B0A42B25CA}" type="slidenum">
              <a:rPr lang="el-GR" smtClean="0"/>
              <a:t>‹#›</a:t>
            </a:fld>
            <a:endParaRPr lang="el-GR"/>
          </a:p>
        </p:txBody>
      </p:sp>
    </p:spTree>
    <p:extLst>
      <p:ext uri="{BB962C8B-B14F-4D97-AF65-F5344CB8AC3E}">
        <p14:creationId xmlns:p14="http://schemas.microsoft.com/office/powerpoint/2010/main" val="3988179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l-GR"/>
              <a:t>Στυλ κειμένου υποδείγματος</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71EFB80A-77C7-454A-9733-304094A50C82}" type="datetimeFigureOut">
              <a:rPr lang="el-GR" smtClean="0"/>
              <a:t>7/10/2024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06891EB-D75C-4870-8FF4-41B0A42B25CA}" type="slidenum">
              <a:rPr lang="el-GR" smtClean="0"/>
              <a:t>‹#›</a:t>
            </a:fld>
            <a:endParaRPr lang="el-G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873969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l-GR"/>
              <a:t>Στυλ κειμένου υποδείγματος</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71EFB80A-77C7-454A-9733-304094A50C82}" type="datetimeFigureOut">
              <a:rPr lang="el-GR" smtClean="0"/>
              <a:t>7/10/2024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06891EB-D75C-4870-8FF4-41B0A42B25CA}" type="slidenum">
              <a:rPr lang="el-GR" smtClean="0"/>
              <a:t>‹#›</a:t>
            </a:fld>
            <a:endParaRPr lang="el-GR"/>
          </a:p>
        </p:txBody>
      </p:sp>
    </p:spTree>
    <p:extLst>
      <p:ext uri="{BB962C8B-B14F-4D97-AF65-F5344CB8AC3E}">
        <p14:creationId xmlns:p14="http://schemas.microsoft.com/office/powerpoint/2010/main" val="32529833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71EFB80A-77C7-454A-9733-304094A50C82}" type="datetimeFigureOut">
              <a:rPr lang="el-GR" smtClean="0"/>
              <a:t>7/10/2024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06891EB-D75C-4870-8FF4-41B0A42B25CA}" type="slidenum">
              <a:rPr lang="el-GR" smtClean="0"/>
              <a:t>‹#›</a:t>
            </a:fld>
            <a:endParaRPr lang="el-GR"/>
          </a:p>
        </p:txBody>
      </p:sp>
    </p:spTree>
    <p:extLst>
      <p:ext uri="{BB962C8B-B14F-4D97-AF65-F5344CB8AC3E}">
        <p14:creationId xmlns:p14="http://schemas.microsoft.com/office/powerpoint/2010/main" val="2390487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71EFB80A-77C7-454A-9733-304094A50C82}" type="datetimeFigureOut">
              <a:rPr lang="el-GR" smtClean="0"/>
              <a:t>7/10/2024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06891EB-D75C-4870-8FF4-41B0A42B25CA}" type="slidenum">
              <a:rPr lang="el-GR" smtClean="0"/>
              <a:t>‹#›</a:t>
            </a:fld>
            <a:endParaRPr lang="el-GR"/>
          </a:p>
        </p:txBody>
      </p:sp>
    </p:spTree>
    <p:extLst>
      <p:ext uri="{BB962C8B-B14F-4D97-AF65-F5344CB8AC3E}">
        <p14:creationId xmlns:p14="http://schemas.microsoft.com/office/powerpoint/2010/main" val="2310395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71EFB80A-77C7-454A-9733-304094A50C82}" type="datetimeFigureOut">
              <a:rPr lang="el-GR" smtClean="0"/>
              <a:t>7/10/2024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06891EB-D75C-4870-8FF4-41B0A42B25CA}" type="slidenum">
              <a:rPr lang="el-GR" smtClean="0"/>
              <a:t>‹#›</a:t>
            </a:fld>
            <a:endParaRPr lang="el-GR"/>
          </a:p>
        </p:txBody>
      </p:sp>
    </p:spTree>
    <p:extLst>
      <p:ext uri="{BB962C8B-B14F-4D97-AF65-F5344CB8AC3E}">
        <p14:creationId xmlns:p14="http://schemas.microsoft.com/office/powerpoint/2010/main" val="1200760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71EFB80A-77C7-454A-9733-304094A50C82}" type="datetimeFigureOut">
              <a:rPr lang="el-GR" smtClean="0"/>
              <a:t>7/10/2024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06891EB-D75C-4870-8FF4-41B0A42B25CA}" type="slidenum">
              <a:rPr lang="el-GR" smtClean="0"/>
              <a:t>‹#›</a:t>
            </a:fld>
            <a:endParaRPr lang="el-GR"/>
          </a:p>
        </p:txBody>
      </p:sp>
    </p:spTree>
    <p:extLst>
      <p:ext uri="{BB962C8B-B14F-4D97-AF65-F5344CB8AC3E}">
        <p14:creationId xmlns:p14="http://schemas.microsoft.com/office/powerpoint/2010/main" val="1261724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71EFB80A-77C7-454A-9733-304094A50C82}" type="datetimeFigureOut">
              <a:rPr lang="el-GR" smtClean="0"/>
              <a:t>7/10/2024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06891EB-D75C-4870-8FF4-41B0A42B25CA}" type="slidenum">
              <a:rPr lang="el-GR" smtClean="0"/>
              <a:t>‹#›</a:t>
            </a:fld>
            <a:endParaRPr lang="el-GR"/>
          </a:p>
        </p:txBody>
      </p:sp>
    </p:spTree>
    <p:extLst>
      <p:ext uri="{BB962C8B-B14F-4D97-AF65-F5344CB8AC3E}">
        <p14:creationId xmlns:p14="http://schemas.microsoft.com/office/powerpoint/2010/main" val="4090492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71EFB80A-77C7-454A-9733-304094A50C82}" type="datetimeFigureOut">
              <a:rPr lang="el-GR" smtClean="0"/>
              <a:t>7/10/2024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F06891EB-D75C-4870-8FF4-41B0A42B25CA}" type="slidenum">
              <a:rPr lang="el-GR" smtClean="0"/>
              <a:t>‹#›</a:t>
            </a:fld>
            <a:endParaRPr lang="el-GR"/>
          </a:p>
        </p:txBody>
      </p:sp>
    </p:spTree>
    <p:extLst>
      <p:ext uri="{BB962C8B-B14F-4D97-AF65-F5344CB8AC3E}">
        <p14:creationId xmlns:p14="http://schemas.microsoft.com/office/powerpoint/2010/main" val="1829561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71EFB80A-77C7-454A-9733-304094A50C82}" type="datetimeFigureOut">
              <a:rPr lang="el-GR" smtClean="0"/>
              <a:t>7/10/2024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F06891EB-D75C-4870-8FF4-41B0A42B25CA}" type="slidenum">
              <a:rPr lang="el-GR" smtClean="0"/>
              <a:t>‹#›</a:t>
            </a:fld>
            <a:endParaRPr lang="el-GR"/>
          </a:p>
        </p:txBody>
      </p:sp>
    </p:spTree>
    <p:extLst>
      <p:ext uri="{BB962C8B-B14F-4D97-AF65-F5344CB8AC3E}">
        <p14:creationId xmlns:p14="http://schemas.microsoft.com/office/powerpoint/2010/main" val="1058119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EFB80A-77C7-454A-9733-304094A50C82}" type="datetimeFigureOut">
              <a:rPr lang="el-GR" smtClean="0"/>
              <a:t>7/10/2024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F06891EB-D75C-4870-8FF4-41B0A42B25CA}" type="slidenum">
              <a:rPr lang="el-GR" smtClean="0"/>
              <a:t>‹#›</a:t>
            </a:fld>
            <a:endParaRPr lang="el-GR"/>
          </a:p>
        </p:txBody>
      </p:sp>
    </p:spTree>
    <p:extLst>
      <p:ext uri="{BB962C8B-B14F-4D97-AF65-F5344CB8AC3E}">
        <p14:creationId xmlns:p14="http://schemas.microsoft.com/office/powerpoint/2010/main" val="528614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71EFB80A-77C7-454A-9733-304094A50C82}" type="datetimeFigureOut">
              <a:rPr lang="el-GR" smtClean="0"/>
              <a:t>7/10/2024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06891EB-D75C-4870-8FF4-41B0A42B25CA}" type="slidenum">
              <a:rPr lang="el-GR" smtClean="0"/>
              <a:t>‹#›</a:t>
            </a:fld>
            <a:endParaRPr lang="el-GR"/>
          </a:p>
        </p:txBody>
      </p:sp>
    </p:spTree>
    <p:extLst>
      <p:ext uri="{BB962C8B-B14F-4D97-AF65-F5344CB8AC3E}">
        <p14:creationId xmlns:p14="http://schemas.microsoft.com/office/powerpoint/2010/main" val="2859052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l-GR"/>
              <a:t>Κάντε κλικ για να επεξεργαστείτε τον τίτλο υποδείγματος</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71EFB80A-77C7-454A-9733-304094A50C82}" type="datetimeFigureOut">
              <a:rPr lang="el-GR" smtClean="0"/>
              <a:t>7/10/2024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06891EB-D75C-4870-8FF4-41B0A42B25CA}" type="slidenum">
              <a:rPr lang="el-GR" smtClean="0"/>
              <a:t>‹#›</a:t>
            </a:fld>
            <a:endParaRPr lang="el-GR"/>
          </a:p>
        </p:txBody>
      </p:sp>
    </p:spTree>
    <p:extLst>
      <p:ext uri="{BB962C8B-B14F-4D97-AF65-F5344CB8AC3E}">
        <p14:creationId xmlns:p14="http://schemas.microsoft.com/office/powerpoint/2010/main" val="1398918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71EFB80A-77C7-454A-9733-304094A50C82}" type="datetimeFigureOut">
              <a:rPr lang="el-GR" smtClean="0"/>
              <a:t>7/10/2024</a:t>
            </a:fld>
            <a:endParaRPr lang="el-G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l-G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F06891EB-D75C-4870-8FF4-41B0A42B25CA}" type="slidenum">
              <a:rPr lang="el-GR" smtClean="0"/>
              <a:t>‹#›</a:t>
            </a:fld>
            <a:endParaRPr lang="el-GR"/>
          </a:p>
        </p:txBody>
      </p:sp>
    </p:spTree>
    <p:extLst>
      <p:ext uri="{BB962C8B-B14F-4D97-AF65-F5344CB8AC3E}">
        <p14:creationId xmlns:p14="http://schemas.microsoft.com/office/powerpoint/2010/main" val="2815564545"/>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4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878BBF8-3424-45E1-AF33-A2FD990EA485}"/>
              </a:ext>
            </a:extLst>
          </p:cNvPr>
          <p:cNvSpPr>
            <a:spLocks noGrp="1"/>
          </p:cNvSpPr>
          <p:nvPr>
            <p:ph type="ctrTitle"/>
          </p:nvPr>
        </p:nvSpPr>
        <p:spPr>
          <a:xfrm>
            <a:off x="684212" y="685800"/>
            <a:ext cx="8001000" cy="922868"/>
          </a:xfrm>
        </p:spPr>
        <p:txBody>
          <a:bodyPr>
            <a:normAutofit/>
          </a:bodyPr>
          <a:lstStyle/>
          <a:p>
            <a:r>
              <a:rPr lang="el-GR" sz="2800" b="1" i="0" u="none" strike="noStrike" baseline="0" dirty="0">
                <a:solidFill>
                  <a:srgbClr val="FF00FF"/>
                </a:solidFill>
                <a:latin typeface="HelveticaNeue-Bold"/>
              </a:rPr>
              <a:t>Σπονδυλική Στήλη: Βασικές Γνώσεις</a:t>
            </a:r>
            <a:endParaRPr lang="el-GR" sz="6600" dirty="0"/>
          </a:p>
        </p:txBody>
      </p:sp>
      <p:sp>
        <p:nvSpPr>
          <p:cNvPr id="3" name="Υπότιτλος 2">
            <a:extLst>
              <a:ext uri="{FF2B5EF4-FFF2-40B4-BE49-F238E27FC236}">
                <a16:creationId xmlns:a16="http://schemas.microsoft.com/office/drawing/2014/main" id="{716F5767-FD53-409B-814E-88C84C01FDCF}"/>
              </a:ext>
            </a:extLst>
          </p:cNvPr>
          <p:cNvSpPr>
            <a:spLocks noGrp="1"/>
          </p:cNvSpPr>
          <p:nvPr>
            <p:ph type="subTitle" idx="1"/>
          </p:nvPr>
        </p:nvSpPr>
        <p:spPr/>
        <p:txBody>
          <a:bodyPr>
            <a:normAutofit fontScale="92500" lnSpcReduction="10000"/>
          </a:bodyPr>
          <a:lstStyle/>
          <a:p>
            <a:r>
              <a:rPr lang="el-GR" dirty="0">
                <a:solidFill>
                  <a:schemeClr val="bg1"/>
                </a:solidFill>
              </a:rPr>
              <a:t>Βλοτινού Πηνελόπη</a:t>
            </a:r>
          </a:p>
          <a:p>
            <a:endParaRPr lang="el-GR" dirty="0">
              <a:solidFill>
                <a:schemeClr val="bg1"/>
              </a:solidFill>
            </a:endParaRPr>
          </a:p>
          <a:p>
            <a:r>
              <a:rPr lang="el-GR" dirty="0">
                <a:solidFill>
                  <a:schemeClr val="bg1"/>
                </a:solidFill>
              </a:rPr>
              <a:t>Επίκουρη Καθηγήτρια </a:t>
            </a:r>
          </a:p>
          <a:p>
            <a:r>
              <a:rPr lang="el-GR">
                <a:solidFill>
                  <a:schemeClr val="bg1"/>
                </a:solidFill>
              </a:rPr>
              <a:t>Τμήμα Εργοθεραπείας</a:t>
            </a:r>
          </a:p>
          <a:p>
            <a:r>
              <a:rPr lang="el-GR">
                <a:solidFill>
                  <a:schemeClr val="bg1"/>
                </a:solidFill>
              </a:rPr>
              <a:t>ΠαΔΑ</a:t>
            </a:r>
            <a:endParaRPr lang="el-GR" dirty="0">
              <a:solidFill>
                <a:schemeClr val="bg1"/>
              </a:solidFill>
            </a:endParaRPr>
          </a:p>
        </p:txBody>
      </p:sp>
    </p:spTree>
    <p:extLst>
      <p:ext uri="{BB962C8B-B14F-4D97-AF65-F5344CB8AC3E}">
        <p14:creationId xmlns:p14="http://schemas.microsoft.com/office/powerpoint/2010/main" val="562488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9D9601-5199-41B2-B0C2-71549434CB34}"/>
              </a:ext>
            </a:extLst>
          </p:cNvPr>
          <p:cNvSpPr>
            <a:spLocks noGrp="1"/>
          </p:cNvSpPr>
          <p:nvPr>
            <p:ph type="title"/>
          </p:nvPr>
        </p:nvSpPr>
        <p:spPr/>
        <p:txBody>
          <a:bodyPr/>
          <a:lstStyle/>
          <a:p>
            <a:r>
              <a:rPr lang="el-GR" sz="1800" b="1" i="0" u="none" strike="noStrike" baseline="0" dirty="0">
                <a:solidFill>
                  <a:srgbClr val="FF00FF"/>
                </a:solidFill>
                <a:latin typeface="HelveticaNeue-Bold"/>
              </a:rPr>
              <a:t>Δομή του Σπονδύλου</a:t>
            </a:r>
            <a:br>
              <a:rPr lang="el-GR" sz="1800" b="1" i="0" u="none" strike="noStrike" baseline="0" dirty="0">
                <a:solidFill>
                  <a:srgbClr val="FF00FF"/>
                </a:solidFill>
                <a:latin typeface="HelveticaNeue-Bold"/>
              </a:rPr>
            </a:br>
            <a:r>
              <a:rPr lang="el-GR" sz="1800" b="1" i="0" u="none" strike="noStrike" baseline="0" dirty="0">
                <a:solidFill>
                  <a:srgbClr val="FF00FF"/>
                </a:solidFill>
                <a:latin typeface="HelveticaNeue-Bold"/>
              </a:rPr>
              <a:t>Σπονδυλικό Σώμα</a:t>
            </a:r>
            <a:endParaRPr lang="el-GR" dirty="0"/>
          </a:p>
        </p:txBody>
      </p:sp>
      <p:sp>
        <p:nvSpPr>
          <p:cNvPr id="3" name="Θέση περιεχομένου 2">
            <a:extLst>
              <a:ext uri="{FF2B5EF4-FFF2-40B4-BE49-F238E27FC236}">
                <a16:creationId xmlns:a16="http://schemas.microsoft.com/office/drawing/2014/main" id="{8F934896-EFBC-4F8E-9334-E5A8BFB8BD3F}"/>
              </a:ext>
            </a:extLst>
          </p:cNvPr>
          <p:cNvSpPr>
            <a:spLocks noGrp="1"/>
          </p:cNvSpPr>
          <p:nvPr>
            <p:ph idx="1"/>
          </p:nvPr>
        </p:nvSpPr>
        <p:spPr>
          <a:xfrm>
            <a:off x="174148" y="160867"/>
            <a:ext cx="11033655" cy="3615267"/>
          </a:xfrm>
        </p:spPr>
        <p:txBody>
          <a:bodyPr/>
          <a:lstStyle/>
          <a:p>
            <a:pPr algn="l"/>
            <a:r>
              <a:rPr lang="el-GR" b="0" i="0" u="none" strike="noStrike" baseline="0" dirty="0">
                <a:latin typeface="UB-Helvetica"/>
              </a:rPr>
              <a:t>Το σπονδυλικό σώμα αποτελείται από έναν πυρήνα σπογγώδους οστού που περιβάλλεται από φλοιώδες οστό. Το φλοιώδες οστό είναι πολύ ισχυρό προς τα πίσω και έξω, όπου εκφύονται τα σπονδυλικά τόξα. Η άνω και η κάτω τελική πλάκα σχηματίζουν τη μεταβατική ζώνη μεταξύ του σπονδυλικού σώματος και του μεσοσπονδύλιου δίσκου. Αποτελούνται από χόνδρο και περιβάλλονται από μία οστέινη </a:t>
            </a:r>
            <a:r>
              <a:rPr lang="el-GR" b="0" i="0" u="none" strike="noStrike" baseline="0" dirty="0" err="1">
                <a:latin typeface="UB-Helvetica"/>
              </a:rPr>
              <a:t>επιχείλια</a:t>
            </a:r>
            <a:r>
              <a:rPr lang="el-GR" b="0" i="0" u="none" strike="noStrike" baseline="0" dirty="0">
                <a:latin typeface="UB-Helvetica"/>
              </a:rPr>
              <a:t> ακρολοφία.</a:t>
            </a:r>
          </a:p>
          <a:p>
            <a:pPr algn="l"/>
            <a:endParaRPr lang="el-GR" sz="1800" b="0" i="0" u="none" strike="noStrike" baseline="0" dirty="0">
              <a:latin typeface="UB-Helvetica"/>
            </a:endParaRPr>
          </a:p>
          <a:p>
            <a:pPr marL="0" indent="0" algn="l">
              <a:buNone/>
            </a:pPr>
            <a:endParaRPr lang="el-GR" dirty="0"/>
          </a:p>
        </p:txBody>
      </p:sp>
      <p:pic>
        <p:nvPicPr>
          <p:cNvPr id="5" name="Εικόνα 4">
            <a:extLst>
              <a:ext uri="{FF2B5EF4-FFF2-40B4-BE49-F238E27FC236}">
                <a16:creationId xmlns:a16="http://schemas.microsoft.com/office/drawing/2014/main" id="{9DA3A3D6-5185-4992-9E9B-55BDC96A65A1}"/>
              </a:ext>
            </a:extLst>
          </p:cNvPr>
          <p:cNvPicPr>
            <a:picLocks noChangeAspect="1"/>
          </p:cNvPicPr>
          <p:nvPr/>
        </p:nvPicPr>
        <p:blipFill>
          <a:blip r:embed="rId2"/>
          <a:stretch>
            <a:fillRect/>
          </a:stretch>
        </p:blipFill>
        <p:spPr>
          <a:xfrm>
            <a:off x="6402175" y="2370668"/>
            <a:ext cx="2420091" cy="4183886"/>
          </a:xfrm>
          <a:prstGeom prst="rect">
            <a:avLst/>
          </a:prstGeom>
        </p:spPr>
      </p:pic>
    </p:spTree>
    <p:extLst>
      <p:ext uri="{BB962C8B-B14F-4D97-AF65-F5344CB8AC3E}">
        <p14:creationId xmlns:p14="http://schemas.microsoft.com/office/powerpoint/2010/main" val="172039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A9192C-681A-444C-973B-51EEFBC1CF7C}"/>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17D78068-35FD-4E7B-B6E2-70642FCE2235}"/>
              </a:ext>
            </a:extLst>
          </p:cNvPr>
          <p:cNvPicPr>
            <a:picLocks noGrp="1" noChangeAspect="1"/>
          </p:cNvPicPr>
          <p:nvPr>
            <p:ph idx="1"/>
          </p:nvPr>
        </p:nvPicPr>
        <p:blipFill>
          <a:blip r:embed="rId2"/>
          <a:stretch>
            <a:fillRect/>
          </a:stretch>
        </p:blipFill>
        <p:spPr>
          <a:xfrm>
            <a:off x="562732" y="330200"/>
            <a:ext cx="4720467" cy="5526094"/>
          </a:xfrm>
        </p:spPr>
      </p:pic>
      <p:pic>
        <p:nvPicPr>
          <p:cNvPr id="7" name="Εικόνα 6">
            <a:extLst>
              <a:ext uri="{FF2B5EF4-FFF2-40B4-BE49-F238E27FC236}">
                <a16:creationId xmlns:a16="http://schemas.microsoft.com/office/drawing/2014/main" id="{3C8D5140-BC1E-45B3-904E-6A6D33041E0E}"/>
              </a:ext>
            </a:extLst>
          </p:cNvPr>
          <p:cNvPicPr>
            <a:picLocks noChangeAspect="1"/>
          </p:cNvPicPr>
          <p:nvPr/>
        </p:nvPicPr>
        <p:blipFill>
          <a:blip r:embed="rId3"/>
          <a:stretch>
            <a:fillRect/>
          </a:stretch>
        </p:blipFill>
        <p:spPr>
          <a:xfrm>
            <a:off x="6539704" y="78163"/>
            <a:ext cx="3820058" cy="6030167"/>
          </a:xfrm>
          <a:prstGeom prst="rect">
            <a:avLst/>
          </a:prstGeom>
        </p:spPr>
      </p:pic>
    </p:spTree>
    <p:extLst>
      <p:ext uri="{BB962C8B-B14F-4D97-AF65-F5344CB8AC3E}">
        <p14:creationId xmlns:p14="http://schemas.microsoft.com/office/powerpoint/2010/main" val="3095783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7A894FC-B149-45E7-9DE8-6693483E7135}"/>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63E0012A-75AA-413F-BE99-9CF834700A4C}"/>
              </a:ext>
            </a:extLst>
          </p:cNvPr>
          <p:cNvPicPr>
            <a:picLocks noGrp="1" noChangeAspect="1"/>
          </p:cNvPicPr>
          <p:nvPr>
            <p:ph idx="1"/>
          </p:nvPr>
        </p:nvPicPr>
        <p:blipFill>
          <a:blip r:embed="rId2"/>
          <a:stretch>
            <a:fillRect/>
          </a:stretch>
        </p:blipFill>
        <p:spPr>
          <a:xfrm>
            <a:off x="7373752" y="0"/>
            <a:ext cx="4344481" cy="6858000"/>
          </a:xfrm>
        </p:spPr>
      </p:pic>
      <p:pic>
        <p:nvPicPr>
          <p:cNvPr id="7" name="Εικόνα 6">
            <a:extLst>
              <a:ext uri="{FF2B5EF4-FFF2-40B4-BE49-F238E27FC236}">
                <a16:creationId xmlns:a16="http://schemas.microsoft.com/office/drawing/2014/main" id="{3F3A0D24-18BB-4ACC-BFC5-B311C8ADB66C}"/>
              </a:ext>
            </a:extLst>
          </p:cNvPr>
          <p:cNvPicPr>
            <a:picLocks noChangeAspect="1"/>
          </p:cNvPicPr>
          <p:nvPr/>
        </p:nvPicPr>
        <p:blipFill>
          <a:blip r:embed="rId3"/>
          <a:stretch>
            <a:fillRect/>
          </a:stretch>
        </p:blipFill>
        <p:spPr>
          <a:xfrm>
            <a:off x="970777" y="251026"/>
            <a:ext cx="4854289" cy="6556615"/>
          </a:xfrm>
          <a:prstGeom prst="rect">
            <a:avLst/>
          </a:prstGeom>
        </p:spPr>
      </p:pic>
    </p:spTree>
    <p:extLst>
      <p:ext uri="{BB962C8B-B14F-4D97-AF65-F5344CB8AC3E}">
        <p14:creationId xmlns:p14="http://schemas.microsoft.com/office/powerpoint/2010/main" val="457988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545C8D1-716E-44D4-9883-FE4B9FA37D60}"/>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1C2C688F-3BDF-4310-BE72-68339FCF9FBE}"/>
              </a:ext>
            </a:extLst>
          </p:cNvPr>
          <p:cNvPicPr>
            <a:picLocks noGrp="1" noChangeAspect="1"/>
          </p:cNvPicPr>
          <p:nvPr>
            <p:ph idx="1"/>
          </p:nvPr>
        </p:nvPicPr>
        <p:blipFill>
          <a:blip r:embed="rId2"/>
          <a:stretch>
            <a:fillRect/>
          </a:stretch>
        </p:blipFill>
        <p:spPr>
          <a:xfrm>
            <a:off x="684212" y="313266"/>
            <a:ext cx="5411788" cy="6308931"/>
          </a:xfrm>
        </p:spPr>
      </p:pic>
      <p:pic>
        <p:nvPicPr>
          <p:cNvPr id="7" name="Εικόνα 6">
            <a:extLst>
              <a:ext uri="{FF2B5EF4-FFF2-40B4-BE49-F238E27FC236}">
                <a16:creationId xmlns:a16="http://schemas.microsoft.com/office/drawing/2014/main" id="{146A7F4E-AB4C-4172-B385-D35B9B451AA7}"/>
              </a:ext>
            </a:extLst>
          </p:cNvPr>
          <p:cNvPicPr>
            <a:picLocks noChangeAspect="1"/>
          </p:cNvPicPr>
          <p:nvPr/>
        </p:nvPicPr>
        <p:blipFill>
          <a:blip r:embed="rId3"/>
          <a:stretch>
            <a:fillRect/>
          </a:stretch>
        </p:blipFill>
        <p:spPr>
          <a:xfrm>
            <a:off x="7447357" y="1445456"/>
            <a:ext cx="4060431" cy="3967087"/>
          </a:xfrm>
          <a:prstGeom prst="rect">
            <a:avLst/>
          </a:prstGeom>
        </p:spPr>
      </p:pic>
    </p:spTree>
    <p:extLst>
      <p:ext uri="{BB962C8B-B14F-4D97-AF65-F5344CB8AC3E}">
        <p14:creationId xmlns:p14="http://schemas.microsoft.com/office/powerpoint/2010/main" val="2796426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1C0C0F-D293-409C-B1CE-8B7D1496741B}"/>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7D77A83E-DE68-4292-AEE6-86BEA5F969C9}"/>
              </a:ext>
            </a:extLst>
          </p:cNvPr>
          <p:cNvPicPr>
            <a:picLocks noGrp="1" noChangeAspect="1"/>
          </p:cNvPicPr>
          <p:nvPr>
            <p:ph idx="1"/>
          </p:nvPr>
        </p:nvPicPr>
        <p:blipFill>
          <a:blip r:embed="rId2"/>
          <a:stretch>
            <a:fillRect/>
          </a:stretch>
        </p:blipFill>
        <p:spPr>
          <a:xfrm>
            <a:off x="524676" y="665455"/>
            <a:ext cx="6576082" cy="3026012"/>
          </a:xfrm>
        </p:spPr>
      </p:pic>
    </p:spTree>
    <p:extLst>
      <p:ext uri="{BB962C8B-B14F-4D97-AF65-F5344CB8AC3E}">
        <p14:creationId xmlns:p14="http://schemas.microsoft.com/office/powerpoint/2010/main" val="15294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B0FD2268-0F23-4F82-B8F2-E518AB63F81E}"/>
              </a:ext>
            </a:extLst>
          </p:cNvPr>
          <p:cNvPicPr>
            <a:picLocks noGrp="1" noChangeAspect="1"/>
          </p:cNvPicPr>
          <p:nvPr>
            <p:ph idx="1"/>
          </p:nvPr>
        </p:nvPicPr>
        <p:blipFill>
          <a:blip r:embed="rId2"/>
          <a:stretch>
            <a:fillRect/>
          </a:stretch>
        </p:blipFill>
        <p:spPr>
          <a:xfrm>
            <a:off x="8086814" y="457148"/>
            <a:ext cx="3420974" cy="5943704"/>
          </a:xfrm>
        </p:spPr>
      </p:pic>
      <p:pic>
        <p:nvPicPr>
          <p:cNvPr id="7" name="Εικόνα 6">
            <a:extLst>
              <a:ext uri="{FF2B5EF4-FFF2-40B4-BE49-F238E27FC236}">
                <a16:creationId xmlns:a16="http://schemas.microsoft.com/office/drawing/2014/main" id="{6699160D-9428-46D3-8728-4B7B3E075C73}"/>
              </a:ext>
            </a:extLst>
          </p:cNvPr>
          <p:cNvPicPr>
            <a:picLocks noChangeAspect="1"/>
          </p:cNvPicPr>
          <p:nvPr/>
        </p:nvPicPr>
        <p:blipFill>
          <a:blip r:embed="rId3"/>
          <a:stretch>
            <a:fillRect/>
          </a:stretch>
        </p:blipFill>
        <p:spPr>
          <a:xfrm>
            <a:off x="388687" y="232007"/>
            <a:ext cx="4606646" cy="5486430"/>
          </a:xfrm>
          <a:prstGeom prst="rect">
            <a:avLst/>
          </a:prstGeom>
        </p:spPr>
      </p:pic>
    </p:spTree>
    <p:extLst>
      <p:ext uri="{BB962C8B-B14F-4D97-AF65-F5344CB8AC3E}">
        <p14:creationId xmlns:p14="http://schemas.microsoft.com/office/powerpoint/2010/main" val="310901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6F3C39E-B6B0-46FB-B5FE-F36EFC7C70E2}"/>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86521611-4EC4-417F-8FC4-F83B5AC912CA}"/>
              </a:ext>
            </a:extLst>
          </p:cNvPr>
          <p:cNvPicPr>
            <a:picLocks noGrp="1" noChangeAspect="1"/>
          </p:cNvPicPr>
          <p:nvPr>
            <p:ph idx="1"/>
          </p:nvPr>
        </p:nvPicPr>
        <p:blipFill>
          <a:blip r:embed="rId2"/>
          <a:stretch>
            <a:fillRect/>
          </a:stretch>
        </p:blipFill>
        <p:spPr>
          <a:xfrm>
            <a:off x="288154" y="374864"/>
            <a:ext cx="4426573" cy="912069"/>
          </a:xfrm>
        </p:spPr>
      </p:pic>
      <p:pic>
        <p:nvPicPr>
          <p:cNvPr id="7" name="Εικόνα 6">
            <a:extLst>
              <a:ext uri="{FF2B5EF4-FFF2-40B4-BE49-F238E27FC236}">
                <a16:creationId xmlns:a16="http://schemas.microsoft.com/office/drawing/2014/main" id="{D36E84D6-CBA7-41DA-B659-95E7B93E83F8}"/>
              </a:ext>
            </a:extLst>
          </p:cNvPr>
          <p:cNvPicPr>
            <a:picLocks noChangeAspect="1"/>
          </p:cNvPicPr>
          <p:nvPr/>
        </p:nvPicPr>
        <p:blipFill>
          <a:blip r:embed="rId3"/>
          <a:stretch>
            <a:fillRect/>
          </a:stretch>
        </p:blipFill>
        <p:spPr>
          <a:xfrm>
            <a:off x="288154" y="1286933"/>
            <a:ext cx="4426573" cy="5136269"/>
          </a:xfrm>
          <a:prstGeom prst="rect">
            <a:avLst/>
          </a:prstGeom>
        </p:spPr>
      </p:pic>
      <p:pic>
        <p:nvPicPr>
          <p:cNvPr id="9" name="Εικόνα 8">
            <a:extLst>
              <a:ext uri="{FF2B5EF4-FFF2-40B4-BE49-F238E27FC236}">
                <a16:creationId xmlns:a16="http://schemas.microsoft.com/office/drawing/2014/main" id="{9F6F207C-7781-4B0B-AF75-581E29178FCE}"/>
              </a:ext>
            </a:extLst>
          </p:cNvPr>
          <p:cNvPicPr>
            <a:picLocks noChangeAspect="1"/>
          </p:cNvPicPr>
          <p:nvPr/>
        </p:nvPicPr>
        <p:blipFill>
          <a:blip r:embed="rId4"/>
          <a:stretch>
            <a:fillRect/>
          </a:stretch>
        </p:blipFill>
        <p:spPr>
          <a:xfrm>
            <a:off x="5812640" y="1276959"/>
            <a:ext cx="4804559" cy="4227510"/>
          </a:xfrm>
          <a:prstGeom prst="rect">
            <a:avLst/>
          </a:prstGeom>
        </p:spPr>
      </p:pic>
    </p:spTree>
    <p:extLst>
      <p:ext uri="{BB962C8B-B14F-4D97-AF65-F5344CB8AC3E}">
        <p14:creationId xmlns:p14="http://schemas.microsoft.com/office/powerpoint/2010/main" val="1641988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A3EB1D4-B509-44E8-9FB2-0CC883A74CB4}"/>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B37719DC-53ED-4263-AD20-A42760F3A843}"/>
              </a:ext>
            </a:extLst>
          </p:cNvPr>
          <p:cNvPicPr>
            <a:picLocks noGrp="1" noChangeAspect="1"/>
          </p:cNvPicPr>
          <p:nvPr>
            <p:ph idx="1"/>
          </p:nvPr>
        </p:nvPicPr>
        <p:blipFill>
          <a:blip r:embed="rId2"/>
          <a:stretch>
            <a:fillRect/>
          </a:stretch>
        </p:blipFill>
        <p:spPr>
          <a:xfrm>
            <a:off x="295880" y="364066"/>
            <a:ext cx="4682519" cy="6099932"/>
          </a:xfrm>
        </p:spPr>
      </p:pic>
      <p:pic>
        <p:nvPicPr>
          <p:cNvPr id="7" name="Εικόνα 6">
            <a:extLst>
              <a:ext uri="{FF2B5EF4-FFF2-40B4-BE49-F238E27FC236}">
                <a16:creationId xmlns:a16="http://schemas.microsoft.com/office/drawing/2014/main" id="{E0E75F16-60B8-4F41-97A7-0C376AC0A801}"/>
              </a:ext>
            </a:extLst>
          </p:cNvPr>
          <p:cNvPicPr>
            <a:picLocks noChangeAspect="1"/>
          </p:cNvPicPr>
          <p:nvPr/>
        </p:nvPicPr>
        <p:blipFill>
          <a:blip r:embed="rId3"/>
          <a:stretch>
            <a:fillRect/>
          </a:stretch>
        </p:blipFill>
        <p:spPr>
          <a:xfrm>
            <a:off x="6252383" y="756864"/>
            <a:ext cx="3581900" cy="5344271"/>
          </a:xfrm>
          <a:prstGeom prst="rect">
            <a:avLst/>
          </a:prstGeom>
        </p:spPr>
      </p:pic>
    </p:spTree>
    <p:extLst>
      <p:ext uri="{BB962C8B-B14F-4D97-AF65-F5344CB8AC3E}">
        <p14:creationId xmlns:p14="http://schemas.microsoft.com/office/powerpoint/2010/main" val="3959860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E1FAD5C-97FE-424E-8D92-795C7D187FD9}"/>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E599F555-015D-49E7-8C3E-E7643E65FF79}"/>
              </a:ext>
            </a:extLst>
          </p:cNvPr>
          <p:cNvPicPr>
            <a:picLocks noGrp="1" noChangeAspect="1"/>
          </p:cNvPicPr>
          <p:nvPr>
            <p:ph idx="1"/>
          </p:nvPr>
        </p:nvPicPr>
        <p:blipFill>
          <a:blip r:embed="rId2"/>
          <a:stretch>
            <a:fillRect/>
          </a:stretch>
        </p:blipFill>
        <p:spPr>
          <a:xfrm>
            <a:off x="907280" y="1391275"/>
            <a:ext cx="4596053" cy="4126291"/>
          </a:xfrm>
        </p:spPr>
      </p:pic>
      <p:pic>
        <p:nvPicPr>
          <p:cNvPr id="7" name="Εικόνα 6">
            <a:extLst>
              <a:ext uri="{FF2B5EF4-FFF2-40B4-BE49-F238E27FC236}">
                <a16:creationId xmlns:a16="http://schemas.microsoft.com/office/drawing/2014/main" id="{FBCA6E9E-1D65-4BD8-ABCF-134D67DD980D}"/>
              </a:ext>
            </a:extLst>
          </p:cNvPr>
          <p:cNvPicPr>
            <a:picLocks noChangeAspect="1"/>
          </p:cNvPicPr>
          <p:nvPr/>
        </p:nvPicPr>
        <p:blipFill>
          <a:blip r:embed="rId3"/>
          <a:stretch>
            <a:fillRect/>
          </a:stretch>
        </p:blipFill>
        <p:spPr>
          <a:xfrm>
            <a:off x="6469040" y="0"/>
            <a:ext cx="3071474" cy="6858000"/>
          </a:xfrm>
          <a:prstGeom prst="rect">
            <a:avLst/>
          </a:prstGeom>
        </p:spPr>
      </p:pic>
    </p:spTree>
    <p:extLst>
      <p:ext uri="{BB962C8B-B14F-4D97-AF65-F5344CB8AC3E}">
        <p14:creationId xmlns:p14="http://schemas.microsoft.com/office/powerpoint/2010/main" val="3586722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D076C8C-FA98-4319-9AAA-D109D1384B28}"/>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04E0D419-19E0-419B-B19A-DF58CD0A2111}"/>
              </a:ext>
            </a:extLst>
          </p:cNvPr>
          <p:cNvPicPr>
            <a:picLocks noGrp="1" noChangeAspect="1"/>
          </p:cNvPicPr>
          <p:nvPr>
            <p:ph idx="1"/>
          </p:nvPr>
        </p:nvPicPr>
        <p:blipFill>
          <a:blip r:embed="rId2"/>
          <a:stretch>
            <a:fillRect/>
          </a:stretch>
        </p:blipFill>
        <p:spPr>
          <a:xfrm>
            <a:off x="1591734" y="408383"/>
            <a:ext cx="4890521" cy="6041233"/>
          </a:xfrm>
        </p:spPr>
      </p:pic>
    </p:spTree>
    <p:extLst>
      <p:ext uri="{BB962C8B-B14F-4D97-AF65-F5344CB8AC3E}">
        <p14:creationId xmlns:p14="http://schemas.microsoft.com/office/powerpoint/2010/main" val="3140392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AA9064E-C4E6-4F1A-9B0F-614E600EC125}"/>
              </a:ext>
            </a:extLst>
          </p:cNvPr>
          <p:cNvSpPr>
            <a:spLocks noGrp="1"/>
          </p:cNvSpPr>
          <p:nvPr>
            <p:ph type="title"/>
          </p:nvPr>
        </p:nvSpPr>
        <p:spPr>
          <a:xfrm>
            <a:off x="2145459" y="507003"/>
            <a:ext cx="8534400" cy="1507067"/>
          </a:xfrm>
          <a:solidFill>
            <a:schemeClr val="accent2">
              <a:lumMod val="60000"/>
              <a:lumOff val="40000"/>
            </a:schemeClr>
          </a:solidFill>
        </p:spPr>
        <p:txBody>
          <a:bodyPr/>
          <a:lstStyle/>
          <a:p>
            <a:pPr algn="ctr"/>
            <a:r>
              <a:rPr lang="el-GR" b="1" dirty="0" err="1">
                <a:solidFill>
                  <a:schemeClr val="bg1">
                    <a:lumMod val="95000"/>
                    <a:lumOff val="5000"/>
                  </a:schemeClr>
                </a:solidFill>
              </a:rPr>
              <a:t>Προτεινομενο</a:t>
            </a:r>
            <a:r>
              <a:rPr lang="el-GR" b="1" dirty="0">
                <a:solidFill>
                  <a:schemeClr val="bg1">
                    <a:lumMod val="95000"/>
                    <a:lumOff val="5000"/>
                  </a:schemeClr>
                </a:solidFill>
              </a:rPr>
              <a:t> </a:t>
            </a:r>
            <a:r>
              <a:rPr lang="el-GR" b="1" dirty="0" err="1">
                <a:solidFill>
                  <a:schemeClr val="bg1">
                    <a:lumMod val="95000"/>
                    <a:lumOff val="5000"/>
                  </a:schemeClr>
                </a:solidFill>
              </a:rPr>
              <a:t>βιβλιο</a:t>
            </a:r>
            <a:r>
              <a:rPr lang="el-GR" b="1" dirty="0">
                <a:solidFill>
                  <a:schemeClr val="bg1">
                    <a:lumMod val="95000"/>
                    <a:lumOff val="5000"/>
                  </a:schemeClr>
                </a:solidFill>
              </a:rPr>
              <a:t> στον </a:t>
            </a:r>
            <a:r>
              <a:rPr lang="el-GR" b="1" dirty="0" err="1">
                <a:solidFill>
                  <a:schemeClr val="bg1">
                    <a:lumMod val="95000"/>
                    <a:lumOff val="5000"/>
                  </a:schemeClr>
                </a:solidFill>
              </a:rPr>
              <a:t>ευδοξο</a:t>
            </a:r>
            <a:endParaRPr lang="el-GR" b="1" dirty="0">
              <a:solidFill>
                <a:schemeClr val="bg1">
                  <a:lumMod val="95000"/>
                  <a:lumOff val="5000"/>
                </a:schemeClr>
              </a:solidFill>
            </a:endParaRPr>
          </a:p>
        </p:txBody>
      </p:sp>
      <p:pic>
        <p:nvPicPr>
          <p:cNvPr id="5" name="Θέση περιεχομένου 4">
            <a:extLst>
              <a:ext uri="{FF2B5EF4-FFF2-40B4-BE49-F238E27FC236}">
                <a16:creationId xmlns:a16="http://schemas.microsoft.com/office/drawing/2014/main" id="{5D91B276-77AE-4795-B740-35A8E5FEC632}"/>
              </a:ext>
            </a:extLst>
          </p:cNvPr>
          <p:cNvPicPr>
            <a:picLocks noGrp="1" noChangeAspect="1"/>
          </p:cNvPicPr>
          <p:nvPr>
            <p:ph idx="1"/>
          </p:nvPr>
        </p:nvPicPr>
        <p:blipFill>
          <a:blip r:embed="rId2"/>
          <a:stretch>
            <a:fillRect/>
          </a:stretch>
        </p:blipFill>
        <p:spPr>
          <a:xfrm>
            <a:off x="1733550" y="2905746"/>
            <a:ext cx="8534400" cy="3424582"/>
          </a:xfrm>
        </p:spPr>
      </p:pic>
    </p:spTree>
    <p:extLst>
      <p:ext uri="{BB962C8B-B14F-4D97-AF65-F5344CB8AC3E}">
        <p14:creationId xmlns:p14="http://schemas.microsoft.com/office/powerpoint/2010/main" val="1203059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788D6F6-1823-4E6C-8FDE-02CF32B56023}"/>
              </a:ext>
            </a:extLst>
          </p:cNvPr>
          <p:cNvSpPr>
            <a:spLocks noGrp="1"/>
          </p:cNvSpPr>
          <p:nvPr>
            <p:ph type="title"/>
          </p:nvPr>
        </p:nvSpPr>
        <p:spPr/>
        <p:txBody>
          <a:bodyPr/>
          <a:lstStyle/>
          <a:p>
            <a:r>
              <a:rPr lang="el-GR" sz="1800" b="1" i="0" u="none" strike="noStrike" baseline="0" dirty="0">
                <a:solidFill>
                  <a:srgbClr val="FF00FF"/>
                </a:solidFill>
                <a:latin typeface="HelveticaNeue-Bold"/>
              </a:rPr>
              <a:t>Η Άρθρωση ως Αισθητήριο Όργανο</a:t>
            </a:r>
            <a:endParaRPr lang="el-GR" dirty="0"/>
          </a:p>
        </p:txBody>
      </p:sp>
      <p:pic>
        <p:nvPicPr>
          <p:cNvPr id="5" name="Θέση περιεχομένου 4">
            <a:extLst>
              <a:ext uri="{FF2B5EF4-FFF2-40B4-BE49-F238E27FC236}">
                <a16:creationId xmlns:a16="http://schemas.microsoft.com/office/drawing/2014/main" id="{B59906ED-255F-422B-B910-6ED1DF7E7409}"/>
              </a:ext>
            </a:extLst>
          </p:cNvPr>
          <p:cNvPicPr>
            <a:picLocks noGrp="1" noChangeAspect="1"/>
          </p:cNvPicPr>
          <p:nvPr>
            <p:ph idx="1"/>
          </p:nvPr>
        </p:nvPicPr>
        <p:blipFill>
          <a:blip r:embed="rId2"/>
          <a:stretch>
            <a:fillRect/>
          </a:stretch>
        </p:blipFill>
        <p:spPr>
          <a:xfrm>
            <a:off x="245285" y="494891"/>
            <a:ext cx="4902448" cy="4048133"/>
          </a:xfrm>
        </p:spPr>
      </p:pic>
      <p:pic>
        <p:nvPicPr>
          <p:cNvPr id="7" name="Εικόνα 6">
            <a:extLst>
              <a:ext uri="{FF2B5EF4-FFF2-40B4-BE49-F238E27FC236}">
                <a16:creationId xmlns:a16="http://schemas.microsoft.com/office/drawing/2014/main" id="{50583206-588C-42E7-B4A8-0DE34E525C75}"/>
              </a:ext>
            </a:extLst>
          </p:cNvPr>
          <p:cNvPicPr>
            <a:picLocks noChangeAspect="1"/>
          </p:cNvPicPr>
          <p:nvPr/>
        </p:nvPicPr>
        <p:blipFill>
          <a:blip r:embed="rId3"/>
          <a:stretch>
            <a:fillRect/>
          </a:stretch>
        </p:blipFill>
        <p:spPr>
          <a:xfrm>
            <a:off x="6283081" y="278079"/>
            <a:ext cx="4452653" cy="6301842"/>
          </a:xfrm>
          <a:prstGeom prst="rect">
            <a:avLst/>
          </a:prstGeom>
        </p:spPr>
      </p:pic>
    </p:spTree>
    <p:extLst>
      <p:ext uri="{BB962C8B-B14F-4D97-AF65-F5344CB8AC3E}">
        <p14:creationId xmlns:p14="http://schemas.microsoft.com/office/powerpoint/2010/main" val="1813180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A61CA1-C593-47D8-B0F7-632A8092CFC3}"/>
              </a:ext>
            </a:extLst>
          </p:cNvPr>
          <p:cNvSpPr>
            <a:spLocks noGrp="1"/>
          </p:cNvSpPr>
          <p:nvPr>
            <p:ph type="title"/>
          </p:nvPr>
        </p:nvSpPr>
        <p:spPr/>
        <p:txBody>
          <a:bodyPr/>
          <a:lstStyle/>
          <a:p>
            <a:endParaRPr lang="el-GR"/>
          </a:p>
        </p:txBody>
      </p:sp>
      <p:pic>
        <p:nvPicPr>
          <p:cNvPr id="7" name="Θέση περιεχομένου 6">
            <a:extLst>
              <a:ext uri="{FF2B5EF4-FFF2-40B4-BE49-F238E27FC236}">
                <a16:creationId xmlns:a16="http://schemas.microsoft.com/office/drawing/2014/main" id="{31BBEA3D-5301-4B1C-9D47-23E90393C629}"/>
              </a:ext>
            </a:extLst>
          </p:cNvPr>
          <p:cNvPicPr>
            <a:picLocks noGrp="1" noChangeAspect="1"/>
          </p:cNvPicPr>
          <p:nvPr>
            <p:ph idx="1"/>
          </p:nvPr>
        </p:nvPicPr>
        <p:blipFill>
          <a:blip r:embed="rId2"/>
          <a:stretch>
            <a:fillRect/>
          </a:stretch>
        </p:blipFill>
        <p:spPr>
          <a:xfrm>
            <a:off x="6641631" y="254356"/>
            <a:ext cx="4212635" cy="5909076"/>
          </a:xfrm>
        </p:spPr>
      </p:pic>
      <p:pic>
        <p:nvPicPr>
          <p:cNvPr id="5" name="Εικόνα 4">
            <a:extLst>
              <a:ext uri="{FF2B5EF4-FFF2-40B4-BE49-F238E27FC236}">
                <a16:creationId xmlns:a16="http://schemas.microsoft.com/office/drawing/2014/main" id="{E0649429-CF16-47AA-AFCA-D5AF7A491CAD}"/>
              </a:ext>
            </a:extLst>
          </p:cNvPr>
          <p:cNvPicPr>
            <a:picLocks noChangeAspect="1"/>
          </p:cNvPicPr>
          <p:nvPr/>
        </p:nvPicPr>
        <p:blipFill>
          <a:blip r:embed="rId3"/>
          <a:stretch>
            <a:fillRect/>
          </a:stretch>
        </p:blipFill>
        <p:spPr>
          <a:xfrm>
            <a:off x="1010981" y="254356"/>
            <a:ext cx="4763285" cy="6520133"/>
          </a:xfrm>
          <a:prstGeom prst="rect">
            <a:avLst/>
          </a:prstGeom>
        </p:spPr>
      </p:pic>
    </p:spTree>
    <p:extLst>
      <p:ext uri="{BB962C8B-B14F-4D97-AF65-F5344CB8AC3E}">
        <p14:creationId xmlns:p14="http://schemas.microsoft.com/office/powerpoint/2010/main" val="570131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0E1300E-5F11-4897-BB6D-C0504BFE1C11}"/>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9467FBF8-5F77-49D9-9D85-D80DBD4A0F84}"/>
              </a:ext>
            </a:extLst>
          </p:cNvPr>
          <p:cNvPicPr>
            <a:picLocks noGrp="1" noChangeAspect="1"/>
          </p:cNvPicPr>
          <p:nvPr>
            <p:ph idx="1"/>
          </p:nvPr>
        </p:nvPicPr>
        <p:blipFill>
          <a:blip r:embed="rId2"/>
          <a:stretch>
            <a:fillRect/>
          </a:stretch>
        </p:blipFill>
        <p:spPr>
          <a:xfrm>
            <a:off x="684212" y="330199"/>
            <a:ext cx="4378855" cy="6306947"/>
          </a:xfrm>
        </p:spPr>
      </p:pic>
      <p:pic>
        <p:nvPicPr>
          <p:cNvPr id="7" name="Εικόνα 6">
            <a:extLst>
              <a:ext uri="{FF2B5EF4-FFF2-40B4-BE49-F238E27FC236}">
                <a16:creationId xmlns:a16="http://schemas.microsoft.com/office/drawing/2014/main" id="{11373232-BD46-4286-B882-BF26C8FBBA4C}"/>
              </a:ext>
            </a:extLst>
          </p:cNvPr>
          <p:cNvPicPr>
            <a:picLocks noChangeAspect="1"/>
          </p:cNvPicPr>
          <p:nvPr/>
        </p:nvPicPr>
        <p:blipFill>
          <a:blip r:embed="rId3"/>
          <a:stretch>
            <a:fillRect/>
          </a:stretch>
        </p:blipFill>
        <p:spPr>
          <a:xfrm>
            <a:off x="6290466" y="589237"/>
            <a:ext cx="5056995" cy="4829430"/>
          </a:xfrm>
          <a:prstGeom prst="rect">
            <a:avLst/>
          </a:prstGeom>
        </p:spPr>
      </p:pic>
    </p:spTree>
    <p:extLst>
      <p:ext uri="{BB962C8B-B14F-4D97-AF65-F5344CB8AC3E}">
        <p14:creationId xmlns:p14="http://schemas.microsoft.com/office/powerpoint/2010/main" val="1516250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98688BC-35DC-4076-B316-A5FEB49B0B36}"/>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8209D074-AD68-48A2-B33B-60473F78B2B1}"/>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id="{E5E9450F-F409-443A-B28F-B42A15784DD7}"/>
              </a:ext>
            </a:extLst>
          </p:cNvPr>
          <p:cNvPicPr>
            <a:picLocks noChangeAspect="1"/>
          </p:cNvPicPr>
          <p:nvPr/>
        </p:nvPicPr>
        <p:blipFill>
          <a:blip r:embed="rId2"/>
          <a:stretch>
            <a:fillRect/>
          </a:stretch>
        </p:blipFill>
        <p:spPr>
          <a:xfrm>
            <a:off x="3522133" y="125642"/>
            <a:ext cx="5181599" cy="6410625"/>
          </a:xfrm>
          <a:prstGeom prst="rect">
            <a:avLst/>
          </a:prstGeom>
        </p:spPr>
      </p:pic>
    </p:spTree>
    <p:extLst>
      <p:ext uri="{BB962C8B-B14F-4D97-AF65-F5344CB8AC3E}">
        <p14:creationId xmlns:p14="http://schemas.microsoft.com/office/powerpoint/2010/main" val="2723213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F7C460-0E2D-4CCE-BC5F-3258B4EAFB01}"/>
              </a:ext>
            </a:extLst>
          </p:cNvPr>
          <p:cNvSpPr>
            <a:spLocks noGrp="1"/>
          </p:cNvSpPr>
          <p:nvPr>
            <p:ph type="title"/>
          </p:nvPr>
        </p:nvSpPr>
        <p:spPr/>
        <p:txBody>
          <a:bodyPr/>
          <a:lstStyle/>
          <a:p>
            <a:r>
              <a:rPr lang="el-GR" sz="1800" b="1" i="0" u="none" strike="noStrike" baseline="0" dirty="0">
                <a:solidFill>
                  <a:srgbClr val="FF00FF"/>
                </a:solidFill>
                <a:latin typeface="HelveticaNeue-Bold"/>
              </a:rPr>
              <a:t>Νεύρωση του</a:t>
            </a:r>
            <a:br>
              <a:rPr lang="el-GR" sz="1800" b="1" i="0" u="none" strike="noStrike" baseline="0" dirty="0">
                <a:solidFill>
                  <a:srgbClr val="FF00FF"/>
                </a:solidFill>
                <a:latin typeface="HelveticaNeue-Bold"/>
              </a:rPr>
            </a:br>
            <a:r>
              <a:rPr lang="el-GR" sz="1800" b="1" i="0" u="none" strike="noStrike" baseline="0" dirty="0">
                <a:solidFill>
                  <a:srgbClr val="FF00FF"/>
                </a:solidFill>
                <a:latin typeface="HelveticaNeue-Bold"/>
              </a:rPr>
              <a:t>Σπονδυλικού Τμήματος</a:t>
            </a:r>
            <a:endParaRPr lang="el-GR" dirty="0"/>
          </a:p>
        </p:txBody>
      </p:sp>
      <p:pic>
        <p:nvPicPr>
          <p:cNvPr id="5" name="Θέση περιεχομένου 4">
            <a:extLst>
              <a:ext uri="{FF2B5EF4-FFF2-40B4-BE49-F238E27FC236}">
                <a16:creationId xmlns:a16="http://schemas.microsoft.com/office/drawing/2014/main" id="{6219D7B3-3C4F-41F9-8051-D8291C1A1A93}"/>
              </a:ext>
            </a:extLst>
          </p:cNvPr>
          <p:cNvPicPr>
            <a:picLocks noGrp="1" noChangeAspect="1"/>
          </p:cNvPicPr>
          <p:nvPr>
            <p:ph idx="1"/>
          </p:nvPr>
        </p:nvPicPr>
        <p:blipFill>
          <a:blip r:embed="rId2"/>
          <a:stretch>
            <a:fillRect/>
          </a:stretch>
        </p:blipFill>
        <p:spPr>
          <a:xfrm>
            <a:off x="499172" y="382779"/>
            <a:ext cx="4005095" cy="4235525"/>
          </a:xfrm>
        </p:spPr>
      </p:pic>
      <p:pic>
        <p:nvPicPr>
          <p:cNvPr id="7" name="Εικόνα 6">
            <a:extLst>
              <a:ext uri="{FF2B5EF4-FFF2-40B4-BE49-F238E27FC236}">
                <a16:creationId xmlns:a16="http://schemas.microsoft.com/office/drawing/2014/main" id="{C0D5F4E8-1542-46F9-9BEC-26FA554BE219}"/>
              </a:ext>
            </a:extLst>
          </p:cNvPr>
          <p:cNvPicPr>
            <a:picLocks noChangeAspect="1"/>
          </p:cNvPicPr>
          <p:nvPr/>
        </p:nvPicPr>
        <p:blipFill>
          <a:blip r:embed="rId3"/>
          <a:stretch>
            <a:fillRect/>
          </a:stretch>
        </p:blipFill>
        <p:spPr>
          <a:xfrm>
            <a:off x="6273555" y="190854"/>
            <a:ext cx="4326712" cy="1234524"/>
          </a:xfrm>
          <a:prstGeom prst="rect">
            <a:avLst/>
          </a:prstGeom>
        </p:spPr>
      </p:pic>
      <p:pic>
        <p:nvPicPr>
          <p:cNvPr id="9" name="Εικόνα 8">
            <a:extLst>
              <a:ext uri="{FF2B5EF4-FFF2-40B4-BE49-F238E27FC236}">
                <a16:creationId xmlns:a16="http://schemas.microsoft.com/office/drawing/2014/main" id="{32736DBB-6341-4ADE-B70F-B2DFE4D4142E}"/>
              </a:ext>
            </a:extLst>
          </p:cNvPr>
          <p:cNvPicPr>
            <a:picLocks noChangeAspect="1"/>
          </p:cNvPicPr>
          <p:nvPr/>
        </p:nvPicPr>
        <p:blipFill>
          <a:blip r:embed="rId4"/>
          <a:stretch>
            <a:fillRect/>
          </a:stretch>
        </p:blipFill>
        <p:spPr>
          <a:xfrm>
            <a:off x="6273555" y="1425377"/>
            <a:ext cx="4326712" cy="3989414"/>
          </a:xfrm>
          <a:prstGeom prst="rect">
            <a:avLst/>
          </a:prstGeom>
        </p:spPr>
      </p:pic>
      <p:pic>
        <p:nvPicPr>
          <p:cNvPr id="11" name="Εικόνα 10">
            <a:extLst>
              <a:ext uri="{FF2B5EF4-FFF2-40B4-BE49-F238E27FC236}">
                <a16:creationId xmlns:a16="http://schemas.microsoft.com/office/drawing/2014/main" id="{C195E52E-2A57-47E2-B537-7F162B704801}"/>
              </a:ext>
            </a:extLst>
          </p:cNvPr>
          <p:cNvPicPr>
            <a:picLocks noChangeAspect="1"/>
          </p:cNvPicPr>
          <p:nvPr/>
        </p:nvPicPr>
        <p:blipFill>
          <a:blip r:embed="rId5"/>
          <a:stretch>
            <a:fillRect/>
          </a:stretch>
        </p:blipFill>
        <p:spPr>
          <a:xfrm>
            <a:off x="6273555" y="5432623"/>
            <a:ext cx="4326712" cy="1391510"/>
          </a:xfrm>
          <a:prstGeom prst="rect">
            <a:avLst/>
          </a:prstGeom>
        </p:spPr>
      </p:pic>
    </p:spTree>
    <p:extLst>
      <p:ext uri="{BB962C8B-B14F-4D97-AF65-F5344CB8AC3E}">
        <p14:creationId xmlns:p14="http://schemas.microsoft.com/office/powerpoint/2010/main" val="9584764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A513B38-8990-465D-BC3E-A7573F802ACC}"/>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92B53732-1C5D-472F-8EB4-75FD89D4D8AE}"/>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id="{52675AC0-F61E-4CAC-92E2-52961C2A9185}"/>
              </a:ext>
            </a:extLst>
          </p:cNvPr>
          <p:cNvPicPr>
            <a:picLocks noChangeAspect="1"/>
          </p:cNvPicPr>
          <p:nvPr/>
        </p:nvPicPr>
        <p:blipFill>
          <a:blip r:embed="rId2"/>
          <a:stretch>
            <a:fillRect/>
          </a:stretch>
        </p:blipFill>
        <p:spPr>
          <a:xfrm>
            <a:off x="2628416" y="885470"/>
            <a:ext cx="6935168" cy="5087060"/>
          </a:xfrm>
          <a:prstGeom prst="rect">
            <a:avLst/>
          </a:prstGeom>
        </p:spPr>
      </p:pic>
    </p:spTree>
    <p:extLst>
      <p:ext uri="{BB962C8B-B14F-4D97-AF65-F5344CB8AC3E}">
        <p14:creationId xmlns:p14="http://schemas.microsoft.com/office/powerpoint/2010/main" val="3768703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43A3AD-9D40-4B94-9C16-D0E98DF21CD2}"/>
              </a:ext>
            </a:extLst>
          </p:cNvPr>
          <p:cNvSpPr>
            <a:spLocks noGrp="1"/>
          </p:cNvSpPr>
          <p:nvPr>
            <p:ph type="title"/>
          </p:nvPr>
        </p:nvSpPr>
        <p:spPr/>
        <p:txBody>
          <a:bodyPr/>
          <a:lstStyle/>
          <a:p>
            <a:r>
              <a:rPr lang="el-GR" sz="1800" b="1" i="0" u="none" strike="noStrike" baseline="0" dirty="0">
                <a:solidFill>
                  <a:srgbClr val="FF00FF"/>
                </a:solidFill>
                <a:latin typeface="HelveticaNeue-Bold"/>
              </a:rPr>
              <a:t>Σύνδεσμοι της</a:t>
            </a:r>
            <a:br>
              <a:rPr lang="el-GR" sz="1800" b="1" i="0" u="none" strike="noStrike" baseline="0" dirty="0">
                <a:solidFill>
                  <a:srgbClr val="FF00FF"/>
                </a:solidFill>
                <a:latin typeface="HelveticaNeue-Bold"/>
              </a:rPr>
            </a:br>
            <a:r>
              <a:rPr lang="el-GR" sz="1800" b="1" i="0" u="none" strike="noStrike" baseline="0" dirty="0">
                <a:solidFill>
                  <a:srgbClr val="FF00FF"/>
                </a:solidFill>
                <a:latin typeface="HelveticaNeue-Bold"/>
              </a:rPr>
              <a:t>Σπονδυλικής Στήλης</a:t>
            </a:r>
            <a:endParaRPr lang="el-GR" dirty="0"/>
          </a:p>
        </p:txBody>
      </p:sp>
      <p:sp>
        <p:nvSpPr>
          <p:cNvPr id="3" name="Θέση περιεχομένου 2">
            <a:extLst>
              <a:ext uri="{FF2B5EF4-FFF2-40B4-BE49-F238E27FC236}">
                <a16:creationId xmlns:a16="http://schemas.microsoft.com/office/drawing/2014/main" id="{BD757324-1A58-4BFC-B0A0-CA6A3E3925D1}"/>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id="{1E0C8DE0-0CBC-4AB6-B92C-9E070ECFF3DF}"/>
              </a:ext>
            </a:extLst>
          </p:cNvPr>
          <p:cNvPicPr>
            <a:picLocks noChangeAspect="1"/>
          </p:cNvPicPr>
          <p:nvPr/>
        </p:nvPicPr>
        <p:blipFill>
          <a:blip r:embed="rId2"/>
          <a:stretch>
            <a:fillRect/>
          </a:stretch>
        </p:blipFill>
        <p:spPr>
          <a:xfrm>
            <a:off x="4257418" y="332943"/>
            <a:ext cx="5242182" cy="6192114"/>
          </a:xfrm>
          <a:prstGeom prst="rect">
            <a:avLst/>
          </a:prstGeom>
        </p:spPr>
      </p:pic>
    </p:spTree>
    <p:extLst>
      <p:ext uri="{BB962C8B-B14F-4D97-AF65-F5344CB8AC3E}">
        <p14:creationId xmlns:p14="http://schemas.microsoft.com/office/powerpoint/2010/main" val="272215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383337-BD6D-4E8F-8018-3F9FD2B0BA3D}"/>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27F4904C-CDDF-46A4-A533-8279C375922D}"/>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id="{B416DCEC-B200-406F-8272-3371C7A27299}"/>
              </a:ext>
            </a:extLst>
          </p:cNvPr>
          <p:cNvPicPr>
            <a:picLocks noChangeAspect="1"/>
          </p:cNvPicPr>
          <p:nvPr/>
        </p:nvPicPr>
        <p:blipFill>
          <a:blip r:embed="rId2"/>
          <a:stretch>
            <a:fillRect/>
          </a:stretch>
        </p:blipFill>
        <p:spPr>
          <a:xfrm>
            <a:off x="7830625" y="332943"/>
            <a:ext cx="3677163" cy="6192114"/>
          </a:xfrm>
          <a:prstGeom prst="rect">
            <a:avLst/>
          </a:prstGeom>
        </p:spPr>
      </p:pic>
      <p:pic>
        <p:nvPicPr>
          <p:cNvPr id="7" name="Εικόνα 6">
            <a:extLst>
              <a:ext uri="{FF2B5EF4-FFF2-40B4-BE49-F238E27FC236}">
                <a16:creationId xmlns:a16="http://schemas.microsoft.com/office/drawing/2014/main" id="{00B303CB-575C-4233-A084-76ECA6484CF8}"/>
              </a:ext>
            </a:extLst>
          </p:cNvPr>
          <p:cNvPicPr>
            <a:picLocks noChangeAspect="1"/>
          </p:cNvPicPr>
          <p:nvPr/>
        </p:nvPicPr>
        <p:blipFill>
          <a:blip r:embed="rId3"/>
          <a:stretch>
            <a:fillRect/>
          </a:stretch>
        </p:blipFill>
        <p:spPr>
          <a:xfrm>
            <a:off x="1110990" y="562500"/>
            <a:ext cx="5594610" cy="4779027"/>
          </a:xfrm>
          <a:prstGeom prst="rect">
            <a:avLst/>
          </a:prstGeom>
        </p:spPr>
      </p:pic>
    </p:spTree>
    <p:extLst>
      <p:ext uri="{BB962C8B-B14F-4D97-AF65-F5344CB8AC3E}">
        <p14:creationId xmlns:p14="http://schemas.microsoft.com/office/powerpoint/2010/main" val="9759442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D22C35-2569-45EC-BFBF-5B51CAF61A27}"/>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0E20E92E-0B11-4F14-88F0-49C299A14890}"/>
              </a:ext>
            </a:extLst>
          </p:cNvPr>
          <p:cNvPicPr>
            <a:picLocks noGrp="1" noChangeAspect="1"/>
          </p:cNvPicPr>
          <p:nvPr>
            <p:ph idx="1"/>
          </p:nvPr>
        </p:nvPicPr>
        <p:blipFill>
          <a:blip r:embed="rId2"/>
          <a:stretch>
            <a:fillRect/>
          </a:stretch>
        </p:blipFill>
        <p:spPr>
          <a:xfrm>
            <a:off x="684212" y="330199"/>
            <a:ext cx="4023255" cy="5750693"/>
          </a:xfrm>
        </p:spPr>
      </p:pic>
      <p:pic>
        <p:nvPicPr>
          <p:cNvPr id="7" name="Εικόνα 6">
            <a:extLst>
              <a:ext uri="{FF2B5EF4-FFF2-40B4-BE49-F238E27FC236}">
                <a16:creationId xmlns:a16="http://schemas.microsoft.com/office/drawing/2014/main" id="{F9EC4FBB-6918-4419-B2E9-8B03862EB7FD}"/>
              </a:ext>
            </a:extLst>
          </p:cNvPr>
          <p:cNvPicPr>
            <a:picLocks noChangeAspect="1"/>
          </p:cNvPicPr>
          <p:nvPr/>
        </p:nvPicPr>
        <p:blipFill>
          <a:blip r:embed="rId3"/>
          <a:stretch>
            <a:fillRect/>
          </a:stretch>
        </p:blipFill>
        <p:spPr>
          <a:xfrm>
            <a:off x="6096000" y="406337"/>
            <a:ext cx="4582128" cy="1151530"/>
          </a:xfrm>
          <a:prstGeom prst="rect">
            <a:avLst/>
          </a:prstGeom>
        </p:spPr>
      </p:pic>
      <p:pic>
        <p:nvPicPr>
          <p:cNvPr id="8" name="Εικόνα 7">
            <a:extLst>
              <a:ext uri="{FF2B5EF4-FFF2-40B4-BE49-F238E27FC236}">
                <a16:creationId xmlns:a16="http://schemas.microsoft.com/office/drawing/2014/main" id="{02AD8A33-A359-42BF-90FF-A1DA86BEC191}"/>
              </a:ext>
            </a:extLst>
          </p:cNvPr>
          <p:cNvPicPr>
            <a:picLocks noChangeAspect="1"/>
          </p:cNvPicPr>
          <p:nvPr/>
        </p:nvPicPr>
        <p:blipFill>
          <a:blip r:embed="rId4"/>
          <a:stretch>
            <a:fillRect/>
          </a:stretch>
        </p:blipFill>
        <p:spPr>
          <a:xfrm>
            <a:off x="6162185" y="1858767"/>
            <a:ext cx="4582128" cy="4752305"/>
          </a:xfrm>
          <a:prstGeom prst="rect">
            <a:avLst/>
          </a:prstGeom>
        </p:spPr>
      </p:pic>
    </p:spTree>
    <p:extLst>
      <p:ext uri="{BB962C8B-B14F-4D97-AF65-F5344CB8AC3E}">
        <p14:creationId xmlns:p14="http://schemas.microsoft.com/office/powerpoint/2010/main" val="23493273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E07F24-F880-4A7D-B9B7-734D45D03F71}"/>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951E4AEE-D73F-4CF4-80DC-DF3FDDB3718F}"/>
              </a:ext>
            </a:extLst>
          </p:cNvPr>
          <p:cNvPicPr>
            <a:picLocks noGrp="1" noChangeAspect="1"/>
          </p:cNvPicPr>
          <p:nvPr>
            <p:ph idx="1"/>
          </p:nvPr>
        </p:nvPicPr>
        <p:blipFill>
          <a:blip r:embed="rId2"/>
          <a:stretch>
            <a:fillRect/>
          </a:stretch>
        </p:blipFill>
        <p:spPr>
          <a:xfrm>
            <a:off x="684212" y="409085"/>
            <a:ext cx="5294950" cy="5235265"/>
          </a:xfrm>
        </p:spPr>
      </p:pic>
      <p:pic>
        <p:nvPicPr>
          <p:cNvPr id="7" name="Εικόνα 6">
            <a:extLst>
              <a:ext uri="{FF2B5EF4-FFF2-40B4-BE49-F238E27FC236}">
                <a16:creationId xmlns:a16="http://schemas.microsoft.com/office/drawing/2014/main" id="{93C655F2-38B8-4BCA-85B6-6FEF7BE3DE2C}"/>
              </a:ext>
            </a:extLst>
          </p:cNvPr>
          <p:cNvPicPr>
            <a:picLocks noChangeAspect="1"/>
          </p:cNvPicPr>
          <p:nvPr/>
        </p:nvPicPr>
        <p:blipFill>
          <a:blip r:embed="rId3"/>
          <a:stretch>
            <a:fillRect/>
          </a:stretch>
        </p:blipFill>
        <p:spPr>
          <a:xfrm>
            <a:off x="7285016" y="290554"/>
            <a:ext cx="3553321" cy="5353797"/>
          </a:xfrm>
          <a:prstGeom prst="rect">
            <a:avLst/>
          </a:prstGeom>
        </p:spPr>
      </p:pic>
    </p:spTree>
    <p:extLst>
      <p:ext uri="{BB962C8B-B14F-4D97-AF65-F5344CB8AC3E}">
        <p14:creationId xmlns:p14="http://schemas.microsoft.com/office/powerpoint/2010/main" val="1893795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CE1D6B4-912A-45C8-A8B0-27DB05DA9902}"/>
              </a:ext>
            </a:extLst>
          </p:cNvPr>
          <p:cNvSpPr>
            <a:spLocks noGrp="1"/>
          </p:cNvSpPr>
          <p:nvPr>
            <p:ph type="title"/>
          </p:nvPr>
        </p:nvSpPr>
        <p:spPr/>
        <p:txBody>
          <a:bodyPr/>
          <a:lstStyle/>
          <a:p>
            <a:r>
              <a:rPr lang="el-GR" sz="1800" b="1" i="0" u="none" strike="noStrike" baseline="0" dirty="0">
                <a:solidFill>
                  <a:srgbClr val="FF00FF"/>
                </a:solidFill>
                <a:latin typeface="HelveticaNeue-Bold"/>
              </a:rPr>
              <a:t>Ανάπτυξη και Δομή της</a:t>
            </a:r>
            <a:br>
              <a:rPr lang="el-GR" sz="1800" b="1" i="0" u="none" strike="noStrike" baseline="0" dirty="0">
                <a:solidFill>
                  <a:srgbClr val="FF00FF"/>
                </a:solidFill>
                <a:latin typeface="HelveticaNeue-Bold"/>
              </a:rPr>
            </a:br>
            <a:r>
              <a:rPr lang="el-GR" sz="1800" b="1" i="0" u="none" strike="noStrike" baseline="0" dirty="0">
                <a:solidFill>
                  <a:srgbClr val="FF00FF"/>
                </a:solidFill>
                <a:latin typeface="HelveticaNeue-Bold"/>
              </a:rPr>
              <a:t>Σπονδυλικής Στήλης </a:t>
            </a:r>
            <a:endParaRPr lang="el-GR" dirty="0"/>
          </a:p>
        </p:txBody>
      </p:sp>
      <p:pic>
        <p:nvPicPr>
          <p:cNvPr id="5" name="Θέση περιεχομένου 4">
            <a:extLst>
              <a:ext uri="{FF2B5EF4-FFF2-40B4-BE49-F238E27FC236}">
                <a16:creationId xmlns:a16="http://schemas.microsoft.com/office/drawing/2014/main" id="{D4A088E1-0A05-4A60-B54A-5D936EF8E88E}"/>
              </a:ext>
            </a:extLst>
          </p:cNvPr>
          <p:cNvPicPr>
            <a:picLocks noGrp="1" noChangeAspect="1"/>
          </p:cNvPicPr>
          <p:nvPr>
            <p:ph idx="1"/>
          </p:nvPr>
        </p:nvPicPr>
        <p:blipFill>
          <a:blip r:embed="rId2"/>
          <a:stretch>
            <a:fillRect/>
          </a:stretch>
        </p:blipFill>
        <p:spPr>
          <a:xfrm>
            <a:off x="415689" y="584481"/>
            <a:ext cx="3381847" cy="3572374"/>
          </a:xfrm>
        </p:spPr>
      </p:pic>
      <p:pic>
        <p:nvPicPr>
          <p:cNvPr id="7" name="Εικόνα 6">
            <a:extLst>
              <a:ext uri="{FF2B5EF4-FFF2-40B4-BE49-F238E27FC236}">
                <a16:creationId xmlns:a16="http://schemas.microsoft.com/office/drawing/2014/main" id="{C210CE89-E29D-4A4B-9698-6F4CE65B1519}"/>
              </a:ext>
            </a:extLst>
          </p:cNvPr>
          <p:cNvPicPr>
            <a:picLocks noChangeAspect="1"/>
          </p:cNvPicPr>
          <p:nvPr/>
        </p:nvPicPr>
        <p:blipFill>
          <a:blip r:embed="rId3"/>
          <a:stretch>
            <a:fillRect/>
          </a:stretch>
        </p:blipFill>
        <p:spPr>
          <a:xfrm>
            <a:off x="4951412" y="308248"/>
            <a:ext cx="5508920" cy="5686151"/>
          </a:xfrm>
          <a:prstGeom prst="rect">
            <a:avLst/>
          </a:prstGeom>
        </p:spPr>
      </p:pic>
    </p:spTree>
    <p:extLst>
      <p:ext uri="{BB962C8B-B14F-4D97-AF65-F5344CB8AC3E}">
        <p14:creationId xmlns:p14="http://schemas.microsoft.com/office/powerpoint/2010/main" val="2502044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35350E-1CCA-4F49-B289-80DFBFC862AA}"/>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2CCDA04D-8333-4C35-9C9E-8186072B0E8B}"/>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id="{6A2BE6F3-646A-46C0-AACF-A315B462537D}"/>
              </a:ext>
            </a:extLst>
          </p:cNvPr>
          <p:cNvPicPr>
            <a:picLocks noChangeAspect="1"/>
          </p:cNvPicPr>
          <p:nvPr/>
        </p:nvPicPr>
        <p:blipFill>
          <a:blip r:embed="rId2"/>
          <a:stretch>
            <a:fillRect/>
          </a:stretch>
        </p:blipFill>
        <p:spPr>
          <a:xfrm>
            <a:off x="436843" y="249068"/>
            <a:ext cx="4575424" cy="6410488"/>
          </a:xfrm>
          <a:prstGeom prst="rect">
            <a:avLst/>
          </a:prstGeom>
        </p:spPr>
      </p:pic>
      <p:pic>
        <p:nvPicPr>
          <p:cNvPr id="7" name="Εικόνα 6">
            <a:extLst>
              <a:ext uri="{FF2B5EF4-FFF2-40B4-BE49-F238E27FC236}">
                <a16:creationId xmlns:a16="http://schemas.microsoft.com/office/drawing/2014/main" id="{2DA3986A-8D83-4438-B137-A1253173406D}"/>
              </a:ext>
            </a:extLst>
          </p:cNvPr>
          <p:cNvPicPr>
            <a:picLocks noChangeAspect="1"/>
          </p:cNvPicPr>
          <p:nvPr/>
        </p:nvPicPr>
        <p:blipFill>
          <a:blip r:embed="rId3"/>
          <a:stretch>
            <a:fillRect/>
          </a:stretch>
        </p:blipFill>
        <p:spPr>
          <a:xfrm>
            <a:off x="6328572" y="1054154"/>
            <a:ext cx="4796628" cy="4515194"/>
          </a:xfrm>
          <a:prstGeom prst="rect">
            <a:avLst/>
          </a:prstGeom>
        </p:spPr>
      </p:pic>
    </p:spTree>
    <p:extLst>
      <p:ext uri="{BB962C8B-B14F-4D97-AF65-F5344CB8AC3E}">
        <p14:creationId xmlns:p14="http://schemas.microsoft.com/office/powerpoint/2010/main" val="1729452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58C1A74-492A-4ADE-A64C-B499B63F3BF2}"/>
              </a:ext>
            </a:extLst>
          </p:cNvPr>
          <p:cNvSpPr>
            <a:spLocks noGrp="1"/>
          </p:cNvSpPr>
          <p:nvPr>
            <p:ph type="title"/>
          </p:nvPr>
        </p:nvSpPr>
        <p:spPr/>
        <p:txBody>
          <a:bodyPr/>
          <a:lstStyle/>
          <a:p>
            <a:r>
              <a:rPr lang="el-GR" sz="1800" b="1" i="0" u="none" strike="noStrike" baseline="0" dirty="0">
                <a:solidFill>
                  <a:srgbClr val="FF00FF"/>
                </a:solidFill>
                <a:latin typeface="HelveticaNeue-Bold"/>
              </a:rPr>
              <a:t>Μεσοσπονδύλιοι Δίσκοι</a:t>
            </a:r>
            <a:endParaRPr lang="el-GR" dirty="0"/>
          </a:p>
        </p:txBody>
      </p:sp>
      <p:pic>
        <p:nvPicPr>
          <p:cNvPr id="5" name="Θέση περιεχομένου 4">
            <a:extLst>
              <a:ext uri="{FF2B5EF4-FFF2-40B4-BE49-F238E27FC236}">
                <a16:creationId xmlns:a16="http://schemas.microsoft.com/office/drawing/2014/main" id="{1B921B72-C542-4E1E-806E-E7AE15706641}"/>
              </a:ext>
            </a:extLst>
          </p:cNvPr>
          <p:cNvPicPr>
            <a:picLocks noGrp="1" noChangeAspect="1"/>
          </p:cNvPicPr>
          <p:nvPr>
            <p:ph idx="1"/>
          </p:nvPr>
        </p:nvPicPr>
        <p:blipFill>
          <a:blip r:embed="rId2"/>
          <a:stretch>
            <a:fillRect/>
          </a:stretch>
        </p:blipFill>
        <p:spPr>
          <a:xfrm>
            <a:off x="333645" y="365820"/>
            <a:ext cx="5773877" cy="2191113"/>
          </a:xfrm>
        </p:spPr>
      </p:pic>
      <p:pic>
        <p:nvPicPr>
          <p:cNvPr id="7" name="Εικόνα 6">
            <a:extLst>
              <a:ext uri="{FF2B5EF4-FFF2-40B4-BE49-F238E27FC236}">
                <a16:creationId xmlns:a16="http://schemas.microsoft.com/office/drawing/2014/main" id="{A65A9CA6-FE3C-41F5-B78F-25C7E3EDC912}"/>
              </a:ext>
            </a:extLst>
          </p:cNvPr>
          <p:cNvPicPr>
            <a:picLocks noChangeAspect="1"/>
          </p:cNvPicPr>
          <p:nvPr/>
        </p:nvPicPr>
        <p:blipFill>
          <a:blip r:embed="rId3"/>
          <a:stretch>
            <a:fillRect/>
          </a:stretch>
        </p:blipFill>
        <p:spPr>
          <a:xfrm>
            <a:off x="6284130" y="1776182"/>
            <a:ext cx="4654803" cy="4250570"/>
          </a:xfrm>
          <a:prstGeom prst="rect">
            <a:avLst/>
          </a:prstGeom>
        </p:spPr>
      </p:pic>
    </p:spTree>
    <p:extLst>
      <p:ext uri="{BB962C8B-B14F-4D97-AF65-F5344CB8AC3E}">
        <p14:creationId xmlns:p14="http://schemas.microsoft.com/office/powerpoint/2010/main" val="28555857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93C5426-F6EE-486A-AD9F-871B72DB2A3E}"/>
              </a:ext>
            </a:extLst>
          </p:cNvPr>
          <p:cNvSpPr>
            <a:spLocks noGrp="1"/>
          </p:cNvSpPr>
          <p:nvPr>
            <p:ph type="title"/>
          </p:nvPr>
        </p:nvSpPr>
        <p:spPr/>
        <p:txBody>
          <a:bodyPr/>
          <a:lstStyle/>
          <a:p>
            <a:endParaRPr lang="el-GR"/>
          </a:p>
        </p:txBody>
      </p:sp>
      <p:pic>
        <p:nvPicPr>
          <p:cNvPr id="7" name="Θέση περιεχομένου 6">
            <a:extLst>
              <a:ext uri="{FF2B5EF4-FFF2-40B4-BE49-F238E27FC236}">
                <a16:creationId xmlns:a16="http://schemas.microsoft.com/office/drawing/2014/main" id="{DD1FA0FC-D7C6-46AD-A1C3-29EE7CAE2746}"/>
              </a:ext>
            </a:extLst>
          </p:cNvPr>
          <p:cNvPicPr>
            <a:picLocks noGrp="1" noChangeAspect="1"/>
          </p:cNvPicPr>
          <p:nvPr>
            <p:ph idx="1"/>
          </p:nvPr>
        </p:nvPicPr>
        <p:blipFill>
          <a:blip r:embed="rId2"/>
          <a:stretch>
            <a:fillRect/>
          </a:stretch>
        </p:blipFill>
        <p:spPr>
          <a:xfrm>
            <a:off x="6919138" y="1666629"/>
            <a:ext cx="3515216" cy="3524742"/>
          </a:xfrm>
        </p:spPr>
      </p:pic>
      <p:pic>
        <p:nvPicPr>
          <p:cNvPr id="5" name="Εικόνα 4">
            <a:extLst>
              <a:ext uri="{FF2B5EF4-FFF2-40B4-BE49-F238E27FC236}">
                <a16:creationId xmlns:a16="http://schemas.microsoft.com/office/drawing/2014/main" id="{0835F1BC-6A08-4BBD-A118-E42B0835A61F}"/>
              </a:ext>
            </a:extLst>
          </p:cNvPr>
          <p:cNvPicPr>
            <a:picLocks noChangeAspect="1"/>
          </p:cNvPicPr>
          <p:nvPr/>
        </p:nvPicPr>
        <p:blipFill>
          <a:blip r:embed="rId3"/>
          <a:stretch>
            <a:fillRect/>
          </a:stretch>
        </p:blipFill>
        <p:spPr>
          <a:xfrm>
            <a:off x="1206254" y="314718"/>
            <a:ext cx="4889746" cy="6510875"/>
          </a:xfrm>
          <a:prstGeom prst="rect">
            <a:avLst/>
          </a:prstGeom>
        </p:spPr>
      </p:pic>
    </p:spTree>
    <p:extLst>
      <p:ext uri="{BB962C8B-B14F-4D97-AF65-F5344CB8AC3E}">
        <p14:creationId xmlns:p14="http://schemas.microsoft.com/office/powerpoint/2010/main" val="17507959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A23639A-B799-4422-A6D0-5BC52DF7943B}"/>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B15C11B5-4561-4516-8EDB-ADB77D6CEC2F}"/>
              </a:ext>
            </a:extLst>
          </p:cNvPr>
          <p:cNvPicPr>
            <a:picLocks noGrp="1" noChangeAspect="1"/>
          </p:cNvPicPr>
          <p:nvPr>
            <p:ph idx="1"/>
          </p:nvPr>
        </p:nvPicPr>
        <p:blipFill>
          <a:blip r:embed="rId2"/>
          <a:stretch>
            <a:fillRect/>
          </a:stretch>
        </p:blipFill>
        <p:spPr>
          <a:xfrm>
            <a:off x="458037" y="2726266"/>
            <a:ext cx="3573291" cy="3268133"/>
          </a:xfrm>
        </p:spPr>
      </p:pic>
      <p:pic>
        <p:nvPicPr>
          <p:cNvPr id="7" name="Εικόνα 6">
            <a:extLst>
              <a:ext uri="{FF2B5EF4-FFF2-40B4-BE49-F238E27FC236}">
                <a16:creationId xmlns:a16="http://schemas.microsoft.com/office/drawing/2014/main" id="{CFDAA195-B152-4DE3-802E-6CB315C6695F}"/>
              </a:ext>
            </a:extLst>
          </p:cNvPr>
          <p:cNvPicPr>
            <a:picLocks noChangeAspect="1"/>
          </p:cNvPicPr>
          <p:nvPr/>
        </p:nvPicPr>
        <p:blipFill>
          <a:blip r:embed="rId3"/>
          <a:stretch>
            <a:fillRect/>
          </a:stretch>
        </p:blipFill>
        <p:spPr>
          <a:xfrm>
            <a:off x="145279" y="55491"/>
            <a:ext cx="4806133" cy="2243748"/>
          </a:xfrm>
          <a:prstGeom prst="rect">
            <a:avLst/>
          </a:prstGeom>
        </p:spPr>
      </p:pic>
      <p:pic>
        <p:nvPicPr>
          <p:cNvPr id="9" name="Εικόνα 8">
            <a:extLst>
              <a:ext uri="{FF2B5EF4-FFF2-40B4-BE49-F238E27FC236}">
                <a16:creationId xmlns:a16="http://schemas.microsoft.com/office/drawing/2014/main" id="{F1FCDABE-8F38-40C7-B85D-6844C8FA52B5}"/>
              </a:ext>
            </a:extLst>
          </p:cNvPr>
          <p:cNvPicPr>
            <a:picLocks noChangeAspect="1"/>
          </p:cNvPicPr>
          <p:nvPr/>
        </p:nvPicPr>
        <p:blipFill>
          <a:blip r:embed="rId4"/>
          <a:stretch>
            <a:fillRect/>
          </a:stretch>
        </p:blipFill>
        <p:spPr>
          <a:xfrm>
            <a:off x="5736869" y="482495"/>
            <a:ext cx="5770919" cy="6375505"/>
          </a:xfrm>
          <a:prstGeom prst="rect">
            <a:avLst/>
          </a:prstGeom>
        </p:spPr>
      </p:pic>
    </p:spTree>
    <p:extLst>
      <p:ext uri="{BB962C8B-B14F-4D97-AF65-F5344CB8AC3E}">
        <p14:creationId xmlns:p14="http://schemas.microsoft.com/office/powerpoint/2010/main" val="23385619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81A090-AD35-410E-ADEB-AB1F9259E387}"/>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2C6A31D6-9E58-4EA6-B664-9232734F80A7}"/>
              </a:ext>
            </a:extLst>
          </p:cNvPr>
          <p:cNvPicPr>
            <a:picLocks noGrp="1" noChangeAspect="1"/>
          </p:cNvPicPr>
          <p:nvPr>
            <p:ph idx="1"/>
          </p:nvPr>
        </p:nvPicPr>
        <p:blipFill>
          <a:blip r:embed="rId2"/>
          <a:stretch>
            <a:fillRect/>
          </a:stretch>
        </p:blipFill>
        <p:spPr>
          <a:xfrm>
            <a:off x="3648601" y="474595"/>
            <a:ext cx="4259266" cy="5908810"/>
          </a:xfrm>
        </p:spPr>
      </p:pic>
    </p:spTree>
    <p:extLst>
      <p:ext uri="{BB962C8B-B14F-4D97-AF65-F5344CB8AC3E}">
        <p14:creationId xmlns:p14="http://schemas.microsoft.com/office/powerpoint/2010/main" val="796119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2ABD6BB-8EC7-4953-B5DE-950C93E981E5}"/>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CE78866B-1E4E-44A8-8BC3-A8326DDAB1FD}"/>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id="{CED326A2-F942-449A-944A-627D964470B2}"/>
              </a:ext>
            </a:extLst>
          </p:cNvPr>
          <p:cNvPicPr>
            <a:picLocks noChangeAspect="1"/>
          </p:cNvPicPr>
          <p:nvPr/>
        </p:nvPicPr>
        <p:blipFill>
          <a:blip r:embed="rId2"/>
          <a:stretch>
            <a:fillRect/>
          </a:stretch>
        </p:blipFill>
        <p:spPr>
          <a:xfrm>
            <a:off x="424673" y="369517"/>
            <a:ext cx="4282794" cy="6395485"/>
          </a:xfrm>
          <a:prstGeom prst="rect">
            <a:avLst/>
          </a:prstGeom>
        </p:spPr>
      </p:pic>
      <p:pic>
        <p:nvPicPr>
          <p:cNvPr id="7" name="Εικόνα 6">
            <a:extLst>
              <a:ext uri="{FF2B5EF4-FFF2-40B4-BE49-F238E27FC236}">
                <a16:creationId xmlns:a16="http://schemas.microsoft.com/office/drawing/2014/main" id="{8FD959E8-3A99-428B-9E27-A73EE2C85536}"/>
              </a:ext>
            </a:extLst>
          </p:cNvPr>
          <p:cNvPicPr>
            <a:picLocks noChangeAspect="1"/>
          </p:cNvPicPr>
          <p:nvPr/>
        </p:nvPicPr>
        <p:blipFill>
          <a:blip r:embed="rId3"/>
          <a:stretch>
            <a:fillRect/>
          </a:stretch>
        </p:blipFill>
        <p:spPr>
          <a:xfrm>
            <a:off x="6442910" y="808378"/>
            <a:ext cx="3200847" cy="4867954"/>
          </a:xfrm>
          <a:prstGeom prst="rect">
            <a:avLst/>
          </a:prstGeom>
        </p:spPr>
      </p:pic>
    </p:spTree>
    <p:extLst>
      <p:ext uri="{BB962C8B-B14F-4D97-AF65-F5344CB8AC3E}">
        <p14:creationId xmlns:p14="http://schemas.microsoft.com/office/powerpoint/2010/main" val="13877735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DCAD231-B80D-426F-9EC1-5EFA9B0C5A4F}"/>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59B097D9-4ABB-477F-B68B-024179EF77ED}"/>
              </a:ext>
            </a:extLst>
          </p:cNvPr>
          <p:cNvPicPr>
            <a:picLocks noGrp="1" noChangeAspect="1"/>
          </p:cNvPicPr>
          <p:nvPr>
            <p:ph idx="1"/>
          </p:nvPr>
        </p:nvPicPr>
        <p:blipFill>
          <a:blip r:embed="rId2"/>
          <a:stretch>
            <a:fillRect/>
          </a:stretch>
        </p:blipFill>
        <p:spPr>
          <a:xfrm>
            <a:off x="362929" y="194732"/>
            <a:ext cx="4547737" cy="6389077"/>
          </a:xfrm>
        </p:spPr>
      </p:pic>
      <p:pic>
        <p:nvPicPr>
          <p:cNvPr id="7" name="Εικόνα 6">
            <a:extLst>
              <a:ext uri="{FF2B5EF4-FFF2-40B4-BE49-F238E27FC236}">
                <a16:creationId xmlns:a16="http://schemas.microsoft.com/office/drawing/2014/main" id="{20974F53-3C05-4D7B-8FF3-C73053BFEDB4}"/>
              </a:ext>
            </a:extLst>
          </p:cNvPr>
          <p:cNvPicPr>
            <a:picLocks noChangeAspect="1"/>
          </p:cNvPicPr>
          <p:nvPr/>
        </p:nvPicPr>
        <p:blipFill>
          <a:blip r:embed="rId3"/>
          <a:stretch>
            <a:fillRect/>
          </a:stretch>
        </p:blipFill>
        <p:spPr>
          <a:xfrm>
            <a:off x="6475547" y="0"/>
            <a:ext cx="3616719" cy="6858000"/>
          </a:xfrm>
          <a:prstGeom prst="rect">
            <a:avLst/>
          </a:prstGeom>
        </p:spPr>
      </p:pic>
    </p:spTree>
    <p:extLst>
      <p:ext uri="{BB962C8B-B14F-4D97-AF65-F5344CB8AC3E}">
        <p14:creationId xmlns:p14="http://schemas.microsoft.com/office/powerpoint/2010/main" val="33415873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F9ABF28-4A57-4DCE-9871-749B2A307D7F}"/>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378F6B18-36B1-437A-9903-BAEF0D17E300}"/>
              </a:ext>
            </a:extLst>
          </p:cNvPr>
          <p:cNvPicPr>
            <a:picLocks noGrp="1" noChangeAspect="1"/>
          </p:cNvPicPr>
          <p:nvPr>
            <p:ph idx="1"/>
          </p:nvPr>
        </p:nvPicPr>
        <p:blipFill>
          <a:blip r:embed="rId2"/>
          <a:stretch>
            <a:fillRect/>
          </a:stretch>
        </p:blipFill>
        <p:spPr>
          <a:xfrm>
            <a:off x="2429980" y="1169555"/>
            <a:ext cx="5415694" cy="3673379"/>
          </a:xfrm>
        </p:spPr>
      </p:pic>
    </p:spTree>
    <p:extLst>
      <p:ext uri="{BB962C8B-B14F-4D97-AF65-F5344CB8AC3E}">
        <p14:creationId xmlns:p14="http://schemas.microsoft.com/office/powerpoint/2010/main" val="22844693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3921F25-D3FE-4605-B760-553AE3A374C9}"/>
              </a:ext>
            </a:extLst>
          </p:cNvPr>
          <p:cNvSpPr>
            <a:spLocks noGrp="1"/>
          </p:cNvSpPr>
          <p:nvPr>
            <p:ph type="title"/>
          </p:nvPr>
        </p:nvSpPr>
        <p:spPr/>
        <p:txBody>
          <a:bodyPr/>
          <a:lstStyle/>
          <a:p>
            <a:r>
              <a:rPr lang="el-GR" sz="1800" b="1" i="0" u="none" strike="noStrike" baseline="0" dirty="0" err="1">
                <a:solidFill>
                  <a:srgbClr val="FF00FF"/>
                </a:solidFill>
                <a:latin typeface="HelveticaNeue-Bold"/>
              </a:rPr>
              <a:t>Ενδοδισκική</a:t>
            </a:r>
            <a:r>
              <a:rPr lang="el-GR" sz="1800" b="1" i="0" u="none" strike="noStrike" baseline="0" dirty="0">
                <a:solidFill>
                  <a:srgbClr val="FF00FF"/>
                </a:solidFill>
                <a:latin typeface="HelveticaNeue-Bold"/>
              </a:rPr>
              <a:t> Πίεση</a:t>
            </a:r>
            <a:endParaRPr lang="el-GR" dirty="0"/>
          </a:p>
        </p:txBody>
      </p:sp>
      <p:pic>
        <p:nvPicPr>
          <p:cNvPr id="5" name="Θέση περιεχομένου 4">
            <a:extLst>
              <a:ext uri="{FF2B5EF4-FFF2-40B4-BE49-F238E27FC236}">
                <a16:creationId xmlns:a16="http://schemas.microsoft.com/office/drawing/2014/main" id="{7697ADA8-9B45-46A5-A290-3194A832FB02}"/>
              </a:ext>
            </a:extLst>
          </p:cNvPr>
          <p:cNvPicPr>
            <a:picLocks noGrp="1" noChangeAspect="1"/>
          </p:cNvPicPr>
          <p:nvPr>
            <p:ph idx="1"/>
          </p:nvPr>
        </p:nvPicPr>
        <p:blipFill>
          <a:blip r:embed="rId2"/>
          <a:stretch>
            <a:fillRect/>
          </a:stretch>
        </p:blipFill>
        <p:spPr>
          <a:xfrm>
            <a:off x="1574800" y="199434"/>
            <a:ext cx="6468533" cy="4798668"/>
          </a:xfrm>
        </p:spPr>
      </p:pic>
    </p:spTree>
    <p:extLst>
      <p:ext uri="{BB962C8B-B14F-4D97-AF65-F5344CB8AC3E}">
        <p14:creationId xmlns:p14="http://schemas.microsoft.com/office/powerpoint/2010/main" val="35615465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4B6CB70-9748-4DDD-B9CD-A63B07BBEC39}"/>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43579989-94EB-426B-B2DA-D00FD30CE252}"/>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id="{A1399AF2-AAAE-4D8D-BBAA-51C214C28ACA}"/>
              </a:ext>
            </a:extLst>
          </p:cNvPr>
          <p:cNvPicPr>
            <a:picLocks noChangeAspect="1"/>
          </p:cNvPicPr>
          <p:nvPr/>
        </p:nvPicPr>
        <p:blipFill>
          <a:blip r:embed="rId2"/>
          <a:stretch>
            <a:fillRect/>
          </a:stretch>
        </p:blipFill>
        <p:spPr>
          <a:xfrm>
            <a:off x="304801" y="360234"/>
            <a:ext cx="6026402" cy="3393817"/>
          </a:xfrm>
          <a:prstGeom prst="rect">
            <a:avLst/>
          </a:prstGeom>
        </p:spPr>
      </p:pic>
      <p:pic>
        <p:nvPicPr>
          <p:cNvPr id="7" name="Εικόνα 6">
            <a:extLst>
              <a:ext uri="{FF2B5EF4-FFF2-40B4-BE49-F238E27FC236}">
                <a16:creationId xmlns:a16="http://schemas.microsoft.com/office/drawing/2014/main" id="{3670A58E-92EF-451E-B75F-6FA32FE88C4E}"/>
              </a:ext>
            </a:extLst>
          </p:cNvPr>
          <p:cNvPicPr>
            <a:picLocks noChangeAspect="1"/>
          </p:cNvPicPr>
          <p:nvPr/>
        </p:nvPicPr>
        <p:blipFill>
          <a:blip r:embed="rId3"/>
          <a:stretch>
            <a:fillRect/>
          </a:stretch>
        </p:blipFill>
        <p:spPr>
          <a:xfrm>
            <a:off x="6575186" y="326369"/>
            <a:ext cx="4499213" cy="6510035"/>
          </a:xfrm>
          <a:prstGeom prst="rect">
            <a:avLst/>
          </a:prstGeom>
        </p:spPr>
      </p:pic>
    </p:spTree>
    <p:extLst>
      <p:ext uri="{BB962C8B-B14F-4D97-AF65-F5344CB8AC3E}">
        <p14:creationId xmlns:p14="http://schemas.microsoft.com/office/powerpoint/2010/main" val="911252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E43D1E-02C3-417F-92C0-D8F5311AB6F9}"/>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4DCCD253-FEA1-4123-9216-B6B9857FFB35}"/>
              </a:ext>
            </a:extLst>
          </p:cNvPr>
          <p:cNvPicPr>
            <a:picLocks noGrp="1" noChangeAspect="1"/>
          </p:cNvPicPr>
          <p:nvPr>
            <p:ph idx="1"/>
          </p:nvPr>
        </p:nvPicPr>
        <p:blipFill>
          <a:blip r:embed="rId2"/>
          <a:stretch>
            <a:fillRect/>
          </a:stretch>
        </p:blipFill>
        <p:spPr>
          <a:xfrm>
            <a:off x="2543477" y="993062"/>
            <a:ext cx="4991857" cy="3181944"/>
          </a:xfrm>
        </p:spPr>
      </p:pic>
    </p:spTree>
    <p:extLst>
      <p:ext uri="{BB962C8B-B14F-4D97-AF65-F5344CB8AC3E}">
        <p14:creationId xmlns:p14="http://schemas.microsoft.com/office/powerpoint/2010/main" val="15586575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84ADD53-61AC-4AC9-B0AD-488F08945DD8}"/>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F20C30EC-1F73-422C-8564-03000F607E96}"/>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id="{8A7EE9C3-B992-4A2A-8980-92D142A35317}"/>
              </a:ext>
            </a:extLst>
          </p:cNvPr>
          <p:cNvPicPr>
            <a:picLocks noChangeAspect="1"/>
          </p:cNvPicPr>
          <p:nvPr/>
        </p:nvPicPr>
        <p:blipFill>
          <a:blip r:embed="rId2"/>
          <a:stretch>
            <a:fillRect/>
          </a:stretch>
        </p:blipFill>
        <p:spPr>
          <a:xfrm>
            <a:off x="464388" y="499534"/>
            <a:ext cx="11515873" cy="4106333"/>
          </a:xfrm>
          <a:prstGeom prst="rect">
            <a:avLst/>
          </a:prstGeom>
        </p:spPr>
      </p:pic>
    </p:spTree>
    <p:extLst>
      <p:ext uri="{BB962C8B-B14F-4D97-AF65-F5344CB8AC3E}">
        <p14:creationId xmlns:p14="http://schemas.microsoft.com/office/powerpoint/2010/main" val="28254048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9E410A3-525F-4F55-917F-59FFADBB7603}"/>
              </a:ext>
            </a:extLst>
          </p:cNvPr>
          <p:cNvSpPr>
            <a:spLocks noGrp="1"/>
          </p:cNvSpPr>
          <p:nvPr>
            <p:ph type="title"/>
          </p:nvPr>
        </p:nvSpPr>
        <p:spPr/>
        <p:txBody>
          <a:bodyPr/>
          <a:lstStyle/>
          <a:p>
            <a:endParaRPr lang="el-GR"/>
          </a:p>
        </p:txBody>
      </p:sp>
      <p:pic>
        <p:nvPicPr>
          <p:cNvPr id="7" name="Θέση περιεχομένου 6">
            <a:extLst>
              <a:ext uri="{FF2B5EF4-FFF2-40B4-BE49-F238E27FC236}">
                <a16:creationId xmlns:a16="http://schemas.microsoft.com/office/drawing/2014/main" id="{A8026611-A08D-4A74-87A3-0F6BD5877658}"/>
              </a:ext>
            </a:extLst>
          </p:cNvPr>
          <p:cNvPicPr>
            <a:picLocks noGrp="1" noChangeAspect="1"/>
          </p:cNvPicPr>
          <p:nvPr>
            <p:ph idx="1"/>
          </p:nvPr>
        </p:nvPicPr>
        <p:blipFill>
          <a:blip r:embed="rId2"/>
          <a:stretch>
            <a:fillRect/>
          </a:stretch>
        </p:blipFill>
        <p:spPr>
          <a:xfrm>
            <a:off x="5731975" y="1296772"/>
            <a:ext cx="5395219" cy="4392828"/>
          </a:xfrm>
        </p:spPr>
      </p:pic>
      <p:pic>
        <p:nvPicPr>
          <p:cNvPr id="5" name="Εικόνα 4">
            <a:extLst>
              <a:ext uri="{FF2B5EF4-FFF2-40B4-BE49-F238E27FC236}">
                <a16:creationId xmlns:a16="http://schemas.microsoft.com/office/drawing/2014/main" id="{1DBB4DF8-1645-45C3-8054-633826B50164}"/>
              </a:ext>
            </a:extLst>
          </p:cNvPr>
          <p:cNvPicPr>
            <a:picLocks noChangeAspect="1"/>
          </p:cNvPicPr>
          <p:nvPr/>
        </p:nvPicPr>
        <p:blipFill>
          <a:blip r:embed="rId3"/>
          <a:stretch>
            <a:fillRect/>
          </a:stretch>
        </p:blipFill>
        <p:spPr>
          <a:xfrm>
            <a:off x="0" y="142169"/>
            <a:ext cx="4978400" cy="3641734"/>
          </a:xfrm>
          <a:prstGeom prst="rect">
            <a:avLst/>
          </a:prstGeom>
        </p:spPr>
      </p:pic>
    </p:spTree>
    <p:extLst>
      <p:ext uri="{BB962C8B-B14F-4D97-AF65-F5344CB8AC3E}">
        <p14:creationId xmlns:p14="http://schemas.microsoft.com/office/powerpoint/2010/main" val="16304203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5E94EE-32E1-4448-8858-EC484BCF1174}"/>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3B0AE7F3-896B-43A5-9978-7E21C241FB3B}"/>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id="{4C65C6EE-B91C-4EB6-849E-9489D75968EF}"/>
              </a:ext>
            </a:extLst>
          </p:cNvPr>
          <p:cNvPicPr>
            <a:picLocks noChangeAspect="1"/>
          </p:cNvPicPr>
          <p:nvPr/>
        </p:nvPicPr>
        <p:blipFill>
          <a:blip r:embed="rId2"/>
          <a:stretch>
            <a:fillRect/>
          </a:stretch>
        </p:blipFill>
        <p:spPr>
          <a:xfrm>
            <a:off x="1784102" y="359535"/>
            <a:ext cx="4819898" cy="2902304"/>
          </a:xfrm>
          <a:prstGeom prst="rect">
            <a:avLst/>
          </a:prstGeom>
        </p:spPr>
      </p:pic>
      <p:pic>
        <p:nvPicPr>
          <p:cNvPr id="7" name="Εικόνα 6">
            <a:extLst>
              <a:ext uri="{FF2B5EF4-FFF2-40B4-BE49-F238E27FC236}">
                <a16:creationId xmlns:a16="http://schemas.microsoft.com/office/drawing/2014/main" id="{A64789B0-27E8-4713-A7D6-6C8D5602D597}"/>
              </a:ext>
            </a:extLst>
          </p:cNvPr>
          <p:cNvPicPr>
            <a:picLocks noChangeAspect="1"/>
          </p:cNvPicPr>
          <p:nvPr/>
        </p:nvPicPr>
        <p:blipFill>
          <a:blip r:embed="rId3"/>
          <a:stretch>
            <a:fillRect/>
          </a:stretch>
        </p:blipFill>
        <p:spPr>
          <a:xfrm>
            <a:off x="1784102" y="3428999"/>
            <a:ext cx="4882932" cy="1888067"/>
          </a:xfrm>
          <a:prstGeom prst="rect">
            <a:avLst/>
          </a:prstGeom>
        </p:spPr>
      </p:pic>
      <p:pic>
        <p:nvPicPr>
          <p:cNvPr id="9" name="Εικόνα 8">
            <a:extLst>
              <a:ext uri="{FF2B5EF4-FFF2-40B4-BE49-F238E27FC236}">
                <a16:creationId xmlns:a16="http://schemas.microsoft.com/office/drawing/2014/main" id="{1BD847DA-558E-401F-9AA6-3FFB08C72D89}"/>
              </a:ext>
            </a:extLst>
          </p:cNvPr>
          <p:cNvPicPr>
            <a:picLocks noChangeAspect="1"/>
          </p:cNvPicPr>
          <p:nvPr/>
        </p:nvPicPr>
        <p:blipFill>
          <a:blip r:embed="rId4"/>
          <a:stretch>
            <a:fillRect/>
          </a:stretch>
        </p:blipFill>
        <p:spPr>
          <a:xfrm>
            <a:off x="7817724" y="1262168"/>
            <a:ext cx="3648584" cy="3038899"/>
          </a:xfrm>
          <a:prstGeom prst="rect">
            <a:avLst/>
          </a:prstGeom>
        </p:spPr>
      </p:pic>
    </p:spTree>
    <p:extLst>
      <p:ext uri="{BB962C8B-B14F-4D97-AF65-F5344CB8AC3E}">
        <p14:creationId xmlns:p14="http://schemas.microsoft.com/office/powerpoint/2010/main" val="23133891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69E5C6-A420-4A58-9013-FF9876A6B77C}"/>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1B9F12C5-7D47-4654-915D-7A5968F95DE8}"/>
              </a:ext>
            </a:extLst>
          </p:cNvPr>
          <p:cNvPicPr>
            <a:picLocks noGrp="1" noChangeAspect="1"/>
          </p:cNvPicPr>
          <p:nvPr>
            <p:ph idx="1"/>
          </p:nvPr>
        </p:nvPicPr>
        <p:blipFill>
          <a:blip r:embed="rId2"/>
          <a:stretch>
            <a:fillRect/>
          </a:stretch>
        </p:blipFill>
        <p:spPr>
          <a:xfrm>
            <a:off x="401641" y="522964"/>
            <a:ext cx="11388718" cy="5812072"/>
          </a:xfrm>
        </p:spPr>
      </p:pic>
    </p:spTree>
    <p:extLst>
      <p:ext uri="{BB962C8B-B14F-4D97-AF65-F5344CB8AC3E}">
        <p14:creationId xmlns:p14="http://schemas.microsoft.com/office/powerpoint/2010/main" val="12235147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5EE3E6A-1173-4BE3-A4B4-4F707296718C}"/>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5E640D20-EEED-4D9F-8B9B-6E025CCC2B7A}"/>
              </a:ext>
            </a:extLst>
          </p:cNvPr>
          <p:cNvPicPr>
            <a:picLocks noGrp="1" noChangeAspect="1"/>
          </p:cNvPicPr>
          <p:nvPr>
            <p:ph idx="1"/>
          </p:nvPr>
        </p:nvPicPr>
        <p:blipFill>
          <a:blip r:embed="rId2"/>
          <a:stretch>
            <a:fillRect/>
          </a:stretch>
        </p:blipFill>
        <p:spPr>
          <a:xfrm>
            <a:off x="1445723" y="1158661"/>
            <a:ext cx="4142277" cy="3624493"/>
          </a:xfrm>
        </p:spPr>
      </p:pic>
      <p:pic>
        <p:nvPicPr>
          <p:cNvPr id="7" name="Εικόνα 6">
            <a:extLst>
              <a:ext uri="{FF2B5EF4-FFF2-40B4-BE49-F238E27FC236}">
                <a16:creationId xmlns:a16="http://schemas.microsoft.com/office/drawing/2014/main" id="{3F0943D7-D0AD-4B67-94F7-5FDF99F4DDC5}"/>
              </a:ext>
            </a:extLst>
          </p:cNvPr>
          <p:cNvPicPr>
            <a:picLocks noChangeAspect="1"/>
          </p:cNvPicPr>
          <p:nvPr/>
        </p:nvPicPr>
        <p:blipFill>
          <a:blip r:embed="rId3"/>
          <a:stretch>
            <a:fillRect/>
          </a:stretch>
        </p:blipFill>
        <p:spPr>
          <a:xfrm>
            <a:off x="6096000" y="2255416"/>
            <a:ext cx="4261092" cy="3715393"/>
          </a:xfrm>
          <a:prstGeom prst="rect">
            <a:avLst/>
          </a:prstGeom>
        </p:spPr>
      </p:pic>
    </p:spTree>
    <p:extLst>
      <p:ext uri="{BB962C8B-B14F-4D97-AF65-F5344CB8AC3E}">
        <p14:creationId xmlns:p14="http://schemas.microsoft.com/office/powerpoint/2010/main" val="31585739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87189A4-E065-4C4A-B970-804E7A889615}"/>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5A8FCFC4-1330-46D2-A37F-1BCF4B34BCAF}"/>
              </a:ext>
            </a:extLst>
          </p:cNvPr>
          <p:cNvPicPr>
            <a:picLocks noGrp="1" noChangeAspect="1"/>
          </p:cNvPicPr>
          <p:nvPr>
            <p:ph idx="1"/>
          </p:nvPr>
        </p:nvPicPr>
        <p:blipFill>
          <a:blip r:embed="rId2"/>
          <a:stretch>
            <a:fillRect/>
          </a:stretch>
        </p:blipFill>
        <p:spPr>
          <a:xfrm>
            <a:off x="2624667" y="84665"/>
            <a:ext cx="4792133" cy="6773335"/>
          </a:xfrm>
        </p:spPr>
      </p:pic>
    </p:spTree>
    <p:extLst>
      <p:ext uri="{BB962C8B-B14F-4D97-AF65-F5344CB8AC3E}">
        <p14:creationId xmlns:p14="http://schemas.microsoft.com/office/powerpoint/2010/main" val="13090723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BD5FC8F-CEE5-4D3C-AB15-D3BC60AC7708}"/>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AB05CD88-2200-4EAE-8135-E2D5A8A4310D}"/>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id="{3D0FE47F-0C2C-4D3A-92E8-396FBCB2FAB9}"/>
              </a:ext>
            </a:extLst>
          </p:cNvPr>
          <p:cNvPicPr>
            <a:picLocks noChangeAspect="1"/>
          </p:cNvPicPr>
          <p:nvPr/>
        </p:nvPicPr>
        <p:blipFill>
          <a:blip r:embed="rId2"/>
          <a:stretch>
            <a:fillRect/>
          </a:stretch>
        </p:blipFill>
        <p:spPr>
          <a:xfrm>
            <a:off x="298207" y="243684"/>
            <a:ext cx="4646325" cy="5042028"/>
          </a:xfrm>
          <a:prstGeom prst="rect">
            <a:avLst/>
          </a:prstGeom>
        </p:spPr>
      </p:pic>
      <p:pic>
        <p:nvPicPr>
          <p:cNvPr id="7" name="Εικόνα 6">
            <a:extLst>
              <a:ext uri="{FF2B5EF4-FFF2-40B4-BE49-F238E27FC236}">
                <a16:creationId xmlns:a16="http://schemas.microsoft.com/office/drawing/2014/main" id="{4F3571C5-EBDD-427F-B297-4B4E2F47D85B}"/>
              </a:ext>
            </a:extLst>
          </p:cNvPr>
          <p:cNvPicPr>
            <a:picLocks noChangeAspect="1"/>
          </p:cNvPicPr>
          <p:nvPr/>
        </p:nvPicPr>
        <p:blipFill>
          <a:blip r:embed="rId3"/>
          <a:stretch>
            <a:fillRect/>
          </a:stretch>
        </p:blipFill>
        <p:spPr>
          <a:xfrm>
            <a:off x="6643969" y="990450"/>
            <a:ext cx="4935558" cy="2971949"/>
          </a:xfrm>
          <a:prstGeom prst="rect">
            <a:avLst/>
          </a:prstGeom>
        </p:spPr>
      </p:pic>
    </p:spTree>
    <p:extLst>
      <p:ext uri="{BB962C8B-B14F-4D97-AF65-F5344CB8AC3E}">
        <p14:creationId xmlns:p14="http://schemas.microsoft.com/office/powerpoint/2010/main" val="19168055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C449E78-5ADD-4EDE-81DA-A31DCC585DB6}"/>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A297E38C-7396-402E-8465-B5A0B0AD3F4D}"/>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id="{7E5E1111-4345-4021-8F85-12424A847EF8}"/>
              </a:ext>
            </a:extLst>
          </p:cNvPr>
          <p:cNvPicPr>
            <a:picLocks noChangeAspect="1"/>
          </p:cNvPicPr>
          <p:nvPr/>
        </p:nvPicPr>
        <p:blipFill>
          <a:blip r:embed="rId2"/>
          <a:stretch>
            <a:fillRect/>
          </a:stretch>
        </p:blipFill>
        <p:spPr>
          <a:xfrm>
            <a:off x="6661427" y="195080"/>
            <a:ext cx="4531506" cy="6396716"/>
          </a:xfrm>
          <a:prstGeom prst="rect">
            <a:avLst/>
          </a:prstGeom>
        </p:spPr>
      </p:pic>
      <p:pic>
        <p:nvPicPr>
          <p:cNvPr id="7" name="Εικόνα 6">
            <a:extLst>
              <a:ext uri="{FF2B5EF4-FFF2-40B4-BE49-F238E27FC236}">
                <a16:creationId xmlns:a16="http://schemas.microsoft.com/office/drawing/2014/main" id="{EC8DC98D-DAAD-4B0F-8EEB-120C50095485}"/>
              </a:ext>
            </a:extLst>
          </p:cNvPr>
          <p:cNvPicPr>
            <a:picLocks noChangeAspect="1"/>
          </p:cNvPicPr>
          <p:nvPr/>
        </p:nvPicPr>
        <p:blipFill>
          <a:blip r:embed="rId3"/>
          <a:stretch>
            <a:fillRect/>
          </a:stretch>
        </p:blipFill>
        <p:spPr>
          <a:xfrm>
            <a:off x="999067" y="162402"/>
            <a:ext cx="5085800" cy="6533195"/>
          </a:xfrm>
          <a:prstGeom prst="rect">
            <a:avLst/>
          </a:prstGeom>
        </p:spPr>
      </p:pic>
    </p:spTree>
    <p:extLst>
      <p:ext uri="{BB962C8B-B14F-4D97-AF65-F5344CB8AC3E}">
        <p14:creationId xmlns:p14="http://schemas.microsoft.com/office/powerpoint/2010/main" val="36131138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3FE3324-E297-4C2C-8E06-57808649C96A}"/>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054E664C-4012-42C5-A753-0FA36459B9DC}"/>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id="{CA524440-43B3-4108-AFB7-92A693D2DD23}"/>
              </a:ext>
            </a:extLst>
          </p:cNvPr>
          <p:cNvPicPr>
            <a:picLocks noChangeAspect="1"/>
          </p:cNvPicPr>
          <p:nvPr/>
        </p:nvPicPr>
        <p:blipFill>
          <a:blip r:embed="rId2"/>
          <a:stretch>
            <a:fillRect/>
          </a:stretch>
        </p:blipFill>
        <p:spPr>
          <a:xfrm>
            <a:off x="2092060" y="2104946"/>
            <a:ext cx="7611520" cy="2382386"/>
          </a:xfrm>
          <a:prstGeom prst="rect">
            <a:avLst/>
          </a:prstGeom>
        </p:spPr>
      </p:pic>
    </p:spTree>
    <p:extLst>
      <p:ext uri="{BB962C8B-B14F-4D97-AF65-F5344CB8AC3E}">
        <p14:creationId xmlns:p14="http://schemas.microsoft.com/office/powerpoint/2010/main" val="24332322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3EF4B90-0C10-485B-82FC-ACD1A4277F78}"/>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C77826A6-5E5A-409E-914E-B1A006E88245}"/>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id="{2E17D055-4D2A-4CF5-9E08-5FD8B6AE871D}"/>
              </a:ext>
            </a:extLst>
          </p:cNvPr>
          <p:cNvPicPr>
            <a:picLocks noChangeAspect="1"/>
          </p:cNvPicPr>
          <p:nvPr/>
        </p:nvPicPr>
        <p:blipFill>
          <a:blip r:embed="rId2"/>
          <a:stretch>
            <a:fillRect/>
          </a:stretch>
        </p:blipFill>
        <p:spPr>
          <a:xfrm>
            <a:off x="136806" y="191352"/>
            <a:ext cx="5169034" cy="4295980"/>
          </a:xfrm>
          <a:prstGeom prst="rect">
            <a:avLst/>
          </a:prstGeom>
        </p:spPr>
      </p:pic>
      <p:pic>
        <p:nvPicPr>
          <p:cNvPr id="7" name="Εικόνα 6">
            <a:extLst>
              <a:ext uri="{FF2B5EF4-FFF2-40B4-BE49-F238E27FC236}">
                <a16:creationId xmlns:a16="http://schemas.microsoft.com/office/drawing/2014/main" id="{F02FCE2C-3BAD-4758-9201-C3F1E3D64890}"/>
              </a:ext>
            </a:extLst>
          </p:cNvPr>
          <p:cNvPicPr>
            <a:picLocks noChangeAspect="1"/>
          </p:cNvPicPr>
          <p:nvPr/>
        </p:nvPicPr>
        <p:blipFill>
          <a:blip r:embed="rId3"/>
          <a:stretch>
            <a:fillRect/>
          </a:stretch>
        </p:blipFill>
        <p:spPr>
          <a:xfrm>
            <a:off x="5104411" y="1705129"/>
            <a:ext cx="7087589" cy="5144218"/>
          </a:xfrm>
          <a:prstGeom prst="rect">
            <a:avLst/>
          </a:prstGeom>
        </p:spPr>
      </p:pic>
    </p:spTree>
    <p:extLst>
      <p:ext uri="{BB962C8B-B14F-4D97-AF65-F5344CB8AC3E}">
        <p14:creationId xmlns:p14="http://schemas.microsoft.com/office/powerpoint/2010/main" val="3794758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FD83B4C-F4D7-4DD7-92E1-F83928934770}"/>
              </a:ext>
            </a:extLst>
          </p:cNvPr>
          <p:cNvSpPr>
            <a:spLocks noGrp="1"/>
          </p:cNvSpPr>
          <p:nvPr>
            <p:ph type="title"/>
          </p:nvPr>
        </p:nvSpPr>
        <p:spPr>
          <a:xfrm>
            <a:off x="684211" y="4487332"/>
            <a:ext cx="11067521" cy="1507067"/>
          </a:xfrm>
        </p:spPr>
        <p:txBody>
          <a:bodyPr>
            <a:normAutofit fontScale="90000"/>
          </a:bodyPr>
          <a:lstStyle/>
          <a:p>
            <a:r>
              <a:rPr lang="el-GR" sz="2000" b="0" i="0" u="none" strike="noStrike" baseline="0" dirty="0">
                <a:solidFill>
                  <a:schemeClr val="bg1"/>
                </a:solidFill>
                <a:latin typeface="UB-Helvetica"/>
              </a:rPr>
              <a:t>Η ιδανική καμπυλότητα της σπονδυλικής στήλης έχει καθοριστεί με τη βοήθεια υπολογιστή. Στην</a:t>
            </a:r>
            <a:br>
              <a:rPr lang="el-GR" sz="2000" b="0" i="0" u="none" strike="noStrike" baseline="0" dirty="0">
                <a:solidFill>
                  <a:schemeClr val="bg1"/>
                </a:solidFill>
                <a:latin typeface="UB-Helvetica"/>
              </a:rPr>
            </a:br>
            <a:r>
              <a:rPr lang="el-GR" sz="2000" b="0" i="0" u="none" strike="noStrike" baseline="0" dirty="0">
                <a:solidFill>
                  <a:schemeClr val="bg1"/>
                </a:solidFill>
                <a:latin typeface="UB-Helvetica"/>
              </a:rPr>
              <a:t>όρθια στάση, η γραμμή του νήματος της στάθμης διέρχεται από το πρόσθιο φύμα του άτλαντα (</a:t>
            </a:r>
            <a:r>
              <a:rPr lang="el-GR" sz="2000" b="1" i="0" u="none" strike="noStrike" baseline="0" dirty="0">
                <a:solidFill>
                  <a:schemeClr val="bg1"/>
                </a:solidFill>
                <a:latin typeface="UB-Helvetica-Bold"/>
              </a:rPr>
              <a:t>Α</a:t>
            </a:r>
            <a:br>
              <a:rPr lang="el-GR" sz="2000" b="1" i="0" u="none" strike="noStrike" baseline="0" dirty="0">
                <a:solidFill>
                  <a:schemeClr val="bg1"/>
                </a:solidFill>
                <a:latin typeface="UB-Helvetica-Bold"/>
              </a:rPr>
            </a:br>
            <a:r>
              <a:rPr lang="el-GR" sz="2000" b="0" i="0" u="none" strike="noStrike" baseline="0" dirty="0">
                <a:solidFill>
                  <a:schemeClr val="bg1"/>
                </a:solidFill>
                <a:latin typeface="UB-Helvetica"/>
              </a:rPr>
              <a:t>στην </a:t>
            </a:r>
            <a:r>
              <a:rPr lang="el-GR" sz="2000" b="1" i="0" u="none" strike="noStrike" baseline="0" dirty="0" err="1">
                <a:solidFill>
                  <a:schemeClr val="bg1"/>
                </a:solidFill>
                <a:latin typeface="UB-Helvetica-Bold"/>
              </a:rPr>
              <a:t>Εικ</a:t>
            </a:r>
            <a:r>
              <a:rPr lang="el-GR" sz="2000" b="1" i="0" u="none" strike="noStrike" baseline="0" dirty="0">
                <a:solidFill>
                  <a:schemeClr val="bg1"/>
                </a:solidFill>
                <a:latin typeface="UB-Helvetica-Bold"/>
              </a:rPr>
              <a:t>. 1.2</a:t>
            </a:r>
            <a:r>
              <a:rPr lang="el-GR" sz="2000" b="0" i="0" u="none" strike="noStrike" baseline="0" dirty="0">
                <a:solidFill>
                  <a:schemeClr val="bg1"/>
                </a:solidFill>
                <a:latin typeface="UB-Helvetica"/>
              </a:rPr>
              <a:t>), από τον έκτο αυχενικό (</a:t>
            </a:r>
            <a:r>
              <a:rPr lang="el-GR" sz="2000" b="1" i="0" u="none" strike="noStrike" baseline="0" dirty="0">
                <a:solidFill>
                  <a:schemeClr val="bg1"/>
                </a:solidFill>
                <a:latin typeface="UB-Helvetica-Bold"/>
              </a:rPr>
              <a:t>Β</a:t>
            </a:r>
            <a:r>
              <a:rPr lang="el-GR" sz="2000" b="0" i="0" u="none" strike="noStrike" baseline="0" dirty="0">
                <a:solidFill>
                  <a:schemeClr val="bg1"/>
                </a:solidFill>
                <a:latin typeface="UB-Helvetica"/>
              </a:rPr>
              <a:t>), τον ένατο θωρακικό (</a:t>
            </a:r>
            <a:r>
              <a:rPr lang="el-GR" sz="2000" b="1" i="0" u="none" strike="noStrike" baseline="0" dirty="0">
                <a:solidFill>
                  <a:schemeClr val="bg1"/>
                </a:solidFill>
                <a:latin typeface="UB-Helvetica-Bold"/>
              </a:rPr>
              <a:t>Γ</a:t>
            </a:r>
            <a:r>
              <a:rPr lang="el-GR" sz="2000" b="0" i="0" u="none" strike="noStrike" baseline="0" dirty="0">
                <a:solidFill>
                  <a:schemeClr val="bg1"/>
                </a:solidFill>
                <a:latin typeface="UB-Helvetica"/>
              </a:rPr>
              <a:t>) και τον τρίτο ιερό σπόνδυλο (</a:t>
            </a:r>
            <a:r>
              <a:rPr lang="el-GR" sz="2000" b="1" i="0" u="none" strike="noStrike" baseline="0" dirty="0">
                <a:solidFill>
                  <a:schemeClr val="bg1"/>
                </a:solidFill>
                <a:latin typeface="UB-Helvetica-Bold"/>
              </a:rPr>
              <a:t>Δ</a:t>
            </a:r>
            <a:r>
              <a:rPr lang="el-GR" sz="2000" b="0" i="0" u="none" strike="noStrike" baseline="0" dirty="0">
                <a:solidFill>
                  <a:schemeClr val="bg1"/>
                </a:solidFill>
                <a:latin typeface="UB-Helvetica"/>
              </a:rPr>
              <a:t>),</a:t>
            </a:r>
            <a:br>
              <a:rPr lang="el-GR" sz="2000" b="0" i="0" u="none" strike="noStrike" baseline="0" dirty="0">
                <a:solidFill>
                  <a:schemeClr val="bg1"/>
                </a:solidFill>
                <a:latin typeface="UB-Helvetica"/>
              </a:rPr>
            </a:br>
            <a:r>
              <a:rPr lang="el-GR" sz="2000" b="0" i="0" u="none" strike="noStrike" baseline="0" dirty="0">
                <a:solidFill>
                  <a:schemeClr val="bg1"/>
                </a:solidFill>
                <a:latin typeface="UB-Helvetica"/>
              </a:rPr>
              <a:t>καθώς και από την κορυφή του κόκκυγα (</a:t>
            </a:r>
            <a:r>
              <a:rPr lang="el-GR" sz="2000" b="1" i="0" u="none" strike="noStrike" baseline="0" dirty="0">
                <a:solidFill>
                  <a:schemeClr val="bg1"/>
                </a:solidFill>
                <a:latin typeface="UB-Helvetica-Bold"/>
              </a:rPr>
              <a:t>Ε</a:t>
            </a:r>
            <a:r>
              <a:rPr lang="el-GR" sz="2000" b="0" i="0" u="none" strike="noStrike" baseline="0" dirty="0">
                <a:solidFill>
                  <a:schemeClr val="bg1"/>
                </a:solidFill>
                <a:latin typeface="UB-Helvetica"/>
              </a:rPr>
              <a:t>).</a:t>
            </a:r>
            <a:endParaRPr lang="el-GR" sz="4000" dirty="0">
              <a:solidFill>
                <a:schemeClr val="bg1"/>
              </a:solidFill>
            </a:endParaRPr>
          </a:p>
        </p:txBody>
      </p:sp>
      <p:pic>
        <p:nvPicPr>
          <p:cNvPr id="5" name="Θέση περιεχομένου 4">
            <a:extLst>
              <a:ext uri="{FF2B5EF4-FFF2-40B4-BE49-F238E27FC236}">
                <a16:creationId xmlns:a16="http://schemas.microsoft.com/office/drawing/2014/main" id="{93CC8CED-A0AC-4238-B17B-6ADACB24F5E5}"/>
              </a:ext>
            </a:extLst>
          </p:cNvPr>
          <p:cNvPicPr>
            <a:picLocks noGrp="1" noChangeAspect="1"/>
          </p:cNvPicPr>
          <p:nvPr>
            <p:ph idx="1"/>
          </p:nvPr>
        </p:nvPicPr>
        <p:blipFill>
          <a:blip r:embed="rId2"/>
          <a:stretch>
            <a:fillRect/>
          </a:stretch>
        </p:blipFill>
        <p:spPr>
          <a:xfrm>
            <a:off x="1283775" y="502733"/>
            <a:ext cx="7335274" cy="3439005"/>
          </a:xfrm>
        </p:spPr>
      </p:pic>
    </p:spTree>
    <p:extLst>
      <p:ext uri="{BB962C8B-B14F-4D97-AF65-F5344CB8AC3E}">
        <p14:creationId xmlns:p14="http://schemas.microsoft.com/office/powerpoint/2010/main" val="17151328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045B435-FBA9-4E34-A861-2FD34FE4BFC9}"/>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90570F0F-0439-440C-8EE3-95786C37E28E}"/>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id="{5A1303D7-1179-47B9-A435-687B571559F5}"/>
              </a:ext>
            </a:extLst>
          </p:cNvPr>
          <p:cNvPicPr>
            <a:picLocks noChangeAspect="1"/>
          </p:cNvPicPr>
          <p:nvPr/>
        </p:nvPicPr>
        <p:blipFill>
          <a:blip r:embed="rId2"/>
          <a:stretch>
            <a:fillRect/>
          </a:stretch>
        </p:blipFill>
        <p:spPr>
          <a:xfrm>
            <a:off x="1740615" y="2370668"/>
            <a:ext cx="9767173" cy="2642263"/>
          </a:xfrm>
          <a:prstGeom prst="rect">
            <a:avLst/>
          </a:prstGeom>
        </p:spPr>
      </p:pic>
    </p:spTree>
    <p:extLst>
      <p:ext uri="{BB962C8B-B14F-4D97-AF65-F5344CB8AC3E}">
        <p14:creationId xmlns:p14="http://schemas.microsoft.com/office/powerpoint/2010/main" val="5704156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734A89-00B1-4711-BE94-9033DBB011CC}"/>
              </a:ext>
            </a:extLst>
          </p:cNvPr>
          <p:cNvSpPr>
            <a:spLocks noGrp="1"/>
          </p:cNvSpPr>
          <p:nvPr>
            <p:ph type="title"/>
          </p:nvPr>
        </p:nvSpPr>
        <p:spPr/>
        <p:txBody>
          <a:bodyPr/>
          <a:lstStyle/>
          <a:p>
            <a:r>
              <a:rPr lang="el-GR" dirty="0"/>
              <a:t>Σας ευχαριστώ!!</a:t>
            </a:r>
          </a:p>
        </p:txBody>
      </p:sp>
    </p:spTree>
    <p:extLst>
      <p:ext uri="{BB962C8B-B14F-4D97-AF65-F5344CB8AC3E}">
        <p14:creationId xmlns:p14="http://schemas.microsoft.com/office/powerpoint/2010/main" val="395810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7D23708-7761-4351-8CB2-B8B98B60C654}"/>
              </a:ext>
            </a:extLst>
          </p:cNvPr>
          <p:cNvSpPr>
            <a:spLocks noGrp="1"/>
          </p:cNvSpPr>
          <p:nvPr>
            <p:ph type="title"/>
          </p:nvPr>
        </p:nvSpPr>
        <p:spPr>
          <a:xfrm>
            <a:off x="684212" y="5241859"/>
            <a:ext cx="8534400" cy="1507067"/>
          </a:xfrm>
        </p:spPr>
        <p:txBody>
          <a:bodyPr/>
          <a:lstStyle/>
          <a:p>
            <a:r>
              <a:rPr lang="el-GR" sz="1800" b="1" i="0" u="none" strike="noStrike" baseline="0" dirty="0">
                <a:solidFill>
                  <a:srgbClr val="FF00FF"/>
                </a:solidFill>
                <a:latin typeface="HelveticaNeue-Bold"/>
              </a:rPr>
              <a:t>Αρχιτεκτονική του Σπογγώδους</a:t>
            </a:r>
            <a:br>
              <a:rPr lang="el-GR" sz="1800" b="1" i="0" u="none" strike="noStrike" baseline="0" dirty="0">
                <a:solidFill>
                  <a:srgbClr val="FF00FF"/>
                </a:solidFill>
                <a:latin typeface="HelveticaNeue-Bold"/>
              </a:rPr>
            </a:br>
            <a:r>
              <a:rPr lang="el-GR" sz="1800" b="1" i="0" u="none" strike="noStrike" baseline="0" dirty="0">
                <a:solidFill>
                  <a:srgbClr val="FF00FF"/>
                </a:solidFill>
                <a:latin typeface="HelveticaNeue-Bold"/>
              </a:rPr>
              <a:t>(</a:t>
            </a:r>
            <a:r>
              <a:rPr lang="el-GR" sz="1800" b="1" i="0" u="none" strike="noStrike" baseline="0" dirty="0" err="1">
                <a:solidFill>
                  <a:srgbClr val="FF00FF"/>
                </a:solidFill>
                <a:latin typeface="HelveticaNeue-Bold"/>
              </a:rPr>
              <a:t>Δοκιδώδους</a:t>
            </a:r>
            <a:r>
              <a:rPr lang="el-GR" sz="1800" b="1" i="0" u="none" strike="noStrike" baseline="0" dirty="0">
                <a:solidFill>
                  <a:srgbClr val="FF00FF"/>
                </a:solidFill>
                <a:latin typeface="HelveticaNeue-Bold"/>
              </a:rPr>
              <a:t>) Οστού</a:t>
            </a:r>
            <a:endParaRPr lang="el-GR" dirty="0"/>
          </a:p>
        </p:txBody>
      </p:sp>
      <p:pic>
        <p:nvPicPr>
          <p:cNvPr id="7" name="Θέση περιεχομένου 6">
            <a:extLst>
              <a:ext uri="{FF2B5EF4-FFF2-40B4-BE49-F238E27FC236}">
                <a16:creationId xmlns:a16="http://schemas.microsoft.com/office/drawing/2014/main" id="{32F03037-C842-49F0-A35B-67BBA2B733FC}"/>
              </a:ext>
            </a:extLst>
          </p:cNvPr>
          <p:cNvPicPr>
            <a:picLocks noGrp="1" noChangeAspect="1"/>
          </p:cNvPicPr>
          <p:nvPr>
            <p:ph idx="1"/>
          </p:nvPr>
        </p:nvPicPr>
        <p:blipFill>
          <a:blip r:embed="rId2"/>
          <a:stretch>
            <a:fillRect/>
          </a:stretch>
        </p:blipFill>
        <p:spPr>
          <a:xfrm>
            <a:off x="1693333" y="448733"/>
            <a:ext cx="3815621" cy="5032496"/>
          </a:xfrm>
        </p:spPr>
      </p:pic>
      <p:pic>
        <p:nvPicPr>
          <p:cNvPr id="5" name="Εικόνα 4">
            <a:extLst>
              <a:ext uri="{FF2B5EF4-FFF2-40B4-BE49-F238E27FC236}">
                <a16:creationId xmlns:a16="http://schemas.microsoft.com/office/drawing/2014/main" id="{E6A515E7-AE97-484C-8708-A038C2A1825B}"/>
              </a:ext>
            </a:extLst>
          </p:cNvPr>
          <p:cNvPicPr>
            <a:picLocks noChangeAspect="1"/>
          </p:cNvPicPr>
          <p:nvPr/>
        </p:nvPicPr>
        <p:blipFill>
          <a:blip r:embed="rId3"/>
          <a:stretch>
            <a:fillRect/>
          </a:stretch>
        </p:blipFill>
        <p:spPr>
          <a:xfrm>
            <a:off x="7992572" y="109074"/>
            <a:ext cx="3515216" cy="6639852"/>
          </a:xfrm>
          <a:prstGeom prst="rect">
            <a:avLst/>
          </a:prstGeom>
        </p:spPr>
      </p:pic>
    </p:spTree>
    <p:extLst>
      <p:ext uri="{BB962C8B-B14F-4D97-AF65-F5344CB8AC3E}">
        <p14:creationId xmlns:p14="http://schemas.microsoft.com/office/powerpoint/2010/main" val="27383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6726A1B2-6F46-437C-858C-D5ED4F6A4CFF}"/>
              </a:ext>
            </a:extLst>
          </p:cNvPr>
          <p:cNvPicPr>
            <a:picLocks noGrp="1" noChangeAspect="1"/>
          </p:cNvPicPr>
          <p:nvPr>
            <p:ph idx="1"/>
          </p:nvPr>
        </p:nvPicPr>
        <p:blipFill>
          <a:blip r:embed="rId2"/>
          <a:stretch>
            <a:fillRect/>
          </a:stretch>
        </p:blipFill>
        <p:spPr>
          <a:xfrm>
            <a:off x="1490133" y="312143"/>
            <a:ext cx="5256153" cy="6233713"/>
          </a:xfrm>
        </p:spPr>
      </p:pic>
    </p:spTree>
    <p:extLst>
      <p:ext uri="{BB962C8B-B14F-4D97-AF65-F5344CB8AC3E}">
        <p14:creationId xmlns:p14="http://schemas.microsoft.com/office/powerpoint/2010/main" val="1251833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F90543-7E15-4D61-8FB7-3CE24423BD79}"/>
              </a:ext>
            </a:extLst>
          </p:cNvPr>
          <p:cNvSpPr>
            <a:spLocks noGrp="1"/>
          </p:cNvSpPr>
          <p:nvPr>
            <p:ph type="title"/>
          </p:nvPr>
        </p:nvSpPr>
        <p:spPr>
          <a:xfrm>
            <a:off x="572041" y="5215466"/>
            <a:ext cx="8534400" cy="1507067"/>
          </a:xfrm>
        </p:spPr>
        <p:txBody>
          <a:bodyPr/>
          <a:lstStyle/>
          <a:p>
            <a:r>
              <a:rPr lang="el-GR" sz="1800" b="1" i="0" u="none" strike="noStrike" baseline="0" dirty="0">
                <a:solidFill>
                  <a:srgbClr val="FF00FF"/>
                </a:solidFill>
                <a:latin typeface="HelveticaNeue-Bold"/>
              </a:rPr>
              <a:t>Σπονδυλικό Τμήμα</a:t>
            </a:r>
            <a:endParaRPr lang="el-GR" dirty="0"/>
          </a:p>
        </p:txBody>
      </p:sp>
      <p:pic>
        <p:nvPicPr>
          <p:cNvPr id="5" name="Θέση περιεχομένου 4">
            <a:extLst>
              <a:ext uri="{FF2B5EF4-FFF2-40B4-BE49-F238E27FC236}">
                <a16:creationId xmlns:a16="http://schemas.microsoft.com/office/drawing/2014/main" id="{93EDDB30-6209-4771-A1D6-0A27654DC501}"/>
              </a:ext>
            </a:extLst>
          </p:cNvPr>
          <p:cNvPicPr>
            <a:picLocks noGrp="1" noChangeAspect="1"/>
          </p:cNvPicPr>
          <p:nvPr>
            <p:ph idx="1"/>
          </p:nvPr>
        </p:nvPicPr>
        <p:blipFill>
          <a:blip r:embed="rId2"/>
          <a:stretch>
            <a:fillRect/>
          </a:stretch>
        </p:blipFill>
        <p:spPr>
          <a:xfrm>
            <a:off x="6468533" y="0"/>
            <a:ext cx="5039255" cy="6722533"/>
          </a:xfrm>
        </p:spPr>
      </p:pic>
      <p:pic>
        <p:nvPicPr>
          <p:cNvPr id="7" name="Εικόνα 6">
            <a:extLst>
              <a:ext uri="{FF2B5EF4-FFF2-40B4-BE49-F238E27FC236}">
                <a16:creationId xmlns:a16="http://schemas.microsoft.com/office/drawing/2014/main" id="{26C98EC6-EDFE-40AC-947A-FA88B7CA1193}"/>
              </a:ext>
            </a:extLst>
          </p:cNvPr>
          <p:cNvPicPr>
            <a:picLocks noChangeAspect="1"/>
          </p:cNvPicPr>
          <p:nvPr/>
        </p:nvPicPr>
        <p:blipFill>
          <a:blip r:embed="rId3"/>
          <a:stretch>
            <a:fillRect/>
          </a:stretch>
        </p:blipFill>
        <p:spPr>
          <a:xfrm>
            <a:off x="1168148" y="177459"/>
            <a:ext cx="3610479" cy="4877481"/>
          </a:xfrm>
          <a:prstGeom prst="rect">
            <a:avLst/>
          </a:prstGeom>
        </p:spPr>
      </p:pic>
    </p:spTree>
    <p:extLst>
      <p:ext uri="{BB962C8B-B14F-4D97-AF65-F5344CB8AC3E}">
        <p14:creationId xmlns:p14="http://schemas.microsoft.com/office/powerpoint/2010/main" val="2551364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342A770-211D-48E2-A722-67F7E1BDCCA5}"/>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F290D6D1-2833-42EF-A36C-AA4544096015}"/>
              </a:ext>
            </a:extLst>
          </p:cNvPr>
          <p:cNvPicPr>
            <a:picLocks noGrp="1" noChangeAspect="1"/>
          </p:cNvPicPr>
          <p:nvPr>
            <p:ph idx="1"/>
          </p:nvPr>
        </p:nvPicPr>
        <p:blipFill>
          <a:blip r:embed="rId2"/>
          <a:stretch>
            <a:fillRect/>
          </a:stretch>
        </p:blipFill>
        <p:spPr>
          <a:xfrm>
            <a:off x="209008" y="863601"/>
            <a:ext cx="5230013" cy="5130798"/>
          </a:xfrm>
        </p:spPr>
      </p:pic>
      <p:pic>
        <p:nvPicPr>
          <p:cNvPr id="7" name="Εικόνα 6">
            <a:extLst>
              <a:ext uri="{FF2B5EF4-FFF2-40B4-BE49-F238E27FC236}">
                <a16:creationId xmlns:a16="http://schemas.microsoft.com/office/drawing/2014/main" id="{3769A60C-46C4-48B6-A201-7512FF68AE60}"/>
              </a:ext>
            </a:extLst>
          </p:cNvPr>
          <p:cNvPicPr>
            <a:picLocks noChangeAspect="1"/>
          </p:cNvPicPr>
          <p:nvPr/>
        </p:nvPicPr>
        <p:blipFill>
          <a:blip r:embed="rId3"/>
          <a:stretch>
            <a:fillRect/>
          </a:stretch>
        </p:blipFill>
        <p:spPr>
          <a:xfrm>
            <a:off x="6752981" y="1108802"/>
            <a:ext cx="5258516" cy="3378529"/>
          </a:xfrm>
          <a:prstGeom prst="rect">
            <a:avLst/>
          </a:prstGeom>
        </p:spPr>
      </p:pic>
    </p:spTree>
    <p:extLst>
      <p:ext uri="{BB962C8B-B14F-4D97-AF65-F5344CB8AC3E}">
        <p14:creationId xmlns:p14="http://schemas.microsoft.com/office/powerpoint/2010/main" val="3547194693"/>
      </p:ext>
    </p:extLst>
  </p:cSld>
  <p:clrMapOvr>
    <a:masterClrMapping/>
  </p:clrMapOvr>
</p:sld>
</file>

<file path=ppt/theme/theme1.xml><?xml version="1.0" encoding="utf-8"?>
<a:theme xmlns:a="http://schemas.openxmlformats.org/drawingml/2006/main" name="Κομμάτι">
  <a:themeElements>
    <a:clrScheme name="Κομμάτι">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Κομμάτι">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Κομμάτι">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209</TotalTime>
  <Words>196</Words>
  <Application>Microsoft Office PowerPoint</Application>
  <PresentationFormat>Ευρεία οθόνη</PresentationFormat>
  <Paragraphs>19</Paragraphs>
  <Slides>51</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51</vt:i4>
      </vt:variant>
    </vt:vector>
  </HeadingPairs>
  <TitlesOfParts>
    <vt:vector size="57" baseType="lpstr">
      <vt:lpstr>Century Gothic</vt:lpstr>
      <vt:lpstr>HelveticaNeue-Bold</vt:lpstr>
      <vt:lpstr>UB-Helvetica</vt:lpstr>
      <vt:lpstr>UB-Helvetica-Bold</vt:lpstr>
      <vt:lpstr>Wingdings 3</vt:lpstr>
      <vt:lpstr>Κομμάτι</vt:lpstr>
      <vt:lpstr>Σπονδυλική Στήλη: Βασικές Γνώσεις</vt:lpstr>
      <vt:lpstr>Προτεινομενο βιβλιο στον ευδοξο</vt:lpstr>
      <vt:lpstr>Ανάπτυξη και Δομή της Σπονδυλικής Στήλης </vt:lpstr>
      <vt:lpstr>Παρουσίαση του PowerPoint</vt:lpstr>
      <vt:lpstr>Η ιδανική καμπυλότητα της σπονδυλικής στήλης έχει καθοριστεί με τη βοήθεια υπολογιστή. Στην όρθια στάση, η γραμμή του νήματος της στάθμης διέρχεται από το πρόσθιο φύμα του άτλαντα (Α στην Εικ. 1.2), από τον έκτο αυχενικό (Β), τον ένατο θωρακικό (Γ) και τον τρίτο ιερό σπόνδυλο (Δ), καθώς και από την κορυφή του κόκκυγα (Ε).</vt:lpstr>
      <vt:lpstr>Αρχιτεκτονική του Σπογγώδους (Δοκιδώδους) Οστού</vt:lpstr>
      <vt:lpstr>Παρουσίαση του PowerPoint</vt:lpstr>
      <vt:lpstr>Σπονδυλικό Τμήμα</vt:lpstr>
      <vt:lpstr>Παρουσίαση του PowerPoint</vt:lpstr>
      <vt:lpstr>Δομή του Σπονδύλου Σπονδυλικό Σώμα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Η Άρθρωση ως Αισθητήριο Όργανο</vt:lpstr>
      <vt:lpstr>Παρουσίαση του PowerPoint</vt:lpstr>
      <vt:lpstr>Παρουσίαση του PowerPoint</vt:lpstr>
      <vt:lpstr>Παρουσίαση του PowerPoint</vt:lpstr>
      <vt:lpstr>Νεύρωση του Σπονδυλικού Τμήματος</vt:lpstr>
      <vt:lpstr>Παρουσίαση του PowerPoint</vt:lpstr>
      <vt:lpstr>Σύνδεσμοι της Σπονδυλικής Στήλης</vt:lpstr>
      <vt:lpstr>Παρουσίαση του PowerPoint</vt:lpstr>
      <vt:lpstr>Παρουσίαση του PowerPoint</vt:lpstr>
      <vt:lpstr>Παρουσίαση του PowerPoint</vt:lpstr>
      <vt:lpstr>Παρουσίαση του PowerPoint</vt:lpstr>
      <vt:lpstr>Μεσοσπονδύλιοι Δίσκοι</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Ενδοδισκική Πίεση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Σας ευχαριστώ!!</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Σπονδυλική Στήλη: Βασικές Γνώσεις</dc:title>
  <dc:creator>Pinelopi vlotinou</dc:creator>
  <cp:lastModifiedBy>Pinelopi vlotinou</cp:lastModifiedBy>
  <cp:revision>12</cp:revision>
  <dcterms:created xsi:type="dcterms:W3CDTF">2024-09-30T16:50:17Z</dcterms:created>
  <dcterms:modified xsi:type="dcterms:W3CDTF">2024-10-07T06:26:31Z</dcterms:modified>
</cp:coreProperties>
</file>