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2" r:id="rId3"/>
    <p:sldId id="271" r:id="rId4"/>
    <p:sldId id="257" r:id="rId5"/>
    <p:sldId id="258" r:id="rId6"/>
    <p:sldId id="270" r:id="rId7"/>
    <p:sldId id="259" r:id="rId8"/>
    <p:sldId id="260" r:id="rId9"/>
    <p:sldId id="261" r:id="rId10"/>
    <p:sldId id="262" r:id="rId11"/>
    <p:sldId id="263" r:id="rId12"/>
    <p:sldId id="264" r:id="rId13"/>
    <p:sldId id="265" r:id="rId14"/>
    <p:sldId id="266" r:id="rId15"/>
    <p:sldId id="26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0" d="100"/>
          <a:sy n="50" d="100"/>
        </p:scale>
        <p:origin x="62"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18C79C5D-2A6F-F04D-97DA-BEF2467B64E4}" type="datetimeFigureOut">
              <a:rPr lang="en-US" dirty="0"/>
              <a:pPr/>
              <a:t>11/11/2024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8DFA1846-DA80-1C48-A609-854EA85C59AD}" type="datetimeFigureOut">
              <a:rPr lang="en-US" dirty="0"/>
              <a:pPr/>
              <a:t>11/11/2024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l-GR"/>
              <a:t>Κάντε κλικ για να επεξεργαστείτε τον τίτλο υποδείγματος</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l-GR"/>
              <a:t>Στυλ κειμένου υποδείγματος</a:t>
            </a:r>
          </a:p>
        </p:txBody>
      </p:sp>
      <p:sp>
        <p:nvSpPr>
          <p:cNvPr id="2" name="Date Placeholder 1"/>
          <p:cNvSpPr>
            <a:spLocks noGrp="1"/>
          </p:cNvSpPr>
          <p:nvPr>
            <p:ph type="dt" sz="half" idx="10"/>
          </p:nvPr>
        </p:nvSpPr>
        <p:spPr/>
        <p:txBody>
          <a:bodyPr/>
          <a:lstStyle/>
          <a:p>
            <a:fld id="{FBF54567-0DE4-3F47-BF90-CB84690072F9}" type="datetimeFigureOut">
              <a:rPr lang="en-US" dirty="0"/>
              <a:pPr/>
              <a:t>11/11/2024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8DFA1846-DA80-1C48-A609-854EA85C59AD}" type="datetimeFigureOut">
              <a:rPr lang="en-US" dirty="0"/>
              <a:pPr/>
              <a:t>11/11/2024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11/11/2024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11/11/2024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11/11/2024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D0DF5E60-9974-AC48-9591-99C2BB44B7CF}" type="datetimeFigureOut">
              <a:rPr lang="en-US" dirty="0"/>
              <a:pPr/>
              <a:t>11/11/2024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11/11/2024</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11/11/2024</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235743-F34F-448A-9261-B64E06345406}"/>
              </a:ext>
            </a:extLst>
          </p:cNvPr>
          <p:cNvSpPr>
            <a:spLocks noGrp="1"/>
          </p:cNvSpPr>
          <p:nvPr>
            <p:ph type="ctrTitle"/>
          </p:nvPr>
        </p:nvSpPr>
        <p:spPr/>
        <p:txBody>
          <a:bodyPr/>
          <a:lstStyle/>
          <a:p>
            <a:endParaRPr lang="el-GR" dirty="0"/>
          </a:p>
        </p:txBody>
      </p:sp>
      <p:sp>
        <p:nvSpPr>
          <p:cNvPr id="3" name="Υπότιτλος 2">
            <a:extLst>
              <a:ext uri="{FF2B5EF4-FFF2-40B4-BE49-F238E27FC236}">
                <a16:creationId xmlns:a16="http://schemas.microsoft.com/office/drawing/2014/main" id="{01D440C7-D4F5-4C54-BD7F-3F51FACBC181}"/>
              </a:ext>
            </a:extLst>
          </p:cNvPr>
          <p:cNvSpPr>
            <a:spLocks noGrp="1"/>
          </p:cNvSpPr>
          <p:nvPr>
            <p:ph type="subTitle" idx="1"/>
          </p:nvPr>
        </p:nvSpPr>
        <p:spPr>
          <a:xfrm>
            <a:off x="4495799" y="5280847"/>
            <a:ext cx="6886201" cy="1056518"/>
          </a:xfrm>
        </p:spPr>
        <p:txBody>
          <a:bodyPr/>
          <a:lstStyle/>
          <a:p>
            <a:r>
              <a:rPr lang="el-GR" dirty="0"/>
              <a:t>ΒΛΑΙΣΟ &amp; ΡΑΙΒΟ ΠΟΔΙ</a:t>
            </a:r>
          </a:p>
        </p:txBody>
      </p:sp>
      <p:pic>
        <p:nvPicPr>
          <p:cNvPr id="5" name="Εικόνα 4">
            <a:extLst>
              <a:ext uri="{FF2B5EF4-FFF2-40B4-BE49-F238E27FC236}">
                <a16:creationId xmlns:a16="http://schemas.microsoft.com/office/drawing/2014/main" id="{AF00321E-72B7-40F9-820A-9D5CFEE9649B}"/>
              </a:ext>
            </a:extLst>
          </p:cNvPr>
          <p:cNvPicPr>
            <a:picLocks noChangeAspect="1"/>
          </p:cNvPicPr>
          <p:nvPr/>
        </p:nvPicPr>
        <p:blipFill>
          <a:blip r:embed="rId2"/>
          <a:stretch>
            <a:fillRect/>
          </a:stretch>
        </p:blipFill>
        <p:spPr>
          <a:xfrm>
            <a:off x="3505200" y="520635"/>
            <a:ext cx="5966087" cy="4391283"/>
          </a:xfrm>
          <a:prstGeom prst="rect">
            <a:avLst/>
          </a:prstGeom>
        </p:spPr>
      </p:pic>
    </p:spTree>
    <p:extLst>
      <p:ext uri="{BB962C8B-B14F-4D97-AF65-F5344CB8AC3E}">
        <p14:creationId xmlns:p14="http://schemas.microsoft.com/office/powerpoint/2010/main" val="3971236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341CD3-1FE2-4812-8383-EB78586374B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32B02300-D17A-4DF7-83D9-D5E1FD7AC287}"/>
              </a:ext>
            </a:extLst>
          </p:cNvPr>
          <p:cNvSpPr>
            <a:spLocks noGrp="1"/>
          </p:cNvSpPr>
          <p:nvPr>
            <p:ph idx="1"/>
          </p:nvPr>
        </p:nvSpPr>
        <p:spPr/>
        <p:txBody>
          <a:bodyPr/>
          <a:lstStyle/>
          <a:p>
            <a:r>
              <a:rPr lang="el-GR" dirty="0"/>
              <a:t>Ένας </a:t>
            </a:r>
            <a:r>
              <a:rPr lang="el-GR" dirty="0" err="1"/>
              <a:t>εργοθεραπευτής</a:t>
            </a:r>
            <a:r>
              <a:rPr lang="el-GR" dirty="0"/>
              <a:t>, για να βελτιώσει τη λειτουργική βάδιση και τη στάση σε άτομα με </a:t>
            </a:r>
            <a:r>
              <a:rPr lang="el-GR" b="1" dirty="0"/>
              <a:t>βλαισό</a:t>
            </a:r>
            <a:r>
              <a:rPr lang="el-GR" dirty="0"/>
              <a:t> ή </a:t>
            </a:r>
            <a:r>
              <a:rPr lang="el-GR" b="1" dirty="0"/>
              <a:t>ραιβό</a:t>
            </a:r>
            <a:r>
              <a:rPr lang="el-GR" dirty="0"/>
              <a:t> πόδι, μπορεί να σχεδιάσει ένα πρόγραμμα ασκήσεων που εστιάζει στην ενδυνάμωση, την ισορροπία και τη σωστή ευθυγράμμιση. Στόχος είναι η βελτίωση της σταθερότητας, της λειτουργικότητας, καθώς και η μείωση των ανισορροπιών και του κινδύνου τραυματισμών.</a:t>
            </a:r>
          </a:p>
        </p:txBody>
      </p:sp>
    </p:spTree>
    <p:extLst>
      <p:ext uri="{BB962C8B-B14F-4D97-AF65-F5344CB8AC3E}">
        <p14:creationId xmlns:p14="http://schemas.microsoft.com/office/powerpoint/2010/main" val="2708725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1F9D00-7475-49C3-8A40-9192B2F90942}"/>
              </a:ext>
            </a:extLst>
          </p:cNvPr>
          <p:cNvSpPr>
            <a:spLocks noGrp="1"/>
          </p:cNvSpPr>
          <p:nvPr>
            <p:ph type="title"/>
          </p:nvPr>
        </p:nvSpPr>
        <p:spPr/>
        <p:txBody>
          <a:bodyPr/>
          <a:lstStyle/>
          <a:p>
            <a:r>
              <a:rPr lang="el-GR" dirty="0"/>
              <a:t>1) Ασκήσεις για Βλαισό Πόδι</a:t>
            </a:r>
          </a:p>
        </p:txBody>
      </p:sp>
      <p:sp>
        <p:nvSpPr>
          <p:cNvPr id="3" name="Θέση περιεχομένου 2">
            <a:extLst>
              <a:ext uri="{FF2B5EF4-FFF2-40B4-BE49-F238E27FC236}">
                <a16:creationId xmlns:a16="http://schemas.microsoft.com/office/drawing/2014/main" id="{F0085F7F-DCFC-4928-817D-70072DBE165D}"/>
              </a:ext>
            </a:extLst>
          </p:cNvPr>
          <p:cNvSpPr>
            <a:spLocks noGrp="1"/>
          </p:cNvSpPr>
          <p:nvPr>
            <p:ph idx="1"/>
          </p:nvPr>
        </p:nvSpPr>
        <p:spPr/>
        <p:txBody>
          <a:bodyPr/>
          <a:lstStyle/>
          <a:p>
            <a:r>
              <a:rPr lang="el-GR" b="1" dirty="0" err="1"/>
              <a:t>Διποδικές</a:t>
            </a:r>
            <a:r>
              <a:rPr lang="el-GR" b="1" dirty="0"/>
              <a:t> Ασκήσεις</a:t>
            </a:r>
          </a:p>
          <a:p>
            <a:pPr>
              <a:buFont typeface="Arial" panose="020B0604020202020204" pitchFamily="34" charset="0"/>
              <a:buChar char="•"/>
            </a:pPr>
            <a:r>
              <a:rPr lang="el-GR" b="1" dirty="0"/>
              <a:t>Καθίσματα (</a:t>
            </a:r>
            <a:r>
              <a:rPr lang="el-GR" b="1" dirty="0" err="1"/>
              <a:t>Squats</a:t>
            </a:r>
            <a:r>
              <a:rPr lang="el-GR" b="1" dirty="0"/>
              <a:t>) με έμφαση στην εξωτερική περιστροφή του ισχίου</a:t>
            </a:r>
            <a:r>
              <a:rPr lang="el-GR" dirty="0"/>
              <a:t>: Εκτελώντας καθίσματα με τα γόνατα στραμμένα ελαφρώς προς τα έξω και με έναν μικρό ιμάντα γύρω από τους μηρούς (πάνω από τα γόνατα), ώστε να αναγκάζονται οι εξωτερικοί μύες να δουλέψουν περισσότερο.</a:t>
            </a:r>
          </a:p>
          <a:p>
            <a:pPr>
              <a:buFont typeface="Arial" panose="020B0604020202020204" pitchFamily="34" charset="0"/>
              <a:buChar char="•"/>
            </a:pPr>
            <a:r>
              <a:rPr lang="el-GR" b="1" dirty="0"/>
              <a:t>Πλάγιες προβολές (</a:t>
            </a:r>
            <a:r>
              <a:rPr lang="el-GR" b="1" dirty="0" err="1"/>
              <a:t>Side</a:t>
            </a:r>
            <a:r>
              <a:rPr lang="el-GR" b="1" dirty="0"/>
              <a:t> </a:t>
            </a:r>
            <a:r>
              <a:rPr lang="el-GR" b="1" dirty="0" err="1"/>
              <a:t>Lunges</a:t>
            </a:r>
            <a:r>
              <a:rPr lang="el-GR" b="1" dirty="0"/>
              <a:t>)</a:t>
            </a:r>
            <a:r>
              <a:rPr lang="el-GR" dirty="0"/>
              <a:t>: Βοηθούν στην ενδυνάμωση των απαγωγών του ισχίου και των προσαγωγών. Ο ασθενής κάνει ένα μεγάλο βήμα στο πλάι, προσπαθώντας να κρατήσει το γόνατο στην ευθεία με τα δάχτυλα του ποδιού.</a:t>
            </a:r>
          </a:p>
          <a:p>
            <a:endParaRPr lang="el-GR" dirty="0"/>
          </a:p>
        </p:txBody>
      </p:sp>
    </p:spTree>
    <p:extLst>
      <p:ext uri="{BB962C8B-B14F-4D97-AF65-F5344CB8AC3E}">
        <p14:creationId xmlns:p14="http://schemas.microsoft.com/office/powerpoint/2010/main" val="3912612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1D5D31-100D-4054-869F-B149ACC0704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3D48F6D6-9F55-4ECB-A5B6-5E3100B7712D}"/>
              </a:ext>
            </a:extLst>
          </p:cNvPr>
          <p:cNvSpPr>
            <a:spLocks noGrp="1"/>
          </p:cNvSpPr>
          <p:nvPr>
            <p:ph idx="1"/>
          </p:nvPr>
        </p:nvSpPr>
        <p:spPr/>
        <p:txBody>
          <a:bodyPr/>
          <a:lstStyle/>
          <a:p>
            <a:r>
              <a:rPr lang="el-GR" b="1" dirty="0"/>
              <a:t>Γέφυρες ισχίου με ιμάντα (</a:t>
            </a:r>
            <a:r>
              <a:rPr lang="el-GR" b="1" dirty="0" err="1"/>
              <a:t>Hip</a:t>
            </a:r>
            <a:r>
              <a:rPr lang="el-GR" b="1" dirty="0"/>
              <a:t> </a:t>
            </a:r>
            <a:r>
              <a:rPr lang="el-GR" b="1" dirty="0" err="1"/>
              <a:t>Bridges</a:t>
            </a:r>
            <a:r>
              <a:rPr lang="el-GR" b="1" dirty="0"/>
              <a:t> </a:t>
            </a:r>
            <a:r>
              <a:rPr lang="el-GR" b="1" dirty="0" err="1"/>
              <a:t>with</a:t>
            </a:r>
            <a:r>
              <a:rPr lang="el-GR" b="1" dirty="0"/>
              <a:t> </a:t>
            </a:r>
            <a:r>
              <a:rPr lang="el-GR" b="1" dirty="0" err="1"/>
              <a:t>Resistance</a:t>
            </a:r>
            <a:r>
              <a:rPr lang="el-GR" b="1" dirty="0"/>
              <a:t> </a:t>
            </a:r>
            <a:r>
              <a:rPr lang="el-GR" b="1" dirty="0" err="1"/>
              <a:t>Band</a:t>
            </a:r>
            <a:r>
              <a:rPr lang="el-GR" b="1" dirty="0"/>
              <a:t>)</a:t>
            </a:r>
            <a:r>
              <a:rPr lang="el-GR" dirty="0"/>
              <a:t>: Εκτελώντας γέφυρες ισχίου με έναν ιμάντα γύρω από τους μηρούς, οι </a:t>
            </a:r>
            <a:r>
              <a:rPr lang="el-GR" dirty="0" err="1"/>
              <a:t>απαγωγοί</a:t>
            </a:r>
            <a:r>
              <a:rPr lang="el-GR" dirty="0"/>
              <a:t> αναγκάζονται να δουλέψουν για να διατηρήσουν τα γόνατα σε ουδέτερη θέση.</a:t>
            </a:r>
          </a:p>
        </p:txBody>
      </p:sp>
    </p:spTree>
    <p:extLst>
      <p:ext uri="{BB962C8B-B14F-4D97-AF65-F5344CB8AC3E}">
        <p14:creationId xmlns:p14="http://schemas.microsoft.com/office/powerpoint/2010/main" val="820844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01AC39-74AC-4B9D-82EE-23AB0B39E6C6}"/>
              </a:ext>
            </a:extLst>
          </p:cNvPr>
          <p:cNvSpPr>
            <a:spLocks noGrp="1"/>
          </p:cNvSpPr>
          <p:nvPr>
            <p:ph type="title"/>
          </p:nvPr>
        </p:nvSpPr>
        <p:spPr/>
        <p:txBody>
          <a:bodyPr/>
          <a:lstStyle/>
          <a:p>
            <a:r>
              <a:rPr lang="el-GR" dirty="0" err="1"/>
              <a:t>Μονοποδικές</a:t>
            </a:r>
            <a:r>
              <a:rPr lang="el-GR" dirty="0"/>
              <a:t> Ασκήσεις</a:t>
            </a:r>
          </a:p>
        </p:txBody>
      </p:sp>
      <p:sp>
        <p:nvSpPr>
          <p:cNvPr id="4" name="Rectangle 1">
            <a:extLst>
              <a:ext uri="{FF2B5EF4-FFF2-40B4-BE49-F238E27FC236}">
                <a16:creationId xmlns:a16="http://schemas.microsoft.com/office/drawing/2014/main" id="{66CC800B-79BC-4354-A03C-C5CCB4B354CE}"/>
              </a:ext>
            </a:extLst>
          </p:cNvPr>
          <p:cNvSpPr>
            <a:spLocks noGrp="1" noChangeArrowheads="1"/>
          </p:cNvSpPr>
          <p:nvPr>
            <p:ph idx="1"/>
          </p:nvPr>
        </p:nvSpPr>
        <p:spPr bwMode="auto">
          <a:xfrm>
            <a:off x="818712" y="2747881"/>
            <a:ext cx="10890688"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1" i="0" u="none" strike="noStrike" cap="none" normalizeH="0" baseline="0">
                <a:ln>
                  <a:noFill/>
                </a:ln>
                <a:solidFill>
                  <a:schemeClr val="tx1"/>
                </a:solidFill>
                <a:effectLst/>
                <a:latin typeface="Arial" panose="020B0604020202020204" pitchFamily="34" charset="0"/>
              </a:rPr>
              <a:t>Μονοποδική ισορροπία σε σταθερό έδαφος ή επιφάνεια ισορροπίας (Single-leg Balance on Flat Surface or Balance Pad)</a:t>
            </a:r>
            <a:r>
              <a:rPr kumimoji="0" lang="el-GR" altLang="el-GR" sz="1800" b="0" i="0" u="none" strike="noStrike" cap="none" normalizeH="0" baseline="0">
                <a:ln>
                  <a:noFill/>
                </a:ln>
                <a:solidFill>
                  <a:schemeClr val="tx1"/>
                </a:solidFill>
                <a:effectLst/>
                <a:latin typeface="Arial" panose="020B0604020202020204" pitchFamily="34" charset="0"/>
              </a:rPr>
              <a:t>: Εστιάζει στη σταθεροποίηση του ποδιού, βελτιώνοντας τη συμμετρία της στάσης και την ισορροπία.</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1" i="0" u="none" strike="noStrike" cap="none" normalizeH="0" baseline="0">
                <a:ln>
                  <a:noFill/>
                </a:ln>
                <a:solidFill>
                  <a:schemeClr val="tx1"/>
                </a:solidFill>
                <a:effectLst/>
                <a:latin typeface="Arial" panose="020B0604020202020204" pitchFamily="34" charset="0"/>
              </a:rPr>
              <a:t>Προβολές με το ένα πόδι να διασχίζει μπροστά (Cross-over Step-ups)</a:t>
            </a:r>
            <a:r>
              <a:rPr kumimoji="0" lang="el-GR" altLang="el-GR" sz="1800" b="0" i="0" u="none" strike="noStrike" cap="none" normalizeH="0" baseline="0">
                <a:ln>
                  <a:noFill/>
                </a:ln>
                <a:solidFill>
                  <a:schemeClr val="tx1"/>
                </a:solidFill>
                <a:effectLst/>
                <a:latin typeface="Arial" panose="020B0604020202020204" pitchFamily="34" charset="0"/>
              </a:rPr>
              <a:t>: Ο ασθενής κάνει ένα βήμα σε σκαλοπάτι με το ένα πόδι να διασχίζει το άλλο, ενεργοποιώντας τους προσαγωγούς και τους εσωτερικούς μυς του μηρού.</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1" i="0" u="none" strike="noStrike" cap="none" normalizeH="0" baseline="0">
                <a:ln>
                  <a:noFill/>
                </a:ln>
                <a:solidFill>
                  <a:schemeClr val="tx1"/>
                </a:solidFill>
                <a:effectLst/>
                <a:latin typeface="Arial" panose="020B0604020202020204" pitchFamily="34" charset="0"/>
              </a:rPr>
              <a:t>Δυναμική ισορροπία με αλλαγή βάρους (Weight Shifts in Single-leg Stance)</a:t>
            </a:r>
            <a:r>
              <a:rPr kumimoji="0" lang="el-GR" altLang="el-GR" sz="1800" b="0" i="0" u="none" strike="noStrike" cap="none" normalizeH="0" baseline="0">
                <a:ln>
                  <a:noFill/>
                </a:ln>
                <a:solidFill>
                  <a:schemeClr val="tx1"/>
                </a:solidFill>
                <a:effectLst/>
                <a:latin typeface="Arial" panose="020B0604020202020204" pitchFamily="34" charset="0"/>
              </a:rPr>
              <a:t>: Ο ασθενής στέκεται στο ένα πόδι και μεταφέρει το βάρος αργά προς όλες τις κατευθύνσεις, διατηρώντας τη σταθερότητα και την ευθυγράμμιση στο γόνατο.</a:t>
            </a:r>
          </a:p>
        </p:txBody>
      </p:sp>
    </p:spTree>
    <p:extLst>
      <p:ext uri="{BB962C8B-B14F-4D97-AF65-F5344CB8AC3E}">
        <p14:creationId xmlns:p14="http://schemas.microsoft.com/office/powerpoint/2010/main" val="2182548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E5C948-8A49-4502-8743-FA06B5543451}"/>
              </a:ext>
            </a:extLst>
          </p:cNvPr>
          <p:cNvSpPr>
            <a:spLocks noGrp="1"/>
          </p:cNvSpPr>
          <p:nvPr>
            <p:ph type="title"/>
          </p:nvPr>
        </p:nvSpPr>
        <p:spPr/>
        <p:txBody>
          <a:bodyPr/>
          <a:lstStyle/>
          <a:p>
            <a:r>
              <a:rPr lang="el-GR" dirty="0"/>
              <a:t>Συμπληρωματικές Ασκήσεις και Συστάσεις</a:t>
            </a:r>
          </a:p>
        </p:txBody>
      </p:sp>
      <p:sp>
        <p:nvSpPr>
          <p:cNvPr id="4" name="Rectangle 1">
            <a:extLst>
              <a:ext uri="{FF2B5EF4-FFF2-40B4-BE49-F238E27FC236}">
                <a16:creationId xmlns:a16="http://schemas.microsoft.com/office/drawing/2014/main" id="{953F1000-40FC-4581-968E-18C2DB447154}"/>
              </a:ext>
            </a:extLst>
          </p:cNvPr>
          <p:cNvSpPr>
            <a:spLocks noGrp="1" noChangeArrowheads="1"/>
          </p:cNvSpPr>
          <p:nvPr>
            <p:ph idx="1"/>
          </p:nvPr>
        </p:nvSpPr>
        <p:spPr bwMode="auto">
          <a:xfrm>
            <a:off x="818712" y="3255713"/>
            <a:ext cx="10916088"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1" i="0" u="none" strike="noStrike" cap="none" normalizeH="0" baseline="0" dirty="0">
                <a:ln>
                  <a:noFill/>
                </a:ln>
                <a:solidFill>
                  <a:schemeClr val="tx1"/>
                </a:solidFill>
                <a:effectLst/>
                <a:latin typeface="Arial" panose="020B0604020202020204" pitchFamily="34" charset="0"/>
              </a:rPr>
              <a:t>Διατάσεις</a:t>
            </a:r>
            <a:r>
              <a:rPr kumimoji="0" lang="el-GR" altLang="el-GR" sz="2400" b="0" i="0" u="none" strike="noStrike" cap="none" normalizeH="0" baseline="0" dirty="0">
                <a:ln>
                  <a:noFill/>
                </a:ln>
                <a:solidFill>
                  <a:schemeClr val="tx1"/>
                </a:solidFill>
                <a:effectLst/>
                <a:latin typeface="Arial" panose="020B0604020202020204" pitchFamily="34" charset="0"/>
              </a:rPr>
              <a:t> για να διατηρείται η ευλυγισία των γλουτιαίων και των απαγωγών/προσαγωγών, ανάλογα με την περίπτωση.</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1" i="0" u="none" strike="noStrike" cap="none" normalizeH="0" baseline="0" dirty="0">
                <a:ln>
                  <a:noFill/>
                </a:ln>
                <a:solidFill>
                  <a:schemeClr val="tx1"/>
                </a:solidFill>
                <a:effectLst/>
                <a:latin typeface="Arial" panose="020B0604020202020204" pitchFamily="34" charset="0"/>
              </a:rPr>
              <a:t>Δυναμική ισορροπία</a:t>
            </a:r>
            <a:r>
              <a:rPr kumimoji="0" lang="el-GR" altLang="el-GR" sz="2400" b="0" i="0" u="none" strike="noStrike" cap="none" normalizeH="0" baseline="0" dirty="0">
                <a:ln>
                  <a:noFill/>
                </a:ln>
                <a:solidFill>
                  <a:schemeClr val="tx1"/>
                </a:solidFill>
                <a:effectLst/>
                <a:latin typeface="Arial" panose="020B0604020202020204" pitchFamily="34" charset="0"/>
              </a:rPr>
              <a:t> με ασκήσεις όπως το περπάτημα σε ευθεία γραμμή και το περπάτημα με σταδιακή αύξηση της απόστασης βημάτων. </a:t>
            </a:r>
          </a:p>
        </p:txBody>
      </p:sp>
    </p:spTree>
    <p:extLst>
      <p:ext uri="{BB962C8B-B14F-4D97-AF65-F5344CB8AC3E}">
        <p14:creationId xmlns:p14="http://schemas.microsoft.com/office/powerpoint/2010/main" val="3358590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32AC81-BF8C-4AEE-B249-0FCC1AECC88A}"/>
              </a:ext>
            </a:extLst>
          </p:cNvPr>
          <p:cNvSpPr>
            <a:spLocks noGrp="1"/>
          </p:cNvSpPr>
          <p:nvPr>
            <p:ph type="title"/>
          </p:nvPr>
        </p:nvSpPr>
        <p:spPr/>
        <p:txBody>
          <a:bodyPr/>
          <a:lstStyle/>
          <a:p>
            <a:r>
              <a:rPr lang="el-GR" dirty="0"/>
              <a:t>Επικέντρωση σε Επίγνωση Κίνησης</a:t>
            </a:r>
          </a:p>
        </p:txBody>
      </p:sp>
      <p:sp>
        <p:nvSpPr>
          <p:cNvPr id="3" name="Θέση περιεχομένου 2">
            <a:extLst>
              <a:ext uri="{FF2B5EF4-FFF2-40B4-BE49-F238E27FC236}">
                <a16:creationId xmlns:a16="http://schemas.microsoft.com/office/drawing/2014/main" id="{A499AE2A-C4EA-4BB8-8C2E-0F92D11E64D0}"/>
              </a:ext>
            </a:extLst>
          </p:cNvPr>
          <p:cNvSpPr>
            <a:spLocks noGrp="1"/>
          </p:cNvSpPr>
          <p:nvPr>
            <p:ph idx="1"/>
          </p:nvPr>
        </p:nvSpPr>
        <p:spPr/>
        <p:txBody>
          <a:bodyPr/>
          <a:lstStyle/>
          <a:p>
            <a:r>
              <a:rPr lang="el-GR" dirty="0"/>
              <a:t>Οι </a:t>
            </a:r>
            <a:r>
              <a:rPr lang="el-GR" dirty="0" err="1"/>
              <a:t>εργοθεραπευτές</a:t>
            </a:r>
            <a:r>
              <a:rPr lang="el-GR" dirty="0"/>
              <a:t> συχνά δίνουν έμφαση στην </a:t>
            </a:r>
            <a:r>
              <a:rPr lang="el-GR" b="1" dirty="0"/>
              <a:t>επίγνωση της στάσης και της κίνησης</a:t>
            </a:r>
            <a:r>
              <a:rPr lang="el-GR" dirty="0"/>
              <a:t> (π.χ., χρήση καθρέφτη), ώστε το άτομο να διορθώνει μόνο του την ευθυγράμμισή του και να ενισχύει την κινητική του επίγνωση.</a:t>
            </a:r>
          </a:p>
        </p:txBody>
      </p:sp>
    </p:spTree>
    <p:extLst>
      <p:ext uri="{BB962C8B-B14F-4D97-AF65-F5344CB8AC3E}">
        <p14:creationId xmlns:p14="http://schemas.microsoft.com/office/powerpoint/2010/main" val="1396082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D055D7-851C-42B1-BE9B-B1C6301E9C9C}"/>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392397A2-8D78-4444-B99C-C882DDFCEE0C}"/>
              </a:ext>
            </a:extLst>
          </p:cNvPr>
          <p:cNvSpPr>
            <a:spLocks noGrp="1"/>
          </p:cNvSpPr>
          <p:nvPr>
            <p:ph idx="1"/>
          </p:nvPr>
        </p:nvSpPr>
        <p:spPr/>
        <p:txBody>
          <a:bodyPr/>
          <a:lstStyle/>
          <a:p>
            <a:endParaRPr lang="el-GR" dirty="0"/>
          </a:p>
        </p:txBody>
      </p:sp>
      <p:pic>
        <p:nvPicPr>
          <p:cNvPr id="5" name="Εικόνα 4">
            <a:extLst>
              <a:ext uri="{FF2B5EF4-FFF2-40B4-BE49-F238E27FC236}">
                <a16:creationId xmlns:a16="http://schemas.microsoft.com/office/drawing/2014/main" id="{04400DCD-68F9-420C-A081-01E1E113E29E}"/>
              </a:ext>
            </a:extLst>
          </p:cNvPr>
          <p:cNvPicPr>
            <a:picLocks noChangeAspect="1"/>
          </p:cNvPicPr>
          <p:nvPr/>
        </p:nvPicPr>
        <p:blipFill>
          <a:blip r:embed="rId2"/>
          <a:stretch>
            <a:fillRect/>
          </a:stretch>
        </p:blipFill>
        <p:spPr>
          <a:xfrm>
            <a:off x="235906" y="84492"/>
            <a:ext cx="5515430" cy="1963119"/>
          </a:xfrm>
          <a:prstGeom prst="rect">
            <a:avLst/>
          </a:prstGeom>
        </p:spPr>
      </p:pic>
      <p:pic>
        <p:nvPicPr>
          <p:cNvPr id="7" name="Εικόνα 6">
            <a:extLst>
              <a:ext uri="{FF2B5EF4-FFF2-40B4-BE49-F238E27FC236}">
                <a16:creationId xmlns:a16="http://schemas.microsoft.com/office/drawing/2014/main" id="{595A7E26-9A4E-4948-9E52-F745FC0BFE15}"/>
              </a:ext>
            </a:extLst>
          </p:cNvPr>
          <p:cNvPicPr>
            <a:picLocks noChangeAspect="1"/>
          </p:cNvPicPr>
          <p:nvPr/>
        </p:nvPicPr>
        <p:blipFill>
          <a:blip r:embed="rId3"/>
          <a:stretch>
            <a:fillRect/>
          </a:stretch>
        </p:blipFill>
        <p:spPr>
          <a:xfrm>
            <a:off x="4234510" y="1385205"/>
            <a:ext cx="6652292" cy="4473593"/>
          </a:xfrm>
          <a:prstGeom prst="rect">
            <a:avLst/>
          </a:prstGeom>
        </p:spPr>
      </p:pic>
      <p:pic>
        <p:nvPicPr>
          <p:cNvPr id="9" name="Εικόνα 8">
            <a:extLst>
              <a:ext uri="{FF2B5EF4-FFF2-40B4-BE49-F238E27FC236}">
                <a16:creationId xmlns:a16="http://schemas.microsoft.com/office/drawing/2014/main" id="{DC3420E9-5E18-4A4C-A962-5288FDC65962}"/>
              </a:ext>
            </a:extLst>
          </p:cNvPr>
          <p:cNvPicPr>
            <a:picLocks noChangeAspect="1"/>
          </p:cNvPicPr>
          <p:nvPr/>
        </p:nvPicPr>
        <p:blipFill>
          <a:blip r:embed="rId4"/>
          <a:stretch>
            <a:fillRect/>
          </a:stretch>
        </p:blipFill>
        <p:spPr>
          <a:xfrm>
            <a:off x="129225" y="3000868"/>
            <a:ext cx="5655181" cy="720135"/>
          </a:xfrm>
          <a:prstGeom prst="rect">
            <a:avLst/>
          </a:prstGeom>
        </p:spPr>
      </p:pic>
    </p:spTree>
    <p:extLst>
      <p:ext uri="{BB962C8B-B14F-4D97-AF65-F5344CB8AC3E}">
        <p14:creationId xmlns:p14="http://schemas.microsoft.com/office/powerpoint/2010/main" val="3015233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779E93-6CC1-43AC-AF98-CF20623CF3E9}"/>
              </a:ext>
            </a:extLst>
          </p:cNvPr>
          <p:cNvSpPr>
            <a:spLocks noGrp="1"/>
          </p:cNvSpPr>
          <p:nvPr>
            <p:ph type="title"/>
          </p:nvPr>
        </p:nvSpPr>
        <p:spPr/>
        <p:txBody>
          <a:bodyPr/>
          <a:lstStyle/>
          <a:p>
            <a:r>
              <a:rPr lang="el-GR" dirty="0"/>
              <a:t>Βλαισό πόδι </a:t>
            </a:r>
          </a:p>
        </p:txBody>
      </p:sp>
      <p:sp>
        <p:nvSpPr>
          <p:cNvPr id="3" name="Θέση περιεχομένου 2">
            <a:extLst>
              <a:ext uri="{FF2B5EF4-FFF2-40B4-BE49-F238E27FC236}">
                <a16:creationId xmlns:a16="http://schemas.microsoft.com/office/drawing/2014/main" id="{FCC1FFED-C152-43F2-ABC8-3BD286576D0A}"/>
              </a:ext>
            </a:extLst>
          </p:cNvPr>
          <p:cNvSpPr>
            <a:spLocks noGrp="1"/>
          </p:cNvSpPr>
          <p:nvPr>
            <p:ph idx="1"/>
          </p:nvPr>
        </p:nvSpPr>
        <p:spPr/>
        <p:txBody>
          <a:bodyPr/>
          <a:lstStyle/>
          <a:p>
            <a:r>
              <a:rPr lang="el-GR" dirty="0"/>
              <a:t>τα πόδια σχηματίζουν ένα σχήμα "Χ".</a:t>
            </a:r>
          </a:p>
        </p:txBody>
      </p:sp>
      <p:pic>
        <p:nvPicPr>
          <p:cNvPr id="5" name="Εικόνα 4">
            <a:extLst>
              <a:ext uri="{FF2B5EF4-FFF2-40B4-BE49-F238E27FC236}">
                <a16:creationId xmlns:a16="http://schemas.microsoft.com/office/drawing/2014/main" id="{60A07295-FBD1-42E1-859B-6FFBD0A76039}"/>
              </a:ext>
            </a:extLst>
          </p:cNvPr>
          <p:cNvPicPr>
            <a:picLocks noChangeAspect="1"/>
          </p:cNvPicPr>
          <p:nvPr/>
        </p:nvPicPr>
        <p:blipFill>
          <a:blip r:embed="rId2"/>
          <a:stretch>
            <a:fillRect/>
          </a:stretch>
        </p:blipFill>
        <p:spPr>
          <a:xfrm>
            <a:off x="7551614" y="1179278"/>
            <a:ext cx="3446586" cy="5272344"/>
          </a:xfrm>
          <a:prstGeom prst="rect">
            <a:avLst/>
          </a:prstGeom>
        </p:spPr>
      </p:pic>
    </p:spTree>
    <p:extLst>
      <p:ext uri="{BB962C8B-B14F-4D97-AF65-F5344CB8AC3E}">
        <p14:creationId xmlns:p14="http://schemas.microsoft.com/office/powerpoint/2010/main" val="426277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3333CB-7C56-4387-8B48-75BD39AB9A76}"/>
              </a:ext>
            </a:extLst>
          </p:cNvPr>
          <p:cNvSpPr>
            <a:spLocks noGrp="1"/>
          </p:cNvSpPr>
          <p:nvPr>
            <p:ph type="title"/>
          </p:nvPr>
        </p:nvSpPr>
        <p:spPr/>
        <p:txBody>
          <a:bodyPr/>
          <a:lstStyle/>
          <a:p>
            <a:r>
              <a:rPr lang="el-GR" dirty="0"/>
              <a:t>Μύες που συμμετέχουν στο Βλαισό Πόδι</a:t>
            </a:r>
          </a:p>
        </p:txBody>
      </p:sp>
      <p:sp>
        <p:nvSpPr>
          <p:cNvPr id="3" name="Θέση περιεχομένου 2">
            <a:extLst>
              <a:ext uri="{FF2B5EF4-FFF2-40B4-BE49-F238E27FC236}">
                <a16:creationId xmlns:a16="http://schemas.microsoft.com/office/drawing/2014/main" id="{854A52E6-2D28-4517-8449-F182E290CEC4}"/>
              </a:ext>
            </a:extLst>
          </p:cNvPr>
          <p:cNvSpPr>
            <a:spLocks noGrp="1"/>
          </p:cNvSpPr>
          <p:nvPr>
            <p:ph idx="1"/>
          </p:nvPr>
        </p:nvSpPr>
        <p:spPr>
          <a:xfrm>
            <a:off x="254000" y="2222287"/>
            <a:ext cx="11734800" cy="4813513"/>
          </a:xfrm>
        </p:spPr>
        <p:txBody>
          <a:bodyPr/>
          <a:lstStyle/>
          <a:p>
            <a:r>
              <a:rPr lang="el-GR" dirty="0"/>
              <a:t>Στο βλαισό πόδι, η έσω πλευρά των γονάτων πλησιάζει ενώ οι αστράγαλοι απέχουν. Αυτό δημιουργεί τάση στους ακόλουθους μύες και δομές:</a:t>
            </a:r>
          </a:p>
          <a:p>
            <a:pPr marL="0" lvl="0" indent="0" defTabSz="914400" eaLnBrk="0" fontAlgn="base" hangingPunct="0">
              <a:spcBef>
                <a:spcPct val="0"/>
              </a:spcBef>
              <a:spcAft>
                <a:spcPct val="0"/>
              </a:spcAft>
              <a:buClrTx/>
              <a:buFontTx/>
              <a:buChar char="•"/>
            </a:pPr>
            <a:r>
              <a:rPr lang="el-GR" altLang="el-GR" b="1" dirty="0">
                <a:latin typeface="Arial" panose="020B0604020202020204" pitchFamily="34" charset="0"/>
              </a:rPr>
              <a:t>Οι προσαγωγοί μύες του μηρού</a:t>
            </a:r>
            <a:r>
              <a:rPr lang="el-GR" altLang="el-GR" dirty="0">
                <a:latin typeface="Arial" panose="020B0604020202020204" pitchFamily="34" charset="0"/>
              </a:rPr>
              <a:t> (όπως ο μακρός, βραχύς και μέγας προσαγωγός): Οι μύες αυτοί στην εσωτερική πλευρά του μηρού μπορεί να βρίσκονται σε ένταση, καθώς τείνουν να συγκρατούν τα γόνατα προς τα μέσα.</a:t>
            </a:r>
          </a:p>
          <a:p>
            <a:pPr marL="0" lvl="0" indent="0" defTabSz="914400" eaLnBrk="0" fontAlgn="base" hangingPunct="0">
              <a:spcBef>
                <a:spcPct val="0"/>
              </a:spcBef>
              <a:spcAft>
                <a:spcPct val="0"/>
              </a:spcAft>
              <a:buClrTx/>
              <a:buFontTx/>
              <a:buChar char="•"/>
            </a:pPr>
            <a:r>
              <a:rPr lang="el-GR" altLang="el-GR" b="1" dirty="0">
                <a:latin typeface="Arial" panose="020B0604020202020204" pitchFamily="34" charset="0"/>
              </a:rPr>
              <a:t>Πλατύς έσω και έξω πλατύς </a:t>
            </a:r>
            <a:r>
              <a:rPr lang="el-GR" altLang="el-GR" b="1" dirty="0" err="1">
                <a:latin typeface="Arial" panose="020B0604020202020204" pitchFamily="34" charset="0"/>
              </a:rPr>
              <a:t>μύς</a:t>
            </a:r>
            <a:r>
              <a:rPr lang="el-GR" altLang="el-GR" b="1" dirty="0">
                <a:latin typeface="Arial" panose="020B0604020202020204" pitchFamily="34" charset="0"/>
              </a:rPr>
              <a:t> του μηρού</a:t>
            </a:r>
            <a:r>
              <a:rPr lang="el-GR" altLang="el-GR" dirty="0">
                <a:latin typeface="Arial" panose="020B0604020202020204" pitchFamily="34" charset="0"/>
              </a:rPr>
              <a:t>: Ο έσω πλατύς μπορεί να είναι λιγότερο ενεργός, ενώ ο έξω πλατύς μπορεί να είναι πιο ενεργός λόγω της </a:t>
            </a:r>
            <a:r>
              <a:rPr lang="el-GR" altLang="el-GR" dirty="0" err="1">
                <a:latin typeface="Arial" panose="020B0604020202020204" pitchFamily="34" charset="0"/>
              </a:rPr>
              <a:t>γωνίωσης</a:t>
            </a:r>
            <a:r>
              <a:rPr lang="el-GR" altLang="el-GR" dirty="0">
                <a:latin typeface="Arial" panose="020B0604020202020204" pitchFamily="34" charset="0"/>
              </a:rPr>
              <a:t> των γονάτων.</a:t>
            </a:r>
          </a:p>
          <a:p>
            <a:pPr marL="0" lvl="0" indent="0" defTabSz="914400" eaLnBrk="0" fontAlgn="base" hangingPunct="0">
              <a:spcBef>
                <a:spcPct val="0"/>
              </a:spcBef>
              <a:spcAft>
                <a:spcPct val="0"/>
              </a:spcAft>
              <a:buClrTx/>
              <a:buFontTx/>
              <a:buChar char="•"/>
            </a:pPr>
            <a:r>
              <a:rPr lang="el-GR" altLang="el-GR" b="1" dirty="0">
                <a:latin typeface="Arial" panose="020B0604020202020204" pitchFamily="34" charset="0"/>
              </a:rPr>
              <a:t>Μηριαίος τετρακέφαλος</a:t>
            </a:r>
            <a:r>
              <a:rPr lang="el-GR" altLang="el-GR" dirty="0">
                <a:latin typeface="Arial" panose="020B0604020202020204" pitchFamily="34" charset="0"/>
              </a:rPr>
              <a:t>: Αν και δουλεύει συνολικά, μπορεί να υπάρξει ανισορροπία μεταξύ των κεφαλών, επηρεάζοντας περισσότερο τη λειτουργία του γόνατος.</a:t>
            </a:r>
          </a:p>
          <a:p>
            <a:pPr marL="0" lvl="0" indent="0" defTabSz="914400" eaLnBrk="0" fontAlgn="base" hangingPunct="0">
              <a:spcBef>
                <a:spcPct val="0"/>
              </a:spcBef>
              <a:spcAft>
                <a:spcPct val="0"/>
              </a:spcAft>
              <a:buClrTx/>
              <a:buFontTx/>
              <a:buChar char="•"/>
            </a:pPr>
            <a:r>
              <a:rPr lang="el-GR" altLang="el-GR" b="1" dirty="0">
                <a:latin typeface="Arial" panose="020B0604020202020204" pitchFamily="34" charset="0"/>
              </a:rPr>
              <a:t>Οπίσθιοι μηριαίοι μύες</a:t>
            </a:r>
            <a:r>
              <a:rPr lang="el-GR" altLang="el-GR" dirty="0">
                <a:latin typeface="Arial" panose="020B0604020202020204" pitchFamily="34" charset="0"/>
              </a:rPr>
              <a:t> (</a:t>
            </a:r>
            <a:r>
              <a:rPr lang="el-GR" altLang="el-GR" dirty="0" err="1">
                <a:latin typeface="Arial" panose="020B0604020202020204" pitchFamily="34" charset="0"/>
              </a:rPr>
              <a:t>ισχιοκνημιαίοι</a:t>
            </a:r>
            <a:r>
              <a:rPr lang="el-GR" altLang="el-GR" dirty="0">
                <a:latin typeface="Arial" panose="020B0604020202020204" pitchFamily="34" charset="0"/>
              </a:rPr>
              <a:t>): Οι μυς στην πίσω πλευρά του μηρού μπορεί να βρίσκονται σε ανισορροπία.</a:t>
            </a:r>
          </a:p>
          <a:p>
            <a:endParaRPr lang="el-GR" dirty="0"/>
          </a:p>
        </p:txBody>
      </p:sp>
      <p:sp>
        <p:nvSpPr>
          <p:cNvPr id="4" name="Rectangle 1">
            <a:extLst>
              <a:ext uri="{FF2B5EF4-FFF2-40B4-BE49-F238E27FC236}">
                <a16:creationId xmlns:a16="http://schemas.microsoft.com/office/drawing/2014/main" id="{58D6B58E-AD4E-4519-9B5A-263AF083355C}"/>
              </a:ext>
            </a:extLst>
          </p:cNvPr>
          <p:cNvSpPr>
            <a:spLocks noChangeArrowheads="1"/>
          </p:cNvSpPr>
          <p:nvPr/>
        </p:nvSpPr>
        <p:spPr bwMode="auto">
          <a:xfrm>
            <a:off x="254001" y="5902981"/>
            <a:ext cx="114300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1" i="0" u="none" strike="noStrike" cap="none" normalizeH="0" baseline="0" dirty="0" err="1">
                <a:ln>
                  <a:noFill/>
                </a:ln>
                <a:solidFill>
                  <a:schemeClr val="tx1"/>
                </a:solidFill>
                <a:effectLst/>
                <a:latin typeface="Arial" panose="020B0604020202020204" pitchFamily="34" charset="0"/>
              </a:rPr>
              <a:t>Περονιαίοι</a:t>
            </a:r>
            <a:r>
              <a:rPr kumimoji="0" lang="el-GR" altLang="el-GR" sz="1800" b="1" i="0" u="none" strike="noStrike" cap="none" normalizeH="0" baseline="0" dirty="0">
                <a:ln>
                  <a:noFill/>
                </a:ln>
                <a:solidFill>
                  <a:schemeClr val="tx1"/>
                </a:solidFill>
                <a:effectLst/>
                <a:latin typeface="Arial" panose="020B0604020202020204" pitchFamily="34" charset="0"/>
              </a:rPr>
              <a:t> μύες</a:t>
            </a:r>
            <a:r>
              <a:rPr kumimoji="0" lang="el-GR" altLang="el-GR" sz="1800" b="0" i="0" u="none" strike="noStrike" cap="none" normalizeH="0" baseline="0" dirty="0">
                <a:ln>
                  <a:noFill/>
                </a:ln>
                <a:solidFill>
                  <a:schemeClr val="tx1"/>
                </a:solidFill>
                <a:effectLst/>
                <a:latin typeface="Arial" panose="020B0604020202020204" pitchFamily="34" charset="0"/>
              </a:rPr>
              <a:t>: Επειδή το βάρος πέφτει προς το εσωτερικό των ποδιών, οι </a:t>
            </a:r>
            <a:r>
              <a:rPr kumimoji="0" lang="el-GR" altLang="el-GR" sz="1800" b="0" i="0" u="none" strike="noStrike" cap="none" normalizeH="0" baseline="0" dirty="0" err="1">
                <a:ln>
                  <a:noFill/>
                </a:ln>
                <a:solidFill>
                  <a:schemeClr val="tx1"/>
                </a:solidFill>
                <a:effectLst/>
                <a:latin typeface="Arial" panose="020B0604020202020204" pitchFamily="34" charset="0"/>
              </a:rPr>
              <a:t>περονιαίοι</a:t>
            </a:r>
            <a:r>
              <a:rPr kumimoji="0" lang="el-GR" altLang="el-GR" sz="1800" b="0" i="0" u="none" strike="noStrike" cap="none" normalizeH="0" baseline="0" dirty="0">
                <a:ln>
                  <a:noFill/>
                </a:ln>
                <a:solidFill>
                  <a:schemeClr val="tx1"/>
                </a:solidFill>
                <a:effectLst/>
                <a:latin typeface="Arial" panose="020B0604020202020204" pitchFamily="34" charset="0"/>
              </a:rPr>
              <a:t> μπορεί να επιβαρύνονται για να σταθεροποιήσουν την άρθρωση του αστραγάλου. </a:t>
            </a:r>
          </a:p>
        </p:txBody>
      </p:sp>
    </p:spTree>
    <p:extLst>
      <p:ext uri="{BB962C8B-B14F-4D97-AF65-F5344CB8AC3E}">
        <p14:creationId xmlns:p14="http://schemas.microsoft.com/office/powerpoint/2010/main" val="1243400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55554F-96D9-4231-BCA4-BA2CF707F19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2C7A1A4-5BBD-44F3-B691-83CCF1CB584F}"/>
              </a:ext>
            </a:extLst>
          </p:cNvPr>
          <p:cNvSpPr>
            <a:spLocks noGrp="1"/>
          </p:cNvSpPr>
          <p:nvPr>
            <p:ph idx="1"/>
          </p:nvPr>
        </p:nvSpPr>
        <p:spPr/>
        <p:txBody>
          <a:bodyPr/>
          <a:lstStyle/>
          <a:p>
            <a:r>
              <a:rPr lang="el-GR" dirty="0"/>
              <a:t>Αυτή η κακή ευθυγράμμιση αυξάνει επίσης την πίεση στην έσω επιφάνεια της άρθρωσης του γόνατος και μπορεί να οδηγήσει σε </a:t>
            </a:r>
            <a:r>
              <a:rPr lang="el-GR" b="1" dirty="0"/>
              <a:t>καταπόνηση των συνδέσμων</a:t>
            </a:r>
            <a:r>
              <a:rPr lang="el-GR" dirty="0"/>
              <a:t> (κυρίως του έσω πλαγίου συνδέσμου) και των αρθρικών επιφανειών, προκαλώντας πόνο και δυσκαμψία</a:t>
            </a:r>
          </a:p>
        </p:txBody>
      </p:sp>
    </p:spTree>
    <p:extLst>
      <p:ext uri="{BB962C8B-B14F-4D97-AF65-F5344CB8AC3E}">
        <p14:creationId xmlns:p14="http://schemas.microsoft.com/office/powerpoint/2010/main" val="1707364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9B7CE0-8263-4BD3-8079-AEEFA7895C0E}"/>
              </a:ext>
            </a:extLst>
          </p:cNvPr>
          <p:cNvSpPr>
            <a:spLocks noGrp="1"/>
          </p:cNvSpPr>
          <p:nvPr>
            <p:ph type="title"/>
          </p:nvPr>
        </p:nvSpPr>
        <p:spPr/>
        <p:txBody>
          <a:bodyPr/>
          <a:lstStyle/>
          <a:p>
            <a:r>
              <a:rPr lang="el-GR" dirty="0"/>
              <a:t>Ραιβό πόδι</a:t>
            </a:r>
          </a:p>
        </p:txBody>
      </p:sp>
      <p:sp>
        <p:nvSpPr>
          <p:cNvPr id="3" name="Θέση περιεχομένου 2">
            <a:extLst>
              <a:ext uri="{FF2B5EF4-FFF2-40B4-BE49-F238E27FC236}">
                <a16:creationId xmlns:a16="http://schemas.microsoft.com/office/drawing/2014/main" id="{12B9B500-5A07-4158-A629-3FA8EF4A2D92}"/>
              </a:ext>
            </a:extLst>
          </p:cNvPr>
          <p:cNvSpPr>
            <a:spLocks noGrp="1"/>
          </p:cNvSpPr>
          <p:nvPr>
            <p:ph idx="1"/>
          </p:nvPr>
        </p:nvSpPr>
        <p:spPr/>
        <p:txBody>
          <a:bodyPr/>
          <a:lstStyle/>
          <a:p>
            <a:r>
              <a:rPr lang="el-GR" dirty="0"/>
              <a:t> τα πόδια σχηματίζουν ένα σχήμα "Ο".</a:t>
            </a:r>
          </a:p>
        </p:txBody>
      </p:sp>
      <p:pic>
        <p:nvPicPr>
          <p:cNvPr id="5" name="Εικόνα 4">
            <a:extLst>
              <a:ext uri="{FF2B5EF4-FFF2-40B4-BE49-F238E27FC236}">
                <a16:creationId xmlns:a16="http://schemas.microsoft.com/office/drawing/2014/main" id="{121A2DB8-4CD3-4E76-A540-A6E2F5829E4B}"/>
              </a:ext>
            </a:extLst>
          </p:cNvPr>
          <p:cNvPicPr>
            <a:picLocks noChangeAspect="1"/>
          </p:cNvPicPr>
          <p:nvPr/>
        </p:nvPicPr>
        <p:blipFill>
          <a:blip r:embed="rId2"/>
          <a:stretch>
            <a:fillRect/>
          </a:stretch>
        </p:blipFill>
        <p:spPr>
          <a:xfrm>
            <a:off x="6876914" y="1207908"/>
            <a:ext cx="3283086" cy="4329168"/>
          </a:xfrm>
          <a:prstGeom prst="rect">
            <a:avLst/>
          </a:prstGeom>
        </p:spPr>
      </p:pic>
    </p:spTree>
    <p:extLst>
      <p:ext uri="{BB962C8B-B14F-4D97-AF65-F5344CB8AC3E}">
        <p14:creationId xmlns:p14="http://schemas.microsoft.com/office/powerpoint/2010/main" val="3855848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30A924-F429-4BD9-AC55-F03B615C74F6}"/>
              </a:ext>
            </a:extLst>
          </p:cNvPr>
          <p:cNvSpPr>
            <a:spLocks noGrp="1"/>
          </p:cNvSpPr>
          <p:nvPr>
            <p:ph type="title"/>
          </p:nvPr>
        </p:nvSpPr>
        <p:spPr/>
        <p:txBody>
          <a:bodyPr/>
          <a:lstStyle/>
          <a:p>
            <a:r>
              <a:rPr lang="el-GR" dirty="0"/>
              <a:t>Μύες που συμμετέχουν στο Ραιβό Πόδι</a:t>
            </a:r>
          </a:p>
        </p:txBody>
      </p:sp>
      <p:sp>
        <p:nvSpPr>
          <p:cNvPr id="3" name="Θέση περιεχομένου 2">
            <a:extLst>
              <a:ext uri="{FF2B5EF4-FFF2-40B4-BE49-F238E27FC236}">
                <a16:creationId xmlns:a16="http://schemas.microsoft.com/office/drawing/2014/main" id="{67EDD6A6-6916-41E2-BD03-D4A13470902A}"/>
              </a:ext>
            </a:extLst>
          </p:cNvPr>
          <p:cNvSpPr>
            <a:spLocks noGrp="1"/>
          </p:cNvSpPr>
          <p:nvPr>
            <p:ph idx="1"/>
          </p:nvPr>
        </p:nvSpPr>
        <p:spPr>
          <a:xfrm>
            <a:off x="0" y="2222287"/>
            <a:ext cx="12104984" cy="4635713"/>
          </a:xfrm>
        </p:spPr>
        <p:txBody>
          <a:bodyPr/>
          <a:lstStyle/>
          <a:p>
            <a:r>
              <a:rPr lang="el-GR" dirty="0"/>
              <a:t>Στο ραιβό πόδι, οι αστράγαλοι πλησιάζουν ενώ τα γόνατα απομακρύνονται, προκαλώντας ανισορροπίες σε διαφορετικές μυϊκές ομάδες:</a:t>
            </a:r>
          </a:p>
          <a:p>
            <a:pPr marL="0" lvl="0" indent="0" defTabSz="914400" eaLnBrk="0" fontAlgn="base" hangingPunct="0">
              <a:spcBef>
                <a:spcPct val="0"/>
              </a:spcBef>
              <a:spcAft>
                <a:spcPct val="0"/>
              </a:spcAft>
              <a:buClrTx/>
              <a:buFontTx/>
              <a:buChar char="•"/>
            </a:pPr>
            <a:r>
              <a:rPr lang="el-GR" altLang="el-GR" b="1" dirty="0" err="1">
                <a:latin typeface="Arial" panose="020B0604020202020204" pitchFamily="34" charset="0"/>
              </a:rPr>
              <a:t>Απαγωγοί</a:t>
            </a:r>
            <a:r>
              <a:rPr lang="el-GR" altLang="el-GR" b="1" dirty="0">
                <a:latin typeface="Arial" panose="020B0604020202020204" pitchFamily="34" charset="0"/>
              </a:rPr>
              <a:t> του μηρού</a:t>
            </a:r>
            <a:r>
              <a:rPr lang="el-GR" altLang="el-GR" dirty="0">
                <a:latin typeface="Arial" panose="020B0604020202020204" pitchFamily="34" charset="0"/>
              </a:rPr>
              <a:t> (όπως ο γλουτιαίος μέσος και ελάσσων): Αυτοί οι μύες προσπαθούν να αποτρέψουν το γόνατο από το να ανοίξει προς τα έξω, οπότε βρίσκονται σε συνεχή καταπόνηση.</a:t>
            </a:r>
          </a:p>
          <a:p>
            <a:pPr marL="0" lvl="0" indent="0" defTabSz="914400" eaLnBrk="0" fontAlgn="base" hangingPunct="0">
              <a:spcBef>
                <a:spcPct val="0"/>
              </a:spcBef>
              <a:spcAft>
                <a:spcPct val="0"/>
              </a:spcAft>
              <a:buClrTx/>
              <a:buFontTx/>
              <a:buChar char="•"/>
            </a:pPr>
            <a:r>
              <a:rPr lang="el-GR" altLang="el-GR" b="1" dirty="0">
                <a:latin typeface="Arial" panose="020B0604020202020204" pitchFamily="34" charset="0"/>
              </a:rPr>
              <a:t>Γλουτιαίος μέγας</a:t>
            </a:r>
            <a:r>
              <a:rPr lang="el-GR" altLang="el-GR" dirty="0">
                <a:latin typeface="Arial" panose="020B0604020202020204" pitchFamily="34" charset="0"/>
              </a:rPr>
              <a:t>: Λειτουργεί για τη σταθεροποίηση του ισχίου, αλλά μπορεί να είναι λιγότερο ενεργός και αποδυναμωμένος σε περιπτώσεις </a:t>
            </a:r>
            <a:r>
              <a:rPr lang="el-GR" altLang="el-GR" dirty="0" err="1">
                <a:latin typeface="Arial" panose="020B0604020202020204" pitchFamily="34" charset="0"/>
              </a:rPr>
              <a:t>ραιβότητας</a:t>
            </a:r>
            <a:r>
              <a:rPr lang="el-GR" altLang="el-GR" dirty="0">
                <a:latin typeface="Arial" panose="020B0604020202020204" pitchFamily="34" charset="0"/>
              </a:rPr>
              <a:t>.</a:t>
            </a:r>
          </a:p>
          <a:p>
            <a:pPr marL="0" lvl="0" indent="0" defTabSz="914400" eaLnBrk="0" fontAlgn="base" hangingPunct="0">
              <a:spcBef>
                <a:spcPct val="0"/>
              </a:spcBef>
              <a:spcAft>
                <a:spcPct val="0"/>
              </a:spcAft>
              <a:buClrTx/>
              <a:buFontTx/>
              <a:buChar char="•"/>
            </a:pPr>
            <a:r>
              <a:rPr lang="el-GR" altLang="el-GR" b="1" dirty="0">
                <a:latin typeface="Arial" panose="020B0604020202020204" pitchFamily="34" charset="0"/>
              </a:rPr>
              <a:t>Πλατύς έξω </a:t>
            </a:r>
            <a:r>
              <a:rPr lang="el-GR" altLang="el-GR" b="1" dirty="0" err="1">
                <a:latin typeface="Arial" panose="020B0604020202020204" pitchFamily="34" charset="0"/>
              </a:rPr>
              <a:t>μύς</a:t>
            </a:r>
            <a:r>
              <a:rPr lang="el-GR" altLang="el-GR" b="1" dirty="0">
                <a:latin typeface="Arial" panose="020B0604020202020204" pitchFamily="34" charset="0"/>
              </a:rPr>
              <a:t> του μηρού</a:t>
            </a:r>
            <a:r>
              <a:rPr lang="el-GR" altLang="el-GR" dirty="0">
                <a:latin typeface="Arial" panose="020B0604020202020204" pitchFamily="34" charset="0"/>
              </a:rPr>
              <a:t>: Είναι πιο ενεργός στο ραιβό πόδι, προσπαθώντας να τραβήξει το γόνατο προς τα έξω.</a:t>
            </a:r>
          </a:p>
          <a:p>
            <a:pPr marL="0" lvl="0" indent="0" defTabSz="914400" eaLnBrk="0" fontAlgn="base" hangingPunct="0">
              <a:spcBef>
                <a:spcPct val="0"/>
              </a:spcBef>
              <a:spcAft>
                <a:spcPct val="0"/>
              </a:spcAft>
              <a:buClrTx/>
              <a:buFontTx/>
              <a:buChar char="•"/>
            </a:pPr>
            <a:r>
              <a:rPr lang="el-GR" altLang="el-GR" b="1" dirty="0" err="1">
                <a:latin typeface="Arial" panose="020B0604020202020204" pitchFamily="34" charset="0"/>
              </a:rPr>
              <a:t>Ισχιοκνημιαίοι</a:t>
            </a:r>
            <a:r>
              <a:rPr lang="el-GR" altLang="el-GR" b="1" dirty="0">
                <a:latin typeface="Arial" panose="020B0604020202020204" pitchFamily="34" charset="0"/>
              </a:rPr>
              <a:t> μύες</a:t>
            </a:r>
            <a:r>
              <a:rPr lang="el-GR" altLang="el-GR" dirty="0">
                <a:latin typeface="Arial" panose="020B0604020202020204" pitchFamily="34" charset="0"/>
              </a:rPr>
              <a:t> (οπίσθιοι μηριαίοι): Όπως και στο βλαισό πόδι, οι </a:t>
            </a:r>
            <a:r>
              <a:rPr lang="el-GR" altLang="el-GR" dirty="0" err="1">
                <a:latin typeface="Arial" panose="020B0604020202020204" pitchFamily="34" charset="0"/>
              </a:rPr>
              <a:t>ισχιοκνημιαίοι</a:t>
            </a:r>
            <a:r>
              <a:rPr lang="el-GR" altLang="el-GR" dirty="0">
                <a:latin typeface="Arial" panose="020B0604020202020204" pitchFamily="34" charset="0"/>
              </a:rPr>
              <a:t> δουλεύουν, αλλά με διαφορετικό τρόπο καταπόνησης ανάλογα με την ευθυγράμμιση.</a:t>
            </a:r>
          </a:p>
          <a:p>
            <a:pPr marL="0" lvl="0" indent="0" defTabSz="914400" eaLnBrk="0" fontAlgn="base" hangingPunct="0">
              <a:spcBef>
                <a:spcPct val="0"/>
              </a:spcBef>
              <a:spcAft>
                <a:spcPct val="0"/>
              </a:spcAft>
              <a:buClrTx/>
              <a:buFontTx/>
              <a:buChar char="•"/>
            </a:pPr>
            <a:r>
              <a:rPr lang="el-GR" altLang="el-GR" b="1" dirty="0">
                <a:latin typeface="Arial" panose="020B0604020202020204" pitchFamily="34" charset="0"/>
              </a:rPr>
              <a:t>Πελματιαίοι μύες</a:t>
            </a:r>
            <a:r>
              <a:rPr lang="el-GR" altLang="el-GR" dirty="0">
                <a:latin typeface="Arial" panose="020B0604020202020204" pitchFamily="34" charset="0"/>
              </a:rPr>
              <a:t>: Προσπαθούν να σταθεροποιήσουν τον αστράγαλο και το πέλμα, κυρίως οι έσω μύες του ποδιού, λόγω της φόρτισης στην έξω πλευρά του ποδιού. </a:t>
            </a:r>
          </a:p>
          <a:p>
            <a:endParaRPr lang="el-GR" dirty="0"/>
          </a:p>
        </p:txBody>
      </p:sp>
    </p:spTree>
    <p:extLst>
      <p:ext uri="{BB962C8B-B14F-4D97-AF65-F5344CB8AC3E}">
        <p14:creationId xmlns:p14="http://schemas.microsoft.com/office/powerpoint/2010/main" val="3462759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AAEAA8-5700-472D-94CE-6CADEAE7E4FA}"/>
              </a:ext>
            </a:extLst>
          </p:cNvPr>
          <p:cNvSpPr>
            <a:spLocks noGrp="1"/>
          </p:cNvSpPr>
          <p:nvPr>
            <p:ph type="title"/>
          </p:nvPr>
        </p:nvSpPr>
        <p:spPr/>
        <p:txBody>
          <a:bodyPr/>
          <a:lstStyle/>
          <a:p>
            <a:r>
              <a:rPr lang="el-GR" dirty="0"/>
              <a:t>Επιπτώσεις των Καταστάσεων</a:t>
            </a:r>
          </a:p>
        </p:txBody>
      </p:sp>
      <p:sp>
        <p:nvSpPr>
          <p:cNvPr id="3" name="Θέση περιεχομένου 2">
            <a:extLst>
              <a:ext uri="{FF2B5EF4-FFF2-40B4-BE49-F238E27FC236}">
                <a16:creationId xmlns:a16="http://schemas.microsoft.com/office/drawing/2014/main" id="{E1649D03-1120-4FE5-B617-3FF653230E57}"/>
              </a:ext>
            </a:extLst>
          </p:cNvPr>
          <p:cNvSpPr>
            <a:spLocks noGrp="1"/>
          </p:cNvSpPr>
          <p:nvPr>
            <p:ph idx="1"/>
          </p:nvPr>
        </p:nvSpPr>
        <p:spPr/>
        <p:txBody>
          <a:bodyPr/>
          <a:lstStyle/>
          <a:p>
            <a:r>
              <a:rPr lang="el-GR" dirty="0"/>
              <a:t>Η μη φυσιολογική ευθυγράμμιση σε βλαισό και ραιβό πόδι μπορεί να οδηγήσει σε:</a:t>
            </a:r>
          </a:p>
          <a:p>
            <a:pPr>
              <a:buFont typeface="Arial" panose="020B0604020202020204" pitchFamily="34" charset="0"/>
              <a:buChar char="•"/>
            </a:pPr>
            <a:r>
              <a:rPr lang="el-GR" b="1" dirty="0"/>
              <a:t>Αρθρίτιδα</a:t>
            </a:r>
            <a:r>
              <a:rPr lang="el-GR" dirty="0"/>
              <a:t> στο γόνατο: Η κακή κατανομή του βάρους επιβαρύνει τις αρθρικές επιφάνειες, αυξάνοντας τον κίνδυνο φθοράς.</a:t>
            </a:r>
          </a:p>
          <a:p>
            <a:pPr>
              <a:buFont typeface="Arial" panose="020B0604020202020204" pitchFamily="34" charset="0"/>
              <a:buChar char="•"/>
            </a:pPr>
            <a:r>
              <a:rPr lang="el-GR" b="1" dirty="0"/>
              <a:t>Πόνο και φλεγμονή</a:t>
            </a:r>
            <a:r>
              <a:rPr lang="el-GR" dirty="0"/>
              <a:t>: Ειδικά σε τένοντες και συνδέσμους που καταπονούνται για τη σταθεροποίηση της άρθρωσης.</a:t>
            </a:r>
          </a:p>
          <a:p>
            <a:pPr>
              <a:buFont typeface="Arial" panose="020B0604020202020204" pitchFamily="34" charset="0"/>
              <a:buChar char="•"/>
            </a:pPr>
            <a:r>
              <a:rPr lang="el-GR" b="1" dirty="0"/>
              <a:t>Αδυναμία ή υπερένταση μυών</a:t>
            </a:r>
            <a:r>
              <a:rPr lang="el-GR" dirty="0"/>
              <a:t>: Οι ανισορροπίες μπορεί να αποδυναμώσουν κάποιους μύες και να προκαλέσουν υπερδραστηριότητα σε άλλους.</a:t>
            </a:r>
          </a:p>
          <a:p>
            <a:endParaRPr lang="el-GR" dirty="0"/>
          </a:p>
        </p:txBody>
      </p:sp>
    </p:spTree>
    <p:extLst>
      <p:ext uri="{BB962C8B-B14F-4D97-AF65-F5344CB8AC3E}">
        <p14:creationId xmlns:p14="http://schemas.microsoft.com/office/powerpoint/2010/main" val="2235957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A81CB7-2E3C-4E7B-AAAF-565EC72F458A}"/>
              </a:ext>
            </a:extLst>
          </p:cNvPr>
          <p:cNvSpPr>
            <a:spLocks noGrp="1"/>
          </p:cNvSpPr>
          <p:nvPr>
            <p:ph type="title"/>
          </p:nvPr>
        </p:nvSpPr>
        <p:spPr/>
        <p:txBody>
          <a:bodyPr/>
          <a:lstStyle/>
          <a:p>
            <a:r>
              <a:rPr lang="el-GR" dirty="0"/>
              <a:t>Θεραπεία</a:t>
            </a:r>
          </a:p>
        </p:txBody>
      </p:sp>
      <p:sp>
        <p:nvSpPr>
          <p:cNvPr id="3" name="Θέση περιεχομένου 2">
            <a:extLst>
              <a:ext uri="{FF2B5EF4-FFF2-40B4-BE49-F238E27FC236}">
                <a16:creationId xmlns:a16="http://schemas.microsoft.com/office/drawing/2014/main" id="{1A6D31C0-321D-4B37-905B-5B011BA0C81F}"/>
              </a:ext>
            </a:extLst>
          </p:cNvPr>
          <p:cNvSpPr>
            <a:spLocks noGrp="1"/>
          </p:cNvSpPr>
          <p:nvPr>
            <p:ph idx="1"/>
          </p:nvPr>
        </p:nvSpPr>
        <p:spPr/>
        <p:txBody>
          <a:bodyPr/>
          <a:lstStyle/>
          <a:p>
            <a:endParaRPr lang="el-GR"/>
          </a:p>
        </p:txBody>
      </p:sp>
    </p:spTree>
    <p:extLst>
      <p:ext uri="{BB962C8B-B14F-4D97-AF65-F5344CB8AC3E}">
        <p14:creationId xmlns:p14="http://schemas.microsoft.com/office/powerpoint/2010/main" val="41365022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ξιομνημόνευτο">
  <a:themeElements>
    <a:clrScheme name="Quotable">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ACECE1E4-636E-48DB-87ED-4A76DC93378F}"/>
    </a:ext>
  </a:extLst>
</a:theme>
</file>

<file path=docProps/app.xml><?xml version="1.0" encoding="utf-8"?>
<Properties xmlns="http://schemas.openxmlformats.org/officeDocument/2006/extended-properties" xmlns:vt="http://schemas.openxmlformats.org/officeDocument/2006/docPropsVTypes">
  <Template>TM03457503[[fn=Αξιομνημόνευτο]]</Template>
  <TotalTime>15</TotalTime>
  <Words>847</Words>
  <Application>Microsoft Office PowerPoint</Application>
  <PresentationFormat>Ευρεία οθόνη</PresentationFormat>
  <Paragraphs>41</Paragraphs>
  <Slides>15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15</vt:i4>
      </vt:variant>
    </vt:vector>
  </HeadingPairs>
  <TitlesOfParts>
    <vt:vector size="19" baseType="lpstr">
      <vt:lpstr>Arial</vt:lpstr>
      <vt:lpstr>Century Gothic</vt:lpstr>
      <vt:lpstr>Wingdings 2</vt:lpstr>
      <vt:lpstr>Αξιομνημόνευτο</vt:lpstr>
      <vt:lpstr>Παρουσίαση του PowerPoint</vt:lpstr>
      <vt:lpstr>Παρουσίαση του PowerPoint</vt:lpstr>
      <vt:lpstr>Βλαισό πόδι </vt:lpstr>
      <vt:lpstr>Μύες που συμμετέχουν στο Βλαισό Πόδι</vt:lpstr>
      <vt:lpstr>Παρουσίαση του PowerPoint</vt:lpstr>
      <vt:lpstr>Ραιβό πόδι</vt:lpstr>
      <vt:lpstr>Μύες που συμμετέχουν στο Ραιβό Πόδι</vt:lpstr>
      <vt:lpstr>Επιπτώσεις των Καταστάσεων</vt:lpstr>
      <vt:lpstr>Θεραπεία</vt:lpstr>
      <vt:lpstr>Παρουσίαση του PowerPoint</vt:lpstr>
      <vt:lpstr>1) Ασκήσεις για Βλαισό Πόδι</vt:lpstr>
      <vt:lpstr>Παρουσίαση του PowerPoint</vt:lpstr>
      <vt:lpstr>Μονοποδικές Ασκήσεις</vt:lpstr>
      <vt:lpstr>Συμπληρωματικές Ασκήσεις και Συστάσεις</vt:lpstr>
      <vt:lpstr>Επικέντρωση σε Επίγνωση Κίνησης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Pinelopi vlotinou</dc:creator>
  <cp:lastModifiedBy>Pinelopi vlotinou</cp:lastModifiedBy>
  <cp:revision>4</cp:revision>
  <dcterms:created xsi:type="dcterms:W3CDTF">2024-11-10T22:03:46Z</dcterms:created>
  <dcterms:modified xsi:type="dcterms:W3CDTF">2024-11-11T20:51:39Z</dcterms:modified>
</cp:coreProperties>
</file>