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39"/>
  </p:notesMasterIdLst>
  <p:handoutMasterIdLst>
    <p:handoutMasterId r:id="rId40"/>
  </p:handout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96" r:id="rId25"/>
    <p:sldId id="284" r:id="rId26"/>
    <p:sldId id="285" r:id="rId27"/>
    <p:sldId id="297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8" r:id="rId37"/>
    <p:sldId id="294" r:id="rId38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FCBF580-EA46-4DD8-9F43-239CFF7C47F1}" type="datetime1">
              <a:rPr lang="el-GR" smtClean="0"/>
              <a:t>4/11/2024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9D0BEC-858D-4A23-B23F-AFA6D78B06CB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Ορθογώνιο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F45A33-8A04-4037-81CA-B39D19243E4B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616775-0F5E-459B-AC98-FB129F4987E9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BD1A9A-5C24-4646-B696-B973A7B50337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C741B-004E-4538-B1EF-01F694B66F28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1AB0A-A004-4D7E-8F25-327F7D3C2DC6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BE69B8-356A-4BA2-A222-9EA355E0E6A6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F9E92-30B9-4086-BB44-AA9CFED3CE92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2" name="Θέση αριθμού διαφάνειας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D98D9-A939-43B1-98E8-812A5A45D844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2562CC-4DAA-4B3D-AEB8-774C9E2DCE83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BC65B0-F88B-4684-BE46-215BFADAB308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863E2-996B-420C-9084-E6EB79EBF7EF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8" name="Ορθογώνιο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3742891D-20E0-4DEB-92AD-929D41D259B5}" type="datetime1">
              <a:rPr lang="el-GR" noProof="0" smtClean="0"/>
              <a:t>4/11/2024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Ορθογώνιο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el-GR" sz="4000" dirty="0">
                <a:solidFill>
                  <a:srgbClr val="000000"/>
                </a:solidFill>
                <a:latin typeface="Calibri" panose="020F0502020204030204" pitchFamily="34" charset="0"/>
              </a:rPr>
              <a:t>Πύελος </a:t>
            </a:r>
            <a:endParaRPr lang="el-GR" sz="4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/>
          </a:bodyPr>
          <a:lstStyle/>
          <a:p>
            <a:pPr rtl="0"/>
            <a:endParaRPr lang="el-GR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9C7A2FC-61EA-4F4F-A5A7-E300FA288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051" y="1320929"/>
            <a:ext cx="4440937" cy="38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297529-E5C5-4291-85D1-395FB228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5B386E-39B6-42B0-A7E7-32FB6303F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73B91A9-C86A-4AB0-9DBB-4B3BD78B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20394"/>
            <a:ext cx="8519160" cy="68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6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427231-88B5-4132-B22B-35A03834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1B31851D-F450-42E3-9E32-4FE7C84D5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3411" y="348224"/>
            <a:ext cx="4352991" cy="3888496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A055D0-A248-4079-9BE3-A7479459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2173584"/>
            <a:ext cx="3380493" cy="96585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AB25B59-BC12-4C0F-B524-8F0288D98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02" y="698840"/>
            <a:ext cx="3683918" cy="54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8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981D4D-9B33-4F2A-ACB7-CAA86170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8EC1F84-0B77-4B4B-A3E5-39EEA1634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040" y="522995"/>
            <a:ext cx="4454735" cy="377591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F4C8432-9AC6-405D-9DBC-330DC361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5" y="1132980"/>
            <a:ext cx="4810442" cy="482586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1A34294-C411-4413-9729-75FAF55A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0" y="4922521"/>
            <a:ext cx="4562544" cy="118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56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CCEE08-E9C8-4A00-B61C-7087A311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DF762A-9E2A-4354-9259-ECAD86F74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D5894E-29D7-4AF6-8E1F-98DF82CC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122" y="577935"/>
            <a:ext cx="4258837" cy="471852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AA534F3-421A-4FC6-B7E7-F4F3A588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25" y="1341120"/>
            <a:ext cx="5643933" cy="36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526DD41-928A-47C1-815E-55C0C4F1D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095" y="438897"/>
            <a:ext cx="4987505" cy="641910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BC4C08-CD69-4572-A9D7-CCC2C6C1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49" y="467539"/>
            <a:ext cx="4435430" cy="59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5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325523-40A7-4401-AD45-73CE2F5F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640042"/>
          </a:xfrm>
        </p:spPr>
        <p:txBody>
          <a:bodyPr/>
          <a:lstStyle/>
          <a:p>
            <a:r>
              <a:rPr lang="el-GR" dirty="0" err="1"/>
              <a:t>Αγγείωση</a:t>
            </a:r>
            <a:r>
              <a:rPr lang="el-GR" dirty="0"/>
              <a:t> – Αρτηρίες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0AA7F5B-4CD3-4B58-B96D-B3EC189C8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550" y="297078"/>
            <a:ext cx="3920623" cy="1897481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038E0B9-78DE-4379-AD8B-97CC8E72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99" y="2763879"/>
            <a:ext cx="3920623" cy="256868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A805119-6764-4569-BD87-7CFF8467A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522" y="126517"/>
            <a:ext cx="3920623" cy="212833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0B68380-8F37-4782-86BB-6A4C6BBE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935" y="2763879"/>
            <a:ext cx="3804099" cy="212833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268CEC4-0D0E-43C9-AEB1-F84D1E6EA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4377175" cy="28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80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1E48CFE-3D26-46D8-87C0-BF5E9279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88" y="2283126"/>
            <a:ext cx="3375659" cy="59723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E2FEE2-83EF-453E-A4C3-38C46D77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647" y="3424428"/>
            <a:ext cx="4516624" cy="167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35CC11C-B935-400B-B8AE-25C071923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7516" y="1691641"/>
            <a:ext cx="4798745" cy="2528046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A1E48BD-0C90-4004-89D5-D3C3EFA4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9" y="2049764"/>
            <a:ext cx="3631619" cy="10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7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3B0891C-EF7F-45E3-AD32-C99FEABE0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389" y="0"/>
            <a:ext cx="3385610" cy="6858000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33D0F16-3A38-4FF3-9BE5-06A2B28A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226" y="2568874"/>
            <a:ext cx="4085746" cy="61628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D10AAED-001F-49E6-BDFC-0155D974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092" y="1061851"/>
            <a:ext cx="4578725" cy="473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34C55-89C1-4860-8AAA-C3F42845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E71C4175-18CF-48C7-A8DD-7533C7707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150" y="391284"/>
            <a:ext cx="4856370" cy="319088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A8000B-E8AD-4BE7-8D57-18F6D05F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22" y="391285"/>
            <a:ext cx="3647804" cy="352539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628D286-5DAF-49FA-9365-ED53A5A9F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990" y="4076965"/>
            <a:ext cx="4700370" cy="25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6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DC02D6-C7D3-4E7A-8703-379AEEC4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7208B937-68A0-4497-93F4-B4A5248FA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442" y="2240525"/>
            <a:ext cx="3631038" cy="3507534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BA56198-2F27-45F6-8F7A-0053DD577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" y="786164"/>
            <a:ext cx="6364611" cy="67534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52F51F2-A650-487D-BCFE-132A717F2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524" y="3994292"/>
            <a:ext cx="4526095" cy="229765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B7FCD2A-7486-4A4D-A2F9-2DF48EE75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974" y="2240524"/>
            <a:ext cx="4588899" cy="6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0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4F2FBD-06E4-4836-B3B9-87EB93FD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28635"/>
          </a:xfrm>
        </p:spPr>
        <p:txBody>
          <a:bodyPr>
            <a:normAutofit fontScale="90000"/>
          </a:bodyPr>
          <a:lstStyle/>
          <a:p>
            <a:r>
              <a:rPr lang="el-GR" dirty="0"/>
              <a:t>Κινήσεις: Νεύση &amp; </a:t>
            </a:r>
            <a:r>
              <a:rPr lang="el-GR" dirty="0" err="1"/>
              <a:t>Αντίνευση</a:t>
            </a:r>
            <a:r>
              <a:rPr lang="el-GR" dirty="0"/>
              <a:t>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F041EC8-B106-40FA-B03E-A55BF426A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18" y="2472512"/>
            <a:ext cx="2968631" cy="312056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7B94C67-6CD7-4E10-934C-B3E8A08FF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06" y="590362"/>
            <a:ext cx="4436954" cy="158260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750D8BF-E093-4D7B-BC59-A63A22435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510" y="2542451"/>
            <a:ext cx="4393903" cy="20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E276D3-58FB-4E4C-ACB1-C98DD421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7E4977-D1CA-48F5-AA40-219F8269D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Νεύση (</a:t>
            </a:r>
            <a:r>
              <a:rPr lang="el-GR" b="1" dirty="0" err="1"/>
              <a:t>Nutation</a:t>
            </a:r>
            <a:r>
              <a:rPr lang="el-GR" b="1" dirty="0"/>
              <a:t>)</a:t>
            </a:r>
          </a:p>
          <a:p>
            <a:r>
              <a:rPr lang="el-GR" dirty="0"/>
              <a:t>Η νεύση είναι η κίνηση κατά την οποία: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κορυφή του ιερού οστού (η βάση του) κινείται προς τα εμπρός και κάτω (προς το έδαφος).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κατώτερο τμήμα του ιερού οστού κινείται προς τα πίσω και πάνω.</a:t>
            </a:r>
          </a:p>
          <a:p>
            <a:r>
              <a:rPr lang="el-GR" dirty="0"/>
              <a:t>Αυτή η κίνηση συχνά συμβαίνει όταν το σώμα βρίσκεται σε θέση κάμψης, όπως όταν σκύβουμε ή όταν σηκώνουμε κάτι από το έδαφος. Η νεύση αυξάνει τη σταθερότητα της λεκάνης, αφού οι </a:t>
            </a:r>
            <a:r>
              <a:rPr lang="el-GR" dirty="0" err="1"/>
              <a:t>ιερολαγόνιες</a:t>
            </a:r>
            <a:r>
              <a:rPr lang="el-GR" dirty="0"/>
              <a:t> επιφάνειες «κλειδώνουν» πιο σταθερά μεταξύ τους.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143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D86BDD-0976-44B4-AE85-453E8A6B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646CEFEF-FEC0-4DFE-A409-26567055B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2561" y="1905000"/>
            <a:ext cx="5196719" cy="2433907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B9A5ECF-DBB6-436E-861E-76F193300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9" y="1767658"/>
            <a:ext cx="3219428" cy="28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1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5F6716-4CEA-4D6D-82B0-59504416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054BFCB-086D-44A4-B9D5-C1E3CA52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8564" y="1509123"/>
            <a:ext cx="3852383" cy="3839753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F77856-041D-4B50-955B-BE245579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33" y="1814489"/>
            <a:ext cx="4617792" cy="22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FEC02D-F1C5-406B-A0F8-C6CE7186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Αντίνευση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7C1BFF-F0F0-441E-AE1B-7E20AF224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err="1"/>
              <a:t>Αντίνευση</a:t>
            </a:r>
            <a:r>
              <a:rPr lang="el-GR" b="1" dirty="0"/>
              <a:t> (</a:t>
            </a:r>
            <a:r>
              <a:rPr lang="el-GR" b="1" dirty="0" err="1"/>
              <a:t>Counter-nutation</a:t>
            </a:r>
            <a:r>
              <a:rPr lang="el-GR" b="1" dirty="0"/>
              <a:t>)</a:t>
            </a:r>
          </a:p>
          <a:p>
            <a:r>
              <a:rPr lang="el-GR" dirty="0"/>
              <a:t>Η </a:t>
            </a:r>
            <a:r>
              <a:rPr lang="el-GR" dirty="0" err="1"/>
              <a:t>αντίνευση</a:t>
            </a:r>
            <a:r>
              <a:rPr lang="el-GR" dirty="0"/>
              <a:t> είναι η αντίστροφη κίνηση της νεύσης και περιλαμβάνει: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Την κίνηση της κορυφής του ιερού οστού προς τα πίσω και πάνω (αντίθετη προς το έδαφος).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κατώτερο τμήμα του ιερού οστού κινείται προς τα εμπρός και κάτω.</a:t>
            </a:r>
          </a:p>
          <a:p>
            <a:r>
              <a:rPr lang="el-GR" dirty="0"/>
              <a:t>Η </a:t>
            </a:r>
            <a:r>
              <a:rPr lang="el-GR" dirty="0" err="1"/>
              <a:t>αντίνευση</a:t>
            </a:r>
            <a:r>
              <a:rPr lang="el-GR" dirty="0"/>
              <a:t> συμβαίνει όταν εκτείνουμε το σώμα προς τα πίσω, π.χ., όταν σηκωνόμαστε από μια θέση καθίσματος. Αυτή η κίνηση μειώνει την τάση στη λεκάνη και την κάνει πιο ευλύγιστη.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6622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31434B-EC4C-4BBE-8308-C0047EFF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Κινήσεις: Νεύση &amp; </a:t>
            </a:r>
            <a:r>
              <a:rPr lang="el-GR" dirty="0" err="1"/>
              <a:t>Αντίνευση</a:t>
            </a:r>
            <a:r>
              <a:rPr lang="el-GR" dirty="0"/>
              <a:t> 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A954E1A-1924-41CB-B279-CEFD83927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8075" y="1119055"/>
            <a:ext cx="4253925" cy="381870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4AD5FC-A403-42BF-A242-36896308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1119055"/>
            <a:ext cx="4389119" cy="32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07419D-4732-4D5B-9D29-787851BB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E4DB88-2DFE-48F2-AA40-91C578056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6CA555-3D92-4993-A20F-78864647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38" y="1545375"/>
            <a:ext cx="4310259" cy="41796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9109C30-E3AD-4762-99F3-46B6A87B5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74" y="2349142"/>
            <a:ext cx="4727613" cy="196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472F7C-FF97-4F28-A346-66B8407E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Τάσεις κίνησης στην όρθια θέση 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28EB1F5B-3372-4E04-A588-6E4E98570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222" y="597201"/>
            <a:ext cx="2943636" cy="565178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A1A551C-B47F-4065-9738-A21E6C55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21" y="1412875"/>
            <a:ext cx="4075869" cy="402310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E042AA3-FD09-410A-A356-D9A9DC659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659" y="1539240"/>
            <a:ext cx="4868346" cy="38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4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076CB5-7D05-4258-8DF5-69E32123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7DEA98-4DAF-43E6-AF14-C87CEC62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D8DB1AC-0D08-4118-8AE6-BCB08564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751" y="709424"/>
            <a:ext cx="4212639" cy="392353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33D260A-56E6-481D-A148-575AD5E5C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498" y="1132980"/>
            <a:ext cx="5084370" cy="36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9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6284F1-3B02-4C7B-A678-42D153DA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43" y="713453"/>
            <a:ext cx="2947482" cy="1375523"/>
          </a:xfrm>
        </p:spPr>
        <p:txBody>
          <a:bodyPr/>
          <a:lstStyle/>
          <a:p>
            <a:r>
              <a:rPr lang="el-GR" dirty="0"/>
              <a:t>Κινήσεις κατά τη βάδιση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D69282-7248-456E-A900-2B0B7008D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946C18E-EC72-4583-A84F-E782D050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53" y="1264739"/>
            <a:ext cx="4821015" cy="438567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16D1F3E-9A27-4EA1-80C1-2F09E4E3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84" y="2472328"/>
            <a:ext cx="4470012" cy="43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3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F1304B-95A1-47A1-93D2-E57A0C62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13FD5D-8A7D-420C-8CDF-F4EBD1EB9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FDEE82-9DA3-41F0-AC18-EE06EFB0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41" y="592913"/>
            <a:ext cx="4937760" cy="567217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EA7C10D-2A8F-42A0-A08A-351FA2EA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0" y="1555218"/>
            <a:ext cx="3454919" cy="36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8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950ACC-0BF3-4228-86F5-ED6F5FA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C4B01209-90C7-4441-A8A9-E0D05FE02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4177" y="707626"/>
            <a:ext cx="5131646" cy="4743132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89725BD-66C7-4019-9AF4-5A2AC357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132980"/>
            <a:ext cx="2905530" cy="3648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FA09BB-112A-45B3-BC55-DB499E33C376}"/>
              </a:ext>
            </a:extLst>
          </p:cNvPr>
          <p:cNvSpPr txBox="1"/>
          <p:nvPr/>
        </p:nvSpPr>
        <p:spPr>
          <a:xfrm>
            <a:off x="4082203" y="615037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Νεύση</a:t>
            </a:r>
            <a:r>
              <a:rPr lang="el-GR" dirty="0"/>
              <a:t>: Βάση του ιερού εμπρός και κάτω.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EE7AAD8A-941E-43F8-8C25-2022691CC6DB}"/>
              </a:ext>
            </a:extLst>
          </p:cNvPr>
          <p:cNvSpPr/>
          <p:nvPr/>
        </p:nvSpPr>
        <p:spPr>
          <a:xfrm>
            <a:off x="2094255" y="6150374"/>
            <a:ext cx="1613647" cy="3712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48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8C1973-DBC9-45C0-A6AB-3D9A1C0E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616349" cy="4601183"/>
          </a:xfrm>
        </p:spPr>
        <p:txBody>
          <a:bodyPr>
            <a:normAutofit fontScale="90000"/>
          </a:bodyPr>
          <a:lstStyle/>
          <a:p>
            <a:r>
              <a:rPr lang="el-GR" sz="2200" b="1" dirty="0">
                <a:solidFill>
                  <a:srgbClr val="FF0000"/>
                </a:solidFill>
              </a:rPr>
              <a:t>Κλίση προς τα Έσω </a:t>
            </a:r>
            <a:br>
              <a:rPr lang="el-GR" sz="2200" b="1" dirty="0">
                <a:solidFill>
                  <a:srgbClr val="FF0000"/>
                </a:solidFill>
              </a:rPr>
            </a:br>
            <a:br>
              <a:rPr lang="el-GR" sz="2200" b="1" dirty="0">
                <a:solidFill>
                  <a:srgbClr val="FF0000"/>
                </a:solidFill>
              </a:rPr>
            </a:br>
            <a:r>
              <a:rPr lang="el-GR" sz="2200" dirty="0">
                <a:solidFill>
                  <a:srgbClr val="FF0000"/>
                </a:solidFill>
              </a:rPr>
              <a:t>Η κλίση προς τα έσω, γνωστή και ως </a:t>
            </a:r>
            <a:r>
              <a:rPr lang="el-GR" sz="2200" b="1" dirty="0">
                <a:solidFill>
                  <a:srgbClr val="FF0000"/>
                </a:solidFill>
              </a:rPr>
              <a:t>πλάγια κάμψη</a:t>
            </a:r>
            <a:r>
              <a:rPr lang="el-GR" sz="2200" dirty="0">
                <a:solidFill>
                  <a:srgbClr val="FF0000"/>
                </a:solidFill>
              </a:rPr>
              <a:t> (</a:t>
            </a:r>
            <a:r>
              <a:rPr lang="el-GR" sz="2200" dirty="0" err="1">
                <a:solidFill>
                  <a:srgbClr val="FF0000"/>
                </a:solidFill>
              </a:rPr>
              <a:t>lateral</a:t>
            </a:r>
            <a:r>
              <a:rPr lang="el-GR" sz="2200" dirty="0">
                <a:solidFill>
                  <a:srgbClr val="FF0000"/>
                </a:solidFill>
              </a:rPr>
              <a:t> </a:t>
            </a:r>
            <a:r>
              <a:rPr lang="el-GR" sz="2200" dirty="0" err="1">
                <a:solidFill>
                  <a:srgbClr val="FF0000"/>
                </a:solidFill>
              </a:rPr>
              <a:t>tilt</a:t>
            </a:r>
            <a:r>
              <a:rPr lang="el-GR" sz="2200" dirty="0">
                <a:solidFill>
                  <a:srgbClr val="FF0000"/>
                </a:solidFill>
              </a:rPr>
              <a:t>) ή </a:t>
            </a:r>
            <a:r>
              <a:rPr lang="el-GR" sz="2200" b="1" dirty="0">
                <a:solidFill>
                  <a:srgbClr val="FF0000"/>
                </a:solidFill>
              </a:rPr>
              <a:t>κάμψη του ιερού</a:t>
            </a:r>
            <a:r>
              <a:rPr lang="el-GR" sz="2200" dirty="0">
                <a:solidFill>
                  <a:srgbClr val="FF0000"/>
                </a:solidFill>
              </a:rPr>
              <a:t> σε συγκεκριμένες κατευθύνσεις, περιγράφει την περιστροφή της λεκάνης κατά την οποία:</a:t>
            </a:r>
            <a:br>
              <a:rPr lang="el-GR" sz="2200" dirty="0">
                <a:solidFill>
                  <a:srgbClr val="FF0000"/>
                </a:solidFill>
              </a:rPr>
            </a:br>
            <a:r>
              <a:rPr lang="el-GR" sz="2200" dirty="0">
                <a:solidFill>
                  <a:srgbClr val="FF0000"/>
                </a:solidFill>
              </a:rPr>
              <a:t>Το ένα λακωνικό οστό κινείται προς τα έσω και κάτω, ενώ το άλλο κινείται προς τα έξω και πάνω.</a:t>
            </a:r>
            <a:br>
              <a:rPr lang="el-GR" sz="2200" dirty="0">
                <a:solidFill>
                  <a:srgbClr val="FF0000"/>
                </a:solidFill>
              </a:rPr>
            </a:br>
            <a:r>
              <a:rPr lang="el-GR" sz="2200" dirty="0">
                <a:solidFill>
                  <a:srgbClr val="FF0000"/>
                </a:solidFill>
              </a:rPr>
              <a:t>Αυτή η κίνηση βοηθάει στη διόρθωση </a:t>
            </a:r>
            <a:r>
              <a:rPr lang="el-GR" sz="2200" dirty="0" err="1">
                <a:solidFill>
                  <a:srgbClr val="FF0000"/>
                </a:solidFill>
              </a:rPr>
              <a:t>ανισοσκελιών</a:t>
            </a:r>
            <a:r>
              <a:rPr lang="el-GR" sz="2200" dirty="0">
                <a:solidFill>
                  <a:srgbClr val="FF0000"/>
                </a:solidFill>
              </a:rPr>
              <a:t> και γενικά επιτρέπει μικρές προσαρμογές κατά το περπάτημα ή άλλες καθημερινές δραστηριότητες</a:t>
            </a:r>
            <a:r>
              <a:rPr lang="el-GR" dirty="0"/>
              <a:t>.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E7C519-86FD-4622-914A-C4EBC357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37805C-1B59-4CF5-B31C-5A67C665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1" y="1123837"/>
            <a:ext cx="4400759" cy="4601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A9647-85C8-4D7D-95DA-DC09404C6F38}"/>
              </a:ext>
            </a:extLst>
          </p:cNvPr>
          <p:cNvSpPr txBox="1"/>
          <p:nvPr/>
        </p:nvSpPr>
        <p:spPr>
          <a:xfrm>
            <a:off x="5535930" y="5993892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Κλίση προς τα Έσω</a:t>
            </a:r>
            <a:r>
              <a:rPr lang="el-GR" dirty="0"/>
              <a:t>: Πλάγια κλίση της λεκάνης που επιτρέπει μικρές προσαρμογές.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76375683-7690-4005-BBBD-9B60DC8A134F}"/>
              </a:ext>
            </a:extLst>
          </p:cNvPr>
          <p:cNvSpPr/>
          <p:nvPr/>
        </p:nvSpPr>
        <p:spPr>
          <a:xfrm>
            <a:off x="3869267" y="6202297"/>
            <a:ext cx="1613647" cy="3712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21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C4B902-3F5D-469B-8C25-C0EAD743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43F681-8EDB-4FF3-BD4C-7F9839BC9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30AA0-6809-46A5-8A94-A5861B881AAD}"/>
              </a:ext>
            </a:extLst>
          </p:cNvPr>
          <p:cNvSpPr txBox="1"/>
          <p:nvPr/>
        </p:nvSpPr>
        <p:spPr>
          <a:xfrm>
            <a:off x="3615690" y="610945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 err="1"/>
              <a:t>Αντίνευση</a:t>
            </a:r>
            <a:r>
              <a:rPr lang="el-GR" dirty="0"/>
              <a:t>: Βάση του ιερού πίσω και πάνω.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E4FFFF9-D4D9-4FBC-91CE-81E73E78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918" y="1309898"/>
            <a:ext cx="4721761" cy="317176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84BBADD-2FEA-4539-9645-B9B9315D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2" y="947616"/>
            <a:ext cx="3177498" cy="4601183"/>
          </a:xfrm>
          <a:prstGeom prst="rect">
            <a:avLst/>
          </a:prstGeom>
        </p:spPr>
      </p:pic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5D9FA50D-E459-4AFD-8366-E3F22B3C799D}"/>
              </a:ext>
            </a:extLst>
          </p:cNvPr>
          <p:cNvSpPr/>
          <p:nvPr/>
        </p:nvSpPr>
        <p:spPr>
          <a:xfrm>
            <a:off x="1941032" y="6151581"/>
            <a:ext cx="1613647" cy="3712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85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F94414-FE9E-4927-A784-4A9ECC4F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CD9199-CBF9-433B-B252-ECF7C1E2A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b="1" dirty="0"/>
              <a:t>κλίση προς τα έξω</a:t>
            </a:r>
            <a:r>
              <a:rPr lang="el-GR" dirty="0"/>
              <a:t> στην </a:t>
            </a:r>
            <a:r>
              <a:rPr lang="el-GR" dirty="0" err="1"/>
              <a:t>ιερολαγόνια</a:t>
            </a:r>
            <a:r>
              <a:rPr lang="el-GR" dirty="0"/>
              <a:t> άρθρωση αναφέρεται σε μια κίνηση όπου το ιερό οστό περιστρέφεται </a:t>
            </a:r>
            <a:r>
              <a:rPr lang="el-GR" b="1" dirty="0"/>
              <a:t>προς τα έξω</a:t>
            </a:r>
            <a:r>
              <a:rPr lang="el-GR" dirty="0"/>
              <a:t> (εξωτερική κλίση) σε σχέση με τα λαγόνια οστά της λεκάνης.</a:t>
            </a:r>
          </a:p>
          <a:p>
            <a:r>
              <a:rPr lang="el-GR" dirty="0"/>
              <a:t>Πιο συγκεκριμένα: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Στην κλίση προς τα έξω (</a:t>
            </a:r>
            <a:r>
              <a:rPr lang="el-GR" dirty="0" err="1"/>
              <a:t>outward</a:t>
            </a:r>
            <a:r>
              <a:rPr lang="el-GR" dirty="0"/>
              <a:t> </a:t>
            </a:r>
            <a:r>
              <a:rPr lang="el-GR" dirty="0" err="1"/>
              <a:t>tilt</a:t>
            </a:r>
            <a:r>
              <a:rPr lang="el-GR" dirty="0"/>
              <a:t> ή εξωτερική κλίση), το ιερό οστό στρέφεται έτσι ώστε οι πλευρές του κινούνται </a:t>
            </a:r>
            <a:r>
              <a:rPr lang="el-GR" b="1" dirty="0"/>
              <a:t>προς τα έξω</a:t>
            </a:r>
            <a:r>
              <a:rPr lang="el-GR" dirty="0"/>
              <a:t> και </a:t>
            </a:r>
            <a:r>
              <a:rPr lang="el-GR" b="1" dirty="0"/>
              <a:t>μακριά από τη μέση γραμμή</a:t>
            </a:r>
            <a:r>
              <a:rPr lang="el-GR" dirty="0"/>
              <a:t> του σώματος.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Αυτή η κίνηση δημιουργεί μια ελαφρά στροφή προς τα έξω στα λαγόνια οστά, και παρατηρείται σε θέσεις όπου το βάρος διανέμεται ασύμμετρα, όπως στην πλάγια κάμψη ή στροφή της λεκάνης.</a:t>
            </a:r>
          </a:p>
          <a:p>
            <a:r>
              <a:rPr lang="el-GR" dirty="0"/>
              <a:t>Συνοπτικά, η </a:t>
            </a:r>
            <a:r>
              <a:rPr lang="el-GR" b="1" dirty="0"/>
              <a:t>κλίση προς τα έξω</a:t>
            </a:r>
            <a:r>
              <a:rPr lang="el-GR" dirty="0"/>
              <a:t> αφορά στην ελαφριά περιστροφή και απόκλιση του ιερού από τη μέση γραμμή, που είναι συχνά απαραίτητη για την εξισορρόπηση και την απορρόφηση φορτίων κατά την κίνηση, ιδιαίτερα στο περπάτημα ή σε ασύμμετρες στάσεις του σώματος.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727F83A-155B-47CF-B5E6-C758D7AE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5" y="2217404"/>
            <a:ext cx="3486559" cy="60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1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27D1031-48CA-4C5A-8D07-3719D6A09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0" t="5415"/>
          <a:stretch/>
        </p:blipFill>
        <p:spPr>
          <a:xfrm>
            <a:off x="4213412" y="1461247"/>
            <a:ext cx="4564828" cy="2235088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1593C9-EE38-4961-8D46-95D79D10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5" y="2217404"/>
            <a:ext cx="3486559" cy="60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1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799902-DF45-42B1-A1C5-0320C38E7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4BE5D3-036D-4332-9B4F-8FF6E8457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660" y="1344534"/>
            <a:ext cx="5091323" cy="41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1DEF4C-1079-4BF4-83DF-D0381616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FDC14E-F033-48E8-9B9E-61C559FD7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065B66-6812-4764-9DD4-13F88AF3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840" y="309882"/>
            <a:ext cx="3010320" cy="561100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8DF59B4-3488-42FF-A3F7-7EEAD647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59" y="1308252"/>
            <a:ext cx="4190863" cy="36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CEC25F-1610-46F2-867C-20A3AFE0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32C807-96F0-4D83-98AC-776C6E8B1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4479803-1249-4DC2-8E6B-CB3114E5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71" y="955112"/>
            <a:ext cx="384259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5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38571B-18F4-4722-9629-0E1C221D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12F484B-2CF6-47FA-815D-127740A84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188" y="285726"/>
            <a:ext cx="3568531" cy="557584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F74CE71-9DD0-4DE8-8DB6-86DFE453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60" y="1338172"/>
            <a:ext cx="4579075" cy="190794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883E8AC-0F26-474F-8E7D-E2E49AAEE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766" y="1338172"/>
            <a:ext cx="4919545" cy="41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7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968028-4BAF-4FE4-ADD0-B96AF766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03AF83-D82E-45F4-B617-FF4ADAD31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527AE2-070F-4134-832B-2F0C581F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191" y="340237"/>
            <a:ext cx="3636849" cy="61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EF5388-2276-4399-A62A-C813C919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CB4BEA-F31F-40B9-9726-C6EBF604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3C9196-A81B-4200-8CB9-44DC4DED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94" y="1132980"/>
            <a:ext cx="8660466" cy="39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98176"/>
      </p:ext>
    </p:extLst>
  </p:cSld>
  <p:clrMapOvr>
    <a:masterClrMapping/>
  </p:clrMapOvr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96_TF00804820.potx" id="{3558FF3D-AC1B-4298-A598-BE893E76F607}" vid="{61321D3B-68C6-4D07-82F6-BD2D7C37FD2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Πλαίσιο</Template>
  <TotalTime>194</TotalTime>
  <Words>460</Words>
  <Application>Microsoft Office PowerPoint</Application>
  <PresentationFormat>Ευρεία οθόνη</PresentationFormat>
  <Paragraphs>27</Paragraphs>
  <Slides>34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Arial</vt:lpstr>
      <vt:lpstr>Calibri</vt:lpstr>
      <vt:lpstr>Corbel</vt:lpstr>
      <vt:lpstr>Wingdings 2</vt:lpstr>
      <vt:lpstr>Πλαίσιο</vt:lpstr>
      <vt:lpstr>Πύελος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Αγγείωση – Αρτηρίες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Κινήσεις: Νεύση &amp; Αντίνευση </vt:lpstr>
      <vt:lpstr>Παρουσίαση του PowerPoint</vt:lpstr>
      <vt:lpstr>Παρουσίαση του PowerPoint</vt:lpstr>
      <vt:lpstr>Παρουσίαση του PowerPoint</vt:lpstr>
      <vt:lpstr>Αντίνευση</vt:lpstr>
      <vt:lpstr>Κινήσεις: Νεύση &amp; Αντίνευση </vt:lpstr>
      <vt:lpstr>Παρουσίαση του PowerPoint</vt:lpstr>
      <vt:lpstr>Τάσεις κίνησης στην όρθια θέση </vt:lpstr>
      <vt:lpstr>Παρουσίαση του PowerPoint</vt:lpstr>
      <vt:lpstr>Κινήσεις κατά τη βάδιση</vt:lpstr>
      <vt:lpstr>Παρουσίαση του PowerPoint</vt:lpstr>
      <vt:lpstr>Κλίση προς τα Έσω   Η κλίση προς τα έσω, γνωστή και ως πλάγια κάμψη (lateral tilt) ή κάμψη του ιερού σε συγκεκριμένες κατευθύνσεις, περιγράφει την περιστροφή της λεκάνης κατά την οποία: Το ένα λακωνικό οστό κινείται προς τα έσω και κάτω, ενώ το άλλο κινείται προς τα έξω και πάνω. Αυτή η κίνηση βοηθάει στη διόρθωση ανισοσκελιών και γενικά επιτρέπει μικρές προσαρμογές κατά το περπάτημα ή άλλες καθημερινές δραστηριότητες. 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Πύελος</dc:title>
  <dc:creator>Pinelopi vlotinou</dc:creator>
  <cp:lastModifiedBy>Pinelopi vlotinou</cp:lastModifiedBy>
  <cp:revision>8</cp:revision>
  <dcterms:created xsi:type="dcterms:W3CDTF">2024-11-04T17:58:57Z</dcterms:created>
  <dcterms:modified xsi:type="dcterms:W3CDTF">2024-11-04T21:13:22Z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