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3"/>
  </p:notesMasterIdLst>
  <p:sldIdLst>
    <p:sldId id="256" r:id="rId2"/>
    <p:sldId id="397" r:id="rId3"/>
    <p:sldId id="399" r:id="rId4"/>
    <p:sldId id="398" r:id="rId5"/>
    <p:sldId id="400" r:id="rId6"/>
    <p:sldId id="401" r:id="rId7"/>
    <p:sldId id="258" r:id="rId8"/>
    <p:sldId id="264" r:id="rId9"/>
    <p:sldId id="265" r:id="rId10"/>
    <p:sldId id="269" r:id="rId11"/>
    <p:sldId id="270" r:id="rId12"/>
    <p:sldId id="271" r:id="rId13"/>
    <p:sldId id="272" r:id="rId14"/>
    <p:sldId id="273" r:id="rId15"/>
    <p:sldId id="287" r:id="rId16"/>
    <p:sldId id="288" r:id="rId17"/>
    <p:sldId id="289" r:id="rId18"/>
    <p:sldId id="290" r:id="rId19"/>
    <p:sldId id="295" r:id="rId20"/>
    <p:sldId id="296" r:id="rId21"/>
    <p:sldId id="304" r:id="rId22"/>
    <p:sldId id="299" r:id="rId23"/>
    <p:sldId id="303" r:id="rId24"/>
    <p:sldId id="305" r:id="rId25"/>
    <p:sldId id="306" r:id="rId26"/>
    <p:sldId id="307" r:id="rId27"/>
    <p:sldId id="308" r:id="rId28"/>
    <p:sldId id="309" r:id="rId29"/>
    <p:sldId id="310" r:id="rId30"/>
    <p:sldId id="312"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4" r:id="rId50"/>
    <p:sldId id="386" r:id="rId51"/>
    <p:sldId id="335"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87" r:id="rId73"/>
    <p:sldId id="356" r:id="rId74"/>
    <p:sldId id="357" r:id="rId75"/>
    <p:sldId id="358" r:id="rId76"/>
    <p:sldId id="359" r:id="rId77"/>
    <p:sldId id="385" r:id="rId78"/>
    <p:sldId id="360" r:id="rId79"/>
    <p:sldId id="361" r:id="rId80"/>
    <p:sldId id="362" r:id="rId81"/>
    <p:sldId id="363" r:id="rId82"/>
    <p:sldId id="364" r:id="rId83"/>
    <p:sldId id="365" r:id="rId84"/>
    <p:sldId id="366" r:id="rId85"/>
    <p:sldId id="367" r:id="rId86"/>
    <p:sldId id="368" r:id="rId87"/>
    <p:sldId id="369" r:id="rId88"/>
    <p:sldId id="370" r:id="rId89"/>
    <p:sldId id="371" r:id="rId90"/>
    <p:sldId id="372" r:id="rId91"/>
    <p:sldId id="373" r:id="rId92"/>
    <p:sldId id="374" r:id="rId93"/>
    <p:sldId id="375" r:id="rId94"/>
    <p:sldId id="376" r:id="rId95"/>
    <p:sldId id="377" r:id="rId96"/>
    <p:sldId id="378" r:id="rId97"/>
    <p:sldId id="379" r:id="rId98"/>
    <p:sldId id="380" r:id="rId99"/>
    <p:sldId id="381" r:id="rId100"/>
    <p:sldId id="382" r:id="rId101"/>
    <p:sldId id="383" r:id="rId102"/>
    <p:sldId id="384" r:id="rId103"/>
    <p:sldId id="388" r:id="rId104"/>
    <p:sldId id="389" r:id="rId105"/>
    <p:sldId id="390" r:id="rId106"/>
    <p:sldId id="391" r:id="rId107"/>
    <p:sldId id="392" r:id="rId108"/>
    <p:sldId id="393" r:id="rId109"/>
    <p:sldId id="394" r:id="rId110"/>
    <p:sldId id="396" r:id="rId111"/>
    <p:sldId id="395"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330"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AFAB1B-50FF-480D-AF7D-9F712E6509DC}" type="datetimeFigureOut">
              <a:rPr lang="el-GR" smtClean="0"/>
              <a:t>1/4/2020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299D1A-249F-4CF6-94E9-51D1D7A15B73}" type="slidenum">
              <a:rPr lang="el-GR" smtClean="0"/>
              <a:t>‹#›</a:t>
            </a:fld>
            <a:endParaRPr lang="el-GR"/>
          </a:p>
        </p:txBody>
      </p:sp>
    </p:spTree>
    <p:extLst>
      <p:ext uri="{BB962C8B-B14F-4D97-AF65-F5344CB8AC3E}">
        <p14:creationId xmlns:p14="http://schemas.microsoft.com/office/powerpoint/2010/main" val="104759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42D780-ED20-4CD0-AE1B-EEE23E0E331F}" type="slidenum">
              <a:rPr lang="el-GR" smtClean="0"/>
              <a:pPr/>
              <a:t>22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42D780-ED20-4CD0-AE1B-EEE23E0E331F}" type="slidenum">
              <a:rPr lang="el-GR" smtClean="0"/>
              <a:pPr/>
              <a:t>27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290F55F-664B-47A4-AF0C-70B279C544E9}" type="slidenum">
              <a:rPr lang="en-US" sz="1200">
                <a:solidFill>
                  <a:schemeClr val="tx1"/>
                </a:solidFill>
                <a:latin typeface="Times New Roman" pitchFamily="18" charset="-95"/>
              </a:rPr>
              <a:pPr algn="r"/>
              <a:t>31</a:t>
            </a:fld>
            <a:endParaRPr lang="en-US" sz="1200">
              <a:solidFill>
                <a:schemeClr val="tx1"/>
              </a:solidFill>
              <a:latin typeface="Times New Roman" pitchFamily="18" charset="-95"/>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D784076-926E-40DA-A195-6E23401623BA}" type="slidenum">
              <a:rPr lang="en-US" sz="1200">
                <a:solidFill>
                  <a:schemeClr val="tx1"/>
                </a:solidFill>
                <a:latin typeface="Times New Roman" pitchFamily="18" charset="-95"/>
              </a:rPr>
              <a:pPr algn="r"/>
              <a:t>39</a:t>
            </a:fld>
            <a:endParaRPr lang="en-US" sz="1200">
              <a:solidFill>
                <a:schemeClr val="tx1"/>
              </a:solidFill>
              <a:latin typeface="Times New Roman" pitchFamily="18" charset="-95"/>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42D780-ED20-4CD0-AE1B-EEE23E0E331F}" type="slidenum">
              <a:rPr lang="el-GR" smtClean="0"/>
              <a:pPr/>
              <a:t>41</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B200C4D-5B1C-426E-AE6E-BFB0098D61CC}" type="slidenum">
              <a:rPr lang="en-US" sz="1200">
                <a:solidFill>
                  <a:schemeClr val="tx1"/>
                </a:solidFill>
                <a:latin typeface="Times New Roman" pitchFamily="18" charset="-95"/>
              </a:rPr>
              <a:pPr algn="r"/>
              <a:t>43</a:t>
            </a:fld>
            <a:endParaRPr lang="en-US" sz="1200">
              <a:solidFill>
                <a:schemeClr val="tx1"/>
              </a:solidFill>
              <a:latin typeface="Times New Roman" pitchFamily="18" charset="-95"/>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42D780-ED20-4CD0-AE1B-EEE23E0E331F}" type="slidenum">
              <a:rPr lang="el-GR" smtClean="0"/>
              <a:pPr/>
              <a:t>66</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42D780-ED20-4CD0-AE1B-EEE23E0E331F}" type="slidenum">
              <a:rPr lang="el-GR" smtClean="0"/>
              <a:pPr/>
              <a:t>93</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p:txBody>
          <a:bodyPr/>
          <a:lstStyle/>
          <a:p>
            <a:pPr>
              <a:defRPr/>
            </a:pPr>
            <a:r>
              <a:rPr lang="el-GR"/>
              <a:t>Παθογόνα Τροφίμων Ενότητα 1:Εισαγωγή</a:t>
            </a:r>
          </a:p>
        </p:txBody>
      </p:sp>
      <p:sp>
        <p:nvSpPr>
          <p:cNvPr id="54275" name="Rectangle 7"/>
          <p:cNvSpPr>
            <a:spLocks noGrp="1" noChangeArrowheads="1"/>
          </p:cNvSpPr>
          <p:nvPr>
            <p:ph type="sldNum" sz="quarter" idx="5"/>
          </p:nvPr>
        </p:nvSpPr>
        <p:spPr/>
        <p:txBody>
          <a:bodyPr/>
          <a:lstStyle/>
          <a:p>
            <a:pPr>
              <a:defRPr/>
            </a:pPr>
            <a:fld id="{D8DAA50B-FE3D-4AD6-9DAE-2EC6AED301AC}" type="slidenum">
              <a:rPr lang="el-GR" smtClean="0"/>
              <a:pPr>
                <a:defRPr/>
              </a:pPr>
              <a:t>110</a:t>
            </a:fld>
            <a:endParaRPr lang="el-G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a:ln/>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a:xfrm>
            <a:off x="1921934" y="5054602"/>
            <a:ext cx="4064860" cy="279400"/>
          </a:xfrm>
        </p:spPr>
        <p:txBody>
          <a:bodyPr/>
          <a:lstStyle/>
          <a:p>
            <a:endParaRPr lang="el-GR"/>
          </a:p>
        </p:txBody>
      </p:sp>
      <p:sp>
        <p:nvSpPr>
          <p:cNvPr id="6" name="Slide Number Placeholder 5"/>
          <p:cNvSpPr>
            <a:spLocks noGrp="1"/>
          </p:cNvSpPr>
          <p:nvPr>
            <p:ph type="sldNum" sz="quarter" idx="12"/>
          </p:nvPr>
        </p:nvSpPr>
        <p:spPr>
          <a:xfrm>
            <a:off x="6817317" y="5054602"/>
            <a:ext cx="413483" cy="279400"/>
          </a:xfrm>
        </p:spPr>
        <p:txBody>
          <a:bodyPr/>
          <a:lstStyle/>
          <a:p>
            <a:fld id="{94BE0D82-A6E8-419A-B39A-1BB93EAF6B77}" type="slidenum">
              <a:rPr lang="el-GR" smtClean="0"/>
              <a:pPr/>
              <a:t>‹#›</a:t>
            </a:fld>
            <a:endParaRPr lang="el-GR"/>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380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3BC2570-D23F-40BF-89A4-92056E6E8CFC}" type="datetimeFigureOut">
              <a:rPr lang="el-GR" smtClean="0"/>
              <a:pPr/>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359475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887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297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174355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558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19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585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65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302538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3BC2570-D23F-40BF-89A4-92056E6E8CFC}" type="datetimeFigureOut">
              <a:rPr lang="el-GR" smtClean="0"/>
              <a:pPr/>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4BE0D82-A6E8-419A-B39A-1BB93EAF6B77}" type="slidenum">
              <a:rPr lang="el-GR" smtClean="0"/>
              <a:pPr/>
              <a:t>‹#›</a:t>
            </a:fld>
            <a:endParaRPr lang="el-GR"/>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160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A3BC2570-D23F-40BF-89A4-92056E6E8CFC}" type="datetimeFigureOut">
              <a:rPr lang="el-GR" smtClean="0"/>
              <a:pPr/>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186012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A3BC2570-D23F-40BF-89A4-92056E6E8CFC}" type="datetimeFigureOut">
              <a:rPr lang="el-GR" smtClean="0"/>
              <a:pPr/>
              <a:t>1/4/2020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4BE0D82-A6E8-419A-B39A-1BB93EAF6B77}" type="slidenum">
              <a:rPr lang="el-GR" smtClean="0"/>
              <a:pPr/>
              <a:t>‹#›</a:t>
            </a:fld>
            <a:endParaRPr lang="el-GR"/>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918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A3BC2570-D23F-40BF-89A4-92056E6E8CFC}" type="datetimeFigureOut">
              <a:rPr lang="el-GR" smtClean="0"/>
              <a:pPr/>
              <a:t>1/4/2020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4BE0D82-A6E8-419A-B39A-1BB93EAF6B77}" type="slidenum">
              <a:rPr lang="el-GR" smtClean="0"/>
              <a:pPr/>
              <a:t>‹#›</a:t>
            </a:fld>
            <a:endParaRPr lang="el-GR"/>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0654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C2570-D23F-40BF-89A4-92056E6E8CFC}" type="datetimeFigureOut">
              <a:rPr lang="el-GR" smtClean="0"/>
              <a:pPr/>
              <a:t>1/4/2020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135661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3BC2570-D23F-40BF-89A4-92056E6E8CFC}" type="datetimeFigureOut">
              <a:rPr lang="el-GR" smtClean="0"/>
              <a:pPr/>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4BE0D82-A6E8-419A-B39A-1BB93EAF6B77}" type="slidenum">
              <a:rPr lang="el-GR" smtClean="0"/>
              <a:pPr/>
              <a:t>‹#›</a:t>
            </a:fld>
            <a:endParaRPr lang="el-GR"/>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264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3BC2570-D23F-40BF-89A4-92056E6E8CFC}" type="datetimeFigureOut">
              <a:rPr lang="el-GR" smtClean="0"/>
              <a:pPr/>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4BE0D82-A6E8-419A-B39A-1BB93EAF6B77}" type="slidenum">
              <a:rPr lang="el-GR" smtClean="0"/>
              <a:pPr/>
              <a:t>‹#›</a:t>
            </a:fld>
            <a:endParaRPr lang="el-GR"/>
          </a:p>
        </p:txBody>
      </p:sp>
    </p:spTree>
    <p:extLst>
      <p:ext uri="{BB962C8B-B14F-4D97-AF65-F5344CB8AC3E}">
        <p14:creationId xmlns:p14="http://schemas.microsoft.com/office/powerpoint/2010/main" val="99794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3BC2570-D23F-40BF-89A4-92056E6E8CFC}" type="datetimeFigureOut">
              <a:rPr lang="el-GR" smtClean="0"/>
              <a:pPr/>
              <a:t>1/4/2020</a:t>
            </a:fld>
            <a:endParaRPr lang="el-G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4BE0D82-A6E8-419A-B39A-1BB93EAF6B77}" type="slidenum">
              <a:rPr lang="el-GR" smtClean="0"/>
              <a:pPr/>
              <a:t>‹#›</a:t>
            </a:fld>
            <a:endParaRPr lang="el-GR"/>
          </a:p>
        </p:txBody>
      </p:sp>
    </p:spTree>
    <p:extLst>
      <p:ext uri="{BB962C8B-B14F-4D97-AF65-F5344CB8AC3E}">
        <p14:creationId xmlns:p14="http://schemas.microsoft.com/office/powerpoint/2010/main" val="697090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Εισαγωγή</a:t>
            </a:r>
          </a:p>
        </p:txBody>
      </p:sp>
      <p:sp>
        <p:nvSpPr>
          <p:cNvPr id="3" name="2 - Υπότιτλος"/>
          <p:cNvSpPr>
            <a:spLocks noGrp="1"/>
          </p:cNvSpPr>
          <p:nvPr>
            <p:ph type="subTitle" idx="1"/>
          </p:nvPr>
        </p:nvSpPr>
        <p:spPr/>
        <p:txBody>
          <a:bodyPr>
            <a:normAutofit/>
          </a:bodyPr>
          <a:lstStyle/>
          <a:p>
            <a:r>
              <a:rPr lang="el-GR" dirty="0"/>
              <a:t>Μικροβιολογία Τροφίμων</a:t>
            </a:r>
            <a:r>
              <a:rPr lang="en-US" dirty="0"/>
              <a:t> </a:t>
            </a:r>
            <a:endParaRPr lang="el-GR" dirty="0"/>
          </a:p>
          <a:p>
            <a:endParaRPr lang="el-GR" dirty="0"/>
          </a:p>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165.tif                                                       00055C7CMacintosh HD                   BC3495AF:"/>
          <p:cNvPicPr>
            <a:picLocks noChangeAspect="1" noChangeArrowheads="1"/>
          </p:cNvPicPr>
          <p:nvPr/>
        </p:nvPicPr>
        <p:blipFill>
          <a:blip r:embed="rId2" cstate="print"/>
          <a:srcRect/>
          <a:stretch>
            <a:fillRect/>
          </a:stretch>
        </p:blipFill>
        <p:spPr bwMode="auto">
          <a:xfrm>
            <a:off x="0" y="1556792"/>
            <a:ext cx="9144000" cy="4543425"/>
          </a:xfrm>
          <a:prstGeom prst="rect">
            <a:avLst/>
          </a:prstGeom>
          <a:noFill/>
          <a:ln w="9525">
            <a:noFill/>
            <a:miter lim="800000"/>
            <a:headEnd/>
            <a:tailEnd/>
          </a:ln>
        </p:spPr>
      </p:pic>
      <p:sp>
        <p:nvSpPr>
          <p:cNvPr id="4" name="3 - TextBox"/>
          <p:cNvSpPr txBox="1"/>
          <p:nvPr/>
        </p:nvSpPr>
        <p:spPr>
          <a:xfrm>
            <a:off x="611560" y="260648"/>
            <a:ext cx="8352928" cy="1200329"/>
          </a:xfrm>
          <a:prstGeom prst="rect">
            <a:avLst/>
          </a:prstGeom>
          <a:noFill/>
        </p:spPr>
        <p:txBody>
          <a:bodyPr wrap="square" rtlCol="0">
            <a:spAutoFit/>
          </a:bodyPr>
          <a:lstStyle/>
          <a:p>
            <a:r>
              <a:rPr lang="el-GR" b="1" u="sng" dirty="0">
                <a:effectLst>
                  <a:outerShdw blurRad="38100" dist="38100" dir="2700000" algn="tl">
                    <a:srgbClr val="000000">
                      <a:alpha val="43137"/>
                    </a:srgbClr>
                  </a:outerShdw>
                </a:effectLst>
              </a:rPr>
              <a:t>Μικροβιακή καμπύλη ανάπτυξης</a:t>
            </a:r>
            <a:r>
              <a:rPr lang="el-GR" dirty="0"/>
              <a:t>: εκφράζει την ανάπτυξη των μικροοργανισμών κατά την διάρκεια επώασης σε μία ασυνεχή καλλιέργεια (σε κλειστό σύστημα)</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404664"/>
            <a:ext cx="8229600" cy="1066800"/>
          </a:xfrm>
        </p:spPr>
        <p:txBody>
          <a:bodyPr/>
          <a:lstStyle/>
          <a:p>
            <a:r>
              <a:rPr lang="el-GR" dirty="0"/>
              <a:t>Μέθοδοι συντήρησης τροφίμων</a:t>
            </a:r>
          </a:p>
        </p:txBody>
      </p:sp>
      <p:graphicFrame>
        <p:nvGraphicFramePr>
          <p:cNvPr id="4" name="3 - Πίνακας"/>
          <p:cNvGraphicFramePr>
            <a:graphicFrameLocks noGrp="1"/>
          </p:cNvGraphicFramePr>
          <p:nvPr/>
        </p:nvGraphicFramePr>
        <p:xfrm>
          <a:off x="179512" y="1196753"/>
          <a:ext cx="8712968" cy="5481256"/>
        </p:xfrm>
        <a:graphic>
          <a:graphicData uri="http://schemas.openxmlformats.org/drawingml/2006/table">
            <a:tbl>
              <a:tblPr firstRow="1" bandRow="1">
                <a:tableStyleId>{5C22544A-7EE6-4342-B048-85BDC9FD1C3A}</a:tableStyleId>
              </a:tblPr>
              <a:tblGrid>
                <a:gridCol w="3946900">
                  <a:extLst>
                    <a:ext uri="{9D8B030D-6E8A-4147-A177-3AD203B41FA5}">
                      <a16:colId xmlns:a16="http://schemas.microsoft.com/office/drawing/2014/main" val="20000"/>
                    </a:ext>
                  </a:extLst>
                </a:gridCol>
                <a:gridCol w="4766068">
                  <a:extLst>
                    <a:ext uri="{9D8B030D-6E8A-4147-A177-3AD203B41FA5}">
                      <a16:colId xmlns:a16="http://schemas.microsoft.com/office/drawing/2014/main" val="20001"/>
                    </a:ext>
                  </a:extLst>
                </a:gridCol>
              </a:tblGrid>
              <a:tr h="634936">
                <a:tc>
                  <a:txBody>
                    <a:bodyPr/>
                    <a:lstStyle/>
                    <a:p>
                      <a:r>
                        <a:rPr lang="el-GR" dirty="0"/>
                        <a:t>σκοπός</a:t>
                      </a:r>
                    </a:p>
                  </a:txBody>
                  <a:tcPr/>
                </a:tc>
                <a:tc>
                  <a:txBody>
                    <a:bodyPr/>
                    <a:lstStyle/>
                    <a:p>
                      <a:r>
                        <a:rPr lang="el-GR" dirty="0"/>
                        <a:t>Επιτυγχάνεται με</a:t>
                      </a:r>
                    </a:p>
                  </a:txBody>
                  <a:tcPr/>
                </a:tc>
                <a:extLst>
                  <a:ext uri="{0D108BD9-81ED-4DB2-BD59-A6C34878D82A}">
                    <a16:rowId xmlns:a16="http://schemas.microsoft.com/office/drawing/2014/main" val="10000"/>
                  </a:ext>
                </a:extLst>
              </a:tr>
              <a:tr h="1460429">
                <a:tc>
                  <a:txBody>
                    <a:bodyPr/>
                    <a:lstStyle/>
                    <a:p>
                      <a:r>
                        <a:rPr lang="el-GR" dirty="0"/>
                        <a:t>Αναστολή</a:t>
                      </a:r>
                      <a:r>
                        <a:rPr lang="el-GR" baseline="0" dirty="0"/>
                        <a:t> της ανάπτυξης μικροοργανισμών ή μείωση του ρυθμού ανάπτυξης</a:t>
                      </a:r>
                      <a:endParaRPr lang="el-GR" dirty="0"/>
                    </a:p>
                  </a:txBody>
                  <a:tcPr/>
                </a:tc>
                <a:tc>
                  <a:txBody>
                    <a:bodyPr/>
                    <a:lstStyle/>
                    <a:p>
                      <a:pPr>
                        <a:buFont typeface="Wingdings" pitchFamily="2" charset="2"/>
                        <a:buChar char="Ø"/>
                      </a:pPr>
                      <a:r>
                        <a:rPr lang="el-GR" dirty="0"/>
                        <a:t>Χαμηλή θερμοκρασία (ψύξη, κατάψυξη)</a:t>
                      </a:r>
                    </a:p>
                    <a:p>
                      <a:pPr>
                        <a:buFont typeface="Wingdings" pitchFamily="2" charset="2"/>
                        <a:buChar char="Ø"/>
                      </a:pPr>
                      <a:r>
                        <a:rPr lang="el-GR" dirty="0"/>
                        <a:t>Μείωση </a:t>
                      </a:r>
                      <a:r>
                        <a:rPr lang="en-US" dirty="0"/>
                        <a:t>aw</a:t>
                      </a:r>
                    </a:p>
                    <a:p>
                      <a:pPr>
                        <a:buFont typeface="Wingdings" pitchFamily="2" charset="2"/>
                        <a:buChar char="Ø"/>
                      </a:pPr>
                      <a:r>
                        <a:rPr lang="el-GR" dirty="0" err="1"/>
                        <a:t>Οξίνιση</a:t>
                      </a:r>
                      <a:r>
                        <a:rPr lang="el-GR" baseline="0" dirty="0"/>
                        <a:t> (μείωση </a:t>
                      </a:r>
                      <a:r>
                        <a:rPr lang="en-US" dirty="0"/>
                        <a:t>pH</a:t>
                      </a:r>
                      <a:r>
                        <a:rPr lang="el-GR" dirty="0"/>
                        <a:t>)</a:t>
                      </a:r>
                    </a:p>
                    <a:p>
                      <a:pPr>
                        <a:buFont typeface="Wingdings" pitchFamily="2" charset="2"/>
                        <a:buChar char="Ø"/>
                      </a:pPr>
                      <a:r>
                        <a:rPr lang="el-GR" dirty="0"/>
                        <a:t>Τροποποιημένη ατμόσφαιρα </a:t>
                      </a:r>
                    </a:p>
                    <a:p>
                      <a:pPr>
                        <a:buFont typeface="Wingdings" pitchFamily="2" charset="2"/>
                        <a:buChar char="Ø"/>
                      </a:pPr>
                      <a:r>
                        <a:rPr lang="el-GR" dirty="0"/>
                        <a:t>Χημικά συντηρητικά</a:t>
                      </a:r>
                    </a:p>
                  </a:txBody>
                  <a:tcPr/>
                </a:tc>
                <a:extLst>
                  <a:ext uri="{0D108BD9-81ED-4DB2-BD59-A6C34878D82A}">
                    <a16:rowId xmlns:a16="http://schemas.microsoft.com/office/drawing/2014/main" val="10001"/>
                  </a:ext>
                </a:extLst>
              </a:tr>
              <a:tr h="1186599">
                <a:tc>
                  <a:txBody>
                    <a:bodyPr/>
                    <a:lstStyle/>
                    <a:p>
                      <a:r>
                        <a:rPr lang="el-GR" dirty="0"/>
                        <a:t>Καταστροφή των μικροοργανισμών</a:t>
                      </a:r>
                    </a:p>
                  </a:txBody>
                  <a:tcPr/>
                </a:tc>
                <a:tc>
                  <a:txBody>
                    <a:bodyPr/>
                    <a:lstStyle/>
                    <a:p>
                      <a:pPr>
                        <a:buFont typeface="Wingdings" pitchFamily="2" charset="2"/>
                        <a:buChar char="Ø"/>
                      </a:pPr>
                      <a:r>
                        <a:rPr lang="el-GR" dirty="0"/>
                        <a:t>Παστερίωση</a:t>
                      </a:r>
                    </a:p>
                    <a:p>
                      <a:pPr>
                        <a:buFont typeface="Wingdings" pitchFamily="2" charset="2"/>
                        <a:buChar char="Ø"/>
                      </a:pPr>
                      <a:r>
                        <a:rPr lang="el-GR" dirty="0"/>
                        <a:t>Κονσερβοποίηση</a:t>
                      </a:r>
                    </a:p>
                    <a:p>
                      <a:pPr>
                        <a:buFont typeface="Wingdings" pitchFamily="2" charset="2"/>
                        <a:buChar char="Ø"/>
                      </a:pPr>
                      <a:r>
                        <a:rPr lang="el-GR" dirty="0"/>
                        <a:t>Ακτινοβόληση</a:t>
                      </a:r>
                    </a:p>
                    <a:p>
                      <a:pPr>
                        <a:buFont typeface="Wingdings" pitchFamily="2" charset="2"/>
                        <a:buChar char="Ø"/>
                      </a:pPr>
                      <a:r>
                        <a:rPr lang="el-GR" dirty="0"/>
                        <a:t>Υψηλή υδροστατική πίεση</a:t>
                      </a:r>
                    </a:p>
                  </a:txBody>
                  <a:tcPr/>
                </a:tc>
                <a:extLst>
                  <a:ext uri="{0D108BD9-81ED-4DB2-BD59-A6C34878D82A}">
                    <a16:rowId xmlns:a16="http://schemas.microsoft.com/office/drawing/2014/main" val="10002"/>
                  </a:ext>
                </a:extLst>
              </a:tr>
              <a:tr h="638938">
                <a:tc>
                  <a:txBody>
                    <a:bodyPr/>
                    <a:lstStyle/>
                    <a:p>
                      <a:r>
                        <a:rPr lang="el-GR" dirty="0"/>
                        <a:t>Επιτάχυνση της ανάπτυξης</a:t>
                      </a:r>
                      <a:r>
                        <a:rPr lang="el-GR" baseline="0" dirty="0"/>
                        <a:t> των επιθυμητών μικροοργανισμών</a:t>
                      </a:r>
                      <a:endParaRPr lang="el-GR" dirty="0"/>
                    </a:p>
                  </a:txBody>
                  <a:tcPr/>
                </a:tc>
                <a:tc>
                  <a:txBody>
                    <a:bodyPr/>
                    <a:lstStyle/>
                    <a:p>
                      <a:pPr>
                        <a:buFont typeface="Wingdings" pitchFamily="2" charset="2"/>
                        <a:buChar char="Ø"/>
                      </a:pPr>
                      <a:r>
                        <a:rPr lang="el-GR" dirty="0" err="1"/>
                        <a:t>Οξυγαλακτική</a:t>
                      </a:r>
                      <a:r>
                        <a:rPr lang="el-GR" dirty="0"/>
                        <a:t> ζύμωση</a:t>
                      </a:r>
                    </a:p>
                    <a:p>
                      <a:pPr>
                        <a:buFont typeface="Wingdings" pitchFamily="2" charset="2"/>
                        <a:buChar char="Ø"/>
                      </a:pPr>
                      <a:r>
                        <a:rPr lang="el-GR" dirty="0"/>
                        <a:t>Γαλακτική</a:t>
                      </a:r>
                      <a:r>
                        <a:rPr lang="el-GR" baseline="0" dirty="0"/>
                        <a:t> ζύμωση</a:t>
                      </a:r>
                      <a:endParaRPr lang="el-GR" dirty="0"/>
                    </a:p>
                  </a:txBody>
                  <a:tcPr/>
                </a:tc>
                <a:extLst>
                  <a:ext uri="{0D108BD9-81ED-4DB2-BD59-A6C34878D82A}">
                    <a16:rowId xmlns:a16="http://schemas.microsoft.com/office/drawing/2014/main" val="10003"/>
                  </a:ext>
                </a:extLst>
              </a:tr>
              <a:tr h="638938">
                <a:tc>
                  <a:txBody>
                    <a:bodyPr/>
                    <a:lstStyle/>
                    <a:p>
                      <a:r>
                        <a:rPr lang="el-GR" dirty="0"/>
                        <a:t>Αποτροπή επιμόλυνσης του τροφίμου</a:t>
                      </a:r>
                    </a:p>
                  </a:txBody>
                  <a:tcPr/>
                </a:tc>
                <a:tc>
                  <a:txBody>
                    <a:bodyPr/>
                    <a:lstStyle/>
                    <a:p>
                      <a:pPr>
                        <a:buFont typeface="Wingdings" pitchFamily="2" charset="2"/>
                        <a:buChar char="Ø"/>
                      </a:pPr>
                      <a:r>
                        <a:rPr lang="el-GR" dirty="0"/>
                        <a:t>Ασηπτική επεξεργασία</a:t>
                      </a:r>
                    </a:p>
                  </a:txBody>
                  <a:tcPr/>
                </a:tc>
                <a:extLst>
                  <a:ext uri="{0D108BD9-81ED-4DB2-BD59-A6C34878D82A}">
                    <a16:rowId xmlns:a16="http://schemas.microsoft.com/office/drawing/2014/main" val="10004"/>
                  </a:ext>
                </a:extLst>
              </a:tr>
              <a:tr h="912768">
                <a:tc>
                  <a:txBody>
                    <a:bodyPr/>
                    <a:lstStyle/>
                    <a:p>
                      <a:r>
                        <a:rPr lang="el-GR" dirty="0"/>
                        <a:t>Μείωση</a:t>
                      </a:r>
                      <a:r>
                        <a:rPr lang="el-GR" baseline="0" dirty="0"/>
                        <a:t> του μικροβιακού φορτίου των υλικών συσκευασίας ή συστατικών</a:t>
                      </a:r>
                      <a:endParaRPr lang="el-GR" dirty="0"/>
                    </a:p>
                  </a:txBody>
                  <a:tcPr/>
                </a:tc>
                <a:tc>
                  <a:txBody>
                    <a:bodyPr/>
                    <a:lstStyle/>
                    <a:p>
                      <a:pPr>
                        <a:buFont typeface="Wingdings" pitchFamily="2" charset="2"/>
                        <a:buChar char="Ø"/>
                      </a:pPr>
                      <a:r>
                        <a:rPr lang="el-GR" dirty="0" err="1"/>
                        <a:t>Θερμικη</a:t>
                      </a:r>
                      <a:r>
                        <a:rPr lang="el-GR" dirty="0"/>
                        <a:t> επεξεργασία</a:t>
                      </a:r>
                    </a:p>
                    <a:p>
                      <a:pPr>
                        <a:buFont typeface="Wingdings" pitchFamily="2" charset="2"/>
                        <a:buChar char="Ø"/>
                      </a:pPr>
                      <a:r>
                        <a:rPr lang="el-GR" dirty="0"/>
                        <a:t>Χημικά συντηρητικά</a:t>
                      </a:r>
                    </a:p>
                    <a:p>
                      <a:pPr>
                        <a:buFont typeface="Wingdings" pitchFamily="2" charset="2"/>
                        <a:buChar char="Ø"/>
                      </a:pPr>
                      <a:r>
                        <a:rPr lang="el-GR" dirty="0"/>
                        <a:t>Ακτινοβόληση</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620688"/>
            <a:ext cx="9144000" cy="936104"/>
          </a:xfrm>
        </p:spPr>
        <p:txBody>
          <a:bodyPr>
            <a:noAutofit/>
          </a:bodyPr>
          <a:lstStyle/>
          <a:p>
            <a:r>
              <a:rPr lang="el-GR" sz="2800" dirty="0"/>
              <a:t>Μέθοδοι για αναστολή της ανάπτυξης μικροοργανισμών ή μείωση του ρυθμού ανάπτυξης</a:t>
            </a:r>
            <a:br>
              <a:rPr lang="el-GR" sz="2800" dirty="0"/>
            </a:br>
            <a:endParaRPr lang="el-GR" sz="2800" dirty="0"/>
          </a:p>
        </p:txBody>
      </p:sp>
      <p:graphicFrame>
        <p:nvGraphicFramePr>
          <p:cNvPr id="4" name="3 - Πίνακας"/>
          <p:cNvGraphicFramePr>
            <a:graphicFrameLocks noGrp="1"/>
          </p:cNvGraphicFramePr>
          <p:nvPr/>
        </p:nvGraphicFramePr>
        <p:xfrm>
          <a:off x="467544" y="1412776"/>
          <a:ext cx="7776864" cy="5315214"/>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522058">
                <a:tc>
                  <a:txBody>
                    <a:bodyPr/>
                    <a:lstStyle/>
                    <a:p>
                      <a:r>
                        <a:rPr lang="el-GR" dirty="0"/>
                        <a:t>Επεξεργασία</a:t>
                      </a:r>
                    </a:p>
                  </a:txBody>
                  <a:tcPr/>
                </a:tc>
                <a:tc>
                  <a:txBody>
                    <a:bodyPr/>
                    <a:lstStyle/>
                    <a:p>
                      <a:r>
                        <a:rPr lang="el-GR" dirty="0"/>
                        <a:t>Παράγοντας που επηρεάζει την ανάπτυξη του μικροοργανισμού</a:t>
                      </a:r>
                    </a:p>
                  </a:txBody>
                  <a:tcPr/>
                </a:tc>
                <a:extLst>
                  <a:ext uri="{0D108BD9-81ED-4DB2-BD59-A6C34878D82A}">
                    <a16:rowId xmlns:a16="http://schemas.microsoft.com/office/drawing/2014/main" val="10000"/>
                  </a:ext>
                </a:extLst>
              </a:tr>
              <a:tr h="522058">
                <a:tc>
                  <a:txBody>
                    <a:bodyPr/>
                    <a:lstStyle/>
                    <a:p>
                      <a:r>
                        <a:rPr lang="el-GR" dirty="0"/>
                        <a:t>Ψύξη</a:t>
                      </a:r>
                    </a:p>
                  </a:txBody>
                  <a:tcPr/>
                </a:tc>
                <a:tc>
                  <a:txBody>
                    <a:bodyPr/>
                    <a:lstStyle/>
                    <a:p>
                      <a:r>
                        <a:rPr lang="el-GR" dirty="0"/>
                        <a:t>Χαμηλή θερμοκρασία: μείωση</a:t>
                      </a:r>
                      <a:r>
                        <a:rPr lang="el-GR" baseline="0" dirty="0"/>
                        <a:t> ρυθμού ανάπτυξης</a:t>
                      </a:r>
                      <a:endParaRPr lang="el-GR" dirty="0"/>
                    </a:p>
                  </a:txBody>
                  <a:tcPr/>
                </a:tc>
                <a:extLst>
                  <a:ext uri="{0D108BD9-81ED-4DB2-BD59-A6C34878D82A}">
                    <a16:rowId xmlns:a16="http://schemas.microsoft.com/office/drawing/2014/main" val="10001"/>
                  </a:ext>
                </a:extLst>
              </a:tr>
              <a:tr h="522058">
                <a:tc>
                  <a:txBody>
                    <a:bodyPr/>
                    <a:lstStyle/>
                    <a:p>
                      <a:r>
                        <a:rPr lang="el-GR" dirty="0"/>
                        <a:t>Κατάψυξη</a:t>
                      </a:r>
                    </a:p>
                  </a:txBody>
                  <a:tcPr/>
                </a:tc>
                <a:tc>
                  <a:txBody>
                    <a:bodyPr/>
                    <a:lstStyle/>
                    <a:p>
                      <a:r>
                        <a:rPr lang="el-GR" dirty="0"/>
                        <a:t>Χαμηλή θερμοκρασία και</a:t>
                      </a:r>
                      <a:r>
                        <a:rPr lang="el-GR" baseline="0" dirty="0"/>
                        <a:t> χαμηλή </a:t>
                      </a:r>
                      <a:r>
                        <a:rPr lang="en-US" baseline="0" dirty="0"/>
                        <a:t>aw</a:t>
                      </a:r>
                      <a:r>
                        <a:rPr lang="el-GR" baseline="0" dirty="0"/>
                        <a:t>: αναστολή ανάπτυξης</a:t>
                      </a:r>
                      <a:endParaRPr lang="el-GR" dirty="0"/>
                    </a:p>
                  </a:txBody>
                  <a:tcPr/>
                </a:tc>
                <a:extLst>
                  <a:ext uri="{0D108BD9-81ED-4DB2-BD59-A6C34878D82A}">
                    <a16:rowId xmlns:a16="http://schemas.microsoft.com/office/drawing/2014/main" val="10002"/>
                  </a:ext>
                </a:extLst>
              </a:tr>
              <a:tr h="522058">
                <a:tc>
                  <a:txBody>
                    <a:bodyPr/>
                    <a:lstStyle/>
                    <a:p>
                      <a:r>
                        <a:rPr lang="el-GR" dirty="0"/>
                        <a:t>Αφυδάτωση</a:t>
                      </a:r>
                    </a:p>
                  </a:txBody>
                  <a:tcPr/>
                </a:tc>
                <a:tc>
                  <a:txBody>
                    <a:bodyPr/>
                    <a:lstStyle/>
                    <a:p>
                      <a:r>
                        <a:rPr lang="el-GR" dirty="0"/>
                        <a:t>Μείωση </a:t>
                      </a:r>
                      <a:r>
                        <a:rPr lang="en-US" dirty="0"/>
                        <a:t>aw</a:t>
                      </a:r>
                      <a:endParaRPr lang="el-GR" dirty="0"/>
                    </a:p>
                  </a:txBody>
                  <a:tcPr/>
                </a:tc>
                <a:extLst>
                  <a:ext uri="{0D108BD9-81ED-4DB2-BD59-A6C34878D82A}">
                    <a16:rowId xmlns:a16="http://schemas.microsoft.com/office/drawing/2014/main" val="10003"/>
                  </a:ext>
                </a:extLst>
              </a:tr>
              <a:tr h="522058">
                <a:tc>
                  <a:txBody>
                    <a:bodyPr/>
                    <a:lstStyle/>
                    <a:p>
                      <a:r>
                        <a:rPr lang="el-GR" dirty="0"/>
                        <a:t>Συσκευασία κενού</a:t>
                      </a:r>
                    </a:p>
                  </a:txBody>
                  <a:tcPr/>
                </a:tc>
                <a:tc>
                  <a:txBody>
                    <a:bodyPr/>
                    <a:lstStyle/>
                    <a:p>
                      <a:r>
                        <a:rPr lang="el-GR" dirty="0"/>
                        <a:t>Χαμηλή συγκέντρωση οξυγόνου: αναστολή</a:t>
                      </a:r>
                      <a:r>
                        <a:rPr lang="el-GR" baseline="0" dirty="0"/>
                        <a:t> αερόβιων και μείωση ρυθμού ανάπτυξης προαιρετικά αναερόβιων</a:t>
                      </a:r>
                      <a:endParaRPr lang="el-GR" dirty="0"/>
                    </a:p>
                  </a:txBody>
                  <a:tcPr/>
                </a:tc>
                <a:extLst>
                  <a:ext uri="{0D108BD9-81ED-4DB2-BD59-A6C34878D82A}">
                    <a16:rowId xmlns:a16="http://schemas.microsoft.com/office/drawing/2014/main" val="10004"/>
                  </a:ext>
                </a:extLst>
              </a:tr>
              <a:tr h="522058">
                <a:tc>
                  <a:txBody>
                    <a:bodyPr/>
                    <a:lstStyle/>
                    <a:p>
                      <a:r>
                        <a:rPr lang="el-GR" dirty="0"/>
                        <a:t>Τροποποιημένη ατμόσφαιρα συσκευασίας</a:t>
                      </a:r>
                    </a:p>
                  </a:txBody>
                  <a:tcPr/>
                </a:tc>
                <a:tc>
                  <a:txBody>
                    <a:bodyPr/>
                    <a:lstStyle/>
                    <a:p>
                      <a:r>
                        <a:rPr lang="el-GR" dirty="0"/>
                        <a:t>Διοξείδιο του άνθρακα (</a:t>
                      </a:r>
                      <a:r>
                        <a:rPr lang="en-US" dirty="0"/>
                        <a:t>CO2)</a:t>
                      </a:r>
                      <a:r>
                        <a:rPr lang="en-US" baseline="0" dirty="0"/>
                        <a:t> </a:t>
                      </a:r>
                      <a:r>
                        <a:rPr lang="el-GR" baseline="0" dirty="0"/>
                        <a:t>σε συνδυασμό με άλλα αέρια: αναστολή ανάπτυξης μικροοργανισμών</a:t>
                      </a:r>
                      <a:endParaRPr lang="el-GR" dirty="0"/>
                    </a:p>
                  </a:txBody>
                  <a:tcPr/>
                </a:tc>
                <a:extLst>
                  <a:ext uri="{0D108BD9-81ED-4DB2-BD59-A6C34878D82A}">
                    <a16:rowId xmlns:a16="http://schemas.microsoft.com/office/drawing/2014/main" val="10005"/>
                  </a:ext>
                </a:extLst>
              </a:tr>
              <a:tr h="522058">
                <a:tc>
                  <a:txBody>
                    <a:bodyPr/>
                    <a:lstStyle/>
                    <a:p>
                      <a:r>
                        <a:rPr lang="el-GR" dirty="0" err="1"/>
                        <a:t>Οξίνιση</a:t>
                      </a:r>
                      <a:endParaRPr lang="el-GR" dirty="0"/>
                    </a:p>
                  </a:txBody>
                  <a:tcPr/>
                </a:tc>
                <a:tc>
                  <a:txBody>
                    <a:bodyPr/>
                    <a:lstStyle/>
                    <a:p>
                      <a:r>
                        <a:rPr lang="el-GR" dirty="0"/>
                        <a:t>Μείωση </a:t>
                      </a:r>
                      <a:r>
                        <a:rPr lang="en-US" dirty="0"/>
                        <a:t>pH</a:t>
                      </a:r>
                      <a:endParaRPr lang="el-GR" dirty="0"/>
                    </a:p>
                  </a:txBody>
                  <a:tcPr/>
                </a:tc>
                <a:extLst>
                  <a:ext uri="{0D108BD9-81ED-4DB2-BD59-A6C34878D82A}">
                    <a16:rowId xmlns:a16="http://schemas.microsoft.com/office/drawing/2014/main" val="10006"/>
                  </a:ext>
                </a:extLst>
              </a:tr>
              <a:tr h="522058">
                <a:tc>
                  <a:txBody>
                    <a:bodyPr/>
                    <a:lstStyle/>
                    <a:p>
                      <a:r>
                        <a:rPr lang="el-GR" dirty="0"/>
                        <a:t>Προσθήκη χημικών συντηρητικών</a:t>
                      </a:r>
                    </a:p>
                  </a:txBody>
                  <a:tcPr/>
                </a:tc>
                <a:tc>
                  <a:txBody>
                    <a:bodyPr/>
                    <a:lstStyle/>
                    <a:p>
                      <a:r>
                        <a:rPr lang="el-GR" dirty="0"/>
                        <a:t>Αναστολή</a:t>
                      </a:r>
                      <a:r>
                        <a:rPr lang="el-GR" baseline="0" dirty="0"/>
                        <a:t> ορισμένων ομάδων μικροοργανισμών</a:t>
                      </a:r>
                      <a:endParaRPr lang="el-GR"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548680"/>
            <a:ext cx="8229600" cy="1066800"/>
          </a:xfrm>
        </p:spPr>
        <p:txBody>
          <a:bodyPr>
            <a:noAutofit/>
          </a:bodyPr>
          <a:lstStyle/>
          <a:p>
            <a:r>
              <a:rPr lang="el-GR" sz="2800" dirty="0"/>
              <a:t>Μικροοργανισμοί που αναπτύσσονται στα τρόφιμα στα οποία επικρατούν ακραίες συνθήκες και προκαλούν την αλλοίωση τους</a:t>
            </a:r>
          </a:p>
        </p:txBody>
      </p:sp>
      <p:graphicFrame>
        <p:nvGraphicFramePr>
          <p:cNvPr id="5" name="4 - Πίνακας"/>
          <p:cNvGraphicFramePr>
            <a:graphicFrameLocks noGrp="1"/>
          </p:cNvGraphicFramePr>
          <p:nvPr/>
        </p:nvGraphicFramePr>
        <p:xfrm>
          <a:off x="467544" y="1772818"/>
          <a:ext cx="8208912" cy="5008788"/>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684076">
                <a:tc>
                  <a:txBody>
                    <a:bodyPr/>
                    <a:lstStyle/>
                    <a:p>
                      <a:r>
                        <a:rPr lang="el-GR" dirty="0"/>
                        <a:t>Τύπος</a:t>
                      </a:r>
                      <a:r>
                        <a:rPr lang="el-GR" baseline="0" dirty="0"/>
                        <a:t> ακραίου περιβάλλοντος</a:t>
                      </a:r>
                      <a:endParaRPr lang="el-GR" dirty="0"/>
                    </a:p>
                  </a:txBody>
                  <a:tcPr/>
                </a:tc>
                <a:tc>
                  <a:txBody>
                    <a:bodyPr/>
                    <a:lstStyle/>
                    <a:p>
                      <a:r>
                        <a:rPr lang="el-GR" dirty="0"/>
                        <a:t>Χαρακτηριστικό τρόφιμο</a:t>
                      </a:r>
                    </a:p>
                  </a:txBody>
                  <a:tcPr/>
                </a:tc>
                <a:tc>
                  <a:txBody>
                    <a:bodyPr/>
                    <a:lstStyle/>
                    <a:p>
                      <a:r>
                        <a:rPr lang="el-GR" dirty="0"/>
                        <a:t>μικροοργανισμός</a:t>
                      </a:r>
                    </a:p>
                  </a:txBody>
                  <a:tcPr/>
                </a:tc>
                <a:extLst>
                  <a:ext uri="{0D108BD9-81ED-4DB2-BD59-A6C34878D82A}">
                    <a16:rowId xmlns:a16="http://schemas.microsoft.com/office/drawing/2014/main" val="10000"/>
                  </a:ext>
                </a:extLst>
              </a:tr>
              <a:tr h="684076">
                <a:tc>
                  <a:txBody>
                    <a:bodyPr/>
                    <a:lstStyle/>
                    <a:p>
                      <a:r>
                        <a:rPr lang="el-GR" sz="1600" dirty="0"/>
                        <a:t>Υψηλή συγκέντρωση</a:t>
                      </a:r>
                      <a:r>
                        <a:rPr lang="el-GR" sz="1600" baseline="0" dirty="0"/>
                        <a:t> άλατος (10-20% </a:t>
                      </a:r>
                      <a:r>
                        <a:rPr lang="en-US" sz="1600" baseline="0" dirty="0" err="1"/>
                        <a:t>NaCl</a:t>
                      </a:r>
                      <a:r>
                        <a:rPr lang="en-US" sz="1600" baseline="0" dirty="0"/>
                        <a:t>)</a:t>
                      </a:r>
                      <a:endParaRPr lang="el-GR" sz="1600" dirty="0"/>
                    </a:p>
                  </a:txBody>
                  <a:tcPr/>
                </a:tc>
                <a:tc>
                  <a:txBody>
                    <a:bodyPr/>
                    <a:lstStyle/>
                    <a:p>
                      <a:r>
                        <a:rPr lang="el-GR" sz="1600" dirty="0"/>
                        <a:t>Αλατισμένα ψάρια</a:t>
                      </a:r>
                    </a:p>
                  </a:txBody>
                  <a:tcPr/>
                </a:tc>
                <a:tc>
                  <a:txBody>
                    <a:bodyPr/>
                    <a:lstStyle/>
                    <a:p>
                      <a:r>
                        <a:rPr lang="en-US" sz="1600" i="1" dirty="0" err="1"/>
                        <a:t>Halobacterium</a:t>
                      </a:r>
                      <a:endParaRPr lang="el-GR" sz="1600" i="1" dirty="0"/>
                    </a:p>
                  </a:txBody>
                  <a:tcPr/>
                </a:tc>
                <a:extLst>
                  <a:ext uri="{0D108BD9-81ED-4DB2-BD59-A6C34878D82A}">
                    <a16:rowId xmlns:a16="http://schemas.microsoft.com/office/drawing/2014/main" val="10001"/>
                  </a:ext>
                </a:extLst>
              </a:tr>
              <a:tr h="684076">
                <a:tc>
                  <a:txBody>
                    <a:bodyPr/>
                    <a:lstStyle/>
                    <a:p>
                      <a:r>
                        <a:rPr lang="el-GR" sz="1600" dirty="0"/>
                        <a:t>Υψηλή συγκέντρωση</a:t>
                      </a:r>
                      <a:r>
                        <a:rPr lang="el-GR" sz="1600" baseline="0" dirty="0"/>
                        <a:t> σακχάρων (50-60%)</a:t>
                      </a:r>
                      <a:endParaRPr lang="el-GR" sz="1600" dirty="0"/>
                    </a:p>
                  </a:txBody>
                  <a:tcPr/>
                </a:tc>
                <a:tc>
                  <a:txBody>
                    <a:bodyPr/>
                    <a:lstStyle/>
                    <a:p>
                      <a:r>
                        <a:rPr lang="el-GR" sz="1600" dirty="0"/>
                        <a:t>Μέλι</a:t>
                      </a:r>
                    </a:p>
                    <a:p>
                      <a:r>
                        <a:rPr lang="el-GR" sz="1600" dirty="0"/>
                        <a:t>Συμπυκνωμένος χυμός</a:t>
                      </a:r>
                    </a:p>
                    <a:p>
                      <a:r>
                        <a:rPr lang="el-GR" sz="1600" dirty="0"/>
                        <a:t>Σακχαρούχο γάλα</a:t>
                      </a:r>
                    </a:p>
                    <a:p>
                      <a:r>
                        <a:rPr lang="el-GR" sz="1600" dirty="0"/>
                        <a:t>Τάρτα φρούτων</a:t>
                      </a:r>
                    </a:p>
                  </a:txBody>
                  <a:tcPr/>
                </a:tc>
                <a:tc>
                  <a:txBody>
                    <a:bodyPr/>
                    <a:lstStyle/>
                    <a:p>
                      <a:r>
                        <a:rPr lang="en-US" sz="1600" i="1" dirty="0" err="1"/>
                        <a:t>Zygosaccharomyces</a:t>
                      </a:r>
                      <a:r>
                        <a:rPr lang="en-US" sz="1600" i="1" dirty="0"/>
                        <a:t> </a:t>
                      </a:r>
                      <a:r>
                        <a:rPr lang="en-US" sz="1600" i="1" dirty="0" err="1"/>
                        <a:t>rouxii</a:t>
                      </a:r>
                      <a:endParaRPr lang="en-US" sz="1600" i="1" dirty="0"/>
                    </a:p>
                    <a:p>
                      <a:endParaRPr lang="en-US" sz="1600" i="1" dirty="0"/>
                    </a:p>
                    <a:p>
                      <a:r>
                        <a:rPr lang="en-US" sz="1600" i="1" dirty="0"/>
                        <a:t>Candida </a:t>
                      </a:r>
                      <a:r>
                        <a:rPr lang="en-US" sz="1600" i="1" dirty="0" err="1"/>
                        <a:t>lactis</a:t>
                      </a:r>
                      <a:endParaRPr lang="en-US" sz="1600" i="1" dirty="0"/>
                    </a:p>
                    <a:p>
                      <a:r>
                        <a:rPr lang="en-US" sz="1600" i="1" dirty="0" err="1"/>
                        <a:t>Xeromyces</a:t>
                      </a:r>
                      <a:r>
                        <a:rPr lang="en-US" sz="1600" i="1" dirty="0"/>
                        <a:t> </a:t>
                      </a:r>
                      <a:r>
                        <a:rPr lang="en-US" sz="1600" i="1" dirty="0" err="1"/>
                        <a:t>bisporus</a:t>
                      </a:r>
                      <a:endParaRPr lang="el-GR" sz="1600" i="1" dirty="0"/>
                    </a:p>
                  </a:txBody>
                  <a:tcPr/>
                </a:tc>
                <a:extLst>
                  <a:ext uri="{0D108BD9-81ED-4DB2-BD59-A6C34878D82A}">
                    <a16:rowId xmlns:a16="http://schemas.microsoft.com/office/drawing/2014/main" val="10002"/>
                  </a:ext>
                </a:extLst>
              </a:tr>
              <a:tr h="684076">
                <a:tc>
                  <a:txBody>
                    <a:bodyPr/>
                    <a:lstStyle/>
                    <a:p>
                      <a:r>
                        <a:rPr lang="el-GR" sz="1600" dirty="0"/>
                        <a:t>Υψηλή συγκέντρωση</a:t>
                      </a:r>
                      <a:r>
                        <a:rPr lang="el-GR" sz="1600" baseline="0" dirty="0"/>
                        <a:t> οξέως</a:t>
                      </a:r>
                      <a:endParaRPr lang="el-GR" sz="1600" dirty="0"/>
                    </a:p>
                  </a:txBody>
                  <a:tcPr/>
                </a:tc>
                <a:tc>
                  <a:txBody>
                    <a:bodyPr/>
                    <a:lstStyle/>
                    <a:p>
                      <a:r>
                        <a:rPr lang="el-GR" sz="1600" dirty="0"/>
                        <a:t>Χυμοί φρούτων</a:t>
                      </a:r>
                    </a:p>
                    <a:p>
                      <a:r>
                        <a:rPr lang="el-GR" sz="1600" dirty="0" err="1"/>
                        <a:t>Πίκλες</a:t>
                      </a:r>
                      <a:endParaRPr lang="el-GR" sz="1600" dirty="0"/>
                    </a:p>
                    <a:p>
                      <a:endParaRPr lang="el-GR" sz="1600" dirty="0"/>
                    </a:p>
                    <a:p>
                      <a:r>
                        <a:rPr lang="el-GR" sz="1600" dirty="0"/>
                        <a:t>Στερεά τρόφιμα</a:t>
                      </a:r>
                    </a:p>
                  </a:txBody>
                  <a:tcPr/>
                </a:tc>
                <a:tc>
                  <a:txBody>
                    <a:bodyPr/>
                    <a:lstStyle/>
                    <a:p>
                      <a:r>
                        <a:rPr lang="en-US" sz="1600" i="1" dirty="0" err="1"/>
                        <a:t>Leuconostoc</a:t>
                      </a:r>
                      <a:r>
                        <a:rPr lang="en-US" sz="1600" i="1" dirty="0"/>
                        <a:t>, Lactobacillus, </a:t>
                      </a:r>
                      <a:r>
                        <a:rPr lang="en-US" sz="1600" i="1" dirty="0" err="1"/>
                        <a:t>Acetobacter</a:t>
                      </a:r>
                      <a:r>
                        <a:rPr lang="en-US" sz="1600" i="1" dirty="0"/>
                        <a:t>,</a:t>
                      </a:r>
                      <a:r>
                        <a:rPr lang="en-US" sz="1600" i="1" baseline="0" dirty="0"/>
                        <a:t> </a:t>
                      </a:r>
                      <a:r>
                        <a:rPr lang="en-US" sz="1600" i="1" baseline="0" dirty="0" err="1"/>
                        <a:t>Acetomonas</a:t>
                      </a:r>
                      <a:r>
                        <a:rPr lang="en-US" sz="1600" i="1" baseline="0" dirty="0"/>
                        <a:t>, </a:t>
                      </a:r>
                      <a:r>
                        <a:rPr lang="el-GR" sz="1600" baseline="0" dirty="0"/>
                        <a:t>ζύμες</a:t>
                      </a:r>
                    </a:p>
                    <a:p>
                      <a:r>
                        <a:rPr lang="el-GR" sz="1600" baseline="0" dirty="0"/>
                        <a:t>μύκητες</a:t>
                      </a:r>
                      <a:endParaRPr lang="el-GR" sz="1600" dirty="0"/>
                    </a:p>
                  </a:txBody>
                  <a:tcPr/>
                </a:tc>
                <a:extLst>
                  <a:ext uri="{0D108BD9-81ED-4DB2-BD59-A6C34878D82A}">
                    <a16:rowId xmlns:a16="http://schemas.microsoft.com/office/drawing/2014/main" val="10003"/>
                  </a:ext>
                </a:extLst>
              </a:tr>
              <a:tr h="684076">
                <a:tc>
                  <a:txBody>
                    <a:bodyPr/>
                    <a:lstStyle/>
                    <a:p>
                      <a:r>
                        <a:rPr lang="el-GR" sz="1600" dirty="0"/>
                        <a:t>Χαμηλή τιμή </a:t>
                      </a:r>
                      <a:r>
                        <a:rPr lang="el-GR" sz="1600" dirty="0" err="1"/>
                        <a:t>ενεργότητας</a:t>
                      </a:r>
                      <a:r>
                        <a:rPr lang="el-GR" sz="1600" baseline="0" dirty="0"/>
                        <a:t> νερού</a:t>
                      </a:r>
                      <a:endParaRPr lang="el-GR" sz="1600" dirty="0"/>
                    </a:p>
                  </a:txBody>
                  <a:tcPr/>
                </a:tc>
                <a:tc>
                  <a:txBody>
                    <a:bodyPr/>
                    <a:lstStyle/>
                    <a:p>
                      <a:r>
                        <a:rPr lang="el-GR" sz="1600" dirty="0"/>
                        <a:t>Αφυδατωμένα φρούτα (</a:t>
                      </a:r>
                      <a:r>
                        <a:rPr lang="en-US" sz="1600" dirty="0"/>
                        <a:t>aw 0,65)</a:t>
                      </a:r>
                    </a:p>
                    <a:p>
                      <a:r>
                        <a:rPr lang="el-GR" sz="1600" dirty="0"/>
                        <a:t>Ψωμί (0,95)</a:t>
                      </a:r>
                    </a:p>
                  </a:txBody>
                  <a:tcPr/>
                </a:tc>
                <a:tc>
                  <a:txBody>
                    <a:bodyPr/>
                    <a:lstStyle/>
                    <a:p>
                      <a:r>
                        <a:rPr lang="en-US" sz="1600" i="1" dirty="0" err="1"/>
                        <a:t>Zygosaccharomyces</a:t>
                      </a:r>
                      <a:r>
                        <a:rPr lang="en-US" sz="1600" i="1" dirty="0"/>
                        <a:t> </a:t>
                      </a:r>
                      <a:r>
                        <a:rPr lang="el-GR" sz="1600" i="1" dirty="0"/>
                        <a:t> </a:t>
                      </a:r>
                      <a:r>
                        <a:rPr lang="en-US" sz="1600" i="1" dirty="0" err="1"/>
                        <a:t>rouxii</a:t>
                      </a:r>
                      <a:r>
                        <a:rPr lang="en-US" sz="1600" i="1" dirty="0"/>
                        <a:t>,</a:t>
                      </a:r>
                      <a:r>
                        <a:rPr lang="en-US" sz="1600" i="1" baseline="0" dirty="0"/>
                        <a:t> </a:t>
                      </a:r>
                      <a:r>
                        <a:rPr lang="en-US" sz="1600" i="1" baseline="0" dirty="0" err="1"/>
                        <a:t>Z.bailii</a:t>
                      </a:r>
                      <a:endParaRPr lang="en-US" sz="1600" i="1" baseline="0" dirty="0"/>
                    </a:p>
                    <a:p>
                      <a:r>
                        <a:rPr lang="en-US" sz="1600" i="1" baseline="0" dirty="0" err="1"/>
                        <a:t>Pichia</a:t>
                      </a:r>
                      <a:r>
                        <a:rPr lang="en-US" sz="1600" i="1" baseline="0" dirty="0"/>
                        <a:t> </a:t>
                      </a:r>
                      <a:r>
                        <a:rPr lang="en-US" sz="1600" i="1" baseline="0" dirty="0" err="1"/>
                        <a:t>burtoni</a:t>
                      </a:r>
                      <a:endParaRPr lang="el-GR" sz="1600" dirty="0"/>
                    </a:p>
                  </a:txBody>
                  <a:tcPr/>
                </a:tc>
                <a:extLst>
                  <a:ext uri="{0D108BD9-81ED-4DB2-BD59-A6C34878D82A}">
                    <a16:rowId xmlns:a16="http://schemas.microsoft.com/office/drawing/2014/main" val="10004"/>
                  </a:ext>
                </a:extLst>
              </a:tr>
              <a:tr h="684076">
                <a:tc>
                  <a:txBody>
                    <a:bodyPr/>
                    <a:lstStyle/>
                    <a:p>
                      <a:r>
                        <a:rPr lang="el-GR" sz="1600" dirty="0"/>
                        <a:t>Υψηλή συγκέντρωση</a:t>
                      </a:r>
                      <a:r>
                        <a:rPr lang="el-GR" sz="1600" baseline="0" dirty="0"/>
                        <a:t> </a:t>
                      </a:r>
                      <a:r>
                        <a:rPr lang="en-US" sz="1600" baseline="0" dirty="0"/>
                        <a:t>CO2</a:t>
                      </a:r>
                      <a:endParaRPr lang="el-GR" sz="1600" dirty="0"/>
                    </a:p>
                  </a:txBody>
                  <a:tcPr/>
                </a:tc>
                <a:tc>
                  <a:txBody>
                    <a:bodyPr/>
                    <a:lstStyle/>
                    <a:p>
                      <a:r>
                        <a:rPr lang="el-GR" sz="1600" dirty="0"/>
                        <a:t>Ανθρακούχα</a:t>
                      </a:r>
                      <a:r>
                        <a:rPr lang="el-GR" sz="1600" baseline="0" dirty="0"/>
                        <a:t> αναψυκτικά</a:t>
                      </a:r>
                      <a:endParaRPr lang="el-GR" sz="1600" dirty="0"/>
                    </a:p>
                  </a:txBody>
                  <a:tcPr/>
                </a:tc>
                <a:tc>
                  <a:txBody>
                    <a:bodyPr/>
                    <a:lstStyle/>
                    <a:p>
                      <a:r>
                        <a:rPr lang="en-US" sz="1600" i="1" dirty="0" err="1"/>
                        <a:t>Brettanomyces</a:t>
                      </a:r>
                      <a:r>
                        <a:rPr lang="en-US" sz="1600" i="1" dirty="0"/>
                        <a:t> </a:t>
                      </a:r>
                      <a:r>
                        <a:rPr lang="en-US" sz="1600" i="1" dirty="0" err="1"/>
                        <a:t>intermedius</a:t>
                      </a:r>
                      <a:endParaRPr lang="el-GR" sz="1600" i="1" dirty="0"/>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3383"/>
            <a:ext cx="8482161" cy="662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3083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9" y="113735"/>
            <a:ext cx="9036496" cy="673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534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222684" cy="5952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5786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862013"/>
            <a:ext cx="774382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6433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1" y="439783"/>
            <a:ext cx="8994143"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2230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680"/>
            <a:ext cx="8851445"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3374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04838"/>
            <a:ext cx="8206680" cy="596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18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399904" cy="1051560"/>
          </a:xfrm>
        </p:spPr>
        <p:txBody>
          <a:bodyPr>
            <a:noAutofit/>
          </a:bodyPr>
          <a:lstStyle/>
          <a:p>
            <a:r>
              <a:rPr lang="el-GR" sz="2800" dirty="0">
                <a:solidFill>
                  <a:schemeClr val="bg2">
                    <a:lumMod val="10000"/>
                  </a:schemeClr>
                </a:solidFill>
              </a:rPr>
              <a:t>Η καμπύλη ανάπτυξης χωρίζεται σε 4 φάσεις:</a:t>
            </a:r>
            <a:r>
              <a:rPr lang="el-GR" sz="2800" dirty="0"/>
              <a:t> </a:t>
            </a:r>
            <a:br>
              <a:rPr lang="el-GR" sz="2800" dirty="0"/>
            </a:br>
            <a:endParaRPr lang="el-GR" sz="2800" dirty="0"/>
          </a:p>
        </p:txBody>
      </p:sp>
      <p:sp>
        <p:nvSpPr>
          <p:cNvPr id="3" name="Content Placeholder 2"/>
          <p:cNvSpPr>
            <a:spLocks noGrp="1"/>
          </p:cNvSpPr>
          <p:nvPr>
            <p:ph idx="1"/>
          </p:nvPr>
        </p:nvSpPr>
        <p:spPr>
          <a:xfrm>
            <a:off x="467544" y="1628800"/>
            <a:ext cx="8136904" cy="4407768"/>
          </a:xfrm>
        </p:spPr>
        <p:txBody>
          <a:bodyPr>
            <a:normAutofit/>
          </a:bodyPr>
          <a:lstStyle/>
          <a:p>
            <a:pPr marL="514350" indent="-514350" hangingPunct="0">
              <a:buFont typeface="+mj-lt"/>
              <a:buAutoNum type="arabicPeriod"/>
            </a:pPr>
            <a:r>
              <a:rPr lang="el-GR" dirty="0"/>
              <a:t>Φάση Προσαρμογής ή λανθάνουσα φάση ή Υστέρησης (</a:t>
            </a:r>
            <a:r>
              <a:rPr lang="en-US" dirty="0"/>
              <a:t>LAG phase)</a:t>
            </a:r>
            <a:endParaRPr lang="el-GR" dirty="0"/>
          </a:p>
          <a:p>
            <a:pPr marL="514350" lvl="0" indent="-514350" hangingPunct="0">
              <a:buFont typeface="+mj-lt"/>
              <a:buAutoNum type="arabicPeriod"/>
            </a:pPr>
            <a:r>
              <a:rPr lang="el-GR" dirty="0"/>
              <a:t>Εκθετική Φάση (ή Λογαριθμική, </a:t>
            </a:r>
            <a:r>
              <a:rPr lang="en-US" dirty="0"/>
              <a:t>LOG phase</a:t>
            </a:r>
            <a:r>
              <a:rPr lang="el-GR" dirty="0"/>
              <a:t>)</a:t>
            </a:r>
          </a:p>
          <a:p>
            <a:pPr marL="514350" lvl="0" indent="-514350" hangingPunct="0">
              <a:buFont typeface="+mj-lt"/>
              <a:buAutoNum type="arabicPeriod"/>
            </a:pPr>
            <a:r>
              <a:rPr lang="el-GR" dirty="0"/>
              <a:t>Φάση Στασιμότητας</a:t>
            </a:r>
          </a:p>
          <a:p>
            <a:pPr marL="514350" lvl="0" indent="-514350" hangingPunct="0">
              <a:buFont typeface="+mj-lt"/>
              <a:buAutoNum type="arabicPeriod"/>
            </a:pPr>
            <a:r>
              <a:rPr lang="el-GR" dirty="0"/>
              <a:t>Φάση Θανάτου</a:t>
            </a:r>
          </a:p>
          <a:p>
            <a:pPr hangingPunct="0"/>
            <a:endParaRPr lang="el-G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9512" y="332656"/>
            <a:ext cx="9684568" cy="764704"/>
          </a:xfrm>
        </p:spPr>
        <p:txBody>
          <a:bodyPr>
            <a:normAutofit fontScale="90000"/>
          </a:bodyPr>
          <a:lstStyle/>
          <a:p>
            <a:r>
              <a:rPr lang="el-GR" sz="2800" u="sng" dirty="0"/>
              <a:t>Κυριότεροι Παθογόνοι  Μικροοργανισμοί και Παράγοντες</a:t>
            </a:r>
            <a:br>
              <a:rPr lang="en-US" sz="2800" u="sng" dirty="0"/>
            </a:br>
            <a:r>
              <a:rPr lang="el-GR" sz="2800" u="sng" dirty="0">
                <a:latin typeface="Arial" charset="0"/>
                <a:cs typeface="Arial" charset="0"/>
              </a:rPr>
              <a:t>που προκαλούν τροφικές ασθένειες</a:t>
            </a:r>
          </a:p>
        </p:txBody>
      </p:sp>
      <p:sp>
        <p:nvSpPr>
          <p:cNvPr id="3076" name="Rectangle 3"/>
          <p:cNvSpPr>
            <a:spLocks noGrp="1" noChangeArrowheads="1"/>
          </p:cNvSpPr>
          <p:nvPr>
            <p:ph idx="1"/>
          </p:nvPr>
        </p:nvSpPr>
        <p:spPr>
          <a:xfrm>
            <a:off x="683568" y="1196752"/>
            <a:ext cx="8049270" cy="5400600"/>
          </a:xfrm>
        </p:spPr>
        <p:txBody>
          <a:bodyPr>
            <a:normAutofit fontScale="85000" lnSpcReduction="20000"/>
          </a:bodyPr>
          <a:lstStyle/>
          <a:p>
            <a:pPr marL="371475" indent="-371475" eaLnBrk="1" hangingPunct="1">
              <a:lnSpc>
                <a:spcPct val="90000"/>
              </a:lnSpc>
            </a:pPr>
            <a:r>
              <a:rPr lang="en-US" sz="2200" b="1" dirty="0"/>
              <a:t>Gram</a:t>
            </a:r>
            <a:r>
              <a:rPr lang="el-GR" sz="2200" b="1" dirty="0"/>
              <a:t> αρνητικά</a:t>
            </a:r>
            <a:r>
              <a:rPr lang="en-US" sz="2200" b="1" dirty="0"/>
              <a:t> </a:t>
            </a:r>
            <a:r>
              <a:rPr lang="el-GR" sz="2200" b="1" dirty="0"/>
              <a:t> Βακτήρια</a:t>
            </a:r>
            <a:endParaRPr lang="en-US" sz="2200" b="1" dirty="0"/>
          </a:p>
          <a:p>
            <a:pPr marL="371475" indent="-371475" eaLnBrk="1" hangingPunct="1">
              <a:lnSpc>
                <a:spcPct val="90000"/>
              </a:lnSpc>
              <a:buFont typeface="Wingdings" pitchFamily="2" charset="2"/>
              <a:buNone/>
            </a:pPr>
            <a:r>
              <a:rPr lang="en-US" sz="1900" dirty="0"/>
              <a:t>	- </a:t>
            </a:r>
            <a:r>
              <a:rPr lang="en-US" sz="1900" i="1" dirty="0"/>
              <a:t>Salmonella species</a:t>
            </a:r>
          </a:p>
          <a:p>
            <a:pPr marL="371475" indent="-371475" eaLnBrk="1" hangingPunct="1">
              <a:lnSpc>
                <a:spcPct val="90000"/>
              </a:lnSpc>
              <a:buFont typeface="Wingdings" pitchFamily="2" charset="2"/>
              <a:buNone/>
            </a:pPr>
            <a:r>
              <a:rPr lang="en-US" sz="1900" i="1" dirty="0"/>
              <a:t>	- Campylobacter species</a:t>
            </a:r>
          </a:p>
          <a:p>
            <a:pPr marL="371475" indent="-371475">
              <a:lnSpc>
                <a:spcPct val="90000"/>
              </a:lnSpc>
              <a:buNone/>
            </a:pPr>
            <a:r>
              <a:rPr lang="en-US" sz="1900" i="1" dirty="0"/>
              <a:t>	- Escherichia coli</a:t>
            </a:r>
            <a:r>
              <a:rPr lang="el-GR" sz="1900" i="1" dirty="0"/>
              <a:t> (</a:t>
            </a:r>
            <a:r>
              <a:rPr lang="en-US" sz="1900" i="1" dirty="0" err="1"/>
              <a:t>E.coli</a:t>
            </a:r>
            <a:r>
              <a:rPr lang="en-US" sz="2000" dirty="0"/>
              <a:t> O</a:t>
            </a:r>
            <a:r>
              <a:rPr lang="el-GR" sz="2000" dirty="0"/>
              <a:t>157:</a:t>
            </a:r>
            <a:r>
              <a:rPr lang="en-US" sz="2000" dirty="0"/>
              <a:t>H</a:t>
            </a:r>
            <a:r>
              <a:rPr lang="el-GR" sz="2000" dirty="0"/>
              <a:t>7</a:t>
            </a:r>
            <a:r>
              <a:rPr lang="en-US" sz="2000" dirty="0"/>
              <a:t>)</a:t>
            </a:r>
            <a:r>
              <a:rPr lang="en-US" sz="1900" i="1" dirty="0"/>
              <a:t> </a:t>
            </a:r>
          </a:p>
          <a:p>
            <a:pPr marL="371475" indent="-371475" eaLnBrk="1" hangingPunct="1">
              <a:lnSpc>
                <a:spcPct val="90000"/>
              </a:lnSpc>
              <a:buFont typeface="Wingdings" pitchFamily="2" charset="2"/>
              <a:buNone/>
            </a:pPr>
            <a:r>
              <a:rPr lang="en-US" sz="1900" i="1" dirty="0"/>
              <a:t>	- </a:t>
            </a:r>
            <a:r>
              <a:rPr lang="en-US" sz="1900" i="1" dirty="0" err="1"/>
              <a:t>Yersinia</a:t>
            </a:r>
            <a:r>
              <a:rPr lang="en-US" sz="1900" i="1" dirty="0"/>
              <a:t> </a:t>
            </a:r>
            <a:r>
              <a:rPr lang="en-US" sz="1900" i="1" dirty="0" err="1"/>
              <a:t>enterocolitica</a:t>
            </a:r>
            <a:endParaRPr lang="en-US" sz="1900" i="1" dirty="0"/>
          </a:p>
          <a:p>
            <a:pPr marL="371475" indent="-371475" eaLnBrk="1" hangingPunct="1">
              <a:lnSpc>
                <a:spcPct val="90000"/>
              </a:lnSpc>
              <a:buFont typeface="Wingdings" pitchFamily="2" charset="2"/>
              <a:buNone/>
            </a:pPr>
            <a:r>
              <a:rPr lang="en-US" sz="1900" i="1" dirty="0"/>
              <a:t>	- </a:t>
            </a:r>
            <a:r>
              <a:rPr lang="en-US" sz="1900" i="1" dirty="0" err="1"/>
              <a:t>Shigella</a:t>
            </a:r>
            <a:r>
              <a:rPr lang="en-US" sz="1900" i="1" dirty="0"/>
              <a:t> species</a:t>
            </a:r>
          </a:p>
          <a:p>
            <a:pPr marL="371475" indent="-371475" eaLnBrk="1" hangingPunct="1">
              <a:lnSpc>
                <a:spcPct val="90000"/>
              </a:lnSpc>
              <a:buFont typeface="Wingdings" pitchFamily="2" charset="2"/>
              <a:buNone/>
            </a:pPr>
            <a:r>
              <a:rPr lang="en-US" sz="1900" i="1" dirty="0"/>
              <a:t>	- </a:t>
            </a:r>
            <a:r>
              <a:rPr lang="en-US" sz="1900" i="1" dirty="0" err="1"/>
              <a:t>Vibrio</a:t>
            </a:r>
            <a:r>
              <a:rPr lang="en-US" sz="1900" i="1" dirty="0"/>
              <a:t> species</a:t>
            </a:r>
          </a:p>
          <a:p>
            <a:pPr marL="371475" indent="-371475" eaLnBrk="1" hangingPunct="1">
              <a:lnSpc>
                <a:spcPct val="90000"/>
              </a:lnSpc>
            </a:pPr>
            <a:r>
              <a:rPr lang="en-US" sz="2200" b="1" dirty="0"/>
              <a:t>Gram</a:t>
            </a:r>
            <a:r>
              <a:rPr lang="el-GR" sz="2200" b="1" dirty="0"/>
              <a:t> θετικά</a:t>
            </a:r>
            <a:r>
              <a:rPr lang="en-US" sz="2200" b="1" dirty="0"/>
              <a:t> </a:t>
            </a:r>
            <a:r>
              <a:rPr lang="el-GR" sz="2200" b="1" dirty="0"/>
              <a:t>Βακτήρια</a:t>
            </a:r>
            <a:endParaRPr lang="en-US" sz="2200" b="1" dirty="0"/>
          </a:p>
          <a:p>
            <a:pPr marL="371475" indent="-371475" eaLnBrk="1" hangingPunct="1">
              <a:lnSpc>
                <a:spcPct val="90000"/>
              </a:lnSpc>
              <a:buFont typeface="Wingdings" pitchFamily="2" charset="2"/>
              <a:buNone/>
            </a:pPr>
            <a:r>
              <a:rPr lang="en-US" sz="1900" dirty="0"/>
              <a:t>	- </a:t>
            </a:r>
            <a:r>
              <a:rPr lang="en-US" sz="1900" i="1" dirty="0" err="1"/>
              <a:t>Listeria</a:t>
            </a:r>
            <a:r>
              <a:rPr lang="en-US" sz="1900" i="1" dirty="0"/>
              <a:t> </a:t>
            </a:r>
            <a:r>
              <a:rPr lang="en-US" sz="1900" i="1" dirty="0" err="1"/>
              <a:t>monocytogenes</a:t>
            </a:r>
            <a:endParaRPr lang="en-US" sz="1900" i="1" dirty="0"/>
          </a:p>
          <a:p>
            <a:pPr marL="371475" indent="-371475" eaLnBrk="1" hangingPunct="1">
              <a:lnSpc>
                <a:spcPct val="90000"/>
              </a:lnSpc>
              <a:buFont typeface="Wingdings" pitchFamily="2" charset="2"/>
              <a:buNone/>
            </a:pPr>
            <a:r>
              <a:rPr lang="en-US" sz="1900" i="1" dirty="0"/>
              <a:t>	- Staphylococcus </a:t>
            </a:r>
            <a:r>
              <a:rPr lang="en-US" sz="1900" i="1" dirty="0" err="1"/>
              <a:t>aureus</a:t>
            </a:r>
            <a:endParaRPr lang="en-US" sz="1900" i="1" dirty="0"/>
          </a:p>
          <a:p>
            <a:pPr marL="371475" indent="-371475" eaLnBrk="1" hangingPunct="1">
              <a:lnSpc>
                <a:spcPct val="90000"/>
              </a:lnSpc>
              <a:buFont typeface="Wingdings" pitchFamily="2" charset="2"/>
              <a:buNone/>
            </a:pPr>
            <a:r>
              <a:rPr lang="en-US" sz="1900" i="1" dirty="0"/>
              <a:t>	- Clostridium </a:t>
            </a:r>
            <a:r>
              <a:rPr lang="en-US" sz="1900" i="1" dirty="0" err="1"/>
              <a:t>botulinum</a:t>
            </a:r>
            <a:endParaRPr lang="en-US" sz="1900" i="1" dirty="0"/>
          </a:p>
          <a:p>
            <a:pPr marL="371475" indent="-371475" eaLnBrk="1" hangingPunct="1">
              <a:lnSpc>
                <a:spcPct val="90000"/>
              </a:lnSpc>
              <a:buFont typeface="Wingdings" pitchFamily="2" charset="2"/>
              <a:buNone/>
            </a:pPr>
            <a:r>
              <a:rPr lang="en-US" sz="1900" i="1" dirty="0"/>
              <a:t>	- Clostridium </a:t>
            </a:r>
            <a:r>
              <a:rPr lang="en-US" sz="1900" i="1" dirty="0" err="1"/>
              <a:t>perfringens</a:t>
            </a:r>
            <a:endParaRPr lang="en-US" sz="1900" i="1" dirty="0"/>
          </a:p>
          <a:p>
            <a:pPr marL="371475" indent="-371475" eaLnBrk="1" hangingPunct="1">
              <a:lnSpc>
                <a:spcPct val="90000"/>
              </a:lnSpc>
              <a:buFont typeface="Wingdings" pitchFamily="2" charset="2"/>
              <a:buNone/>
            </a:pPr>
            <a:r>
              <a:rPr lang="en-US" sz="1900" i="1" dirty="0"/>
              <a:t>	- Bacillus cereus</a:t>
            </a:r>
          </a:p>
          <a:p>
            <a:pPr marL="371475" indent="-371475" eaLnBrk="1" hangingPunct="1">
              <a:lnSpc>
                <a:spcPct val="90000"/>
              </a:lnSpc>
            </a:pPr>
            <a:r>
              <a:rPr lang="el-GR" sz="1900" b="1" dirty="0" err="1"/>
              <a:t>Μυκοτοξίνες</a:t>
            </a:r>
            <a:r>
              <a:rPr lang="el-GR" sz="1900" b="1" dirty="0"/>
              <a:t> από </a:t>
            </a:r>
            <a:r>
              <a:rPr lang="el-GR" sz="1900" b="1" dirty="0" err="1"/>
              <a:t>τοξιγενείς</a:t>
            </a:r>
            <a:r>
              <a:rPr lang="el-GR" sz="1900" b="1" dirty="0"/>
              <a:t> μύκητες</a:t>
            </a:r>
            <a:r>
              <a:rPr lang="en-US" sz="1900" b="1" dirty="0"/>
              <a:t> (</a:t>
            </a:r>
            <a:r>
              <a:rPr lang="en-US" sz="1900" b="1" i="1" dirty="0" err="1"/>
              <a:t>Aspergillus</a:t>
            </a:r>
            <a:r>
              <a:rPr lang="en-US" sz="1900" b="1" i="1" dirty="0"/>
              <a:t>, </a:t>
            </a:r>
            <a:r>
              <a:rPr lang="en-US" sz="1900" b="1" i="1" dirty="0" err="1"/>
              <a:t>Penicilium</a:t>
            </a:r>
            <a:r>
              <a:rPr lang="en-US" sz="1900" b="1" i="1" dirty="0"/>
              <a:t>, </a:t>
            </a:r>
            <a:r>
              <a:rPr lang="en-US" sz="1900" b="1" i="1" dirty="0" err="1"/>
              <a:t>Fusarium</a:t>
            </a:r>
            <a:r>
              <a:rPr lang="en-US" sz="1900" b="1" i="1" dirty="0"/>
              <a:t>)</a:t>
            </a:r>
          </a:p>
          <a:p>
            <a:pPr marL="371475" indent="-371475" eaLnBrk="1" hangingPunct="1">
              <a:lnSpc>
                <a:spcPct val="90000"/>
              </a:lnSpc>
            </a:pPr>
            <a:r>
              <a:rPr lang="el-GR" sz="1900" b="1" dirty="0" err="1"/>
              <a:t>Τροφογενείς</a:t>
            </a:r>
            <a:r>
              <a:rPr lang="el-GR" sz="1900" b="1" dirty="0"/>
              <a:t> ιοί </a:t>
            </a:r>
          </a:p>
          <a:p>
            <a:pPr marL="371475" indent="-371475" eaLnBrk="1" hangingPunct="1">
              <a:lnSpc>
                <a:spcPct val="90000"/>
              </a:lnSpc>
            </a:pPr>
            <a:r>
              <a:rPr lang="el-GR" sz="1900" b="1" dirty="0"/>
              <a:t> </a:t>
            </a:r>
            <a:r>
              <a:rPr lang="en-US" sz="1900" b="1" dirty="0" err="1"/>
              <a:t>Prions</a:t>
            </a:r>
            <a:endParaRPr lang="en-US" sz="1900" b="1" dirty="0"/>
          </a:p>
          <a:p>
            <a:pPr marL="371475" indent="-371475" eaLnBrk="1" hangingPunct="1">
              <a:lnSpc>
                <a:spcPct val="90000"/>
              </a:lnSpc>
            </a:pPr>
            <a:r>
              <a:rPr lang="el-GR" sz="1900" b="1" dirty="0"/>
              <a:t>Πρωτόζωα-παράσιτα</a:t>
            </a:r>
            <a:endParaRPr lang="en-US" sz="1900" b="1" dirty="0"/>
          </a:p>
        </p:txBody>
      </p:sp>
      <p:sp>
        <p:nvSpPr>
          <p:cNvPr id="6" name="5 - Θέση αριθμού διαφάνειας"/>
          <p:cNvSpPr>
            <a:spLocks noGrp="1"/>
          </p:cNvSpPr>
          <p:nvPr>
            <p:ph type="sldNum" sz="quarter" idx="12"/>
          </p:nvPr>
        </p:nvSpPr>
        <p:spPr/>
        <p:txBody>
          <a:bodyPr/>
          <a:lstStyle/>
          <a:p>
            <a:pPr>
              <a:defRPr/>
            </a:pPr>
            <a:fld id="{FA462DAF-CD13-423E-BF2B-0F89062B076A}" type="slidenum">
              <a:rPr lang="el-GR"/>
              <a:pPr>
                <a:defRPr/>
              </a:pPr>
              <a:t>110</a:t>
            </a:fld>
            <a:endParaRPr lang="el-GR"/>
          </a:p>
        </p:txBody>
      </p:sp>
    </p:spTree>
    <p:extLst>
      <p:ext uri="{BB962C8B-B14F-4D97-AF65-F5344CB8AC3E}">
        <p14:creationId xmlns:p14="http://schemas.microsoft.com/office/powerpoint/2010/main" val="1793585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671513"/>
            <a:ext cx="7629525" cy="551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5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620688"/>
            <a:ext cx="8183880" cy="1051560"/>
          </a:xfrm>
        </p:spPr>
        <p:txBody>
          <a:bodyPr>
            <a:normAutofit fontScale="90000"/>
          </a:bodyPr>
          <a:lstStyle/>
          <a:p>
            <a:pPr algn="ctr"/>
            <a:r>
              <a:rPr lang="el-GR" sz="3200" b="1" dirty="0">
                <a:latin typeface="Century Gothic" pitchFamily="34" charset="0"/>
              </a:rPr>
              <a:t>Στην λογαριθμική φάση η καλλιέργεια αναπτύσσεται με τους ταχύτερους ρυθμούς </a:t>
            </a:r>
          </a:p>
        </p:txBody>
      </p:sp>
      <p:pic>
        <p:nvPicPr>
          <p:cNvPr id="33794" name="Picture 2"/>
          <p:cNvPicPr>
            <a:picLocks noGrp="1" noChangeAspect="1" noChangeArrowheads="1"/>
          </p:cNvPicPr>
          <p:nvPr>
            <p:ph idx="1"/>
          </p:nvPr>
        </p:nvPicPr>
        <p:blipFill>
          <a:blip r:embed="rId2" cstate="print"/>
          <a:srcRect/>
          <a:stretch>
            <a:fillRect/>
          </a:stretch>
        </p:blipFill>
        <p:spPr bwMode="auto">
          <a:xfrm>
            <a:off x="928662" y="2571744"/>
            <a:ext cx="6072230" cy="3214710"/>
          </a:xfrm>
          <a:prstGeom prst="rect">
            <a:avLst/>
          </a:prstGeom>
          <a:noFill/>
          <a:ln w="9525">
            <a:noFill/>
            <a:miter lim="800000"/>
            <a:headEnd/>
            <a:tailEnd/>
          </a:ln>
          <a:effectLst/>
        </p:spPr>
      </p:pic>
      <p:sp>
        <p:nvSpPr>
          <p:cNvPr id="5" name="4 - Δεξιό βέλος"/>
          <p:cNvSpPr/>
          <p:nvPr/>
        </p:nvSpPr>
        <p:spPr>
          <a:xfrm rot="4008424" flipV="1">
            <a:off x="869966" y="2545569"/>
            <a:ext cx="2174698" cy="510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7772400" cy="914400"/>
          </a:xfrm>
        </p:spPr>
        <p:txBody>
          <a:bodyPr>
            <a:normAutofit fontScale="90000"/>
          </a:bodyPr>
          <a:lstStyle/>
          <a:p>
            <a:r>
              <a:rPr lang="el-GR" sz="3200" dirty="0"/>
              <a:t>Στην </a:t>
            </a:r>
            <a:r>
              <a:rPr lang="el-GR" sz="3200" u="sng" dirty="0"/>
              <a:t>λογαριθμική φάση </a:t>
            </a:r>
            <a:r>
              <a:rPr lang="el-GR" sz="3200" dirty="0"/>
              <a:t>(</a:t>
            </a:r>
            <a:r>
              <a:rPr lang="en-US" sz="3200" dirty="0"/>
              <a:t>Log phase)</a:t>
            </a:r>
            <a:r>
              <a:rPr lang="el-GR" sz="3200" dirty="0"/>
              <a:t> ο μικροοργανισμός πολλαπλασιάζεται με την μέγιστη ταχύτητα ανάπτυξης (</a:t>
            </a:r>
            <a:r>
              <a:rPr lang="en-US" sz="3200" dirty="0"/>
              <a:t>growth rate). </a:t>
            </a:r>
            <a:r>
              <a:rPr lang="el-GR" sz="3200" dirty="0"/>
              <a:t>Πολλοί </a:t>
            </a:r>
            <a:r>
              <a:rPr lang="el-GR" sz="3200" b="1" dirty="0">
                <a:effectLst>
                  <a:outerShdw blurRad="38100" dist="38100" dir="2700000" algn="tl">
                    <a:srgbClr val="000000">
                      <a:alpha val="43137"/>
                    </a:srgbClr>
                  </a:outerShdw>
                </a:effectLst>
              </a:rPr>
              <a:t>μεταβολίτες</a:t>
            </a:r>
            <a:r>
              <a:rPr lang="el-GR" sz="3200" dirty="0"/>
              <a:t> παράγονται κατά την διάρκεια της φάσης αυτής.</a:t>
            </a:r>
          </a:p>
        </p:txBody>
      </p:sp>
      <p:pic>
        <p:nvPicPr>
          <p:cNvPr id="60418" name="Picture 2" descr="http://medchrome.com/wp-content/uploads/2011/08/bacterial-growth-curve.jpg"/>
          <p:cNvPicPr>
            <a:picLocks noChangeAspect="1" noChangeArrowheads="1"/>
          </p:cNvPicPr>
          <p:nvPr/>
        </p:nvPicPr>
        <p:blipFill>
          <a:blip r:embed="rId2" cstate="print"/>
          <a:srcRect/>
          <a:stretch>
            <a:fillRect/>
          </a:stretch>
        </p:blipFill>
        <p:spPr bwMode="auto">
          <a:xfrm>
            <a:off x="1259632" y="3054830"/>
            <a:ext cx="6812267" cy="3803170"/>
          </a:xfrm>
          <a:prstGeom prst="rect">
            <a:avLst/>
          </a:prstGeom>
          <a:noFill/>
        </p:spPr>
      </p:pic>
      <p:sp>
        <p:nvSpPr>
          <p:cNvPr id="6" name="Down Arrow 5"/>
          <p:cNvSpPr/>
          <p:nvPr/>
        </p:nvSpPr>
        <p:spPr>
          <a:xfrm>
            <a:off x="2699792" y="3068960"/>
            <a:ext cx="216024" cy="18722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24" y="620688"/>
            <a:ext cx="8784976" cy="1143000"/>
          </a:xfrm>
        </p:spPr>
        <p:txBody>
          <a:bodyPr>
            <a:normAutofit/>
          </a:bodyPr>
          <a:lstStyle/>
          <a:p>
            <a:r>
              <a:rPr lang="el-GR" dirty="0"/>
              <a:t>μ=ειδική ταχύτητα πολλαπλασιασμού</a:t>
            </a:r>
          </a:p>
        </p:txBody>
      </p:sp>
      <p:sp>
        <p:nvSpPr>
          <p:cNvPr id="3" name="Content Placeholder 2"/>
          <p:cNvSpPr>
            <a:spLocks noGrp="1"/>
          </p:cNvSpPr>
          <p:nvPr>
            <p:ph idx="1"/>
          </p:nvPr>
        </p:nvSpPr>
        <p:spPr>
          <a:xfrm>
            <a:off x="960120" y="1988840"/>
            <a:ext cx="8183880" cy="4187952"/>
          </a:xfrm>
        </p:spPr>
        <p:txBody>
          <a:bodyPr/>
          <a:lstStyle/>
          <a:p>
            <a:pPr>
              <a:buNone/>
            </a:pPr>
            <a:r>
              <a:rPr lang="el-GR" dirty="0"/>
              <a:t>Εκφράζει την αύξηση της βιομάζας (</a:t>
            </a:r>
            <a:r>
              <a:rPr lang="en-US" dirty="0" err="1"/>
              <a:t>dx</a:t>
            </a:r>
            <a:r>
              <a:rPr lang="en-US" dirty="0"/>
              <a:t>) </a:t>
            </a:r>
            <a:r>
              <a:rPr lang="el-GR" dirty="0"/>
              <a:t>στην μεταβολή του χρόνου </a:t>
            </a:r>
            <a:r>
              <a:rPr lang="en-US" dirty="0"/>
              <a:t>(</a:t>
            </a:r>
            <a:r>
              <a:rPr lang="en-US" dirty="0" err="1"/>
              <a:t>dt</a:t>
            </a:r>
            <a:r>
              <a:rPr lang="en-US" dirty="0"/>
              <a:t>) </a:t>
            </a:r>
            <a:r>
              <a:rPr lang="el-GR" dirty="0"/>
              <a:t>ανά μονάδα βιομάζας (1/</a:t>
            </a:r>
            <a:r>
              <a:rPr lang="en-US" dirty="0"/>
              <a:t>x) </a:t>
            </a:r>
            <a:r>
              <a:rPr lang="el-GR" dirty="0"/>
              <a:t>δηλαδή μ=</a:t>
            </a:r>
            <a:r>
              <a:rPr lang="en-US" dirty="0"/>
              <a:t>(1/x)(</a:t>
            </a:r>
            <a:r>
              <a:rPr lang="en-US" dirty="0" err="1"/>
              <a:t>dx</a:t>
            </a:r>
            <a:r>
              <a:rPr lang="en-US" dirty="0"/>
              <a:t>/</a:t>
            </a:r>
            <a:r>
              <a:rPr lang="en-US" dirty="0" err="1"/>
              <a:t>dt</a:t>
            </a:r>
            <a:r>
              <a:rPr lang="en-US" dirty="0"/>
              <a:t>)</a:t>
            </a:r>
            <a:endParaRPr lang="el-GR" dirty="0"/>
          </a:p>
          <a:p>
            <a:pPr>
              <a:buNone/>
            </a:pPr>
            <a:r>
              <a:rPr lang="el-GR" dirty="0"/>
              <a:t>Εκφράζεται σε </a:t>
            </a:r>
            <a:r>
              <a:rPr lang="en-US" dirty="0"/>
              <a:t>h</a:t>
            </a:r>
            <a:r>
              <a:rPr lang="en-US" baseline="30000" dirty="0"/>
              <a:t>-1</a:t>
            </a:r>
            <a:endParaRPr lang="el-GR" dirty="0"/>
          </a:p>
          <a:p>
            <a:pPr>
              <a:buNone/>
            </a:pPr>
            <a:endParaRPr lang="el-GR" dirty="0"/>
          </a:p>
          <a:p>
            <a:pPr>
              <a:buNone/>
            </a:pPr>
            <a:r>
              <a:rPr lang="el-GR"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23528" y="404664"/>
            <a:ext cx="9144000" cy="609600"/>
          </a:xfrm>
          <a:prstGeom prst="rect">
            <a:avLst/>
          </a:prstGeom>
          <a:noFill/>
          <a:ln w="9525">
            <a:noFill/>
            <a:miter lim="800000"/>
            <a:headEnd/>
            <a:tailEnd/>
          </a:ln>
          <a:effectLst>
            <a:outerShdw dist="45791" dir="2021404" algn="ctr" rotWithShape="0">
              <a:srgbClr val="F82300"/>
            </a:outerShdw>
          </a:effectLst>
        </p:spPr>
        <p:txBody>
          <a:bodyPr anchor="ctr"/>
          <a:lstStyle/>
          <a:p>
            <a:pPr algn="l"/>
            <a:r>
              <a:rPr lang="el-GR" sz="3600" b="1" dirty="0">
                <a:solidFill>
                  <a:schemeClr val="bg2">
                    <a:lumMod val="10000"/>
                  </a:schemeClr>
                </a:solidFill>
                <a:effectLst>
                  <a:outerShdw blurRad="38100" dist="38100" dir="2700000" algn="tl">
                    <a:srgbClr val="C0C0C0"/>
                  </a:outerShdw>
                </a:effectLst>
                <a:latin typeface="Book Antiqua" pitchFamily="18" charset="0"/>
              </a:rPr>
              <a:t>2. ΘΕΡΜΟΚΡΑΣΙΑ</a:t>
            </a:r>
            <a:endParaRPr lang="en-US" sz="3600" b="1" dirty="0">
              <a:solidFill>
                <a:schemeClr val="bg2">
                  <a:lumMod val="10000"/>
                </a:schemeClr>
              </a:solidFill>
              <a:effectLst>
                <a:outerShdw blurRad="38100" dist="38100" dir="2700000" algn="tl">
                  <a:srgbClr val="C0C0C0"/>
                </a:outerShdw>
              </a:effectLst>
              <a:latin typeface="Book Antiqua" pitchFamily="18" charset="0"/>
            </a:endParaRPr>
          </a:p>
        </p:txBody>
      </p:sp>
      <p:sp>
        <p:nvSpPr>
          <p:cNvPr id="31747" name="Rectangle 3"/>
          <p:cNvSpPr>
            <a:spLocks noChangeArrowheads="1"/>
          </p:cNvSpPr>
          <p:nvPr/>
        </p:nvSpPr>
        <p:spPr bwMode="auto">
          <a:xfrm>
            <a:off x="395536" y="5013176"/>
            <a:ext cx="4724400" cy="304800"/>
          </a:xfrm>
          <a:prstGeom prst="rect">
            <a:avLst/>
          </a:prstGeom>
          <a:noFill/>
          <a:ln w="9525">
            <a:noFill/>
            <a:miter lim="800000"/>
            <a:headEnd/>
            <a:tailEnd/>
          </a:ln>
          <a:effectLst/>
        </p:spPr>
        <p:txBody>
          <a:bodyPr anchor="ctr"/>
          <a:lstStyle/>
          <a:p>
            <a:pPr algn="l"/>
            <a:r>
              <a:rPr lang="el-GR" sz="2000" b="1" dirty="0" err="1">
                <a:solidFill>
                  <a:srgbClr val="CC0000"/>
                </a:solidFill>
                <a:effectLst>
                  <a:outerShdw blurRad="38100" dist="38100" dir="2700000" algn="tl">
                    <a:srgbClr val="C0C0C0"/>
                  </a:outerShdw>
                </a:effectLst>
                <a:latin typeface="Book Antiqua" pitchFamily="18" charset="0"/>
              </a:rPr>
              <a:t>Ολοι</a:t>
            </a:r>
            <a:r>
              <a:rPr lang="el-GR" sz="2000" b="1" dirty="0">
                <a:solidFill>
                  <a:srgbClr val="CC0000"/>
                </a:solidFill>
                <a:effectLst>
                  <a:outerShdw blurRad="38100" dist="38100" dir="2700000" algn="tl">
                    <a:srgbClr val="C0C0C0"/>
                  </a:outerShdw>
                </a:effectLst>
                <a:latin typeface="Book Antiqua" pitchFamily="18" charset="0"/>
              </a:rPr>
              <a:t> οι μικροοργανισμοί έχουν:</a:t>
            </a:r>
            <a:endParaRPr lang="en-US" sz="2000" dirty="0">
              <a:solidFill>
                <a:srgbClr val="CC0000"/>
              </a:solidFill>
              <a:effectLst>
                <a:outerShdw blurRad="38100" dist="38100" dir="2700000" algn="tl">
                  <a:srgbClr val="C0C0C0"/>
                </a:outerShdw>
              </a:effectLst>
              <a:latin typeface="Book Antiqua" pitchFamily="18" charset="0"/>
            </a:endParaRPr>
          </a:p>
        </p:txBody>
      </p:sp>
      <p:sp>
        <p:nvSpPr>
          <p:cNvPr id="27652" name="Rectangle 4"/>
          <p:cNvSpPr>
            <a:spLocks noChangeArrowheads="1"/>
          </p:cNvSpPr>
          <p:nvPr/>
        </p:nvSpPr>
        <p:spPr bwMode="auto">
          <a:xfrm>
            <a:off x="683568" y="5301208"/>
            <a:ext cx="7924800" cy="304800"/>
          </a:xfrm>
          <a:prstGeom prst="rect">
            <a:avLst/>
          </a:prstGeom>
          <a:noFill/>
          <a:ln w="9525">
            <a:noFill/>
            <a:miter lim="800000"/>
            <a:headEnd/>
            <a:tailEnd/>
          </a:ln>
        </p:spPr>
        <p:txBody>
          <a:bodyPr anchor="ctr"/>
          <a:lstStyle/>
          <a:p>
            <a:pPr algn="l"/>
            <a:r>
              <a:rPr lang="el-GR" sz="2000" i="1" dirty="0">
                <a:solidFill>
                  <a:schemeClr val="tx1"/>
                </a:solidFill>
                <a:latin typeface="Book Antiqua" pitchFamily="18" charset="0"/>
              </a:rPr>
              <a:t>Ελάχιστη</a:t>
            </a:r>
            <a:r>
              <a:rPr lang="el-GR" sz="2000" dirty="0">
                <a:solidFill>
                  <a:schemeClr val="tx1"/>
                </a:solidFill>
                <a:latin typeface="Book Antiqua" pitchFamily="18" charset="0"/>
              </a:rPr>
              <a:t> θερμοκρασία ανάπτυξης (</a:t>
            </a:r>
            <a:r>
              <a:rPr lang="en-US" sz="2000" dirty="0">
                <a:solidFill>
                  <a:schemeClr val="tx1"/>
                </a:solidFill>
                <a:latin typeface="Book Antiqua" pitchFamily="18" charset="0"/>
              </a:rPr>
              <a:t>minimum)</a:t>
            </a:r>
          </a:p>
        </p:txBody>
      </p:sp>
      <p:sp>
        <p:nvSpPr>
          <p:cNvPr id="27653" name="Rectangle 6"/>
          <p:cNvSpPr>
            <a:spLocks noChangeArrowheads="1"/>
          </p:cNvSpPr>
          <p:nvPr/>
        </p:nvSpPr>
        <p:spPr bwMode="auto">
          <a:xfrm>
            <a:off x="971600" y="5661248"/>
            <a:ext cx="7924800" cy="304800"/>
          </a:xfrm>
          <a:prstGeom prst="rect">
            <a:avLst/>
          </a:prstGeom>
          <a:noFill/>
          <a:ln w="9525">
            <a:noFill/>
            <a:miter lim="800000"/>
            <a:headEnd/>
            <a:tailEnd/>
          </a:ln>
        </p:spPr>
        <p:txBody>
          <a:bodyPr anchor="ctr"/>
          <a:lstStyle/>
          <a:p>
            <a:pPr algn="l"/>
            <a:r>
              <a:rPr lang="el-GR" sz="2000" i="1" dirty="0">
                <a:solidFill>
                  <a:schemeClr val="tx1"/>
                </a:solidFill>
                <a:latin typeface="Book Antiqua" pitchFamily="18" charset="0"/>
              </a:rPr>
              <a:t>Άριστη</a:t>
            </a:r>
            <a:r>
              <a:rPr lang="el-GR" sz="2000" dirty="0">
                <a:solidFill>
                  <a:schemeClr val="tx1"/>
                </a:solidFill>
                <a:latin typeface="Book Antiqua" pitchFamily="18" charset="0"/>
              </a:rPr>
              <a:t> θερμοκρασία ανάπτυξης</a:t>
            </a:r>
            <a:r>
              <a:rPr lang="en-US" sz="2000" dirty="0">
                <a:solidFill>
                  <a:schemeClr val="tx1"/>
                </a:solidFill>
                <a:latin typeface="Book Antiqua" pitchFamily="18" charset="0"/>
              </a:rPr>
              <a:t> (optimum)</a:t>
            </a:r>
          </a:p>
        </p:txBody>
      </p:sp>
      <p:sp>
        <p:nvSpPr>
          <p:cNvPr id="27654" name="Rectangle 7"/>
          <p:cNvSpPr>
            <a:spLocks noChangeArrowheads="1"/>
          </p:cNvSpPr>
          <p:nvPr/>
        </p:nvSpPr>
        <p:spPr bwMode="auto">
          <a:xfrm>
            <a:off x="1043608" y="6021288"/>
            <a:ext cx="7924800" cy="304800"/>
          </a:xfrm>
          <a:prstGeom prst="rect">
            <a:avLst/>
          </a:prstGeom>
          <a:noFill/>
          <a:ln w="9525">
            <a:noFill/>
            <a:miter lim="800000"/>
            <a:headEnd/>
            <a:tailEnd/>
          </a:ln>
        </p:spPr>
        <p:txBody>
          <a:bodyPr anchor="ctr"/>
          <a:lstStyle/>
          <a:p>
            <a:pPr algn="l"/>
            <a:r>
              <a:rPr lang="el-GR" sz="2000" i="1" dirty="0">
                <a:solidFill>
                  <a:schemeClr val="tx1"/>
                </a:solidFill>
                <a:latin typeface="Book Antiqua" pitchFamily="18" charset="0"/>
              </a:rPr>
              <a:t>Μέγιστη</a:t>
            </a:r>
            <a:r>
              <a:rPr lang="el-GR" sz="2000" dirty="0">
                <a:solidFill>
                  <a:schemeClr val="tx1"/>
                </a:solidFill>
                <a:latin typeface="Book Antiqua" pitchFamily="18" charset="0"/>
              </a:rPr>
              <a:t> θερμοκρασία ανάπτυξης</a:t>
            </a:r>
            <a:r>
              <a:rPr lang="en-US" sz="2000" dirty="0">
                <a:solidFill>
                  <a:schemeClr val="tx1"/>
                </a:solidFill>
                <a:latin typeface="Book Antiqua" pitchFamily="18" charset="0"/>
              </a:rPr>
              <a:t> (maximum)</a:t>
            </a:r>
          </a:p>
        </p:txBody>
      </p:sp>
      <p:sp>
        <p:nvSpPr>
          <p:cNvPr id="12" name="Rectangle 10"/>
          <p:cNvSpPr>
            <a:spLocks noChangeArrowheads="1"/>
          </p:cNvSpPr>
          <p:nvPr/>
        </p:nvSpPr>
        <p:spPr bwMode="auto">
          <a:xfrm>
            <a:off x="1219200" y="1772816"/>
            <a:ext cx="7924800" cy="304800"/>
          </a:xfrm>
          <a:prstGeom prst="rect">
            <a:avLst/>
          </a:prstGeom>
          <a:noFill/>
          <a:ln w="9525">
            <a:noFill/>
            <a:miter lim="800000"/>
            <a:headEnd/>
            <a:tailEnd/>
          </a:ln>
        </p:spPr>
        <p:txBody>
          <a:bodyPr anchor="ctr"/>
          <a:lstStyle/>
          <a:p>
            <a:r>
              <a:rPr lang="el-GR" sz="2000" dirty="0">
                <a:solidFill>
                  <a:schemeClr val="tx1"/>
                </a:solidFill>
                <a:latin typeface="Book Antiqua" pitchFamily="18" charset="0"/>
              </a:rPr>
              <a:t>Επηρεάζει: </a:t>
            </a:r>
          </a:p>
          <a:p>
            <a:pPr>
              <a:buFont typeface="Wingdings" pitchFamily="2" charset="2"/>
              <a:buChar char="Ø"/>
            </a:pPr>
            <a:r>
              <a:rPr lang="el-GR" sz="2000" dirty="0">
                <a:solidFill>
                  <a:schemeClr val="tx1"/>
                </a:solidFill>
                <a:latin typeface="Book Antiqua" pitchFamily="18" charset="0"/>
              </a:rPr>
              <a:t>Την δομή της </a:t>
            </a:r>
            <a:r>
              <a:rPr lang="el-GR" sz="2000" dirty="0" err="1">
                <a:solidFill>
                  <a:schemeClr val="tx1"/>
                </a:solidFill>
                <a:latin typeface="Book Antiqua" pitchFamily="18" charset="0"/>
              </a:rPr>
              <a:t>τρισδιάστασης</a:t>
            </a:r>
            <a:r>
              <a:rPr lang="el-GR" sz="2000" dirty="0">
                <a:solidFill>
                  <a:schemeClr val="tx1"/>
                </a:solidFill>
                <a:latin typeface="Book Antiqua" pitchFamily="18" charset="0"/>
              </a:rPr>
              <a:t> μορφής των ενζύμων </a:t>
            </a:r>
            <a:br>
              <a:rPr lang="el-GR" sz="2000" dirty="0">
                <a:solidFill>
                  <a:schemeClr val="tx1"/>
                </a:solidFill>
                <a:latin typeface="Book Antiqua" pitchFamily="18" charset="0"/>
              </a:rPr>
            </a:br>
            <a:r>
              <a:rPr lang="el-GR" sz="2000" dirty="0">
                <a:solidFill>
                  <a:schemeClr val="tx1"/>
                </a:solidFill>
                <a:latin typeface="Book Antiqua" pitchFamily="18" charset="0"/>
              </a:rPr>
              <a:t>(δεσμοί υδρογόνου</a:t>
            </a:r>
            <a:r>
              <a:rPr lang="el-GR" sz="2000" dirty="0">
                <a:latin typeface="Book Antiqua" pitchFamily="18" charset="0"/>
              </a:rPr>
              <a:t>) </a:t>
            </a:r>
          </a:p>
          <a:p>
            <a:pPr>
              <a:buFont typeface="Wingdings" pitchFamily="2" charset="2"/>
              <a:buChar char="Ø"/>
            </a:pPr>
            <a:r>
              <a:rPr lang="el-GR" sz="2000" dirty="0">
                <a:latin typeface="Book Antiqua" pitchFamily="18" charset="0"/>
              </a:rPr>
              <a:t>Την λειτουργικότητα των κυτταρικών μεμβρανών</a:t>
            </a:r>
            <a:endParaRPr lang="en-US" sz="2000" dirty="0">
              <a:latin typeface="Book Antiqua" pitchFamily="18" charset="0"/>
            </a:endParaRPr>
          </a:p>
          <a:p>
            <a:pPr algn="l"/>
            <a:endParaRPr lang="en-US" sz="2000" dirty="0">
              <a:solidFill>
                <a:schemeClr val="tx1"/>
              </a:solidFill>
              <a:latin typeface="Book Antiqua" pitchFamily="18" charset="0"/>
            </a:endParaRPr>
          </a:p>
        </p:txBody>
      </p:sp>
      <p:sp>
        <p:nvSpPr>
          <p:cNvPr id="111618" name="AutoShape 2" descr="Image result for optimum temperature for bacter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1622" name="Picture 6" descr="https://www.uwyo.edu/virtual_edge/images/lab6pict3.gif"/>
          <p:cNvPicPr>
            <a:picLocks noChangeAspect="1" noChangeArrowheads="1"/>
          </p:cNvPicPr>
          <p:nvPr/>
        </p:nvPicPr>
        <p:blipFill>
          <a:blip r:embed="rId2" cstate="print"/>
          <a:srcRect/>
          <a:stretch>
            <a:fillRect/>
          </a:stretch>
        </p:blipFill>
        <p:spPr bwMode="auto">
          <a:xfrm>
            <a:off x="2123728" y="2492896"/>
            <a:ext cx="3590925" cy="244792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827584" y="260648"/>
            <a:ext cx="9144000" cy="609600"/>
          </a:xfrm>
          <a:prstGeom prst="rect">
            <a:avLst/>
          </a:prstGeom>
          <a:noFill/>
          <a:ln w="9525">
            <a:noFill/>
            <a:miter lim="800000"/>
            <a:headEnd/>
            <a:tailEnd/>
          </a:ln>
          <a:effectLst>
            <a:outerShdw dist="45791" dir="2021404" algn="ctr" rotWithShape="0">
              <a:srgbClr val="F82300"/>
            </a:outerShdw>
          </a:effectLst>
        </p:spPr>
        <p:txBody>
          <a:bodyPr anchor="ctr"/>
          <a:lstStyle/>
          <a:p>
            <a:pPr algn="l"/>
            <a:r>
              <a:rPr lang="el-GR" sz="3600" b="1" dirty="0">
                <a:solidFill>
                  <a:schemeClr val="bg2">
                    <a:lumMod val="10000"/>
                  </a:schemeClr>
                </a:solidFill>
                <a:effectLst>
                  <a:outerShdw blurRad="38100" dist="38100" dir="2700000" algn="tl">
                    <a:srgbClr val="C0C0C0"/>
                  </a:outerShdw>
                </a:effectLst>
                <a:latin typeface="Book Antiqua" pitchFamily="18" charset="0"/>
              </a:rPr>
              <a:t>ΘΕΡΜΟΚΡΑΣΙΑ</a:t>
            </a:r>
            <a:endParaRPr lang="en-US" sz="3600" b="1" dirty="0">
              <a:solidFill>
                <a:schemeClr val="bg2">
                  <a:lumMod val="10000"/>
                </a:schemeClr>
              </a:solidFill>
              <a:effectLst>
                <a:outerShdw blurRad="38100" dist="38100" dir="2700000" algn="tl">
                  <a:srgbClr val="C0C0C0"/>
                </a:outerShdw>
              </a:effectLst>
              <a:latin typeface="Book Antiqua" pitchFamily="18" charset="0"/>
            </a:endParaRPr>
          </a:p>
        </p:txBody>
      </p:sp>
      <p:sp>
        <p:nvSpPr>
          <p:cNvPr id="32771" name="Rectangle 3"/>
          <p:cNvSpPr>
            <a:spLocks noChangeArrowheads="1"/>
          </p:cNvSpPr>
          <p:nvPr/>
        </p:nvSpPr>
        <p:spPr bwMode="auto">
          <a:xfrm>
            <a:off x="355600" y="1066800"/>
            <a:ext cx="8597900" cy="304800"/>
          </a:xfrm>
          <a:prstGeom prst="rect">
            <a:avLst/>
          </a:prstGeom>
          <a:noFill/>
          <a:ln w="9525">
            <a:noFill/>
            <a:miter lim="800000"/>
            <a:headEnd/>
            <a:tailEnd/>
          </a:ln>
          <a:effectLst/>
        </p:spPr>
        <p:txBody>
          <a:bodyPr anchor="ctr"/>
          <a:lstStyle/>
          <a:p>
            <a:pPr algn="l"/>
            <a:r>
              <a:rPr lang="el-GR" sz="2000" b="1" dirty="0">
                <a:solidFill>
                  <a:srgbClr val="CC0000"/>
                </a:solidFill>
                <a:effectLst>
                  <a:outerShdw blurRad="38100" dist="38100" dir="2700000" algn="tl">
                    <a:srgbClr val="C0C0C0"/>
                  </a:outerShdw>
                </a:effectLst>
                <a:latin typeface="Book Antiqua" pitchFamily="18" charset="0"/>
              </a:rPr>
              <a:t>ΟΙ ΜΙΚΡΟΟΡΓΑΝΙΣΜΟΊ ΜΕ ΒΑΣΗ ΤΗΝ ΘΕΡΜΟΚΡΑΣΙΑ ΔΙΑΚΡΙΝΟΝΤΑΙ ΣΕ:</a:t>
            </a:r>
            <a:endParaRPr lang="en-US" sz="2000" dirty="0">
              <a:solidFill>
                <a:srgbClr val="CC0000"/>
              </a:solidFill>
              <a:effectLst>
                <a:outerShdw blurRad="38100" dist="38100" dir="2700000" algn="tl">
                  <a:srgbClr val="C0C0C0"/>
                </a:outerShdw>
              </a:effectLst>
              <a:latin typeface="Book Antiqua" pitchFamily="18" charset="0"/>
            </a:endParaRPr>
          </a:p>
        </p:txBody>
      </p:sp>
      <p:sp>
        <p:nvSpPr>
          <p:cNvPr id="28676" name="Rectangle 4"/>
          <p:cNvSpPr>
            <a:spLocks noChangeArrowheads="1"/>
          </p:cNvSpPr>
          <p:nvPr/>
        </p:nvSpPr>
        <p:spPr bwMode="auto">
          <a:xfrm>
            <a:off x="533400" y="1524000"/>
            <a:ext cx="5257800" cy="304800"/>
          </a:xfrm>
          <a:prstGeom prst="rect">
            <a:avLst/>
          </a:prstGeom>
          <a:noFill/>
          <a:ln w="9525">
            <a:noFill/>
            <a:miter lim="800000"/>
            <a:headEnd/>
            <a:tailEnd/>
          </a:ln>
        </p:spPr>
        <p:txBody>
          <a:bodyPr anchor="ctr"/>
          <a:lstStyle/>
          <a:p>
            <a:pPr algn="l"/>
            <a:r>
              <a:rPr lang="el-GR" sz="2000" dirty="0">
                <a:solidFill>
                  <a:srgbClr val="CC0000"/>
                </a:solidFill>
                <a:latin typeface="Book Antiqua" pitchFamily="18" charset="0"/>
              </a:rPr>
              <a:t>Ψυχρόφιλα</a:t>
            </a:r>
            <a:r>
              <a:rPr lang="el-GR" sz="2000" dirty="0">
                <a:solidFill>
                  <a:schemeClr val="tx1"/>
                </a:solidFill>
                <a:latin typeface="Book Antiqua" pitchFamily="18" charset="0"/>
              </a:rPr>
              <a:t> - (</a:t>
            </a:r>
            <a:r>
              <a:rPr lang="en-US" sz="2000" dirty="0" err="1">
                <a:solidFill>
                  <a:schemeClr val="tx1"/>
                </a:solidFill>
                <a:latin typeface="Book Antiqua" pitchFamily="18" charset="0"/>
              </a:rPr>
              <a:t>Psychrophiles</a:t>
            </a:r>
            <a:r>
              <a:rPr lang="en-US" sz="2000" dirty="0">
                <a:solidFill>
                  <a:schemeClr val="tx1"/>
                </a:solidFill>
                <a:latin typeface="Book Antiqua" pitchFamily="18" charset="0"/>
              </a:rPr>
              <a:t>)</a:t>
            </a:r>
          </a:p>
        </p:txBody>
      </p:sp>
      <p:sp>
        <p:nvSpPr>
          <p:cNvPr id="28677" name="Rectangle 8"/>
          <p:cNvSpPr>
            <a:spLocks noChangeArrowheads="1"/>
          </p:cNvSpPr>
          <p:nvPr/>
        </p:nvSpPr>
        <p:spPr bwMode="auto">
          <a:xfrm>
            <a:off x="533400" y="2667000"/>
            <a:ext cx="5257800" cy="304800"/>
          </a:xfrm>
          <a:prstGeom prst="rect">
            <a:avLst/>
          </a:prstGeom>
          <a:noFill/>
          <a:ln w="9525">
            <a:noFill/>
            <a:miter lim="800000"/>
            <a:headEnd/>
            <a:tailEnd/>
          </a:ln>
        </p:spPr>
        <p:txBody>
          <a:bodyPr anchor="ctr"/>
          <a:lstStyle/>
          <a:p>
            <a:pPr algn="l"/>
            <a:r>
              <a:rPr lang="el-GR" sz="2000">
                <a:solidFill>
                  <a:srgbClr val="CC0000"/>
                </a:solidFill>
                <a:latin typeface="Book Antiqua" pitchFamily="18" charset="0"/>
              </a:rPr>
              <a:t>Ψυχρότροφα</a:t>
            </a:r>
            <a:r>
              <a:rPr lang="el-GR" sz="2000" i="1">
                <a:solidFill>
                  <a:schemeClr val="tx1"/>
                </a:solidFill>
                <a:latin typeface="Book Antiqua" pitchFamily="18" charset="0"/>
              </a:rPr>
              <a:t> - (</a:t>
            </a:r>
            <a:r>
              <a:rPr lang="en-US" sz="2000" i="1">
                <a:solidFill>
                  <a:schemeClr val="tx1"/>
                </a:solidFill>
                <a:latin typeface="Book Antiqua" pitchFamily="18" charset="0"/>
              </a:rPr>
              <a:t>Psychrotrophics)</a:t>
            </a:r>
            <a:endParaRPr lang="en-US" sz="2000">
              <a:solidFill>
                <a:schemeClr val="tx1"/>
              </a:solidFill>
              <a:latin typeface="Book Antiqua" pitchFamily="18" charset="0"/>
            </a:endParaRPr>
          </a:p>
        </p:txBody>
      </p:sp>
      <p:sp>
        <p:nvSpPr>
          <p:cNvPr id="28678" name="Rectangle 9"/>
          <p:cNvSpPr>
            <a:spLocks noChangeArrowheads="1"/>
          </p:cNvSpPr>
          <p:nvPr/>
        </p:nvSpPr>
        <p:spPr bwMode="auto">
          <a:xfrm>
            <a:off x="533400" y="3810000"/>
            <a:ext cx="5257800" cy="304800"/>
          </a:xfrm>
          <a:prstGeom prst="rect">
            <a:avLst/>
          </a:prstGeom>
          <a:noFill/>
          <a:ln w="9525">
            <a:noFill/>
            <a:miter lim="800000"/>
            <a:headEnd/>
            <a:tailEnd/>
          </a:ln>
        </p:spPr>
        <p:txBody>
          <a:bodyPr anchor="ctr"/>
          <a:lstStyle/>
          <a:p>
            <a:pPr algn="l"/>
            <a:r>
              <a:rPr lang="el-GR" sz="2000">
                <a:solidFill>
                  <a:srgbClr val="CC0000"/>
                </a:solidFill>
                <a:latin typeface="Book Antiqua" pitchFamily="18" charset="0"/>
              </a:rPr>
              <a:t>Μεσόφιλα</a:t>
            </a:r>
            <a:r>
              <a:rPr lang="el-GR" sz="2000" i="1">
                <a:solidFill>
                  <a:schemeClr val="tx1"/>
                </a:solidFill>
                <a:latin typeface="Book Antiqua" pitchFamily="18" charset="0"/>
              </a:rPr>
              <a:t> - (</a:t>
            </a:r>
            <a:r>
              <a:rPr lang="en-US" sz="2000" i="1">
                <a:solidFill>
                  <a:schemeClr val="tx1"/>
                </a:solidFill>
                <a:latin typeface="Book Antiqua" pitchFamily="18" charset="0"/>
              </a:rPr>
              <a:t>Mesophilic)</a:t>
            </a:r>
            <a:endParaRPr lang="en-US" sz="2000">
              <a:solidFill>
                <a:schemeClr val="tx1"/>
              </a:solidFill>
              <a:latin typeface="Book Antiqua" pitchFamily="18" charset="0"/>
            </a:endParaRPr>
          </a:p>
        </p:txBody>
      </p:sp>
      <p:sp>
        <p:nvSpPr>
          <p:cNvPr id="28679" name="Rectangle 10"/>
          <p:cNvSpPr>
            <a:spLocks noChangeArrowheads="1"/>
          </p:cNvSpPr>
          <p:nvPr/>
        </p:nvSpPr>
        <p:spPr bwMode="auto">
          <a:xfrm>
            <a:off x="533400" y="4953000"/>
            <a:ext cx="5257800" cy="304800"/>
          </a:xfrm>
          <a:prstGeom prst="rect">
            <a:avLst/>
          </a:prstGeom>
          <a:noFill/>
          <a:ln w="9525">
            <a:noFill/>
            <a:miter lim="800000"/>
            <a:headEnd/>
            <a:tailEnd/>
          </a:ln>
        </p:spPr>
        <p:txBody>
          <a:bodyPr anchor="ctr"/>
          <a:lstStyle/>
          <a:p>
            <a:pPr algn="l"/>
            <a:r>
              <a:rPr lang="el-GR" sz="2000">
                <a:solidFill>
                  <a:srgbClr val="CC0000"/>
                </a:solidFill>
                <a:latin typeface="Book Antiqua" pitchFamily="18" charset="0"/>
              </a:rPr>
              <a:t>Θερμόφιλα</a:t>
            </a:r>
            <a:r>
              <a:rPr lang="el-GR" sz="2000" i="1">
                <a:solidFill>
                  <a:schemeClr val="tx1"/>
                </a:solidFill>
                <a:latin typeface="Book Antiqua" pitchFamily="18" charset="0"/>
              </a:rPr>
              <a:t> - (</a:t>
            </a:r>
            <a:r>
              <a:rPr lang="en-US" sz="2000" i="1">
                <a:solidFill>
                  <a:schemeClr val="tx1"/>
                </a:solidFill>
                <a:latin typeface="Book Antiqua" pitchFamily="18" charset="0"/>
              </a:rPr>
              <a:t>Τhermophiles)</a:t>
            </a:r>
            <a:endParaRPr lang="en-US" sz="2000">
              <a:solidFill>
                <a:schemeClr val="tx1"/>
              </a:solidFill>
              <a:latin typeface="Book Antiqua" pitchFamily="18" charset="0"/>
            </a:endParaRPr>
          </a:p>
        </p:txBody>
      </p:sp>
      <p:sp>
        <p:nvSpPr>
          <p:cNvPr id="28680" name="Rectangle 11"/>
          <p:cNvSpPr>
            <a:spLocks noChangeArrowheads="1"/>
          </p:cNvSpPr>
          <p:nvPr/>
        </p:nvSpPr>
        <p:spPr bwMode="auto">
          <a:xfrm>
            <a:off x="533400" y="5943600"/>
            <a:ext cx="5257800" cy="304800"/>
          </a:xfrm>
          <a:prstGeom prst="rect">
            <a:avLst/>
          </a:prstGeom>
          <a:noFill/>
          <a:ln w="9525">
            <a:noFill/>
            <a:miter lim="800000"/>
            <a:headEnd/>
            <a:tailEnd/>
          </a:ln>
        </p:spPr>
        <p:txBody>
          <a:bodyPr anchor="ctr"/>
          <a:lstStyle/>
          <a:p>
            <a:pPr algn="l"/>
            <a:r>
              <a:rPr lang="el-GR" sz="2000">
                <a:solidFill>
                  <a:srgbClr val="CC0000"/>
                </a:solidFill>
                <a:latin typeface="Book Antiqua" pitchFamily="18" charset="0"/>
              </a:rPr>
              <a:t>Υπερθερμόφιλα</a:t>
            </a:r>
            <a:r>
              <a:rPr lang="el-GR" sz="2000" i="1">
                <a:solidFill>
                  <a:schemeClr val="tx1"/>
                </a:solidFill>
                <a:latin typeface="Book Antiqua" pitchFamily="18" charset="0"/>
              </a:rPr>
              <a:t> - (</a:t>
            </a:r>
            <a:r>
              <a:rPr lang="en-US" sz="2000" i="1">
                <a:solidFill>
                  <a:schemeClr val="tx1"/>
                </a:solidFill>
                <a:latin typeface="Book Antiqua" pitchFamily="18" charset="0"/>
              </a:rPr>
              <a:t>Hyperthermophiles)</a:t>
            </a:r>
            <a:endParaRPr lang="en-US" sz="2000">
              <a:solidFill>
                <a:schemeClr val="tx1"/>
              </a:solidFill>
              <a:latin typeface="Book Antiqua" pitchFamily="18" charset="0"/>
            </a:endParaRPr>
          </a:p>
        </p:txBody>
      </p:sp>
      <p:sp>
        <p:nvSpPr>
          <p:cNvPr id="28681" name="Rectangle 13"/>
          <p:cNvSpPr>
            <a:spLocks noChangeArrowheads="1"/>
          </p:cNvSpPr>
          <p:nvPr/>
        </p:nvSpPr>
        <p:spPr bwMode="auto">
          <a:xfrm>
            <a:off x="533400" y="1905000"/>
            <a:ext cx="6858000" cy="304800"/>
          </a:xfrm>
          <a:prstGeom prst="rect">
            <a:avLst/>
          </a:prstGeom>
          <a:noFill/>
          <a:ln w="9525">
            <a:noFill/>
            <a:miter lim="800000"/>
            <a:headEnd/>
            <a:tailEnd/>
          </a:ln>
        </p:spPr>
        <p:txBody>
          <a:bodyPr anchor="ctr"/>
          <a:lstStyle/>
          <a:p>
            <a:pPr algn="l"/>
            <a:r>
              <a:rPr lang="el-GR" sz="1600" u="sng" dirty="0">
                <a:solidFill>
                  <a:schemeClr val="tx1"/>
                </a:solidFill>
                <a:latin typeface="Book Antiqua" pitchFamily="18" charset="0"/>
              </a:rPr>
              <a:t>Ελάχιστη</a:t>
            </a:r>
            <a:r>
              <a:rPr lang="el-GR" sz="1600" dirty="0">
                <a:solidFill>
                  <a:schemeClr val="tx1"/>
                </a:solidFill>
                <a:latin typeface="Book Antiqua" pitchFamily="18" charset="0"/>
              </a:rPr>
              <a:t>		</a:t>
            </a:r>
            <a:r>
              <a:rPr lang="el-GR" sz="1600" u="sng" dirty="0">
                <a:solidFill>
                  <a:schemeClr val="tx1"/>
                </a:solidFill>
                <a:latin typeface="Book Antiqua" pitchFamily="18" charset="0"/>
              </a:rPr>
              <a:t>Άριστη</a:t>
            </a:r>
            <a:r>
              <a:rPr lang="el-GR" sz="1600" dirty="0">
                <a:solidFill>
                  <a:schemeClr val="tx1"/>
                </a:solidFill>
                <a:latin typeface="Book Antiqua" pitchFamily="18" charset="0"/>
              </a:rPr>
              <a:t>		</a:t>
            </a:r>
            <a:r>
              <a:rPr lang="el-GR" sz="1600" u="sng" dirty="0">
                <a:solidFill>
                  <a:schemeClr val="tx1"/>
                </a:solidFill>
                <a:latin typeface="Book Antiqua" pitchFamily="18" charset="0"/>
              </a:rPr>
              <a:t>Μέγιστη</a:t>
            </a:r>
            <a:endParaRPr lang="en-US" sz="1600" dirty="0">
              <a:solidFill>
                <a:schemeClr val="tx1"/>
              </a:solidFill>
              <a:latin typeface="Book Antiqua" pitchFamily="18" charset="0"/>
            </a:endParaRPr>
          </a:p>
        </p:txBody>
      </p:sp>
      <p:sp>
        <p:nvSpPr>
          <p:cNvPr id="28682" name="Rectangle 14"/>
          <p:cNvSpPr>
            <a:spLocks noChangeArrowheads="1"/>
          </p:cNvSpPr>
          <p:nvPr/>
        </p:nvSpPr>
        <p:spPr bwMode="auto">
          <a:xfrm>
            <a:off x="533400" y="2209800"/>
            <a:ext cx="6858000" cy="304800"/>
          </a:xfrm>
          <a:prstGeom prst="rect">
            <a:avLst/>
          </a:prstGeom>
          <a:noFill/>
          <a:ln w="9525">
            <a:noFill/>
            <a:miter lim="800000"/>
            <a:headEnd/>
            <a:tailEnd/>
          </a:ln>
        </p:spPr>
        <p:txBody>
          <a:bodyPr anchor="ctr"/>
          <a:lstStyle/>
          <a:p>
            <a:pPr algn="l"/>
            <a:r>
              <a:rPr lang="el-GR" sz="1600" dirty="0">
                <a:solidFill>
                  <a:schemeClr val="tx1"/>
                </a:solidFill>
                <a:latin typeface="Book Antiqua" pitchFamily="18" charset="0"/>
              </a:rPr>
              <a:t>-5 / +5</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12 / 1</a:t>
            </a:r>
            <a:r>
              <a:rPr lang="en-US" sz="1600" dirty="0">
                <a:solidFill>
                  <a:schemeClr val="tx1"/>
                </a:solidFill>
                <a:latin typeface="Book Antiqua" pitchFamily="18" charset="0"/>
              </a:rPr>
              <a:t>8</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15 / 20</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p>
        </p:txBody>
      </p:sp>
      <p:sp>
        <p:nvSpPr>
          <p:cNvPr id="28683" name="Rectangle 15"/>
          <p:cNvSpPr>
            <a:spLocks noChangeArrowheads="1"/>
          </p:cNvSpPr>
          <p:nvPr/>
        </p:nvSpPr>
        <p:spPr bwMode="auto">
          <a:xfrm>
            <a:off x="533400" y="3048000"/>
            <a:ext cx="6858000" cy="304800"/>
          </a:xfrm>
          <a:prstGeom prst="rect">
            <a:avLst/>
          </a:prstGeom>
          <a:noFill/>
          <a:ln w="9525">
            <a:noFill/>
            <a:miter lim="800000"/>
            <a:headEnd/>
            <a:tailEnd/>
          </a:ln>
        </p:spPr>
        <p:txBody>
          <a:bodyPr anchor="ctr"/>
          <a:lstStyle/>
          <a:p>
            <a:pPr algn="l"/>
            <a:r>
              <a:rPr lang="el-GR" sz="1600" u="sng">
                <a:solidFill>
                  <a:schemeClr val="tx1"/>
                </a:solidFill>
                <a:latin typeface="Book Antiqua" pitchFamily="18" charset="0"/>
              </a:rPr>
              <a:t>Ελάχιστη</a:t>
            </a:r>
            <a:r>
              <a:rPr lang="el-GR" sz="1600">
                <a:solidFill>
                  <a:schemeClr val="tx1"/>
                </a:solidFill>
                <a:latin typeface="Book Antiqua" pitchFamily="18" charset="0"/>
              </a:rPr>
              <a:t>		</a:t>
            </a:r>
            <a:r>
              <a:rPr lang="el-GR" sz="1600" u="sng">
                <a:solidFill>
                  <a:schemeClr val="tx1"/>
                </a:solidFill>
                <a:latin typeface="Book Antiqua" pitchFamily="18" charset="0"/>
              </a:rPr>
              <a:t>Άριστη</a:t>
            </a:r>
            <a:r>
              <a:rPr lang="el-GR" sz="1600">
                <a:solidFill>
                  <a:schemeClr val="tx1"/>
                </a:solidFill>
                <a:latin typeface="Book Antiqua" pitchFamily="18" charset="0"/>
              </a:rPr>
              <a:t>		</a:t>
            </a:r>
            <a:r>
              <a:rPr lang="el-GR" sz="1600" u="sng">
                <a:solidFill>
                  <a:schemeClr val="tx1"/>
                </a:solidFill>
                <a:latin typeface="Book Antiqua" pitchFamily="18" charset="0"/>
              </a:rPr>
              <a:t>Μέγιστη</a:t>
            </a:r>
            <a:endParaRPr lang="en-US" sz="1600">
              <a:solidFill>
                <a:schemeClr val="tx1"/>
              </a:solidFill>
              <a:latin typeface="Book Antiqua" pitchFamily="18" charset="0"/>
            </a:endParaRPr>
          </a:p>
        </p:txBody>
      </p:sp>
      <p:sp>
        <p:nvSpPr>
          <p:cNvPr id="28684" name="Rectangle 16"/>
          <p:cNvSpPr>
            <a:spLocks noChangeArrowheads="1"/>
          </p:cNvSpPr>
          <p:nvPr/>
        </p:nvSpPr>
        <p:spPr bwMode="auto">
          <a:xfrm>
            <a:off x="533400" y="3352800"/>
            <a:ext cx="6858000" cy="304800"/>
          </a:xfrm>
          <a:prstGeom prst="rect">
            <a:avLst/>
          </a:prstGeom>
          <a:noFill/>
          <a:ln w="9525">
            <a:noFill/>
            <a:miter lim="800000"/>
            <a:headEnd/>
            <a:tailEnd/>
          </a:ln>
        </p:spPr>
        <p:txBody>
          <a:bodyPr anchor="ctr"/>
          <a:lstStyle/>
          <a:p>
            <a:pPr algn="l"/>
            <a:r>
              <a:rPr lang="el-GR" sz="1600" dirty="0">
                <a:solidFill>
                  <a:schemeClr val="tx1"/>
                </a:solidFill>
                <a:latin typeface="Book Antiqua" pitchFamily="18" charset="0"/>
              </a:rPr>
              <a:t>-5 / +5</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2</a:t>
            </a:r>
            <a:r>
              <a:rPr lang="en-US" sz="1600" dirty="0">
                <a:solidFill>
                  <a:schemeClr val="tx1"/>
                </a:solidFill>
                <a:latin typeface="Book Antiqua" pitchFamily="18" charset="0"/>
              </a:rPr>
              <a:t>0</a:t>
            </a:r>
            <a:r>
              <a:rPr lang="el-GR" sz="1600" dirty="0">
                <a:solidFill>
                  <a:schemeClr val="tx1"/>
                </a:solidFill>
                <a:latin typeface="Book Antiqua" pitchFamily="18" charset="0"/>
              </a:rPr>
              <a:t> / 30</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30 / 35</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p>
        </p:txBody>
      </p:sp>
      <p:sp>
        <p:nvSpPr>
          <p:cNvPr id="28685" name="Rectangle 17"/>
          <p:cNvSpPr>
            <a:spLocks noChangeArrowheads="1"/>
          </p:cNvSpPr>
          <p:nvPr/>
        </p:nvSpPr>
        <p:spPr bwMode="auto">
          <a:xfrm>
            <a:off x="533400" y="4191000"/>
            <a:ext cx="6858000" cy="304800"/>
          </a:xfrm>
          <a:prstGeom prst="rect">
            <a:avLst/>
          </a:prstGeom>
          <a:noFill/>
          <a:ln w="9525">
            <a:noFill/>
            <a:miter lim="800000"/>
            <a:headEnd/>
            <a:tailEnd/>
          </a:ln>
        </p:spPr>
        <p:txBody>
          <a:bodyPr anchor="ctr"/>
          <a:lstStyle/>
          <a:p>
            <a:pPr algn="l"/>
            <a:r>
              <a:rPr lang="el-GR" sz="1600" u="sng">
                <a:solidFill>
                  <a:schemeClr val="tx1"/>
                </a:solidFill>
                <a:latin typeface="Book Antiqua" pitchFamily="18" charset="0"/>
              </a:rPr>
              <a:t>Ελάχιστη</a:t>
            </a:r>
            <a:r>
              <a:rPr lang="el-GR" sz="1600">
                <a:solidFill>
                  <a:schemeClr val="tx1"/>
                </a:solidFill>
                <a:latin typeface="Book Antiqua" pitchFamily="18" charset="0"/>
              </a:rPr>
              <a:t>		</a:t>
            </a:r>
            <a:r>
              <a:rPr lang="el-GR" sz="1600" u="sng">
                <a:solidFill>
                  <a:schemeClr val="tx1"/>
                </a:solidFill>
                <a:latin typeface="Book Antiqua" pitchFamily="18" charset="0"/>
              </a:rPr>
              <a:t>Άριστη</a:t>
            </a:r>
            <a:r>
              <a:rPr lang="el-GR" sz="1600">
                <a:solidFill>
                  <a:schemeClr val="tx1"/>
                </a:solidFill>
                <a:latin typeface="Book Antiqua" pitchFamily="18" charset="0"/>
              </a:rPr>
              <a:t>		</a:t>
            </a:r>
            <a:r>
              <a:rPr lang="el-GR" sz="1600" u="sng">
                <a:solidFill>
                  <a:schemeClr val="tx1"/>
                </a:solidFill>
                <a:latin typeface="Book Antiqua" pitchFamily="18" charset="0"/>
              </a:rPr>
              <a:t>Μέγιστη</a:t>
            </a:r>
            <a:endParaRPr lang="en-US" sz="1600">
              <a:solidFill>
                <a:schemeClr val="tx1"/>
              </a:solidFill>
              <a:latin typeface="Book Antiqua" pitchFamily="18" charset="0"/>
            </a:endParaRPr>
          </a:p>
        </p:txBody>
      </p:sp>
      <p:sp>
        <p:nvSpPr>
          <p:cNvPr id="28686" name="Rectangle 18"/>
          <p:cNvSpPr>
            <a:spLocks noChangeArrowheads="1"/>
          </p:cNvSpPr>
          <p:nvPr/>
        </p:nvSpPr>
        <p:spPr bwMode="auto">
          <a:xfrm>
            <a:off x="533400" y="4495800"/>
            <a:ext cx="6858000" cy="304800"/>
          </a:xfrm>
          <a:prstGeom prst="rect">
            <a:avLst/>
          </a:prstGeom>
          <a:noFill/>
          <a:ln w="9525">
            <a:noFill/>
            <a:miter lim="800000"/>
            <a:headEnd/>
            <a:tailEnd/>
          </a:ln>
        </p:spPr>
        <p:txBody>
          <a:bodyPr anchor="ctr"/>
          <a:lstStyle/>
          <a:p>
            <a:pPr algn="l"/>
            <a:r>
              <a:rPr lang="el-GR" sz="1600">
                <a:solidFill>
                  <a:schemeClr val="tx1"/>
                </a:solidFill>
                <a:latin typeface="Book Antiqua" pitchFamily="18" charset="0"/>
              </a:rPr>
              <a:t> 5 / 15</a:t>
            </a:r>
            <a:r>
              <a:rPr lang="el-GR" sz="1600" baseline="30000">
                <a:solidFill>
                  <a:schemeClr val="tx1"/>
                </a:solidFill>
                <a:latin typeface="Book Antiqua" pitchFamily="18" charset="0"/>
              </a:rPr>
              <a:t>ο</a:t>
            </a:r>
            <a:r>
              <a:rPr lang="en-US" sz="1600">
                <a:solidFill>
                  <a:schemeClr val="tx1"/>
                </a:solidFill>
                <a:latin typeface="Book Antiqua" pitchFamily="18" charset="0"/>
              </a:rPr>
              <a:t>C</a:t>
            </a:r>
            <a:r>
              <a:rPr lang="el-GR" sz="1600">
                <a:solidFill>
                  <a:schemeClr val="tx1"/>
                </a:solidFill>
                <a:latin typeface="Book Antiqua" pitchFamily="18" charset="0"/>
              </a:rPr>
              <a:t>	             30 / 40</a:t>
            </a:r>
            <a:r>
              <a:rPr lang="el-GR" sz="1600" baseline="30000">
                <a:solidFill>
                  <a:schemeClr val="tx1"/>
                </a:solidFill>
                <a:latin typeface="Book Antiqua" pitchFamily="18" charset="0"/>
              </a:rPr>
              <a:t>ο</a:t>
            </a:r>
            <a:r>
              <a:rPr lang="en-US" sz="1600">
                <a:solidFill>
                  <a:schemeClr val="tx1"/>
                </a:solidFill>
                <a:latin typeface="Book Antiqua" pitchFamily="18" charset="0"/>
              </a:rPr>
              <a:t>C</a:t>
            </a:r>
            <a:r>
              <a:rPr lang="el-GR" sz="1600">
                <a:solidFill>
                  <a:schemeClr val="tx1"/>
                </a:solidFill>
                <a:latin typeface="Book Antiqua" pitchFamily="18" charset="0"/>
              </a:rPr>
              <a:t> 		40 / 47</a:t>
            </a:r>
            <a:r>
              <a:rPr lang="el-GR" sz="1600" baseline="30000">
                <a:solidFill>
                  <a:schemeClr val="tx1"/>
                </a:solidFill>
                <a:latin typeface="Book Antiqua" pitchFamily="18" charset="0"/>
              </a:rPr>
              <a:t>ο</a:t>
            </a:r>
            <a:r>
              <a:rPr lang="en-US" sz="1600">
                <a:solidFill>
                  <a:schemeClr val="tx1"/>
                </a:solidFill>
                <a:latin typeface="Book Antiqua" pitchFamily="18" charset="0"/>
              </a:rPr>
              <a:t>C</a:t>
            </a:r>
          </a:p>
        </p:txBody>
      </p:sp>
      <p:sp>
        <p:nvSpPr>
          <p:cNvPr id="28687" name="Rectangle 19"/>
          <p:cNvSpPr>
            <a:spLocks noChangeArrowheads="1"/>
          </p:cNvSpPr>
          <p:nvPr/>
        </p:nvSpPr>
        <p:spPr bwMode="auto">
          <a:xfrm>
            <a:off x="533400" y="5257800"/>
            <a:ext cx="6858000" cy="304800"/>
          </a:xfrm>
          <a:prstGeom prst="rect">
            <a:avLst/>
          </a:prstGeom>
          <a:noFill/>
          <a:ln w="9525">
            <a:noFill/>
            <a:miter lim="800000"/>
            <a:headEnd/>
            <a:tailEnd/>
          </a:ln>
        </p:spPr>
        <p:txBody>
          <a:bodyPr anchor="ctr"/>
          <a:lstStyle/>
          <a:p>
            <a:pPr algn="l"/>
            <a:r>
              <a:rPr lang="el-GR" sz="1600" u="sng">
                <a:solidFill>
                  <a:schemeClr val="tx1"/>
                </a:solidFill>
                <a:latin typeface="Book Antiqua" pitchFamily="18" charset="0"/>
              </a:rPr>
              <a:t>Ελάχιστη</a:t>
            </a:r>
            <a:r>
              <a:rPr lang="el-GR" sz="1600">
                <a:solidFill>
                  <a:schemeClr val="tx1"/>
                </a:solidFill>
                <a:latin typeface="Book Antiqua" pitchFamily="18" charset="0"/>
              </a:rPr>
              <a:t>		</a:t>
            </a:r>
            <a:r>
              <a:rPr lang="el-GR" sz="1600" u="sng">
                <a:solidFill>
                  <a:schemeClr val="tx1"/>
                </a:solidFill>
                <a:latin typeface="Book Antiqua" pitchFamily="18" charset="0"/>
              </a:rPr>
              <a:t>Άριστη</a:t>
            </a:r>
            <a:r>
              <a:rPr lang="el-GR" sz="1600">
                <a:solidFill>
                  <a:schemeClr val="tx1"/>
                </a:solidFill>
                <a:latin typeface="Book Antiqua" pitchFamily="18" charset="0"/>
              </a:rPr>
              <a:t>		</a:t>
            </a:r>
            <a:r>
              <a:rPr lang="el-GR" sz="1600" u="sng">
                <a:solidFill>
                  <a:schemeClr val="tx1"/>
                </a:solidFill>
                <a:latin typeface="Book Antiqua" pitchFamily="18" charset="0"/>
              </a:rPr>
              <a:t>Μέγιστη</a:t>
            </a:r>
            <a:endParaRPr lang="en-US" sz="1600">
              <a:solidFill>
                <a:schemeClr val="tx1"/>
              </a:solidFill>
              <a:latin typeface="Book Antiqua" pitchFamily="18" charset="0"/>
            </a:endParaRPr>
          </a:p>
        </p:txBody>
      </p:sp>
      <p:sp>
        <p:nvSpPr>
          <p:cNvPr id="28688" name="Rectangle 20"/>
          <p:cNvSpPr>
            <a:spLocks noChangeArrowheads="1"/>
          </p:cNvSpPr>
          <p:nvPr/>
        </p:nvSpPr>
        <p:spPr bwMode="auto">
          <a:xfrm>
            <a:off x="533400" y="5562600"/>
            <a:ext cx="6858000" cy="304800"/>
          </a:xfrm>
          <a:prstGeom prst="rect">
            <a:avLst/>
          </a:prstGeom>
          <a:noFill/>
          <a:ln w="9525">
            <a:noFill/>
            <a:miter lim="800000"/>
            <a:headEnd/>
            <a:tailEnd/>
          </a:ln>
        </p:spPr>
        <p:txBody>
          <a:bodyPr anchor="ctr"/>
          <a:lstStyle/>
          <a:p>
            <a:pPr algn="l"/>
            <a:r>
              <a:rPr lang="el-GR" sz="1600" dirty="0">
                <a:solidFill>
                  <a:schemeClr val="tx1"/>
                </a:solidFill>
                <a:latin typeface="Book Antiqua" pitchFamily="18" charset="0"/>
              </a:rPr>
              <a:t> 40 </a:t>
            </a:r>
            <a:r>
              <a:rPr lang="en-US" sz="1600" dirty="0">
                <a:solidFill>
                  <a:schemeClr val="tx1"/>
                </a:solidFill>
                <a:latin typeface="Book Antiqua" pitchFamily="18" charset="0"/>
              </a:rPr>
              <a:t>-</a:t>
            </a:r>
            <a:r>
              <a:rPr lang="el-GR" sz="1600" dirty="0">
                <a:solidFill>
                  <a:schemeClr val="tx1"/>
                </a:solidFill>
                <a:latin typeface="Book Antiqua" pitchFamily="18" charset="0"/>
              </a:rPr>
              <a:t> 45</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5</a:t>
            </a:r>
            <a:r>
              <a:rPr lang="en-US" sz="1600" dirty="0">
                <a:solidFill>
                  <a:schemeClr val="tx1"/>
                </a:solidFill>
                <a:latin typeface="Book Antiqua" pitchFamily="18" charset="0"/>
              </a:rPr>
              <a:t>0-60 </a:t>
            </a:r>
            <a:r>
              <a:rPr lang="en-US" sz="1600" baseline="30000" dirty="0" err="1">
                <a:solidFill>
                  <a:schemeClr val="tx1"/>
                </a:solidFill>
                <a:latin typeface="Book Antiqua" pitchFamily="18" charset="0"/>
              </a:rPr>
              <a:t>o</a:t>
            </a:r>
            <a:r>
              <a:rPr lang="en-US" sz="1600" dirty="0" err="1">
                <a:solidFill>
                  <a:schemeClr val="tx1"/>
                </a:solidFill>
                <a:latin typeface="Book Antiqua" pitchFamily="18" charset="0"/>
              </a:rPr>
              <a:t>C</a:t>
            </a:r>
            <a:r>
              <a:rPr lang="el-GR" sz="1600" dirty="0">
                <a:solidFill>
                  <a:schemeClr val="tx1"/>
                </a:solidFill>
                <a:latin typeface="Book Antiqua" pitchFamily="18" charset="0"/>
              </a:rPr>
              <a:t> 		60 </a:t>
            </a:r>
            <a:r>
              <a:rPr lang="en-US" sz="1600" dirty="0">
                <a:solidFill>
                  <a:schemeClr val="tx1"/>
                </a:solidFill>
                <a:latin typeface="Book Antiqua" pitchFamily="18" charset="0"/>
              </a:rPr>
              <a:t>-</a:t>
            </a:r>
            <a:r>
              <a:rPr lang="el-GR" sz="1600" dirty="0">
                <a:solidFill>
                  <a:schemeClr val="tx1"/>
                </a:solidFill>
                <a:latin typeface="Book Antiqua" pitchFamily="18" charset="0"/>
              </a:rPr>
              <a:t> 90</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p>
        </p:txBody>
      </p:sp>
      <p:sp>
        <p:nvSpPr>
          <p:cNvPr id="28689" name="Rectangle 21"/>
          <p:cNvSpPr>
            <a:spLocks noChangeArrowheads="1"/>
          </p:cNvSpPr>
          <p:nvPr/>
        </p:nvSpPr>
        <p:spPr bwMode="auto">
          <a:xfrm>
            <a:off x="533400" y="6172200"/>
            <a:ext cx="6858000" cy="304800"/>
          </a:xfrm>
          <a:prstGeom prst="rect">
            <a:avLst/>
          </a:prstGeom>
          <a:noFill/>
          <a:ln w="9525">
            <a:noFill/>
            <a:miter lim="800000"/>
            <a:headEnd/>
            <a:tailEnd/>
          </a:ln>
        </p:spPr>
        <p:txBody>
          <a:bodyPr anchor="ctr"/>
          <a:lstStyle/>
          <a:p>
            <a:pPr algn="l"/>
            <a:r>
              <a:rPr lang="el-GR" sz="1600" u="sng">
                <a:solidFill>
                  <a:schemeClr val="tx1"/>
                </a:solidFill>
                <a:latin typeface="Book Antiqua" pitchFamily="18" charset="0"/>
              </a:rPr>
              <a:t>Ελάχιστη</a:t>
            </a:r>
            <a:r>
              <a:rPr lang="el-GR" sz="1600">
                <a:solidFill>
                  <a:schemeClr val="tx1"/>
                </a:solidFill>
                <a:latin typeface="Book Antiqua" pitchFamily="18" charset="0"/>
              </a:rPr>
              <a:t>		</a:t>
            </a:r>
            <a:r>
              <a:rPr lang="el-GR" sz="1600" u="sng">
                <a:solidFill>
                  <a:schemeClr val="tx1"/>
                </a:solidFill>
                <a:latin typeface="Book Antiqua" pitchFamily="18" charset="0"/>
              </a:rPr>
              <a:t>Άριστη</a:t>
            </a:r>
            <a:r>
              <a:rPr lang="el-GR" sz="1600">
                <a:solidFill>
                  <a:schemeClr val="tx1"/>
                </a:solidFill>
                <a:latin typeface="Book Antiqua" pitchFamily="18" charset="0"/>
              </a:rPr>
              <a:t>		</a:t>
            </a:r>
            <a:r>
              <a:rPr lang="el-GR" sz="1600" u="sng">
                <a:solidFill>
                  <a:schemeClr val="tx1"/>
                </a:solidFill>
                <a:latin typeface="Book Antiqua" pitchFamily="18" charset="0"/>
              </a:rPr>
              <a:t>Μέγιστη</a:t>
            </a:r>
            <a:endParaRPr lang="en-US" sz="1600">
              <a:solidFill>
                <a:schemeClr val="tx1"/>
              </a:solidFill>
              <a:latin typeface="Book Antiqua" pitchFamily="18" charset="0"/>
            </a:endParaRPr>
          </a:p>
        </p:txBody>
      </p:sp>
      <p:sp>
        <p:nvSpPr>
          <p:cNvPr id="28690" name="Rectangle 22"/>
          <p:cNvSpPr>
            <a:spLocks noChangeArrowheads="1"/>
          </p:cNvSpPr>
          <p:nvPr/>
        </p:nvSpPr>
        <p:spPr bwMode="auto">
          <a:xfrm>
            <a:off x="533400" y="6477000"/>
            <a:ext cx="6858000" cy="304800"/>
          </a:xfrm>
          <a:prstGeom prst="rect">
            <a:avLst/>
          </a:prstGeom>
          <a:noFill/>
          <a:ln w="9525">
            <a:noFill/>
            <a:miter lim="800000"/>
            <a:headEnd/>
            <a:tailEnd/>
          </a:ln>
        </p:spPr>
        <p:txBody>
          <a:bodyPr anchor="ctr"/>
          <a:lstStyle/>
          <a:p>
            <a:pPr algn="l"/>
            <a:r>
              <a:rPr lang="el-GR" sz="1600" dirty="0">
                <a:solidFill>
                  <a:schemeClr val="tx1"/>
                </a:solidFill>
                <a:latin typeface="Book Antiqua" pitchFamily="18" charset="0"/>
              </a:rPr>
              <a:t> 75 / 80</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90 / 95</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r>
              <a:rPr lang="el-GR" sz="1600" dirty="0">
                <a:solidFill>
                  <a:schemeClr val="tx1"/>
                </a:solidFill>
                <a:latin typeface="Book Antiqua" pitchFamily="18" charset="0"/>
              </a:rPr>
              <a:t> 		100 / 110</a:t>
            </a:r>
            <a:r>
              <a:rPr lang="el-GR" sz="1600" baseline="30000" dirty="0">
                <a:solidFill>
                  <a:schemeClr val="tx1"/>
                </a:solidFill>
                <a:latin typeface="Book Antiqua" pitchFamily="18" charset="0"/>
              </a:rPr>
              <a:t>ο</a:t>
            </a:r>
            <a:r>
              <a:rPr lang="en-US" sz="1600" dirty="0">
                <a:solidFill>
                  <a:schemeClr val="tx1"/>
                </a:solidFill>
                <a:latin typeface="Book Antiqua" pitchFamily="18" charset="0"/>
              </a:rPr>
              <a:t>C</a:t>
            </a:r>
          </a:p>
        </p:txBody>
      </p:sp>
      <p:sp>
        <p:nvSpPr>
          <p:cNvPr id="19" name="18 - Αριστερό βέλος"/>
          <p:cNvSpPr/>
          <p:nvPr/>
        </p:nvSpPr>
        <p:spPr>
          <a:xfrm rot="20893021">
            <a:off x="3213481" y="3772937"/>
            <a:ext cx="2763194" cy="37948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TextBox"/>
          <p:cNvSpPr txBox="1"/>
          <p:nvPr/>
        </p:nvSpPr>
        <p:spPr>
          <a:xfrm>
            <a:off x="5940152" y="2564904"/>
            <a:ext cx="2880320" cy="1938992"/>
          </a:xfrm>
          <a:prstGeom prst="rect">
            <a:avLst/>
          </a:prstGeom>
          <a:noFill/>
          <a:ln w="6350">
            <a:solidFill>
              <a:schemeClr val="tx1"/>
            </a:solidFill>
          </a:ln>
        </p:spPr>
        <p:txBody>
          <a:bodyPr wrap="square" rtlCol="0">
            <a:spAutoFit/>
          </a:bodyPr>
          <a:lstStyle/>
          <a:p>
            <a:r>
              <a:rPr lang="el-GR" dirty="0"/>
              <a:t>Οι περισσότεροι μικροοργανισμοί που μας ενδιαφέρουν είναι </a:t>
            </a:r>
            <a:r>
              <a:rPr lang="el-GR" dirty="0" err="1"/>
              <a:t>μεσόφιλοι</a:t>
            </a:r>
            <a:r>
              <a:rPr lang="el-GR" dirty="0"/>
              <a:t> πχ </a:t>
            </a:r>
            <a:endParaRPr lang="en-US" dirty="0"/>
          </a:p>
          <a:p>
            <a:r>
              <a:rPr lang="en-US" i="1" dirty="0"/>
              <a:t>Escherichia coli</a:t>
            </a:r>
            <a:endParaRPr lang="el-GR"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pic>
        <p:nvPicPr>
          <p:cNvPr id="19459" name="Picture 3" descr="p175.tif                                                       00055C7CMacintosh HD                   BC3495AF:"/>
          <p:cNvPicPr>
            <a:picLocks noChangeAspect="1" noChangeArrowheads="1"/>
          </p:cNvPicPr>
          <p:nvPr/>
        </p:nvPicPr>
        <p:blipFill>
          <a:blip r:embed="rId2" cstate="print"/>
          <a:srcRect/>
          <a:stretch>
            <a:fillRect/>
          </a:stretch>
        </p:blipFill>
        <p:spPr bwMode="auto">
          <a:xfrm>
            <a:off x="0" y="1695450"/>
            <a:ext cx="9144000" cy="5162550"/>
          </a:xfrm>
          <a:prstGeom prst="rect">
            <a:avLst/>
          </a:prstGeom>
          <a:noFill/>
          <a:ln w="9525">
            <a:noFill/>
            <a:miter lim="800000"/>
            <a:headEnd/>
            <a:tailEnd/>
          </a:ln>
        </p:spPr>
      </p:pic>
      <p:sp>
        <p:nvSpPr>
          <p:cNvPr id="4" name="3 - TextBox"/>
          <p:cNvSpPr txBox="1"/>
          <p:nvPr/>
        </p:nvSpPr>
        <p:spPr>
          <a:xfrm>
            <a:off x="179512" y="188640"/>
            <a:ext cx="8964488" cy="1938992"/>
          </a:xfrm>
          <a:prstGeom prst="rect">
            <a:avLst/>
          </a:prstGeom>
          <a:noFill/>
        </p:spPr>
        <p:txBody>
          <a:bodyPr wrap="square" rtlCol="0">
            <a:spAutoFit/>
          </a:bodyPr>
          <a:lstStyle/>
          <a:p>
            <a:r>
              <a:rPr lang="el-GR" b="1" dirty="0"/>
              <a:t>Σχέση θερμοκρασίας και ρυθμού αύξησης διαφόρων μικροοργανισμών. </a:t>
            </a:r>
          </a:p>
          <a:p>
            <a:r>
              <a:rPr lang="el-GR" dirty="0"/>
              <a:t>Κάθε μικροοργανισμός παρουσιάζει το </a:t>
            </a:r>
            <a:r>
              <a:rPr lang="el-GR" u="sng" dirty="0"/>
              <a:t>μέγιστο ρυθμό ανάπτυξης </a:t>
            </a:r>
            <a:r>
              <a:rPr lang="el-GR" dirty="0"/>
              <a:t>σε μία συγκεκριμένη θερμοκρασία που ονομάζεται </a:t>
            </a:r>
            <a:r>
              <a:rPr lang="el-GR" b="1" dirty="0"/>
              <a:t>άριστη ή βέλτιστη </a:t>
            </a:r>
            <a:r>
              <a:rPr lang="el-GR" dirty="0"/>
              <a:t>θερμοκρασία.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Σε θερμοκρασίες χαμηλότερες ή ψηλότερες από την άριστη, οι μικροοργανισμοί παρουσιάζουν μείωση του ρυθμού ανάπτυξης.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620688"/>
            <a:ext cx="8229600" cy="1066800"/>
          </a:xfrm>
        </p:spPr>
        <p:txBody>
          <a:bodyPr/>
          <a:lstStyle/>
          <a:p>
            <a:r>
              <a:rPr lang="el-GR" dirty="0"/>
              <a:t>Συνοπτικά:</a:t>
            </a:r>
          </a:p>
        </p:txBody>
      </p:sp>
      <p:sp>
        <p:nvSpPr>
          <p:cNvPr id="3" name="2 - Θέση περιεχομένου"/>
          <p:cNvSpPr>
            <a:spLocks noGrp="1"/>
          </p:cNvSpPr>
          <p:nvPr>
            <p:ph idx="1"/>
          </p:nvPr>
        </p:nvSpPr>
        <p:spPr>
          <a:xfrm>
            <a:off x="457200" y="1700808"/>
            <a:ext cx="8229600" cy="4873728"/>
          </a:xfrm>
        </p:spPr>
        <p:txBody>
          <a:bodyPr>
            <a:normAutofit/>
          </a:bodyPr>
          <a:lstStyle/>
          <a:p>
            <a:pPr marL="681228" indent="-571500">
              <a:buFont typeface="+mj-lt"/>
              <a:buAutoNum type="romanLcPeriod"/>
            </a:pPr>
            <a:r>
              <a:rPr lang="el-GR" u="sng" dirty="0"/>
              <a:t>Ψυχρόφιλα</a:t>
            </a:r>
            <a:r>
              <a:rPr lang="el-GR" dirty="0"/>
              <a:t>: αναπτύσσονται μόνο σε θερμοκρασία ψυγείου</a:t>
            </a:r>
            <a:endParaRPr lang="en-US" dirty="0"/>
          </a:p>
          <a:p>
            <a:pPr marL="681228" indent="-571500">
              <a:buFont typeface="+mj-lt"/>
              <a:buAutoNum type="romanLcPeriod"/>
            </a:pPr>
            <a:r>
              <a:rPr lang="el-GR" u="sng" dirty="0" err="1"/>
              <a:t>Ψυχρότροφα</a:t>
            </a:r>
            <a:r>
              <a:rPr lang="el-GR" dirty="0"/>
              <a:t>: αναπτύσσονται καλά σε θερμοκρασία ψυγείου αλλά άριστα σε θερμοκρασία δωματίου</a:t>
            </a:r>
            <a:r>
              <a:rPr lang="en-US" dirty="0"/>
              <a:t>.</a:t>
            </a:r>
          </a:p>
          <a:p>
            <a:pPr marL="681228" indent="-571500">
              <a:buFont typeface="+mj-lt"/>
              <a:buAutoNum type="romanLcPeriod"/>
            </a:pPr>
            <a:r>
              <a:rPr lang="el-GR" u="sng" dirty="0" err="1"/>
              <a:t>Μεσόφιλα</a:t>
            </a:r>
            <a:r>
              <a:rPr lang="el-GR" dirty="0"/>
              <a:t>: αναπτύσσονται άριστα σε θερμοκρασία του ανθρώπινου σώματος και καλά σε θερμοκρασία ψυγείου</a:t>
            </a:r>
            <a:endParaRPr lang="en-US" dirty="0"/>
          </a:p>
          <a:p>
            <a:pPr marL="681228" indent="-571500">
              <a:buFont typeface="+mj-lt"/>
              <a:buAutoNum type="romanLcPeriod"/>
            </a:pPr>
            <a:r>
              <a:rPr lang="el-GR" u="sng" dirty="0"/>
              <a:t>Θερμόφιλα</a:t>
            </a:r>
            <a:r>
              <a:rPr lang="el-GR" dirty="0"/>
              <a:t>: αναπτύσσονται σε θερμοκρασία τόσο υψηλή όσο ίσα που μπορεί να την αντέξει το ανθρώπινο χέρι και συνήθως όχι σε θερμοκρασία κάτω από εκείνη του ανθρώπινου σώματος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361E12-3F5F-4E12-A119-347D0DEEFFD3}"/>
              </a:ext>
            </a:extLst>
          </p:cNvPr>
          <p:cNvSpPr>
            <a:spLocks noGrp="1"/>
          </p:cNvSpPr>
          <p:nvPr>
            <p:ph type="title"/>
          </p:nvPr>
        </p:nvSpPr>
        <p:spPr/>
        <p:txBody>
          <a:bodyPr/>
          <a:lstStyle/>
          <a:p>
            <a:br>
              <a:rPr lang="el-GR" sz="2400" b="1" dirty="0">
                <a:ln>
                  <a:noFill/>
                </a:ln>
                <a:solidFill>
                  <a:prstClr val="black">
                    <a:lumMod val="85000"/>
                    <a:lumOff val="15000"/>
                  </a:prstClr>
                </a:solidFill>
                <a:ea typeface="+mn-ea"/>
                <a:cs typeface="+mn-cs"/>
              </a:rPr>
            </a:br>
            <a:r>
              <a:rPr lang="el-GR" sz="2400" dirty="0">
                <a:ln>
                  <a:noFill/>
                </a:ln>
                <a:solidFill>
                  <a:prstClr val="black">
                    <a:lumMod val="85000"/>
                    <a:lumOff val="15000"/>
                  </a:prstClr>
                </a:solidFill>
                <a:ea typeface="+mn-ea"/>
                <a:cs typeface="+mn-cs"/>
              </a:rPr>
              <a:t>Με τι ασχολείται η Μικροβιολογία Τροφίμων</a:t>
            </a:r>
            <a:endParaRPr lang="en-US" dirty="0"/>
          </a:p>
        </p:txBody>
      </p:sp>
      <p:sp>
        <p:nvSpPr>
          <p:cNvPr id="3" name="Θέση περιεχομένου 2">
            <a:extLst>
              <a:ext uri="{FF2B5EF4-FFF2-40B4-BE49-F238E27FC236}">
                <a16:creationId xmlns:a16="http://schemas.microsoft.com/office/drawing/2014/main" id="{77E5F54C-A35E-46CE-8ED7-F75D49A0CA92}"/>
              </a:ext>
            </a:extLst>
          </p:cNvPr>
          <p:cNvSpPr>
            <a:spLocks noGrp="1"/>
          </p:cNvSpPr>
          <p:nvPr>
            <p:ph idx="1"/>
          </p:nvPr>
        </p:nvSpPr>
        <p:spPr/>
        <p:txBody>
          <a:bodyPr/>
          <a:lstStyle/>
          <a:p>
            <a:pPr marL="0" indent="0">
              <a:buNone/>
            </a:pPr>
            <a:br>
              <a:rPr lang="el-GR" dirty="0"/>
            </a:br>
            <a:r>
              <a:rPr lang="el-GR" dirty="0"/>
              <a:t> Ασφάλεια Τροφίμων - </a:t>
            </a:r>
            <a:r>
              <a:rPr lang="el-GR" dirty="0" err="1"/>
              <a:t>Τροφοπαθογόνα</a:t>
            </a:r>
            <a:r>
              <a:rPr lang="el-GR" dirty="0"/>
              <a:t> Μικρόβια</a:t>
            </a:r>
            <a:br>
              <a:rPr lang="el-GR" dirty="0"/>
            </a:br>
            <a:r>
              <a:rPr lang="el-GR" dirty="0"/>
              <a:t> Συντήρηση, Ποιότητα και Διάρκεια Ζωής Τροφίμων – </a:t>
            </a:r>
            <a:r>
              <a:rPr lang="el-GR" dirty="0" err="1"/>
              <a:t>Αλλοιογόνα</a:t>
            </a:r>
            <a:r>
              <a:rPr lang="el-GR" dirty="0"/>
              <a:t> Μικρόβια</a:t>
            </a:r>
            <a:br>
              <a:rPr lang="el-GR" dirty="0"/>
            </a:br>
            <a:r>
              <a:rPr lang="el-GR" dirty="0"/>
              <a:t> Τεχνολογικά ωφέλιμοι Μικροοργανισμοί-</a:t>
            </a:r>
            <a:r>
              <a:rPr lang="el-GR" dirty="0" err="1"/>
              <a:t>Ζυμούμενα</a:t>
            </a:r>
            <a:r>
              <a:rPr lang="el-GR" dirty="0"/>
              <a:t> Τρόφιμα</a:t>
            </a:r>
            <a:br>
              <a:rPr lang="el-GR" dirty="0"/>
            </a:br>
            <a:r>
              <a:rPr lang="el-GR" dirty="0"/>
              <a:t> </a:t>
            </a:r>
            <a:r>
              <a:rPr lang="el-GR" dirty="0" err="1"/>
              <a:t>Προβιοτικοί-βιοδραστικοί</a:t>
            </a:r>
            <a:r>
              <a:rPr lang="el-GR" dirty="0"/>
              <a:t> </a:t>
            </a:r>
            <a:r>
              <a:rPr lang="el-GR" dirty="0" err="1"/>
              <a:t>μικροοργανσμοί</a:t>
            </a:r>
            <a:r>
              <a:rPr lang="el-GR" dirty="0"/>
              <a:t> </a:t>
            </a:r>
            <a:br>
              <a:rPr lang="el-GR" dirty="0"/>
            </a:br>
            <a:endParaRPr lang="en-US" dirty="0"/>
          </a:p>
        </p:txBody>
      </p:sp>
    </p:spTree>
    <p:extLst>
      <p:ext uri="{BB962C8B-B14F-4D97-AF65-F5344CB8AC3E}">
        <p14:creationId xmlns:p14="http://schemas.microsoft.com/office/powerpoint/2010/main" val="59944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548680"/>
            <a:ext cx="8352928" cy="1152128"/>
          </a:xfrm>
        </p:spPr>
        <p:txBody>
          <a:bodyPr>
            <a:normAutofit fontScale="90000"/>
          </a:bodyPr>
          <a:lstStyle/>
          <a:p>
            <a:r>
              <a:rPr lang="el-GR" dirty="0"/>
              <a:t>Η θερμοκρασία αποθήκευσης των τροφίμων </a:t>
            </a:r>
          </a:p>
        </p:txBody>
      </p:sp>
      <p:sp>
        <p:nvSpPr>
          <p:cNvPr id="3" name="2 - Θέση περιεχομένου"/>
          <p:cNvSpPr>
            <a:spLocks noGrp="1"/>
          </p:cNvSpPr>
          <p:nvPr>
            <p:ph idx="1"/>
          </p:nvPr>
        </p:nvSpPr>
        <p:spPr>
          <a:xfrm>
            <a:off x="395536" y="1988840"/>
            <a:ext cx="8229600" cy="4325112"/>
          </a:xfrm>
        </p:spPr>
        <p:txBody>
          <a:bodyPr/>
          <a:lstStyle/>
          <a:p>
            <a:r>
              <a:rPr lang="el-GR" dirty="0"/>
              <a:t>αποτελεί την πιο </a:t>
            </a:r>
            <a:r>
              <a:rPr lang="el-GR" u="sng" dirty="0"/>
              <a:t>σημαντική</a:t>
            </a:r>
            <a:r>
              <a:rPr lang="el-GR" dirty="0"/>
              <a:t> παράμετρο όσον αφορά την αλλοίωση των ευπαθών τροφίμων</a:t>
            </a:r>
          </a:p>
          <a:p>
            <a:r>
              <a:rPr lang="el-GR" dirty="0"/>
              <a:t> π.χ. ο ρυθμός αλλοίωσης των φρέσκων πουλερικών στους 10</a:t>
            </a:r>
            <a:r>
              <a:rPr lang="el-GR" baseline="30000" dirty="0"/>
              <a:t>ο</a:t>
            </a:r>
            <a:r>
              <a:rPr lang="en-US" dirty="0"/>
              <a:t>C</a:t>
            </a:r>
            <a:r>
              <a:rPr lang="el-GR" dirty="0"/>
              <a:t> είναι διπλάσιος σε σύγκριση με αυτόν της συντήρησης τους στους 5</a:t>
            </a:r>
            <a:r>
              <a:rPr lang="el-GR" baseline="30000" dirty="0"/>
              <a:t>ο</a:t>
            </a:r>
            <a:r>
              <a:rPr lang="en-US" dirty="0"/>
              <a:t>C</a:t>
            </a:r>
            <a:r>
              <a:rPr lang="el-GR" dirty="0"/>
              <a:t> και τριπλάσιος όταν συντηρούνται στους 15</a:t>
            </a:r>
            <a:r>
              <a:rPr lang="el-GR" baseline="30000" dirty="0"/>
              <a:t>ο</a:t>
            </a:r>
            <a:r>
              <a:rPr lang="en-US" dirty="0"/>
              <a:t>C</a:t>
            </a:r>
            <a:r>
              <a:rPr lang="el-GR" dirty="0"/>
              <a:t>. </a:t>
            </a:r>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8898" name="Picture 2" descr="Image result for listeria monocytogenes psychrotroph"/>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692696"/>
            <a:ext cx="8229600" cy="1066800"/>
          </a:xfrm>
        </p:spPr>
        <p:txBody>
          <a:bodyPr>
            <a:normAutofit fontScale="90000"/>
          </a:bodyPr>
          <a:lstStyle/>
          <a:p>
            <a:r>
              <a:rPr lang="el-GR" dirty="0"/>
              <a:t>Ελάχιστη θερμοκρασία ανάπτυξης 3 βασικών </a:t>
            </a:r>
            <a:r>
              <a:rPr lang="el-GR" dirty="0" err="1"/>
              <a:t>βακτηριακών</a:t>
            </a:r>
            <a:r>
              <a:rPr lang="el-GR" dirty="0"/>
              <a:t> παθογόνων</a:t>
            </a:r>
          </a:p>
        </p:txBody>
      </p:sp>
      <p:graphicFrame>
        <p:nvGraphicFramePr>
          <p:cNvPr id="4" name="3 - Πίνακας"/>
          <p:cNvGraphicFramePr>
            <a:graphicFrameLocks noGrp="1"/>
          </p:cNvGraphicFramePr>
          <p:nvPr/>
        </p:nvGraphicFramePr>
        <p:xfrm>
          <a:off x="323528" y="2204864"/>
          <a:ext cx="7632848" cy="2926080"/>
        </p:xfrm>
        <a:graphic>
          <a:graphicData uri="http://schemas.openxmlformats.org/drawingml/2006/table">
            <a:tbl>
              <a:tblPr firstRow="1" bandRow="1">
                <a:tableStyleId>{5C22544A-7EE6-4342-B048-85BDC9FD1C3A}</a:tableStyleId>
              </a:tblPr>
              <a:tblGrid>
                <a:gridCol w="4383220">
                  <a:extLst>
                    <a:ext uri="{9D8B030D-6E8A-4147-A177-3AD203B41FA5}">
                      <a16:colId xmlns:a16="http://schemas.microsoft.com/office/drawing/2014/main" val="20000"/>
                    </a:ext>
                  </a:extLst>
                </a:gridCol>
                <a:gridCol w="3249628">
                  <a:extLst>
                    <a:ext uri="{9D8B030D-6E8A-4147-A177-3AD203B41FA5}">
                      <a16:colId xmlns:a16="http://schemas.microsoft.com/office/drawing/2014/main" val="20001"/>
                    </a:ext>
                  </a:extLst>
                </a:gridCol>
              </a:tblGrid>
              <a:tr h="370840">
                <a:tc>
                  <a:txBody>
                    <a:bodyPr/>
                    <a:lstStyle/>
                    <a:p>
                      <a:r>
                        <a:rPr lang="el-GR" sz="2400" dirty="0"/>
                        <a:t>Βακτήριο</a:t>
                      </a:r>
                    </a:p>
                  </a:txBody>
                  <a:tcPr/>
                </a:tc>
                <a:tc>
                  <a:txBody>
                    <a:bodyPr/>
                    <a:lstStyle/>
                    <a:p>
                      <a:r>
                        <a:rPr lang="el-GR" sz="2400" dirty="0"/>
                        <a:t>Ελάχιστη θερμοκρασία ανάπτυξης </a:t>
                      </a:r>
                      <a:r>
                        <a:rPr lang="en-US" sz="2400" baseline="0" dirty="0"/>
                        <a:t>  (</a:t>
                      </a:r>
                      <a:r>
                        <a:rPr lang="el-GR" sz="2400" baseline="30000" dirty="0"/>
                        <a:t>ο</a:t>
                      </a:r>
                      <a:r>
                        <a:rPr lang="en-US" sz="2400" dirty="0"/>
                        <a:t>C)</a:t>
                      </a:r>
                      <a:endParaRPr lang="el-GR" sz="2400" dirty="0"/>
                    </a:p>
                  </a:txBody>
                  <a:tcPr/>
                </a:tc>
                <a:extLst>
                  <a:ext uri="{0D108BD9-81ED-4DB2-BD59-A6C34878D82A}">
                    <a16:rowId xmlns:a16="http://schemas.microsoft.com/office/drawing/2014/main" val="10000"/>
                  </a:ext>
                </a:extLst>
              </a:tr>
              <a:tr h="370840">
                <a:tc>
                  <a:txBody>
                    <a:bodyPr/>
                    <a:lstStyle/>
                    <a:p>
                      <a:r>
                        <a:rPr lang="en-US" sz="2800" i="1" dirty="0"/>
                        <a:t>Escherichia</a:t>
                      </a:r>
                      <a:r>
                        <a:rPr lang="en-US" sz="2800" i="1" baseline="0" dirty="0"/>
                        <a:t> coli </a:t>
                      </a:r>
                      <a:r>
                        <a:rPr lang="el-GR" sz="2800" baseline="0" dirty="0"/>
                        <a:t>0157:Η7</a:t>
                      </a:r>
                      <a:endParaRPr lang="el-GR" sz="2800" dirty="0"/>
                    </a:p>
                  </a:txBody>
                  <a:tcPr/>
                </a:tc>
                <a:tc>
                  <a:txBody>
                    <a:bodyPr/>
                    <a:lstStyle/>
                    <a:p>
                      <a:pPr algn="ctr"/>
                      <a:r>
                        <a:rPr lang="el-GR" sz="3200" dirty="0"/>
                        <a:t>8</a:t>
                      </a:r>
                    </a:p>
                  </a:txBody>
                  <a:tcPr/>
                </a:tc>
                <a:extLst>
                  <a:ext uri="{0D108BD9-81ED-4DB2-BD59-A6C34878D82A}">
                    <a16:rowId xmlns:a16="http://schemas.microsoft.com/office/drawing/2014/main" val="10001"/>
                  </a:ext>
                </a:extLst>
              </a:tr>
              <a:tr h="370840">
                <a:tc>
                  <a:txBody>
                    <a:bodyPr/>
                    <a:lstStyle/>
                    <a:p>
                      <a:r>
                        <a:rPr lang="en-US" sz="2800" i="1" dirty="0" err="1"/>
                        <a:t>Listeria</a:t>
                      </a:r>
                      <a:r>
                        <a:rPr lang="en-US" sz="2800" i="1" baseline="0" dirty="0"/>
                        <a:t> </a:t>
                      </a:r>
                      <a:r>
                        <a:rPr lang="en-US" sz="2800" i="1" baseline="0" dirty="0" err="1"/>
                        <a:t>monocytogenes</a:t>
                      </a:r>
                      <a:endParaRPr lang="el-GR" sz="2800" i="1" dirty="0"/>
                    </a:p>
                  </a:txBody>
                  <a:tcPr/>
                </a:tc>
                <a:tc>
                  <a:txBody>
                    <a:bodyPr/>
                    <a:lstStyle/>
                    <a:p>
                      <a:pPr algn="ctr"/>
                      <a:r>
                        <a:rPr lang="el-GR" sz="3200" dirty="0"/>
                        <a:t>1</a:t>
                      </a:r>
                    </a:p>
                  </a:txBody>
                  <a:tcPr/>
                </a:tc>
                <a:extLst>
                  <a:ext uri="{0D108BD9-81ED-4DB2-BD59-A6C34878D82A}">
                    <a16:rowId xmlns:a16="http://schemas.microsoft.com/office/drawing/2014/main" val="10002"/>
                  </a:ext>
                </a:extLst>
              </a:tr>
              <a:tr h="370840">
                <a:tc>
                  <a:txBody>
                    <a:bodyPr/>
                    <a:lstStyle/>
                    <a:p>
                      <a:r>
                        <a:rPr lang="en-US" sz="2800" i="1" dirty="0"/>
                        <a:t>Salmonella</a:t>
                      </a:r>
                      <a:r>
                        <a:rPr lang="en-US" sz="2800" baseline="0" dirty="0"/>
                        <a:t> spp.</a:t>
                      </a:r>
                      <a:endParaRPr lang="el-GR" sz="2800" dirty="0"/>
                    </a:p>
                  </a:txBody>
                  <a:tcPr/>
                </a:tc>
                <a:tc>
                  <a:txBody>
                    <a:bodyPr/>
                    <a:lstStyle/>
                    <a:p>
                      <a:pPr algn="ctr"/>
                      <a:r>
                        <a:rPr lang="el-GR" sz="3200" dirty="0"/>
                        <a:t>6</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Προτεινόμενες θερμοκρασίες για ψύξη, κατάψυξη και αναθέρμανση τροφίμων</a:t>
            </a:r>
          </a:p>
        </p:txBody>
      </p:sp>
      <p:pic>
        <p:nvPicPr>
          <p:cNvPr id="159746" name="Picture 2" descr="Image result for bacterial pathogens that survive freezing"/>
          <p:cNvPicPr>
            <a:picLocks noChangeAspect="1" noChangeArrowheads="1"/>
          </p:cNvPicPr>
          <p:nvPr/>
        </p:nvPicPr>
        <p:blipFill>
          <a:blip r:embed="rId2" cstate="print"/>
          <a:srcRect/>
          <a:stretch>
            <a:fillRect/>
          </a:stretch>
        </p:blipFill>
        <p:spPr bwMode="auto">
          <a:xfrm>
            <a:off x="395536" y="2780928"/>
            <a:ext cx="8508245" cy="3600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404664"/>
            <a:ext cx="8229600" cy="1066800"/>
          </a:xfrm>
        </p:spPr>
        <p:txBody>
          <a:bodyPr>
            <a:normAutofit fontScale="90000"/>
          </a:bodyPr>
          <a:lstStyle/>
          <a:p>
            <a:r>
              <a:rPr lang="el-GR" sz="3200" b="1" dirty="0"/>
              <a:t>ΘΕΡΜΟΚΡΑΣΙΕΣ ΜΑΓΕΙΡΕΜΑΤΟΣ</a:t>
            </a:r>
            <a:br>
              <a:rPr lang="el-GR" sz="3200" dirty="0"/>
            </a:br>
            <a:r>
              <a:rPr lang="el-GR" sz="3200" b="1" dirty="0"/>
              <a:t>ΚΑΙ ΑΠΟΘΗΚΕΥΣΗΣ ΔΙΑΦΟΡΩΝ ΤΡΟΦΙΜΩΝ</a:t>
            </a:r>
            <a:endParaRPr lang="el-GR" sz="3200" dirty="0"/>
          </a:p>
        </p:txBody>
      </p:sp>
      <p:graphicFrame>
        <p:nvGraphicFramePr>
          <p:cNvPr id="4" name="3 - Πίνακας"/>
          <p:cNvGraphicFramePr>
            <a:graphicFrameLocks noGrp="1"/>
          </p:cNvGraphicFramePr>
          <p:nvPr/>
        </p:nvGraphicFramePr>
        <p:xfrm>
          <a:off x="251518" y="1691640"/>
          <a:ext cx="8136905" cy="4663440"/>
        </p:xfrm>
        <a:graphic>
          <a:graphicData uri="http://schemas.openxmlformats.org/drawingml/2006/table">
            <a:tbl>
              <a:tblPr/>
              <a:tblGrid>
                <a:gridCol w="5256586">
                  <a:extLst>
                    <a:ext uri="{9D8B030D-6E8A-4147-A177-3AD203B41FA5}">
                      <a16:colId xmlns:a16="http://schemas.microsoft.com/office/drawing/2014/main" val="20000"/>
                    </a:ext>
                  </a:extLst>
                </a:gridCol>
                <a:gridCol w="2880319">
                  <a:extLst>
                    <a:ext uri="{9D8B030D-6E8A-4147-A177-3AD203B41FA5}">
                      <a16:colId xmlns:a16="http://schemas.microsoft.com/office/drawing/2014/main" val="20001"/>
                    </a:ext>
                  </a:extLst>
                </a:gridCol>
              </a:tblGrid>
              <a:tr h="0">
                <a:tc gridSpan="2">
                  <a:txBody>
                    <a:bodyPr/>
                    <a:lstStyle/>
                    <a:p>
                      <a:pPr algn="ctr">
                        <a:spcAft>
                          <a:spcPts val="0"/>
                        </a:spcAft>
                      </a:pPr>
                      <a:r>
                        <a:rPr lang="el-GR" sz="1800" b="1" dirty="0">
                          <a:solidFill>
                            <a:srgbClr val="000000"/>
                          </a:solidFill>
                          <a:latin typeface="Times New Roman"/>
                          <a:ea typeface="Times New Roman"/>
                          <a:cs typeface="Helvetica"/>
                        </a:rPr>
                        <a:t>Θερμοκρασίες μαγειρέματος </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hMerge="1">
                  <a:txBody>
                    <a:bodyPr/>
                    <a:lstStyle/>
                    <a:p>
                      <a:endParaRPr lang="el-GR"/>
                    </a:p>
                  </a:txBody>
                  <a:tcPr/>
                </a:tc>
                <a:extLst>
                  <a:ext uri="{0D108BD9-81ED-4DB2-BD59-A6C34878D82A}">
                    <a16:rowId xmlns:a16="http://schemas.microsoft.com/office/drawing/2014/main" val="10000"/>
                  </a:ext>
                </a:extLst>
              </a:tr>
              <a:tr h="0">
                <a:tc>
                  <a:txBody>
                    <a:bodyPr/>
                    <a:lstStyle/>
                    <a:p>
                      <a:pPr algn="ctr">
                        <a:spcAft>
                          <a:spcPts val="0"/>
                        </a:spcAft>
                      </a:pPr>
                      <a:r>
                        <a:rPr lang="el-GR" sz="1800" b="1" dirty="0">
                          <a:solidFill>
                            <a:srgbClr val="000000"/>
                          </a:solidFill>
                          <a:latin typeface="Times New Roman"/>
                          <a:ea typeface="Times New Roman"/>
                          <a:cs typeface="Helvetica"/>
                        </a:rPr>
                        <a:t>Προϊόν</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l-GR" sz="1800" b="1" baseline="30000">
                          <a:solidFill>
                            <a:srgbClr val="000000"/>
                          </a:solidFill>
                          <a:latin typeface="Times New Roman"/>
                          <a:ea typeface="Times New Roman"/>
                          <a:cs typeface="Helvetica"/>
                        </a:rPr>
                        <a:t>ο </a:t>
                      </a:r>
                      <a:r>
                        <a:rPr lang="el-GR" sz="1800" b="1">
                          <a:solidFill>
                            <a:srgbClr val="000000"/>
                          </a:solidFill>
                          <a:latin typeface="Times New Roman"/>
                          <a:ea typeface="Times New Roman"/>
                          <a:cs typeface="Helvetica"/>
                        </a:rPr>
                        <a:t>Θ</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0">
                <a:tc>
                  <a:txBody>
                    <a:bodyPr/>
                    <a:lstStyle/>
                    <a:p>
                      <a:pPr algn="l">
                        <a:spcAft>
                          <a:spcPts val="0"/>
                        </a:spcAft>
                        <a:tabLst>
                          <a:tab pos="2227580" algn="l"/>
                        </a:tabLst>
                      </a:pPr>
                      <a:r>
                        <a:rPr lang="el-GR" sz="1800" b="1" dirty="0">
                          <a:solidFill>
                            <a:srgbClr val="000000"/>
                          </a:solidFill>
                          <a:latin typeface="Times New Roman"/>
                          <a:ea typeface="Times New Roman"/>
                          <a:cs typeface="Helvetica"/>
                        </a:rPr>
                        <a:t>Κιμάς κρέατος και </a:t>
                      </a:r>
                      <a:r>
                        <a:rPr lang="el-GR" sz="1800" b="1" dirty="0" err="1">
                          <a:solidFill>
                            <a:srgbClr val="000000"/>
                          </a:solidFill>
                          <a:latin typeface="Times New Roman"/>
                          <a:ea typeface="Times New Roman"/>
                          <a:cs typeface="Helvetica"/>
                        </a:rPr>
                        <a:t>κρεατοσκευάσματα</a:t>
                      </a:r>
                      <a:br>
                        <a:rPr lang="el-GR" sz="1800" dirty="0">
                          <a:solidFill>
                            <a:srgbClr val="000000"/>
                          </a:solidFill>
                          <a:latin typeface="Times New Roman"/>
                          <a:ea typeface="Times New Roman"/>
                          <a:cs typeface="Helvetica"/>
                        </a:rPr>
                      </a:br>
                      <a:r>
                        <a:rPr lang="el-GR" sz="1800" dirty="0">
                          <a:solidFill>
                            <a:srgbClr val="000000"/>
                          </a:solidFill>
                          <a:latin typeface="Times New Roman"/>
                          <a:ea typeface="Times New Roman"/>
                          <a:cs typeface="Helvetica"/>
                        </a:rPr>
                        <a:t>Γαλοπούλα, κοτόπουλο, αρνί, μοσχάρι, βοδινό, χοιρινό</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a:solidFill>
                            <a:srgbClr val="000000"/>
                          </a:solidFill>
                          <a:latin typeface="Times New Roman"/>
                          <a:ea typeface="Times New Roman"/>
                          <a:cs typeface="Helvetica"/>
                        </a:rPr>
                        <a:t>74</a:t>
                      </a:r>
                      <a:br>
                        <a:rPr lang="el-GR" sz="1800">
                          <a:solidFill>
                            <a:srgbClr val="000000"/>
                          </a:solidFill>
                          <a:latin typeface="Times New Roman"/>
                          <a:ea typeface="Times New Roman"/>
                          <a:cs typeface="Helvetica"/>
                        </a:rPr>
                      </a:br>
                      <a:r>
                        <a:rPr lang="el-GR" sz="1800">
                          <a:solidFill>
                            <a:srgbClr val="000000"/>
                          </a:solidFill>
                          <a:latin typeface="Times New Roman"/>
                          <a:ea typeface="Times New Roman"/>
                          <a:cs typeface="Helvetica"/>
                        </a:rPr>
                        <a:t>71</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l">
                        <a:spcAft>
                          <a:spcPts val="0"/>
                        </a:spcAft>
                      </a:pPr>
                      <a:r>
                        <a:rPr lang="el-GR" sz="1800" b="1" dirty="0">
                          <a:solidFill>
                            <a:srgbClr val="000000"/>
                          </a:solidFill>
                          <a:latin typeface="Times New Roman"/>
                          <a:ea typeface="Times New Roman"/>
                          <a:cs typeface="Helvetica"/>
                        </a:rPr>
                        <a:t>Βοδινό κρέας</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a:solidFill>
                            <a:srgbClr val="000000"/>
                          </a:solidFill>
                          <a:latin typeface="Times New Roman"/>
                          <a:ea typeface="Times New Roman"/>
                          <a:cs typeface="Helvetica"/>
                        </a:rPr>
                        <a:t>60-74</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l">
                        <a:spcAft>
                          <a:spcPts val="0"/>
                        </a:spcAft>
                      </a:pPr>
                      <a:r>
                        <a:rPr lang="el-GR" sz="1800" b="1" dirty="0">
                          <a:solidFill>
                            <a:srgbClr val="000000"/>
                          </a:solidFill>
                          <a:latin typeface="Times New Roman"/>
                          <a:ea typeface="Times New Roman"/>
                          <a:cs typeface="Helvetica"/>
                        </a:rPr>
                        <a:t>Μοσχαρίσιο κρέας</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60-74</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l">
                        <a:spcAft>
                          <a:spcPts val="0"/>
                        </a:spcAft>
                      </a:pPr>
                      <a:r>
                        <a:rPr lang="el-GR" sz="1800" b="1" dirty="0">
                          <a:solidFill>
                            <a:srgbClr val="000000"/>
                          </a:solidFill>
                          <a:latin typeface="Times New Roman"/>
                          <a:ea typeface="Times New Roman"/>
                          <a:cs typeface="Helvetica"/>
                        </a:rPr>
                        <a:t>Αρνί/κατσίκι</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60-74</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l">
                        <a:spcAft>
                          <a:spcPts val="0"/>
                        </a:spcAft>
                      </a:pPr>
                      <a:r>
                        <a:rPr lang="el-GR" sz="1800" b="1">
                          <a:solidFill>
                            <a:srgbClr val="000000"/>
                          </a:solidFill>
                          <a:latin typeface="Times New Roman"/>
                          <a:ea typeface="Times New Roman"/>
                          <a:cs typeface="Helvetica"/>
                        </a:rPr>
                        <a:t>Χοιρινό</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71</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gridSpan="2">
                  <a:txBody>
                    <a:bodyPr/>
                    <a:lstStyle/>
                    <a:p>
                      <a:pPr algn="just">
                        <a:spcAft>
                          <a:spcPts val="0"/>
                        </a:spcAft>
                      </a:pPr>
                      <a:r>
                        <a:rPr lang="el-GR" sz="1800" b="1" dirty="0">
                          <a:solidFill>
                            <a:srgbClr val="000000"/>
                          </a:solidFill>
                          <a:latin typeface="Times New Roman"/>
                          <a:ea typeface="Times New Roman"/>
                          <a:cs typeface="Helvetica"/>
                        </a:rPr>
                        <a:t>Πουλερικά</a:t>
                      </a:r>
                      <a:r>
                        <a:rPr lang="el-GR" sz="1800" dirty="0">
                          <a:solidFill>
                            <a:srgbClr val="000000"/>
                          </a:solidFill>
                          <a:latin typeface="Times New Roman"/>
                          <a:ea typeface="Times New Roman"/>
                          <a:cs typeface="Helvetica"/>
                        </a:rPr>
                        <a:t> </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extLst>
                  <a:ext uri="{0D108BD9-81ED-4DB2-BD59-A6C34878D82A}">
                    <a16:rowId xmlns:a16="http://schemas.microsoft.com/office/drawing/2014/main" val="10007"/>
                  </a:ext>
                </a:extLst>
              </a:tr>
              <a:tr h="0">
                <a:tc>
                  <a:txBody>
                    <a:bodyPr/>
                    <a:lstStyle/>
                    <a:p>
                      <a:pPr algn="l">
                        <a:spcAft>
                          <a:spcPts val="0"/>
                        </a:spcAft>
                      </a:pPr>
                      <a:r>
                        <a:rPr lang="el-GR" sz="1800">
                          <a:solidFill>
                            <a:srgbClr val="000000"/>
                          </a:solidFill>
                          <a:latin typeface="Times New Roman"/>
                          <a:ea typeface="Times New Roman"/>
                          <a:cs typeface="Helvetica"/>
                        </a:rPr>
                        <a:t>Ολόκληρο κοτόπουλο</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82</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l">
                        <a:spcAft>
                          <a:spcPts val="0"/>
                        </a:spcAft>
                      </a:pPr>
                      <a:r>
                        <a:rPr lang="el-GR" sz="1800">
                          <a:solidFill>
                            <a:srgbClr val="000000"/>
                          </a:solidFill>
                          <a:latin typeface="Times New Roman"/>
                          <a:ea typeface="Times New Roman"/>
                          <a:cs typeface="Helvetica"/>
                        </a:rPr>
                        <a:t>Ολόκληρη γαλοπούλα</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82</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l">
                        <a:spcAft>
                          <a:spcPts val="0"/>
                        </a:spcAft>
                      </a:pPr>
                      <a:r>
                        <a:rPr lang="el-GR" sz="1800">
                          <a:solidFill>
                            <a:srgbClr val="000000"/>
                          </a:solidFill>
                          <a:latin typeface="Times New Roman"/>
                          <a:ea typeface="Times New Roman"/>
                          <a:cs typeface="Helvetica"/>
                        </a:rPr>
                        <a:t>Στήθος κοτόπουλο</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74</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gn="l">
                        <a:spcAft>
                          <a:spcPts val="0"/>
                        </a:spcAft>
                      </a:pPr>
                      <a:r>
                        <a:rPr lang="el-GR" sz="1800">
                          <a:solidFill>
                            <a:srgbClr val="000000"/>
                          </a:solidFill>
                          <a:latin typeface="Times New Roman"/>
                          <a:ea typeface="Times New Roman"/>
                          <a:cs typeface="Helvetica"/>
                        </a:rPr>
                        <a:t>Κοτόπουλο μπούτια και φτερούγες</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καλό μαγείρεμα </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algn="l">
                        <a:spcAft>
                          <a:spcPts val="0"/>
                        </a:spcAft>
                      </a:pPr>
                      <a:r>
                        <a:rPr lang="el-GR" sz="1800">
                          <a:solidFill>
                            <a:srgbClr val="000000"/>
                          </a:solidFill>
                          <a:latin typeface="Times New Roman"/>
                          <a:ea typeface="Times New Roman"/>
                          <a:cs typeface="Helvetica"/>
                        </a:rPr>
                        <a:t>Γέμιση (μαγειρεμένη ξεχωριστά ή με το κοτόπουλο)</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74</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algn="l">
                        <a:spcAft>
                          <a:spcPts val="0"/>
                        </a:spcAft>
                      </a:pPr>
                      <a:r>
                        <a:rPr lang="el-GR" sz="1800">
                          <a:solidFill>
                            <a:srgbClr val="000000"/>
                          </a:solidFill>
                          <a:latin typeface="Times New Roman"/>
                          <a:ea typeface="Times New Roman"/>
                          <a:cs typeface="Helvetica"/>
                        </a:rPr>
                        <a:t>Πάπια, χήνα, φασιανός </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solidFill>
                            <a:srgbClr val="000000"/>
                          </a:solidFill>
                          <a:latin typeface="Times New Roman"/>
                          <a:ea typeface="Times New Roman"/>
                          <a:cs typeface="Helvetica"/>
                        </a:rPr>
                        <a:t>74</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0">
                <a:tc>
                  <a:txBody>
                    <a:bodyPr/>
                    <a:lstStyle/>
                    <a:p>
                      <a:pPr algn="l">
                        <a:spcAft>
                          <a:spcPts val="0"/>
                        </a:spcAft>
                      </a:pPr>
                      <a:r>
                        <a:rPr lang="el-GR" sz="1800" b="1">
                          <a:solidFill>
                            <a:srgbClr val="000000"/>
                          </a:solidFill>
                          <a:latin typeface="Times New Roman"/>
                          <a:ea typeface="Times New Roman"/>
                          <a:cs typeface="Helvetica"/>
                        </a:rPr>
                        <a:t>Θαλασσινά</a:t>
                      </a:r>
                      <a:br>
                        <a:rPr lang="el-GR" sz="1800" b="1">
                          <a:solidFill>
                            <a:srgbClr val="000000"/>
                          </a:solidFill>
                          <a:latin typeface="Times New Roman"/>
                          <a:ea typeface="Times New Roman"/>
                          <a:cs typeface="Helvetica"/>
                        </a:rPr>
                      </a:br>
                      <a:r>
                        <a:rPr lang="el-GR" sz="1800">
                          <a:solidFill>
                            <a:srgbClr val="000000"/>
                          </a:solidFill>
                          <a:latin typeface="Times New Roman"/>
                          <a:ea typeface="Times New Roman"/>
                          <a:cs typeface="Helvetica"/>
                        </a:rPr>
                        <a:t>Ψάρια, οστρακόδερμα και λοιπά θαλασσινά</a:t>
                      </a:r>
                      <a:endParaRPr lang="el-GR" sz="180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br>
                        <a:rPr lang="el-GR" sz="1800" dirty="0">
                          <a:solidFill>
                            <a:srgbClr val="000000"/>
                          </a:solidFill>
                          <a:latin typeface="Times New Roman"/>
                          <a:ea typeface="Times New Roman"/>
                          <a:cs typeface="Helvetica"/>
                        </a:rPr>
                      </a:br>
                      <a:r>
                        <a:rPr lang="en-GB" sz="1800" dirty="0">
                          <a:solidFill>
                            <a:srgbClr val="000000"/>
                          </a:solidFill>
                          <a:latin typeface="Times New Roman"/>
                          <a:ea typeface="Times New Roman"/>
                          <a:cs typeface="Helvetica"/>
                        </a:rPr>
                        <a:t>70</a:t>
                      </a:r>
                      <a:endParaRPr lang="el-GR" sz="1800" dirty="0">
                        <a:solidFill>
                          <a:srgbClr val="000000"/>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323528" y="620691"/>
          <a:ext cx="8424935" cy="5212080"/>
        </p:xfrm>
        <a:graphic>
          <a:graphicData uri="http://schemas.openxmlformats.org/drawingml/2006/table">
            <a:tbl>
              <a:tblPr/>
              <a:tblGrid>
                <a:gridCol w="2705812">
                  <a:extLst>
                    <a:ext uri="{9D8B030D-6E8A-4147-A177-3AD203B41FA5}">
                      <a16:colId xmlns:a16="http://schemas.microsoft.com/office/drawing/2014/main" val="20000"/>
                    </a:ext>
                  </a:extLst>
                </a:gridCol>
                <a:gridCol w="2658643">
                  <a:extLst>
                    <a:ext uri="{9D8B030D-6E8A-4147-A177-3AD203B41FA5}">
                      <a16:colId xmlns:a16="http://schemas.microsoft.com/office/drawing/2014/main" val="20001"/>
                    </a:ext>
                  </a:extLst>
                </a:gridCol>
                <a:gridCol w="3060480">
                  <a:extLst>
                    <a:ext uri="{9D8B030D-6E8A-4147-A177-3AD203B41FA5}">
                      <a16:colId xmlns:a16="http://schemas.microsoft.com/office/drawing/2014/main" val="20002"/>
                    </a:ext>
                  </a:extLst>
                </a:gridCol>
              </a:tblGrid>
              <a:tr h="223538">
                <a:tc gridSpan="3">
                  <a:txBody>
                    <a:bodyPr/>
                    <a:lstStyle/>
                    <a:p>
                      <a:pPr algn="ctr">
                        <a:spcAft>
                          <a:spcPts val="0"/>
                        </a:spcAft>
                      </a:pPr>
                      <a:br>
                        <a:rPr lang="el-GR" sz="1800" dirty="0">
                          <a:latin typeface="Times New Roman"/>
                          <a:ea typeface="Times New Roman"/>
                          <a:cs typeface="Times New Roman"/>
                        </a:rPr>
                      </a:br>
                      <a:r>
                        <a:rPr lang="el-GR" sz="1800" b="1" dirty="0">
                          <a:latin typeface="Times New Roman"/>
                          <a:ea typeface="Times New Roman"/>
                          <a:cs typeface="Times New Roman"/>
                        </a:rPr>
                        <a:t>Αποθήκευση σε</a:t>
                      </a:r>
                      <a:r>
                        <a:rPr lang="el-GR" sz="1800" dirty="0">
                          <a:latin typeface="Times New Roman"/>
                          <a:ea typeface="Times New Roman"/>
                          <a:cs typeface="Times New Roman"/>
                        </a:rPr>
                        <a:t> </a:t>
                      </a:r>
                      <a:r>
                        <a:rPr lang="el-GR" sz="1800" b="1" dirty="0">
                          <a:latin typeface="Times New Roman"/>
                          <a:ea typeface="Times New Roman"/>
                          <a:cs typeface="Times New Roman"/>
                        </a:rPr>
                        <a:t>Θερμοκρασίες Ψύξης/Κατάψυξης</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158623">
                <a:tc rowSpan="2">
                  <a:txBody>
                    <a:bodyPr/>
                    <a:lstStyle/>
                    <a:p>
                      <a:pPr algn="ctr">
                        <a:spcAft>
                          <a:spcPts val="0"/>
                        </a:spcAft>
                      </a:pPr>
                      <a:r>
                        <a:rPr lang="el-GR" sz="1800" b="1" dirty="0">
                          <a:latin typeface="Times New Roman"/>
                          <a:ea typeface="Times New Roman"/>
                          <a:cs typeface="Times New Roman"/>
                        </a:rPr>
                        <a:t>Προϊόν</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l-GR" sz="1800" b="1" dirty="0">
                          <a:latin typeface="Times New Roman"/>
                          <a:ea typeface="Times New Roman"/>
                          <a:cs typeface="Times New Roman"/>
                        </a:rPr>
                        <a:t>Ψύξη (4</a:t>
                      </a:r>
                      <a:r>
                        <a:rPr lang="el-GR" sz="1800" b="1" baseline="30000" dirty="0">
                          <a:latin typeface="Times New Roman"/>
                          <a:ea typeface="Times New Roman"/>
                          <a:cs typeface="Times New Roman"/>
                        </a:rPr>
                        <a:t>ο</a:t>
                      </a:r>
                      <a:r>
                        <a:rPr lang="en-GB" sz="1800" b="1" dirty="0">
                          <a:latin typeface="Times New Roman"/>
                          <a:ea typeface="Times New Roman"/>
                          <a:cs typeface="Times New Roman"/>
                        </a:rPr>
                        <a:t>C</a:t>
                      </a:r>
                      <a:r>
                        <a:rPr lang="el-GR" sz="1800" b="1" dirty="0">
                          <a:latin typeface="Times New Roman"/>
                          <a:ea typeface="Times New Roman"/>
                          <a:cs typeface="Times New Roman"/>
                        </a:rPr>
                        <a:t>)</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l-GR" sz="1800" b="1">
                          <a:latin typeface="Times New Roman"/>
                          <a:ea typeface="Times New Roman"/>
                          <a:cs typeface="Times New Roman"/>
                        </a:rPr>
                        <a:t>Κατάψυξη (-18</a:t>
                      </a:r>
                      <a:r>
                        <a:rPr lang="el-GR" sz="1800" b="1" baseline="30000">
                          <a:latin typeface="Times New Roman"/>
                          <a:ea typeface="Times New Roman"/>
                          <a:cs typeface="Times New Roman"/>
                        </a:rPr>
                        <a:t>ο</a:t>
                      </a:r>
                      <a:r>
                        <a:rPr lang="en-GB" sz="1800" b="1">
                          <a:latin typeface="Times New Roman"/>
                          <a:ea typeface="Times New Roman"/>
                          <a:cs typeface="Times New Roman"/>
                        </a:rPr>
                        <a:t>C</a:t>
                      </a:r>
                      <a:r>
                        <a:rPr lang="el-GR" sz="1800" b="1">
                          <a:latin typeface="Times New Roman"/>
                          <a:ea typeface="Times New Roman"/>
                          <a:cs typeface="Times New Roman"/>
                        </a:rPr>
                        <a:t>)</a:t>
                      </a:r>
                      <a:endParaRPr lang="el-GR" sz="18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158623">
                <a:tc vMerge="1">
                  <a:txBody>
                    <a:bodyPr/>
                    <a:lstStyle/>
                    <a:p>
                      <a:endParaRPr lang="el-GR"/>
                    </a:p>
                  </a:txBody>
                  <a:tcPr/>
                </a:tc>
                <a:tc gridSpan="2">
                  <a:txBody>
                    <a:bodyPr/>
                    <a:lstStyle/>
                    <a:p>
                      <a:pPr algn="ctr">
                        <a:spcAft>
                          <a:spcPts val="0"/>
                        </a:spcAft>
                      </a:pPr>
                      <a:r>
                        <a:rPr lang="el-GR" sz="1800" b="1" dirty="0">
                          <a:latin typeface="Times New Roman"/>
                          <a:ea typeface="Times New Roman"/>
                          <a:cs typeface="Times New Roman"/>
                        </a:rPr>
                        <a:t>Διάρκεια αποθήκευσης</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l-GR"/>
                    </a:p>
                  </a:txBody>
                  <a:tcPr/>
                </a:tc>
                <a:extLst>
                  <a:ext uri="{0D108BD9-81ED-4DB2-BD59-A6C34878D82A}">
                    <a16:rowId xmlns:a16="http://schemas.microsoft.com/office/drawing/2014/main" val="10002"/>
                  </a:ext>
                </a:extLst>
              </a:tr>
              <a:tr h="158623">
                <a:tc gridSpan="3">
                  <a:txBody>
                    <a:bodyPr/>
                    <a:lstStyle/>
                    <a:p>
                      <a:pPr>
                        <a:spcAft>
                          <a:spcPts val="0"/>
                        </a:spcAft>
                      </a:pPr>
                      <a:r>
                        <a:rPr lang="el-GR" sz="1800" b="1" dirty="0">
                          <a:latin typeface="Times New Roman"/>
                          <a:ea typeface="Times New Roman"/>
                          <a:cs typeface="Times New Roman"/>
                        </a:rPr>
                        <a:t>Αυγά</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3"/>
                  </a:ext>
                </a:extLst>
              </a:tr>
              <a:tr h="158623">
                <a:tc>
                  <a:txBody>
                    <a:bodyPr/>
                    <a:lstStyle/>
                    <a:p>
                      <a:pPr>
                        <a:spcAft>
                          <a:spcPts val="0"/>
                        </a:spcAft>
                      </a:pPr>
                      <a:r>
                        <a:rPr lang="el-GR" sz="1800" dirty="0">
                          <a:latin typeface="Times New Roman"/>
                          <a:ea typeface="Times New Roman"/>
                          <a:cs typeface="Times New Roman"/>
                        </a:rPr>
                        <a:t>Φρέσκα με το κέλυφος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latin typeface="Times New Roman"/>
                          <a:ea typeface="Times New Roman"/>
                          <a:cs typeface="Times New Roman"/>
                        </a:rPr>
                        <a:t>3 εβδομάδες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a:latin typeface="Times New Roman"/>
                          <a:ea typeface="Times New Roman"/>
                          <a:cs typeface="Times New Roman"/>
                        </a:rPr>
                        <a:t>-</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8623">
                <a:tc>
                  <a:txBody>
                    <a:bodyPr/>
                    <a:lstStyle/>
                    <a:p>
                      <a:pPr algn="ctr">
                        <a:spcAft>
                          <a:spcPts val="0"/>
                        </a:spcAft>
                      </a:pPr>
                      <a:r>
                        <a:rPr lang="el-GR" sz="1800" dirty="0">
                          <a:latin typeface="Times New Roman"/>
                          <a:ea typeface="Times New Roman"/>
                          <a:cs typeface="Times New Roman"/>
                        </a:rPr>
                        <a:t>Ωμός κρόκος και ασπράδι</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latin typeface="Times New Roman"/>
                          <a:ea typeface="Times New Roman"/>
                          <a:cs typeface="Times New Roman"/>
                        </a:rPr>
                        <a:t>2-</a:t>
                      </a:r>
                      <a:r>
                        <a:rPr lang="en-GB" sz="1800" dirty="0">
                          <a:latin typeface="Times New Roman"/>
                          <a:ea typeface="Times New Roman"/>
                          <a:cs typeface="Times New Roman"/>
                        </a:rPr>
                        <a:t>4 </a:t>
                      </a:r>
                      <a:r>
                        <a:rPr lang="el-GR" sz="1800" dirty="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latin typeface="Times New Roman"/>
                          <a:ea typeface="Times New Roman"/>
                          <a:cs typeface="Times New Roman"/>
                        </a:rPr>
                        <a:t>4 </a:t>
                      </a:r>
                      <a:r>
                        <a:rPr lang="el-GR" sz="180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8623">
                <a:tc>
                  <a:txBody>
                    <a:bodyPr/>
                    <a:lstStyle/>
                    <a:p>
                      <a:pPr>
                        <a:spcAft>
                          <a:spcPts val="0"/>
                        </a:spcAft>
                      </a:pPr>
                      <a:r>
                        <a:rPr lang="el-GR" sz="1800" dirty="0">
                          <a:latin typeface="Times New Roman"/>
                          <a:ea typeface="Times New Roman"/>
                          <a:cs typeface="Times New Roman"/>
                        </a:rPr>
                        <a:t>Βρασμένα σφιχτά</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1 </a:t>
                      </a:r>
                      <a:r>
                        <a:rPr lang="el-GR" sz="1800" dirty="0">
                          <a:latin typeface="Times New Roman"/>
                          <a:ea typeface="Times New Roman"/>
                          <a:cs typeface="Times New Roman"/>
                        </a:rPr>
                        <a:t>εβδομάδα</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latin typeface="Times New Roman"/>
                          <a:ea typeface="Times New Roman"/>
                          <a:cs typeface="Times New Roman"/>
                        </a:rPr>
                        <a:t>-</a:t>
                      </a:r>
                      <a:endParaRPr lang="el-GR" sz="18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5871">
                <a:tc>
                  <a:txBody>
                    <a:bodyPr/>
                    <a:lstStyle/>
                    <a:p>
                      <a:pPr>
                        <a:spcAft>
                          <a:spcPts val="0"/>
                        </a:spcAft>
                      </a:pPr>
                      <a:r>
                        <a:rPr lang="el-GR" sz="1800">
                          <a:latin typeface="Times New Roman"/>
                          <a:ea typeface="Times New Roman"/>
                          <a:cs typeface="Times New Roman"/>
                        </a:rPr>
                        <a:t>Υγρό παστεριωμένο αυγό ή υποκατάστατο αυγού (ανοιγμένη συσκευασία)</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3 </a:t>
                      </a:r>
                      <a:r>
                        <a:rPr lang="el-GR" sz="1800" dirty="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5871">
                <a:tc>
                  <a:txBody>
                    <a:bodyPr/>
                    <a:lstStyle/>
                    <a:p>
                      <a:pPr>
                        <a:spcAft>
                          <a:spcPts val="0"/>
                        </a:spcAft>
                      </a:pPr>
                      <a:r>
                        <a:rPr lang="el-GR" sz="1800">
                          <a:latin typeface="Times New Roman"/>
                          <a:ea typeface="Times New Roman"/>
                          <a:cs typeface="Times New Roman"/>
                        </a:rPr>
                        <a:t>Υγρό παστεριωμένο αυγό ή υποκατάστατο αυγού (σφραγισμένη συσκευασία)</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10 </a:t>
                      </a:r>
                      <a:r>
                        <a:rPr lang="el-GR" sz="1800" dirty="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4 </a:t>
                      </a:r>
                      <a:r>
                        <a:rPr lang="el-GR" sz="18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8623">
                <a:tc gridSpan="3">
                  <a:txBody>
                    <a:bodyPr/>
                    <a:lstStyle/>
                    <a:p>
                      <a:pPr>
                        <a:spcAft>
                          <a:spcPts val="0"/>
                        </a:spcAft>
                      </a:pPr>
                      <a:r>
                        <a:rPr lang="el-GR" sz="1800" b="1" dirty="0">
                          <a:latin typeface="Times New Roman"/>
                          <a:ea typeface="Times New Roman"/>
                          <a:cs typeface="Times New Roman"/>
                        </a:rPr>
                        <a:t>Μαγιονέζα, εμπορική συσκευασία (να διατηρείται στην ψύξη μετά το άνοιγμα)</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9"/>
                  </a:ext>
                </a:extLst>
              </a:tr>
              <a:tr h="158623">
                <a:tc>
                  <a:txBody>
                    <a:bodyPr/>
                    <a:lstStyle/>
                    <a:p>
                      <a:pPr algn="ctr">
                        <a:spcAft>
                          <a:spcPts val="0"/>
                        </a:spcAft>
                      </a:pPr>
                      <a:endParaRPr lang="el-GR" sz="18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2 </a:t>
                      </a:r>
                      <a:r>
                        <a:rPr lang="el-GR" sz="18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latin typeface="Times New Roman"/>
                          <a:ea typeface="Times New Roman"/>
                          <a:cs typeface="Times New Roman"/>
                        </a:rPr>
                        <a:t>-</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7248">
                <a:tc gridSpan="3">
                  <a:txBody>
                    <a:bodyPr/>
                    <a:lstStyle/>
                    <a:p>
                      <a:pPr algn="just">
                        <a:spcAft>
                          <a:spcPts val="0"/>
                        </a:spcAft>
                      </a:pPr>
                      <a:r>
                        <a:rPr lang="el-GR" sz="1800" b="1" dirty="0">
                          <a:latin typeface="Times New Roman"/>
                          <a:ea typeface="Times New Roman"/>
                          <a:cs typeface="Times New Roman"/>
                        </a:rPr>
                        <a:t>Έτοιμα γεύματα &amp; κατεψυγμένα (να διατηρούνται στην κατάψυξη μέχρι να καταναλωθούν)</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11"/>
                  </a:ext>
                </a:extLst>
              </a:tr>
              <a:tr h="158623">
                <a:tc>
                  <a:txBody>
                    <a:bodyPr/>
                    <a:lstStyle/>
                    <a:p>
                      <a:pPr algn="ctr">
                        <a:spcAft>
                          <a:spcPts val="0"/>
                        </a:spcAft>
                      </a:pPr>
                      <a:endParaRPr lang="el-GR" sz="18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latin typeface="Times New Roman"/>
                          <a:ea typeface="Times New Roman"/>
                          <a:cs typeface="Times New Roman"/>
                        </a:rPr>
                        <a:t>3-4 </a:t>
                      </a:r>
                      <a:r>
                        <a:rPr lang="el-GR" sz="18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800" dirty="0">
                          <a:latin typeface="Times New Roman"/>
                          <a:ea typeface="Times New Roman"/>
                          <a:cs typeface="Times New Roman"/>
                        </a:rPr>
                        <a:t>-</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251520" y="1484784"/>
          <a:ext cx="8424937" cy="4632960"/>
        </p:xfrm>
        <a:graphic>
          <a:graphicData uri="http://schemas.openxmlformats.org/drawingml/2006/table">
            <a:tbl>
              <a:tblPr/>
              <a:tblGrid>
                <a:gridCol w="2705812">
                  <a:extLst>
                    <a:ext uri="{9D8B030D-6E8A-4147-A177-3AD203B41FA5}">
                      <a16:colId xmlns:a16="http://schemas.microsoft.com/office/drawing/2014/main" val="20000"/>
                    </a:ext>
                  </a:extLst>
                </a:gridCol>
                <a:gridCol w="2658644">
                  <a:extLst>
                    <a:ext uri="{9D8B030D-6E8A-4147-A177-3AD203B41FA5}">
                      <a16:colId xmlns:a16="http://schemas.microsoft.com/office/drawing/2014/main" val="20001"/>
                    </a:ext>
                  </a:extLst>
                </a:gridCol>
                <a:gridCol w="3060481">
                  <a:extLst>
                    <a:ext uri="{9D8B030D-6E8A-4147-A177-3AD203B41FA5}">
                      <a16:colId xmlns:a16="http://schemas.microsoft.com/office/drawing/2014/main" val="20002"/>
                    </a:ext>
                  </a:extLst>
                </a:gridCol>
              </a:tblGrid>
              <a:tr h="158623">
                <a:tc gridSpan="3">
                  <a:txBody>
                    <a:bodyPr/>
                    <a:lstStyle/>
                    <a:p>
                      <a:pPr>
                        <a:spcAft>
                          <a:spcPts val="0"/>
                        </a:spcAft>
                      </a:pPr>
                      <a:r>
                        <a:rPr lang="el-GR" sz="1600" b="1" dirty="0">
                          <a:latin typeface="Times New Roman"/>
                          <a:ea typeface="Times New Roman"/>
                          <a:cs typeface="Times New Roman"/>
                        </a:rPr>
                        <a:t>Προϊόντα συσκευασμένα σε κενό και προϊόντα </a:t>
                      </a:r>
                      <a:r>
                        <a:rPr lang="en-GB" sz="1600" b="1" dirty="0">
                          <a:latin typeface="Times New Roman"/>
                          <a:ea typeface="Times New Roman"/>
                          <a:cs typeface="Times New Roman"/>
                        </a:rPr>
                        <a:t>Deli</a:t>
                      </a:r>
                      <a:r>
                        <a:rPr lang="en-US" sz="1600" b="1" dirty="0" err="1">
                          <a:latin typeface="Times New Roman"/>
                          <a:ea typeface="Times New Roman"/>
                          <a:cs typeface="Times New Roman"/>
                        </a:rPr>
                        <a:t>catessen</a:t>
                      </a:r>
                      <a:r>
                        <a:rPr lang="en-US" sz="1600" b="1" dirty="0">
                          <a:latin typeface="Times New Roman"/>
                          <a:ea typeface="Times New Roman"/>
                          <a:cs typeface="Times New Roman"/>
                        </a:rPr>
                        <a:t> </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634495">
                <a:tc>
                  <a:txBody>
                    <a:bodyPr/>
                    <a:lstStyle/>
                    <a:p>
                      <a:pPr>
                        <a:spcAft>
                          <a:spcPts val="0"/>
                        </a:spcAft>
                      </a:pPr>
                      <a:r>
                        <a:rPr lang="el-GR" sz="1600" dirty="0">
                          <a:latin typeface="Times New Roman"/>
                          <a:ea typeface="Times New Roman"/>
                          <a:cs typeface="Times New Roman"/>
                        </a:rPr>
                        <a:t>Προϊόντα φτιαγμένα στο μαγαζί (ή σπιτικά) αυγά, κοτόπουλο, τόνος, ζαμπόν, σαλάτες με ζυμαρικά </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2-3 </a:t>
                      </a:r>
                      <a:r>
                        <a:rPr lang="el-GR" sz="1600" dirty="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dirty="0">
                          <a:latin typeface="Times New Roman"/>
                          <a:ea typeface="Times New Roman"/>
                          <a:cs typeface="Times New Roman"/>
                        </a:rPr>
                        <a:t>Αυτά τα προϊόντα δεν καταψύχονται καλά</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5871">
                <a:tc>
                  <a:txBody>
                    <a:bodyPr/>
                    <a:lstStyle/>
                    <a:p>
                      <a:pPr>
                        <a:spcAft>
                          <a:spcPts val="0"/>
                        </a:spcAft>
                      </a:pPr>
                      <a:r>
                        <a:rPr lang="el-GR" sz="1600" dirty="0">
                          <a:latin typeface="Times New Roman"/>
                          <a:ea typeface="Times New Roman"/>
                          <a:cs typeface="Times New Roman"/>
                        </a:rPr>
                        <a:t>Γεμιστό χοιρινό, παϊδάκια αρνίσια και γεμιστές φτερούγες κοτόπουλου </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1</a:t>
                      </a:r>
                      <a:r>
                        <a:rPr lang="el-GR" sz="1600" dirty="0">
                          <a:latin typeface="Times New Roman"/>
                          <a:ea typeface="Times New Roman"/>
                          <a:cs typeface="Times New Roman"/>
                        </a:rPr>
                        <a:t> ημέρα</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7248">
                <a:tc>
                  <a:txBody>
                    <a:bodyPr/>
                    <a:lstStyle/>
                    <a:p>
                      <a:pPr>
                        <a:spcAft>
                          <a:spcPts val="0"/>
                        </a:spcAft>
                      </a:pPr>
                      <a:r>
                        <a:rPr lang="el-GR" sz="1600">
                          <a:latin typeface="Times New Roman"/>
                          <a:ea typeface="Times New Roman"/>
                          <a:cs typeface="Times New Roman"/>
                        </a:rPr>
                        <a:t>Μαγειρεμένα γεύματα που διατηρούνται στο μαγαζί</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1-2 </a:t>
                      </a:r>
                      <a:r>
                        <a:rPr lang="el-GR" sz="1600" dirty="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7248">
                <a:tc>
                  <a:txBody>
                    <a:bodyPr/>
                    <a:lstStyle/>
                    <a:p>
                      <a:pPr>
                        <a:spcAft>
                          <a:spcPts val="0"/>
                        </a:spcAft>
                      </a:pPr>
                      <a:r>
                        <a:rPr lang="el-GR" sz="1600">
                          <a:latin typeface="Times New Roman"/>
                          <a:ea typeface="Times New Roman"/>
                          <a:cs typeface="Times New Roman"/>
                        </a:rPr>
                        <a:t>Γεύματα συσκευασμένα σε κενό</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latin typeface="Times New Roman"/>
                          <a:ea typeface="Times New Roman"/>
                          <a:cs typeface="Times New Roman"/>
                        </a:rPr>
                        <a:t>2 </a:t>
                      </a:r>
                      <a:r>
                        <a:rPr lang="el-GR" sz="1600">
                          <a:latin typeface="Times New Roman"/>
                          <a:ea typeface="Times New Roman"/>
                          <a:cs typeface="Times New Roman"/>
                        </a:rPr>
                        <a:t>εβδομάδες </a:t>
                      </a:r>
                      <a:r>
                        <a:rPr lang="en-GB" sz="1600">
                          <a:latin typeface="Times New Roman"/>
                          <a:ea typeface="Times New Roman"/>
                          <a:cs typeface="Times New Roman"/>
                        </a:rPr>
                        <a:t>(</a:t>
                      </a:r>
                      <a:r>
                        <a:rPr lang="el-GR" sz="1600">
                          <a:latin typeface="Times New Roman"/>
                          <a:ea typeface="Times New Roman"/>
                          <a:cs typeface="Times New Roman"/>
                        </a:rPr>
                        <a:t>χωρίς ν’ ανοιχτεί</a:t>
                      </a:r>
                      <a:r>
                        <a:rPr lang="en-GB" sz="1600">
                          <a:latin typeface="Times New Roman"/>
                          <a:ea typeface="Times New Roman"/>
                          <a:cs typeface="Times New Roman"/>
                        </a:rPr>
                        <a:t>)</a:t>
                      </a:r>
                      <a:endParaRPr lang="el-GR" sz="16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8623">
                <a:tc gridSpan="3">
                  <a:txBody>
                    <a:bodyPr/>
                    <a:lstStyle/>
                    <a:p>
                      <a:pPr>
                        <a:spcAft>
                          <a:spcPts val="0"/>
                        </a:spcAft>
                      </a:pPr>
                      <a:r>
                        <a:rPr lang="el-GR" sz="1600" b="1" dirty="0">
                          <a:latin typeface="Times New Roman"/>
                          <a:ea typeface="Times New Roman"/>
                          <a:cs typeface="Times New Roman"/>
                        </a:rPr>
                        <a:t>Σούπες και ψητά κατσαρόλας με κρέας ή λαχανικά</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5"/>
                  </a:ext>
                </a:extLst>
              </a:tr>
              <a:tr h="158623">
                <a:tc>
                  <a:txBody>
                    <a:bodyPr/>
                    <a:lstStyle/>
                    <a:p>
                      <a:pPr algn="ctr">
                        <a:spcAft>
                          <a:spcPts val="0"/>
                        </a:spcAft>
                      </a:pPr>
                      <a:endParaRPr lang="el-GR" sz="160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latin typeface="Times New Roman"/>
                          <a:ea typeface="Times New Roman"/>
                          <a:cs typeface="Times New Roman"/>
                        </a:rPr>
                        <a:t>3-4 </a:t>
                      </a:r>
                      <a:r>
                        <a:rPr lang="el-GR" sz="160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2-3 </a:t>
                      </a:r>
                      <a:r>
                        <a:rPr lang="el-GR" sz="16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8623">
                <a:tc gridSpan="3">
                  <a:txBody>
                    <a:bodyPr/>
                    <a:lstStyle/>
                    <a:p>
                      <a:pPr>
                        <a:spcAft>
                          <a:spcPts val="0"/>
                        </a:spcAft>
                      </a:pPr>
                      <a:r>
                        <a:rPr lang="en-GB" sz="1600" b="1" dirty="0">
                          <a:latin typeface="Times New Roman"/>
                          <a:ea typeface="Times New Roman"/>
                          <a:cs typeface="Times New Roman"/>
                        </a:rPr>
                        <a:t>Hamburger, </a:t>
                      </a:r>
                      <a:r>
                        <a:rPr lang="el-GR" sz="1600" b="1" dirty="0">
                          <a:latin typeface="Times New Roman"/>
                          <a:ea typeface="Times New Roman"/>
                          <a:cs typeface="Times New Roman"/>
                        </a:rPr>
                        <a:t>και τεμαχισμένα κρέατα</a:t>
                      </a:r>
                      <a:endParaRPr lang="el-GR" sz="16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r h="317248">
                <a:tc>
                  <a:txBody>
                    <a:bodyPr/>
                    <a:lstStyle/>
                    <a:p>
                      <a:pPr>
                        <a:spcAft>
                          <a:spcPts val="0"/>
                        </a:spcAft>
                      </a:pPr>
                      <a:r>
                        <a:rPr lang="en-GB" sz="1600">
                          <a:latin typeface="Times New Roman"/>
                          <a:ea typeface="Times New Roman"/>
                          <a:cs typeface="Times New Roman"/>
                        </a:rPr>
                        <a:t>Hamburger </a:t>
                      </a:r>
                      <a:r>
                        <a:rPr lang="el-GR" sz="1600">
                          <a:latin typeface="Times New Roman"/>
                          <a:ea typeface="Times New Roman"/>
                          <a:cs typeface="Times New Roman"/>
                        </a:rPr>
                        <a:t>και τεμαχισμένα κρέατα</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latin typeface="Times New Roman"/>
                          <a:ea typeface="Times New Roman"/>
                          <a:cs typeface="Times New Roman"/>
                        </a:rPr>
                        <a:t>1-2 </a:t>
                      </a:r>
                      <a:r>
                        <a:rPr lang="el-GR" sz="160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3-4 </a:t>
                      </a:r>
                      <a:r>
                        <a:rPr lang="el-GR" sz="16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5871">
                <a:tc>
                  <a:txBody>
                    <a:bodyPr/>
                    <a:lstStyle/>
                    <a:p>
                      <a:pPr>
                        <a:spcAft>
                          <a:spcPts val="0"/>
                        </a:spcAft>
                      </a:pPr>
                      <a:r>
                        <a:rPr lang="el-GR" sz="1600" dirty="0">
                          <a:latin typeface="Times New Roman"/>
                          <a:ea typeface="Times New Roman"/>
                          <a:cs typeface="Times New Roman"/>
                        </a:rPr>
                        <a:t>Κιμάς γαλοπούλας, βοδινός, χοιρινός αρνίσιος ή ανάμικτος </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latin typeface="Times New Roman"/>
                          <a:ea typeface="Times New Roman"/>
                          <a:cs typeface="Times New Roman"/>
                        </a:rPr>
                        <a:t>1-2 </a:t>
                      </a:r>
                      <a:r>
                        <a:rPr lang="el-GR" sz="1600">
                          <a:latin typeface="Times New Roman"/>
                          <a:ea typeface="Times New Roman"/>
                          <a:cs typeface="Times New Roman"/>
                        </a:rPr>
                        <a:t>ημέρες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latin typeface="Times New Roman"/>
                          <a:ea typeface="Times New Roman"/>
                          <a:cs typeface="Times New Roman"/>
                        </a:rPr>
                        <a:t>3-4 </a:t>
                      </a:r>
                      <a:r>
                        <a:rPr lang="el-GR" sz="1600" dirty="0">
                          <a:latin typeface="Times New Roman"/>
                          <a:ea typeface="Times New Roman"/>
                          <a:cs typeface="Times New Roman"/>
                        </a:rPr>
                        <a:t>μήνες</a:t>
                      </a: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4 - Πίνακας"/>
          <p:cNvGraphicFramePr>
            <a:graphicFrameLocks noGrp="1"/>
          </p:cNvGraphicFramePr>
          <p:nvPr/>
        </p:nvGraphicFramePr>
        <p:xfrm>
          <a:off x="251520" y="332656"/>
          <a:ext cx="8424935" cy="1097280"/>
        </p:xfrm>
        <a:graphic>
          <a:graphicData uri="http://schemas.openxmlformats.org/drawingml/2006/table">
            <a:tbl>
              <a:tblPr/>
              <a:tblGrid>
                <a:gridCol w="2705812">
                  <a:extLst>
                    <a:ext uri="{9D8B030D-6E8A-4147-A177-3AD203B41FA5}">
                      <a16:colId xmlns:a16="http://schemas.microsoft.com/office/drawing/2014/main" val="20000"/>
                    </a:ext>
                  </a:extLst>
                </a:gridCol>
                <a:gridCol w="2658643">
                  <a:extLst>
                    <a:ext uri="{9D8B030D-6E8A-4147-A177-3AD203B41FA5}">
                      <a16:colId xmlns:a16="http://schemas.microsoft.com/office/drawing/2014/main" val="20001"/>
                    </a:ext>
                  </a:extLst>
                </a:gridCol>
                <a:gridCol w="3060480">
                  <a:extLst>
                    <a:ext uri="{9D8B030D-6E8A-4147-A177-3AD203B41FA5}">
                      <a16:colId xmlns:a16="http://schemas.microsoft.com/office/drawing/2014/main" val="20002"/>
                    </a:ext>
                  </a:extLst>
                </a:gridCol>
              </a:tblGrid>
              <a:tr h="223538">
                <a:tc gridSpan="3">
                  <a:txBody>
                    <a:bodyPr/>
                    <a:lstStyle/>
                    <a:p>
                      <a:pPr algn="ctr">
                        <a:spcAft>
                          <a:spcPts val="0"/>
                        </a:spcAft>
                      </a:pPr>
                      <a:br>
                        <a:rPr lang="el-GR" sz="1800" dirty="0">
                          <a:latin typeface="Times New Roman"/>
                          <a:ea typeface="Times New Roman"/>
                          <a:cs typeface="Times New Roman"/>
                        </a:rPr>
                      </a:br>
                      <a:r>
                        <a:rPr lang="el-GR" sz="1800" b="1" dirty="0">
                          <a:latin typeface="Times New Roman"/>
                          <a:ea typeface="Times New Roman"/>
                          <a:cs typeface="Times New Roman"/>
                        </a:rPr>
                        <a:t>Αποθήκευση σε</a:t>
                      </a:r>
                      <a:r>
                        <a:rPr lang="el-GR" sz="1800" dirty="0">
                          <a:latin typeface="Times New Roman"/>
                          <a:ea typeface="Times New Roman"/>
                          <a:cs typeface="Times New Roman"/>
                        </a:rPr>
                        <a:t> </a:t>
                      </a:r>
                      <a:r>
                        <a:rPr lang="el-GR" sz="1800" b="1" dirty="0">
                          <a:latin typeface="Times New Roman"/>
                          <a:ea typeface="Times New Roman"/>
                          <a:cs typeface="Times New Roman"/>
                        </a:rPr>
                        <a:t>Θερμοκρασίες Ψύξης/Κατάψυξης</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158623">
                <a:tc rowSpan="2">
                  <a:txBody>
                    <a:bodyPr/>
                    <a:lstStyle/>
                    <a:p>
                      <a:pPr algn="ctr">
                        <a:spcAft>
                          <a:spcPts val="0"/>
                        </a:spcAft>
                      </a:pPr>
                      <a:r>
                        <a:rPr lang="el-GR" sz="1800" b="1" dirty="0">
                          <a:latin typeface="Times New Roman"/>
                          <a:ea typeface="Times New Roman"/>
                          <a:cs typeface="Times New Roman"/>
                        </a:rPr>
                        <a:t>Προϊόν</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ctr">
                        <a:spcAft>
                          <a:spcPts val="0"/>
                        </a:spcAft>
                      </a:pPr>
                      <a:r>
                        <a:rPr lang="el-GR" sz="1800" b="1" dirty="0">
                          <a:latin typeface="Times New Roman"/>
                          <a:ea typeface="Times New Roman"/>
                          <a:cs typeface="Times New Roman"/>
                        </a:rPr>
                        <a:t>Ψύξη (4</a:t>
                      </a:r>
                      <a:r>
                        <a:rPr lang="el-GR" sz="1800" b="1" baseline="30000" dirty="0">
                          <a:latin typeface="Times New Roman"/>
                          <a:ea typeface="Times New Roman"/>
                          <a:cs typeface="Times New Roman"/>
                        </a:rPr>
                        <a:t>ο</a:t>
                      </a:r>
                      <a:r>
                        <a:rPr lang="en-GB" sz="1800" b="1" dirty="0">
                          <a:latin typeface="Times New Roman"/>
                          <a:ea typeface="Times New Roman"/>
                          <a:cs typeface="Times New Roman"/>
                        </a:rPr>
                        <a:t>C</a:t>
                      </a:r>
                      <a:r>
                        <a:rPr lang="el-GR" sz="1800" b="1" dirty="0">
                          <a:latin typeface="Times New Roman"/>
                          <a:ea typeface="Times New Roman"/>
                          <a:cs typeface="Times New Roman"/>
                        </a:rPr>
                        <a:t>)</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endParaRPr lang="el-G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10001"/>
                  </a:ext>
                </a:extLst>
              </a:tr>
              <a:tr h="41136">
                <a:tc vMerge="1">
                  <a:txBody>
                    <a:bodyPr/>
                    <a:lstStyle/>
                    <a:p>
                      <a:endParaRPr lang="el-GR"/>
                    </a:p>
                  </a:txBody>
                  <a:tcPr/>
                </a:tc>
                <a:tc gridSpan="2">
                  <a:txBody>
                    <a:bodyPr/>
                    <a:lstStyle/>
                    <a:p>
                      <a:pPr algn="ctr">
                        <a:spcAft>
                          <a:spcPts val="0"/>
                        </a:spcAft>
                      </a:pPr>
                      <a:r>
                        <a:rPr lang="el-GR" sz="1800" b="1" dirty="0">
                          <a:latin typeface="Times New Roman"/>
                          <a:ea typeface="Times New Roman"/>
                          <a:cs typeface="Times New Roman"/>
                        </a:rPr>
                        <a:t>Διάρκεια αποθήκευσης</a:t>
                      </a:r>
                      <a:endParaRPr lang="el-GR" sz="1800" dirty="0">
                        <a:latin typeface="Times New Roman"/>
                        <a:ea typeface="Times New Roman"/>
                        <a:cs typeface="Times New Roman"/>
                      </a:endParaRPr>
                    </a:p>
                  </a:txBody>
                  <a:tcPr marL="39077" marR="390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l-G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908720"/>
            <a:ext cx="8229600" cy="1066800"/>
          </a:xfrm>
        </p:spPr>
        <p:txBody>
          <a:bodyPr>
            <a:normAutofit fontScale="90000"/>
          </a:bodyPr>
          <a:lstStyle/>
          <a:p>
            <a:r>
              <a:rPr lang="el-GR" dirty="0"/>
              <a:t>3. Συγκέντρωση αερίων στο περιβάλλον των τροφίμων </a:t>
            </a:r>
          </a:p>
        </p:txBody>
      </p:sp>
      <p:sp>
        <p:nvSpPr>
          <p:cNvPr id="3" name="2 - Θέση περιεχομένου"/>
          <p:cNvSpPr>
            <a:spLocks noGrp="1"/>
          </p:cNvSpPr>
          <p:nvPr>
            <p:ph idx="1"/>
          </p:nvPr>
        </p:nvSpPr>
        <p:spPr/>
        <p:txBody>
          <a:bodyPr>
            <a:normAutofit fontScale="70000" lnSpcReduction="20000"/>
          </a:bodyPr>
          <a:lstStyle/>
          <a:p>
            <a:r>
              <a:rPr lang="el-GR" dirty="0"/>
              <a:t>Η χρήση αερίων στις συσκευασίες τροφίμων αναστέλλει την ανάπτυξη των μικροοργανισμών με δύο μηχανισμούς δράσης:</a:t>
            </a:r>
          </a:p>
          <a:p>
            <a:pPr lvl="1"/>
            <a:r>
              <a:rPr lang="el-GR" dirty="0"/>
              <a:t>Τα αέρια μπορεί να αποβούν τοξικά, με αποτέλεσμα να παρεμποδίζεται η ανάπτυξη και ο πολλαπλασιασμός των μικροοργανισμών.  </a:t>
            </a:r>
          </a:p>
          <a:p>
            <a:pPr lvl="1"/>
            <a:r>
              <a:rPr lang="el-GR" dirty="0"/>
              <a:t>Το διοξείδιο του άνθρακα (</a:t>
            </a:r>
            <a:r>
              <a:rPr lang="en-US" dirty="0"/>
              <a:t>CO</a:t>
            </a:r>
            <a:r>
              <a:rPr lang="el-GR" baseline="-25000" dirty="0"/>
              <a:t>2</a:t>
            </a:r>
            <a:r>
              <a:rPr lang="el-GR" dirty="0"/>
              <a:t>), το όζον (</a:t>
            </a:r>
            <a:r>
              <a:rPr lang="en-US" dirty="0"/>
              <a:t>O</a:t>
            </a:r>
            <a:r>
              <a:rPr lang="el-GR" baseline="-25000" dirty="0"/>
              <a:t>3</a:t>
            </a:r>
            <a:r>
              <a:rPr lang="el-GR" dirty="0"/>
              <a:t>), και το οξυγόνο (</a:t>
            </a:r>
            <a:r>
              <a:rPr lang="en-US" dirty="0"/>
              <a:t>O</a:t>
            </a:r>
            <a:r>
              <a:rPr lang="el-GR" baseline="-25000" dirty="0"/>
              <a:t>2</a:t>
            </a:r>
            <a:r>
              <a:rPr lang="el-GR" dirty="0"/>
              <a:t>) αποτελούν τοξικά αέρια για κάποιους  μικροοργανισμούς.</a:t>
            </a:r>
          </a:p>
          <a:p>
            <a:pPr lvl="1"/>
            <a:r>
              <a:rPr lang="el-GR" dirty="0"/>
              <a:t> Η δράση του συγκεκριμένου μηχανισμού στην παρεμπόδιση ανάπτυξης μικροοργανισμών, εξαρτάται απ’ τις φυσικοχημικές ιδιότητες του αερίου καθώς και την αλληλεπίδραση του με την υδάτινη και «λιπαρή» φάση του τροφίμου.</a:t>
            </a:r>
          </a:p>
          <a:p>
            <a:pPr lvl="1"/>
            <a:r>
              <a:rPr lang="el-GR" dirty="0"/>
              <a:t>Η τροποποίηση της σύνθεσης των αερίων έχει ως επακόλουθο την τροποποίηση της μικροβιολογίας του τροφίμου, αναστέλλοντας την ανάπτυξη συγκεκριμένων μικροοργανισμών και ευνοώντας ίσως την ανάπτυξη κάποιων άλλων. </a:t>
            </a:r>
          </a:p>
          <a:p>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548680"/>
            <a:ext cx="8229600" cy="1066800"/>
          </a:xfrm>
        </p:spPr>
        <p:txBody>
          <a:bodyPr>
            <a:normAutofit fontScale="90000"/>
          </a:bodyPr>
          <a:lstStyle/>
          <a:p>
            <a:r>
              <a:rPr lang="el-GR" dirty="0"/>
              <a:t>συσκευασίες ελεγχόμενης και τροποποιημένης ατμόσφαιρας (</a:t>
            </a:r>
            <a:r>
              <a:rPr lang="en-US" dirty="0"/>
              <a:t>MAP)</a:t>
            </a:r>
            <a:r>
              <a:rPr lang="el-GR" dirty="0"/>
              <a:t>: </a:t>
            </a:r>
          </a:p>
        </p:txBody>
      </p:sp>
      <p:sp>
        <p:nvSpPr>
          <p:cNvPr id="3" name="2 - Θέση περιεχομένου"/>
          <p:cNvSpPr>
            <a:spLocks noGrp="1"/>
          </p:cNvSpPr>
          <p:nvPr>
            <p:ph idx="1"/>
          </p:nvPr>
        </p:nvSpPr>
        <p:spPr>
          <a:xfrm>
            <a:off x="457200" y="1772816"/>
            <a:ext cx="8229600" cy="4801720"/>
          </a:xfrm>
        </p:spPr>
        <p:txBody>
          <a:bodyPr>
            <a:normAutofit fontScale="92500" lnSpcReduction="10000"/>
          </a:bodyPr>
          <a:lstStyle/>
          <a:p>
            <a:r>
              <a:rPr lang="el-GR" dirty="0"/>
              <a:t>μπορούν να παρατείνουν κατά πολύ την </a:t>
            </a:r>
            <a:r>
              <a:rPr lang="el-GR" dirty="0" err="1"/>
              <a:t>διατηρησιμότητα</a:t>
            </a:r>
            <a:r>
              <a:rPr lang="el-GR" dirty="0"/>
              <a:t> συγκεκριμένων τροφίμων. </a:t>
            </a:r>
          </a:p>
          <a:p>
            <a:r>
              <a:rPr lang="el-GR" dirty="0"/>
              <a:t>Η χρήση διοξειδίου του άνθρακα (</a:t>
            </a:r>
            <a:r>
              <a:rPr lang="en-US" dirty="0"/>
              <a:t>CO</a:t>
            </a:r>
            <a:r>
              <a:rPr lang="el-GR" baseline="-25000" dirty="0"/>
              <a:t>2</a:t>
            </a:r>
            <a:r>
              <a:rPr lang="el-GR" dirty="0"/>
              <a:t>) και αζώτου (</a:t>
            </a:r>
            <a:r>
              <a:rPr lang="en-US" dirty="0"/>
              <a:t>N</a:t>
            </a:r>
            <a:r>
              <a:rPr lang="el-GR" baseline="-25000" dirty="0"/>
              <a:t>2</a:t>
            </a:r>
            <a:r>
              <a:rPr lang="el-GR" dirty="0"/>
              <a:t>), αποτελούν παραδείγματα εφαρμογής τροποποιημένης ατμόσφαιρας (</a:t>
            </a:r>
            <a:r>
              <a:rPr lang="en-US" dirty="0"/>
              <a:t>Modified Atmosphere Packaging</a:t>
            </a:r>
            <a:r>
              <a:rPr lang="el-GR" dirty="0"/>
              <a:t>- </a:t>
            </a:r>
            <a:r>
              <a:rPr lang="en-US" dirty="0"/>
              <a:t>MAP</a:t>
            </a:r>
            <a:r>
              <a:rPr lang="el-GR" dirty="0"/>
              <a:t>). </a:t>
            </a:r>
          </a:p>
          <a:p>
            <a:r>
              <a:rPr lang="el-GR" dirty="0"/>
              <a:t>Το ανασταλτικό αποτέλεσμα που επιφέρει η χρήση διοξειδίου του άνθρακα ενισχύεται με την μείωση της θερμοκρασίας, λόγω αυξημένης διαλυτότητας του διοξειδίου του άνθρακα σε χαμηλές θερμοκρασίες. </a:t>
            </a:r>
          </a:p>
          <a:p>
            <a:r>
              <a:rPr lang="el-GR" dirty="0"/>
              <a:t>Το άζωτο δεν διαθέτει άμεσες </a:t>
            </a:r>
            <a:r>
              <a:rPr lang="el-GR" dirty="0" err="1"/>
              <a:t>αντιμικροβιακές</a:t>
            </a:r>
            <a:r>
              <a:rPr lang="el-GR" dirty="0"/>
              <a:t> ιδιότητες γιατί ανήκει στα αδρανή αέρια, και χρησιμοποιείται ως υποκατάστατης του οξυγόνου στις συσκευασίες τροποποιημένης ατμόσφαιρας, είτε μόνο του είτε σε συνδυασμό με το διοξείδιο του άνθρακα, προκαλώντας έμμεσα ανασταλτικό αποτέλεσμα στην ανάπτυξη αερόβιων μικροοργανισμών.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6672"/>
            <a:ext cx="8229600" cy="1066800"/>
          </a:xfrm>
        </p:spPr>
        <p:txBody>
          <a:bodyPr>
            <a:normAutofit/>
          </a:bodyPr>
          <a:lstStyle/>
          <a:p>
            <a:r>
              <a:rPr lang="el-GR" sz="2400" dirty="0"/>
              <a:t>Υπάρχουν ενδογενείς και εξωγενείς παράγοντες που επηρεάζουν την αποτελεσματικότητα των </a:t>
            </a:r>
            <a:r>
              <a:rPr lang="el-GR" sz="2400" dirty="0" err="1"/>
              <a:t>αντιμικροβιακών</a:t>
            </a:r>
            <a:r>
              <a:rPr lang="el-GR" sz="2400" dirty="0"/>
              <a:t> ατμοσφαιρών, </a:t>
            </a:r>
          </a:p>
        </p:txBody>
      </p:sp>
      <p:sp>
        <p:nvSpPr>
          <p:cNvPr id="3" name="2 - Θέση περιεχομένου"/>
          <p:cNvSpPr>
            <a:spLocks noGrp="1"/>
          </p:cNvSpPr>
          <p:nvPr>
            <p:ph idx="1"/>
          </p:nvPr>
        </p:nvSpPr>
        <p:spPr>
          <a:xfrm>
            <a:off x="457200" y="1556792"/>
            <a:ext cx="8229600" cy="5017744"/>
          </a:xfrm>
        </p:spPr>
        <p:txBody>
          <a:bodyPr>
            <a:normAutofit fontScale="62500" lnSpcReduction="20000"/>
          </a:bodyPr>
          <a:lstStyle/>
          <a:p>
            <a:r>
              <a:rPr lang="el-GR" dirty="0"/>
              <a:t>η θερμοκρασία του τροφίμου</a:t>
            </a:r>
          </a:p>
          <a:p>
            <a:pPr lvl="1"/>
            <a:r>
              <a:rPr lang="el-GR" dirty="0"/>
              <a:t>είναι ο πιο σημαντικός παράγοντας που επηρεάζει άμεσα τον ρυθμό ανάπτυξης των μικροοργανισμών και έμμεσα την διαλυτότητα των αερίων</a:t>
            </a:r>
          </a:p>
          <a:p>
            <a:r>
              <a:rPr lang="el-GR" dirty="0"/>
              <a:t>το διάκενο μεταξύ προϊόντος και συσκευασίας,</a:t>
            </a:r>
          </a:p>
          <a:p>
            <a:r>
              <a:rPr lang="el-GR" dirty="0"/>
              <a:t>η αναλογία όγκου των αερίων, </a:t>
            </a:r>
          </a:p>
          <a:p>
            <a:r>
              <a:rPr lang="el-GR" dirty="0"/>
              <a:t>το αρχικό μικροβιακό φορτίο του τροφίμου </a:t>
            </a:r>
          </a:p>
          <a:p>
            <a:r>
              <a:rPr lang="el-GR" dirty="0"/>
              <a:t>το είδος των μικροοργανισμών που το αποτελούν, </a:t>
            </a:r>
          </a:p>
          <a:p>
            <a:r>
              <a:rPr lang="el-GR" dirty="0"/>
              <a:t>οι </a:t>
            </a:r>
            <a:r>
              <a:rPr lang="el-GR" dirty="0" err="1"/>
              <a:t>αντιμικροβιακές</a:t>
            </a:r>
            <a:r>
              <a:rPr lang="el-GR" dirty="0"/>
              <a:t> ιδιότητες του τροφίμου </a:t>
            </a:r>
          </a:p>
          <a:p>
            <a:r>
              <a:rPr lang="el-GR" dirty="0"/>
              <a:t>η χημική του σύσταση. </a:t>
            </a:r>
          </a:p>
          <a:p>
            <a:r>
              <a:rPr lang="el-GR" dirty="0"/>
              <a:t> η </a:t>
            </a:r>
            <a:r>
              <a:rPr lang="el-GR" dirty="0" err="1"/>
              <a:t>ενεργότητα</a:t>
            </a:r>
            <a:r>
              <a:rPr lang="el-GR" dirty="0"/>
              <a:t> του νερού,</a:t>
            </a:r>
          </a:p>
          <a:p>
            <a:r>
              <a:rPr lang="el-GR" dirty="0"/>
              <a:t>τα επίπεδα συγκέντρωσης άλατος, </a:t>
            </a:r>
          </a:p>
          <a:p>
            <a:r>
              <a:rPr lang="el-GR" dirty="0"/>
              <a:t>η υδάτινη φάση του τροφίμου, </a:t>
            </a:r>
          </a:p>
          <a:p>
            <a:r>
              <a:rPr lang="el-GR" dirty="0"/>
              <a:t>το </a:t>
            </a:r>
            <a:r>
              <a:rPr lang="en-GB" dirty="0"/>
              <a:t>pH</a:t>
            </a:r>
            <a:r>
              <a:rPr lang="el-GR" dirty="0"/>
              <a:t> </a:t>
            </a:r>
          </a:p>
          <a:p>
            <a:r>
              <a:rPr lang="el-GR" dirty="0"/>
              <a:t>η περιεκτικότητα του τροφίμου σε λιπαρά, </a:t>
            </a:r>
          </a:p>
          <a:p>
            <a:r>
              <a:rPr lang="el-GR" dirty="0"/>
              <a:t>Τα φυσικοχημικά χαρακτηριστικά των τροφών μπορούν επίσης να αποβούν αποτελεσματικά στην διαλυτότητα των αερίων της συσκευασίας.</a:t>
            </a:r>
          </a:p>
          <a:p>
            <a:endParaRPr lang="el-GR" dirty="0"/>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D1CDD2-1F87-41C9-9D9E-4C6C32A85824}"/>
              </a:ext>
            </a:extLst>
          </p:cNvPr>
          <p:cNvSpPr>
            <a:spLocks noGrp="1"/>
          </p:cNvSpPr>
          <p:nvPr>
            <p:ph type="title"/>
          </p:nvPr>
        </p:nvSpPr>
        <p:spPr>
          <a:xfrm>
            <a:off x="1172633" y="578169"/>
            <a:ext cx="6798734" cy="1303867"/>
          </a:xfrm>
        </p:spPr>
        <p:txBody>
          <a:bodyPr>
            <a:normAutofit fontScale="90000"/>
          </a:bodyPr>
          <a:lstStyle/>
          <a:p>
            <a:r>
              <a:rPr lang="el-GR" dirty="0"/>
              <a:t>Εισαγωγή στην Μικροβιολογία Τροφίμων</a:t>
            </a:r>
            <a:endParaRPr lang="en-US" dirty="0"/>
          </a:p>
        </p:txBody>
      </p:sp>
      <p:sp>
        <p:nvSpPr>
          <p:cNvPr id="3" name="Θέση περιεχομένου 2">
            <a:extLst>
              <a:ext uri="{FF2B5EF4-FFF2-40B4-BE49-F238E27FC236}">
                <a16:creationId xmlns:a16="http://schemas.microsoft.com/office/drawing/2014/main" id="{1F4739D0-1B43-403C-8966-F19CCBFEE02D}"/>
              </a:ext>
            </a:extLst>
          </p:cNvPr>
          <p:cNvSpPr>
            <a:spLocks noGrp="1"/>
          </p:cNvSpPr>
          <p:nvPr>
            <p:ph idx="1"/>
          </p:nvPr>
        </p:nvSpPr>
        <p:spPr>
          <a:xfrm>
            <a:off x="539552" y="2348881"/>
            <a:ext cx="8064896" cy="3960440"/>
          </a:xfrm>
        </p:spPr>
        <p:txBody>
          <a:bodyPr>
            <a:noAutofit/>
          </a:bodyPr>
          <a:lstStyle/>
          <a:p>
            <a:r>
              <a:rPr lang="el-GR" sz="1400" dirty="0"/>
              <a:t>Στο τέλος του 18ου αιώνα μετά την ανακάλυψη του μικροσκοπίου</a:t>
            </a:r>
            <a:br>
              <a:rPr lang="el-GR" sz="1400" dirty="0"/>
            </a:br>
            <a:r>
              <a:rPr lang="el-GR" sz="1400" dirty="0"/>
              <a:t>αναπτύχθηκε ως ξεχωριστή επιστήμη καλύπτοντας τα εξής πεδία:</a:t>
            </a:r>
            <a:br>
              <a:rPr lang="el-GR" sz="1400" dirty="0"/>
            </a:br>
            <a:r>
              <a:rPr lang="el-GR" sz="1400" dirty="0"/>
              <a:t> Συντήρηση τροφίμων. Οι μελέτες του </a:t>
            </a:r>
            <a:r>
              <a:rPr lang="el-GR" sz="1400" dirty="0" err="1"/>
              <a:t>Paσteur</a:t>
            </a:r>
            <a:r>
              <a:rPr lang="el-GR" sz="1400" dirty="0"/>
              <a:t> και </a:t>
            </a:r>
            <a:r>
              <a:rPr lang="el-GR" sz="1400" dirty="0" err="1"/>
              <a:t>Αppert</a:t>
            </a:r>
            <a:r>
              <a:rPr lang="el-GR" sz="1400" dirty="0"/>
              <a:t> στη</a:t>
            </a:r>
            <a:br>
              <a:rPr lang="el-GR" sz="1400" dirty="0"/>
            </a:br>
            <a:r>
              <a:rPr lang="el-GR" sz="1400" dirty="0"/>
              <a:t>θερμική επεξεργασία και καταστροφή των μικροβίων έδωσαν σημαντική</a:t>
            </a:r>
            <a:br>
              <a:rPr lang="el-GR" sz="1400" dirty="0"/>
            </a:br>
            <a:r>
              <a:rPr lang="el-GR" sz="1400" dirty="0"/>
              <a:t>ώθηση.</a:t>
            </a:r>
            <a:br>
              <a:rPr lang="el-GR" sz="1400" dirty="0"/>
            </a:br>
            <a:r>
              <a:rPr lang="el-GR" sz="1400" dirty="0"/>
              <a:t> </a:t>
            </a:r>
            <a:r>
              <a:rPr lang="el-GR" sz="1400" dirty="0" err="1"/>
              <a:t>Τροφογενείς</a:t>
            </a:r>
            <a:r>
              <a:rPr lang="el-GR" sz="1400" dirty="0"/>
              <a:t> ασθένειες και </a:t>
            </a:r>
            <a:r>
              <a:rPr lang="el-GR" sz="1400" dirty="0" err="1"/>
              <a:t>τροφοπαθογόνα</a:t>
            </a:r>
            <a:r>
              <a:rPr lang="el-GR" sz="1400" dirty="0"/>
              <a:t> μικρόβια. Μελετήθηκαν οι παράγοντες που</a:t>
            </a:r>
            <a:br>
              <a:rPr lang="el-GR" sz="1400" dirty="0"/>
            </a:br>
            <a:r>
              <a:rPr lang="el-GR" sz="1400" dirty="0"/>
              <a:t>επηρεάζουν την ανάπτυξη παθογόνων βακτηρίων και τροφικών δηλητηριάσεων</a:t>
            </a:r>
            <a:br>
              <a:rPr lang="el-GR" sz="1400" dirty="0"/>
            </a:br>
            <a:r>
              <a:rPr lang="el-GR" sz="1400" dirty="0"/>
              <a:t> Αλλοίωση τροφίμων. Συσχετίσθηκε με συγκεκριμένους </a:t>
            </a:r>
            <a:r>
              <a:rPr lang="el-GR" sz="1400" dirty="0" err="1"/>
              <a:t>αλλοιογόνους</a:t>
            </a:r>
            <a:br>
              <a:rPr lang="el-GR" sz="1400" dirty="0"/>
            </a:br>
            <a:r>
              <a:rPr lang="el-GR" sz="1400" dirty="0" err="1"/>
              <a:t>μικροοργανισμμούς</a:t>
            </a:r>
            <a:r>
              <a:rPr lang="el-GR" sz="1400" dirty="0"/>
              <a:t> για διαφορετικά είδη τροφίμων (</a:t>
            </a:r>
            <a:r>
              <a:rPr lang="el-GR" sz="1400" dirty="0" err="1"/>
              <a:t>Acetobacter</a:t>
            </a:r>
            <a:r>
              <a:rPr lang="el-GR" sz="1400" dirty="0"/>
              <a:t> </a:t>
            </a:r>
            <a:r>
              <a:rPr lang="el-GR" sz="1400" dirty="0" err="1"/>
              <a:t>aceti</a:t>
            </a:r>
            <a:r>
              <a:rPr lang="el-GR" sz="1400" dirty="0"/>
              <a:t>,</a:t>
            </a:r>
            <a:br>
              <a:rPr lang="el-GR" sz="1400" dirty="0"/>
            </a:br>
            <a:r>
              <a:rPr lang="el-GR" sz="1400" dirty="0" err="1"/>
              <a:t>Lactococcus</a:t>
            </a:r>
            <a:r>
              <a:rPr lang="el-GR" sz="1400" dirty="0"/>
              <a:t> </a:t>
            </a:r>
            <a:r>
              <a:rPr lang="el-GR" sz="1400" dirty="0" err="1"/>
              <a:t>lactis</a:t>
            </a:r>
            <a:r>
              <a:rPr lang="el-GR" sz="1400" dirty="0"/>
              <a:t>, </a:t>
            </a:r>
            <a:r>
              <a:rPr lang="el-GR" sz="1400" dirty="0" err="1"/>
              <a:t>Leuconostoc</a:t>
            </a:r>
            <a:r>
              <a:rPr lang="el-GR" sz="1400" dirty="0"/>
              <a:t> </a:t>
            </a:r>
            <a:r>
              <a:rPr lang="el-GR" sz="1400" dirty="0" err="1"/>
              <a:t>mesenteroides</a:t>
            </a:r>
            <a:r>
              <a:rPr lang="el-GR" sz="1400" dirty="0"/>
              <a:t>, </a:t>
            </a:r>
            <a:r>
              <a:rPr lang="el-GR" sz="1400" dirty="0" err="1"/>
              <a:t>Pseudomonas</a:t>
            </a:r>
            <a:r>
              <a:rPr lang="el-GR" sz="1400" dirty="0"/>
              <a:t> </a:t>
            </a:r>
            <a:r>
              <a:rPr lang="el-GR" sz="1400" dirty="0" err="1"/>
              <a:t>putida</a:t>
            </a:r>
            <a:r>
              <a:rPr lang="el-GR" sz="1400" dirty="0"/>
              <a:t>, Ζύμες-</a:t>
            </a:r>
            <a:br>
              <a:rPr lang="el-GR" sz="1400" dirty="0"/>
            </a:br>
            <a:r>
              <a:rPr lang="el-GR" sz="1400" dirty="0"/>
              <a:t>Μύκητες, </a:t>
            </a:r>
            <a:r>
              <a:rPr lang="el-GR" sz="1400" dirty="0" err="1"/>
              <a:t>κλπ</a:t>
            </a:r>
            <a:r>
              <a:rPr lang="el-GR" sz="1400" dirty="0"/>
              <a:t>)</a:t>
            </a:r>
            <a:br>
              <a:rPr lang="el-GR" sz="1400" dirty="0"/>
            </a:br>
            <a:r>
              <a:rPr lang="el-GR" sz="1400" dirty="0"/>
              <a:t> </a:t>
            </a:r>
            <a:r>
              <a:rPr lang="el-GR" sz="1400" dirty="0" err="1"/>
              <a:t>Ζυμούμενα</a:t>
            </a:r>
            <a:r>
              <a:rPr lang="el-GR" sz="1400" dirty="0"/>
              <a:t> τρόφιμα (τυριά, κρασί, αλλαντικά αέρος, κρασί, μπύρα, </a:t>
            </a:r>
            <a:r>
              <a:rPr lang="el-GR" sz="1400" dirty="0" err="1"/>
              <a:t>κλπ</a:t>
            </a:r>
            <a:r>
              <a:rPr lang="el-GR" sz="1400" dirty="0"/>
              <a:t>).</a:t>
            </a:r>
            <a:br>
              <a:rPr lang="el-GR" sz="1400" dirty="0"/>
            </a:br>
            <a:r>
              <a:rPr lang="el-GR" sz="1400" dirty="0"/>
              <a:t>Μελετήθηκε ο ρόλος τεχνολογικά απαραίτητων οργανισμών στην διαδικασία</a:t>
            </a:r>
            <a:br>
              <a:rPr lang="el-GR" sz="1400" dirty="0"/>
            </a:br>
            <a:r>
              <a:rPr lang="el-GR" sz="1400" dirty="0"/>
              <a:t>της ζύμωσης</a:t>
            </a:r>
            <a:br>
              <a:rPr lang="el-GR" sz="1400" dirty="0"/>
            </a:br>
            <a:r>
              <a:rPr lang="el-GR" sz="1400" dirty="0"/>
              <a:t> Έτσι προέκυψαν τρεις βασικές κατευθύνσεις της Μικροβιολογίας Τροφίμων:</a:t>
            </a:r>
            <a:br>
              <a:rPr lang="el-GR" sz="1400" dirty="0"/>
            </a:br>
            <a:r>
              <a:rPr lang="el-GR" sz="1400" dirty="0"/>
              <a:t>(i) </a:t>
            </a:r>
            <a:r>
              <a:rPr lang="el-GR" sz="1400" dirty="0" err="1"/>
              <a:t>Τροφοπαθογόνα</a:t>
            </a:r>
            <a:r>
              <a:rPr lang="el-GR" sz="1400" dirty="0"/>
              <a:t> μικρόβια και </a:t>
            </a:r>
            <a:r>
              <a:rPr lang="el-GR" sz="1400" dirty="0" err="1"/>
              <a:t>τροφογενείς</a:t>
            </a:r>
            <a:r>
              <a:rPr lang="el-GR" sz="1400" dirty="0"/>
              <a:t> ασθένειες (</a:t>
            </a:r>
            <a:r>
              <a:rPr lang="el-GR" sz="1400" dirty="0" err="1"/>
              <a:t>ii</a:t>
            </a:r>
            <a:r>
              <a:rPr lang="el-GR" sz="1400" dirty="0"/>
              <a:t>) Μικροβιολογική</a:t>
            </a:r>
            <a:br>
              <a:rPr lang="el-GR" sz="1400" dirty="0"/>
            </a:br>
            <a:r>
              <a:rPr lang="el-GR" sz="1400" dirty="0"/>
              <a:t>αλλοίωση και συντήρηση τροφίμων (</a:t>
            </a:r>
            <a:r>
              <a:rPr lang="el-GR" sz="1400" dirty="0" err="1"/>
              <a:t>iii</a:t>
            </a:r>
            <a:r>
              <a:rPr lang="el-GR" sz="1400" dirty="0"/>
              <a:t>) Βιοτεχνολογία Τροφίμων και</a:t>
            </a:r>
            <a:br>
              <a:rPr lang="el-GR" sz="1400" dirty="0"/>
            </a:br>
            <a:r>
              <a:rPr lang="el-GR" sz="1400" dirty="0"/>
              <a:t>Μικροβιακές ζυμώσεις </a:t>
            </a:r>
            <a:br>
              <a:rPr lang="el-GR" sz="1400" dirty="0"/>
            </a:br>
            <a:endParaRPr lang="en-US" sz="1400" dirty="0"/>
          </a:p>
        </p:txBody>
      </p:sp>
    </p:spTree>
    <p:extLst>
      <p:ext uri="{BB962C8B-B14F-4D97-AF65-F5344CB8AC3E}">
        <p14:creationId xmlns:p14="http://schemas.microsoft.com/office/powerpoint/2010/main" val="60849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Ενδογενείς παράγοντες</a:t>
            </a:r>
          </a:p>
        </p:txBody>
      </p:sp>
      <p:sp>
        <p:nvSpPr>
          <p:cNvPr id="3" name="2 - Θέση περιεχομένου"/>
          <p:cNvSpPr>
            <a:spLocks noGrp="1"/>
          </p:cNvSpPr>
          <p:nvPr>
            <p:ph idx="1"/>
          </p:nvPr>
        </p:nvSpPr>
        <p:spPr/>
        <p:txBody>
          <a:bodyPr/>
          <a:lstStyle/>
          <a:p>
            <a:pPr marL="566928" indent="-457200">
              <a:buFont typeface="+mj-lt"/>
              <a:buAutoNum type="arabicPeriod"/>
            </a:pPr>
            <a:r>
              <a:rPr lang="el-GR" dirty="0" err="1"/>
              <a:t>Ενεργότητα</a:t>
            </a:r>
            <a:r>
              <a:rPr lang="el-GR" dirty="0"/>
              <a:t> νερού </a:t>
            </a:r>
            <a:r>
              <a:rPr lang="en-US" dirty="0"/>
              <a:t>a</a:t>
            </a:r>
            <a:r>
              <a:rPr lang="en-US" baseline="-25000" dirty="0"/>
              <a:t>w</a:t>
            </a:r>
            <a:endParaRPr lang="el-GR" baseline="-25000" dirty="0"/>
          </a:p>
          <a:p>
            <a:pPr marL="566928" indent="-457200">
              <a:buFont typeface="+mj-lt"/>
              <a:buAutoNum type="arabicPeriod"/>
            </a:pPr>
            <a:r>
              <a:rPr lang="en-US" dirty="0"/>
              <a:t>pH </a:t>
            </a:r>
          </a:p>
          <a:p>
            <a:pPr marL="566928" indent="-457200">
              <a:buFont typeface="+mj-lt"/>
              <a:buAutoNum type="arabicPeriod"/>
            </a:pPr>
            <a:r>
              <a:rPr lang="el-GR" dirty="0"/>
              <a:t>Θρεπτικά συστατικά</a:t>
            </a:r>
          </a:p>
          <a:p>
            <a:pPr marL="566928" indent="-457200">
              <a:buFont typeface="+mj-lt"/>
              <a:buAutoNum type="arabicPeriod"/>
            </a:pPr>
            <a:r>
              <a:rPr lang="el-GR" dirty="0"/>
              <a:t>Δυναμικό οξειδοαναγωγής</a:t>
            </a:r>
          </a:p>
          <a:p>
            <a:pPr marL="566928" indent="-457200">
              <a:buFont typeface="+mj-lt"/>
              <a:buAutoNum type="arabicPeriod"/>
            </a:pPr>
            <a:r>
              <a:rPr lang="el-GR" dirty="0" err="1"/>
              <a:t>Αντιμικροβιακές</a:t>
            </a:r>
            <a:r>
              <a:rPr lang="el-GR" dirty="0"/>
              <a:t> ενώσεις που περιέχονται στα τρόφιμα</a:t>
            </a:r>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980728"/>
            <a:ext cx="8763000" cy="457200"/>
          </a:xfrm>
          <a:prstGeom prst="rect">
            <a:avLst/>
          </a:prstGeom>
          <a:noFill/>
          <a:ln w="9525">
            <a:noFill/>
            <a:miter lim="800000"/>
            <a:headEnd/>
            <a:tailEnd/>
          </a:ln>
          <a:effectLst>
            <a:outerShdw dist="35921" dir="2700000" algn="ctr" rotWithShape="0">
              <a:srgbClr val="F82300"/>
            </a:outerShdw>
          </a:effectLst>
        </p:spPr>
        <p:txBody>
          <a:bodyPr anchor="ctr"/>
          <a:lstStyle/>
          <a:p>
            <a:pPr algn="l"/>
            <a:r>
              <a:rPr lang="en-US" sz="3600" b="1" u="sng" dirty="0">
                <a:effectLst>
                  <a:outerShdw blurRad="38100" dist="38100" dir="2700000" algn="tl">
                    <a:srgbClr val="C0C0C0"/>
                  </a:outerShdw>
                </a:effectLst>
                <a:latin typeface="Book Antiqua" pitchFamily="18" charset="0"/>
              </a:rPr>
              <a:t>1. </a:t>
            </a:r>
            <a:r>
              <a:rPr lang="el-GR" sz="3600" b="1" u="sng" dirty="0">
                <a:effectLst>
                  <a:outerShdw blurRad="38100" dist="38100" dir="2700000" algn="tl">
                    <a:srgbClr val="C0C0C0"/>
                  </a:outerShdw>
                </a:effectLst>
                <a:latin typeface="Book Antiqua" pitchFamily="18" charset="0"/>
              </a:rPr>
              <a:t>ΕΝΕΡΓΟΤΗΤΑ ΝΕΡΟΥ   </a:t>
            </a:r>
            <a:r>
              <a:rPr lang="en-US" sz="3600" b="1" u="sng" dirty="0">
                <a:effectLst>
                  <a:outerShdw blurRad="38100" dist="38100" dir="2700000" algn="tl">
                    <a:srgbClr val="C0C0C0"/>
                  </a:outerShdw>
                </a:effectLst>
                <a:latin typeface="Book Antiqua" pitchFamily="18" charset="0"/>
              </a:rPr>
              <a:t>a</a:t>
            </a:r>
            <a:r>
              <a:rPr lang="en-US" sz="3600" b="1" u="sng" baseline="-25000" dirty="0">
                <a:effectLst>
                  <a:outerShdw blurRad="38100" dist="38100" dir="2700000" algn="tl">
                    <a:srgbClr val="C0C0C0"/>
                  </a:outerShdw>
                </a:effectLst>
                <a:latin typeface="Book Antiqua" pitchFamily="18" charset="0"/>
              </a:rPr>
              <a:t>w</a:t>
            </a:r>
            <a:endParaRPr lang="en-US" sz="3600" b="1" u="sng" dirty="0">
              <a:effectLst>
                <a:outerShdw blurRad="38100" dist="38100" dir="2700000" algn="tl">
                  <a:srgbClr val="C0C0C0"/>
                </a:outerShdw>
              </a:effectLst>
              <a:latin typeface="Book Antiqua" pitchFamily="18" charset="0"/>
            </a:endParaRPr>
          </a:p>
        </p:txBody>
      </p:sp>
      <p:sp>
        <p:nvSpPr>
          <p:cNvPr id="35844" name="Rectangle 13"/>
          <p:cNvSpPr>
            <a:spLocks noChangeArrowheads="1"/>
          </p:cNvSpPr>
          <p:nvPr/>
        </p:nvSpPr>
        <p:spPr bwMode="auto">
          <a:xfrm>
            <a:off x="487363" y="1938338"/>
            <a:ext cx="1052512" cy="909637"/>
          </a:xfrm>
          <a:prstGeom prst="rect">
            <a:avLst/>
          </a:prstGeom>
          <a:noFill/>
          <a:ln w="9525">
            <a:noFill/>
            <a:miter lim="800000"/>
            <a:headEnd/>
            <a:tailEnd/>
          </a:ln>
        </p:spPr>
        <p:txBody>
          <a:bodyPr anchor="ctr"/>
          <a:lstStyle/>
          <a:p>
            <a:pPr algn="l"/>
            <a:r>
              <a:rPr lang="en-US" sz="2800">
                <a:solidFill>
                  <a:schemeClr val="tx1"/>
                </a:solidFill>
                <a:latin typeface="Tahoma" pitchFamily="34" charset="0"/>
              </a:rPr>
              <a:t>a</a:t>
            </a:r>
            <a:r>
              <a:rPr lang="en-US" sz="2800" baseline="-25000">
                <a:solidFill>
                  <a:schemeClr val="tx1"/>
                </a:solidFill>
                <a:latin typeface="Tahoma" pitchFamily="34" charset="0"/>
              </a:rPr>
              <a:t>w</a:t>
            </a:r>
            <a:r>
              <a:rPr lang="en-US" sz="2800">
                <a:solidFill>
                  <a:schemeClr val="tx1"/>
                </a:solidFill>
                <a:latin typeface="Tahoma" pitchFamily="34" charset="0"/>
              </a:rPr>
              <a:t>=</a:t>
            </a:r>
          </a:p>
        </p:txBody>
      </p:sp>
      <p:sp>
        <p:nvSpPr>
          <p:cNvPr id="35845" name="Rectangle 14"/>
          <p:cNvSpPr>
            <a:spLocks noChangeArrowheads="1"/>
          </p:cNvSpPr>
          <p:nvPr/>
        </p:nvSpPr>
        <p:spPr bwMode="auto">
          <a:xfrm>
            <a:off x="1117600" y="1901825"/>
            <a:ext cx="4148138" cy="504825"/>
          </a:xfrm>
          <a:prstGeom prst="rect">
            <a:avLst/>
          </a:prstGeom>
          <a:noFill/>
          <a:ln w="9525">
            <a:noFill/>
            <a:miter lim="800000"/>
            <a:headEnd/>
            <a:tailEnd/>
          </a:ln>
        </p:spPr>
        <p:txBody>
          <a:bodyPr anchor="ctr"/>
          <a:lstStyle/>
          <a:p>
            <a:pPr algn="l"/>
            <a:r>
              <a:rPr lang="el-GR" dirty="0">
                <a:solidFill>
                  <a:schemeClr val="tx1"/>
                </a:solidFill>
                <a:latin typeface="Book Antiqua" pitchFamily="18" charset="0"/>
              </a:rPr>
              <a:t>Τάση ατμών διαλύματος</a:t>
            </a:r>
            <a:endParaRPr lang="en-US" dirty="0">
              <a:solidFill>
                <a:schemeClr val="tx1"/>
              </a:solidFill>
              <a:latin typeface="Book Antiqua" pitchFamily="18" charset="0"/>
            </a:endParaRPr>
          </a:p>
        </p:txBody>
      </p:sp>
      <p:sp>
        <p:nvSpPr>
          <p:cNvPr id="35846" name="Line 15"/>
          <p:cNvSpPr>
            <a:spLocks noChangeShapeType="1"/>
          </p:cNvSpPr>
          <p:nvPr/>
        </p:nvSpPr>
        <p:spPr bwMode="auto">
          <a:xfrm>
            <a:off x="1239838" y="2393950"/>
            <a:ext cx="3262312" cy="0"/>
          </a:xfrm>
          <a:prstGeom prst="line">
            <a:avLst/>
          </a:prstGeom>
          <a:noFill/>
          <a:ln w="9525">
            <a:solidFill>
              <a:schemeClr val="tx1"/>
            </a:solidFill>
            <a:round/>
            <a:headEnd/>
            <a:tailEnd/>
          </a:ln>
        </p:spPr>
        <p:txBody>
          <a:bodyPr wrap="none" anchor="ctr"/>
          <a:lstStyle/>
          <a:p>
            <a:endParaRPr lang="el-GR"/>
          </a:p>
        </p:txBody>
      </p:sp>
      <p:sp>
        <p:nvSpPr>
          <p:cNvPr id="35847" name="Rectangle 16"/>
          <p:cNvSpPr>
            <a:spLocks noChangeArrowheads="1"/>
          </p:cNvSpPr>
          <p:nvPr/>
        </p:nvSpPr>
        <p:spPr bwMode="auto">
          <a:xfrm>
            <a:off x="1547664" y="2492896"/>
            <a:ext cx="3086100" cy="504825"/>
          </a:xfrm>
          <a:prstGeom prst="rect">
            <a:avLst/>
          </a:prstGeom>
          <a:noFill/>
          <a:ln w="9525">
            <a:noFill/>
            <a:miter lim="800000"/>
            <a:headEnd/>
            <a:tailEnd/>
          </a:ln>
        </p:spPr>
        <p:txBody>
          <a:bodyPr anchor="ctr"/>
          <a:lstStyle/>
          <a:p>
            <a:pPr algn="l"/>
            <a:r>
              <a:rPr lang="el-GR" dirty="0">
                <a:solidFill>
                  <a:schemeClr val="tx1"/>
                </a:solidFill>
                <a:latin typeface="Book Antiqua" pitchFamily="18" charset="0"/>
              </a:rPr>
              <a:t>Τάση ατμών καθαρού νερού</a:t>
            </a:r>
            <a:endParaRPr lang="en-US" dirty="0">
              <a:solidFill>
                <a:schemeClr val="tx1"/>
              </a:solidFill>
              <a:latin typeface="Book Antiqua" pitchFamily="18" charset="0"/>
            </a:endParaRPr>
          </a:p>
        </p:txBody>
      </p:sp>
      <p:pic>
        <p:nvPicPr>
          <p:cNvPr id="101378" name="Picture 2" descr="Image result for water activity"/>
          <p:cNvPicPr>
            <a:picLocks noChangeAspect="1" noChangeArrowheads="1"/>
          </p:cNvPicPr>
          <p:nvPr/>
        </p:nvPicPr>
        <p:blipFill>
          <a:blip r:embed="rId3" cstate="print"/>
          <a:srcRect/>
          <a:stretch>
            <a:fillRect/>
          </a:stretch>
        </p:blipFill>
        <p:spPr bwMode="auto">
          <a:xfrm>
            <a:off x="323528" y="3068960"/>
            <a:ext cx="5839972" cy="328498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251520" y="764704"/>
            <a:ext cx="9127926" cy="1368152"/>
          </a:xfrm>
          <a:prstGeom prst="rect">
            <a:avLst/>
          </a:prstGeom>
          <a:noFill/>
          <a:ln w="9525">
            <a:noFill/>
            <a:miter lim="800000"/>
            <a:headEnd/>
            <a:tailEnd/>
          </a:ln>
        </p:spPr>
        <p:txBody>
          <a:bodyPr anchor="ctr"/>
          <a:lstStyle/>
          <a:p>
            <a:r>
              <a:rPr lang="el-GR" b="1" dirty="0">
                <a:solidFill>
                  <a:schemeClr val="tx1"/>
                </a:solidFill>
                <a:latin typeface="Book Antiqua" pitchFamily="18" charset="0"/>
              </a:rPr>
              <a:t>Ο </a:t>
            </a:r>
            <a:r>
              <a:rPr lang="el-GR" b="1" dirty="0" err="1">
                <a:solidFill>
                  <a:schemeClr val="tx1"/>
                </a:solidFill>
                <a:latin typeface="Book Antiqua" pitchFamily="18" charset="0"/>
              </a:rPr>
              <a:t>συνελεστής</a:t>
            </a:r>
            <a:r>
              <a:rPr lang="en-US" b="1" dirty="0">
                <a:solidFill>
                  <a:schemeClr val="tx1"/>
                </a:solidFill>
                <a:latin typeface="Book Antiqua" pitchFamily="18" charset="0"/>
              </a:rPr>
              <a:t>  </a:t>
            </a:r>
            <a:r>
              <a:rPr lang="el-GR" b="1" dirty="0" err="1">
                <a:solidFill>
                  <a:schemeClr val="tx1"/>
                </a:solidFill>
                <a:latin typeface="Book Antiqua" pitchFamily="18" charset="0"/>
              </a:rPr>
              <a:t>ενεργότητας</a:t>
            </a:r>
            <a:r>
              <a:rPr lang="el-GR" b="1" dirty="0">
                <a:solidFill>
                  <a:schemeClr val="tx1"/>
                </a:solidFill>
                <a:latin typeface="Book Antiqua" pitchFamily="18" charset="0"/>
              </a:rPr>
              <a:t> νερού </a:t>
            </a:r>
            <a:r>
              <a:rPr lang="en-US" b="1" dirty="0">
                <a:solidFill>
                  <a:schemeClr val="tx1"/>
                </a:solidFill>
                <a:latin typeface="Book Antiqua" pitchFamily="18" charset="0"/>
              </a:rPr>
              <a:t>a</a:t>
            </a:r>
            <a:r>
              <a:rPr lang="en-US" b="1" baseline="-25000" dirty="0">
                <a:solidFill>
                  <a:schemeClr val="tx1"/>
                </a:solidFill>
                <a:latin typeface="Book Antiqua" pitchFamily="18" charset="0"/>
              </a:rPr>
              <a:t>w</a:t>
            </a:r>
            <a:endParaRPr lang="en-US" b="1" dirty="0">
              <a:solidFill>
                <a:schemeClr val="tx1"/>
              </a:solidFill>
              <a:latin typeface="Book Antiqua" pitchFamily="18" charset="0"/>
            </a:endParaRPr>
          </a:p>
          <a:p>
            <a:r>
              <a:rPr lang="el-GR" b="1" dirty="0">
                <a:solidFill>
                  <a:schemeClr val="tx1"/>
                </a:solidFill>
                <a:latin typeface="Book Antiqua" pitchFamily="18" charset="0"/>
              </a:rPr>
              <a:t>ΔΕΝ εκφράζει την περιεκτικότητα ενός διαλύματος σε νερό </a:t>
            </a:r>
            <a:br>
              <a:rPr lang="el-GR" b="1" dirty="0">
                <a:solidFill>
                  <a:schemeClr val="tx1"/>
                </a:solidFill>
                <a:latin typeface="Book Antiqua" pitchFamily="18" charset="0"/>
              </a:rPr>
            </a:br>
            <a:r>
              <a:rPr lang="el-GR" b="1" dirty="0">
                <a:solidFill>
                  <a:schemeClr val="tx1"/>
                </a:solidFill>
                <a:latin typeface="Book Antiqua" pitchFamily="18" charset="0"/>
              </a:rPr>
              <a:t>αλλά την </a:t>
            </a:r>
            <a:br>
              <a:rPr lang="el-GR" b="1" dirty="0">
                <a:solidFill>
                  <a:schemeClr val="tx1"/>
                </a:solidFill>
                <a:latin typeface="Book Antiqua" pitchFamily="18" charset="0"/>
              </a:rPr>
            </a:br>
            <a:r>
              <a:rPr lang="el-GR" b="1" dirty="0">
                <a:solidFill>
                  <a:schemeClr val="tx1"/>
                </a:solidFill>
                <a:latin typeface="Book Antiqua" pitchFamily="18" charset="0"/>
              </a:rPr>
              <a:t>ΔΙΑΘΕΣΙΜΟΤΗΤΑ του νερού στο διάλυμα</a:t>
            </a:r>
            <a:endParaRPr lang="en-US" b="1" dirty="0">
              <a:solidFill>
                <a:schemeClr val="tx1"/>
              </a:solidFill>
              <a:latin typeface="Book Antiqua" pitchFamily="18" charset="0"/>
            </a:endParaRPr>
          </a:p>
          <a:p>
            <a:r>
              <a:rPr lang="el-GR" b="1" dirty="0">
                <a:latin typeface="Book Antiqua" pitchFamily="18" charset="0"/>
              </a:rPr>
              <a:t>Ελάχιστη τιμή </a:t>
            </a:r>
            <a:r>
              <a:rPr lang="en-US" b="1" dirty="0">
                <a:latin typeface="Book Antiqua" pitchFamily="18" charset="0"/>
              </a:rPr>
              <a:t>a</a:t>
            </a:r>
            <a:r>
              <a:rPr lang="en-US" b="1" baseline="-25000" dirty="0">
                <a:latin typeface="Book Antiqua" pitchFamily="18" charset="0"/>
              </a:rPr>
              <a:t>w</a:t>
            </a:r>
            <a:r>
              <a:rPr lang="el-GR" b="1" dirty="0">
                <a:latin typeface="Book Antiqua" pitchFamily="18" charset="0"/>
              </a:rPr>
              <a:t>=0</a:t>
            </a:r>
            <a:endParaRPr lang="en-US" b="1" dirty="0">
              <a:latin typeface="Book Antiqua" pitchFamily="18" charset="0"/>
            </a:endParaRPr>
          </a:p>
          <a:p>
            <a:r>
              <a:rPr lang="el-GR" b="1" dirty="0">
                <a:solidFill>
                  <a:schemeClr val="tx1"/>
                </a:solidFill>
                <a:latin typeface="Book Antiqua" pitchFamily="18" charset="0"/>
              </a:rPr>
              <a:t>Μέγιστη τιμή </a:t>
            </a:r>
            <a:r>
              <a:rPr lang="en-US" b="1" dirty="0">
                <a:latin typeface="Book Antiqua" pitchFamily="18" charset="0"/>
              </a:rPr>
              <a:t>a</a:t>
            </a:r>
            <a:r>
              <a:rPr lang="en-US" b="1" baseline="-25000" dirty="0">
                <a:latin typeface="Book Antiqua" pitchFamily="18" charset="0"/>
              </a:rPr>
              <a:t>w</a:t>
            </a:r>
            <a:r>
              <a:rPr lang="el-GR" b="1" dirty="0">
                <a:latin typeface="Book Antiqua" pitchFamily="18" charset="0"/>
              </a:rPr>
              <a:t>=1  (καθαρό νερό)</a:t>
            </a:r>
            <a:endParaRPr lang="en-US" b="1" dirty="0">
              <a:solidFill>
                <a:schemeClr val="tx1"/>
              </a:solidFill>
              <a:latin typeface="Book Antiqua" pitchFamily="18" charset="0"/>
            </a:endParaRPr>
          </a:p>
        </p:txBody>
      </p:sp>
      <p:pic>
        <p:nvPicPr>
          <p:cNvPr id="171010" name="Picture 2" descr="Image result for water activity values"/>
          <p:cNvPicPr>
            <a:picLocks noChangeAspect="1" noChangeArrowheads="1"/>
          </p:cNvPicPr>
          <p:nvPr/>
        </p:nvPicPr>
        <p:blipFill>
          <a:blip r:embed="rId2" cstate="print"/>
          <a:srcRect/>
          <a:stretch>
            <a:fillRect/>
          </a:stretch>
        </p:blipFill>
        <p:spPr bwMode="auto">
          <a:xfrm>
            <a:off x="395536" y="3284984"/>
            <a:ext cx="7992888" cy="2664297"/>
          </a:xfrm>
          <a:prstGeom prst="rect">
            <a:avLst/>
          </a:prstGeom>
          <a:noFill/>
        </p:spPr>
      </p:pic>
      <p:sp>
        <p:nvSpPr>
          <p:cNvPr id="4" name="3 - TextBox"/>
          <p:cNvSpPr txBox="1"/>
          <p:nvPr/>
        </p:nvSpPr>
        <p:spPr>
          <a:xfrm>
            <a:off x="1043608" y="6093296"/>
            <a:ext cx="4536504" cy="584775"/>
          </a:xfrm>
          <a:prstGeom prst="rect">
            <a:avLst/>
          </a:prstGeom>
          <a:noFill/>
        </p:spPr>
        <p:txBody>
          <a:bodyPr wrap="square" rtlCol="0">
            <a:spAutoFit/>
          </a:bodyPr>
          <a:lstStyle/>
          <a:p>
            <a:r>
              <a:rPr lang="en-US" sz="1600" dirty="0"/>
              <a:t>Water activity=</a:t>
            </a:r>
            <a:r>
              <a:rPr lang="el-GR" sz="1600" dirty="0" err="1"/>
              <a:t>ενεργότητα</a:t>
            </a:r>
            <a:r>
              <a:rPr lang="el-GR" sz="1600" dirty="0"/>
              <a:t> νερού</a:t>
            </a:r>
          </a:p>
          <a:p>
            <a:r>
              <a:rPr lang="en-US" sz="1600" dirty="0"/>
              <a:t>RH=relative humidity, </a:t>
            </a:r>
            <a:r>
              <a:rPr lang="el-GR" sz="1600" dirty="0"/>
              <a:t>σχετική υγρασία</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Image result for water activity"/>
          <p:cNvPicPr>
            <a:picLocks noChangeAspect="1" noChangeArrowheads="1"/>
          </p:cNvPicPr>
          <p:nvPr/>
        </p:nvPicPr>
        <p:blipFill>
          <a:blip r:embed="rId2" cstate="print"/>
          <a:srcRect/>
          <a:stretch>
            <a:fillRect/>
          </a:stretch>
        </p:blipFill>
        <p:spPr bwMode="auto">
          <a:xfrm>
            <a:off x="179512" y="2420888"/>
            <a:ext cx="8742376" cy="3463281"/>
          </a:xfrm>
          <a:prstGeom prst="rect">
            <a:avLst/>
          </a:prstGeom>
          <a:noFill/>
        </p:spPr>
      </p:pic>
      <p:sp>
        <p:nvSpPr>
          <p:cNvPr id="3" name="2 - TextBox"/>
          <p:cNvSpPr txBox="1"/>
          <p:nvPr/>
        </p:nvSpPr>
        <p:spPr>
          <a:xfrm>
            <a:off x="683568" y="980728"/>
            <a:ext cx="5832648" cy="830997"/>
          </a:xfrm>
          <a:prstGeom prst="rect">
            <a:avLst/>
          </a:prstGeom>
          <a:noFill/>
        </p:spPr>
        <p:txBody>
          <a:bodyPr wrap="square" rtlCol="0">
            <a:spAutoFit/>
          </a:bodyPr>
          <a:lstStyle/>
          <a:p>
            <a:r>
              <a:rPr lang="el-GR" dirty="0" err="1"/>
              <a:t>Οσο</a:t>
            </a:r>
            <a:r>
              <a:rPr lang="el-GR" dirty="0"/>
              <a:t> μειώνεται η </a:t>
            </a:r>
            <a:r>
              <a:rPr lang="el-GR" dirty="0" err="1"/>
              <a:t>ενεργότητα</a:t>
            </a:r>
            <a:r>
              <a:rPr lang="el-GR" dirty="0"/>
              <a:t> νερού τόσο μειώνεται και η μικροβιακή αλλοίωση   </a:t>
            </a:r>
          </a:p>
        </p:txBody>
      </p:sp>
      <p:sp>
        <p:nvSpPr>
          <p:cNvPr id="4" name="3 - TextBox"/>
          <p:cNvSpPr txBox="1"/>
          <p:nvPr/>
        </p:nvSpPr>
        <p:spPr>
          <a:xfrm>
            <a:off x="3275856" y="5877272"/>
            <a:ext cx="3096344" cy="461665"/>
          </a:xfrm>
          <a:prstGeom prst="rect">
            <a:avLst/>
          </a:prstGeom>
          <a:noFill/>
        </p:spPr>
        <p:txBody>
          <a:bodyPr wrap="square" rtlCol="0">
            <a:spAutoFit/>
          </a:bodyPr>
          <a:lstStyle/>
          <a:p>
            <a:r>
              <a:rPr lang="el-GR" dirty="0" err="1"/>
              <a:t>Ενεργότητα</a:t>
            </a:r>
            <a:r>
              <a:rPr lang="el-GR" dirty="0"/>
              <a:t> νερού</a:t>
            </a:r>
          </a:p>
        </p:txBody>
      </p:sp>
      <p:sp>
        <p:nvSpPr>
          <p:cNvPr id="5" name="4 - TextBox"/>
          <p:cNvSpPr txBox="1"/>
          <p:nvPr/>
        </p:nvSpPr>
        <p:spPr>
          <a:xfrm rot="20189706">
            <a:off x="2810400" y="3076838"/>
            <a:ext cx="3024336" cy="461665"/>
          </a:xfrm>
          <a:prstGeom prst="rect">
            <a:avLst/>
          </a:prstGeom>
          <a:noFill/>
        </p:spPr>
        <p:txBody>
          <a:bodyPr wrap="square" rtlCol="0">
            <a:spAutoFit/>
          </a:bodyPr>
          <a:lstStyle/>
          <a:p>
            <a:r>
              <a:rPr lang="el-GR" dirty="0"/>
              <a:t>Μικροβιακή αλλοίωση</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Image result for water activity osmotic stress"/>
          <p:cNvPicPr>
            <a:picLocks noChangeAspect="1" noChangeArrowheads="1"/>
          </p:cNvPicPr>
          <p:nvPr/>
        </p:nvPicPr>
        <p:blipFill>
          <a:blip r:embed="rId2" cstate="print"/>
          <a:srcRect/>
          <a:stretch>
            <a:fillRect/>
          </a:stretch>
        </p:blipFill>
        <p:spPr bwMode="auto">
          <a:xfrm>
            <a:off x="2483768" y="1412776"/>
            <a:ext cx="5879638" cy="4409729"/>
          </a:xfrm>
          <a:prstGeom prst="rect">
            <a:avLst/>
          </a:prstGeom>
          <a:noFill/>
        </p:spPr>
      </p:pic>
      <p:sp>
        <p:nvSpPr>
          <p:cNvPr id="3" name="2 - Θέση περιεχομένου"/>
          <p:cNvSpPr>
            <a:spLocks noGrp="1"/>
          </p:cNvSpPr>
          <p:nvPr>
            <p:ph idx="1"/>
          </p:nvPr>
        </p:nvSpPr>
        <p:spPr>
          <a:xfrm>
            <a:off x="251520" y="476672"/>
            <a:ext cx="5112568" cy="5904656"/>
          </a:xfrm>
          <a:solidFill>
            <a:schemeClr val="bg1"/>
          </a:solidFill>
        </p:spPr>
        <p:txBody>
          <a:bodyPr>
            <a:normAutofit fontScale="92500" lnSpcReduction="20000"/>
          </a:bodyPr>
          <a:lstStyle/>
          <a:p>
            <a:r>
              <a:rPr lang="el-GR" dirty="0"/>
              <a:t>Όταν μειώνεται η </a:t>
            </a:r>
            <a:r>
              <a:rPr lang="en-US" dirty="0"/>
              <a:t>a</a:t>
            </a:r>
            <a:r>
              <a:rPr lang="en-US" baseline="-25000" dirty="0"/>
              <a:t>w</a:t>
            </a:r>
            <a:r>
              <a:rPr lang="en-US" dirty="0"/>
              <a:t> </a:t>
            </a:r>
            <a:r>
              <a:rPr lang="el-GR" dirty="0"/>
              <a:t>στο περιβάλλον του μικροοργανισμού (πχ συγκέντρωση άλατος 10% όπως στο σχήμα), υφίσταται «</a:t>
            </a:r>
            <a:r>
              <a:rPr lang="el-GR" b="1" dirty="0"/>
              <a:t>οσμωτικό στρες</a:t>
            </a:r>
            <a:r>
              <a:rPr lang="el-GR" dirty="0"/>
              <a:t>» γιατί η συγκέντρωση των διαλυμένων ουσιών</a:t>
            </a:r>
            <a:r>
              <a:rPr lang="en-US" dirty="0"/>
              <a:t> </a:t>
            </a:r>
            <a:r>
              <a:rPr lang="el-GR" dirty="0"/>
              <a:t>αυξάνεται έξω από το κύτταρο και το νερό μετακινείται μέσω της πλασματικής μεμβράνης έξω από το κύτταρο.</a:t>
            </a:r>
          </a:p>
          <a:p>
            <a:r>
              <a:rPr lang="el-GR" dirty="0"/>
              <a:t>Οι μικροοργανισμοί για να εξισορροπήσουν την οσμωτική πίεση συσσωρεύουν διαλυτές ουσίες μέσα στο κύτταρο είτε από το </a:t>
            </a:r>
            <a:r>
              <a:rPr lang="el-GR" dirty="0" err="1"/>
              <a:t>μικροπεριβάλλον</a:t>
            </a:r>
            <a:r>
              <a:rPr lang="el-GR" dirty="0"/>
              <a:t> του τροφίμου είτε τις συνθέτουν ενδοκυτταρικά</a:t>
            </a:r>
          </a:p>
          <a:p>
            <a:r>
              <a:rPr lang="el-GR" dirty="0"/>
              <a:t>Η ελάχιστη τιμή </a:t>
            </a:r>
            <a:r>
              <a:rPr lang="en-US" dirty="0"/>
              <a:t>a</a:t>
            </a:r>
            <a:r>
              <a:rPr lang="en-US" baseline="-25000" dirty="0"/>
              <a:t>w</a:t>
            </a:r>
            <a:r>
              <a:rPr lang="en-US" dirty="0"/>
              <a:t> </a:t>
            </a:r>
            <a:r>
              <a:rPr lang="el-GR" dirty="0"/>
              <a:t>για έναν μικροοργανισμό εξαρτάται από την ικανότητα του να συγκεντρώνει ενδοκυτταρικά τις διαλυτές ουσίες αυτές που ονομάζονται «</a:t>
            </a:r>
            <a:r>
              <a:rPr lang="el-GR" b="1" dirty="0"/>
              <a:t>συμβατές</a:t>
            </a:r>
            <a:r>
              <a:rPr lang="el-GR" dirty="0"/>
              <a:t>» γιατί δεν παρεμβαίνουν στις λειτουργίες του κυτταροπλάσματος </a:t>
            </a:r>
          </a:p>
        </p:txBody>
      </p:sp>
      <p:sp>
        <p:nvSpPr>
          <p:cNvPr id="5" name="4 - TextBox"/>
          <p:cNvSpPr txBox="1"/>
          <p:nvPr/>
        </p:nvSpPr>
        <p:spPr>
          <a:xfrm>
            <a:off x="5364088" y="1628800"/>
            <a:ext cx="2016224" cy="461665"/>
          </a:xfrm>
          <a:prstGeom prst="rect">
            <a:avLst/>
          </a:prstGeom>
          <a:solidFill>
            <a:schemeClr val="bg1"/>
          </a:solidFill>
        </p:spPr>
        <p:txBody>
          <a:bodyPr wrap="square" rtlCol="0">
            <a:spAutoFit/>
          </a:bodyPr>
          <a:lstStyle/>
          <a:p>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Συμβατές διαλυτές ουσίες</a:t>
            </a:r>
            <a:endParaRPr lang="el-GR" dirty="0"/>
          </a:p>
        </p:txBody>
      </p:sp>
      <p:sp>
        <p:nvSpPr>
          <p:cNvPr id="3" name="2 - Θέση περιεχομένου"/>
          <p:cNvSpPr>
            <a:spLocks noGrp="1"/>
          </p:cNvSpPr>
          <p:nvPr>
            <p:ph idx="1"/>
          </p:nvPr>
        </p:nvSpPr>
        <p:spPr/>
        <p:txBody>
          <a:bodyPr>
            <a:normAutofit fontScale="92500"/>
          </a:bodyPr>
          <a:lstStyle/>
          <a:p>
            <a:r>
              <a:rPr lang="en-US" dirty="0"/>
              <a:t>X</a:t>
            </a:r>
            <a:r>
              <a:rPr lang="el-GR" dirty="0" err="1"/>
              <a:t>αρακτηριστικές</a:t>
            </a:r>
            <a:r>
              <a:rPr lang="el-GR" dirty="0"/>
              <a:t> </a:t>
            </a:r>
            <a:r>
              <a:rPr lang="el-GR" b="1" dirty="0"/>
              <a:t>συμβατές διαλυτές ουσίες </a:t>
            </a:r>
            <a:r>
              <a:rPr lang="el-GR" dirty="0"/>
              <a:t>είναι οι </a:t>
            </a:r>
            <a:r>
              <a:rPr lang="el-GR" dirty="0" err="1"/>
              <a:t>πολυόλες</a:t>
            </a:r>
            <a:r>
              <a:rPr lang="el-GR" dirty="0"/>
              <a:t> (πχ </a:t>
            </a:r>
            <a:r>
              <a:rPr lang="el-GR" dirty="0" err="1"/>
              <a:t>τρεχαλόζη</a:t>
            </a:r>
            <a:r>
              <a:rPr lang="el-GR" dirty="0"/>
              <a:t>), </a:t>
            </a:r>
            <a:r>
              <a:rPr lang="el-GR" dirty="0" err="1"/>
              <a:t>γλυκερόλη</a:t>
            </a:r>
            <a:r>
              <a:rPr lang="el-GR" dirty="0"/>
              <a:t>, </a:t>
            </a:r>
            <a:r>
              <a:rPr lang="el-GR" dirty="0" err="1"/>
              <a:t>αραβιτόλη</a:t>
            </a:r>
            <a:r>
              <a:rPr lang="el-GR" dirty="0"/>
              <a:t>, </a:t>
            </a:r>
            <a:r>
              <a:rPr lang="el-GR" dirty="0" err="1"/>
              <a:t>μαννιτόλη</a:t>
            </a:r>
            <a:r>
              <a:rPr lang="el-GR" dirty="0"/>
              <a:t> στους μύκητες και αμινοξέα ή παράγωγα τους στα βακτήρια</a:t>
            </a:r>
            <a:endParaRPr lang="en-US" dirty="0"/>
          </a:p>
          <a:p>
            <a:endParaRPr lang="en-US" dirty="0"/>
          </a:p>
          <a:p>
            <a:r>
              <a:rPr lang="el-GR" dirty="0"/>
              <a:t>Η παρουσία των συμβατών αυτών διαλυτών ουσιών στα τρόφιμα είναι πολύ σημαντική γιατί επιτρέπουν στους μικροοργανισμούς να αντέχουν στην μείωση της </a:t>
            </a:r>
            <a:r>
              <a:rPr lang="en-US" dirty="0"/>
              <a:t>a</a:t>
            </a:r>
            <a:r>
              <a:rPr lang="en-US" baseline="-25000" dirty="0"/>
              <a:t>w</a:t>
            </a:r>
            <a:r>
              <a:rPr lang="en-US" dirty="0"/>
              <a:t> </a:t>
            </a:r>
            <a:r>
              <a:rPr lang="el-GR" dirty="0"/>
              <a:t>με αποτέλεσμα να επιταχύνουν την αλλοίωση των τροφίμων και να μειώνουν την διάρκεια συντήρησης τους</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404664"/>
            <a:ext cx="8229600" cy="1066800"/>
          </a:xfrm>
        </p:spPr>
        <p:txBody>
          <a:bodyPr>
            <a:normAutofit fontScale="90000"/>
          </a:bodyPr>
          <a:lstStyle/>
          <a:p>
            <a:r>
              <a:rPr lang="el-GR" sz="2800" dirty="0"/>
              <a:t>Οι διάφοροι μικροοργανισμοί έχουν διαφορετικές απαιτήσεις σε νερό και επομένως διαφορετικές ελάχιστες τιμές </a:t>
            </a:r>
            <a:r>
              <a:rPr lang="en-US" sz="2800" dirty="0"/>
              <a:t>a</a:t>
            </a:r>
            <a:r>
              <a:rPr lang="en-US" sz="2800" baseline="-25000" dirty="0"/>
              <a:t>w</a:t>
            </a:r>
            <a:endParaRPr lang="el-GR" sz="2800" baseline="-25000" dirty="0"/>
          </a:p>
        </p:txBody>
      </p:sp>
      <p:sp>
        <p:nvSpPr>
          <p:cNvPr id="3" name="2 - Θέση περιεχομένου"/>
          <p:cNvSpPr>
            <a:spLocks noGrp="1"/>
          </p:cNvSpPr>
          <p:nvPr>
            <p:ph idx="1"/>
          </p:nvPr>
        </p:nvSpPr>
        <p:spPr>
          <a:xfrm>
            <a:off x="457200" y="1772816"/>
            <a:ext cx="8229600" cy="5085184"/>
          </a:xfrm>
        </p:spPr>
        <p:txBody>
          <a:bodyPr>
            <a:normAutofit fontScale="92500"/>
          </a:bodyPr>
          <a:lstStyle/>
          <a:p>
            <a:r>
              <a:rPr lang="el-GR" dirty="0"/>
              <a:t>Τα βακτήρια απαιτούν υψηλότερες τιμές </a:t>
            </a:r>
            <a:r>
              <a:rPr lang="el-GR" dirty="0" err="1"/>
              <a:t>ενεργότητας</a:t>
            </a:r>
            <a:r>
              <a:rPr lang="el-GR" dirty="0"/>
              <a:t> νερού για την ανάπτυξη τους, σε σύγκριση με τους μύκητες. </a:t>
            </a:r>
          </a:p>
          <a:p>
            <a:r>
              <a:rPr lang="el-GR" dirty="0"/>
              <a:t>Τα </a:t>
            </a:r>
            <a:r>
              <a:rPr lang="en-US" b="1" dirty="0"/>
              <a:t>gram</a:t>
            </a:r>
            <a:r>
              <a:rPr lang="el-GR" b="1" dirty="0"/>
              <a:t>-αρνητικά </a:t>
            </a:r>
            <a:r>
              <a:rPr lang="el-GR" dirty="0"/>
              <a:t>βακτήρια είναι πιο ευαίσθητα σε χαμηλές τιμές </a:t>
            </a:r>
            <a:r>
              <a:rPr lang="el-GR" dirty="0" err="1"/>
              <a:t>ενεργότητας</a:t>
            </a:r>
            <a:r>
              <a:rPr lang="el-GR" dirty="0"/>
              <a:t> νερού σε σύγκριση με τα </a:t>
            </a:r>
            <a:r>
              <a:rPr lang="en-US" b="1" dirty="0"/>
              <a:t>gram</a:t>
            </a:r>
            <a:r>
              <a:rPr lang="el-GR" b="1" dirty="0"/>
              <a:t>-θετικά</a:t>
            </a:r>
            <a:r>
              <a:rPr lang="el-GR" dirty="0"/>
              <a:t>. </a:t>
            </a:r>
          </a:p>
          <a:p>
            <a:r>
              <a:rPr lang="el-GR" dirty="0"/>
              <a:t>Τα περισσότερα </a:t>
            </a:r>
            <a:r>
              <a:rPr lang="el-GR" dirty="0" err="1"/>
              <a:t>αλλοιωγόνα</a:t>
            </a:r>
            <a:r>
              <a:rPr lang="el-GR" dirty="0"/>
              <a:t> βακτήρια δεν αναπτύσσονται σε τιμές </a:t>
            </a:r>
            <a:r>
              <a:rPr lang="el-GR" dirty="0" err="1"/>
              <a:t>ενεργότητας</a:t>
            </a:r>
            <a:r>
              <a:rPr lang="el-GR" dirty="0"/>
              <a:t> νερού μικρότερες του 0,91. </a:t>
            </a:r>
          </a:p>
          <a:p>
            <a:r>
              <a:rPr lang="el-GR" dirty="0"/>
              <a:t>στα παθογόνα βακτήρια, ο </a:t>
            </a:r>
            <a:r>
              <a:rPr lang="en-US" b="1" i="1" dirty="0"/>
              <a:t>Staphylococcus </a:t>
            </a:r>
            <a:r>
              <a:rPr lang="en-US" b="1" i="1" dirty="0" err="1"/>
              <a:t>aureus</a:t>
            </a:r>
            <a:r>
              <a:rPr lang="el-GR" b="1" dirty="0"/>
              <a:t> </a:t>
            </a:r>
            <a:r>
              <a:rPr lang="el-GR" dirty="0"/>
              <a:t>έχει παρατηρηθεί πως αναπτύσσεται σε τιμές </a:t>
            </a:r>
            <a:r>
              <a:rPr lang="el-GR" dirty="0" err="1"/>
              <a:t>ενεργότητας</a:t>
            </a:r>
            <a:r>
              <a:rPr lang="el-GR" dirty="0"/>
              <a:t> νερού ως και 0,86, </a:t>
            </a:r>
          </a:p>
          <a:p>
            <a:r>
              <a:rPr lang="el-GR" dirty="0"/>
              <a:t>το </a:t>
            </a:r>
            <a:r>
              <a:rPr lang="en-US" b="1" i="1" dirty="0"/>
              <a:t>Clostridium </a:t>
            </a:r>
            <a:r>
              <a:rPr lang="en-US" b="1" i="1" dirty="0" err="1"/>
              <a:t>botulinum</a:t>
            </a:r>
            <a:r>
              <a:rPr lang="el-GR" b="1" dirty="0"/>
              <a:t> </a:t>
            </a:r>
            <a:r>
              <a:rPr lang="el-GR" dirty="0"/>
              <a:t>δεν αναπτύσσεται σε τιμές χαμηλότερες του 0,94. </a:t>
            </a:r>
          </a:p>
          <a:p>
            <a:r>
              <a:rPr lang="el-GR" dirty="0"/>
              <a:t>Οι ζύμες και οι μύκητες αναπτύσσονται σε ευρύ φάσμα τιμών </a:t>
            </a:r>
            <a:r>
              <a:rPr lang="el-GR" dirty="0" err="1"/>
              <a:t>ενεργότητας</a:t>
            </a:r>
            <a:r>
              <a:rPr lang="el-GR" dirty="0"/>
              <a:t> νερού. </a:t>
            </a:r>
            <a:endParaRPr lang="el-GR" b="1" dirty="0"/>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908720"/>
            <a:ext cx="8229600" cy="1066800"/>
          </a:xfrm>
        </p:spPr>
        <p:txBody>
          <a:bodyPr>
            <a:noAutofit/>
          </a:bodyPr>
          <a:lstStyle/>
          <a:p>
            <a:r>
              <a:rPr lang="el-GR" sz="2800" dirty="0"/>
              <a:t>Η τιμή </a:t>
            </a:r>
            <a:r>
              <a:rPr lang="en-US" sz="2800" dirty="0"/>
              <a:t>a</a:t>
            </a:r>
            <a:r>
              <a:rPr lang="en-US" sz="2800" baseline="-25000" dirty="0"/>
              <a:t>w</a:t>
            </a:r>
            <a:r>
              <a:rPr lang="en-US" sz="2800" dirty="0"/>
              <a:t> </a:t>
            </a:r>
            <a:r>
              <a:rPr lang="el-GR" sz="2800" dirty="0"/>
              <a:t>χρησιμοποιείται ευρέως για την πρόβλεψη της μικροβιακής σταθερότητας ενός τροφίμου</a:t>
            </a:r>
          </a:p>
        </p:txBody>
      </p:sp>
      <p:sp>
        <p:nvSpPr>
          <p:cNvPr id="3" name="2 - Θέση περιεχομένου"/>
          <p:cNvSpPr>
            <a:spLocks noGrp="1"/>
          </p:cNvSpPr>
          <p:nvPr>
            <p:ph idx="1"/>
          </p:nvPr>
        </p:nvSpPr>
        <p:spPr/>
        <p:txBody>
          <a:bodyPr/>
          <a:lstStyle/>
          <a:p>
            <a:r>
              <a:rPr lang="el-GR" dirty="0"/>
              <a:t>Αν η τιμή </a:t>
            </a:r>
            <a:r>
              <a:rPr lang="en-US" dirty="0"/>
              <a:t>a</a:t>
            </a:r>
            <a:r>
              <a:rPr lang="en-US" baseline="-25000" dirty="0"/>
              <a:t>w</a:t>
            </a:r>
            <a:r>
              <a:rPr lang="en-US" dirty="0"/>
              <a:t> </a:t>
            </a:r>
            <a:r>
              <a:rPr lang="el-GR" dirty="0"/>
              <a:t>μειωθεί κάτω από 0,6 το τρόφιμο δεν αλλοιώνεται</a:t>
            </a:r>
          </a:p>
        </p:txBody>
      </p:sp>
      <p:pic>
        <p:nvPicPr>
          <p:cNvPr id="4" name="Picture 4" descr="Image result for water activity"/>
          <p:cNvPicPr>
            <a:picLocks noChangeAspect="1" noChangeArrowheads="1"/>
          </p:cNvPicPr>
          <p:nvPr/>
        </p:nvPicPr>
        <p:blipFill>
          <a:blip r:embed="rId2" cstate="print"/>
          <a:srcRect/>
          <a:stretch>
            <a:fillRect/>
          </a:stretch>
        </p:blipFill>
        <p:spPr bwMode="auto">
          <a:xfrm>
            <a:off x="2771800" y="3645024"/>
            <a:ext cx="4114800" cy="252412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539552" y="1988840"/>
          <a:ext cx="7560840" cy="2926080"/>
        </p:xfrm>
        <a:graphic>
          <a:graphicData uri="http://schemas.openxmlformats.org/drawingml/2006/table">
            <a:tbl>
              <a:tblPr/>
              <a:tblGrid>
                <a:gridCol w="4828121">
                  <a:extLst>
                    <a:ext uri="{9D8B030D-6E8A-4147-A177-3AD203B41FA5}">
                      <a16:colId xmlns:a16="http://schemas.microsoft.com/office/drawing/2014/main" val="20000"/>
                    </a:ext>
                  </a:extLst>
                </a:gridCol>
                <a:gridCol w="2732719">
                  <a:extLst>
                    <a:ext uri="{9D8B030D-6E8A-4147-A177-3AD203B41FA5}">
                      <a16:colId xmlns:a16="http://schemas.microsoft.com/office/drawing/2014/main" val="20001"/>
                    </a:ext>
                  </a:extLst>
                </a:gridCol>
              </a:tblGrid>
              <a:tr h="268605">
                <a:tc>
                  <a:txBody>
                    <a:bodyPr/>
                    <a:lstStyle/>
                    <a:p>
                      <a:pPr algn="ctr">
                        <a:lnSpc>
                          <a:spcPct val="120000"/>
                        </a:lnSpc>
                        <a:spcAft>
                          <a:spcPts val="0"/>
                        </a:spcAft>
                      </a:pPr>
                      <a:r>
                        <a:rPr lang="el-GR" sz="2000" b="1" dirty="0">
                          <a:latin typeface="Times New Roman"/>
                          <a:ea typeface="Times New Roman"/>
                          <a:cs typeface="Times New Roman"/>
                        </a:rPr>
                        <a:t>Ομάδες μικροοργανισμών</a:t>
                      </a:r>
                      <a:endParaRPr lang="el-GR" sz="2000" dirty="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tc>
                  <a:txBody>
                    <a:bodyPr/>
                    <a:lstStyle/>
                    <a:p>
                      <a:pPr algn="ctr">
                        <a:lnSpc>
                          <a:spcPct val="120000"/>
                        </a:lnSpc>
                        <a:spcAft>
                          <a:spcPts val="0"/>
                        </a:spcAft>
                      </a:pPr>
                      <a:r>
                        <a:rPr lang="el-GR" sz="2000" b="1">
                          <a:latin typeface="Times New Roman"/>
                          <a:ea typeface="Times New Roman"/>
                          <a:cs typeface="Times New Roman"/>
                        </a:rPr>
                        <a:t>Τιμές Ενεργότητας νερού </a:t>
                      </a:r>
                      <a:r>
                        <a:rPr lang="el-GR" sz="2000">
                          <a:latin typeface="Times New Roman"/>
                          <a:ea typeface="Times New Roman"/>
                          <a:cs typeface="Times New Roman"/>
                        </a:rPr>
                        <a:t>(</a:t>
                      </a:r>
                      <a:r>
                        <a:rPr lang="en-GB" sz="2000">
                          <a:latin typeface="Times New Roman"/>
                          <a:ea typeface="Times New Roman"/>
                          <a:cs typeface="Times New Roman"/>
                        </a:rPr>
                        <a:t>a</a:t>
                      </a:r>
                      <a:r>
                        <a:rPr lang="en-GB" sz="2000" baseline="-25000">
                          <a:latin typeface="Times New Roman"/>
                          <a:ea typeface="Times New Roman"/>
                          <a:cs typeface="Times New Roman"/>
                        </a:rPr>
                        <a:t>w</a:t>
                      </a:r>
                      <a:r>
                        <a:rPr lang="el-GR" sz="2000">
                          <a:latin typeface="Times New Roman"/>
                          <a:ea typeface="Times New Roman"/>
                          <a:cs typeface="Times New Roman"/>
                        </a:rPr>
                        <a:t>)</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0"/>
                  </a:ext>
                </a:extLst>
              </a:tr>
              <a:tr h="0">
                <a:tc>
                  <a:txBody>
                    <a:bodyPr/>
                    <a:lstStyle/>
                    <a:p>
                      <a:pPr algn="ctr">
                        <a:lnSpc>
                          <a:spcPct val="120000"/>
                        </a:lnSpc>
                        <a:spcAft>
                          <a:spcPts val="0"/>
                        </a:spcAft>
                      </a:pPr>
                      <a:r>
                        <a:rPr lang="el-GR" sz="2000" dirty="0">
                          <a:latin typeface="Times New Roman"/>
                          <a:ea typeface="Times New Roman"/>
                          <a:cs typeface="Times New Roman"/>
                        </a:rPr>
                        <a:t>Τα περισσότερα </a:t>
                      </a:r>
                      <a:r>
                        <a:rPr lang="el-GR" sz="2000" dirty="0" err="1">
                          <a:latin typeface="Times New Roman"/>
                          <a:ea typeface="Times New Roman"/>
                          <a:cs typeface="Times New Roman"/>
                        </a:rPr>
                        <a:t>αλλοιωγόνα</a:t>
                      </a:r>
                      <a:r>
                        <a:rPr lang="el-GR" sz="2000" dirty="0">
                          <a:latin typeface="Times New Roman"/>
                          <a:ea typeface="Times New Roman"/>
                          <a:cs typeface="Times New Roman"/>
                        </a:rPr>
                        <a:t> βακτήρια</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a:latin typeface="Times New Roman"/>
                          <a:ea typeface="Times New Roman"/>
                          <a:cs typeface="Times New Roman"/>
                        </a:rPr>
                        <a:t>0,9</a:t>
                      </a:r>
                      <a:r>
                        <a:rPr lang="el-GR" sz="2000">
                          <a:latin typeface="Times New Roman"/>
                          <a:ea typeface="Times New Roman"/>
                          <a:cs typeface="Times New Roman"/>
                        </a:rPr>
                        <a:t>0</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20000"/>
                        </a:lnSpc>
                        <a:spcAft>
                          <a:spcPts val="0"/>
                        </a:spcAft>
                      </a:pPr>
                      <a:r>
                        <a:rPr lang="el-GR" sz="2000" dirty="0">
                          <a:latin typeface="Times New Roman"/>
                          <a:ea typeface="Times New Roman"/>
                          <a:cs typeface="Times New Roman"/>
                        </a:rPr>
                        <a:t>Οι περισσότερες </a:t>
                      </a:r>
                      <a:r>
                        <a:rPr lang="el-GR" sz="2000" dirty="0" err="1">
                          <a:latin typeface="Times New Roman"/>
                          <a:ea typeface="Times New Roman"/>
                          <a:cs typeface="Times New Roman"/>
                        </a:rPr>
                        <a:t>αλλοιωγόνες</a:t>
                      </a:r>
                      <a:r>
                        <a:rPr lang="el-GR" sz="2000" dirty="0">
                          <a:latin typeface="Times New Roman"/>
                          <a:ea typeface="Times New Roman"/>
                          <a:cs typeface="Times New Roman"/>
                        </a:rPr>
                        <a:t> ζύμες</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a:latin typeface="Times New Roman"/>
                          <a:ea typeface="Times New Roman"/>
                          <a:cs typeface="Times New Roman"/>
                        </a:rPr>
                        <a:t>0,88</a:t>
                      </a:r>
                      <a:endParaRPr lang="el-GR" sz="200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20000"/>
                        </a:lnSpc>
                        <a:spcAft>
                          <a:spcPts val="0"/>
                        </a:spcAft>
                      </a:pPr>
                      <a:r>
                        <a:rPr lang="el-GR" sz="2000" dirty="0">
                          <a:latin typeface="Times New Roman"/>
                          <a:ea typeface="Times New Roman"/>
                          <a:cs typeface="Times New Roman"/>
                        </a:rPr>
                        <a:t>Οι περισσότεροι </a:t>
                      </a:r>
                      <a:r>
                        <a:rPr lang="el-GR" sz="2000" dirty="0" err="1">
                          <a:latin typeface="Times New Roman"/>
                          <a:ea typeface="Times New Roman"/>
                          <a:cs typeface="Times New Roman"/>
                        </a:rPr>
                        <a:t>αλλοιωγόνοι</a:t>
                      </a:r>
                      <a:r>
                        <a:rPr lang="el-GR" sz="2000" dirty="0">
                          <a:latin typeface="Times New Roman"/>
                          <a:ea typeface="Times New Roman"/>
                          <a:cs typeface="Times New Roman"/>
                        </a:rPr>
                        <a:t> μύκητες</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dirty="0">
                          <a:latin typeface="Times New Roman"/>
                          <a:ea typeface="Times New Roman"/>
                          <a:cs typeface="Times New Roman"/>
                        </a:rPr>
                        <a:t>0,80</a:t>
                      </a:r>
                      <a:endParaRPr lang="el-GR" sz="2000" dirty="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20000"/>
                        </a:lnSpc>
                        <a:spcAft>
                          <a:spcPts val="0"/>
                        </a:spcAft>
                      </a:pPr>
                      <a:r>
                        <a:rPr lang="el-GR" sz="2000">
                          <a:latin typeface="Times New Roman"/>
                          <a:ea typeface="Times New Roman"/>
                          <a:cs typeface="Times New Roman"/>
                        </a:rPr>
                        <a:t>Αλόφιλα βακτήρια (</a:t>
                      </a:r>
                      <a:r>
                        <a:rPr lang="en-GB" sz="2000">
                          <a:latin typeface="Times New Roman"/>
                          <a:ea typeface="Times New Roman"/>
                          <a:cs typeface="Times New Roman"/>
                        </a:rPr>
                        <a:t>Halophilic bacteria</a:t>
                      </a:r>
                      <a:r>
                        <a:rPr lang="el-GR" sz="2000">
                          <a:latin typeface="Times New Roman"/>
                          <a:ea typeface="Times New Roman"/>
                          <a:cs typeface="Times New Roman"/>
                        </a:rPr>
                        <a:t>)</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dirty="0">
                          <a:latin typeface="Times New Roman"/>
                          <a:ea typeface="Times New Roman"/>
                          <a:cs typeface="Times New Roman"/>
                        </a:rPr>
                        <a:t>0,75</a:t>
                      </a:r>
                      <a:endParaRPr lang="el-GR" sz="2000" dirty="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20000"/>
                        </a:lnSpc>
                        <a:spcAft>
                          <a:spcPts val="0"/>
                        </a:spcAft>
                      </a:pPr>
                      <a:r>
                        <a:rPr lang="el-GR" sz="2000">
                          <a:latin typeface="Times New Roman"/>
                          <a:ea typeface="Times New Roman"/>
                          <a:cs typeface="Times New Roman"/>
                        </a:rPr>
                        <a:t>Ξηρόφιλοι μύκητες (</a:t>
                      </a:r>
                      <a:r>
                        <a:rPr lang="en-GB" sz="2000">
                          <a:latin typeface="Times New Roman"/>
                          <a:ea typeface="Times New Roman"/>
                          <a:cs typeface="Times New Roman"/>
                        </a:rPr>
                        <a:t>Xerophilic moulds</a:t>
                      </a:r>
                      <a:r>
                        <a:rPr lang="el-GR" sz="2000">
                          <a:latin typeface="Times New Roman"/>
                          <a:ea typeface="Times New Roman"/>
                          <a:cs typeface="Times New Roman"/>
                        </a:rPr>
                        <a:t>)</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dirty="0">
                          <a:latin typeface="Times New Roman"/>
                          <a:ea typeface="Times New Roman"/>
                          <a:cs typeface="Times New Roman"/>
                        </a:rPr>
                        <a:t>0,61</a:t>
                      </a:r>
                      <a:endParaRPr lang="el-GR" sz="2000" dirty="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120000"/>
                        </a:lnSpc>
                        <a:spcAft>
                          <a:spcPts val="0"/>
                        </a:spcAft>
                      </a:pPr>
                      <a:r>
                        <a:rPr lang="el-GR" sz="2000">
                          <a:latin typeface="Times New Roman"/>
                          <a:ea typeface="Times New Roman"/>
                          <a:cs typeface="Times New Roman"/>
                        </a:rPr>
                        <a:t>Οσμόφιλες ζύμες (</a:t>
                      </a:r>
                      <a:r>
                        <a:rPr lang="en-GB" sz="2000">
                          <a:latin typeface="Times New Roman"/>
                          <a:ea typeface="Times New Roman"/>
                          <a:cs typeface="Times New Roman"/>
                        </a:rPr>
                        <a:t>Osmophilic yeasts</a:t>
                      </a:r>
                      <a:r>
                        <a:rPr lang="el-GR" sz="2000">
                          <a:latin typeface="Times New Roman"/>
                          <a:ea typeface="Times New Roman"/>
                          <a:cs typeface="Times New Roman"/>
                        </a:rPr>
                        <a:t>)</a:t>
                      </a: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2000" dirty="0">
                          <a:latin typeface="Times New Roman"/>
                          <a:ea typeface="Times New Roman"/>
                          <a:cs typeface="Times New Roman"/>
                        </a:rPr>
                        <a:t>0,61</a:t>
                      </a:r>
                      <a:endParaRPr lang="el-GR" sz="2000" dirty="0">
                        <a:latin typeface="Times New Roman"/>
                        <a:ea typeface="Times New Roman"/>
                        <a:cs typeface="Times New Roman"/>
                      </a:endParaRPr>
                    </a:p>
                  </a:txBody>
                  <a:tcPr marL="47625" marR="476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3 - Τίτλος"/>
          <p:cNvSpPr>
            <a:spLocks noGrp="1"/>
          </p:cNvSpPr>
          <p:nvPr>
            <p:ph type="title"/>
          </p:nvPr>
        </p:nvSpPr>
        <p:spPr>
          <a:xfrm>
            <a:off x="467544" y="836712"/>
            <a:ext cx="8229600" cy="1066800"/>
          </a:xfrm>
        </p:spPr>
        <p:txBody>
          <a:bodyPr>
            <a:noAutofit/>
          </a:bodyPr>
          <a:lstStyle/>
          <a:p>
            <a:r>
              <a:rPr lang="el-GR" sz="2400" b="1" dirty="0"/>
              <a:t>Ελάχιστες τιμές </a:t>
            </a:r>
            <a:r>
              <a:rPr lang="el-GR" sz="2400" b="1" dirty="0" err="1"/>
              <a:t>ενεργότητας</a:t>
            </a:r>
            <a:r>
              <a:rPr lang="el-GR" sz="2400" b="1" dirty="0"/>
              <a:t> νερού (κατά προσέγγιση) για την ανάπτυξη μικροοργανισμών σε διάφορες ομάδες τροφίμων</a:t>
            </a:r>
            <a:br>
              <a:rPr lang="el-GR" sz="2400" b="1" dirty="0"/>
            </a:br>
            <a:endParaRPr lang="el-GR"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81000" y="620688"/>
            <a:ext cx="8763000" cy="457200"/>
          </a:xfrm>
          <a:prstGeom prst="rect">
            <a:avLst/>
          </a:prstGeom>
          <a:noFill/>
          <a:ln w="9525">
            <a:noFill/>
            <a:miter lim="800000"/>
            <a:headEnd/>
            <a:tailEnd/>
          </a:ln>
          <a:effectLst>
            <a:outerShdw dist="45791" dir="2021404" algn="ctr" rotWithShape="0">
              <a:srgbClr val="F82300"/>
            </a:outerShdw>
          </a:effectLst>
        </p:spPr>
        <p:txBody>
          <a:bodyPr anchor="ctr"/>
          <a:lstStyle/>
          <a:p>
            <a:pPr algn="l"/>
            <a:r>
              <a:rPr lang="el-GR" sz="3600" b="1" dirty="0">
                <a:effectLst>
                  <a:outerShdw blurRad="38100" dist="38100" dir="2700000" algn="tl">
                    <a:srgbClr val="C0C0C0"/>
                  </a:outerShdw>
                </a:effectLst>
                <a:latin typeface="Book Antiqua" pitchFamily="18" charset="0"/>
              </a:rPr>
              <a:t>ΕΝΕΡΓΟΤΗΤΑ ΝΕΡΟΥ-[</a:t>
            </a:r>
            <a:r>
              <a:rPr lang="en-US" sz="3600" b="1" dirty="0">
                <a:effectLst>
                  <a:outerShdw blurRad="38100" dist="38100" dir="2700000" algn="tl">
                    <a:srgbClr val="C0C0C0"/>
                  </a:outerShdw>
                </a:effectLst>
                <a:latin typeface="Book Antiqua" pitchFamily="18" charset="0"/>
              </a:rPr>
              <a:t>a</a:t>
            </a:r>
            <a:r>
              <a:rPr lang="en-US" sz="3600" b="1" baseline="-25000" dirty="0">
                <a:effectLst>
                  <a:outerShdw blurRad="38100" dist="38100" dir="2700000" algn="tl">
                    <a:srgbClr val="C0C0C0"/>
                  </a:outerShdw>
                </a:effectLst>
                <a:latin typeface="Book Antiqua" pitchFamily="18" charset="0"/>
              </a:rPr>
              <a:t>w</a:t>
            </a:r>
            <a:r>
              <a:rPr lang="en-US" sz="3600" b="1" dirty="0">
                <a:effectLst>
                  <a:outerShdw blurRad="38100" dist="38100" dir="2700000" algn="tl">
                    <a:srgbClr val="C0C0C0"/>
                  </a:outerShdw>
                </a:effectLst>
                <a:latin typeface="Book Antiqua" pitchFamily="18" charset="0"/>
              </a:rPr>
              <a:t>]</a:t>
            </a:r>
          </a:p>
        </p:txBody>
      </p:sp>
      <p:sp>
        <p:nvSpPr>
          <p:cNvPr id="51233" name="Rectangle 33"/>
          <p:cNvSpPr>
            <a:spLocks noChangeArrowheads="1"/>
          </p:cNvSpPr>
          <p:nvPr/>
        </p:nvSpPr>
        <p:spPr bwMode="auto">
          <a:xfrm>
            <a:off x="2197100" y="4953000"/>
            <a:ext cx="1724025" cy="304800"/>
          </a:xfrm>
          <a:prstGeom prst="rect">
            <a:avLst/>
          </a:prstGeom>
          <a:noFill/>
          <a:ln w="9525">
            <a:noFill/>
            <a:miter lim="800000"/>
            <a:headEnd/>
            <a:tailEnd/>
          </a:ln>
          <a:effectLst>
            <a:outerShdw dist="35921" dir="2700000" algn="ctr" rotWithShape="0">
              <a:schemeClr val="bg2"/>
            </a:outerShdw>
          </a:effectLst>
        </p:spPr>
        <p:txBody>
          <a:bodyPr anchor="ctr"/>
          <a:lstStyle/>
          <a:p>
            <a:pPr algn="l"/>
            <a:r>
              <a:rPr lang="el-GR" sz="1600" b="1">
                <a:solidFill>
                  <a:srgbClr val="AC1900"/>
                </a:solidFill>
                <a:latin typeface="Book Antiqua" pitchFamily="18" charset="0"/>
              </a:rPr>
              <a:t>ΜΥΚΗΤΕΣ</a:t>
            </a:r>
            <a:endParaRPr lang="en-US" sz="1600" b="1">
              <a:solidFill>
                <a:schemeClr val="tx1"/>
              </a:solidFill>
              <a:latin typeface="Book Antiqua" pitchFamily="18" charset="0"/>
            </a:endParaRPr>
          </a:p>
        </p:txBody>
      </p:sp>
      <p:sp>
        <p:nvSpPr>
          <p:cNvPr id="37892" name="AutoShape 35"/>
          <p:cNvSpPr>
            <a:spLocks noChangeArrowheads="1"/>
          </p:cNvSpPr>
          <p:nvPr/>
        </p:nvSpPr>
        <p:spPr bwMode="auto">
          <a:xfrm>
            <a:off x="1884363" y="1752600"/>
            <a:ext cx="236537" cy="4183063"/>
          </a:xfrm>
          <a:prstGeom prst="roundRect">
            <a:avLst>
              <a:gd name="adj" fmla="val 0"/>
            </a:avLst>
          </a:prstGeom>
          <a:gradFill rotWithShape="0">
            <a:gsLst>
              <a:gs pos="0">
                <a:srgbClr val="AC1900"/>
              </a:gs>
              <a:gs pos="100000">
                <a:srgbClr val="500C00"/>
              </a:gs>
            </a:gsLst>
            <a:path path="shape">
              <a:fillToRect l="50000" t="50000" r="50000" b="50000"/>
            </a:path>
          </a:gradFill>
          <a:ln w="9525">
            <a:solidFill>
              <a:schemeClr val="tx1"/>
            </a:solidFill>
            <a:round/>
            <a:headEnd/>
            <a:tailEnd/>
          </a:ln>
        </p:spPr>
        <p:txBody>
          <a:bodyPr wrap="none" anchor="ctr"/>
          <a:lstStyle/>
          <a:p>
            <a:pPr algn="l"/>
            <a:endParaRPr lang="el-GR">
              <a:solidFill>
                <a:schemeClr val="tx1"/>
              </a:solidFill>
              <a:latin typeface="Times New Roman" pitchFamily="18" charset="-95"/>
            </a:endParaRPr>
          </a:p>
        </p:txBody>
      </p:sp>
      <p:sp>
        <p:nvSpPr>
          <p:cNvPr id="37893" name="Rectangle 36"/>
          <p:cNvSpPr>
            <a:spLocks noChangeArrowheads="1"/>
          </p:cNvSpPr>
          <p:nvPr/>
        </p:nvSpPr>
        <p:spPr bwMode="auto">
          <a:xfrm>
            <a:off x="971600" y="1340768"/>
            <a:ext cx="1371600" cy="304800"/>
          </a:xfrm>
          <a:prstGeom prst="rect">
            <a:avLst/>
          </a:prstGeom>
          <a:noFill/>
          <a:ln w="9525">
            <a:noFill/>
            <a:miter lim="800000"/>
            <a:headEnd/>
            <a:tailEnd/>
          </a:ln>
        </p:spPr>
        <p:txBody>
          <a:bodyPr anchor="ctr"/>
          <a:lstStyle/>
          <a:p>
            <a:r>
              <a:rPr lang="en-US" sz="4000" b="1" dirty="0">
                <a:solidFill>
                  <a:schemeClr val="tx1"/>
                </a:solidFill>
                <a:latin typeface="Tahoma" pitchFamily="34" charset="0"/>
              </a:rPr>
              <a:t>a</a:t>
            </a:r>
            <a:r>
              <a:rPr lang="en-US" sz="4000" b="1" baseline="-25000" dirty="0">
                <a:solidFill>
                  <a:schemeClr val="tx1"/>
                </a:solidFill>
                <a:latin typeface="Tahoma" pitchFamily="34" charset="0"/>
              </a:rPr>
              <a:t>w</a:t>
            </a:r>
            <a:endParaRPr lang="en-US" sz="4000" b="1" dirty="0">
              <a:solidFill>
                <a:schemeClr val="tx1"/>
              </a:solidFill>
              <a:latin typeface="Tahoma" pitchFamily="34" charset="0"/>
            </a:endParaRPr>
          </a:p>
        </p:txBody>
      </p:sp>
      <p:sp>
        <p:nvSpPr>
          <p:cNvPr id="37894" name="Rectangle 37"/>
          <p:cNvSpPr>
            <a:spLocks noChangeArrowheads="1"/>
          </p:cNvSpPr>
          <p:nvPr/>
        </p:nvSpPr>
        <p:spPr bwMode="auto">
          <a:xfrm>
            <a:off x="1187624" y="1916832"/>
            <a:ext cx="1371600" cy="304800"/>
          </a:xfrm>
          <a:prstGeom prst="rect">
            <a:avLst/>
          </a:prstGeom>
          <a:noFill/>
          <a:ln w="9525">
            <a:noFill/>
            <a:miter lim="800000"/>
            <a:headEnd/>
            <a:tailEnd/>
          </a:ln>
        </p:spPr>
        <p:txBody>
          <a:bodyPr anchor="ctr"/>
          <a:lstStyle/>
          <a:p>
            <a:r>
              <a:rPr lang="el-GR" sz="1600" b="1" dirty="0">
                <a:latin typeface="Tahoma" pitchFamily="34" charset="0"/>
              </a:rPr>
              <a:t>1.000</a:t>
            </a:r>
            <a:endParaRPr lang="en-US" sz="1600" b="1" dirty="0">
              <a:latin typeface="Tahoma" pitchFamily="34" charset="0"/>
            </a:endParaRPr>
          </a:p>
        </p:txBody>
      </p:sp>
      <p:sp>
        <p:nvSpPr>
          <p:cNvPr id="37895" name="Rectangle 40"/>
          <p:cNvSpPr>
            <a:spLocks noChangeArrowheads="1"/>
          </p:cNvSpPr>
          <p:nvPr/>
        </p:nvSpPr>
        <p:spPr bwMode="auto">
          <a:xfrm>
            <a:off x="1115616" y="5301208"/>
            <a:ext cx="1371600" cy="304800"/>
          </a:xfrm>
          <a:prstGeom prst="rect">
            <a:avLst/>
          </a:prstGeom>
          <a:noFill/>
          <a:ln w="9525">
            <a:noFill/>
            <a:miter lim="800000"/>
            <a:headEnd/>
            <a:tailEnd/>
          </a:ln>
        </p:spPr>
        <p:txBody>
          <a:bodyPr anchor="ctr"/>
          <a:lstStyle/>
          <a:p>
            <a:r>
              <a:rPr lang="el-GR" sz="1600" b="1" dirty="0">
                <a:latin typeface="Tahoma" pitchFamily="34" charset="0"/>
              </a:rPr>
              <a:t>0.600</a:t>
            </a:r>
            <a:endParaRPr lang="en-US" sz="1600" b="1" dirty="0">
              <a:latin typeface="Tahoma" pitchFamily="34" charset="0"/>
            </a:endParaRPr>
          </a:p>
        </p:txBody>
      </p:sp>
      <p:sp>
        <p:nvSpPr>
          <p:cNvPr id="37896" name="Rectangle 41"/>
          <p:cNvSpPr>
            <a:spLocks noChangeArrowheads="1"/>
          </p:cNvSpPr>
          <p:nvPr/>
        </p:nvSpPr>
        <p:spPr bwMode="auto">
          <a:xfrm>
            <a:off x="1115616" y="4509120"/>
            <a:ext cx="1371600" cy="304800"/>
          </a:xfrm>
          <a:prstGeom prst="rect">
            <a:avLst/>
          </a:prstGeom>
          <a:noFill/>
          <a:ln w="9525">
            <a:noFill/>
            <a:miter lim="800000"/>
            <a:headEnd/>
            <a:tailEnd/>
          </a:ln>
        </p:spPr>
        <p:txBody>
          <a:bodyPr anchor="ctr"/>
          <a:lstStyle/>
          <a:p>
            <a:r>
              <a:rPr lang="el-GR" sz="1600" b="1" dirty="0">
                <a:latin typeface="Tahoma" pitchFamily="34" charset="0"/>
              </a:rPr>
              <a:t>0.700</a:t>
            </a:r>
            <a:endParaRPr lang="en-US" sz="1600" b="1" dirty="0">
              <a:latin typeface="Tahoma" pitchFamily="34" charset="0"/>
            </a:endParaRPr>
          </a:p>
        </p:txBody>
      </p:sp>
      <p:sp>
        <p:nvSpPr>
          <p:cNvPr id="37897" name="Rectangle 42"/>
          <p:cNvSpPr>
            <a:spLocks noChangeArrowheads="1"/>
          </p:cNvSpPr>
          <p:nvPr/>
        </p:nvSpPr>
        <p:spPr bwMode="auto">
          <a:xfrm>
            <a:off x="1115616" y="3645024"/>
            <a:ext cx="1371600" cy="304800"/>
          </a:xfrm>
          <a:prstGeom prst="rect">
            <a:avLst/>
          </a:prstGeom>
          <a:noFill/>
          <a:ln w="9525">
            <a:noFill/>
            <a:miter lim="800000"/>
            <a:headEnd/>
            <a:tailEnd/>
          </a:ln>
        </p:spPr>
        <p:txBody>
          <a:bodyPr anchor="ctr"/>
          <a:lstStyle/>
          <a:p>
            <a:r>
              <a:rPr lang="el-GR" sz="1600" b="1" dirty="0">
                <a:latin typeface="Tahoma" pitchFamily="34" charset="0"/>
              </a:rPr>
              <a:t>0.800</a:t>
            </a:r>
            <a:endParaRPr lang="en-US" sz="1600" b="1" dirty="0">
              <a:latin typeface="Tahoma" pitchFamily="34" charset="0"/>
            </a:endParaRPr>
          </a:p>
        </p:txBody>
      </p:sp>
      <p:sp>
        <p:nvSpPr>
          <p:cNvPr id="37898" name="Rectangle 43"/>
          <p:cNvSpPr>
            <a:spLocks noChangeArrowheads="1"/>
          </p:cNvSpPr>
          <p:nvPr/>
        </p:nvSpPr>
        <p:spPr bwMode="auto">
          <a:xfrm>
            <a:off x="1187624" y="2708920"/>
            <a:ext cx="1371600" cy="304800"/>
          </a:xfrm>
          <a:prstGeom prst="rect">
            <a:avLst/>
          </a:prstGeom>
          <a:noFill/>
          <a:ln w="9525">
            <a:noFill/>
            <a:miter lim="800000"/>
            <a:headEnd/>
            <a:tailEnd/>
          </a:ln>
        </p:spPr>
        <p:txBody>
          <a:bodyPr anchor="ctr"/>
          <a:lstStyle/>
          <a:p>
            <a:r>
              <a:rPr lang="el-GR" sz="1600" b="1" dirty="0">
                <a:latin typeface="Tahoma" pitchFamily="34" charset="0"/>
              </a:rPr>
              <a:t>0.900</a:t>
            </a:r>
            <a:endParaRPr lang="en-US" sz="1600" b="1" dirty="0">
              <a:latin typeface="Tahoma" pitchFamily="34" charset="0"/>
            </a:endParaRPr>
          </a:p>
        </p:txBody>
      </p:sp>
      <p:sp>
        <p:nvSpPr>
          <p:cNvPr id="51244" name="Rectangle 44"/>
          <p:cNvSpPr>
            <a:spLocks noChangeArrowheads="1"/>
          </p:cNvSpPr>
          <p:nvPr/>
        </p:nvSpPr>
        <p:spPr bwMode="auto">
          <a:xfrm>
            <a:off x="2197100" y="4000500"/>
            <a:ext cx="1724025" cy="304800"/>
          </a:xfrm>
          <a:prstGeom prst="rect">
            <a:avLst/>
          </a:prstGeom>
          <a:noFill/>
          <a:ln w="9525">
            <a:noFill/>
            <a:miter lim="800000"/>
            <a:headEnd/>
            <a:tailEnd/>
          </a:ln>
          <a:effectLst>
            <a:outerShdw dist="35921" dir="2700000" algn="ctr" rotWithShape="0">
              <a:schemeClr val="bg2"/>
            </a:outerShdw>
          </a:effectLst>
        </p:spPr>
        <p:txBody>
          <a:bodyPr anchor="ctr"/>
          <a:lstStyle/>
          <a:p>
            <a:pPr algn="l"/>
            <a:r>
              <a:rPr lang="el-GR" sz="1600" b="1">
                <a:solidFill>
                  <a:srgbClr val="AC1900"/>
                </a:solidFill>
                <a:latin typeface="Book Antiqua" pitchFamily="18" charset="0"/>
              </a:rPr>
              <a:t>ΖΥΜΕΣ</a:t>
            </a:r>
            <a:endParaRPr lang="en-US" sz="1600" b="1">
              <a:solidFill>
                <a:schemeClr val="tx1"/>
              </a:solidFill>
              <a:latin typeface="Book Antiqua" pitchFamily="18" charset="0"/>
            </a:endParaRPr>
          </a:p>
        </p:txBody>
      </p:sp>
      <p:sp>
        <p:nvSpPr>
          <p:cNvPr id="37900" name="AutoShape 45"/>
          <p:cNvSpPr>
            <a:spLocks noChangeArrowheads="1"/>
          </p:cNvSpPr>
          <p:nvPr/>
        </p:nvSpPr>
        <p:spPr bwMode="auto">
          <a:xfrm>
            <a:off x="3908425" y="1739900"/>
            <a:ext cx="109538" cy="3362325"/>
          </a:xfrm>
          <a:prstGeom prst="upArrow">
            <a:avLst>
              <a:gd name="adj1" fmla="val 1519"/>
              <a:gd name="adj2" fmla="val 280097"/>
            </a:avLst>
          </a:prstGeom>
          <a:solidFill>
            <a:schemeClr val="bg1"/>
          </a:solidFill>
          <a:ln w="9525">
            <a:solidFill>
              <a:srgbClr val="AC1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7901" name="Line 46"/>
          <p:cNvSpPr>
            <a:spLocks noChangeShapeType="1"/>
          </p:cNvSpPr>
          <p:nvPr/>
        </p:nvSpPr>
        <p:spPr bwMode="auto">
          <a:xfrm flipV="1">
            <a:off x="3392488" y="5105400"/>
            <a:ext cx="573087" cy="0"/>
          </a:xfrm>
          <a:prstGeom prst="line">
            <a:avLst/>
          </a:prstGeom>
          <a:noFill/>
          <a:ln w="9525">
            <a:solidFill>
              <a:srgbClr val="AC1900"/>
            </a:solidFill>
            <a:round/>
            <a:headEnd/>
            <a:tailEnd/>
          </a:ln>
        </p:spPr>
        <p:txBody>
          <a:bodyPr wrap="none" anchor="ctr"/>
          <a:lstStyle/>
          <a:p>
            <a:endParaRPr lang="el-GR"/>
          </a:p>
        </p:txBody>
      </p:sp>
      <p:sp>
        <p:nvSpPr>
          <p:cNvPr id="37902" name="AutoShape 47"/>
          <p:cNvSpPr>
            <a:spLocks noChangeArrowheads="1"/>
          </p:cNvSpPr>
          <p:nvPr/>
        </p:nvSpPr>
        <p:spPr bwMode="auto">
          <a:xfrm>
            <a:off x="3667125" y="1739900"/>
            <a:ext cx="96838" cy="2435225"/>
          </a:xfrm>
          <a:prstGeom prst="upArrow">
            <a:avLst>
              <a:gd name="adj1" fmla="val 1519"/>
              <a:gd name="adj2" fmla="val 229470"/>
            </a:avLst>
          </a:prstGeom>
          <a:solidFill>
            <a:schemeClr val="bg1"/>
          </a:solidFill>
          <a:ln w="9525">
            <a:solidFill>
              <a:srgbClr val="AC1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7903" name="AutoShape 48"/>
          <p:cNvSpPr>
            <a:spLocks noChangeArrowheads="1"/>
          </p:cNvSpPr>
          <p:nvPr/>
        </p:nvSpPr>
        <p:spPr bwMode="auto">
          <a:xfrm>
            <a:off x="3209925" y="1752600"/>
            <a:ext cx="134938" cy="835025"/>
          </a:xfrm>
          <a:prstGeom prst="upArrow">
            <a:avLst>
              <a:gd name="adj1" fmla="val 1519"/>
              <a:gd name="adj2" fmla="val 56467"/>
            </a:avLst>
          </a:prstGeom>
          <a:solidFill>
            <a:schemeClr val="bg1"/>
          </a:solidFill>
          <a:ln w="9525">
            <a:solidFill>
              <a:srgbClr val="AC1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7904" name="Line 49"/>
          <p:cNvSpPr>
            <a:spLocks noChangeShapeType="1"/>
          </p:cNvSpPr>
          <p:nvPr/>
        </p:nvSpPr>
        <p:spPr bwMode="auto">
          <a:xfrm>
            <a:off x="3124200" y="1727200"/>
            <a:ext cx="1447800" cy="0"/>
          </a:xfrm>
          <a:prstGeom prst="line">
            <a:avLst/>
          </a:prstGeom>
          <a:noFill/>
          <a:ln w="9525">
            <a:solidFill>
              <a:schemeClr val="bg1"/>
            </a:solidFill>
            <a:prstDash val="dash"/>
            <a:round/>
            <a:headEnd/>
            <a:tailEnd/>
          </a:ln>
        </p:spPr>
        <p:txBody>
          <a:bodyPr wrap="none" anchor="ctr"/>
          <a:lstStyle/>
          <a:p>
            <a:endParaRPr lang="el-GR"/>
          </a:p>
        </p:txBody>
      </p:sp>
      <p:sp>
        <p:nvSpPr>
          <p:cNvPr id="37905" name="Line 50"/>
          <p:cNvSpPr>
            <a:spLocks noChangeShapeType="1"/>
          </p:cNvSpPr>
          <p:nvPr/>
        </p:nvSpPr>
        <p:spPr bwMode="auto">
          <a:xfrm flipV="1">
            <a:off x="3151188" y="4178300"/>
            <a:ext cx="573087" cy="0"/>
          </a:xfrm>
          <a:prstGeom prst="line">
            <a:avLst/>
          </a:prstGeom>
          <a:noFill/>
          <a:ln w="9525">
            <a:solidFill>
              <a:srgbClr val="AC1900"/>
            </a:solidFill>
            <a:round/>
            <a:headEnd/>
            <a:tailEnd/>
          </a:ln>
        </p:spPr>
        <p:txBody>
          <a:bodyPr wrap="none" anchor="ctr"/>
          <a:lstStyle/>
          <a:p>
            <a:endParaRPr lang="el-GR"/>
          </a:p>
        </p:txBody>
      </p:sp>
      <p:sp>
        <p:nvSpPr>
          <p:cNvPr id="51253" name="Rectangle 53"/>
          <p:cNvSpPr>
            <a:spLocks noChangeArrowheads="1"/>
          </p:cNvSpPr>
          <p:nvPr/>
        </p:nvSpPr>
        <p:spPr bwMode="auto">
          <a:xfrm>
            <a:off x="2260600" y="3124200"/>
            <a:ext cx="863600" cy="304800"/>
          </a:xfrm>
          <a:prstGeom prst="rect">
            <a:avLst/>
          </a:prstGeom>
          <a:noFill/>
          <a:ln w="9525">
            <a:noFill/>
            <a:miter lim="800000"/>
            <a:headEnd/>
            <a:tailEnd/>
          </a:ln>
          <a:effectLst>
            <a:outerShdw dist="35921" dir="2700000" algn="ctr" rotWithShape="0">
              <a:schemeClr val="bg2"/>
            </a:outerShdw>
          </a:effectLst>
        </p:spPr>
        <p:txBody>
          <a:bodyPr anchor="ctr"/>
          <a:lstStyle/>
          <a:p>
            <a:pPr algn="l">
              <a:defRPr/>
            </a:pPr>
            <a:r>
              <a:rPr lang="el-GR" sz="1600" b="1">
                <a:solidFill>
                  <a:srgbClr val="AC1900"/>
                </a:solidFill>
                <a:latin typeface="Tahoma" pitchFamily="34" charset="0"/>
              </a:rPr>
              <a:t>Gram</a:t>
            </a:r>
            <a:r>
              <a:rPr lang="el-GR" sz="1600" b="1" baseline="30000">
                <a:solidFill>
                  <a:srgbClr val="AC1900"/>
                </a:solidFill>
                <a:latin typeface="Tahoma" pitchFamily="34" charset="0"/>
              </a:rPr>
              <a:t>+</a:t>
            </a:r>
            <a:endParaRPr lang="en-US" sz="1600" b="1">
              <a:solidFill>
                <a:schemeClr val="tx1"/>
              </a:solidFill>
              <a:latin typeface="Tahoma" pitchFamily="34" charset="0"/>
            </a:endParaRPr>
          </a:p>
        </p:txBody>
      </p:sp>
      <p:sp>
        <p:nvSpPr>
          <p:cNvPr id="51254" name="Rectangle 54"/>
          <p:cNvSpPr>
            <a:spLocks noChangeArrowheads="1"/>
          </p:cNvSpPr>
          <p:nvPr/>
        </p:nvSpPr>
        <p:spPr bwMode="auto">
          <a:xfrm>
            <a:off x="2162175" y="2438400"/>
            <a:ext cx="1143000" cy="304800"/>
          </a:xfrm>
          <a:prstGeom prst="rect">
            <a:avLst/>
          </a:prstGeom>
          <a:noFill/>
          <a:ln w="9525">
            <a:noFill/>
            <a:miter lim="800000"/>
            <a:headEnd/>
            <a:tailEnd/>
          </a:ln>
          <a:effectLst>
            <a:outerShdw dist="35921" dir="2700000" algn="ctr" rotWithShape="0">
              <a:schemeClr val="bg2"/>
            </a:outerShdw>
          </a:effectLst>
        </p:spPr>
        <p:txBody>
          <a:bodyPr anchor="ctr"/>
          <a:lstStyle/>
          <a:p>
            <a:pPr algn="l">
              <a:defRPr/>
            </a:pPr>
            <a:r>
              <a:rPr lang="el-GR" sz="1600" b="1">
                <a:solidFill>
                  <a:srgbClr val="AC1900"/>
                </a:solidFill>
                <a:latin typeface="Tahoma" pitchFamily="34" charset="0"/>
              </a:rPr>
              <a:t>Gram</a:t>
            </a:r>
            <a:r>
              <a:rPr lang="el-GR" sz="1600" b="1" baseline="30000">
                <a:solidFill>
                  <a:srgbClr val="AC1900"/>
                </a:solidFill>
                <a:latin typeface="Tahoma" pitchFamily="34" charset="0"/>
              </a:rPr>
              <a:t>-</a:t>
            </a:r>
            <a:endParaRPr lang="en-US" sz="1600" b="1">
              <a:solidFill>
                <a:schemeClr val="tx1"/>
              </a:solidFill>
              <a:latin typeface="Tahoma" pitchFamily="34" charset="0"/>
            </a:endParaRPr>
          </a:p>
        </p:txBody>
      </p:sp>
      <p:sp>
        <p:nvSpPr>
          <p:cNvPr id="37908" name="AutoShape 55"/>
          <p:cNvSpPr>
            <a:spLocks noChangeArrowheads="1"/>
          </p:cNvSpPr>
          <p:nvPr/>
        </p:nvSpPr>
        <p:spPr bwMode="auto">
          <a:xfrm>
            <a:off x="3425825" y="1752600"/>
            <a:ext cx="96838" cy="1508125"/>
          </a:xfrm>
          <a:prstGeom prst="upArrow">
            <a:avLst>
              <a:gd name="adj1" fmla="val 1519"/>
              <a:gd name="adj2" fmla="val 142110"/>
            </a:avLst>
          </a:prstGeom>
          <a:solidFill>
            <a:schemeClr val="bg1"/>
          </a:solidFill>
          <a:ln w="9525">
            <a:solidFill>
              <a:srgbClr val="AC1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7909" name="Line 56"/>
          <p:cNvSpPr>
            <a:spLocks noChangeShapeType="1"/>
          </p:cNvSpPr>
          <p:nvPr/>
        </p:nvSpPr>
        <p:spPr bwMode="auto">
          <a:xfrm>
            <a:off x="3163888" y="3276600"/>
            <a:ext cx="319087" cy="0"/>
          </a:xfrm>
          <a:prstGeom prst="line">
            <a:avLst/>
          </a:prstGeom>
          <a:noFill/>
          <a:ln w="9525">
            <a:solidFill>
              <a:srgbClr val="AC1900"/>
            </a:solidFill>
            <a:round/>
            <a:headEnd/>
            <a:tailEnd/>
          </a:ln>
        </p:spPr>
        <p:txBody>
          <a:bodyPr wrap="none" anchor="ctr"/>
          <a:lstStyle/>
          <a:p>
            <a:endParaRPr lang="el-GR"/>
          </a:p>
        </p:txBody>
      </p:sp>
      <p:sp>
        <p:nvSpPr>
          <p:cNvPr id="37910" name="Line 57"/>
          <p:cNvSpPr>
            <a:spLocks noChangeShapeType="1"/>
          </p:cNvSpPr>
          <p:nvPr/>
        </p:nvSpPr>
        <p:spPr bwMode="auto">
          <a:xfrm>
            <a:off x="2960688" y="2603500"/>
            <a:ext cx="319087" cy="0"/>
          </a:xfrm>
          <a:prstGeom prst="line">
            <a:avLst/>
          </a:prstGeom>
          <a:noFill/>
          <a:ln w="9525">
            <a:solidFill>
              <a:srgbClr val="AC1900"/>
            </a:solidFill>
            <a:round/>
            <a:headEnd/>
            <a:tailEnd/>
          </a:ln>
        </p:spPr>
        <p:txBody>
          <a:bodyPr wrap="none" anchor="ctr"/>
          <a:lstStyle/>
          <a:p>
            <a:endParaRPr lang="el-GR"/>
          </a:p>
        </p:txBody>
      </p:sp>
      <p:sp>
        <p:nvSpPr>
          <p:cNvPr id="23" name="22 - TextBox"/>
          <p:cNvSpPr txBox="1"/>
          <p:nvPr/>
        </p:nvSpPr>
        <p:spPr>
          <a:xfrm>
            <a:off x="4860032" y="1556792"/>
            <a:ext cx="3744416" cy="4278094"/>
          </a:xfrm>
          <a:prstGeom prst="rect">
            <a:avLst/>
          </a:prstGeom>
          <a:noFill/>
        </p:spPr>
        <p:txBody>
          <a:bodyPr wrap="square" rtlCol="0">
            <a:spAutoFit/>
          </a:bodyPr>
          <a:lstStyle/>
          <a:p>
            <a:endParaRPr lang="el-GR" b="1" dirty="0"/>
          </a:p>
          <a:p>
            <a:r>
              <a:rPr lang="el-GR" b="1" dirty="0"/>
              <a:t>Τα βακτήρια δεν αντέχουν σε </a:t>
            </a:r>
            <a:r>
              <a:rPr lang="en-US" b="1" dirty="0"/>
              <a:t>a</a:t>
            </a:r>
            <a:r>
              <a:rPr lang="en-US" b="1" baseline="-25000" dirty="0"/>
              <a:t>w</a:t>
            </a:r>
            <a:r>
              <a:rPr lang="el-GR" b="1" dirty="0"/>
              <a:t> κάτω από ~0,85.</a:t>
            </a:r>
          </a:p>
          <a:p>
            <a:endParaRPr lang="el-GR" b="1" dirty="0"/>
          </a:p>
          <a:p>
            <a:r>
              <a:rPr lang="el-GR" b="1" dirty="0"/>
              <a:t>Οι μύκητες έχουν την μεγαλύτερη ανεκτικότητα σε χαμηλές </a:t>
            </a:r>
            <a:r>
              <a:rPr lang="en-US" b="1" dirty="0"/>
              <a:t>a</a:t>
            </a:r>
            <a:r>
              <a:rPr lang="en-US" b="1" baseline="-25000" dirty="0"/>
              <a:t>w </a:t>
            </a:r>
            <a:endParaRPr lang="el-GR" b="1" baseline="-25000" dirty="0"/>
          </a:p>
          <a:p>
            <a:endParaRPr lang="el-GR" b="1" baseline="-25000" dirty="0"/>
          </a:p>
          <a:p>
            <a:r>
              <a:rPr lang="el-GR" b="1" dirty="0"/>
              <a:t>Μύκητες που αντέχουν σε </a:t>
            </a:r>
            <a:r>
              <a:rPr lang="en-US" b="1" dirty="0"/>
              <a:t>a</a:t>
            </a:r>
            <a:r>
              <a:rPr lang="en-US" b="1" baseline="-25000" dirty="0"/>
              <a:t>w</a:t>
            </a:r>
            <a:r>
              <a:rPr lang="el-GR" b="1" dirty="0"/>
              <a:t> 0,65 λέγονται </a:t>
            </a:r>
            <a:r>
              <a:rPr lang="el-GR" b="1" u="sng" dirty="0"/>
              <a:t>ξηρόφιλοι </a:t>
            </a:r>
            <a:r>
              <a:rPr lang="el-GR" b="1" dirty="0"/>
              <a:t>και οι ζύμες </a:t>
            </a:r>
            <a:r>
              <a:rPr lang="el-GR" b="1" u="sng" dirty="0" err="1"/>
              <a:t>ωσμόφιλες</a:t>
            </a:r>
            <a:r>
              <a:rPr lang="el-GR" b="1" u="sng" dirty="0"/>
              <a:t>.</a:t>
            </a:r>
          </a:p>
          <a:p>
            <a:endParaRPr lang="el-GR" b="1" baseline="-25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7F9FD4-7228-4156-BE3C-5DB620D42472}"/>
              </a:ext>
            </a:extLst>
          </p:cNvPr>
          <p:cNvSpPr>
            <a:spLocks noGrp="1"/>
          </p:cNvSpPr>
          <p:nvPr>
            <p:ph type="title"/>
          </p:nvPr>
        </p:nvSpPr>
        <p:spPr/>
        <p:txBody>
          <a:bodyPr>
            <a:normAutofit/>
          </a:bodyPr>
          <a:lstStyle/>
          <a:p>
            <a:r>
              <a:rPr lang="el-GR" sz="2800" dirty="0"/>
              <a:t>Μορφολογικά-δομικά-αναπαραγωγικά χαρακτηριστικά των μικροοργανισμών</a:t>
            </a:r>
            <a:endParaRPr lang="en-US" sz="2800" dirty="0"/>
          </a:p>
        </p:txBody>
      </p:sp>
      <p:sp>
        <p:nvSpPr>
          <p:cNvPr id="3" name="Θέση περιεχομένου 2">
            <a:extLst>
              <a:ext uri="{FF2B5EF4-FFF2-40B4-BE49-F238E27FC236}">
                <a16:creationId xmlns:a16="http://schemas.microsoft.com/office/drawing/2014/main" id="{2A1337A9-47F6-47F6-8931-C28777D2610C}"/>
              </a:ext>
            </a:extLst>
          </p:cNvPr>
          <p:cNvSpPr>
            <a:spLocks noGrp="1"/>
          </p:cNvSpPr>
          <p:nvPr>
            <p:ph idx="1"/>
          </p:nvPr>
        </p:nvSpPr>
        <p:spPr>
          <a:xfrm>
            <a:off x="539552" y="2420889"/>
            <a:ext cx="7992888" cy="3888432"/>
          </a:xfrm>
        </p:spPr>
        <p:txBody>
          <a:bodyPr>
            <a:noAutofit/>
          </a:bodyPr>
          <a:lstStyle/>
          <a:p>
            <a:pPr marL="0" indent="0">
              <a:buNone/>
            </a:pPr>
            <a:endParaRPr lang="el-GR" sz="1200" dirty="0"/>
          </a:p>
          <a:p>
            <a:r>
              <a:rPr lang="el-GR" sz="1600" dirty="0"/>
              <a:t> Βακτήρια: </a:t>
            </a:r>
            <a:r>
              <a:rPr lang="el-GR" sz="1600" dirty="0" err="1"/>
              <a:t>προκαρυωτικά</a:t>
            </a:r>
            <a:r>
              <a:rPr lang="el-GR" sz="1600" dirty="0"/>
              <a:t> (χωρίς πυρήνα), </a:t>
            </a:r>
            <a:r>
              <a:rPr lang="el-GR" sz="1600" dirty="0" err="1"/>
              <a:t>μονοκυτταρικά</a:t>
            </a:r>
            <a:r>
              <a:rPr lang="el-GR" sz="1600" dirty="0"/>
              <a:t>, μέγεθος 0.2-10μm , κόκκοι, ραβδιά,</a:t>
            </a:r>
          </a:p>
          <a:p>
            <a:r>
              <a:rPr lang="el-GR" sz="1600" dirty="0"/>
              <a:t>σπειροειδή, ή καμπυλωτά μεμονωμένα ή σε αλυσίδες ή συσσωματώματα. Αναπαράγονται με</a:t>
            </a:r>
          </a:p>
          <a:p>
            <a:r>
              <a:rPr lang="el-GR" sz="1600" dirty="0"/>
              <a:t>απλή διχοτόμηση (μίτωση) . Μερικά παράγουν </a:t>
            </a:r>
            <a:r>
              <a:rPr lang="el-GR" sz="1600" dirty="0" err="1"/>
              <a:t>ενδοσπόρια</a:t>
            </a:r>
            <a:r>
              <a:rPr lang="el-GR" sz="1600" dirty="0"/>
              <a:t> (πολύ ανθεκτικά !). Αρκετά έχουν</a:t>
            </a:r>
          </a:p>
          <a:p>
            <a:r>
              <a:rPr lang="el-GR" sz="1600" dirty="0"/>
              <a:t>δυνατότητα κίνησης (με μαστίγια, ή ινίδια-</a:t>
            </a:r>
            <a:r>
              <a:rPr lang="el-GR" sz="1600" dirty="0" err="1"/>
              <a:t>φίμπριες</a:t>
            </a:r>
            <a:r>
              <a:rPr lang="el-GR" sz="1600" dirty="0"/>
              <a:t>)</a:t>
            </a:r>
          </a:p>
          <a:p>
            <a:r>
              <a:rPr lang="el-GR" sz="1600" dirty="0"/>
              <a:t> Μύκητες: </a:t>
            </a:r>
            <a:r>
              <a:rPr lang="el-GR" sz="1600" dirty="0" err="1"/>
              <a:t>ευκαρυωτικοί</a:t>
            </a:r>
            <a:r>
              <a:rPr lang="el-GR" sz="1600" dirty="0"/>
              <a:t>, </a:t>
            </a:r>
            <a:r>
              <a:rPr lang="el-GR" sz="1600" dirty="0" err="1"/>
              <a:t>πολυκυτταρικοί</a:t>
            </a:r>
            <a:r>
              <a:rPr lang="el-GR" sz="1600" dirty="0"/>
              <a:t>, μέγεθος 20-100μm, χωρίς δυνατότητα κίνησης,</a:t>
            </a:r>
          </a:p>
          <a:p>
            <a:r>
              <a:rPr lang="el-GR" sz="1600" dirty="0"/>
              <a:t>διακλαδισμένοι σε </a:t>
            </a:r>
            <a:r>
              <a:rPr lang="el-GR" sz="1600" dirty="0" err="1"/>
              <a:t>μυκηλιακές</a:t>
            </a:r>
            <a:r>
              <a:rPr lang="el-GR" sz="1600" dirty="0"/>
              <a:t> υφές. </a:t>
            </a:r>
            <a:r>
              <a:rPr lang="el-GR" sz="1600" dirty="0" err="1"/>
              <a:t>Αποτελόύνται</a:t>
            </a:r>
            <a:r>
              <a:rPr lang="el-GR" sz="1600" dirty="0"/>
              <a:t> από βλαστικά και αναπαραγωγικά κύτταρα</a:t>
            </a:r>
          </a:p>
          <a:p>
            <a:r>
              <a:rPr lang="el-GR" sz="1600" dirty="0"/>
              <a:t>που συνθέτουν το </a:t>
            </a:r>
            <a:r>
              <a:rPr lang="el-GR" sz="1600" dirty="0" err="1"/>
              <a:t>μυκκήλιο</a:t>
            </a:r>
            <a:r>
              <a:rPr lang="el-GR" sz="1600" dirty="0"/>
              <a:t> του μύκητα. Αναπαράγονται είτε αγενώς με </a:t>
            </a:r>
            <a:r>
              <a:rPr lang="el-GR" sz="1600" dirty="0" err="1"/>
              <a:t>εξοσπόρια</a:t>
            </a:r>
            <a:r>
              <a:rPr lang="el-GR" sz="1600" dirty="0"/>
              <a:t> που</a:t>
            </a:r>
          </a:p>
          <a:p>
            <a:r>
              <a:rPr lang="el-GR" sz="1600" dirty="0" err="1"/>
              <a:t>αναπτύσσοονται</a:t>
            </a:r>
            <a:r>
              <a:rPr lang="el-GR" sz="1600" dirty="0"/>
              <a:t> στα άκρα ή στο εσωτερικό των </a:t>
            </a:r>
            <a:r>
              <a:rPr lang="el-GR" sz="1600" dirty="0" err="1"/>
              <a:t>μυκηλιακών</a:t>
            </a:r>
            <a:r>
              <a:rPr lang="el-GR" sz="1600" dirty="0"/>
              <a:t> υφών (</a:t>
            </a:r>
            <a:r>
              <a:rPr lang="el-GR" sz="1600" dirty="0" err="1"/>
              <a:t>ασκοσπόρια</a:t>
            </a:r>
            <a:r>
              <a:rPr lang="el-GR" sz="1600" dirty="0"/>
              <a:t>,</a:t>
            </a:r>
          </a:p>
          <a:p>
            <a:r>
              <a:rPr lang="el-GR" sz="1600" dirty="0" err="1"/>
              <a:t>κονιδιοσπόρια</a:t>
            </a:r>
            <a:r>
              <a:rPr lang="el-GR" sz="1600" dirty="0"/>
              <a:t>, </a:t>
            </a:r>
            <a:r>
              <a:rPr lang="el-GR" sz="1600" dirty="0" err="1"/>
              <a:t>θαλλοσπόρια</a:t>
            </a:r>
            <a:r>
              <a:rPr lang="el-GR" sz="1600" dirty="0"/>
              <a:t>), είτε εγγενώς με τη συνένωση διαφορετικών αναπαραγωγικών</a:t>
            </a:r>
          </a:p>
          <a:p>
            <a:r>
              <a:rPr lang="el-GR" sz="1600" dirty="0"/>
              <a:t>κυττάρων-γαμετών.</a:t>
            </a:r>
          </a:p>
        </p:txBody>
      </p:sp>
    </p:spTree>
    <p:extLst>
      <p:ext uri="{BB962C8B-B14F-4D97-AF65-F5344CB8AC3E}">
        <p14:creationId xmlns:p14="http://schemas.microsoft.com/office/powerpoint/2010/main" val="227381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4664"/>
            <a:ext cx="3024336" cy="4752528"/>
          </a:xfrm>
        </p:spPr>
        <p:txBody>
          <a:bodyPr>
            <a:normAutofit/>
          </a:bodyPr>
          <a:lstStyle/>
          <a:p>
            <a:r>
              <a:rPr lang="el-GR" dirty="0"/>
              <a:t>Η χαμηλότερη τιμή </a:t>
            </a:r>
            <a:r>
              <a:rPr lang="el-GR" dirty="0" err="1"/>
              <a:t>ενεργότητας</a:t>
            </a:r>
            <a:r>
              <a:rPr lang="el-GR" dirty="0"/>
              <a:t> νερού που έχει παρατηρηθεί στα βακτήρια είναι 0,75 και αναφέρεται σε «</a:t>
            </a:r>
            <a:r>
              <a:rPr lang="el-GR" b="1" dirty="0" err="1"/>
              <a:t>αλόφιλα</a:t>
            </a:r>
            <a:r>
              <a:rPr lang="el-GR" dirty="0"/>
              <a:t>» βακτήρια (</a:t>
            </a:r>
            <a:r>
              <a:rPr lang="en-US" dirty="0" err="1"/>
              <a:t>halophilic</a:t>
            </a:r>
            <a:r>
              <a:rPr lang="en-US" dirty="0"/>
              <a:t> bacteria</a:t>
            </a:r>
            <a:r>
              <a:rPr lang="el-GR" dirty="0"/>
              <a:t>), τα οποία έχουν την ικανότητα να αναπτύσσονται σε υψηλές συγκεντρώσεις άλατος (</a:t>
            </a:r>
            <a:r>
              <a:rPr lang="en-US" dirty="0" err="1"/>
              <a:t>NaCl</a:t>
            </a:r>
            <a:r>
              <a:rPr lang="en-US" dirty="0"/>
              <a:t>)</a:t>
            </a:r>
            <a:endParaRPr lang="el-GR" dirty="0"/>
          </a:p>
        </p:txBody>
      </p:sp>
      <p:pic>
        <p:nvPicPr>
          <p:cNvPr id="4" name="Picture 3" descr="p184.tif                                                       00055C7CMacintosh HD                   BC3495AF:"/>
          <p:cNvPicPr>
            <a:picLocks noChangeAspect="1" noChangeArrowheads="1"/>
          </p:cNvPicPr>
          <p:nvPr/>
        </p:nvPicPr>
        <p:blipFill>
          <a:blip r:embed="rId2" cstate="print"/>
          <a:srcRect/>
          <a:stretch>
            <a:fillRect/>
          </a:stretch>
        </p:blipFill>
        <p:spPr bwMode="auto">
          <a:xfrm>
            <a:off x="3249597" y="260648"/>
            <a:ext cx="5894403" cy="602128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sp>
        <p:nvSpPr>
          <p:cNvPr id="5" name="4 - Ορθογώνιο"/>
          <p:cNvSpPr/>
          <p:nvPr/>
        </p:nvSpPr>
        <p:spPr>
          <a:xfrm>
            <a:off x="467544" y="692696"/>
            <a:ext cx="3960440" cy="4062651"/>
          </a:xfrm>
          <a:prstGeom prst="rect">
            <a:avLst/>
          </a:prstGeom>
        </p:spPr>
        <p:txBody>
          <a:bodyPr wrap="square">
            <a:spAutoFit/>
          </a:bodyPr>
          <a:lstStyle/>
          <a:p>
            <a:r>
              <a:rPr lang="el-GR" sz="2400" dirty="0"/>
              <a:t>οι </a:t>
            </a:r>
            <a:r>
              <a:rPr lang="el-GR" sz="2400" b="1" dirty="0"/>
              <a:t>ξηρόφιλοι</a:t>
            </a:r>
            <a:r>
              <a:rPr lang="el-GR" sz="2400" dirty="0"/>
              <a:t> μύκητες (</a:t>
            </a:r>
            <a:r>
              <a:rPr lang="en-GB" sz="2400" dirty="0" err="1"/>
              <a:t>xerophilic</a:t>
            </a:r>
            <a:r>
              <a:rPr lang="en-GB" sz="2400" dirty="0"/>
              <a:t> moulds</a:t>
            </a:r>
            <a:r>
              <a:rPr lang="el-GR" sz="2400" dirty="0"/>
              <a:t>), που έχουν την ικανότητα ν’ αναπτύσσονται σε συνθήκες ξηρότητας και οι </a:t>
            </a:r>
            <a:r>
              <a:rPr lang="el-GR" sz="2400" b="1" dirty="0" err="1"/>
              <a:t>οσμόφιλες</a:t>
            </a:r>
            <a:r>
              <a:rPr lang="el-GR" sz="2400" dirty="0"/>
              <a:t> ζύμες (</a:t>
            </a:r>
            <a:r>
              <a:rPr lang="en-GB" sz="2400" dirty="0" err="1"/>
              <a:t>osmophilic</a:t>
            </a:r>
            <a:r>
              <a:rPr lang="en-GB" sz="2400" dirty="0"/>
              <a:t> yeasts</a:t>
            </a:r>
            <a:r>
              <a:rPr lang="el-GR" sz="2400" dirty="0"/>
              <a:t>), αναπτύσσονται σε τιμές </a:t>
            </a:r>
            <a:r>
              <a:rPr lang="el-GR" sz="2400" dirty="0" err="1"/>
              <a:t>ενεργότητας</a:t>
            </a:r>
            <a:r>
              <a:rPr lang="el-GR" sz="2400" dirty="0"/>
              <a:t> νερού </a:t>
            </a:r>
            <a:r>
              <a:rPr lang="el-GR" sz="2400" b="1" dirty="0"/>
              <a:t>0,65</a:t>
            </a:r>
            <a:r>
              <a:rPr lang="el-GR" sz="2400" dirty="0"/>
              <a:t> και </a:t>
            </a:r>
            <a:r>
              <a:rPr lang="el-GR" sz="2400" b="1" dirty="0"/>
              <a:t>0,61</a:t>
            </a:r>
            <a:r>
              <a:rPr lang="el-GR" sz="2400" dirty="0"/>
              <a:t> αντίστοιχα.</a:t>
            </a:r>
            <a:endParaRPr lang="el-GR" sz="2400" b="1" dirty="0"/>
          </a:p>
          <a:p>
            <a:endParaRPr lang="el-GR" dirty="0"/>
          </a:p>
        </p:txBody>
      </p:sp>
      <p:pic>
        <p:nvPicPr>
          <p:cNvPr id="109572" name="Picture 4" descr="petri-dish.jpg"/>
          <p:cNvPicPr>
            <a:picLocks noChangeAspect="1" noChangeArrowheads="1"/>
          </p:cNvPicPr>
          <p:nvPr/>
        </p:nvPicPr>
        <p:blipFill>
          <a:blip r:embed="rId3" cstate="print"/>
          <a:srcRect/>
          <a:stretch>
            <a:fillRect/>
          </a:stretch>
        </p:blipFill>
        <p:spPr bwMode="auto">
          <a:xfrm>
            <a:off x="4572000" y="836712"/>
            <a:ext cx="3433564" cy="343356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Τα περισσότερα ωμά τρόφιμα, όπως τα κρέατα, τα φρούτα και τα λαχανικά, διαθέτουν τιμές </a:t>
            </a:r>
            <a:r>
              <a:rPr lang="el-GR" dirty="0" err="1"/>
              <a:t>ενεργότητας</a:t>
            </a:r>
            <a:r>
              <a:rPr lang="el-GR" dirty="0"/>
              <a:t> νερού μεταξύ 0,97- 0,99 οι οποίες θεωρούνται ιδανικές για την ανάπτυξη των περισσοτέρων μικροοργανισμών.</a:t>
            </a:r>
          </a:p>
          <a:p>
            <a:endParaRPr lang="el-GR" b="1" dirty="0"/>
          </a:p>
          <a:p>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81000" y="548680"/>
            <a:ext cx="8763000" cy="457200"/>
          </a:xfrm>
          <a:prstGeom prst="rect">
            <a:avLst/>
          </a:prstGeom>
          <a:noFill/>
          <a:ln w="9525">
            <a:noFill/>
            <a:miter lim="800000"/>
            <a:headEnd/>
            <a:tailEnd/>
          </a:ln>
          <a:effectLst>
            <a:outerShdw dist="45791" dir="2021404" algn="ctr" rotWithShape="0">
              <a:srgbClr val="F82300"/>
            </a:outerShdw>
          </a:effectLst>
        </p:spPr>
        <p:txBody>
          <a:bodyPr anchor="ctr"/>
          <a:lstStyle/>
          <a:p>
            <a:pPr algn="l"/>
            <a:r>
              <a:rPr lang="el-GR" sz="3600" b="1" dirty="0">
                <a:effectLst>
                  <a:outerShdw blurRad="38100" dist="38100" dir="2700000" algn="tl">
                    <a:srgbClr val="C0C0C0"/>
                  </a:outerShdw>
                </a:effectLst>
                <a:latin typeface="Book Antiqua" pitchFamily="18" charset="0"/>
              </a:rPr>
              <a:t>ΕΝΕΡΓΟΤΗΤΑ ΝΕΡΟΥ-[</a:t>
            </a:r>
            <a:r>
              <a:rPr lang="en-US" sz="3600" b="1" dirty="0">
                <a:effectLst>
                  <a:outerShdw blurRad="38100" dist="38100" dir="2700000" algn="tl">
                    <a:srgbClr val="C0C0C0"/>
                  </a:outerShdw>
                </a:effectLst>
                <a:latin typeface="Book Antiqua" pitchFamily="18" charset="0"/>
              </a:rPr>
              <a:t>a</a:t>
            </a:r>
            <a:r>
              <a:rPr lang="en-US" sz="3600" b="1" baseline="-25000" dirty="0">
                <a:effectLst>
                  <a:outerShdw blurRad="38100" dist="38100" dir="2700000" algn="tl">
                    <a:srgbClr val="C0C0C0"/>
                  </a:outerShdw>
                </a:effectLst>
                <a:latin typeface="Book Antiqua" pitchFamily="18" charset="0"/>
              </a:rPr>
              <a:t>w</a:t>
            </a:r>
            <a:r>
              <a:rPr lang="en-US" sz="3600" b="1" dirty="0">
                <a:effectLst>
                  <a:outerShdw blurRad="38100" dist="38100" dir="2700000" algn="tl">
                    <a:srgbClr val="C0C0C0"/>
                  </a:outerShdw>
                </a:effectLst>
                <a:latin typeface="Book Antiqua" pitchFamily="18" charset="0"/>
              </a:rPr>
              <a:t>]</a:t>
            </a:r>
          </a:p>
        </p:txBody>
      </p:sp>
      <p:sp>
        <p:nvSpPr>
          <p:cNvPr id="36867" name="Rectangle 9"/>
          <p:cNvSpPr>
            <a:spLocks noChangeArrowheads="1"/>
          </p:cNvSpPr>
          <p:nvPr/>
        </p:nvSpPr>
        <p:spPr bwMode="auto">
          <a:xfrm>
            <a:off x="533400" y="1143000"/>
            <a:ext cx="2571750" cy="304800"/>
          </a:xfrm>
          <a:prstGeom prst="rect">
            <a:avLst/>
          </a:prstGeom>
          <a:noFill/>
          <a:ln w="9525">
            <a:noFill/>
            <a:miter lim="800000"/>
            <a:headEnd/>
            <a:tailEnd/>
          </a:ln>
        </p:spPr>
        <p:txBody>
          <a:bodyPr anchor="ctr"/>
          <a:lstStyle/>
          <a:p>
            <a:r>
              <a:rPr lang="el-GR" sz="2000" b="1" dirty="0">
                <a:latin typeface="Book Antiqua" pitchFamily="18" charset="0"/>
              </a:rPr>
              <a:t>ΤΡΟΦΙΜΟ</a:t>
            </a:r>
            <a:endParaRPr lang="en-US" sz="2000" b="1" dirty="0">
              <a:latin typeface="Book Antiqua" pitchFamily="18" charset="0"/>
            </a:endParaRPr>
          </a:p>
        </p:txBody>
      </p:sp>
      <p:sp>
        <p:nvSpPr>
          <p:cNvPr id="36868" name="Rectangle 14"/>
          <p:cNvSpPr>
            <a:spLocks noChangeArrowheads="1"/>
          </p:cNvSpPr>
          <p:nvPr/>
        </p:nvSpPr>
        <p:spPr bwMode="auto">
          <a:xfrm>
            <a:off x="533400" y="23241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Νωπό κρέας - Ψάρια</a:t>
            </a:r>
            <a:endParaRPr lang="en-US" sz="1600" b="1">
              <a:solidFill>
                <a:schemeClr val="tx1"/>
              </a:solidFill>
              <a:latin typeface="Book Antiqua" pitchFamily="18" charset="0"/>
            </a:endParaRPr>
          </a:p>
        </p:txBody>
      </p:sp>
      <p:sp>
        <p:nvSpPr>
          <p:cNvPr id="36869" name="Rectangle 24"/>
          <p:cNvSpPr>
            <a:spLocks noChangeArrowheads="1"/>
          </p:cNvSpPr>
          <p:nvPr/>
        </p:nvSpPr>
        <p:spPr bwMode="auto">
          <a:xfrm>
            <a:off x="4051300" y="1143000"/>
            <a:ext cx="1735138" cy="304800"/>
          </a:xfrm>
          <a:prstGeom prst="rect">
            <a:avLst/>
          </a:prstGeom>
          <a:noFill/>
          <a:ln w="9525">
            <a:noFill/>
            <a:miter lim="800000"/>
            <a:headEnd/>
            <a:tailEnd/>
          </a:ln>
        </p:spPr>
        <p:txBody>
          <a:bodyPr anchor="ctr"/>
          <a:lstStyle/>
          <a:p>
            <a:r>
              <a:rPr lang="el-GR" sz="2000" b="1" dirty="0" err="1">
                <a:latin typeface="Tahoma" pitchFamily="34" charset="0"/>
              </a:rPr>
              <a:t>a</a:t>
            </a:r>
            <a:r>
              <a:rPr lang="el-GR" sz="2000" b="1" baseline="-25000" dirty="0" err="1">
                <a:latin typeface="Tahoma" pitchFamily="34" charset="0"/>
              </a:rPr>
              <a:t>w</a:t>
            </a:r>
            <a:endParaRPr lang="en-US" sz="2000" b="1" baseline="-25000" dirty="0">
              <a:latin typeface="Tahoma" pitchFamily="34" charset="0"/>
            </a:endParaRPr>
          </a:p>
        </p:txBody>
      </p:sp>
      <p:sp>
        <p:nvSpPr>
          <p:cNvPr id="36870" name="Rectangle 25"/>
          <p:cNvSpPr>
            <a:spLocks noChangeArrowheads="1"/>
          </p:cNvSpPr>
          <p:nvPr/>
        </p:nvSpPr>
        <p:spPr bwMode="auto">
          <a:xfrm>
            <a:off x="4057650" y="2324100"/>
            <a:ext cx="1735138" cy="304800"/>
          </a:xfrm>
          <a:prstGeom prst="rect">
            <a:avLst/>
          </a:prstGeom>
          <a:noFill/>
          <a:ln w="9525">
            <a:noFill/>
            <a:miter lim="800000"/>
            <a:headEnd/>
            <a:tailEnd/>
          </a:ln>
        </p:spPr>
        <p:txBody>
          <a:bodyPr anchor="ctr"/>
          <a:lstStyle/>
          <a:p>
            <a:pPr algn="l"/>
            <a:r>
              <a:rPr lang="el-GR" sz="1600" b="1" dirty="0">
                <a:solidFill>
                  <a:schemeClr val="tx1"/>
                </a:solidFill>
                <a:latin typeface="Tahoma" pitchFamily="34" charset="0"/>
              </a:rPr>
              <a:t>0.990 - 0.995</a:t>
            </a:r>
            <a:endParaRPr lang="en-US" sz="1600" b="1" dirty="0">
              <a:solidFill>
                <a:schemeClr val="tx1"/>
              </a:solidFill>
              <a:latin typeface="Tahoma" pitchFamily="34" charset="0"/>
            </a:endParaRPr>
          </a:p>
        </p:txBody>
      </p:sp>
      <p:sp>
        <p:nvSpPr>
          <p:cNvPr id="36871" name="Rectangle 26"/>
          <p:cNvSpPr>
            <a:spLocks noChangeArrowheads="1"/>
          </p:cNvSpPr>
          <p:nvPr/>
        </p:nvSpPr>
        <p:spPr bwMode="auto">
          <a:xfrm>
            <a:off x="533400" y="16256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Νερό</a:t>
            </a:r>
            <a:endParaRPr lang="en-US" sz="1600" b="1">
              <a:solidFill>
                <a:schemeClr val="tx1"/>
              </a:solidFill>
              <a:latin typeface="Book Antiqua" pitchFamily="18" charset="0"/>
            </a:endParaRPr>
          </a:p>
        </p:txBody>
      </p:sp>
      <p:sp>
        <p:nvSpPr>
          <p:cNvPr id="36872" name="Rectangle 27"/>
          <p:cNvSpPr>
            <a:spLocks noChangeArrowheads="1"/>
          </p:cNvSpPr>
          <p:nvPr/>
        </p:nvSpPr>
        <p:spPr bwMode="auto">
          <a:xfrm>
            <a:off x="4057650" y="16256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1.000</a:t>
            </a:r>
            <a:endParaRPr lang="en-US" sz="1600" b="1">
              <a:solidFill>
                <a:schemeClr val="tx1"/>
              </a:solidFill>
              <a:latin typeface="Tahoma" pitchFamily="34" charset="0"/>
            </a:endParaRPr>
          </a:p>
        </p:txBody>
      </p:sp>
      <p:sp>
        <p:nvSpPr>
          <p:cNvPr id="36873" name="Rectangle 28"/>
          <p:cNvSpPr>
            <a:spLocks noChangeArrowheads="1"/>
          </p:cNvSpPr>
          <p:nvPr/>
        </p:nvSpPr>
        <p:spPr bwMode="auto">
          <a:xfrm>
            <a:off x="533400" y="26670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Μαγειρεμένο κρέας</a:t>
            </a:r>
            <a:endParaRPr lang="en-US" sz="1600" b="1">
              <a:solidFill>
                <a:schemeClr val="tx1"/>
              </a:solidFill>
              <a:latin typeface="Book Antiqua" pitchFamily="18" charset="0"/>
            </a:endParaRPr>
          </a:p>
        </p:txBody>
      </p:sp>
      <p:sp>
        <p:nvSpPr>
          <p:cNvPr id="36874" name="Rectangle 29"/>
          <p:cNvSpPr>
            <a:spLocks noChangeArrowheads="1"/>
          </p:cNvSpPr>
          <p:nvPr/>
        </p:nvSpPr>
        <p:spPr bwMode="auto">
          <a:xfrm>
            <a:off x="4057650" y="26670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0.965 - 0.980</a:t>
            </a:r>
            <a:endParaRPr lang="en-US" sz="1600" b="1">
              <a:solidFill>
                <a:schemeClr val="tx1"/>
              </a:solidFill>
              <a:latin typeface="Tahoma" pitchFamily="34" charset="0"/>
            </a:endParaRPr>
          </a:p>
        </p:txBody>
      </p:sp>
      <p:sp>
        <p:nvSpPr>
          <p:cNvPr id="36875" name="Rectangle 30"/>
          <p:cNvSpPr>
            <a:spLocks noChangeArrowheads="1"/>
          </p:cNvSpPr>
          <p:nvPr/>
        </p:nvSpPr>
        <p:spPr bwMode="auto">
          <a:xfrm>
            <a:off x="533400" y="30226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Ψωμί</a:t>
            </a:r>
            <a:endParaRPr lang="en-US" sz="1600" b="1">
              <a:solidFill>
                <a:schemeClr val="tx1"/>
              </a:solidFill>
              <a:latin typeface="Book Antiqua" pitchFamily="18" charset="0"/>
            </a:endParaRPr>
          </a:p>
        </p:txBody>
      </p:sp>
      <p:sp>
        <p:nvSpPr>
          <p:cNvPr id="36876" name="Rectangle 31"/>
          <p:cNvSpPr>
            <a:spLocks noChangeArrowheads="1"/>
          </p:cNvSpPr>
          <p:nvPr/>
        </p:nvSpPr>
        <p:spPr bwMode="auto">
          <a:xfrm>
            <a:off x="4057650" y="30226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0.900 - 0.850</a:t>
            </a:r>
            <a:endParaRPr lang="en-US" sz="1600" b="1">
              <a:solidFill>
                <a:schemeClr val="tx1"/>
              </a:solidFill>
              <a:latin typeface="Tahoma" pitchFamily="34" charset="0"/>
            </a:endParaRPr>
          </a:p>
        </p:txBody>
      </p:sp>
      <p:sp>
        <p:nvSpPr>
          <p:cNvPr id="36877" name="Rectangle 32"/>
          <p:cNvSpPr>
            <a:spLocks noChangeArrowheads="1"/>
          </p:cNvSpPr>
          <p:nvPr/>
        </p:nvSpPr>
        <p:spPr bwMode="auto">
          <a:xfrm>
            <a:off x="533400" y="33782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Σαλάμι</a:t>
            </a:r>
            <a:endParaRPr lang="en-US" sz="1600" b="1">
              <a:solidFill>
                <a:schemeClr val="tx1"/>
              </a:solidFill>
              <a:latin typeface="Book Antiqua" pitchFamily="18" charset="0"/>
            </a:endParaRPr>
          </a:p>
        </p:txBody>
      </p:sp>
      <p:sp>
        <p:nvSpPr>
          <p:cNvPr id="36878" name="Rectangle 33"/>
          <p:cNvSpPr>
            <a:spLocks noChangeArrowheads="1"/>
          </p:cNvSpPr>
          <p:nvPr/>
        </p:nvSpPr>
        <p:spPr bwMode="auto">
          <a:xfrm>
            <a:off x="4057650" y="33782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0.850 - 0.900</a:t>
            </a:r>
            <a:endParaRPr lang="en-US" sz="1600" b="1">
              <a:solidFill>
                <a:schemeClr val="tx1"/>
              </a:solidFill>
              <a:latin typeface="Tahoma" pitchFamily="34" charset="0"/>
            </a:endParaRPr>
          </a:p>
        </p:txBody>
      </p:sp>
      <p:sp>
        <p:nvSpPr>
          <p:cNvPr id="36879" name="Rectangle 34"/>
          <p:cNvSpPr>
            <a:spLocks noChangeArrowheads="1"/>
          </p:cNvSpPr>
          <p:nvPr/>
        </p:nvSpPr>
        <p:spPr bwMode="auto">
          <a:xfrm>
            <a:off x="533400" y="37465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Μέλι</a:t>
            </a:r>
            <a:endParaRPr lang="en-US" sz="1600" b="1">
              <a:solidFill>
                <a:schemeClr val="tx1"/>
              </a:solidFill>
              <a:latin typeface="Book Antiqua" pitchFamily="18" charset="0"/>
            </a:endParaRPr>
          </a:p>
        </p:txBody>
      </p:sp>
      <p:sp>
        <p:nvSpPr>
          <p:cNvPr id="36880" name="Rectangle 35"/>
          <p:cNvSpPr>
            <a:spLocks noChangeArrowheads="1"/>
          </p:cNvSpPr>
          <p:nvPr/>
        </p:nvSpPr>
        <p:spPr bwMode="auto">
          <a:xfrm>
            <a:off x="4057650" y="37465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0.750 </a:t>
            </a:r>
            <a:endParaRPr lang="en-US" sz="1600" b="1">
              <a:solidFill>
                <a:schemeClr val="tx1"/>
              </a:solidFill>
              <a:latin typeface="Tahoma" pitchFamily="34" charset="0"/>
            </a:endParaRPr>
          </a:p>
        </p:txBody>
      </p:sp>
      <p:sp>
        <p:nvSpPr>
          <p:cNvPr id="36881" name="Rectangle 36"/>
          <p:cNvSpPr>
            <a:spLocks noChangeArrowheads="1"/>
          </p:cNvSpPr>
          <p:nvPr/>
        </p:nvSpPr>
        <p:spPr bwMode="auto">
          <a:xfrm>
            <a:off x="533400" y="41021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Αποξηραμένα φρούτα</a:t>
            </a:r>
            <a:endParaRPr lang="en-US" sz="1600" b="1">
              <a:solidFill>
                <a:schemeClr val="tx1"/>
              </a:solidFill>
              <a:latin typeface="Book Antiqua" pitchFamily="18" charset="0"/>
            </a:endParaRPr>
          </a:p>
        </p:txBody>
      </p:sp>
      <p:sp>
        <p:nvSpPr>
          <p:cNvPr id="36882" name="Rectangle 37"/>
          <p:cNvSpPr>
            <a:spLocks noChangeArrowheads="1"/>
          </p:cNvSpPr>
          <p:nvPr/>
        </p:nvSpPr>
        <p:spPr bwMode="auto">
          <a:xfrm>
            <a:off x="4057650" y="41021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0.600 - 0.750</a:t>
            </a:r>
            <a:endParaRPr lang="en-US" sz="1600" b="1">
              <a:solidFill>
                <a:schemeClr val="tx1"/>
              </a:solidFill>
              <a:latin typeface="Tahoma" pitchFamily="34" charset="0"/>
            </a:endParaRPr>
          </a:p>
        </p:txBody>
      </p:sp>
      <p:sp>
        <p:nvSpPr>
          <p:cNvPr id="36883" name="Rectangle 38"/>
          <p:cNvSpPr>
            <a:spLocks noChangeArrowheads="1"/>
          </p:cNvSpPr>
          <p:nvPr/>
        </p:nvSpPr>
        <p:spPr bwMode="auto">
          <a:xfrm>
            <a:off x="533400" y="44577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Σκόνη γάλακτος</a:t>
            </a:r>
            <a:endParaRPr lang="en-US" sz="1600" b="1">
              <a:solidFill>
                <a:schemeClr val="tx1"/>
              </a:solidFill>
              <a:latin typeface="Book Antiqua" pitchFamily="18" charset="0"/>
            </a:endParaRPr>
          </a:p>
        </p:txBody>
      </p:sp>
      <p:sp>
        <p:nvSpPr>
          <p:cNvPr id="36884" name="Rectangle 39"/>
          <p:cNvSpPr>
            <a:spLocks noChangeArrowheads="1"/>
          </p:cNvSpPr>
          <p:nvPr/>
        </p:nvSpPr>
        <p:spPr bwMode="auto">
          <a:xfrm>
            <a:off x="4057650" y="44577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0.700</a:t>
            </a:r>
            <a:endParaRPr lang="en-US" sz="1600" b="1">
              <a:solidFill>
                <a:schemeClr val="tx1"/>
              </a:solidFill>
              <a:latin typeface="Tahoma" pitchFamily="34" charset="0"/>
            </a:endParaRPr>
          </a:p>
        </p:txBody>
      </p:sp>
      <p:sp>
        <p:nvSpPr>
          <p:cNvPr id="36885" name="Rectangle 40"/>
          <p:cNvSpPr>
            <a:spLocks noChangeArrowheads="1"/>
          </p:cNvSpPr>
          <p:nvPr/>
        </p:nvSpPr>
        <p:spPr bwMode="auto">
          <a:xfrm>
            <a:off x="533400" y="48133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Πάγος (-40</a:t>
            </a:r>
            <a:r>
              <a:rPr lang="el-GR" sz="1600" b="1" baseline="30000">
                <a:solidFill>
                  <a:schemeClr val="tx1"/>
                </a:solidFill>
                <a:latin typeface="Book Antiqua" pitchFamily="18" charset="0"/>
              </a:rPr>
              <a:t>ο</a:t>
            </a:r>
            <a:r>
              <a:rPr lang="en-US" sz="1600" b="1">
                <a:solidFill>
                  <a:schemeClr val="tx1"/>
                </a:solidFill>
                <a:latin typeface="Book Antiqua" pitchFamily="18" charset="0"/>
              </a:rPr>
              <a:t>C)</a:t>
            </a:r>
          </a:p>
        </p:txBody>
      </p:sp>
      <p:sp>
        <p:nvSpPr>
          <p:cNvPr id="36886" name="Rectangle 41"/>
          <p:cNvSpPr>
            <a:spLocks noChangeArrowheads="1"/>
          </p:cNvSpPr>
          <p:nvPr/>
        </p:nvSpPr>
        <p:spPr bwMode="auto">
          <a:xfrm>
            <a:off x="4057650" y="48133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0.680</a:t>
            </a:r>
            <a:endParaRPr lang="en-US" sz="1600" b="1">
              <a:solidFill>
                <a:schemeClr val="tx1"/>
              </a:solidFill>
              <a:latin typeface="Tahoma" pitchFamily="34" charset="0"/>
            </a:endParaRPr>
          </a:p>
        </p:txBody>
      </p:sp>
      <p:sp>
        <p:nvSpPr>
          <p:cNvPr id="36887" name="Rectangle 42"/>
          <p:cNvSpPr>
            <a:spLocks noChangeArrowheads="1"/>
          </p:cNvSpPr>
          <p:nvPr/>
        </p:nvSpPr>
        <p:spPr bwMode="auto">
          <a:xfrm>
            <a:off x="533400" y="196850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Γάλα - Φρούτα - Λαχανικά</a:t>
            </a:r>
            <a:endParaRPr lang="en-US" sz="1600" b="1">
              <a:solidFill>
                <a:schemeClr val="tx1"/>
              </a:solidFill>
              <a:latin typeface="Book Antiqua" pitchFamily="18" charset="0"/>
            </a:endParaRPr>
          </a:p>
        </p:txBody>
      </p:sp>
      <p:sp>
        <p:nvSpPr>
          <p:cNvPr id="36888" name="Rectangle 43"/>
          <p:cNvSpPr>
            <a:spLocks noChangeArrowheads="1"/>
          </p:cNvSpPr>
          <p:nvPr/>
        </p:nvSpPr>
        <p:spPr bwMode="auto">
          <a:xfrm>
            <a:off x="4057650" y="196850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0.995 - 0.998</a:t>
            </a:r>
            <a:endParaRPr lang="en-US" sz="1600" b="1">
              <a:solidFill>
                <a:schemeClr val="tx1"/>
              </a:solidFill>
              <a:latin typeface="Tahoma" pitchFamily="34" charset="0"/>
            </a:endParaRPr>
          </a:p>
        </p:txBody>
      </p:sp>
      <p:sp>
        <p:nvSpPr>
          <p:cNvPr id="36889" name="Rectangle 45"/>
          <p:cNvSpPr>
            <a:spLocks noChangeArrowheads="1"/>
          </p:cNvSpPr>
          <p:nvPr/>
        </p:nvSpPr>
        <p:spPr bwMode="auto">
          <a:xfrm>
            <a:off x="533400" y="5175250"/>
            <a:ext cx="2946400" cy="304800"/>
          </a:xfrm>
          <a:prstGeom prst="rect">
            <a:avLst/>
          </a:prstGeom>
          <a:noFill/>
          <a:ln w="9525">
            <a:noFill/>
            <a:miter lim="800000"/>
            <a:headEnd/>
            <a:tailEnd/>
          </a:ln>
        </p:spPr>
        <p:txBody>
          <a:bodyPr anchor="ctr"/>
          <a:lstStyle/>
          <a:p>
            <a:pPr algn="l"/>
            <a:r>
              <a:rPr lang="el-GR" sz="1600" b="1">
                <a:solidFill>
                  <a:schemeClr val="tx1"/>
                </a:solidFill>
                <a:latin typeface="Book Antiqua" pitchFamily="18" charset="0"/>
              </a:rPr>
              <a:t>Ζυμαρικά</a:t>
            </a:r>
            <a:endParaRPr lang="en-US" sz="1600" b="1">
              <a:solidFill>
                <a:schemeClr val="tx1"/>
              </a:solidFill>
              <a:latin typeface="Book Antiqua" pitchFamily="18" charset="0"/>
            </a:endParaRPr>
          </a:p>
        </p:txBody>
      </p:sp>
      <p:sp>
        <p:nvSpPr>
          <p:cNvPr id="36890" name="Rectangle 46"/>
          <p:cNvSpPr>
            <a:spLocks noChangeArrowheads="1"/>
          </p:cNvSpPr>
          <p:nvPr/>
        </p:nvSpPr>
        <p:spPr bwMode="auto">
          <a:xfrm>
            <a:off x="4057650" y="5175250"/>
            <a:ext cx="1735138" cy="304800"/>
          </a:xfrm>
          <a:prstGeom prst="rect">
            <a:avLst/>
          </a:prstGeom>
          <a:noFill/>
          <a:ln w="9525">
            <a:noFill/>
            <a:miter lim="800000"/>
            <a:headEnd/>
            <a:tailEnd/>
          </a:ln>
        </p:spPr>
        <p:txBody>
          <a:bodyPr anchor="ctr"/>
          <a:lstStyle/>
          <a:p>
            <a:pPr algn="l"/>
            <a:r>
              <a:rPr lang="el-GR" sz="1600" b="1">
                <a:solidFill>
                  <a:schemeClr val="tx1"/>
                </a:solidFill>
                <a:latin typeface="Tahoma" pitchFamily="34" charset="0"/>
              </a:rPr>
              <a:t>0.20 - 0.60</a:t>
            </a:r>
            <a:endParaRPr lang="en-US" sz="1600" b="1">
              <a:solidFill>
                <a:schemeClr val="tx1"/>
              </a:solidFill>
              <a:latin typeface="Tahoma" pitchFamily="34" charset="0"/>
            </a:endParaRPr>
          </a:p>
        </p:txBody>
      </p:sp>
      <p:sp>
        <p:nvSpPr>
          <p:cNvPr id="27" name="26 - TextBox"/>
          <p:cNvSpPr txBox="1"/>
          <p:nvPr/>
        </p:nvSpPr>
        <p:spPr>
          <a:xfrm>
            <a:off x="395536" y="5805264"/>
            <a:ext cx="8352928" cy="830997"/>
          </a:xfrm>
          <a:prstGeom prst="rect">
            <a:avLst/>
          </a:prstGeom>
          <a:noFill/>
        </p:spPr>
        <p:txBody>
          <a:bodyPr wrap="square" rtlCol="0">
            <a:spAutoFit/>
          </a:bodyPr>
          <a:lstStyle/>
          <a:p>
            <a:r>
              <a:rPr lang="el-GR" dirty="0"/>
              <a:t>Όσο πιο &lt;1 είναι η </a:t>
            </a:r>
            <a:r>
              <a:rPr lang="en-US" dirty="0"/>
              <a:t>a</a:t>
            </a:r>
            <a:r>
              <a:rPr lang="en-US" baseline="-25000" dirty="0"/>
              <a:t>w</a:t>
            </a:r>
            <a:r>
              <a:rPr lang="en-US" dirty="0"/>
              <a:t> </a:t>
            </a:r>
            <a:r>
              <a:rPr lang="el-GR" dirty="0"/>
              <a:t>τόσο λιγότερο ευνοϊκό είναι το περιβάλλον για την ανάπτυξη του μικροοργανισμού</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419872" y="764704"/>
            <a:ext cx="5040560" cy="5865379"/>
          </a:xfrm>
          <a:prstGeom prst="rect">
            <a:avLst/>
          </a:prstGeom>
          <a:noFill/>
          <a:ln w="9525">
            <a:noFill/>
            <a:miter lim="800000"/>
            <a:headEnd/>
            <a:tailEnd/>
          </a:ln>
        </p:spPr>
      </p:pic>
      <p:sp>
        <p:nvSpPr>
          <p:cNvPr id="3" name="2 - TextBox"/>
          <p:cNvSpPr txBox="1"/>
          <p:nvPr/>
        </p:nvSpPr>
        <p:spPr>
          <a:xfrm>
            <a:off x="179512" y="1916833"/>
            <a:ext cx="3312368" cy="2062103"/>
          </a:xfrm>
          <a:prstGeom prst="rect">
            <a:avLst/>
          </a:prstGeom>
          <a:noFill/>
        </p:spPr>
        <p:txBody>
          <a:bodyPr wrap="square" rtlCol="0">
            <a:spAutoFit/>
          </a:bodyPr>
          <a:lstStyle/>
          <a:p>
            <a:r>
              <a:rPr lang="el-GR" sz="3200" dirty="0"/>
              <a:t>Όρια ανάπτυξης μικροοργανισμών σε διαφορετικές τιμές </a:t>
            </a:r>
            <a:r>
              <a:rPr lang="en-US" sz="3200" b="1" dirty="0"/>
              <a:t>a</a:t>
            </a:r>
            <a:r>
              <a:rPr lang="en-US" sz="3200" b="1" baseline="-25000" dirty="0"/>
              <a:t>w</a:t>
            </a:r>
            <a:endParaRPr lang="el-GR" sz="3200" b="1" baseline="-25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483768" y="401962"/>
          <a:ext cx="6480719" cy="6456038"/>
        </p:xfrm>
        <a:graphic>
          <a:graphicData uri="http://schemas.openxmlformats.org/drawingml/2006/table">
            <a:tbl>
              <a:tblPr/>
              <a:tblGrid>
                <a:gridCol w="2168711">
                  <a:extLst>
                    <a:ext uri="{9D8B030D-6E8A-4147-A177-3AD203B41FA5}">
                      <a16:colId xmlns:a16="http://schemas.microsoft.com/office/drawing/2014/main" val="20000"/>
                    </a:ext>
                  </a:extLst>
                </a:gridCol>
                <a:gridCol w="1070943">
                  <a:extLst>
                    <a:ext uri="{9D8B030D-6E8A-4147-A177-3AD203B41FA5}">
                      <a16:colId xmlns:a16="http://schemas.microsoft.com/office/drawing/2014/main" val="20001"/>
                    </a:ext>
                  </a:extLst>
                </a:gridCol>
                <a:gridCol w="2168711">
                  <a:extLst>
                    <a:ext uri="{9D8B030D-6E8A-4147-A177-3AD203B41FA5}">
                      <a16:colId xmlns:a16="http://schemas.microsoft.com/office/drawing/2014/main" val="20002"/>
                    </a:ext>
                  </a:extLst>
                </a:gridCol>
                <a:gridCol w="1072354">
                  <a:extLst>
                    <a:ext uri="{9D8B030D-6E8A-4147-A177-3AD203B41FA5}">
                      <a16:colId xmlns:a16="http://schemas.microsoft.com/office/drawing/2014/main" val="20003"/>
                    </a:ext>
                  </a:extLst>
                </a:gridCol>
              </a:tblGrid>
              <a:tr h="280032">
                <a:tc>
                  <a:txBody>
                    <a:bodyPr/>
                    <a:lstStyle/>
                    <a:p>
                      <a:pPr algn="ctr">
                        <a:spcAft>
                          <a:spcPts val="0"/>
                        </a:spcAft>
                      </a:pPr>
                      <a:r>
                        <a:rPr lang="el-GR" sz="1400" b="1" dirty="0">
                          <a:latin typeface="Times New Roman"/>
                          <a:ea typeface="Times New Roman"/>
                          <a:cs typeface="Times New Roman"/>
                        </a:rPr>
                        <a:t>Προϊόντα ζωικής προέλευσης</a:t>
                      </a:r>
                      <a:endParaRPr lang="el-GR" sz="14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b="1" dirty="0">
                          <a:latin typeface="Times New Roman"/>
                          <a:ea typeface="Times New Roman"/>
                          <a:cs typeface="Times New Roman"/>
                        </a:rPr>
                        <a:t>a</a:t>
                      </a:r>
                      <a:r>
                        <a:rPr lang="en-GB" sz="1400" b="1" baseline="-25000" dirty="0">
                          <a:latin typeface="Times New Roman"/>
                          <a:ea typeface="Times New Roman"/>
                          <a:cs typeface="Times New Roman"/>
                        </a:rPr>
                        <a:t>w</a:t>
                      </a:r>
                      <a:endParaRPr lang="el-GR" sz="14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l-GR" sz="1400" b="1" dirty="0">
                          <a:latin typeface="Times New Roman"/>
                          <a:ea typeface="Times New Roman"/>
                          <a:cs typeface="Times New Roman"/>
                        </a:rPr>
                        <a:t>Προϊόντα φυτικής προέλευσης</a:t>
                      </a:r>
                      <a:endParaRPr lang="el-GR" sz="14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n-GB" sz="1400" b="1" dirty="0">
                          <a:latin typeface="Times New Roman"/>
                          <a:ea typeface="Times New Roman"/>
                          <a:cs typeface="Times New Roman"/>
                        </a:rPr>
                        <a:t>a</a:t>
                      </a:r>
                      <a:r>
                        <a:rPr lang="en-GB" sz="1400" b="1" baseline="-25000" dirty="0">
                          <a:latin typeface="Times New Roman"/>
                          <a:ea typeface="Times New Roman"/>
                          <a:cs typeface="Times New Roman"/>
                        </a:rPr>
                        <a:t>w</a:t>
                      </a:r>
                      <a:endParaRPr lang="el-GR" sz="14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80032">
                <a:tc>
                  <a:txBody>
                    <a:bodyPr/>
                    <a:lstStyle/>
                    <a:p>
                      <a:pPr algn="ctr">
                        <a:spcAft>
                          <a:spcPts val="0"/>
                        </a:spcAft>
                      </a:pPr>
                      <a:r>
                        <a:rPr lang="el-GR" sz="1200" dirty="0">
                          <a:latin typeface="Times New Roman"/>
                          <a:ea typeface="Times New Roman"/>
                          <a:cs typeface="Times New Roman"/>
                        </a:rPr>
                        <a:t>Φρέσκα κρέατα, πουλερικά, ψάρια</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l-GR" sz="1200" dirty="0">
                          <a:latin typeface="Times New Roman"/>
                          <a:ea typeface="Times New Roman"/>
                          <a:cs typeface="Times New Roman"/>
                        </a:rPr>
                        <a:t>0,99 – 1,00</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Πουτίγκες</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0,97 – 0,99</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8018">
                <a:tc>
                  <a:txBody>
                    <a:bodyPr/>
                    <a:lstStyle/>
                    <a:p>
                      <a:pPr algn="ctr">
                        <a:lnSpc>
                          <a:spcPct val="120000"/>
                        </a:lnSpc>
                        <a:spcAft>
                          <a:spcPts val="0"/>
                        </a:spcAft>
                      </a:pPr>
                      <a:r>
                        <a:rPr lang="el-GR" sz="1200" dirty="0">
                          <a:latin typeface="Times New Roman"/>
                          <a:ea typeface="Times New Roman"/>
                          <a:cs typeface="Times New Roman"/>
                        </a:rPr>
                        <a:t>Λουκάνικα</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l-GR" sz="1200" dirty="0">
                          <a:latin typeface="Times New Roman"/>
                          <a:ea typeface="Times New Roman"/>
                          <a:cs typeface="Times New Roman"/>
                        </a:rPr>
                        <a:t>0,96</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Πουτίγκα με δαμάσκηνα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8018">
                <a:tc>
                  <a:txBody>
                    <a:bodyPr/>
                    <a:lstStyle/>
                    <a:p>
                      <a:pPr algn="ctr">
                        <a:lnSpc>
                          <a:spcPct val="120000"/>
                        </a:lnSpc>
                        <a:spcAft>
                          <a:spcPts val="0"/>
                        </a:spcAft>
                      </a:pPr>
                      <a:r>
                        <a:rPr lang="el-GR" sz="1200">
                          <a:latin typeface="Times New Roman"/>
                          <a:ea typeface="Times New Roman"/>
                          <a:cs typeface="Times New Roman"/>
                        </a:rPr>
                        <a:t>Σαλάμι</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l-GR" sz="1200" dirty="0">
                          <a:latin typeface="Times New Roman"/>
                          <a:ea typeface="Times New Roman"/>
                          <a:cs typeface="Times New Roman"/>
                        </a:rPr>
                        <a:t>0,82</a:t>
                      </a: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Ζάχαρη</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0,19</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8018">
                <a:tc>
                  <a:txBody>
                    <a:bodyPr/>
                    <a:lstStyle/>
                    <a:p>
                      <a:pPr algn="ctr">
                        <a:lnSpc>
                          <a:spcPct val="120000"/>
                        </a:lnSpc>
                        <a:spcAft>
                          <a:spcPts val="0"/>
                        </a:spcAft>
                      </a:pPr>
                      <a:r>
                        <a:rPr lang="en-GB" sz="1200">
                          <a:latin typeface="Times New Roman"/>
                          <a:ea typeface="Times New Roman"/>
                          <a:cs typeface="Times New Roman"/>
                        </a:rPr>
                        <a:t>Χαβιάρι</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0,92</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Καραμελωμένα</a:t>
                      </a:r>
                      <a:r>
                        <a:rPr lang="en-GB" sz="1200" dirty="0">
                          <a:latin typeface="Times New Roman"/>
                          <a:ea typeface="Times New Roman"/>
                          <a:cs typeface="Times New Roman"/>
                        </a:rPr>
                        <a:t> </a:t>
                      </a:r>
                      <a:r>
                        <a:rPr lang="en-GB" sz="1200" dirty="0" err="1">
                          <a:latin typeface="Times New Roman"/>
                          <a:ea typeface="Times New Roman"/>
                          <a:cs typeface="Times New Roman"/>
                        </a:rPr>
                        <a:t>γλυκά</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0,30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8018">
                <a:tc>
                  <a:txBody>
                    <a:bodyPr/>
                    <a:lstStyle/>
                    <a:p>
                      <a:pPr algn="ctr">
                        <a:lnSpc>
                          <a:spcPct val="120000"/>
                        </a:lnSpc>
                        <a:spcAft>
                          <a:spcPts val="0"/>
                        </a:spcAft>
                      </a:pPr>
                      <a:r>
                        <a:rPr lang="en-GB" sz="1200">
                          <a:latin typeface="Times New Roman"/>
                          <a:ea typeface="Times New Roman"/>
                          <a:cs typeface="Times New Roman"/>
                        </a:rPr>
                        <a:t>Τυριά</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0,95 – 1,00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Τριμμένο</a:t>
                      </a:r>
                      <a:r>
                        <a:rPr lang="en-GB" sz="1200" dirty="0">
                          <a:latin typeface="Times New Roman"/>
                          <a:ea typeface="Times New Roman"/>
                          <a:cs typeface="Times New Roman"/>
                        </a:rPr>
                        <a:t> </a:t>
                      </a:r>
                      <a:r>
                        <a:rPr lang="en-GB" sz="1200" dirty="0" err="1">
                          <a:latin typeface="Times New Roman"/>
                          <a:ea typeface="Times New Roman"/>
                          <a:cs typeface="Times New Roman"/>
                        </a:rPr>
                        <a:t>αμύγδαλο</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0,75</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8018">
                <a:tc>
                  <a:txBody>
                    <a:bodyPr/>
                    <a:lstStyle/>
                    <a:p>
                      <a:pPr algn="ctr">
                        <a:lnSpc>
                          <a:spcPct val="120000"/>
                        </a:lnSpc>
                        <a:spcAft>
                          <a:spcPts val="0"/>
                        </a:spcAft>
                      </a:pPr>
                      <a:r>
                        <a:rPr lang="en-GB" sz="1200">
                          <a:latin typeface="Times New Roman"/>
                          <a:ea typeface="Times New Roman"/>
                          <a:cs typeface="Times New Roman"/>
                        </a:rPr>
                        <a:t>Αυγά</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0,97</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Καραμέλα</a:t>
                      </a:r>
                      <a:r>
                        <a:rPr lang="en-GB" sz="1200" dirty="0">
                          <a:latin typeface="Times New Roman"/>
                          <a:ea typeface="Times New Roman"/>
                          <a:cs typeface="Times New Roman"/>
                        </a:rPr>
                        <a:t> </a:t>
                      </a:r>
                      <a:r>
                        <a:rPr lang="en-GB" sz="1200" dirty="0" err="1">
                          <a:latin typeface="Times New Roman"/>
                          <a:ea typeface="Times New Roman"/>
                          <a:cs typeface="Times New Roman"/>
                        </a:rPr>
                        <a:t>βουτύρου</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0,60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8018">
                <a:tc>
                  <a:txBody>
                    <a:bodyPr/>
                    <a:lstStyle/>
                    <a:p>
                      <a:pPr algn="ctr">
                        <a:lnSpc>
                          <a:spcPct val="120000"/>
                        </a:lnSpc>
                        <a:spcAft>
                          <a:spcPts val="0"/>
                        </a:spcAft>
                      </a:pPr>
                      <a:r>
                        <a:rPr lang="en-GB" sz="1200">
                          <a:latin typeface="Times New Roman"/>
                          <a:ea typeface="Times New Roman"/>
                          <a:cs typeface="Times New Roman"/>
                        </a:rPr>
                        <a:t>Συντηρημένα κρέατα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0,87 – 0,95</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Μαρμελάδες</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0,75 – 0,80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8018">
                <a:tc>
                  <a:txBody>
                    <a:bodyPr/>
                    <a:lstStyle/>
                    <a:p>
                      <a:pPr algn="ctr">
                        <a:lnSpc>
                          <a:spcPct val="120000"/>
                        </a:lnSpc>
                        <a:spcAft>
                          <a:spcPts val="0"/>
                        </a:spcAft>
                      </a:pPr>
                      <a:r>
                        <a:rPr lang="en-GB" sz="1200">
                          <a:latin typeface="Times New Roman"/>
                          <a:ea typeface="Times New Roman"/>
                          <a:cs typeface="Times New Roman"/>
                        </a:rPr>
                        <a:t>Γάλα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0,11</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Ζελέ</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0,82 – 0,94</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8018">
                <a:tc>
                  <a:txBody>
                    <a:bodyPr/>
                    <a:lstStyle/>
                    <a:p>
                      <a:pPr algn="ctr">
                        <a:lnSpc>
                          <a:spcPct val="120000"/>
                        </a:lnSpc>
                        <a:spcAft>
                          <a:spcPts val="0"/>
                        </a:spcAft>
                      </a:pPr>
                      <a:r>
                        <a:rPr lang="en-GB" sz="1200">
                          <a:latin typeface="Times New Roman"/>
                          <a:ea typeface="Times New Roman"/>
                          <a:cs typeface="Times New Roman"/>
                        </a:rPr>
                        <a:t>Ζαχαρούχο γάλα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0,83</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Ρύζι</a:t>
                      </a:r>
                      <a:r>
                        <a:rPr lang="en-GB" sz="1200" dirty="0">
                          <a:latin typeface="Times New Roman"/>
                          <a:ea typeface="Times New Roman"/>
                          <a:cs typeface="Times New Roman"/>
                        </a:rPr>
                        <a:t> </a:t>
                      </a:r>
                      <a:r>
                        <a:rPr lang="en-GB" sz="1200" dirty="0" err="1">
                          <a:latin typeface="Times New Roman"/>
                          <a:ea typeface="Times New Roman"/>
                          <a:cs typeface="Times New Roman"/>
                        </a:rPr>
                        <a:t>ωμό</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0,80 – 0,87</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8018">
                <a:tc>
                  <a:txBody>
                    <a:bodyPr/>
                    <a:lstStyle/>
                    <a:p>
                      <a:pPr algn="ctr">
                        <a:lnSpc>
                          <a:spcPct val="120000"/>
                        </a:lnSpc>
                        <a:spcAft>
                          <a:spcPts val="0"/>
                        </a:spcAft>
                      </a:pPr>
                      <a:r>
                        <a:rPr lang="en-GB" sz="1200">
                          <a:latin typeface="Times New Roman"/>
                          <a:ea typeface="Times New Roman"/>
                          <a:cs typeface="Times New Roman"/>
                        </a:rPr>
                        <a:t>Γάλα σκόνη</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0,20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Αλεύρι</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0,67 – 0,87</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8018">
                <a:tc>
                  <a:txBody>
                    <a:bodyPr/>
                    <a:lstStyle/>
                    <a:p>
                      <a:pPr algn="ctr">
                        <a:lnSpc>
                          <a:spcPct val="120000"/>
                        </a:lnSpc>
                        <a:spcAft>
                          <a:spcPts val="0"/>
                        </a:spcAft>
                      </a:pPr>
                      <a:r>
                        <a:rPr lang="en-GB" sz="1200">
                          <a:latin typeface="Times New Roman"/>
                          <a:ea typeface="Times New Roman"/>
                          <a:cs typeface="Times New Roman"/>
                        </a:rPr>
                        <a:t>Τυρί παρμεζάνα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0,68 – 0,76</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Δημητριακά</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0,10 – 0,20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8018">
                <a:tc>
                  <a:txBody>
                    <a:bodyPr/>
                    <a:lstStyle/>
                    <a:p>
                      <a:pPr algn="ctr">
                        <a:lnSpc>
                          <a:spcPct val="120000"/>
                        </a:lnSpc>
                        <a:spcAft>
                          <a:spcPts val="0"/>
                        </a:spcAft>
                      </a:pPr>
                      <a:r>
                        <a:rPr lang="en-GB" sz="1200">
                          <a:latin typeface="Times New Roman"/>
                          <a:ea typeface="Times New Roman"/>
                          <a:cs typeface="Times New Roman"/>
                        </a:rPr>
                        <a:t>Τυρί κίτρινο ωριμασμένο </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0,85</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Βρώμη</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0,65</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8018">
                <a:tc>
                  <a:txBody>
                    <a:bodyPr/>
                    <a:lstStyle/>
                    <a:p>
                      <a:pPr algn="ctr">
                        <a:lnSpc>
                          <a:spcPct val="120000"/>
                        </a:lnSpc>
                        <a:spcAft>
                          <a:spcPts val="0"/>
                        </a:spcAft>
                      </a:pPr>
                      <a:r>
                        <a:rPr lang="en-GB" sz="1200">
                          <a:latin typeface="Times New Roman"/>
                          <a:ea typeface="Times New Roman"/>
                          <a:cs typeface="Times New Roman"/>
                        </a:rPr>
                        <a:t>Τυρί κρέμα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0,95</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Δημητριακά πρωινού</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0,20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8018">
                <a:tc>
                  <a:txBody>
                    <a:bodyPr/>
                    <a:lstStyle/>
                    <a:p>
                      <a:pPr algn="ctr">
                        <a:lnSpc>
                          <a:spcPct val="120000"/>
                        </a:lnSpc>
                        <a:spcAft>
                          <a:spcPts val="0"/>
                        </a:spcAft>
                      </a:pPr>
                      <a:r>
                        <a:rPr lang="en-GB" sz="1200">
                          <a:latin typeface="Times New Roman"/>
                          <a:ea typeface="Times New Roman"/>
                          <a:cs typeface="Times New Roman"/>
                        </a:rPr>
                        <a:t>Μέλι</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0,75</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Πατατάκια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0,08</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8018">
                <a:tc>
                  <a:txBody>
                    <a:bodyPr/>
                    <a:lstStyle/>
                    <a:p>
                      <a:pPr algn="ctr">
                        <a:lnSpc>
                          <a:spcPct val="120000"/>
                        </a:lnSpc>
                        <a:spcAft>
                          <a:spcPts val="0"/>
                        </a:spcAft>
                      </a:pPr>
                      <a:r>
                        <a:rPr lang="en-GB" sz="1200">
                          <a:latin typeface="Times New Roman"/>
                          <a:ea typeface="Times New Roman"/>
                          <a:cs typeface="Times New Roman"/>
                        </a:rPr>
                        <a:t>Αποξηραμένο αυγό</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0,40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Αποξηραμένα φρούτα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0,55 – 0,80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8018">
                <a:tc>
                  <a:txBody>
                    <a:bodyPr/>
                    <a:lstStyle/>
                    <a:p>
                      <a:pPr algn="ctr">
                        <a:lnSpc>
                          <a:spcPct val="120000"/>
                        </a:lnSpc>
                        <a:spcAft>
                          <a:spcPts val="0"/>
                        </a:spcAft>
                      </a:pPr>
                      <a:r>
                        <a:rPr lang="en-GB" sz="1200">
                          <a:latin typeface="Times New Roman"/>
                          <a:ea typeface="Times New Roman"/>
                          <a:cs typeface="Times New Roman"/>
                        </a:rPr>
                        <a:t>Αφυδατωμένο γάλα (σκόνη)</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0,20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Ξηροί καρποί</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0,65</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0032">
                <a:tc gridSpan="2">
                  <a:txBody>
                    <a:bodyPr/>
                    <a:lstStyle/>
                    <a:p>
                      <a:pPr algn="ctr">
                        <a:lnSpc>
                          <a:spcPct val="120000"/>
                        </a:lnSpc>
                        <a:spcAft>
                          <a:spcPts val="0"/>
                        </a:spcAft>
                      </a:pPr>
                      <a:r>
                        <a:rPr lang="el-GR" sz="1200" b="1">
                          <a:latin typeface="Times New Roman"/>
                          <a:ea typeface="Times New Roman"/>
                          <a:cs typeface="Times New Roman"/>
                        </a:rPr>
                        <a:t>Προϊόντα φυτικής προέλευσης</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l-GR"/>
                    </a:p>
                  </a:txBody>
                  <a:tcPr/>
                </a:tc>
                <a:tc>
                  <a:txBody>
                    <a:bodyPr/>
                    <a:lstStyle/>
                    <a:p>
                      <a:pPr algn="ctr">
                        <a:spcAft>
                          <a:spcPts val="0"/>
                        </a:spcAft>
                      </a:pPr>
                      <a:r>
                        <a:rPr lang="en-GB" sz="1200">
                          <a:latin typeface="Times New Roman"/>
                          <a:ea typeface="Times New Roman"/>
                          <a:cs typeface="Times New Roman"/>
                        </a:rPr>
                        <a:t>Συμπυκνωμένοι χυμοί φρούτων </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0,79 – 0,84</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8018">
                <a:tc>
                  <a:txBody>
                    <a:bodyPr/>
                    <a:lstStyle/>
                    <a:p>
                      <a:pPr algn="ctr">
                        <a:lnSpc>
                          <a:spcPct val="120000"/>
                        </a:lnSpc>
                        <a:spcAft>
                          <a:spcPts val="0"/>
                        </a:spcAft>
                      </a:pPr>
                      <a:r>
                        <a:rPr lang="en-GB" sz="1200">
                          <a:latin typeface="Times New Roman"/>
                          <a:ea typeface="Times New Roman"/>
                          <a:cs typeface="Times New Roman"/>
                        </a:rPr>
                        <a:t>Φρέσκα φρούτα &amp; λαχανικά</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0,97 – 1,00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Φυστικοβούτυρο</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0,70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8018">
                <a:tc>
                  <a:txBody>
                    <a:bodyPr/>
                    <a:lstStyle/>
                    <a:p>
                      <a:pPr algn="ctr">
                        <a:lnSpc>
                          <a:spcPct val="120000"/>
                        </a:lnSpc>
                        <a:spcAft>
                          <a:spcPts val="0"/>
                        </a:spcAft>
                      </a:pPr>
                      <a:r>
                        <a:rPr lang="en-GB" sz="1200">
                          <a:latin typeface="Times New Roman"/>
                          <a:ea typeface="Times New Roman"/>
                          <a:cs typeface="Times New Roman"/>
                        </a:rPr>
                        <a:t>Αποξηραμένα λαχανικά</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0,20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Σάλτσα σόγιας</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0,80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8018">
                <a:tc>
                  <a:txBody>
                    <a:bodyPr/>
                    <a:lstStyle/>
                    <a:p>
                      <a:pPr algn="ctr">
                        <a:lnSpc>
                          <a:spcPct val="120000"/>
                        </a:lnSpc>
                        <a:spcAft>
                          <a:spcPts val="0"/>
                        </a:spcAft>
                      </a:pPr>
                      <a:r>
                        <a:rPr lang="en-GB" sz="1200">
                          <a:latin typeface="Times New Roman"/>
                          <a:ea typeface="Times New Roman"/>
                          <a:cs typeface="Times New Roman"/>
                        </a:rPr>
                        <a:t>Ψωμί</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~0,96</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Μπαχαρικά</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0,50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8018">
                <a:tc>
                  <a:txBody>
                    <a:bodyPr/>
                    <a:lstStyle/>
                    <a:p>
                      <a:pPr algn="ctr">
                        <a:lnSpc>
                          <a:spcPct val="120000"/>
                        </a:lnSpc>
                        <a:spcAft>
                          <a:spcPts val="0"/>
                        </a:spcAft>
                      </a:pPr>
                      <a:r>
                        <a:rPr lang="en-GB" sz="1200">
                          <a:latin typeface="Times New Roman"/>
                          <a:ea typeface="Times New Roman"/>
                          <a:cs typeface="Times New Roman"/>
                        </a:rPr>
                        <a:t>Λευκό ψωμί</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0,94 – 0,97</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Κακάο</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0,40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68018">
                <a:tc>
                  <a:txBody>
                    <a:bodyPr/>
                    <a:lstStyle/>
                    <a:p>
                      <a:pPr algn="ctr">
                        <a:lnSpc>
                          <a:spcPct val="120000"/>
                        </a:lnSpc>
                        <a:spcAft>
                          <a:spcPts val="0"/>
                        </a:spcAft>
                      </a:pPr>
                      <a:r>
                        <a:rPr lang="en-GB" sz="1200">
                          <a:latin typeface="Times New Roman"/>
                          <a:ea typeface="Times New Roman"/>
                          <a:cs typeface="Times New Roman"/>
                        </a:rPr>
                        <a:t>Κόρα ψωμιού</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0,30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Καφές</a:t>
                      </a:r>
                      <a:r>
                        <a:rPr lang="en-GB" sz="1200" dirty="0">
                          <a:latin typeface="Times New Roman"/>
                          <a:ea typeface="Times New Roman"/>
                          <a:cs typeface="Times New Roman"/>
                        </a:rPr>
                        <a:t> </a:t>
                      </a:r>
                      <a:r>
                        <a:rPr lang="en-GB" sz="1200" dirty="0" err="1">
                          <a:latin typeface="Times New Roman"/>
                          <a:ea typeface="Times New Roman"/>
                          <a:cs typeface="Times New Roman"/>
                        </a:rPr>
                        <a:t>κονιορτοποιημένος</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0,20</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68018">
                <a:tc>
                  <a:txBody>
                    <a:bodyPr/>
                    <a:lstStyle/>
                    <a:p>
                      <a:pPr algn="ctr">
                        <a:lnSpc>
                          <a:spcPct val="120000"/>
                        </a:lnSpc>
                        <a:spcAft>
                          <a:spcPts val="0"/>
                        </a:spcAft>
                      </a:pPr>
                      <a:r>
                        <a:rPr lang="en-GB" sz="1200">
                          <a:latin typeface="Times New Roman"/>
                          <a:ea typeface="Times New Roman"/>
                          <a:cs typeface="Times New Roman"/>
                        </a:rPr>
                        <a:t>Κρακεράκια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0,10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Σιρόπι</a:t>
                      </a:r>
                      <a:r>
                        <a:rPr lang="en-GB" sz="1200" dirty="0">
                          <a:latin typeface="Times New Roman"/>
                          <a:ea typeface="Times New Roman"/>
                          <a:cs typeface="Times New Roman"/>
                        </a:rPr>
                        <a:t> </a:t>
                      </a:r>
                      <a:r>
                        <a:rPr lang="en-GB" sz="1200" dirty="0" err="1">
                          <a:latin typeface="Times New Roman"/>
                          <a:ea typeface="Times New Roman"/>
                          <a:cs typeface="Times New Roman"/>
                        </a:rPr>
                        <a:t>σφενδάμου</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0,85</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336038">
                <a:tc>
                  <a:txBody>
                    <a:bodyPr/>
                    <a:lstStyle/>
                    <a:p>
                      <a:pPr algn="ctr">
                        <a:lnSpc>
                          <a:spcPct val="120000"/>
                        </a:lnSpc>
                        <a:spcAft>
                          <a:spcPts val="0"/>
                        </a:spcAft>
                      </a:pPr>
                      <a:r>
                        <a:rPr lang="en-GB" sz="1200">
                          <a:latin typeface="Times New Roman"/>
                          <a:ea typeface="Times New Roman"/>
                          <a:cs typeface="Times New Roman"/>
                        </a:rPr>
                        <a:t>Μπισκότα</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0,20-0,30</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Πάστα</a:t>
                      </a:r>
                      <a:r>
                        <a:rPr lang="en-GB" sz="1200" dirty="0">
                          <a:latin typeface="Times New Roman"/>
                          <a:ea typeface="Times New Roman"/>
                          <a:cs typeface="Times New Roman"/>
                        </a:rPr>
                        <a:t> </a:t>
                      </a:r>
                      <a:r>
                        <a:rPr lang="en-GB" sz="1200" dirty="0" err="1">
                          <a:latin typeface="Times New Roman"/>
                          <a:ea typeface="Times New Roman"/>
                          <a:cs typeface="Times New Roman"/>
                        </a:rPr>
                        <a:t>από</a:t>
                      </a:r>
                      <a:r>
                        <a:rPr lang="en-GB" sz="1200" dirty="0">
                          <a:latin typeface="Times New Roman"/>
                          <a:ea typeface="Times New Roman"/>
                          <a:cs typeface="Times New Roman"/>
                        </a:rPr>
                        <a:t> </a:t>
                      </a:r>
                      <a:r>
                        <a:rPr lang="en-GB" sz="1200" dirty="0" err="1">
                          <a:latin typeface="Times New Roman"/>
                          <a:ea typeface="Times New Roman"/>
                          <a:cs typeface="Times New Roman"/>
                        </a:rPr>
                        <a:t>κόκκινα</a:t>
                      </a:r>
                      <a:r>
                        <a:rPr lang="en-GB" sz="1200" dirty="0">
                          <a:latin typeface="Times New Roman"/>
                          <a:ea typeface="Times New Roman"/>
                          <a:cs typeface="Times New Roman"/>
                        </a:rPr>
                        <a:t> </a:t>
                      </a:r>
                      <a:r>
                        <a:rPr lang="en-GB" sz="1200" dirty="0" err="1">
                          <a:latin typeface="Times New Roman"/>
                          <a:ea typeface="Times New Roman"/>
                          <a:cs typeface="Times New Roman"/>
                        </a:rPr>
                        <a:t>φασόλια</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0,93</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68018">
                <a:tc>
                  <a:txBody>
                    <a:bodyPr/>
                    <a:lstStyle/>
                    <a:p>
                      <a:pPr algn="ctr">
                        <a:lnSpc>
                          <a:spcPct val="120000"/>
                        </a:lnSpc>
                        <a:spcAft>
                          <a:spcPts val="0"/>
                        </a:spcAft>
                      </a:pPr>
                      <a:r>
                        <a:rPr lang="en-GB" sz="1200">
                          <a:latin typeface="Times New Roman"/>
                          <a:ea typeface="Times New Roman"/>
                          <a:cs typeface="Times New Roman"/>
                        </a:rPr>
                        <a:t>Κέικ</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0,90 – 0,94</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Γλάσο κέικ</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0,76 – 0,84</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68018">
                <a:tc>
                  <a:txBody>
                    <a:bodyPr/>
                    <a:lstStyle/>
                    <a:p>
                      <a:pPr algn="ctr">
                        <a:lnSpc>
                          <a:spcPct val="120000"/>
                        </a:lnSpc>
                        <a:spcAft>
                          <a:spcPts val="0"/>
                        </a:spcAft>
                      </a:pPr>
                      <a:r>
                        <a:rPr lang="en-GB" sz="1200">
                          <a:latin typeface="Times New Roman"/>
                          <a:ea typeface="Times New Roman"/>
                          <a:cs typeface="Times New Roman"/>
                        </a:rPr>
                        <a:t>Κέικ φρούτων</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a:latin typeface="Times New Roman"/>
                          <a:ea typeface="Times New Roman"/>
                          <a:cs typeface="Times New Roman"/>
                        </a:rPr>
                        <a:t>0,73 – 0,83</a:t>
                      </a:r>
                      <a:endParaRPr lang="el-GR" sz="120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err="1">
                          <a:latin typeface="Times New Roman"/>
                          <a:ea typeface="Times New Roman"/>
                          <a:cs typeface="Times New Roman"/>
                        </a:rPr>
                        <a:t>Σάλτσα</a:t>
                      </a:r>
                      <a:r>
                        <a:rPr lang="en-GB" sz="1200" dirty="0">
                          <a:latin typeface="Times New Roman"/>
                          <a:ea typeface="Times New Roman"/>
                          <a:cs typeface="Times New Roman"/>
                        </a:rPr>
                        <a:t> </a:t>
                      </a:r>
                      <a:r>
                        <a:rPr lang="en-GB" sz="1200" dirty="0" err="1">
                          <a:latin typeface="Times New Roman"/>
                          <a:ea typeface="Times New Roman"/>
                          <a:cs typeface="Times New Roman"/>
                        </a:rPr>
                        <a:t>σοκολάτας</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GB" sz="1200" dirty="0">
                          <a:latin typeface="Times New Roman"/>
                          <a:ea typeface="Times New Roman"/>
                          <a:cs typeface="Times New Roman"/>
                        </a:rPr>
                        <a:t>0,83</a:t>
                      </a:r>
                      <a:endParaRPr lang="el-GR" sz="1200" dirty="0">
                        <a:latin typeface="Times New Roman"/>
                        <a:ea typeface="Times New Roman"/>
                        <a:cs typeface="Times New Roman"/>
                      </a:endParaRPr>
                    </a:p>
                  </a:txBody>
                  <a:tcPr marL="30412" marR="30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bl>
          </a:graphicData>
        </a:graphic>
      </p:graphicFrame>
      <p:sp>
        <p:nvSpPr>
          <p:cNvPr id="3" name="2 - Ορθογώνιο"/>
          <p:cNvSpPr/>
          <p:nvPr/>
        </p:nvSpPr>
        <p:spPr>
          <a:xfrm>
            <a:off x="179512" y="836712"/>
            <a:ext cx="2304256" cy="1584176"/>
          </a:xfrm>
          <a:prstGeom prst="rect">
            <a:avLst/>
          </a:prstGeom>
        </p:spPr>
        <p:txBody>
          <a:bodyPr wrap="square">
            <a:spAutoFit/>
          </a:bodyPr>
          <a:lstStyle/>
          <a:p>
            <a:r>
              <a:rPr lang="el-GR" b="1" dirty="0"/>
              <a:t>ΤΙΜΕΣ </a:t>
            </a:r>
            <a:r>
              <a:rPr lang="en-GB" b="1" dirty="0"/>
              <a:t>a</a:t>
            </a:r>
            <a:r>
              <a:rPr lang="en-GB" b="1" baseline="-25000" dirty="0"/>
              <a:t>w</a:t>
            </a:r>
            <a:r>
              <a:rPr lang="el-GR" b="1" dirty="0"/>
              <a:t> ΓΙΑ ΔΙΑΦΟΡΕΣ ΚΑΤΗΓΟΡΙΕΣ ΤΡΟΦΙΜΩΝ</a:t>
            </a:r>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Image result for water activity"/>
          <p:cNvPicPr>
            <a:picLocks noChangeAspect="1" noChangeArrowheads="1"/>
          </p:cNvPicPr>
          <p:nvPr/>
        </p:nvPicPr>
        <p:blipFill>
          <a:blip r:embed="rId2" cstate="print"/>
          <a:srcRect/>
          <a:stretch>
            <a:fillRect/>
          </a:stretch>
        </p:blipFill>
        <p:spPr bwMode="auto">
          <a:xfrm>
            <a:off x="323528" y="2852936"/>
            <a:ext cx="8162925" cy="3371851"/>
          </a:xfrm>
          <a:prstGeom prst="rect">
            <a:avLst/>
          </a:prstGeom>
          <a:noFill/>
        </p:spPr>
      </p:pic>
      <p:sp>
        <p:nvSpPr>
          <p:cNvPr id="3" name="2 - TextBox"/>
          <p:cNvSpPr txBox="1"/>
          <p:nvPr/>
        </p:nvSpPr>
        <p:spPr>
          <a:xfrm>
            <a:off x="467544" y="620689"/>
            <a:ext cx="8496944" cy="2062103"/>
          </a:xfrm>
          <a:prstGeom prst="rect">
            <a:avLst/>
          </a:prstGeom>
          <a:noFill/>
        </p:spPr>
        <p:txBody>
          <a:bodyPr wrap="square" rtlCol="0">
            <a:spAutoFit/>
          </a:bodyPr>
          <a:lstStyle/>
          <a:p>
            <a:r>
              <a:rPr lang="el-GR" sz="3200" dirty="0"/>
              <a:t>Παραδείγματα τροφίμων στα οποία μπορούν να αναπτυχθούν διαφορετικές κατηγορίες </a:t>
            </a:r>
          </a:p>
          <a:p>
            <a:r>
              <a:rPr lang="el-GR" sz="3200" dirty="0"/>
              <a:t>μικροοργανισμών ανάλογα με τα όρια ανάπτυξης τους σε διαφορετικές τιμές </a:t>
            </a:r>
            <a:r>
              <a:rPr lang="en-US" sz="3200" b="1" dirty="0"/>
              <a:t>a</a:t>
            </a:r>
            <a:r>
              <a:rPr lang="en-US" sz="3200" b="1" baseline="-25000" dirty="0"/>
              <a:t>w</a:t>
            </a:r>
            <a:endParaRPr lang="el-GR"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3568" y="1844824"/>
            <a:ext cx="2143125" cy="46672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275856" y="1844824"/>
            <a:ext cx="2695575" cy="306705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6228184" y="1844824"/>
            <a:ext cx="2438400" cy="3771900"/>
          </a:xfrm>
          <a:prstGeom prst="rect">
            <a:avLst/>
          </a:prstGeom>
          <a:noFill/>
          <a:ln w="9525">
            <a:noFill/>
            <a:miter lim="800000"/>
            <a:headEnd/>
            <a:tailEnd/>
          </a:ln>
        </p:spPr>
      </p:pic>
      <p:sp>
        <p:nvSpPr>
          <p:cNvPr id="5" name="4 - Τίτλος"/>
          <p:cNvSpPr>
            <a:spLocks noGrp="1"/>
          </p:cNvSpPr>
          <p:nvPr>
            <p:ph type="title"/>
          </p:nvPr>
        </p:nvSpPr>
        <p:spPr>
          <a:xfrm>
            <a:off x="179512" y="692696"/>
            <a:ext cx="8676456" cy="864096"/>
          </a:xfrm>
        </p:spPr>
        <p:txBody>
          <a:bodyPr>
            <a:normAutofit fontScale="90000"/>
          </a:bodyPr>
          <a:lstStyle/>
          <a:p>
            <a:r>
              <a:rPr lang="el-GR" dirty="0"/>
              <a:t>Τρόποι ρύθμισης (μείωσης) της </a:t>
            </a:r>
            <a:r>
              <a:rPr lang="el-GR" dirty="0" err="1"/>
              <a:t>ενεργότητας</a:t>
            </a:r>
            <a:r>
              <a:rPr lang="el-GR" dirty="0"/>
              <a:t> νερού στα τρόφιμα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908720"/>
            <a:ext cx="4032448" cy="576064"/>
          </a:xfrm>
        </p:spPr>
        <p:txBody>
          <a:bodyPr>
            <a:normAutofit fontScale="90000"/>
          </a:bodyPr>
          <a:lstStyle/>
          <a:p>
            <a:r>
              <a:rPr lang="en-US" dirty="0"/>
              <a:t>a</a:t>
            </a:r>
            <a:r>
              <a:rPr lang="en-US" baseline="-25000" dirty="0"/>
              <a:t>w</a:t>
            </a:r>
            <a:r>
              <a:rPr lang="en-US" dirty="0"/>
              <a:t> </a:t>
            </a:r>
            <a:r>
              <a:rPr lang="el-GR" dirty="0"/>
              <a:t>και </a:t>
            </a:r>
            <a:r>
              <a:rPr lang="en-US" dirty="0" err="1"/>
              <a:t>NaCl</a:t>
            </a:r>
            <a:endParaRPr lang="el-GR" dirty="0"/>
          </a:p>
        </p:txBody>
      </p:sp>
      <p:sp>
        <p:nvSpPr>
          <p:cNvPr id="3" name="2 - Θέση περιεχομένου"/>
          <p:cNvSpPr>
            <a:spLocks noGrp="1"/>
          </p:cNvSpPr>
          <p:nvPr>
            <p:ph idx="1"/>
          </p:nvPr>
        </p:nvSpPr>
        <p:spPr>
          <a:xfrm>
            <a:off x="457200" y="2249424"/>
            <a:ext cx="3754760" cy="4275920"/>
          </a:xfrm>
        </p:spPr>
        <p:txBody>
          <a:bodyPr>
            <a:normAutofit/>
          </a:bodyPr>
          <a:lstStyle/>
          <a:p>
            <a:r>
              <a:rPr lang="el-GR" dirty="0"/>
              <a:t>Η προσθήκη αλατιού </a:t>
            </a:r>
            <a:r>
              <a:rPr lang="en-US" dirty="0"/>
              <a:t>(</a:t>
            </a:r>
            <a:r>
              <a:rPr lang="en-US" dirty="0" err="1"/>
              <a:t>NaCl</a:t>
            </a:r>
            <a:r>
              <a:rPr lang="en-US" dirty="0"/>
              <a:t>) </a:t>
            </a:r>
            <a:r>
              <a:rPr lang="el-GR" dirty="0"/>
              <a:t>μειώνει την </a:t>
            </a:r>
            <a:r>
              <a:rPr lang="el-GR" dirty="0" err="1"/>
              <a:t>ενεργότητα</a:t>
            </a:r>
            <a:r>
              <a:rPr lang="el-GR" dirty="0"/>
              <a:t> νερού και μειώνει την μικροβιακή ανάπτυξη (τρόπος συντήρησης τροφίμων)</a:t>
            </a:r>
          </a:p>
        </p:txBody>
      </p:sp>
      <p:pic>
        <p:nvPicPr>
          <p:cNvPr id="91138" name="Picture 2" descr="Image result for aw and percentage of salt and sugar"/>
          <p:cNvPicPr>
            <a:picLocks noChangeAspect="1" noChangeArrowheads="1"/>
          </p:cNvPicPr>
          <p:nvPr/>
        </p:nvPicPr>
        <p:blipFill>
          <a:blip r:embed="rId2" cstate="print"/>
          <a:srcRect/>
          <a:stretch>
            <a:fillRect/>
          </a:stretch>
        </p:blipFill>
        <p:spPr bwMode="auto">
          <a:xfrm>
            <a:off x="4427984" y="908720"/>
            <a:ext cx="4073483" cy="55283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Σχετική υγρασία περιβάλλοντος</a:t>
            </a:r>
          </a:p>
        </p:txBody>
      </p:sp>
      <p:sp>
        <p:nvSpPr>
          <p:cNvPr id="3" name="2 - Θέση περιεχομένου"/>
          <p:cNvSpPr>
            <a:spLocks noGrp="1"/>
          </p:cNvSpPr>
          <p:nvPr>
            <p:ph idx="1"/>
          </p:nvPr>
        </p:nvSpPr>
        <p:spPr/>
        <p:txBody>
          <a:bodyPr/>
          <a:lstStyle/>
          <a:p>
            <a:r>
              <a:rPr lang="el-GR" dirty="0"/>
              <a:t>Τρόφιμα με χαμηλή </a:t>
            </a:r>
            <a:r>
              <a:rPr lang="en-US" dirty="0"/>
              <a:t>a</a:t>
            </a:r>
            <a:r>
              <a:rPr lang="en-US" baseline="-25000" dirty="0"/>
              <a:t>w</a:t>
            </a:r>
            <a:r>
              <a:rPr lang="en-US" dirty="0"/>
              <a:t> </a:t>
            </a:r>
            <a:r>
              <a:rPr lang="el-GR" dirty="0"/>
              <a:t>όταν αποθηκεύονται σε περιβάλλον με υψηλή σχετική υγρασία, απορροφούν υγρασία από το περιβάλλον για να εξισορροπηθεί η εσωτερική τους υγρασία με αποτέλεσμα να αυξάνεται η </a:t>
            </a:r>
            <a:r>
              <a:rPr lang="en-US" dirty="0"/>
              <a:t>a</a:t>
            </a:r>
            <a:r>
              <a:rPr lang="en-US" baseline="-25000" dirty="0"/>
              <a:t>w</a:t>
            </a:r>
            <a:r>
              <a:rPr lang="en-US" dirty="0"/>
              <a:t> </a:t>
            </a:r>
            <a:endParaRPr lang="el-GR" dirty="0"/>
          </a:p>
          <a:p>
            <a:r>
              <a:rPr lang="el-GR" dirty="0"/>
              <a:t>Το αντίθετο συμβαίνει όταν τρόφιμα με υψηλή</a:t>
            </a:r>
            <a:r>
              <a:rPr lang="en-US" dirty="0"/>
              <a:t> a</a:t>
            </a:r>
            <a:r>
              <a:rPr lang="en-US" baseline="-25000" dirty="0"/>
              <a:t>w</a:t>
            </a:r>
            <a:r>
              <a:rPr lang="el-GR" dirty="0"/>
              <a:t> τοποθετηθούν σε περιβάλλον με χαμηλή σχετική υγρασία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11831E-A66A-417B-B8E5-BC8036D1A554}"/>
              </a:ext>
            </a:extLst>
          </p:cNvPr>
          <p:cNvSpPr>
            <a:spLocks noGrp="1"/>
          </p:cNvSpPr>
          <p:nvPr>
            <p:ph type="title"/>
          </p:nvPr>
        </p:nvSpPr>
        <p:spPr/>
        <p:txBody>
          <a:bodyPr>
            <a:normAutofit/>
          </a:bodyPr>
          <a:lstStyle/>
          <a:p>
            <a:r>
              <a:rPr lang="el-GR" sz="2800" dirty="0"/>
              <a:t>Μορφολογικά-δομικά-αναπαραγωγικά χαρακτηριστικά των μικροοργανισμών</a:t>
            </a:r>
            <a:endParaRPr lang="en-US" sz="2800" dirty="0"/>
          </a:p>
        </p:txBody>
      </p:sp>
      <p:sp>
        <p:nvSpPr>
          <p:cNvPr id="3" name="Θέση περιεχομένου 2">
            <a:extLst>
              <a:ext uri="{FF2B5EF4-FFF2-40B4-BE49-F238E27FC236}">
                <a16:creationId xmlns:a16="http://schemas.microsoft.com/office/drawing/2014/main" id="{D2B4273A-AA97-4151-A529-D73DCB56CBC0}"/>
              </a:ext>
            </a:extLst>
          </p:cNvPr>
          <p:cNvSpPr>
            <a:spLocks noGrp="1"/>
          </p:cNvSpPr>
          <p:nvPr>
            <p:ph idx="1"/>
          </p:nvPr>
        </p:nvSpPr>
        <p:spPr/>
        <p:txBody>
          <a:bodyPr>
            <a:normAutofit lnSpcReduction="10000"/>
          </a:bodyPr>
          <a:lstStyle/>
          <a:p>
            <a:pPr lvl="0">
              <a:buClr>
                <a:srgbClr val="549E39"/>
              </a:buClr>
            </a:pPr>
            <a:r>
              <a:rPr lang="el-GR" sz="1400" dirty="0">
                <a:solidFill>
                  <a:prstClr val="black">
                    <a:lumMod val="85000"/>
                    <a:lumOff val="15000"/>
                  </a:prstClr>
                </a:solidFill>
              </a:rPr>
              <a:t> Ζύμες: </a:t>
            </a:r>
            <a:r>
              <a:rPr lang="el-GR" sz="1400" dirty="0" err="1">
                <a:solidFill>
                  <a:prstClr val="black">
                    <a:lumMod val="85000"/>
                    <a:lumOff val="15000"/>
                  </a:prstClr>
                </a:solidFill>
              </a:rPr>
              <a:t>ευκαρυωτικά</a:t>
            </a:r>
            <a:r>
              <a:rPr lang="el-GR" sz="1400" dirty="0">
                <a:solidFill>
                  <a:prstClr val="black">
                    <a:lumMod val="85000"/>
                    <a:lumOff val="15000"/>
                  </a:prstClr>
                </a:solidFill>
              </a:rPr>
              <a:t> αλλά </a:t>
            </a:r>
            <a:r>
              <a:rPr lang="el-GR" sz="1400" dirty="0" err="1">
                <a:solidFill>
                  <a:prstClr val="black">
                    <a:lumMod val="85000"/>
                    <a:lumOff val="15000"/>
                  </a:prstClr>
                </a:solidFill>
              </a:rPr>
              <a:t>μονοκυτταρικά</a:t>
            </a:r>
            <a:r>
              <a:rPr lang="el-GR" sz="1400" dirty="0">
                <a:solidFill>
                  <a:prstClr val="black">
                    <a:lumMod val="85000"/>
                    <a:lumOff val="15000"/>
                  </a:prstClr>
                </a:solidFill>
              </a:rPr>
              <a:t>, σφαιροειδή η ωοειδή κύτταρα, μέγεθος 5-30μm ,</a:t>
            </a:r>
          </a:p>
          <a:p>
            <a:pPr lvl="0">
              <a:buClr>
                <a:srgbClr val="549E39"/>
              </a:buClr>
            </a:pPr>
            <a:r>
              <a:rPr lang="el-GR" sz="1400" dirty="0">
                <a:solidFill>
                  <a:prstClr val="black">
                    <a:lumMod val="85000"/>
                    <a:lumOff val="15000"/>
                  </a:prstClr>
                </a:solidFill>
              </a:rPr>
              <a:t>ακίνητα, με πολλές από τις λειτουργίες των μυκήτων . Αναπαράγονται συνήθως με εκβλάστηση</a:t>
            </a:r>
          </a:p>
          <a:p>
            <a:pPr lvl="0">
              <a:buClr>
                <a:srgbClr val="549E39"/>
              </a:buClr>
            </a:pPr>
            <a:r>
              <a:rPr lang="el-GR" sz="1400" dirty="0">
                <a:solidFill>
                  <a:prstClr val="black">
                    <a:lumMod val="85000"/>
                    <a:lumOff val="15000"/>
                  </a:prstClr>
                </a:solidFill>
              </a:rPr>
              <a:t>(</a:t>
            </a:r>
            <a:r>
              <a:rPr lang="el-GR" sz="1400" dirty="0" err="1">
                <a:solidFill>
                  <a:prstClr val="black">
                    <a:lumMod val="85000"/>
                    <a:lumOff val="15000"/>
                  </a:prstClr>
                </a:solidFill>
              </a:rPr>
              <a:t>dudding</a:t>
            </a:r>
            <a:r>
              <a:rPr lang="el-GR" sz="1400" dirty="0">
                <a:solidFill>
                  <a:prstClr val="black">
                    <a:lumMod val="85000"/>
                    <a:lumOff val="15000"/>
                  </a:prstClr>
                </a:solidFill>
              </a:rPr>
              <a:t>) στο ένα άκρο του κυτταρικού τοιχώματος , καθώς και με απλή διχοτόμηση ή και με</a:t>
            </a:r>
          </a:p>
          <a:p>
            <a:pPr lvl="0">
              <a:buClr>
                <a:srgbClr val="549E39"/>
              </a:buClr>
            </a:pPr>
            <a:r>
              <a:rPr lang="el-GR" sz="1400" dirty="0" err="1">
                <a:solidFill>
                  <a:prstClr val="black">
                    <a:lumMod val="85000"/>
                    <a:lumOff val="15000"/>
                  </a:prstClr>
                </a:solidFill>
              </a:rPr>
              <a:t>εξοσπόρια</a:t>
            </a:r>
            <a:r>
              <a:rPr lang="el-GR" sz="1400" dirty="0">
                <a:solidFill>
                  <a:prstClr val="black">
                    <a:lumMod val="85000"/>
                    <a:lumOff val="15000"/>
                  </a:prstClr>
                </a:solidFill>
              </a:rPr>
              <a:t> (</a:t>
            </a:r>
            <a:r>
              <a:rPr lang="el-GR" sz="1400" dirty="0" err="1">
                <a:solidFill>
                  <a:prstClr val="black">
                    <a:lumMod val="85000"/>
                    <a:lumOff val="15000"/>
                  </a:prstClr>
                </a:solidFill>
              </a:rPr>
              <a:t>ασκοσπόρια</a:t>
            </a:r>
            <a:r>
              <a:rPr lang="el-GR" sz="1400" dirty="0">
                <a:solidFill>
                  <a:prstClr val="black">
                    <a:lumMod val="85000"/>
                    <a:lumOff val="15000"/>
                  </a:prstClr>
                </a:solidFill>
              </a:rPr>
              <a:t>)</a:t>
            </a:r>
          </a:p>
          <a:p>
            <a:pPr lvl="0">
              <a:buClr>
                <a:srgbClr val="549E39"/>
              </a:buClr>
            </a:pPr>
            <a:r>
              <a:rPr lang="el-GR" sz="1400" dirty="0">
                <a:solidFill>
                  <a:prstClr val="black">
                    <a:lumMod val="85000"/>
                    <a:lumOff val="15000"/>
                  </a:prstClr>
                </a:solidFill>
              </a:rPr>
              <a:t> Ιοί: ατελείς οργανισμοί χωρίς κυτταρική οργάνωση, υποχρεωτικά παράσιτα αποκλειστικά</a:t>
            </a:r>
          </a:p>
          <a:p>
            <a:pPr lvl="0">
              <a:buClr>
                <a:srgbClr val="549E39"/>
              </a:buClr>
            </a:pPr>
            <a:r>
              <a:rPr lang="el-GR" sz="1400" dirty="0">
                <a:solidFill>
                  <a:prstClr val="black">
                    <a:lumMod val="85000"/>
                    <a:lumOff val="15000"/>
                  </a:prstClr>
                </a:solidFill>
              </a:rPr>
              <a:t>ζωντανών κυττάρων. Αποτελούνται από ένα μόριο DNA ή RNA καλυμμένο από ένα πρωτεϊνικό</a:t>
            </a:r>
          </a:p>
          <a:p>
            <a:pPr lvl="0">
              <a:buClr>
                <a:srgbClr val="549E39"/>
              </a:buClr>
            </a:pPr>
            <a:r>
              <a:rPr lang="el-GR" sz="1400" dirty="0" err="1">
                <a:solidFill>
                  <a:prstClr val="black">
                    <a:lumMod val="85000"/>
                    <a:lumOff val="15000"/>
                  </a:prstClr>
                </a:solidFill>
              </a:rPr>
              <a:t>καψίδιο</a:t>
            </a:r>
            <a:r>
              <a:rPr lang="el-GR" sz="1400" dirty="0">
                <a:solidFill>
                  <a:prstClr val="black">
                    <a:lumMod val="85000"/>
                    <a:lumOff val="15000"/>
                  </a:prstClr>
                </a:solidFill>
              </a:rPr>
              <a:t> (με ¨κεφάλι¨ και ¨ουρά¨) που το </a:t>
            </a:r>
            <a:r>
              <a:rPr lang="el-GR" sz="1400" dirty="0" err="1">
                <a:solidFill>
                  <a:prstClr val="black">
                    <a:lumMod val="85000"/>
                    <a:lumOff val="15000"/>
                  </a:prstClr>
                </a:solidFill>
              </a:rPr>
              <a:t>προφυλάσει</a:t>
            </a:r>
            <a:r>
              <a:rPr lang="el-GR" sz="1400" dirty="0">
                <a:solidFill>
                  <a:prstClr val="black">
                    <a:lumMod val="85000"/>
                    <a:lumOff val="15000"/>
                  </a:prstClr>
                </a:solidFill>
              </a:rPr>
              <a:t>. Η αναπαραγωγή γίνεται στο</a:t>
            </a:r>
          </a:p>
          <a:p>
            <a:pPr lvl="0">
              <a:buClr>
                <a:srgbClr val="549E39"/>
              </a:buClr>
            </a:pPr>
            <a:r>
              <a:rPr lang="el-GR" sz="1400" dirty="0">
                <a:solidFill>
                  <a:prstClr val="black">
                    <a:lumMod val="85000"/>
                    <a:lumOff val="15000"/>
                  </a:prstClr>
                </a:solidFill>
              </a:rPr>
              <a:t>κυτταρόπλασμα ή και τον </a:t>
            </a:r>
            <a:r>
              <a:rPr lang="el-GR" sz="1400" dirty="0" err="1">
                <a:solidFill>
                  <a:prstClr val="black">
                    <a:lumMod val="85000"/>
                    <a:lumOff val="15000"/>
                  </a:prstClr>
                </a:solidFill>
              </a:rPr>
              <a:t>πυρηνα</a:t>
            </a:r>
            <a:r>
              <a:rPr lang="el-GR" sz="1400" dirty="0">
                <a:solidFill>
                  <a:prstClr val="black">
                    <a:lumMod val="85000"/>
                    <a:lumOff val="15000"/>
                  </a:prstClr>
                </a:solidFill>
              </a:rPr>
              <a:t> του ξενιστή, έπειτα από την πρόσδεση του ιού στην</a:t>
            </a:r>
          </a:p>
          <a:p>
            <a:pPr lvl="0">
              <a:buClr>
                <a:srgbClr val="549E39"/>
              </a:buClr>
            </a:pPr>
            <a:r>
              <a:rPr lang="el-GR" sz="1400" dirty="0">
                <a:solidFill>
                  <a:prstClr val="black">
                    <a:lumMod val="85000"/>
                    <a:lumOff val="15000"/>
                  </a:prstClr>
                </a:solidFill>
              </a:rPr>
              <a:t>επιφάνεια του ξενιστή και την </a:t>
            </a:r>
            <a:r>
              <a:rPr lang="el-GR" sz="1400" dirty="0" err="1">
                <a:solidFill>
                  <a:prstClr val="black">
                    <a:lumMod val="85000"/>
                    <a:lumOff val="15000"/>
                  </a:prstClr>
                </a:solidFill>
              </a:rPr>
              <a:t>ένχυση</a:t>
            </a:r>
            <a:r>
              <a:rPr lang="el-GR" sz="1400" dirty="0">
                <a:solidFill>
                  <a:prstClr val="black">
                    <a:lumMod val="85000"/>
                    <a:lumOff val="15000"/>
                  </a:prstClr>
                </a:solidFill>
              </a:rPr>
              <a:t> του </a:t>
            </a:r>
            <a:r>
              <a:rPr lang="el-GR" sz="1400" dirty="0" err="1">
                <a:solidFill>
                  <a:prstClr val="black">
                    <a:lumMod val="85000"/>
                    <a:lumOff val="15000"/>
                  </a:prstClr>
                </a:solidFill>
              </a:rPr>
              <a:t>ιικού</a:t>
            </a:r>
            <a:r>
              <a:rPr lang="el-GR" sz="1400" dirty="0">
                <a:solidFill>
                  <a:prstClr val="black">
                    <a:lumMod val="85000"/>
                    <a:lumOff val="15000"/>
                  </a:prstClr>
                </a:solidFill>
              </a:rPr>
              <a:t> </a:t>
            </a:r>
            <a:r>
              <a:rPr lang="el-GR" sz="1400" dirty="0" err="1">
                <a:solidFill>
                  <a:prstClr val="black">
                    <a:lumMod val="85000"/>
                    <a:lumOff val="15000"/>
                  </a:prstClr>
                </a:solidFill>
              </a:rPr>
              <a:t>γονδιώματος</a:t>
            </a:r>
            <a:r>
              <a:rPr lang="el-GR" sz="1400" dirty="0">
                <a:solidFill>
                  <a:prstClr val="black">
                    <a:lumMod val="85000"/>
                    <a:lumOff val="15000"/>
                  </a:prstClr>
                </a:solidFill>
              </a:rPr>
              <a:t> εντός του κυττάρου-ξενιστή. Μετά</a:t>
            </a:r>
          </a:p>
          <a:p>
            <a:pPr lvl="0">
              <a:buClr>
                <a:srgbClr val="549E39"/>
              </a:buClr>
            </a:pPr>
            <a:r>
              <a:rPr lang="el-GR" sz="1400" dirty="0">
                <a:solidFill>
                  <a:prstClr val="black">
                    <a:lumMod val="85000"/>
                    <a:lumOff val="15000"/>
                  </a:prstClr>
                </a:solidFill>
              </a:rPr>
              <a:t>τον </a:t>
            </a:r>
            <a:r>
              <a:rPr lang="el-GR" sz="1400" dirty="0" err="1">
                <a:solidFill>
                  <a:prstClr val="black">
                    <a:lumMod val="85000"/>
                    <a:lumOff val="15000"/>
                  </a:prstClr>
                </a:solidFill>
              </a:rPr>
              <a:t>πολλαπλασισμό</a:t>
            </a:r>
            <a:r>
              <a:rPr lang="el-GR" sz="1400" dirty="0">
                <a:solidFill>
                  <a:prstClr val="black">
                    <a:lumMod val="85000"/>
                    <a:lumOff val="15000"/>
                  </a:prstClr>
                </a:solidFill>
              </a:rPr>
              <a:t> του </a:t>
            </a:r>
            <a:r>
              <a:rPr lang="el-GR" sz="1400" dirty="0" err="1">
                <a:solidFill>
                  <a:prstClr val="black">
                    <a:lumMod val="85000"/>
                    <a:lumOff val="15000"/>
                  </a:prstClr>
                </a:solidFill>
              </a:rPr>
              <a:t>ιικού</a:t>
            </a:r>
            <a:r>
              <a:rPr lang="el-GR" sz="1400" dirty="0">
                <a:solidFill>
                  <a:prstClr val="black">
                    <a:lumMod val="85000"/>
                    <a:lumOff val="15000"/>
                  </a:prstClr>
                </a:solidFill>
              </a:rPr>
              <a:t> σωματιδίου το κύτταρο-ξενιστής καταστρέφεται</a:t>
            </a:r>
            <a:r>
              <a:rPr lang="el-GR" sz="1200" dirty="0">
                <a:solidFill>
                  <a:prstClr val="black">
                    <a:lumMod val="85000"/>
                    <a:lumOff val="15000"/>
                  </a:prstClr>
                </a:solidFill>
              </a:rPr>
              <a:t>.</a:t>
            </a:r>
            <a:endParaRPr lang="en-US" sz="1200" dirty="0">
              <a:solidFill>
                <a:prstClr val="black">
                  <a:lumMod val="85000"/>
                  <a:lumOff val="15000"/>
                </a:prstClr>
              </a:solidFill>
            </a:endParaRPr>
          </a:p>
          <a:p>
            <a:endParaRPr lang="en-US" dirty="0"/>
          </a:p>
        </p:txBody>
      </p:sp>
    </p:spTree>
    <p:extLst>
      <p:ext uri="{BB962C8B-B14F-4D97-AF65-F5344CB8AC3E}">
        <p14:creationId xmlns:p14="http://schemas.microsoft.com/office/powerpoint/2010/main" val="991987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1520" y="548680"/>
            <a:ext cx="8609641" cy="605488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pic>
        <p:nvPicPr>
          <p:cNvPr id="24579" name="Picture 3" descr="p182.tif                                                       00055C7CMacintosh HD                   BC3495AF:"/>
          <p:cNvPicPr>
            <a:picLocks noChangeAspect="1" noChangeArrowheads="1"/>
          </p:cNvPicPr>
          <p:nvPr/>
        </p:nvPicPr>
        <p:blipFill>
          <a:blip r:embed="rId2" cstate="print"/>
          <a:srcRect/>
          <a:stretch>
            <a:fillRect/>
          </a:stretch>
        </p:blipFill>
        <p:spPr bwMode="auto">
          <a:xfrm>
            <a:off x="3563888" y="228600"/>
            <a:ext cx="5278438" cy="6629400"/>
          </a:xfrm>
          <a:prstGeom prst="rect">
            <a:avLst/>
          </a:prstGeom>
          <a:noFill/>
          <a:ln w="9525">
            <a:noFill/>
            <a:miter lim="800000"/>
            <a:headEnd/>
            <a:tailEnd/>
          </a:ln>
        </p:spPr>
      </p:pic>
      <p:sp>
        <p:nvSpPr>
          <p:cNvPr id="6" name="5 - TextBox"/>
          <p:cNvSpPr txBox="1"/>
          <p:nvPr/>
        </p:nvSpPr>
        <p:spPr>
          <a:xfrm>
            <a:off x="539552" y="1268760"/>
            <a:ext cx="3096344" cy="3046988"/>
          </a:xfrm>
          <a:prstGeom prst="rect">
            <a:avLst/>
          </a:prstGeom>
          <a:noFill/>
        </p:spPr>
        <p:txBody>
          <a:bodyPr wrap="square" rtlCol="0">
            <a:spAutoFit/>
          </a:bodyPr>
          <a:lstStyle/>
          <a:p>
            <a:r>
              <a:rPr lang="el-GR" sz="4800" b="1" u="sng" dirty="0">
                <a:effectLst>
                  <a:outerShdw blurRad="38100" dist="38100" dir="2700000" algn="tl">
                    <a:srgbClr val="000000">
                      <a:alpha val="43137"/>
                    </a:srgbClr>
                  </a:outerShdw>
                </a:effectLst>
              </a:rPr>
              <a:t>2. </a:t>
            </a:r>
            <a:r>
              <a:rPr lang="en-US" sz="4800" b="1" u="sng" dirty="0">
                <a:effectLst>
                  <a:outerShdw blurRad="38100" dist="38100" dir="2700000" algn="tl">
                    <a:srgbClr val="000000">
                      <a:alpha val="43137"/>
                    </a:srgbClr>
                  </a:outerShdw>
                </a:effectLst>
              </a:rPr>
              <a:t>pH</a:t>
            </a:r>
            <a:r>
              <a:rPr lang="el-GR" dirty="0"/>
              <a:t>: </a:t>
            </a:r>
          </a:p>
          <a:p>
            <a:r>
              <a:rPr lang="el-GR" dirty="0"/>
              <a:t>η συγκέντρωση των ιόντων υδρογόνου σε ένα περιβάλλον επηρεάζει την ανάπτυξη των μικροοργανισμών</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p:cNvSpPr>
            <a:spLocks noChangeArrowheads="1"/>
          </p:cNvSpPr>
          <p:nvPr/>
        </p:nvSpPr>
        <p:spPr bwMode="auto">
          <a:xfrm>
            <a:off x="304800" y="1981200"/>
            <a:ext cx="8534400" cy="1219200"/>
          </a:xfrm>
          <a:prstGeom prst="rect">
            <a:avLst/>
          </a:prstGeom>
          <a:noFill/>
          <a:ln w="9525">
            <a:noFill/>
            <a:miter lim="800000"/>
            <a:headEnd/>
            <a:tailEnd/>
          </a:ln>
        </p:spPr>
        <p:txBody>
          <a:bodyPr anchor="ctr"/>
          <a:lstStyle/>
          <a:p>
            <a:pPr algn="l"/>
            <a:r>
              <a:rPr lang="el-GR" sz="2800" dirty="0">
                <a:solidFill>
                  <a:schemeClr val="tx1"/>
                </a:solidFill>
                <a:latin typeface="Book Antiqua" pitchFamily="18" charset="0"/>
              </a:rPr>
              <a:t>Η συγκέντρωση </a:t>
            </a:r>
            <a:r>
              <a:rPr lang="en-US" sz="2800" dirty="0">
                <a:solidFill>
                  <a:schemeClr val="tx1"/>
                </a:solidFill>
                <a:latin typeface="Book Antiqua" pitchFamily="18" charset="0"/>
              </a:rPr>
              <a:t>H</a:t>
            </a:r>
            <a:r>
              <a:rPr lang="en-US" sz="2800" baseline="30000" dirty="0">
                <a:solidFill>
                  <a:schemeClr val="tx1"/>
                </a:solidFill>
                <a:latin typeface="Book Antiqua" pitchFamily="18" charset="0"/>
              </a:rPr>
              <a:t>+ </a:t>
            </a:r>
            <a:r>
              <a:rPr lang="el-GR" sz="2800" dirty="0">
                <a:solidFill>
                  <a:schemeClr val="tx1"/>
                </a:solidFill>
                <a:latin typeface="Book Antiqua" pitchFamily="18" charset="0"/>
              </a:rPr>
              <a:t>επηρεάζει το </a:t>
            </a:r>
            <a:r>
              <a:rPr lang="en-US" sz="2800" dirty="0">
                <a:solidFill>
                  <a:schemeClr val="tx1"/>
                </a:solidFill>
                <a:latin typeface="Book Antiqua" pitchFamily="18" charset="0"/>
              </a:rPr>
              <a:t>pH </a:t>
            </a:r>
            <a:r>
              <a:rPr lang="el-GR" sz="2800" dirty="0">
                <a:solidFill>
                  <a:schemeClr val="tx1"/>
                </a:solidFill>
                <a:latin typeface="Book Antiqua" pitchFamily="18" charset="0"/>
              </a:rPr>
              <a:t>και συνεπώς:</a:t>
            </a:r>
            <a:br>
              <a:rPr lang="el-GR" sz="2800" dirty="0">
                <a:solidFill>
                  <a:schemeClr val="tx1"/>
                </a:solidFill>
                <a:latin typeface="Book Antiqua" pitchFamily="18" charset="0"/>
              </a:rPr>
            </a:br>
            <a:r>
              <a:rPr lang="el-GR" sz="2800" dirty="0">
                <a:solidFill>
                  <a:schemeClr val="tx1"/>
                </a:solidFill>
                <a:latin typeface="Book Antiqua" pitchFamily="18" charset="0"/>
                <a:sym typeface="Wingdings 2" pitchFamily="18" charset="2"/>
              </a:rPr>
              <a:t> </a:t>
            </a:r>
          </a:p>
          <a:p>
            <a:pPr algn="l">
              <a:buFont typeface="Wingdings" pitchFamily="2" charset="2"/>
              <a:buChar char="Ø"/>
            </a:pPr>
            <a:r>
              <a:rPr lang="el-GR" sz="2800" dirty="0">
                <a:solidFill>
                  <a:schemeClr val="tx1"/>
                </a:solidFill>
                <a:latin typeface="Book Antiqua" pitchFamily="18" charset="0"/>
              </a:rPr>
              <a:t>τις χημικές αντιδράσεις  στο εσωτερικό του κυττάρου</a:t>
            </a:r>
            <a:br>
              <a:rPr lang="el-GR" sz="2800" dirty="0">
                <a:solidFill>
                  <a:schemeClr val="tx1"/>
                </a:solidFill>
                <a:latin typeface="Book Antiqua" pitchFamily="18" charset="0"/>
              </a:rPr>
            </a:br>
            <a:endParaRPr lang="el-GR" sz="2800" dirty="0">
              <a:solidFill>
                <a:schemeClr val="tx1"/>
              </a:solidFill>
              <a:latin typeface="Book Antiqua" pitchFamily="18" charset="0"/>
              <a:sym typeface="Wingdings 2" pitchFamily="18" charset="2"/>
            </a:endParaRPr>
          </a:p>
          <a:p>
            <a:pPr algn="l">
              <a:buFont typeface="Wingdings" pitchFamily="2" charset="2"/>
              <a:buChar char="Ø"/>
            </a:pPr>
            <a:r>
              <a:rPr lang="el-GR" sz="2800" dirty="0">
                <a:solidFill>
                  <a:schemeClr val="tx1"/>
                </a:solidFill>
                <a:latin typeface="Book Antiqua" pitchFamily="18" charset="0"/>
              </a:rPr>
              <a:t>την λειτουργία ενζύμων στην κυτταρική μεμβράνη </a:t>
            </a:r>
            <a:endParaRPr lang="el-GR" sz="2800" dirty="0">
              <a:latin typeface="Book Antiqua" pitchFamily="18" charset="0"/>
            </a:endParaRPr>
          </a:p>
          <a:p>
            <a:pPr algn="l"/>
            <a:endParaRPr lang="el-GR" sz="2800" dirty="0">
              <a:solidFill>
                <a:schemeClr val="tx1"/>
              </a:solidFill>
              <a:latin typeface="Book Antiqua" pitchFamily="18" charset="0"/>
            </a:endParaRPr>
          </a:p>
          <a:p>
            <a:pPr algn="l">
              <a:buFont typeface="Wingdings" pitchFamily="2" charset="2"/>
              <a:buChar char="Ø"/>
            </a:pPr>
            <a:r>
              <a:rPr lang="el-GR" sz="2800" dirty="0">
                <a:solidFill>
                  <a:schemeClr val="tx1"/>
                </a:solidFill>
                <a:latin typeface="Book Antiqua" pitchFamily="18" charset="0"/>
              </a:rPr>
              <a:t>το ηλεκτροχημικό δυναμικό της μεμβράνης</a:t>
            </a:r>
            <a:endParaRPr lang="en-US" sz="2800" dirty="0">
              <a:solidFill>
                <a:schemeClr val="tx1"/>
              </a:solidFill>
              <a:latin typeface="Book Antiqua"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908720"/>
            <a:ext cx="8064896" cy="1152128"/>
          </a:xfrm>
        </p:spPr>
        <p:txBody>
          <a:bodyPr>
            <a:normAutofit/>
          </a:bodyPr>
          <a:lstStyle/>
          <a:p>
            <a:r>
              <a:rPr lang="el-GR" dirty="0"/>
              <a:t>Κάθε μικροοργανισμός έχει</a:t>
            </a:r>
            <a:r>
              <a:rPr lang="en-US" dirty="0"/>
              <a:t> </a:t>
            </a:r>
            <a:r>
              <a:rPr lang="el-GR" dirty="0"/>
              <a:t>μία ελάχιστη, μία μέγιστη και μία άριστη </a:t>
            </a:r>
            <a:r>
              <a:rPr lang="el-GR" sz="2800" dirty="0">
                <a:solidFill>
                  <a:schemeClr val="tx1"/>
                </a:solidFill>
              </a:rPr>
              <a:t>τιμή </a:t>
            </a:r>
            <a:r>
              <a:rPr lang="en-US" sz="2800" dirty="0">
                <a:solidFill>
                  <a:schemeClr val="tx1"/>
                </a:solidFill>
              </a:rPr>
              <a:t>pH </a:t>
            </a:r>
            <a:r>
              <a:rPr lang="el-GR" sz="2800" dirty="0">
                <a:solidFill>
                  <a:schemeClr val="tx1"/>
                </a:solidFill>
              </a:rPr>
              <a:t>για την ανάπτυξη του</a:t>
            </a:r>
          </a:p>
        </p:txBody>
      </p:sp>
      <p:pic>
        <p:nvPicPr>
          <p:cNvPr id="2050" name="Picture 2" descr="Image result for ph of microbial growth"/>
          <p:cNvPicPr>
            <a:picLocks noChangeAspect="1" noChangeArrowheads="1"/>
          </p:cNvPicPr>
          <p:nvPr/>
        </p:nvPicPr>
        <p:blipFill>
          <a:blip r:embed="rId2" cstate="print"/>
          <a:srcRect/>
          <a:stretch>
            <a:fillRect/>
          </a:stretch>
        </p:blipFill>
        <p:spPr bwMode="auto">
          <a:xfrm>
            <a:off x="683568" y="2133599"/>
            <a:ext cx="7143750" cy="4724401"/>
          </a:xfrm>
          <a:prstGeom prst="rect">
            <a:avLst/>
          </a:prstGeom>
          <a:noFill/>
        </p:spPr>
      </p:pic>
      <p:sp>
        <p:nvSpPr>
          <p:cNvPr id="5" name="4 - TextBox"/>
          <p:cNvSpPr txBox="1"/>
          <p:nvPr/>
        </p:nvSpPr>
        <p:spPr>
          <a:xfrm>
            <a:off x="3635896" y="2348881"/>
            <a:ext cx="2376264" cy="461665"/>
          </a:xfrm>
          <a:prstGeom prst="rect">
            <a:avLst/>
          </a:prstGeom>
          <a:noFill/>
        </p:spPr>
        <p:txBody>
          <a:bodyPr wrap="square" rtlCol="0">
            <a:spAutoFit/>
          </a:bodyPr>
          <a:lstStyle/>
          <a:p>
            <a:r>
              <a:rPr lang="el-GR" dirty="0" err="1"/>
              <a:t>Αριστη</a:t>
            </a:r>
            <a:r>
              <a:rPr lang="el-GR" dirty="0"/>
              <a:t> τιμή </a:t>
            </a:r>
            <a:r>
              <a:rPr lang="en-US" dirty="0"/>
              <a:t>pH</a:t>
            </a:r>
            <a:endParaRPr lang="el-GR" dirty="0"/>
          </a:p>
        </p:txBody>
      </p:sp>
      <p:cxnSp>
        <p:nvCxnSpPr>
          <p:cNvPr id="9" name="8 - Ευθύγραμμο βέλος σύνδεσης"/>
          <p:cNvCxnSpPr/>
          <p:nvPr/>
        </p:nvCxnSpPr>
        <p:spPr>
          <a:xfrm flipH="1">
            <a:off x="3275856" y="2924944"/>
            <a:ext cx="64807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 Ευθύγραμμο βέλος σύνδεσης"/>
          <p:cNvCxnSpPr/>
          <p:nvPr/>
        </p:nvCxnSpPr>
        <p:spPr>
          <a:xfrm>
            <a:off x="4788024" y="2924944"/>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a:off x="5508104" y="2852936"/>
            <a:ext cx="504056"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Από την τιμή του </a:t>
            </a:r>
            <a:r>
              <a:rPr lang="en-US" dirty="0"/>
              <a:t>pH </a:t>
            </a:r>
            <a:r>
              <a:rPr lang="el-GR" dirty="0"/>
              <a:t>επηρεάζεται η ανάπτυξη των μικροοργανισμών αλλά και ο βαθμός επιβίωσης τους κατά την διάρκεια </a:t>
            </a:r>
          </a:p>
          <a:p>
            <a:pPr lvl="1"/>
            <a:r>
              <a:rPr lang="el-GR" dirty="0"/>
              <a:t>Αποθήκευσης</a:t>
            </a:r>
          </a:p>
          <a:p>
            <a:pPr lvl="1"/>
            <a:r>
              <a:rPr lang="el-GR" dirty="0"/>
              <a:t>Θέρμανσης</a:t>
            </a:r>
          </a:p>
          <a:p>
            <a:pPr lvl="1"/>
            <a:r>
              <a:rPr lang="el-GR" dirty="0"/>
              <a:t>Αφυδάτωσης</a:t>
            </a:r>
          </a:p>
          <a:p>
            <a:pPr lvl="1"/>
            <a:r>
              <a:rPr lang="el-GR" dirty="0"/>
              <a:t>Επεξεργασίας</a:t>
            </a:r>
          </a:p>
          <a:p>
            <a:pPr lvl="1">
              <a:buNone/>
            </a:pPr>
            <a:endParaRPr lang="el-G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pH</a:t>
            </a:r>
            <a:r>
              <a:rPr lang="el-GR" dirty="0"/>
              <a:t> τροφίμων</a:t>
            </a:r>
          </a:p>
        </p:txBody>
      </p:sp>
      <p:sp>
        <p:nvSpPr>
          <p:cNvPr id="3" name="2 - Θέση περιεχομένου"/>
          <p:cNvSpPr>
            <a:spLocks noGrp="1"/>
          </p:cNvSpPr>
          <p:nvPr>
            <p:ph idx="1"/>
          </p:nvPr>
        </p:nvSpPr>
        <p:spPr>
          <a:xfrm>
            <a:off x="179512" y="2249424"/>
            <a:ext cx="2952328" cy="4325112"/>
          </a:xfrm>
        </p:spPr>
        <p:txBody>
          <a:bodyPr/>
          <a:lstStyle/>
          <a:p>
            <a:r>
              <a:rPr lang="el-GR" dirty="0"/>
              <a:t>Το </a:t>
            </a:r>
            <a:r>
              <a:rPr lang="en-US" dirty="0"/>
              <a:t>pH</a:t>
            </a:r>
            <a:r>
              <a:rPr lang="el-GR" dirty="0"/>
              <a:t> των περισσότερων τροφίμων είναι όξινο ή ουδέτερο</a:t>
            </a:r>
          </a:p>
        </p:txBody>
      </p:sp>
      <p:pic>
        <p:nvPicPr>
          <p:cNvPr id="1026" name="Picture 2" descr="Image result for ph of microbial growth"/>
          <p:cNvPicPr>
            <a:picLocks noChangeAspect="1" noChangeArrowheads="1"/>
          </p:cNvPicPr>
          <p:nvPr/>
        </p:nvPicPr>
        <p:blipFill>
          <a:blip r:embed="rId2" cstate="print"/>
          <a:srcRect/>
          <a:stretch>
            <a:fillRect/>
          </a:stretch>
        </p:blipFill>
        <p:spPr bwMode="auto">
          <a:xfrm>
            <a:off x="3131840" y="2348880"/>
            <a:ext cx="4968552" cy="378042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Τα όξινα τρόφιμα είναι πιο σταθερά μικροβιολογικά</a:t>
            </a:r>
          </a:p>
        </p:txBody>
      </p:sp>
      <p:sp>
        <p:nvSpPr>
          <p:cNvPr id="3" name="2 - Θέση περιεχομένου"/>
          <p:cNvSpPr>
            <a:spLocks noGrp="1"/>
          </p:cNvSpPr>
          <p:nvPr>
            <p:ph idx="1"/>
          </p:nvPr>
        </p:nvSpPr>
        <p:spPr/>
        <p:txBody>
          <a:bodyPr/>
          <a:lstStyle/>
          <a:p>
            <a:r>
              <a:rPr lang="el-GR" dirty="0"/>
              <a:t>Τα τρόφιμα με χαμηλό </a:t>
            </a:r>
            <a:r>
              <a:rPr lang="en-US" dirty="0"/>
              <a:t>pH </a:t>
            </a:r>
            <a:r>
              <a:rPr lang="el-GR" dirty="0"/>
              <a:t>συντηρούνται περισσότερο και υφίστανται λιγότερες αλλοιώσεις</a:t>
            </a:r>
          </a:p>
          <a:p>
            <a:r>
              <a:rPr lang="el-GR" dirty="0"/>
              <a:t>Το χαμηλό </a:t>
            </a:r>
            <a:r>
              <a:rPr lang="en-US" dirty="0"/>
              <a:t>pH </a:t>
            </a:r>
            <a:r>
              <a:rPr lang="el-GR" dirty="0"/>
              <a:t>μπορεί να οφείλεται στην φυσική τους οξύτητα (πχ λεμόνι) ή είναι αποτέλεσμα ζύμωσης (παραγωγή γαλακτικού οξέως)</a:t>
            </a:r>
          </a:p>
          <a:p>
            <a:r>
              <a:rPr lang="el-GR" dirty="0"/>
              <a:t>Τρόφιμα με </a:t>
            </a:r>
            <a:r>
              <a:rPr lang="en-US" dirty="0"/>
              <a:t>pH&lt;4,6 </a:t>
            </a:r>
            <a:r>
              <a:rPr lang="el-GR" dirty="0"/>
              <a:t>δεν υφίστανται αλλοιώσεις από βακτήρια αλλά από μύκητες ή ζύμες</a:t>
            </a:r>
          </a:p>
          <a:p>
            <a:endParaRPr lang="el-G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323528" y="764704"/>
            <a:ext cx="8305800" cy="936104"/>
          </a:xfrm>
          <a:prstGeom prst="rect">
            <a:avLst/>
          </a:prstGeom>
          <a:noFill/>
          <a:ln w="9525">
            <a:noFill/>
            <a:miter lim="800000"/>
            <a:headEnd/>
            <a:tailEnd/>
          </a:ln>
          <a:effectLst/>
        </p:spPr>
        <p:txBody>
          <a:bodyPr anchor="ctr"/>
          <a:lstStyle/>
          <a:p>
            <a:r>
              <a:rPr lang="el-GR" sz="3200" b="1" dirty="0">
                <a:solidFill>
                  <a:srgbClr val="CC0000"/>
                </a:solidFill>
                <a:effectLst>
                  <a:outerShdw blurRad="38100" dist="38100" dir="2700000" algn="tl">
                    <a:srgbClr val="C0C0C0"/>
                  </a:outerShdw>
                </a:effectLst>
                <a:latin typeface="Book Antiqua" pitchFamily="18" charset="0"/>
              </a:rPr>
              <a:t>ΕΥΡΟΣ ΤΙΜΩΝ </a:t>
            </a:r>
            <a:r>
              <a:rPr lang="en-US" sz="3200" b="1" dirty="0">
                <a:solidFill>
                  <a:srgbClr val="CC0000"/>
                </a:solidFill>
                <a:effectLst>
                  <a:outerShdw blurRad="38100" dist="38100" dir="2700000" algn="tl">
                    <a:srgbClr val="C0C0C0"/>
                  </a:outerShdw>
                </a:effectLst>
                <a:latin typeface="Book Antiqua" pitchFamily="18" charset="0"/>
              </a:rPr>
              <a:t>pH</a:t>
            </a:r>
            <a:r>
              <a:rPr lang="el-GR" sz="3200" b="1" dirty="0">
                <a:solidFill>
                  <a:srgbClr val="CC0000"/>
                </a:solidFill>
                <a:effectLst>
                  <a:outerShdw blurRad="38100" dist="38100" dir="2700000" algn="tl">
                    <a:srgbClr val="C0C0C0"/>
                  </a:outerShdw>
                </a:effectLst>
                <a:latin typeface="Book Antiqua" pitchFamily="18" charset="0"/>
              </a:rPr>
              <a:t> που αναπτύσσονται οι μικροοργανισμοί</a:t>
            </a:r>
            <a:endParaRPr lang="en-US" sz="3200" dirty="0">
              <a:solidFill>
                <a:srgbClr val="CC0000"/>
              </a:solidFill>
              <a:effectLst>
                <a:outerShdw blurRad="38100" dist="38100" dir="2700000" algn="tl">
                  <a:srgbClr val="C0C0C0"/>
                </a:outerShdw>
              </a:effectLst>
              <a:latin typeface="Book Antiqua" pitchFamily="18" charset="0"/>
            </a:endParaRPr>
          </a:p>
        </p:txBody>
      </p:sp>
      <p:sp>
        <p:nvSpPr>
          <p:cNvPr id="30723" name="Rectangle 4"/>
          <p:cNvSpPr>
            <a:spLocks noChangeArrowheads="1"/>
          </p:cNvSpPr>
          <p:nvPr/>
        </p:nvSpPr>
        <p:spPr bwMode="auto">
          <a:xfrm>
            <a:off x="304800" y="1905000"/>
            <a:ext cx="1219200" cy="304800"/>
          </a:xfrm>
          <a:prstGeom prst="rect">
            <a:avLst/>
          </a:prstGeom>
          <a:solidFill>
            <a:srgbClr val="CC0000"/>
          </a:solidFill>
          <a:ln w="9525">
            <a:noFill/>
            <a:miter lim="800000"/>
            <a:headEnd/>
            <a:tailEnd/>
          </a:ln>
        </p:spPr>
        <p:txBody>
          <a:bodyPr anchor="ctr"/>
          <a:lstStyle/>
          <a:p>
            <a:r>
              <a:rPr lang="en-US" sz="2000">
                <a:solidFill>
                  <a:schemeClr val="bg1"/>
                </a:solidFill>
                <a:latin typeface="Tahoma" pitchFamily="34" charset="0"/>
              </a:rPr>
              <a:t>0.0-2.0</a:t>
            </a:r>
          </a:p>
        </p:txBody>
      </p:sp>
      <p:sp>
        <p:nvSpPr>
          <p:cNvPr id="30724" name="Rectangle 6"/>
          <p:cNvSpPr>
            <a:spLocks noChangeArrowheads="1"/>
          </p:cNvSpPr>
          <p:nvPr/>
        </p:nvSpPr>
        <p:spPr bwMode="auto">
          <a:xfrm>
            <a:off x="304800" y="2362200"/>
            <a:ext cx="1219200" cy="304800"/>
          </a:xfrm>
          <a:prstGeom prst="rect">
            <a:avLst/>
          </a:prstGeom>
          <a:noFill/>
          <a:ln w="9525">
            <a:noFill/>
            <a:miter lim="800000"/>
            <a:headEnd/>
            <a:tailEnd/>
          </a:ln>
        </p:spPr>
        <p:txBody>
          <a:bodyPr anchor="ctr"/>
          <a:lstStyle/>
          <a:p>
            <a:pPr algn="l"/>
            <a:r>
              <a:rPr lang="el-GR" sz="1600">
                <a:solidFill>
                  <a:srgbClr val="CC0000"/>
                </a:solidFill>
                <a:latin typeface="Book Antiqua" pitchFamily="18" charset="0"/>
              </a:rPr>
              <a:t>Πολύ όξινο</a:t>
            </a:r>
            <a:endParaRPr lang="en-US" sz="1600">
              <a:solidFill>
                <a:schemeClr val="tx1"/>
              </a:solidFill>
              <a:latin typeface="Book Antiqua" pitchFamily="18" charset="0"/>
            </a:endParaRPr>
          </a:p>
        </p:txBody>
      </p:sp>
      <p:sp>
        <p:nvSpPr>
          <p:cNvPr id="30725" name="Rectangle 20"/>
          <p:cNvSpPr>
            <a:spLocks noChangeArrowheads="1"/>
          </p:cNvSpPr>
          <p:nvPr/>
        </p:nvSpPr>
        <p:spPr bwMode="auto">
          <a:xfrm>
            <a:off x="1600200" y="1905000"/>
            <a:ext cx="1295400" cy="304800"/>
          </a:xfrm>
          <a:prstGeom prst="rect">
            <a:avLst/>
          </a:prstGeom>
          <a:solidFill>
            <a:srgbClr val="F82300"/>
          </a:solidFill>
          <a:ln w="9525">
            <a:noFill/>
            <a:miter lim="800000"/>
            <a:headEnd/>
            <a:tailEnd/>
          </a:ln>
        </p:spPr>
        <p:txBody>
          <a:bodyPr anchor="ctr"/>
          <a:lstStyle/>
          <a:p>
            <a:r>
              <a:rPr lang="en-US" sz="2000">
                <a:solidFill>
                  <a:schemeClr val="bg1"/>
                </a:solidFill>
                <a:latin typeface="Tahoma" pitchFamily="34" charset="0"/>
              </a:rPr>
              <a:t>2.0-4.5</a:t>
            </a:r>
          </a:p>
        </p:txBody>
      </p:sp>
      <p:sp>
        <p:nvSpPr>
          <p:cNvPr id="30726" name="Rectangle 24"/>
          <p:cNvSpPr>
            <a:spLocks noChangeArrowheads="1"/>
          </p:cNvSpPr>
          <p:nvPr/>
        </p:nvSpPr>
        <p:spPr bwMode="auto">
          <a:xfrm>
            <a:off x="2971800" y="1905000"/>
            <a:ext cx="1295400" cy="304800"/>
          </a:xfrm>
          <a:prstGeom prst="rect">
            <a:avLst/>
          </a:prstGeom>
          <a:solidFill>
            <a:srgbClr val="FF9900"/>
          </a:solidFill>
          <a:ln w="9525">
            <a:noFill/>
            <a:miter lim="800000"/>
            <a:headEnd/>
            <a:tailEnd/>
          </a:ln>
        </p:spPr>
        <p:txBody>
          <a:bodyPr anchor="ctr"/>
          <a:lstStyle/>
          <a:p>
            <a:r>
              <a:rPr lang="en-US" sz="2000">
                <a:solidFill>
                  <a:schemeClr val="bg1"/>
                </a:solidFill>
                <a:latin typeface="Tahoma" pitchFamily="34" charset="0"/>
              </a:rPr>
              <a:t>4.6-6.6</a:t>
            </a:r>
          </a:p>
        </p:txBody>
      </p:sp>
      <p:sp>
        <p:nvSpPr>
          <p:cNvPr id="30727" name="Rectangle 25"/>
          <p:cNvSpPr>
            <a:spLocks noChangeArrowheads="1"/>
          </p:cNvSpPr>
          <p:nvPr/>
        </p:nvSpPr>
        <p:spPr bwMode="auto">
          <a:xfrm>
            <a:off x="4343400" y="1905000"/>
            <a:ext cx="1295400" cy="304800"/>
          </a:xfrm>
          <a:prstGeom prst="rect">
            <a:avLst/>
          </a:prstGeom>
          <a:solidFill>
            <a:srgbClr val="669900"/>
          </a:solidFill>
          <a:ln w="9525">
            <a:noFill/>
            <a:miter lim="800000"/>
            <a:headEnd/>
            <a:tailEnd/>
          </a:ln>
        </p:spPr>
        <p:txBody>
          <a:bodyPr anchor="ctr"/>
          <a:lstStyle/>
          <a:p>
            <a:r>
              <a:rPr lang="en-US" sz="2000">
                <a:solidFill>
                  <a:schemeClr val="bg1"/>
                </a:solidFill>
                <a:latin typeface="Tahoma" pitchFamily="34" charset="0"/>
              </a:rPr>
              <a:t>6.7-7.5</a:t>
            </a:r>
          </a:p>
        </p:txBody>
      </p:sp>
      <p:sp>
        <p:nvSpPr>
          <p:cNvPr id="30728" name="Rectangle 26"/>
          <p:cNvSpPr>
            <a:spLocks noChangeArrowheads="1"/>
          </p:cNvSpPr>
          <p:nvPr/>
        </p:nvSpPr>
        <p:spPr bwMode="auto">
          <a:xfrm>
            <a:off x="5715000" y="1905000"/>
            <a:ext cx="1295400" cy="304800"/>
          </a:xfrm>
          <a:prstGeom prst="rect">
            <a:avLst/>
          </a:prstGeom>
          <a:solidFill>
            <a:srgbClr val="0F80BF"/>
          </a:solidFill>
          <a:ln w="9525">
            <a:noFill/>
            <a:miter lim="800000"/>
            <a:headEnd/>
            <a:tailEnd/>
          </a:ln>
        </p:spPr>
        <p:txBody>
          <a:bodyPr anchor="ctr"/>
          <a:lstStyle/>
          <a:p>
            <a:r>
              <a:rPr lang="en-US" sz="2000">
                <a:solidFill>
                  <a:schemeClr val="bg1"/>
                </a:solidFill>
                <a:latin typeface="Tahoma" pitchFamily="34" charset="0"/>
              </a:rPr>
              <a:t>7.8-10</a:t>
            </a:r>
          </a:p>
        </p:txBody>
      </p:sp>
      <p:sp>
        <p:nvSpPr>
          <p:cNvPr id="30729" name="Rectangle 27"/>
          <p:cNvSpPr>
            <a:spLocks noChangeArrowheads="1"/>
          </p:cNvSpPr>
          <p:nvPr/>
        </p:nvSpPr>
        <p:spPr bwMode="auto">
          <a:xfrm>
            <a:off x="1676400" y="2362200"/>
            <a:ext cx="1219200" cy="304800"/>
          </a:xfrm>
          <a:prstGeom prst="rect">
            <a:avLst/>
          </a:prstGeom>
          <a:noFill/>
          <a:ln w="9525">
            <a:noFill/>
            <a:miter lim="800000"/>
            <a:headEnd/>
            <a:tailEnd/>
          </a:ln>
        </p:spPr>
        <p:txBody>
          <a:bodyPr anchor="ctr"/>
          <a:lstStyle/>
          <a:p>
            <a:r>
              <a:rPr lang="el-GR" sz="1600">
                <a:solidFill>
                  <a:srgbClr val="CC0000"/>
                </a:solidFill>
                <a:latin typeface="Book Antiqua" pitchFamily="18" charset="0"/>
              </a:rPr>
              <a:t>Όξινο</a:t>
            </a:r>
            <a:endParaRPr lang="en-US" sz="1600">
              <a:solidFill>
                <a:schemeClr val="tx1"/>
              </a:solidFill>
              <a:latin typeface="Book Antiqua" pitchFamily="18" charset="0"/>
            </a:endParaRPr>
          </a:p>
        </p:txBody>
      </p:sp>
      <p:sp>
        <p:nvSpPr>
          <p:cNvPr id="30730" name="Rectangle 28"/>
          <p:cNvSpPr>
            <a:spLocks noChangeArrowheads="1"/>
          </p:cNvSpPr>
          <p:nvPr/>
        </p:nvSpPr>
        <p:spPr bwMode="auto">
          <a:xfrm>
            <a:off x="2971800" y="2362200"/>
            <a:ext cx="1371600" cy="304800"/>
          </a:xfrm>
          <a:prstGeom prst="rect">
            <a:avLst/>
          </a:prstGeom>
          <a:noFill/>
          <a:ln w="9525">
            <a:noFill/>
            <a:miter lim="800000"/>
            <a:headEnd/>
            <a:tailEnd/>
          </a:ln>
        </p:spPr>
        <p:txBody>
          <a:bodyPr anchor="ctr"/>
          <a:lstStyle/>
          <a:p>
            <a:r>
              <a:rPr lang="el-GR" sz="1600">
                <a:solidFill>
                  <a:srgbClr val="CC0000"/>
                </a:solidFill>
                <a:latin typeface="Book Antiqua" pitchFamily="18" charset="0"/>
              </a:rPr>
              <a:t>Μέτρια όξινο</a:t>
            </a:r>
            <a:endParaRPr lang="en-US" sz="1600">
              <a:solidFill>
                <a:schemeClr val="tx1"/>
              </a:solidFill>
              <a:latin typeface="Book Antiqua" pitchFamily="18" charset="0"/>
            </a:endParaRPr>
          </a:p>
        </p:txBody>
      </p:sp>
      <p:sp>
        <p:nvSpPr>
          <p:cNvPr id="30731" name="Rectangle 29"/>
          <p:cNvSpPr>
            <a:spLocks noChangeArrowheads="1"/>
          </p:cNvSpPr>
          <p:nvPr/>
        </p:nvSpPr>
        <p:spPr bwMode="auto">
          <a:xfrm>
            <a:off x="4419600" y="2362200"/>
            <a:ext cx="1295400" cy="304800"/>
          </a:xfrm>
          <a:prstGeom prst="rect">
            <a:avLst/>
          </a:prstGeom>
          <a:noFill/>
          <a:ln w="9525">
            <a:noFill/>
            <a:miter lim="800000"/>
            <a:headEnd/>
            <a:tailEnd/>
          </a:ln>
        </p:spPr>
        <p:txBody>
          <a:bodyPr anchor="ctr"/>
          <a:lstStyle/>
          <a:p>
            <a:r>
              <a:rPr lang="el-GR" sz="1600">
                <a:solidFill>
                  <a:srgbClr val="CC0000"/>
                </a:solidFill>
                <a:latin typeface="Book Antiqua" pitchFamily="18" charset="0"/>
              </a:rPr>
              <a:t>Ουδέτερο</a:t>
            </a:r>
            <a:endParaRPr lang="en-US" sz="1600">
              <a:solidFill>
                <a:schemeClr val="tx1"/>
              </a:solidFill>
              <a:latin typeface="Book Antiqua" pitchFamily="18" charset="0"/>
            </a:endParaRPr>
          </a:p>
        </p:txBody>
      </p:sp>
      <p:sp>
        <p:nvSpPr>
          <p:cNvPr id="30732" name="Rectangle 30"/>
          <p:cNvSpPr>
            <a:spLocks noChangeArrowheads="1"/>
          </p:cNvSpPr>
          <p:nvPr/>
        </p:nvSpPr>
        <p:spPr bwMode="auto">
          <a:xfrm>
            <a:off x="5791200" y="2362200"/>
            <a:ext cx="1219200" cy="304800"/>
          </a:xfrm>
          <a:prstGeom prst="rect">
            <a:avLst/>
          </a:prstGeom>
          <a:noFill/>
          <a:ln w="9525">
            <a:noFill/>
            <a:miter lim="800000"/>
            <a:headEnd/>
            <a:tailEnd/>
          </a:ln>
        </p:spPr>
        <p:txBody>
          <a:bodyPr anchor="ctr"/>
          <a:lstStyle/>
          <a:p>
            <a:r>
              <a:rPr lang="el-GR" sz="1600">
                <a:solidFill>
                  <a:srgbClr val="CC0000"/>
                </a:solidFill>
                <a:latin typeface="Book Antiqua" pitchFamily="18" charset="0"/>
              </a:rPr>
              <a:t>Αλκαλικό</a:t>
            </a:r>
            <a:endParaRPr lang="en-US" sz="1600">
              <a:solidFill>
                <a:schemeClr val="tx1"/>
              </a:solidFill>
              <a:latin typeface="Book Antiqua" pitchFamily="18" charset="0"/>
            </a:endParaRPr>
          </a:p>
        </p:txBody>
      </p:sp>
      <p:sp>
        <p:nvSpPr>
          <p:cNvPr id="30733" name="Rectangle 31"/>
          <p:cNvSpPr>
            <a:spLocks noChangeArrowheads="1"/>
          </p:cNvSpPr>
          <p:nvPr/>
        </p:nvSpPr>
        <p:spPr bwMode="auto">
          <a:xfrm>
            <a:off x="7162800" y="1905000"/>
            <a:ext cx="1295400" cy="304800"/>
          </a:xfrm>
          <a:prstGeom prst="rect">
            <a:avLst/>
          </a:prstGeom>
          <a:solidFill>
            <a:srgbClr val="0D2E7F"/>
          </a:solidFill>
          <a:ln w="9525">
            <a:noFill/>
            <a:miter lim="800000"/>
            <a:headEnd/>
            <a:tailEnd/>
          </a:ln>
        </p:spPr>
        <p:txBody>
          <a:bodyPr anchor="ctr"/>
          <a:lstStyle/>
          <a:p>
            <a:r>
              <a:rPr lang="en-US" sz="2000">
                <a:solidFill>
                  <a:schemeClr val="bg1"/>
                </a:solidFill>
                <a:latin typeface="Tahoma" pitchFamily="34" charset="0"/>
              </a:rPr>
              <a:t>10-12</a:t>
            </a:r>
          </a:p>
        </p:txBody>
      </p:sp>
      <p:sp>
        <p:nvSpPr>
          <p:cNvPr id="30734" name="Rectangle 32"/>
          <p:cNvSpPr>
            <a:spLocks noChangeArrowheads="1"/>
          </p:cNvSpPr>
          <p:nvPr/>
        </p:nvSpPr>
        <p:spPr bwMode="auto">
          <a:xfrm>
            <a:off x="7086600" y="2362200"/>
            <a:ext cx="1676400" cy="304800"/>
          </a:xfrm>
          <a:prstGeom prst="rect">
            <a:avLst/>
          </a:prstGeom>
          <a:noFill/>
          <a:ln w="9525">
            <a:noFill/>
            <a:miter lim="800000"/>
            <a:headEnd/>
            <a:tailEnd/>
          </a:ln>
        </p:spPr>
        <p:txBody>
          <a:bodyPr anchor="ctr"/>
          <a:lstStyle/>
          <a:p>
            <a:pPr algn="l"/>
            <a:r>
              <a:rPr lang="el-GR" sz="1600">
                <a:solidFill>
                  <a:srgbClr val="CC0000"/>
                </a:solidFill>
                <a:latin typeface="Book Antiqua" pitchFamily="18" charset="0"/>
              </a:rPr>
              <a:t>ΠολύΑλκαλικό</a:t>
            </a:r>
            <a:endParaRPr lang="en-US" sz="1600">
              <a:solidFill>
                <a:schemeClr val="tx1"/>
              </a:solidFill>
              <a:latin typeface="Book Antiqua" pitchFamily="18" charset="0"/>
            </a:endParaRPr>
          </a:p>
        </p:txBody>
      </p:sp>
      <p:sp>
        <p:nvSpPr>
          <p:cNvPr id="30736" name="AutoShape 35"/>
          <p:cNvSpPr>
            <a:spLocks/>
          </p:cNvSpPr>
          <p:nvPr/>
        </p:nvSpPr>
        <p:spPr bwMode="auto">
          <a:xfrm rot="-5400000">
            <a:off x="2209800" y="1371600"/>
            <a:ext cx="152400" cy="3200400"/>
          </a:xfrm>
          <a:prstGeom prst="leftBracket">
            <a:avLst>
              <a:gd name="adj" fmla="val 0"/>
            </a:avLst>
          </a:prstGeom>
          <a:noFill/>
          <a:ln w="9525">
            <a:solidFill>
              <a:srgbClr val="F82300"/>
            </a:solidFill>
            <a:round/>
            <a:headEnd/>
            <a:tailEnd/>
          </a:ln>
        </p:spPr>
        <p:txBody>
          <a:bodyPr wrap="none" anchor="ctr"/>
          <a:lstStyle/>
          <a:p>
            <a:pPr algn="l"/>
            <a:endParaRPr lang="el-GR">
              <a:solidFill>
                <a:schemeClr val="tx1"/>
              </a:solidFill>
              <a:latin typeface="Times New Roman" pitchFamily="18" charset="-95"/>
            </a:endParaRPr>
          </a:p>
        </p:txBody>
      </p:sp>
      <p:sp>
        <p:nvSpPr>
          <p:cNvPr id="30737" name="Rectangle 37"/>
          <p:cNvSpPr>
            <a:spLocks noChangeArrowheads="1"/>
          </p:cNvSpPr>
          <p:nvPr/>
        </p:nvSpPr>
        <p:spPr bwMode="auto">
          <a:xfrm>
            <a:off x="1447800" y="3124200"/>
            <a:ext cx="1371600" cy="304800"/>
          </a:xfrm>
          <a:prstGeom prst="rect">
            <a:avLst/>
          </a:prstGeom>
          <a:noFill/>
          <a:ln w="9525">
            <a:noFill/>
            <a:miter lim="800000"/>
            <a:headEnd/>
            <a:tailEnd/>
          </a:ln>
        </p:spPr>
        <p:txBody>
          <a:bodyPr anchor="ctr"/>
          <a:lstStyle/>
          <a:p>
            <a:r>
              <a:rPr lang="el-GR" sz="1600" b="1">
                <a:solidFill>
                  <a:srgbClr val="CC0000"/>
                </a:solidFill>
                <a:latin typeface="Book Antiqua" pitchFamily="18" charset="0"/>
              </a:rPr>
              <a:t>ΟΞΕΟΦΙΛΑ</a:t>
            </a:r>
            <a:endParaRPr lang="en-US" sz="1600" b="1">
              <a:solidFill>
                <a:schemeClr val="tx1"/>
              </a:solidFill>
              <a:latin typeface="Book Antiqua" pitchFamily="18" charset="0"/>
            </a:endParaRPr>
          </a:p>
        </p:txBody>
      </p:sp>
      <p:sp>
        <p:nvSpPr>
          <p:cNvPr id="30738" name="AutoShape 38"/>
          <p:cNvSpPr>
            <a:spLocks/>
          </p:cNvSpPr>
          <p:nvPr/>
        </p:nvSpPr>
        <p:spPr bwMode="auto">
          <a:xfrm rot="-5400000">
            <a:off x="5067300" y="2400300"/>
            <a:ext cx="152400" cy="1143000"/>
          </a:xfrm>
          <a:prstGeom prst="leftBracket">
            <a:avLst>
              <a:gd name="adj" fmla="val 0"/>
            </a:avLst>
          </a:prstGeom>
          <a:noFill/>
          <a:ln w="9525">
            <a:solidFill>
              <a:srgbClr val="669900"/>
            </a:solidFill>
            <a:round/>
            <a:headEnd/>
            <a:tailEnd/>
          </a:ln>
        </p:spPr>
        <p:txBody>
          <a:bodyPr wrap="none" anchor="ctr"/>
          <a:lstStyle/>
          <a:p>
            <a:pPr algn="l"/>
            <a:endParaRPr lang="el-GR">
              <a:solidFill>
                <a:schemeClr val="tx1"/>
              </a:solidFill>
              <a:latin typeface="Times New Roman" pitchFamily="18" charset="-95"/>
            </a:endParaRPr>
          </a:p>
        </p:txBody>
      </p:sp>
      <p:sp>
        <p:nvSpPr>
          <p:cNvPr id="30739" name="Rectangle 39"/>
          <p:cNvSpPr>
            <a:spLocks noChangeArrowheads="1"/>
          </p:cNvSpPr>
          <p:nvPr/>
        </p:nvSpPr>
        <p:spPr bwMode="auto">
          <a:xfrm>
            <a:off x="4191000" y="3124200"/>
            <a:ext cx="1905000" cy="304800"/>
          </a:xfrm>
          <a:prstGeom prst="rect">
            <a:avLst/>
          </a:prstGeom>
          <a:noFill/>
          <a:ln w="9525">
            <a:noFill/>
            <a:miter lim="800000"/>
            <a:headEnd/>
            <a:tailEnd/>
          </a:ln>
        </p:spPr>
        <p:txBody>
          <a:bodyPr anchor="ctr"/>
          <a:lstStyle/>
          <a:p>
            <a:r>
              <a:rPr lang="el-GR" sz="1600" b="1">
                <a:solidFill>
                  <a:srgbClr val="669900"/>
                </a:solidFill>
                <a:latin typeface="Book Antiqua" pitchFamily="18" charset="0"/>
              </a:rPr>
              <a:t>ΟΥΔΕΤΕΡΟΦΙΛΑ</a:t>
            </a:r>
            <a:endParaRPr lang="en-US" sz="1600" b="1">
              <a:solidFill>
                <a:srgbClr val="669900"/>
              </a:solidFill>
              <a:latin typeface="Book Antiqua" pitchFamily="18" charset="0"/>
            </a:endParaRPr>
          </a:p>
        </p:txBody>
      </p:sp>
      <p:sp>
        <p:nvSpPr>
          <p:cNvPr id="30740" name="AutoShape 40"/>
          <p:cNvSpPr>
            <a:spLocks/>
          </p:cNvSpPr>
          <p:nvPr/>
        </p:nvSpPr>
        <p:spPr bwMode="auto">
          <a:xfrm rot="-5400000">
            <a:off x="7162800" y="2400300"/>
            <a:ext cx="152400" cy="1143000"/>
          </a:xfrm>
          <a:prstGeom prst="leftBracket">
            <a:avLst>
              <a:gd name="adj" fmla="val 0"/>
            </a:avLst>
          </a:prstGeom>
          <a:noFill/>
          <a:ln w="9525">
            <a:solidFill>
              <a:srgbClr val="333333"/>
            </a:solidFill>
            <a:round/>
            <a:headEnd/>
            <a:tailEnd/>
          </a:ln>
        </p:spPr>
        <p:txBody>
          <a:bodyPr wrap="none" anchor="ctr"/>
          <a:lstStyle/>
          <a:p>
            <a:pPr algn="l"/>
            <a:endParaRPr lang="el-GR">
              <a:solidFill>
                <a:schemeClr val="tx1"/>
              </a:solidFill>
              <a:latin typeface="Times New Roman" pitchFamily="18" charset="-95"/>
            </a:endParaRPr>
          </a:p>
        </p:txBody>
      </p:sp>
      <p:sp>
        <p:nvSpPr>
          <p:cNvPr id="30741" name="Rectangle 41"/>
          <p:cNvSpPr>
            <a:spLocks noChangeArrowheads="1"/>
          </p:cNvSpPr>
          <p:nvPr/>
        </p:nvSpPr>
        <p:spPr bwMode="auto">
          <a:xfrm>
            <a:off x="6286500" y="3124200"/>
            <a:ext cx="1905000" cy="304800"/>
          </a:xfrm>
          <a:prstGeom prst="rect">
            <a:avLst/>
          </a:prstGeom>
          <a:noFill/>
          <a:ln w="9525">
            <a:noFill/>
            <a:miter lim="800000"/>
            <a:headEnd/>
            <a:tailEnd/>
          </a:ln>
        </p:spPr>
        <p:txBody>
          <a:bodyPr anchor="ctr"/>
          <a:lstStyle/>
          <a:p>
            <a:r>
              <a:rPr lang="el-GR" sz="1600" b="1">
                <a:solidFill>
                  <a:srgbClr val="333333"/>
                </a:solidFill>
                <a:latin typeface="Book Antiqua" pitchFamily="18" charset="0"/>
              </a:rPr>
              <a:t>ΒΑΣΕΟΦΙΛΑ</a:t>
            </a:r>
            <a:endParaRPr lang="en-US" sz="1600" b="1">
              <a:solidFill>
                <a:srgbClr val="333333"/>
              </a:solidFill>
              <a:latin typeface="Book Antiqua" pitchFamily="18" charset="0"/>
            </a:endParaRPr>
          </a:p>
        </p:txBody>
      </p:sp>
      <p:sp>
        <p:nvSpPr>
          <p:cNvPr id="30742" name="AutoShape 42"/>
          <p:cNvSpPr>
            <a:spLocks noChangeArrowheads="1"/>
          </p:cNvSpPr>
          <p:nvPr/>
        </p:nvSpPr>
        <p:spPr bwMode="auto">
          <a:xfrm>
            <a:off x="766763" y="3744913"/>
            <a:ext cx="5900737" cy="234950"/>
          </a:xfrm>
          <a:prstGeom prst="leftRightArrow">
            <a:avLst>
              <a:gd name="adj1" fmla="val 45287"/>
              <a:gd name="adj2" fmla="val 71740"/>
            </a:avLst>
          </a:prstGeom>
          <a:solidFill>
            <a:srgbClr val="AC1900"/>
          </a:solidFill>
          <a:ln w="9525">
            <a:solidFill>
              <a:srgbClr val="AC1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0743" name="Rectangle 44"/>
          <p:cNvSpPr>
            <a:spLocks noChangeArrowheads="1"/>
          </p:cNvSpPr>
          <p:nvPr/>
        </p:nvSpPr>
        <p:spPr bwMode="auto">
          <a:xfrm>
            <a:off x="3200400" y="3713163"/>
            <a:ext cx="1371600" cy="304800"/>
          </a:xfrm>
          <a:prstGeom prst="rect">
            <a:avLst/>
          </a:prstGeom>
          <a:solidFill>
            <a:srgbClr val="AC1900"/>
          </a:solidFill>
          <a:ln w="9525">
            <a:noFill/>
            <a:miter lim="800000"/>
            <a:headEnd/>
            <a:tailEnd/>
          </a:ln>
        </p:spPr>
        <p:txBody>
          <a:bodyPr anchor="ctr"/>
          <a:lstStyle/>
          <a:p>
            <a:r>
              <a:rPr lang="el-GR" sz="1600" b="1">
                <a:solidFill>
                  <a:schemeClr val="bg1"/>
                </a:solidFill>
                <a:latin typeface="Book Antiqua" pitchFamily="18" charset="0"/>
              </a:rPr>
              <a:t>ΜΥΚΗΤΕΣ</a:t>
            </a:r>
            <a:endParaRPr lang="en-US" sz="1600" b="1">
              <a:solidFill>
                <a:schemeClr val="bg1"/>
              </a:solidFill>
              <a:latin typeface="Book Antiqua" pitchFamily="18" charset="0"/>
            </a:endParaRPr>
          </a:p>
        </p:txBody>
      </p:sp>
      <p:sp>
        <p:nvSpPr>
          <p:cNvPr id="30744" name="AutoShape 45"/>
          <p:cNvSpPr>
            <a:spLocks noChangeArrowheads="1"/>
          </p:cNvSpPr>
          <p:nvPr/>
        </p:nvSpPr>
        <p:spPr bwMode="auto">
          <a:xfrm>
            <a:off x="2047875" y="4506913"/>
            <a:ext cx="4238625" cy="234950"/>
          </a:xfrm>
          <a:prstGeom prst="leftRightArrow">
            <a:avLst>
              <a:gd name="adj1" fmla="val 45287"/>
              <a:gd name="adj2" fmla="val 51532"/>
            </a:avLst>
          </a:prstGeom>
          <a:solidFill>
            <a:srgbClr val="669900"/>
          </a:solidFill>
          <a:ln w="9525">
            <a:solidFill>
              <a:srgbClr val="669900"/>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0745" name="Rectangle 46"/>
          <p:cNvSpPr>
            <a:spLocks noChangeArrowheads="1"/>
          </p:cNvSpPr>
          <p:nvPr/>
        </p:nvSpPr>
        <p:spPr bwMode="auto">
          <a:xfrm>
            <a:off x="3624263" y="4475163"/>
            <a:ext cx="1074737" cy="304800"/>
          </a:xfrm>
          <a:prstGeom prst="rect">
            <a:avLst/>
          </a:prstGeom>
          <a:solidFill>
            <a:srgbClr val="669900"/>
          </a:solidFill>
          <a:ln w="9525">
            <a:solidFill>
              <a:srgbClr val="669900"/>
            </a:solidFill>
            <a:miter lim="800000"/>
            <a:headEnd/>
            <a:tailEnd/>
          </a:ln>
        </p:spPr>
        <p:txBody>
          <a:bodyPr anchor="ctr"/>
          <a:lstStyle/>
          <a:p>
            <a:r>
              <a:rPr lang="en-US" sz="1600" b="1">
                <a:solidFill>
                  <a:schemeClr val="bg1"/>
                </a:solidFill>
                <a:latin typeface="Tahoma" pitchFamily="34" charset="0"/>
              </a:rPr>
              <a:t>Gram+</a:t>
            </a:r>
          </a:p>
        </p:txBody>
      </p:sp>
      <p:sp>
        <p:nvSpPr>
          <p:cNvPr id="30746" name="AutoShape 47"/>
          <p:cNvSpPr>
            <a:spLocks noChangeArrowheads="1"/>
          </p:cNvSpPr>
          <p:nvPr/>
        </p:nvSpPr>
        <p:spPr bwMode="auto">
          <a:xfrm>
            <a:off x="2971800" y="5040313"/>
            <a:ext cx="3695700" cy="234950"/>
          </a:xfrm>
          <a:prstGeom prst="leftRightArrow">
            <a:avLst>
              <a:gd name="adj1" fmla="val 45287"/>
              <a:gd name="adj2" fmla="val 44932"/>
            </a:avLst>
          </a:prstGeom>
          <a:solidFill>
            <a:srgbClr val="0F3491"/>
          </a:solidFill>
          <a:ln w="9525">
            <a:solidFill>
              <a:srgbClr val="0F3491"/>
            </a:solidFill>
            <a:miter lim="800000"/>
            <a:headEnd/>
            <a:tailEnd/>
          </a:ln>
        </p:spPr>
        <p:txBody>
          <a:bodyPr wrap="none" anchor="ctr"/>
          <a:lstStyle/>
          <a:p>
            <a:pPr algn="l"/>
            <a:endParaRPr lang="el-GR">
              <a:solidFill>
                <a:schemeClr val="tx1"/>
              </a:solidFill>
              <a:latin typeface="Times New Roman" pitchFamily="18" charset="-95"/>
            </a:endParaRPr>
          </a:p>
        </p:txBody>
      </p:sp>
      <p:sp>
        <p:nvSpPr>
          <p:cNvPr id="30747" name="Rectangle 48"/>
          <p:cNvSpPr>
            <a:spLocks noChangeArrowheads="1"/>
          </p:cNvSpPr>
          <p:nvPr/>
        </p:nvSpPr>
        <p:spPr bwMode="auto">
          <a:xfrm>
            <a:off x="4197350" y="4995863"/>
            <a:ext cx="1090613" cy="304800"/>
          </a:xfrm>
          <a:prstGeom prst="rect">
            <a:avLst/>
          </a:prstGeom>
          <a:solidFill>
            <a:srgbClr val="0F3491"/>
          </a:solidFill>
          <a:ln w="9525">
            <a:solidFill>
              <a:srgbClr val="0F3491"/>
            </a:solidFill>
            <a:miter lim="800000"/>
            <a:headEnd/>
            <a:tailEnd/>
          </a:ln>
        </p:spPr>
        <p:txBody>
          <a:bodyPr anchor="ctr"/>
          <a:lstStyle/>
          <a:p>
            <a:r>
              <a:rPr lang="en-US" sz="1600" b="1">
                <a:solidFill>
                  <a:schemeClr val="bg1"/>
                </a:solidFill>
                <a:latin typeface="Tahoma" pitchFamily="34" charset="0"/>
              </a:rPr>
              <a:t>Gram-</a:t>
            </a:r>
          </a:p>
        </p:txBody>
      </p:sp>
      <p:sp>
        <p:nvSpPr>
          <p:cNvPr id="30748" name="Rectangle 50"/>
          <p:cNvSpPr>
            <a:spLocks noChangeArrowheads="1"/>
          </p:cNvSpPr>
          <p:nvPr/>
        </p:nvSpPr>
        <p:spPr bwMode="auto">
          <a:xfrm>
            <a:off x="279400" y="3713163"/>
            <a:ext cx="533400" cy="304800"/>
          </a:xfrm>
          <a:prstGeom prst="rect">
            <a:avLst/>
          </a:prstGeom>
          <a:noFill/>
          <a:ln w="9525">
            <a:noFill/>
            <a:miter lim="800000"/>
            <a:headEnd/>
            <a:tailEnd/>
          </a:ln>
        </p:spPr>
        <p:txBody>
          <a:bodyPr anchor="ctr"/>
          <a:lstStyle/>
          <a:p>
            <a:r>
              <a:rPr lang="el-GR" sz="1600" b="1">
                <a:solidFill>
                  <a:srgbClr val="CC0000"/>
                </a:solidFill>
                <a:latin typeface="Tahoma" pitchFamily="34" charset="0"/>
              </a:rPr>
              <a:t>1.5</a:t>
            </a:r>
            <a:endParaRPr lang="en-US" sz="1600" b="1">
              <a:solidFill>
                <a:schemeClr val="tx1"/>
              </a:solidFill>
              <a:latin typeface="Tahoma" pitchFamily="34" charset="0"/>
            </a:endParaRPr>
          </a:p>
        </p:txBody>
      </p:sp>
      <p:sp>
        <p:nvSpPr>
          <p:cNvPr id="30749" name="Rectangle 53"/>
          <p:cNvSpPr>
            <a:spLocks noChangeArrowheads="1"/>
          </p:cNvSpPr>
          <p:nvPr/>
        </p:nvSpPr>
        <p:spPr bwMode="auto">
          <a:xfrm>
            <a:off x="6553200" y="3700463"/>
            <a:ext cx="681038" cy="304800"/>
          </a:xfrm>
          <a:prstGeom prst="rect">
            <a:avLst/>
          </a:prstGeom>
          <a:noFill/>
          <a:ln w="9525">
            <a:noFill/>
            <a:miter lim="800000"/>
            <a:headEnd/>
            <a:tailEnd/>
          </a:ln>
        </p:spPr>
        <p:txBody>
          <a:bodyPr anchor="ctr"/>
          <a:lstStyle/>
          <a:p>
            <a:r>
              <a:rPr lang="el-GR" sz="1600" b="1">
                <a:solidFill>
                  <a:srgbClr val="CC0000"/>
                </a:solidFill>
                <a:latin typeface="Tahoma" pitchFamily="34" charset="0"/>
              </a:rPr>
              <a:t>9.0</a:t>
            </a:r>
            <a:endParaRPr lang="en-US" sz="1600" b="1">
              <a:solidFill>
                <a:schemeClr val="tx1"/>
              </a:solidFill>
              <a:latin typeface="Tahoma" pitchFamily="34" charset="0"/>
            </a:endParaRPr>
          </a:p>
        </p:txBody>
      </p:sp>
      <p:sp>
        <p:nvSpPr>
          <p:cNvPr id="30750" name="Rectangle 55"/>
          <p:cNvSpPr>
            <a:spLocks noChangeArrowheads="1"/>
          </p:cNvSpPr>
          <p:nvPr/>
        </p:nvSpPr>
        <p:spPr bwMode="auto">
          <a:xfrm>
            <a:off x="1549400" y="4475163"/>
            <a:ext cx="533400" cy="304800"/>
          </a:xfrm>
          <a:prstGeom prst="rect">
            <a:avLst/>
          </a:prstGeom>
          <a:noFill/>
          <a:ln w="9525">
            <a:noFill/>
            <a:miter lim="800000"/>
            <a:headEnd/>
            <a:tailEnd/>
          </a:ln>
        </p:spPr>
        <p:txBody>
          <a:bodyPr anchor="ctr"/>
          <a:lstStyle/>
          <a:p>
            <a:r>
              <a:rPr lang="el-GR" sz="1600" b="1">
                <a:solidFill>
                  <a:srgbClr val="669900"/>
                </a:solidFill>
                <a:latin typeface="Tahoma" pitchFamily="34" charset="0"/>
              </a:rPr>
              <a:t>2.0</a:t>
            </a:r>
            <a:endParaRPr lang="en-US" sz="1600" b="1">
              <a:solidFill>
                <a:srgbClr val="669900"/>
              </a:solidFill>
              <a:latin typeface="Tahoma" pitchFamily="34" charset="0"/>
            </a:endParaRPr>
          </a:p>
        </p:txBody>
      </p:sp>
      <p:sp>
        <p:nvSpPr>
          <p:cNvPr id="30751" name="Rectangle 56"/>
          <p:cNvSpPr>
            <a:spLocks noChangeArrowheads="1"/>
          </p:cNvSpPr>
          <p:nvPr/>
        </p:nvSpPr>
        <p:spPr bwMode="auto">
          <a:xfrm>
            <a:off x="6172200" y="4462463"/>
            <a:ext cx="681038" cy="304800"/>
          </a:xfrm>
          <a:prstGeom prst="rect">
            <a:avLst/>
          </a:prstGeom>
          <a:noFill/>
          <a:ln w="9525">
            <a:noFill/>
            <a:miter lim="800000"/>
            <a:headEnd/>
            <a:tailEnd/>
          </a:ln>
        </p:spPr>
        <p:txBody>
          <a:bodyPr anchor="ctr"/>
          <a:lstStyle/>
          <a:p>
            <a:r>
              <a:rPr lang="el-GR" sz="1600" b="1">
                <a:solidFill>
                  <a:srgbClr val="669900"/>
                </a:solidFill>
                <a:latin typeface="Tahoma" pitchFamily="34" charset="0"/>
              </a:rPr>
              <a:t>8.5</a:t>
            </a:r>
            <a:endParaRPr lang="en-US" sz="1600" b="1">
              <a:solidFill>
                <a:srgbClr val="669900"/>
              </a:solidFill>
              <a:latin typeface="Tahoma" pitchFamily="34" charset="0"/>
            </a:endParaRPr>
          </a:p>
        </p:txBody>
      </p:sp>
      <p:sp>
        <p:nvSpPr>
          <p:cNvPr id="30752" name="Rectangle 57"/>
          <p:cNvSpPr>
            <a:spLocks noChangeArrowheads="1"/>
          </p:cNvSpPr>
          <p:nvPr/>
        </p:nvSpPr>
        <p:spPr bwMode="auto">
          <a:xfrm>
            <a:off x="2438400" y="4995863"/>
            <a:ext cx="533400" cy="304800"/>
          </a:xfrm>
          <a:prstGeom prst="rect">
            <a:avLst/>
          </a:prstGeom>
          <a:noFill/>
          <a:ln w="9525">
            <a:noFill/>
            <a:miter lim="800000"/>
            <a:headEnd/>
            <a:tailEnd/>
          </a:ln>
        </p:spPr>
        <p:txBody>
          <a:bodyPr anchor="ctr"/>
          <a:lstStyle/>
          <a:p>
            <a:r>
              <a:rPr lang="el-GR" sz="1600" b="1">
                <a:solidFill>
                  <a:srgbClr val="0F3491"/>
                </a:solidFill>
                <a:latin typeface="Tahoma" pitchFamily="34" charset="0"/>
              </a:rPr>
              <a:t>4.5</a:t>
            </a:r>
            <a:endParaRPr lang="en-US" sz="1600" b="1">
              <a:solidFill>
                <a:srgbClr val="0F3491"/>
              </a:solidFill>
              <a:latin typeface="Tahoma" pitchFamily="34" charset="0"/>
            </a:endParaRPr>
          </a:p>
        </p:txBody>
      </p:sp>
      <p:sp>
        <p:nvSpPr>
          <p:cNvPr id="30753" name="Rectangle 58"/>
          <p:cNvSpPr>
            <a:spLocks noChangeArrowheads="1"/>
          </p:cNvSpPr>
          <p:nvPr/>
        </p:nvSpPr>
        <p:spPr bwMode="auto">
          <a:xfrm>
            <a:off x="6553200" y="5002213"/>
            <a:ext cx="681038" cy="304800"/>
          </a:xfrm>
          <a:prstGeom prst="rect">
            <a:avLst/>
          </a:prstGeom>
          <a:noFill/>
          <a:ln w="9525">
            <a:noFill/>
            <a:miter lim="800000"/>
            <a:headEnd/>
            <a:tailEnd/>
          </a:ln>
        </p:spPr>
        <p:txBody>
          <a:bodyPr anchor="ctr"/>
          <a:lstStyle/>
          <a:p>
            <a:r>
              <a:rPr lang="el-GR" sz="1600" b="1">
                <a:solidFill>
                  <a:srgbClr val="0F3491"/>
                </a:solidFill>
                <a:latin typeface="Tahoma" pitchFamily="34" charset="0"/>
              </a:rPr>
              <a:t>9.0</a:t>
            </a:r>
            <a:endParaRPr lang="en-US" sz="1600" b="1">
              <a:solidFill>
                <a:srgbClr val="0F3491"/>
              </a:solidFill>
              <a:latin typeface="Tahoma"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20688"/>
            <a:ext cx="8229600" cy="1066800"/>
          </a:xfrm>
        </p:spPr>
        <p:txBody>
          <a:bodyPr>
            <a:normAutofit fontScale="90000"/>
          </a:bodyPr>
          <a:lstStyle/>
          <a:p>
            <a:r>
              <a:rPr lang="el-GR" dirty="0"/>
              <a:t>Βακτήρια</a:t>
            </a:r>
            <a:br>
              <a:rPr lang="el-GR" dirty="0"/>
            </a:br>
            <a:endParaRPr lang="el-GR" dirty="0"/>
          </a:p>
        </p:txBody>
      </p:sp>
      <p:sp>
        <p:nvSpPr>
          <p:cNvPr id="3" name="2 - Θέση περιεχομένου"/>
          <p:cNvSpPr>
            <a:spLocks noGrp="1"/>
          </p:cNvSpPr>
          <p:nvPr>
            <p:ph idx="1"/>
          </p:nvPr>
        </p:nvSpPr>
        <p:spPr>
          <a:xfrm>
            <a:off x="0" y="2172848"/>
            <a:ext cx="8229600" cy="4685152"/>
          </a:xfrm>
        </p:spPr>
        <p:txBody>
          <a:bodyPr/>
          <a:lstStyle/>
          <a:p>
            <a:pPr lvl="1"/>
            <a:r>
              <a:rPr lang="el-GR" dirty="0"/>
              <a:t>Τα περισσότερα βακτήρια αναπτύσσονται ταχύτερα σε ουδέτερο </a:t>
            </a:r>
            <a:r>
              <a:rPr lang="en-US" dirty="0"/>
              <a:t>pH</a:t>
            </a:r>
            <a:r>
              <a:rPr lang="el-GR" dirty="0"/>
              <a:t>, 6.0 - 8.0</a:t>
            </a:r>
          </a:p>
          <a:p>
            <a:pPr lvl="1"/>
            <a:r>
              <a:rPr lang="el-GR" dirty="0"/>
              <a:t>Τα </a:t>
            </a:r>
            <a:r>
              <a:rPr lang="en-US" dirty="0"/>
              <a:t>gram </a:t>
            </a:r>
            <a:r>
              <a:rPr lang="el-GR" dirty="0"/>
              <a:t>αρνητικά βακτήρια συνήθως αναστέλλονται σε όξινο </a:t>
            </a:r>
            <a:r>
              <a:rPr lang="en-US" dirty="0"/>
              <a:t>pH</a:t>
            </a:r>
            <a:r>
              <a:rPr lang="el-GR" dirty="0"/>
              <a:t>&lt;4,6</a:t>
            </a:r>
          </a:p>
          <a:p>
            <a:pPr lvl="1"/>
            <a:r>
              <a:rPr lang="el-GR" u="sng" dirty="0"/>
              <a:t>Εξαίρεση</a:t>
            </a:r>
            <a:r>
              <a:rPr lang="el-GR" dirty="0"/>
              <a:t> αποτελούν βακτήρια που συμμετέχουν σε ζυμώσεις και παράγουν οξέα </a:t>
            </a:r>
          </a:p>
          <a:p>
            <a:pPr lvl="2"/>
            <a:r>
              <a:rPr lang="el-GR" dirty="0"/>
              <a:t>βακτήρια γαλακτικού οξέως (πχ </a:t>
            </a:r>
            <a:r>
              <a:rPr lang="en-US" i="1" dirty="0"/>
              <a:t>Lactobacillus </a:t>
            </a:r>
            <a:r>
              <a:rPr lang="en-US" i="1" dirty="0" err="1"/>
              <a:t>plantarum</a:t>
            </a:r>
            <a:r>
              <a:rPr lang="en-US" dirty="0"/>
              <a:t>  </a:t>
            </a:r>
            <a:r>
              <a:rPr lang="el-GR" dirty="0"/>
              <a:t>με </a:t>
            </a:r>
            <a:r>
              <a:rPr lang="el-GR" dirty="0" err="1"/>
              <a:t>έλαχιστη</a:t>
            </a:r>
            <a:r>
              <a:rPr lang="el-GR" dirty="0"/>
              <a:t> </a:t>
            </a:r>
            <a:r>
              <a:rPr lang="el-GR" dirty="0" err="1"/>
              <a:t>τιμη</a:t>
            </a:r>
            <a:r>
              <a:rPr lang="el-GR" dirty="0"/>
              <a:t> </a:t>
            </a:r>
            <a:r>
              <a:rPr lang="en-US" dirty="0"/>
              <a:t>pH 3,5</a:t>
            </a:r>
            <a:endParaRPr lang="el-GR" dirty="0"/>
          </a:p>
          <a:p>
            <a:pPr lvl="2"/>
            <a:r>
              <a:rPr lang="el-GR" dirty="0"/>
              <a:t>βακτήρια οξικού οξέως</a:t>
            </a:r>
          </a:p>
          <a:p>
            <a:pPr lvl="1"/>
            <a:endParaRPr lang="el-GR" dirty="0"/>
          </a:p>
          <a:p>
            <a:pPr lvl="1"/>
            <a:endParaRPr lang="el-GR" dirty="0"/>
          </a:p>
          <a:p>
            <a:pPr lvl="1"/>
            <a:endParaRPr lang="el-GR" dirty="0"/>
          </a:p>
        </p:txBody>
      </p:sp>
      <p:pic>
        <p:nvPicPr>
          <p:cNvPr id="12290" name="Picture 2" descr="Image result for bacteria in food"/>
          <p:cNvPicPr>
            <a:picLocks noChangeAspect="1" noChangeArrowheads="1"/>
          </p:cNvPicPr>
          <p:nvPr/>
        </p:nvPicPr>
        <p:blipFill>
          <a:blip r:embed="rId2" cstate="print"/>
          <a:srcRect/>
          <a:stretch>
            <a:fillRect/>
          </a:stretch>
        </p:blipFill>
        <p:spPr bwMode="auto">
          <a:xfrm>
            <a:off x="3347864" y="188640"/>
            <a:ext cx="2286000" cy="2000251"/>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Πολλοί απ’ του παθογόνους μικροοργανισμούς ωστόσο μπορούν και επιβιώνουν στα τρόφιμα, σε τιμές  </a:t>
            </a:r>
            <a:r>
              <a:rPr lang="en-GB" dirty="0"/>
              <a:t>pH</a:t>
            </a:r>
            <a:r>
              <a:rPr lang="el-GR" dirty="0"/>
              <a:t> χαμηλότερες του 4,0 ενώ κάποια απ’ τα παθογόνα, π.χ. τα είδη της </a:t>
            </a:r>
            <a:r>
              <a:rPr lang="en-US" i="1" dirty="0"/>
              <a:t>Salmonella</a:t>
            </a:r>
            <a:r>
              <a:rPr lang="en-US" dirty="0"/>
              <a:t> </a:t>
            </a:r>
            <a:r>
              <a:rPr lang="en-US" dirty="0" err="1"/>
              <a:t>spp</a:t>
            </a:r>
            <a:r>
              <a:rPr lang="el-GR" dirty="0"/>
              <a:t>. αναπτύσσονται στις χαμηλότερες δυνατές τιμές </a:t>
            </a:r>
            <a:r>
              <a:rPr lang="en-GB" dirty="0"/>
              <a:t>pH</a:t>
            </a:r>
            <a:r>
              <a:rPr lang="el-GR" dirty="0"/>
              <a:t>. </a:t>
            </a:r>
          </a:p>
          <a:p>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549105-A61B-4584-8214-F3752615D3F2}"/>
              </a:ext>
            </a:extLst>
          </p:cNvPr>
          <p:cNvSpPr>
            <a:spLocks noGrp="1"/>
          </p:cNvSpPr>
          <p:nvPr>
            <p:ph type="title"/>
          </p:nvPr>
        </p:nvSpPr>
        <p:spPr/>
        <p:txBody>
          <a:bodyPr>
            <a:normAutofit/>
          </a:bodyPr>
          <a:lstStyle/>
          <a:p>
            <a:r>
              <a:rPr lang="el-GR" dirty="0"/>
              <a:t>Πηγές μικροοργανισμών στη φύση</a:t>
            </a:r>
            <a:endParaRPr lang="en-US" dirty="0"/>
          </a:p>
        </p:txBody>
      </p:sp>
      <p:sp>
        <p:nvSpPr>
          <p:cNvPr id="3" name="Θέση περιεχομένου 2">
            <a:extLst>
              <a:ext uri="{FF2B5EF4-FFF2-40B4-BE49-F238E27FC236}">
                <a16:creationId xmlns:a16="http://schemas.microsoft.com/office/drawing/2014/main" id="{6752104C-85F6-4165-8026-BF042138C5CA}"/>
              </a:ext>
            </a:extLst>
          </p:cNvPr>
          <p:cNvSpPr>
            <a:spLocks noGrp="1"/>
          </p:cNvSpPr>
          <p:nvPr>
            <p:ph idx="1"/>
          </p:nvPr>
        </p:nvSpPr>
        <p:spPr>
          <a:xfrm>
            <a:off x="611560" y="2420889"/>
            <a:ext cx="7920880" cy="3816424"/>
          </a:xfrm>
        </p:spPr>
        <p:txBody>
          <a:bodyPr>
            <a:noAutofit/>
          </a:bodyPr>
          <a:lstStyle/>
          <a:p>
            <a:r>
              <a:rPr lang="el-GR" sz="1600" dirty="0"/>
              <a:t>Έδαφος και νερό – συνεχής αλληλεπίδραση μεταξύ των δύο, μέσω της βροχής, του ανέμου, της ροής των υδάτων.</a:t>
            </a:r>
          </a:p>
          <a:p>
            <a:r>
              <a:rPr lang="el-GR" sz="1600" dirty="0"/>
              <a:t> Αέρας -σκόνη – κυρίως </a:t>
            </a:r>
            <a:r>
              <a:rPr lang="el-GR" sz="1600" dirty="0" err="1"/>
              <a:t>Gram</a:t>
            </a:r>
            <a:r>
              <a:rPr lang="el-GR" sz="1600" dirty="0"/>
              <a:t>+ βακτήρια (ιδίως τα </a:t>
            </a:r>
            <a:r>
              <a:rPr lang="el-GR" sz="1600" dirty="0" err="1"/>
              <a:t>σπορογόνα</a:t>
            </a:r>
            <a:r>
              <a:rPr lang="el-GR" sz="1600" dirty="0"/>
              <a:t> </a:t>
            </a:r>
            <a:r>
              <a:rPr lang="el-GR" sz="1600" dirty="0" err="1"/>
              <a:t>Bacillus</a:t>
            </a:r>
            <a:r>
              <a:rPr lang="el-GR" sz="1600" dirty="0"/>
              <a:t> και </a:t>
            </a:r>
            <a:r>
              <a:rPr lang="el-GR" sz="1600" dirty="0" err="1"/>
              <a:t>Clostridium</a:t>
            </a:r>
            <a:r>
              <a:rPr lang="el-GR" sz="1600" dirty="0"/>
              <a:t>), ζύμες-μύκητες</a:t>
            </a:r>
          </a:p>
          <a:p>
            <a:r>
              <a:rPr lang="el-GR" sz="1600" dirty="0"/>
              <a:t> Εντερικός σωλήνας ανθρώπων &amp; ζώων / κόπρανα – βακτήρια της </a:t>
            </a:r>
            <a:r>
              <a:rPr lang="el-GR" sz="1600" dirty="0" err="1"/>
              <a:t>οικογένειεας</a:t>
            </a:r>
            <a:r>
              <a:rPr lang="el-GR" sz="1600" dirty="0"/>
              <a:t> </a:t>
            </a:r>
            <a:r>
              <a:rPr lang="el-GR" sz="1600" dirty="0" err="1"/>
              <a:t>Enterobacteriacae</a:t>
            </a:r>
            <a:r>
              <a:rPr lang="el-GR" sz="1600" dirty="0"/>
              <a:t>, πρωτόζωα, ιοί. Κυρίως προαιρετικά αναερόβια ή </a:t>
            </a:r>
            <a:r>
              <a:rPr lang="el-GR" sz="1600" dirty="0" err="1"/>
              <a:t>μικροαερόφιλα</a:t>
            </a:r>
            <a:r>
              <a:rPr lang="el-GR" sz="1600" dirty="0"/>
              <a:t> βακτήρια, αρκετά παθογόνα.</a:t>
            </a:r>
          </a:p>
          <a:p>
            <a:r>
              <a:rPr lang="el-GR" sz="1600" dirty="0"/>
              <a:t> Επιδερμίδα ανθρώπων και ζώων, κοιλότητες/οπές του δέρματος (δέρμα, τρίχες, αυτιά, στόμα, μύτη) </a:t>
            </a:r>
            <a:r>
              <a:rPr lang="el-GR" sz="1600" dirty="0" err="1"/>
              <a:t>Staphylococci</a:t>
            </a:r>
            <a:r>
              <a:rPr lang="el-GR" sz="1600" dirty="0"/>
              <a:t>, </a:t>
            </a:r>
            <a:r>
              <a:rPr lang="el-GR" sz="1600" dirty="0" err="1"/>
              <a:t>Micrococci</a:t>
            </a:r>
            <a:r>
              <a:rPr lang="el-GR" sz="1600" dirty="0"/>
              <a:t>, </a:t>
            </a:r>
            <a:r>
              <a:rPr lang="el-GR" sz="1600" dirty="0" err="1"/>
              <a:t>Streptoococci</a:t>
            </a:r>
            <a:endParaRPr lang="el-GR" sz="1600" dirty="0"/>
          </a:p>
          <a:p>
            <a:r>
              <a:rPr lang="el-GR" sz="1600" dirty="0"/>
              <a:t> Φυτά – Ζύμες-Μύκητες (ιδίως σε όξινα, π.χ. </a:t>
            </a:r>
            <a:r>
              <a:rPr lang="el-GR" sz="1600" dirty="0" err="1"/>
              <a:t>φρούτα,ή</a:t>
            </a:r>
            <a:r>
              <a:rPr lang="el-GR" sz="1600" dirty="0"/>
              <a:t> σε ξηρά, π.χ. σιτηρά) , γαλακτικά βακτήρια (LAB-</a:t>
            </a:r>
            <a:r>
              <a:rPr lang="el-GR" sz="1600" dirty="0" err="1"/>
              <a:t>lactic</a:t>
            </a:r>
            <a:r>
              <a:rPr lang="el-GR" sz="1600" dirty="0"/>
              <a:t> </a:t>
            </a:r>
            <a:r>
              <a:rPr lang="el-GR" sz="1600" dirty="0" err="1"/>
              <a:t>acid</a:t>
            </a:r>
            <a:r>
              <a:rPr lang="el-GR" sz="1600" dirty="0"/>
              <a:t> </a:t>
            </a:r>
            <a:r>
              <a:rPr lang="el-GR" sz="1600" dirty="0" err="1"/>
              <a:t>bacteria</a:t>
            </a:r>
            <a:r>
              <a:rPr lang="el-GR" sz="1600" dirty="0"/>
              <a:t>), </a:t>
            </a:r>
            <a:r>
              <a:rPr lang="el-GR" sz="1600" dirty="0" err="1"/>
              <a:t>corynebacteria</a:t>
            </a:r>
            <a:r>
              <a:rPr lang="el-GR" sz="1600" dirty="0"/>
              <a:t>, </a:t>
            </a:r>
            <a:r>
              <a:rPr lang="el-GR" sz="1600" dirty="0" err="1"/>
              <a:t>pseudomonas</a:t>
            </a:r>
            <a:r>
              <a:rPr lang="el-GR" sz="1600" dirty="0"/>
              <a:t>. Μικρόβια που προσδένονται σε επιφάνειες φυτικού ιστού.</a:t>
            </a:r>
            <a:endParaRPr lang="en-US" sz="1600" dirty="0"/>
          </a:p>
        </p:txBody>
      </p:sp>
    </p:spTree>
    <p:extLst>
      <p:ext uri="{BB962C8B-B14F-4D97-AF65-F5344CB8AC3E}">
        <p14:creationId xmlns:p14="http://schemas.microsoft.com/office/powerpoint/2010/main" val="717772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Ζύμες και μύκητες</a:t>
            </a:r>
          </a:p>
        </p:txBody>
      </p:sp>
      <p:sp>
        <p:nvSpPr>
          <p:cNvPr id="3" name="2 - Θέση περιεχομένου"/>
          <p:cNvSpPr>
            <a:spLocks noGrp="1"/>
          </p:cNvSpPr>
          <p:nvPr>
            <p:ph idx="1"/>
          </p:nvPr>
        </p:nvSpPr>
        <p:spPr/>
        <p:txBody>
          <a:bodyPr/>
          <a:lstStyle/>
          <a:p>
            <a:r>
              <a:rPr lang="el-GR" dirty="0"/>
              <a:t>Ζύμες</a:t>
            </a:r>
          </a:p>
          <a:p>
            <a:pPr lvl="1"/>
            <a:r>
              <a:rPr lang="el-GR" dirty="0"/>
              <a:t>Αναπτύσσονται σε βέλτιστο </a:t>
            </a:r>
            <a:r>
              <a:rPr lang="en-US" dirty="0"/>
              <a:t>pH </a:t>
            </a:r>
            <a:r>
              <a:rPr lang="el-GR" dirty="0"/>
              <a:t>4,5-6,0</a:t>
            </a:r>
            <a:endParaRPr lang="en-US" dirty="0"/>
          </a:p>
          <a:p>
            <a:pPr lvl="1"/>
            <a:r>
              <a:rPr lang="el-GR" dirty="0"/>
              <a:t>Ορισμένες ζύμες αντέχουν σε πολύ όξινα </a:t>
            </a:r>
            <a:r>
              <a:rPr lang="en-US" dirty="0"/>
              <a:t>pH</a:t>
            </a:r>
            <a:endParaRPr lang="el-GR" dirty="0"/>
          </a:p>
          <a:p>
            <a:pPr lvl="1"/>
            <a:endParaRPr lang="el-GR" dirty="0"/>
          </a:p>
          <a:p>
            <a:r>
              <a:rPr lang="el-GR" dirty="0"/>
              <a:t>Μύκητες</a:t>
            </a:r>
          </a:p>
          <a:p>
            <a:pPr lvl="1"/>
            <a:r>
              <a:rPr lang="el-GR" dirty="0"/>
              <a:t>Αναπτύσσονται σε βέλτιστο </a:t>
            </a:r>
            <a:r>
              <a:rPr lang="en-US" dirty="0"/>
              <a:t>pH </a:t>
            </a:r>
            <a:r>
              <a:rPr lang="el-GR" dirty="0"/>
              <a:t>3,5-4,0</a:t>
            </a:r>
          </a:p>
          <a:p>
            <a:pPr lvl="1"/>
            <a:r>
              <a:rPr lang="el-GR" dirty="0" err="1"/>
              <a:t>Εχουν</a:t>
            </a:r>
            <a:r>
              <a:rPr lang="el-GR" dirty="0"/>
              <a:t> πολύ μεγάλο εύρος τιμών </a:t>
            </a:r>
            <a:r>
              <a:rPr lang="en-US" dirty="0"/>
              <a:t>pH </a:t>
            </a:r>
            <a:r>
              <a:rPr lang="el-GR" dirty="0"/>
              <a:t>(1-11)</a:t>
            </a:r>
          </a:p>
          <a:p>
            <a:pPr lvl="1"/>
            <a:endParaRPr lang="el-GR" dirty="0"/>
          </a:p>
        </p:txBody>
      </p:sp>
      <p:pic>
        <p:nvPicPr>
          <p:cNvPr id="107522" name="Picture 2" descr="Image result for acid pH in foods and fungi"/>
          <p:cNvPicPr>
            <a:picLocks noChangeAspect="1" noChangeArrowheads="1"/>
          </p:cNvPicPr>
          <p:nvPr/>
        </p:nvPicPr>
        <p:blipFill>
          <a:blip r:embed="rId2" cstate="print"/>
          <a:srcRect/>
          <a:stretch>
            <a:fillRect/>
          </a:stretch>
        </p:blipFill>
        <p:spPr bwMode="auto">
          <a:xfrm>
            <a:off x="6300192" y="188640"/>
            <a:ext cx="2431157" cy="2431157"/>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548680"/>
            <a:ext cx="8229600" cy="1066800"/>
          </a:xfrm>
        </p:spPr>
        <p:txBody>
          <a:bodyPr/>
          <a:lstStyle/>
          <a:p>
            <a:r>
              <a:rPr lang="en-US" dirty="0"/>
              <a:t>pH </a:t>
            </a:r>
            <a:r>
              <a:rPr lang="el-GR" dirty="0"/>
              <a:t>και αλλοίωση τροφίμων</a:t>
            </a:r>
          </a:p>
        </p:txBody>
      </p:sp>
      <p:sp>
        <p:nvSpPr>
          <p:cNvPr id="3" name="2 - Θέση περιεχομένου"/>
          <p:cNvSpPr>
            <a:spLocks noGrp="1"/>
          </p:cNvSpPr>
          <p:nvPr>
            <p:ph idx="1"/>
          </p:nvPr>
        </p:nvSpPr>
        <p:spPr>
          <a:xfrm>
            <a:off x="251520" y="1556792"/>
            <a:ext cx="8229600" cy="5112568"/>
          </a:xfrm>
        </p:spPr>
        <p:txBody>
          <a:bodyPr>
            <a:normAutofit fontScale="85000" lnSpcReduction="20000"/>
          </a:bodyPr>
          <a:lstStyle/>
          <a:p>
            <a:pPr>
              <a:buNone/>
            </a:pPr>
            <a:endParaRPr lang="en-US" dirty="0"/>
          </a:p>
          <a:p>
            <a:r>
              <a:rPr lang="el-GR" u="sng" dirty="0"/>
              <a:t>Φρούτα:</a:t>
            </a:r>
            <a:r>
              <a:rPr lang="el-GR" dirty="0"/>
              <a:t> έχουν χαμηλή οξύτητα και αλλοιώνονται κυρίως από ζύμες και μύκητες, λόγω της ικανότητας τους να αναπτύσσονται σε τιμές  </a:t>
            </a:r>
            <a:r>
              <a:rPr lang="en-GB" dirty="0"/>
              <a:t>pH</a:t>
            </a:r>
            <a:r>
              <a:rPr lang="el-GR" dirty="0"/>
              <a:t> χαμηλότερες του 3,5, οι οποίες θεωρούνται αρκετά χαμηλές για την ανάπτυξη των περισσοτέρων παθογόνων βακτηρίων. </a:t>
            </a:r>
          </a:p>
          <a:p>
            <a:r>
              <a:rPr lang="el-GR" u="sng" dirty="0"/>
              <a:t>Λαχανικά:</a:t>
            </a:r>
            <a:r>
              <a:rPr lang="el-GR" dirty="0"/>
              <a:t> τα περισσότερα διαθέτουν τιμές </a:t>
            </a:r>
            <a:r>
              <a:rPr lang="en-GB" dirty="0"/>
              <a:t>pH</a:t>
            </a:r>
            <a:r>
              <a:rPr lang="el-GR" dirty="0"/>
              <a:t> υψηλότερες απ’ αυτές των φρούτων, και συνεπώς είναι πιο επιρρεπή σε αλλοιώσεις από βακτήρια παρά από μύκητες.</a:t>
            </a:r>
          </a:p>
          <a:p>
            <a:r>
              <a:rPr lang="el-GR" u="sng" dirty="0" err="1"/>
              <a:t>Ιχθυηρά</a:t>
            </a:r>
            <a:r>
              <a:rPr lang="el-GR" u="sng" dirty="0"/>
              <a:t>:</a:t>
            </a:r>
            <a:r>
              <a:rPr lang="el-GR" dirty="0"/>
              <a:t> λόγω μέσης τιμής </a:t>
            </a:r>
            <a:r>
              <a:rPr lang="en-GB" dirty="0"/>
              <a:t>pH</a:t>
            </a:r>
            <a:r>
              <a:rPr lang="el-GR" dirty="0"/>
              <a:t> (5,6), είναι επιρρεπή στις αλλοιώσεις από βακτήρια, μύκητες και ζύμες. </a:t>
            </a:r>
          </a:p>
          <a:p>
            <a:r>
              <a:rPr lang="el-GR" u="sng" dirty="0"/>
              <a:t>Κρέας</a:t>
            </a:r>
            <a:r>
              <a:rPr lang="el-GR" dirty="0"/>
              <a:t>: το κρέας που προέρχεται από ζώα τα οποία έχουν υποστεί στρες κατά τη διαδικασία της σφαγής, αλλοιώνεται ταχύτερα σε σύγκριση με το κρέας ζώων που δεν έχουν υποστεί στρες, γεγονός που οφείλεται στο τελικό </a:t>
            </a:r>
            <a:r>
              <a:rPr lang="en-GB" dirty="0"/>
              <a:t>pH</a:t>
            </a:r>
            <a:r>
              <a:rPr lang="el-GR" dirty="0"/>
              <a:t> που αποκτά το κρέας κατά την διαδικασία της νεκρικής ακαμψίας (</a:t>
            </a:r>
            <a:r>
              <a:rPr lang="en-GB" dirty="0"/>
              <a:t>rigor mortis</a:t>
            </a:r>
            <a:r>
              <a:rPr lang="el-GR" dirty="0"/>
              <a:t>). Με τον θάνατο ενός μη ταλαιπωρημένου ζώου, το 1% του γλυκογόνου του μετατρέπεται σε γαλακτικό οξύ, γεγονός που προκαλεί μείωση στις τιμές </a:t>
            </a:r>
            <a:r>
              <a:rPr lang="en-GB" dirty="0"/>
              <a:t>pH</a:t>
            </a:r>
            <a:r>
              <a:rPr lang="el-GR" dirty="0"/>
              <a:t> από 7,4 σε 5,6, ανάλογα με το είδος του ζώου.</a:t>
            </a:r>
          </a:p>
          <a:p>
            <a:endParaRPr lang="el-GR" dirty="0"/>
          </a:p>
          <a:p>
            <a:endParaRPr lang="el-GR" dirty="0"/>
          </a:p>
          <a:p>
            <a:endParaRPr lang="el-G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764704"/>
            <a:ext cx="8507288" cy="1061864"/>
          </a:xfrm>
        </p:spPr>
        <p:txBody>
          <a:bodyPr>
            <a:normAutofit fontScale="90000"/>
          </a:bodyPr>
          <a:lstStyle/>
          <a:p>
            <a:r>
              <a:rPr lang="el-GR" sz="3200" b="1" dirty="0">
                <a:latin typeface="Calibri" pitchFamily="34" charset="0"/>
                <a:cs typeface="Calibri" pitchFamily="34" charset="0"/>
              </a:rPr>
              <a:t>Οι τελικές τιμές </a:t>
            </a:r>
            <a:r>
              <a:rPr lang="en-US" sz="3200" b="1" dirty="0">
                <a:latin typeface="Calibri" pitchFamily="34" charset="0"/>
                <a:cs typeface="Calibri" pitchFamily="34" charset="0"/>
              </a:rPr>
              <a:t>pH </a:t>
            </a:r>
            <a:r>
              <a:rPr lang="el-GR" sz="3200" b="1" dirty="0">
                <a:latin typeface="Calibri" pitchFamily="34" charset="0"/>
                <a:cs typeface="Calibri" pitchFamily="34" charset="0"/>
              </a:rPr>
              <a:t>στα τρόφιμα ορίζουν σε σημαντικό βαθμό την μικροβιολογική ασφάλεια του τροφίμου</a:t>
            </a:r>
            <a:br>
              <a:rPr lang="el-GR" sz="3200" b="1" dirty="0">
                <a:latin typeface="Calibri" pitchFamily="34" charset="0"/>
                <a:cs typeface="Calibri" pitchFamily="34" charset="0"/>
              </a:rPr>
            </a:br>
            <a:endParaRPr lang="el-GR" sz="3200" b="1" dirty="0"/>
          </a:p>
        </p:txBody>
      </p:sp>
      <p:sp>
        <p:nvSpPr>
          <p:cNvPr id="3" name="2 - Θέση περιεχομένου"/>
          <p:cNvSpPr>
            <a:spLocks noGrp="1"/>
          </p:cNvSpPr>
          <p:nvPr>
            <p:ph idx="1"/>
          </p:nvPr>
        </p:nvSpPr>
        <p:spPr/>
        <p:txBody>
          <a:bodyPr>
            <a:normAutofit fontScale="92500" lnSpcReduction="10000"/>
          </a:bodyPr>
          <a:lstStyle/>
          <a:p>
            <a:pPr marL="355600">
              <a:buClr>
                <a:srgbClr val="C00000"/>
              </a:buClr>
              <a:tabLst>
                <a:tab pos="628650" algn="l"/>
              </a:tabLst>
            </a:pPr>
            <a:r>
              <a:rPr lang="el-GR" i="1" dirty="0">
                <a:latin typeface="Calibri" pitchFamily="34" charset="0"/>
                <a:cs typeface="Calibri" pitchFamily="34" charset="0"/>
              </a:rPr>
              <a:t>όταν η τιμή </a:t>
            </a:r>
            <a:r>
              <a:rPr lang="en-US" i="1" dirty="0">
                <a:solidFill>
                  <a:srgbClr val="C00000"/>
                </a:solidFill>
                <a:effectLst>
                  <a:outerShdw blurRad="38100" dist="38100" dir="2700000" algn="tl">
                    <a:srgbClr val="000000">
                      <a:alpha val="43137"/>
                    </a:srgbClr>
                  </a:outerShdw>
                </a:effectLst>
                <a:latin typeface="Calibri" pitchFamily="34" charset="0"/>
                <a:cs typeface="Calibri" pitchFamily="34" charset="0"/>
              </a:rPr>
              <a:t>pH</a:t>
            </a:r>
            <a:r>
              <a:rPr lang="el-GR" i="1" dirty="0">
                <a:solidFill>
                  <a:srgbClr val="C00000"/>
                </a:solidFill>
                <a:effectLst>
                  <a:outerShdw blurRad="38100" dist="38100" dir="2700000" algn="tl">
                    <a:srgbClr val="000000">
                      <a:alpha val="43137"/>
                    </a:srgbClr>
                  </a:outerShdw>
                </a:effectLst>
                <a:latin typeface="Calibri" pitchFamily="34" charset="0"/>
                <a:cs typeface="Calibri" pitchFamily="34" charset="0"/>
              </a:rPr>
              <a:t> &lt; 4.6 </a:t>
            </a:r>
            <a:r>
              <a:rPr lang="el-GR" i="1" dirty="0">
                <a:latin typeface="Calibri" pitchFamily="34" charset="0"/>
                <a:cs typeface="Calibri" pitchFamily="34" charset="0"/>
              </a:rPr>
              <a:t>δεν εκβλαστάνουν τα σπόρια των παθογόνων βακτηρίων</a:t>
            </a:r>
            <a:r>
              <a:rPr lang="en-US" i="1" dirty="0">
                <a:latin typeface="Calibri" pitchFamily="34" charset="0"/>
                <a:cs typeface="Calibri" pitchFamily="34" charset="0"/>
              </a:rPr>
              <a:t> (</a:t>
            </a:r>
            <a:r>
              <a:rPr lang="el-GR" i="1" dirty="0">
                <a:latin typeface="Calibri" pitchFamily="34" charset="0"/>
                <a:cs typeface="Calibri" pitchFamily="34" charset="0"/>
              </a:rPr>
              <a:t>πχ </a:t>
            </a:r>
            <a:r>
              <a:rPr lang="en-US" i="1" dirty="0">
                <a:latin typeface="Calibri" pitchFamily="34" charset="0"/>
                <a:cs typeface="Calibri" pitchFamily="34" charset="0"/>
              </a:rPr>
              <a:t>Clostridium </a:t>
            </a:r>
            <a:r>
              <a:rPr lang="en-US" i="1" dirty="0" err="1">
                <a:latin typeface="Calibri" pitchFamily="34" charset="0"/>
                <a:cs typeface="Calibri" pitchFamily="34" charset="0"/>
              </a:rPr>
              <a:t>botulinum</a:t>
            </a:r>
            <a:r>
              <a:rPr lang="en-US" i="1" dirty="0">
                <a:latin typeface="Calibri" pitchFamily="34" charset="0"/>
                <a:cs typeface="Calibri" pitchFamily="34" charset="0"/>
              </a:rPr>
              <a:t>)</a:t>
            </a:r>
            <a:endParaRPr lang="el-GR" i="1" dirty="0">
              <a:latin typeface="Calibri" pitchFamily="34" charset="0"/>
              <a:cs typeface="Calibri" pitchFamily="34" charset="0"/>
            </a:endParaRPr>
          </a:p>
          <a:p>
            <a:pPr marL="355600">
              <a:buClr>
                <a:srgbClr val="C00000"/>
              </a:buClr>
              <a:tabLst>
                <a:tab pos="628650" algn="l"/>
              </a:tabLst>
            </a:pPr>
            <a:r>
              <a:rPr lang="el-GR" i="1" dirty="0">
                <a:latin typeface="Calibri" pitchFamily="34" charset="0"/>
                <a:cs typeface="Calibri" pitchFamily="34" charset="0"/>
              </a:rPr>
              <a:t>γενικά σε ζυμωμένα τρόφιμα με </a:t>
            </a:r>
            <a:r>
              <a:rPr lang="en-US" i="1" dirty="0">
                <a:solidFill>
                  <a:srgbClr val="C00000"/>
                </a:solidFill>
                <a:effectLst>
                  <a:outerShdw blurRad="38100" dist="38100" dir="2700000" algn="tl">
                    <a:srgbClr val="000000">
                      <a:alpha val="43137"/>
                    </a:srgbClr>
                  </a:outerShdw>
                </a:effectLst>
                <a:latin typeface="Calibri" pitchFamily="34" charset="0"/>
                <a:cs typeface="Calibri" pitchFamily="34" charset="0"/>
              </a:rPr>
              <a:t>pH</a:t>
            </a:r>
            <a:r>
              <a:rPr lang="el-GR" i="1" dirty="0">
                <a:solidFill>
                  <a:srgbClr val="C00000"/>
                </a:solidFill>
                <a:effectLst>
                  <a:outerShdw blurRad="38100" dist="38100" dir="2700000" algn="tl">
                    <a:srgbClr val="000000">
                      <a:alpha val="43137"/>
                    </a:srgbClr>
                  </a:outerShdw>
                </a:effectLst>
                <a:latin typeface="Calibri" pitchFamily="34" charset="0"/>
                <a:cs typeface="Calibri" pitchFamily="34" charset="0"/>
              </a:rPr>
              <a:t> &lt; 4.0 </a:t>
            </a:r>
            <a:r>
              <a:rPr lang="el-GR" i="1" dirty="0">
                <a:latin typeface="Calibri" pitchFamily="34" charset="0"/>
                <a:cs typeface="Calibri" pitchFamily="34" charset="0"/>
              </a:rPr>
              <a:t>(π.χ. ελιές, γιαούρτι) δεν επιβιώνουν παθογόνα βακτήρια για μακρύ χρονικό διάστημα</a:t>
            </a:r>
          </a:p>
          <a:p>
            <a:pPr marL="355600">
              <a:buClr>
                <a:srgbClr val="C00000"/>
              </a:buClr>
              <a:tabLst>
                <a:tab pos="628650" algn="l"/>
              </a:tabLst>
            </a:pPr>
            <a:r>
              <a:rPr lang="el-GR" i="1" dirty="0">
                <a:latin typeface="Calibri" pitchFamily="34" charset="0"/>
                <a:cs typeface="Calibri" pitchFamily="34" charset="0"/>
              </a:rPr>
              <a:t> χαμηλές τιμές </a:t>
            </a:r>
            <a:r>
              <a:rPr lang="en-US" i="1" dirty="0">
                <a:latin typeface="Calibri" pitchFamily="34" charset="0"/>
                <a:cs typeface="Calibri" pitchFamily="34" charset="0"/>
              </a:rPr>
              <a:t>pH</a:t>
            </a:r>
            <a:r>
              <a:rPr lang="el-GR" i="1" dirty="0">
                <a:latin typeface="Calibri" pitchFamily="34" charset="0"/>
                <a:cs typeface="Calibri" pitchFamily="34" charset="0"/>
              </a:rPr>
              <a:t> σε συνδυασμό με χαμηλή </a:t>
            </a:r>
            <a:r>
              <a:rPr lang="el-GR" i="1" dirty="0" err="1">
                <a:latin typeface="Calibri" pitchFamily="34" charset="0"/>
                <a:cs typeface="Calibri" pitchFamily="34" charset="0"/>
              </a:rPr>
              <a:t>ενεργότητα</a:t>
            </a:r>
            <a:r>
              <a:rPr lang="el-GR" i="1" dirty="0">
                <a:latin typeface="Calibri" pitchFamily="34" charset="0"/>
                <a:cs typeface="Calibri" pitchFamily="34" charset="0"/>
              </a:rPr>
              <a:t> νερού </a:t>
            </a:r>
            <a:r>
              <a:rPr lang="en-US" i="1" dirty="0">
                <a:latin typeface="Calibri" pitchFamily="34" charset="0"/>
                <a:cs typeface="Calibri" pitchFamily="34" charset="0"/>
              </a:rPr>
              <a:t>(</a:t>
            </a:r>
            <a:r>
              <a:rPr lang="el-GR" i="1" dirty="0">
                <a:latin typeface="Calibri" pitchFamily="34" charset="0"/>
                <a:cs typeface="Calibri" pitchFamily="34" charset="0"/>
              </a:rPr>
              <a:t>α</a:t>
            </a:r>
            <a:r>
              <a:rPr lang="en-US" i="1" baseline="-25000" dirty="0">
                <a:latin typeface="Calibri" pitchFamily="34" charset="0"/>
                <a:cs typeface="Calibri" pitchFamily="34" charset="0"/>
              </a:rPr>
              <a:t>w</a:t>
            </a:r>
            <a:r>
              <a:rPr lang="en-US" i="1" dirty="0">
                <a:latin typeface="Calibri" pitchFamily="34" charset="0"/>
                <a:cs typeface="Calibri" pitchFamily="34" charset="0"/>
              </a:rPr>
              <a:t>)</a:t>
            </a:r>
            <a:r>
              <a:rPr lang="el-GR" i="1" dirty="0">
                <a:latin typeface="Calibri" pitchFamily="34" charset="0"/>
                <a:cs typeface="Calibri" pitchFamily="34" charset="0"/>
              </a:rPr>
              <a:t> διασφαλίζουν την μικροβιολογική ασφάλεια και σταθερότητα των τροφίμων</a:t>
            </a:r>
          </a:p>
          <a:p>
            <a:endParaRPr lang="el-G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620688"/>
            <a:ext cx="8229600" cy="1584176"/>
          </a:xfrm>
        </p:spPr>
        <p:txBody>
          <a:bodyPr>
            <a:normAutofit fontScale="90000"/>
          </a:bodyPr>
          <a:lstStyle/>
          <a:p>
            <a:r>
              <a:rPr lang="el-GR" dirty="0"/>
              <a:t>Η οξύτητα των περισσοτέρων τροφίμων οφείλεται στην παρουσία </a:t>
            </a:r>
            <a:r>
              <a:rPr lang="el-GR" u="sng" dirty="0" err="1"/>
              <a:t>λιπόφιλων</a:t>
            </a:r>
            <a:r>
              <a:rPr lang="el-GR" u="sng" dirty="0"/>
              <a:t> ασθενών οργανικών </a:t>
            </a:r>
            <a:r>
              <a:rPr lang="el-GR" dirty="0"/>
              <a:t>οξέων</a:t>
            </a:r>
          </a:p>
        </p:txBody>
      </p:sp>
      <p:sp>
        <p:nvSpPr>
          <p:cNvPr id="6" name="5 - Θέση περιεχομένου"/>
          <p:cNvSpPr>
            <a:spLocks noGrp="1"/>
          </p:cNvSpPr>
          <p:nvPr>
            <p:ph idx="1"/>
          </p:nvPr>
        </p:nvSpPr>
        <p:spPr>
          <a:xfrm>
            <a:off x="457200" y="2564904"/>
            <a:ext cx="8229600" cy="4009632"/>
          </a:xfrm>
        </p:spPr>
        <p:txBody>
          <a:bodyPr/>
          <a:lstStyle/>
          <a:p>
            <a:r>
              <a:rPr lang="el-GR" dirty="0"/>
              <a:t>Τα </a:t>
            </a:r>
            <a:r>
              <a:rPr lang="el-GR" dirty="0" err="1"/>
              <a:t>λιπόφιλα</a:t>
            </a:r>
            <a:r>
              <a:rPr lang="el-GR" dirty="0"/>
              <a:t> ασθενή οξέα υφίστανται μερική διάσταση σε υδατικά διαλύματα</a:t>
            </a:r>
          </a:p>
          <a:p>
            <a:pPr>
              <a:buNone/>
            </a:pPr>
            <a:r>
              <a:rPr lang="el-GR" dirty="0"/>
              <a:t>			ΗΑ            Η</a:t>
            </a:r>
            <a:r>
              <a:rPr lang="el-GR" baseline="30000" dirty="0"/>
              <a:t>+</a:t>
            </a:r>
            <a:r>
              <a:rPr lang="el-GR" dirty="0"/>
              <a:t> +Α</a:t>
            </a:r>
            <a:r>
              <a:rPr lang="el-GR" baseline="30000" dirty="0"/>
              <a:t>-</a:t>
            </a:r>
          </a:p>
          <a:p>
            <a:pPr>
              <a:buNone/>
            </a:pPr>
            <a:endParaRPr lang="el-GR" dirty="0"/>
          </a:p>
          <a:p>
            <a:r>
              <a:rPr lang="el-GR" dirty="0"/>
              <a:t>Ο βαθμός διάστασης τους είναι συνάρτηση του </a:t>
            </a:r>
            <a:r>
              <a:rPr lang="en-US" dirty="0"/>
              <a:t>pH</a:t>
            </a:r>
            <a:endParaRPr lang="el-GR" dirty="0"/>
          </a:p>
          <a:p>
            <a:endParaRPr lang="el-GR" dirty="0"/>
          </a:p>
        </p:txBody>
      </p:sp>
      <p:cxnSp>
        <p:nvCxnSpPr>
          <p:cNvPr id="5" name="4 - Ευθύγραμμο βέλος σύνδεσης"/>
          <p:cNvCxnSpPr/>
          <p:nvPr/>
        </p:nvCxnSpPr>
        <p:spPr>
          <a:xfrm>
            <a:off x="2987824" y="3645024"/>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 Ευθύγραμμο βέλος σύνδεσης"/>
          <p:cNvCxnSpPr/>
          <p:nvPr/>
        </p:nvCxnSpPr>
        <p:spPr>
          <a:xfrm flipH="1">
            <a:off x="2987824" y="378904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fontScale="90000"/>
          </a:bodyPr>
          <a:lstStyle/>
          <a:p>
            <a:r>
              <a:rPr lang="el-GR" sz="4000" dirty="0"/>
              <a:t>Τα ασθενή </a:t>
            </a:r>
            <a:r>
              <a:rPr lang="el-GR" sz="4000" dirty="0" err="1"/>
              <a:t>λιπόφιλα</a:t>
            </a:r>
            <a:r>
              <a:rPr lang="el-GR" sz="4000" dirty="0"/>
              <a:t> οξέα </a:t>
            </a:r>
            <a:r>
              <a:rPr lang="el-GR" sz="4000" u="sng" dirty="0"/>
              <a:t>αναστέλλουν την μικροβιακή ανάπτυξη </a:t>
            </a:r>
          </a:p>
        </p:txBody>
      </p:sp>
      <p:sp>
        <p:nvSpPr>
          <p:cNvPr id="3" name="2 - Θέση περιεχομένου"/>
          <p:cNvSpPr>
            <a:spLocks noGrp="1"/>
          </p:cNvSpPr>
          <p:nvPr>
            <p:ph idx="1"/>
          </p:nvPr>
        </p:nvSpPr>
        <p:spPr>
          <a:xfrm>
            <a:off x="179512" y="2564904"/>
            <a:ext cx="2674640" cy="819536"/>
          </a:xfrm>
        </p:spPr>
        <p:txBody>
          <a:bodyPr/>
          <a:lstStyle/>
          <a:p>
            <a:r>
              <a:rPr lang="el-GR" b="1" dirty="0"/>
              <a:t>Οξικό οξύ</a:t>
            </a:r>
          </a:p>
        </p:txBody>
      </p:sp>
      <p:pic>
        <p:nvPicPr>
          <p:cNvPr id="111618" name="Picture 2" descr="Image result for acetic acid vinegar"/>
          <p:cNvPicPr>
            <a:picLocks noChangeAspect="1" noChangeArrowheads="1"/>
          </p:cNvPicPr>
          <p:nvPr/>
        </p:nvPicPr>
        <p:blipFill>
          <a:blip r:embed="rId2" cstate="print"/>
          <a:srcRect/>
          <a:stretch>
            <a:fillRect/>
          </a:stretch>
        </p:blipFill>
        <p:spPr bwMode="auto">
          <a:xfrm>
            <a:off x="179512" y="2996953"/>
            <a:ext cx="2376264" cy="1633682"/>
          </a:xfrm>
          <a:prstGeom prst="rect">
            <a:avLst/>
          </a:prstGeom>
          <a:noFill/>
        </p:spPr>
      </p:pic>
      <p:sp>
        <p:nvSpPr>
          <p:cNvPr id="111620" name="AutoShape 4" descr="Image result for Î¾ÏÎ´Î¹"/>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1622" name="Picture 6" descr="https://www.neadiatrofis.gr/wp-content/uploads/2017/02/xidi-gia-ta-spirakia.jpg"/>
          <p:cNvPicPr>
            <a:picLocks noChangeAspect="1" noChangeArrowheads="1"/>
          </p:cNvPicPr>
          <p:nvPr/>
        </p:nvPicPr>
        <p:blipFill>
          <a:blip r:embed="rId3" cstate="print"/>
          <a:srcRect/>
          <a:stretch>
            <a:fillRect/>
          </a:stretch>
        </p:blipFill>
        <p:spPr bwMode="auto">
          <a:xfrm>
            <a:off x="611560" y="4509120"/>
            <a:ext cx="1484927" cy="2111897"/>
          </a:xfrm>
          <a:prstGeom prst="rect">
            <a:avLst/>
          </a:prstGeom>
          <a:noFill/>
        </p:spPr>
      </p:pic>
      <p:pic>
        <p:nvPicPr>
          <p:cNvPr id="111624" name="Picture 8" descr="Image result for lactic acid in foods"/>
          <p:cNvPicPr>
            <a:picLocks noChangeAspect="1" noChangeArrowheads="1"/>
          </p:cNvPicPr>
          <p:nvPr/>
        </p:nvPicPr>
        <p:blipFill>
          <a:blip r:embed="rId4" cstate="print"/>
          <a:srcRect/>
          <a:stretch>
            <a:fillRect/>
          </a:stretch>
        </p:blipFill>
        <p:spPr bwMode="auto">
          <a:xfrm>
            <a:off x="4572000" y="4869160"/>
            <a:ext cx="1954839" cy="1296144"/>
          </a:xfrm>
          <a:prstGeom prst="rect">
            <a:avLst/>
          </a:prstGeom>
          <a:noFill/>
        </p:spPr>
      </p:pic>
      <p:pic>
        <p:nvPicPr>
          <p:cNvPr id="111626" name="Picture 10" descr="Image result for lactic acid in foods"/>
          <p:cNvPicPr>
            <a:picLocks noChangeAspect="1" noChangeArrowheads="1"/>
          </p:cNvPicPr>
          <p:nvPr/>
        </p:nvPicPr>
        <p:blipFill>
          <a:blip r:embed="rId5" cstate="print"/>
          <a:srcRect/>
          <a:stretch>
            <a:fillRect/>
          </a:stretch>
        </p:blipFill>
        <p:spPr bwMode="auto">
          <a:xfrm>
            <a:off x="6588224" y="4509120"/>
            <a:ext cx="1656184" cy="1656184"/>
          </a:xfrm>
          <a:prstGeom prst="rect">
            <a:avLst/>
          </a:prstGeom>
          <a:noFill/>
        </p:spPr>
      </p:pic>
      <p:sp>
        <p:nvSpPr>
          <p:cNvPr id="10" name="2 - Θέση περιεχομένου"/>
          <p:cNvSpPr txBox="1">
            <a:spLocks/>
          </p:cNvSpPr>
          <p:nvPr/>
        </p:nvSpPr>
        <p:spPr>
          <a:xfrm>
            <a:off x="4860032" y="2348880"/>
            <a:ext cx="3312368" cy="504056"/>
          </a:xfrm>
          <a:prstGeom prst="rect">
            <a:avLst/>
          </a:prstGeom>
        </p:spPr>
        <p:txBody>
          <a:bodyPr vert="horz">
            <a:normAutofit lnSpcReduction="1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l-GR" sz="2800" b="1" i="0" u="none" strike="noStrike" kern="1200" cap="none" spc="0" normalizeH="0" baseline="0" noProof="0" dirty="0">
                <a:ln>
                  <a:noFill/>
                </a:ln>
                <a:solidFill>
                  <a:schemeClr val="tx1"/>
                </a:solidFill>
                <a:effectLst/>
                <a:uLnTx/>
                <a:uFillTx/>
                <a:latin typeface="+mn-lt"/>
                <a:ea typeface="+mn-ea"/>
                <a:cs typeface="+mn-cs"/>
              </a:rPr>
              <a:t>Γαλακτικό οξύ</a:t>
            </a:r>
          </a:p>
        </p:txBody>
      </p:sp>
      <p:sp>
        <p:nvSpPr>
          <p:cNvPr id="111628" name="AutoShape 12" descr="Image result for lactic ac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11630" name="Picture 14" descr="Image result for lactic acid"/>
          <p:cNvPicPr>
            <a:picLocks noChangeAspect="1" noChangeArrowheads="1"/>
          </p:cNvPicPr>
          <p:nvPr/>
        </p:nvPicPr>
        <p:blipFill>
          <a:blip r:embed="rId6" cstate="print"/>
          <a:srcRect/>
          <a:stretch>
            <a:fillRect/>
          </a:stretch>
        </p:blipFill>
        <p:spPr bwMode="auto">
          <a:xfrm>
            <a:off x="4716016" y="2708920"/>
            <a:ext cx="2686050" cy="1905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548680"/>
            <a:ext cx="8784976" cy="864096"/>
          </a:xfrm>
        </p:spPr>
        <p:txBody>
          <a:bodyPr>
            <a:normAutofit fontScale="90000"/>
          </a:bodyPr>
          <a:lstStyle/>
          <a:p>
            <a:r>
              <a:rPr lang="el-GR" sz="3200" dirty="0"/>
              <a:t>Μηχανισμός </a:t>
            </a:r>
            <a:r>
              <a:rPr lang="el-GR" sz="3200" dirty="0" err="1"/>
              <a:t>αντιβακτηριακής</a:t>
            </a:r>
            <a:r>
              <a:rPr lang="el-GR" sz="3200" dirty="0"/>
              <a:t> δράσης ασθενών </a:t>
            </a:r>
            <a:r>
              <a:rPr lang="el-GR" sz="3200" dirty="0" err="1"/>
              <a:t>λιπόφιλων</a:t>
            </a:r>
            <a:r>
              <a:rPr lang="el-GR" sz="3200" dirty="0"/>
              <a:t> οργανικών οξέων </a:t>
            </a:r>
          </a:p>
        </p:txBody>
      </p:sp>
      <p:sp>
        <p:nvSpPr>
          <p:cNvPr id="3" name="2 - Θέση περιεχομένου"/>
          <p:cNvSpPr>
            <a:spLocks noGrp="1"/>
          </p:cNvSpPr>
          <p:nvPr>
            <p:ph idx="1"/>
          </p:nvPr>
        </p:nvSpPr>
        <p:spPr>
          <a:xfrm>
            <a:off x="323528" y="1628800"/>
            <a:ext cx="8229600" cy="4896544"/>
          </a:xfrm>
        </p:spPr>
        <p:txBody>
          <a:bodyPr>
            <a:normAutofit lnSpcReduction="10000"/>
          </a:bodyPr>
          <a:lstStyle/>
          <a:p>
            <a:r>
              <a:rPr lang="el-GR" dirty="0"/>
              <a:t>Το </a:t>
            </a:r>
            <a:r>
              <a:rPr lang="el-GR" u="sng" dirty="0" err="1"/>
              <a:t>αδιάστατο</a:t>
            </a:r>
            <a:r>
              <a:rPr lang="el-GR" dirty="0"/>
              <a:t> μόριο του οξέως είναι τοξικό για τα βακτήρια γιατί είναι πολύ διαλυτό στα λιπίδια της κυτταρικής μεμβράνης τους και μπορεί να περάσει μέσα στο κύτταρο</a:t>
            </a:r>
          </a:p>
          <a:p>
            <a:r>
              <a:rPr lang="el-GR" dirty="0"/>
              <a:t>Τα </a:t>
            </a:r>
            <a:r>
              <a:rPr lang="el-GR" dirty="0" err="1"/>
              <a:t>αδιάστατα</a:t>
            </a:r>
            <a:r>
              <a:rPr lang="el-GR" dirty="0"/>
              <a:t> μόρια του οξέως περνάν από το εξωτερικό περιβάλλον χαμηλού </a:t>
            </a:r>
            <a:r>
              <a:rPr lang="en-US" dirty="0"/>
              <a:t>pH </a:t>
            </a:r>
            <a:r>
              <a:rPr lang="el-GR" dirty="0"/>
              <a:t>που ευνοεί την παρουσία του </a:t>
            </a:r>
            <a:r>
              <a:rPr lang="el-GR" dirty="0" err="1"/>
              <a:t>αδιάστατου</a:t>
            </a:r>
            <a:r>
              <a:rPr lang="el-GR" dirty="0"/>
              <a:t> μορίου στο εσωτερικό περιβάλλον που έχει υψηλότερο </a:t>
            </a:r>
            <a:r>
              <a:rPr lang="en-US" dirty="0"/>
              <a:t>pH</a:t>
            </a:r>
            <a:r>
              <a:rPr lang="el-GR" dirty="0"/>
              <a:t> και ευνοεί την διάσταση του οξέως</a:t>
            </a:r>
          </a:p>
          <a:p>
            <a:r>
              <a:rPr lang="el-GR" dirty="0"/>
              <a:t>Στο κυτταρόπλασμα το οξύ διίσταται ελευθερώνοντας πρωτόνια και ανιόντα, μειώνοντας το </a:t>
            </a:r>
            <a:r>
              <a:rPr lang="en-US" dirty="0"/>
              <a:t>pH </a:t>
            </a:r>
            <a:r>
              <a:rPr lang="el-GR" dirty="0"/>
              <a:t>του κυτταροπλάσματος </a:t>
            </a:r>
          </a:p>
          <a:p>
            <a:r>
              <a:rPr lang="el-GR" dirty="0"/>
              <a:t>Ο μικροοργανισμός προσπαθεί να διατηρήσει σταθερό το </a:t>
            </a:r>
            <a:r>
              <a:rPr lang="en-US" dirty="0"/>
              <a:t>pH</a:t>
            </a:r>
            <a:r>
              <a:rPr lang="el-GR" dirty="0"/>
              <a:t> του καταναλώνοντας </a:t>
            </a:r>
            <a:r>
              <a:rPr lang="en-US" dirty="0"/>
              <a:t>ATP </a:t>
            </a:r>
            <a:r>
              <a:rPr lang="el-GR" dirty="0"/>
              <a:t>και έτσι μειώνει την διαθέσιμη ενέργεια που είναι απαραίτητη για τις μεταβολικές του ανάγκες και την ανάπτυξη του.</a:t>
            </a:r>
          </a:p>
          <a:p>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836712"/>
            <a:ext cx="8229600" cy="1066800"/>
          </a:xfrm>
        </p:spPr>
        <p:txBody>
          <a:bodyPr>
            <a:normAutofit fontScale="90000"/>
          </a:bodyPr>
          <a:lstStyle/>
          <a:p>
            <a:r>
              <a:rPr lang="el-GR" dirty="0"/>
              <a:t>Μηχανισμός </a:t>
            </a:r>
            <a:r>
              <a:rPr lang="el-GR" dirty="0" err="1"/>
              <a:t>αντιβακτηριακής</a:t>
            </a:r>
            <a:r>
              <a:rPr lang="el-GR" dirty="0"/>
              <a:t> δράσης ασθενών </a:t>
            </a:r>
            <a:r>
              <a:rPr lang="el-GR" dirty="0" err="1"/>
              <a:t>λιπόφιλων</a:t>
            </a:r>
            <a:r>
              <a:rPr lang="el-GR" dirty="0"/>
              <a:t> οργανικών οξέων </a:t>
            </a:r>
          </a:p>
        </p:txBody>
      </p:sp>
      <p:sp>
        <p:nvSpPr>
          <p:cNvPr id="4" name="3 - Έλλειψη"/>
          <p:cNvSpPr/>
          <p:nvPr/>
        </p:nvSpPr>
        <p:spPr>
          <a:xfrm>
            <a:off x="1475656" y="2564904"/>
            <a:ext cx="5616624" cy="273630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3059832" y="3501009"/>
            <a:ext cx="2520280" cy="461665"/>
          </a:xfrm>
          <a:prstGeom prst="rect">
            <a:avLst/>
          </a:prstGeom>
          <a:noFill/>
        </p:spPr>
        <p:txBody>
          <a:bodyPr wrap="square" rtlCol="0">
            <a:spAutoFit/>
          </a:bodyPr>
          <a:lstStyle/>
          <a:p>
            <a:r>
              <a:rPr lang="el-GR" dirty="0"/>
              <a:t>ΗΑ            Η</a:t>
            </a:r>
            <a:r>
              <a:rPr lang="el-GR" baseline="30000" dirty="0"/>
              <a:t>+</a:t>
            </a:r>
            <a:r>
              <a:rPr lang="el-GR" dirty="0"/>
              <a:t> +Α</a:t>
            </a:r>
            <a:r>
              <a:rPr lang="el-GR" baseline="30000" dirty="0"/>
              <a:t>-</a:t>
            </a:r>
            <a:endParaRPr lang="el-GR" dirty="0"/>
          </a:p>
        </p:txBody>
      </p:sp>
      <p:cxnSp>
        <p:nvCxnSpPr>
          <p:cNvPr id="9" name="8 - Ευθύγραμμο βέλος σύνδεσης"/>
          <p:cNvCxnSpPr/>
          <p:nvPr/>
        </p:nvCxnSpPr>
        <p:spPr>
          <a:xfrm>
            <a:off x="3635896" y="3717032"/>
            <a:ext cx="720080"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1" name="10 - Ευθύγραμμο βέλος σύνδεσης"/>
          <p:cNvCxnSpPr/>
          <p:nvPr/>
        </p:nvCxnSpPr>
        <p:spPr>
          <a:xfrm flipH="1">
            <a:off x="3635896" y="3861048"/>
            <a:ext cx="720080"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3059832" y="5589240"/>
            <a:ext cx="2520280" cy="461665"/>
          </a:xfrm>
          <a:prstGeom prst="rect">
            <a:avLst/>
          </a:prstGeom>
          <a:noFill/>
        </p:spPr>
        <p:txBody>
          <a:bodyPr wrap="square" rtlCol="0">
            <a:spAutoFit/>
          </a:bodyPr>
          <a:lstStyle/>
          <a:p>
            <a:r>
              <a:rPr lang="el-GR" dirty="0"/>
              <a:t>ΗΑ            Η</a:t>
            </a:r>
            <a:r>
              <a:rPr lang="el-GR" baseline="30000" dirty="0"/>
              <a:t>+</a:t>
            </a:r>
            <a:r>
              <a:rPr lang="el-GR" dirty="0"/>
              <a:t> +Α</a:t>
            </a:r>
            <a:r>
              <a:rPr lang="el-GR" baseline="30000" dirty="0"/>
              <a:t>-</a:t>
            </a:r>
            <a:endParaRPr lang="el-GR" dirty="0"/>
          </a:p>
        </p:txBody>
      </p:sp>
      <p:sp>
        <p:nvSpPr>
          <p:cNvPr id="17" name="16 - Βέλος προς τα επάνω"/>
          <p:cNvSpPr/>
          <p:nvPr/>
        </p:nvSpPr>
        <p:spPr>
          <a:xfrm>
            <a:off x="3203848" y="4077072"/>
            <a:ext cx="288032" cy="151216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Βέλος προς τα κάτω"/>
          <p:cNvSpPr/>
          <p:nvPr/>
        </p:nvSpPr>
        <p:spPr>
          <a:xfrm>
            <a:off x="4644008" y="4077072"/>
            <a:ext cx="288032" cy="151216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 name="20 - Ευθύγραμμο βέλος σύνδεσης"/>
          <p:cNvCxnSpPr/>
          <p:nvPr/>
        </p:nvCxnSpPr>
        <p:spPr>
          <a:xfrm flipH="1">
            <a:off x="3707904" y="5805264"/>
            <a:ext cx="648072"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23" name="22 - Ευθύγραμμο βέλος σύνδεσης"/>
          <p:cNvCxnSpPr/>
          <p:nvPr/>
        </p:nvCxnSpPr>
        <p:spPr>
          <a:xfrm>
            <a:off x="3779912" y="594928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3275856" y="2780928"/>
            <a:ext cx="1872208" cy="461665"/>
          </a:xfrm>
          <a:prstGeom prst="rect">
            <a:avLst/>
          </a:prstGeom>
          <a:noFill/>
        </p:spPr>
        <p:txBody>
          <a:bodyPr wrap="square" rtlCol="0">
            <a:spAutoFit/>
          </a:bodyPr>
          <a:lstStyle/>
          <a:p>
            <a:r>
              <a:rPr lang="el-GR" dirty="0"/>
              <a:t>Ουδέτερο </a:t>
            </a:r>
            <a:r>
              <a:rPr lang="en-US" dirty="0"/>
              <a:t>pH</a:t>
            </a:r>
            <a:endParaRPr lang="el-GR" dirty="0"/>
          </a:p>
        </p:txBody>
      </p:sp>
      <p:sp>
        <p:nvSpPr>
          <p:cNvPr id="25" name="24 - TextBox"/>
          <p:cNvSpPr txBox="1"/>
          <p:nvPr/>
        </p:nvSpPr>
        <p:spPr>
          <a:xfrm>
            <a:off x="5796136" y="5445224"/>
            <a:ext cx="1872208" cy="461665"/>
          </a:xfrm>
          <a:prstGeom prst="rect">
            <a:avLst/>
          </a:prstGeom>
          <a:noFill/>
        </p:spPr>
        <p:txBody>
          <a:bodyPr wrap="square" rtlCol="0">
            <a:spAutoFit/>
          </a:bodyPr>
          <a:lstStyle/>
          <a:p>
            <a:r>
              <a:rPr lang="el-GR" dirty="0"/>
              <a:t>χαμηλό </a:t>
            </a:r>
            <a:r>
              <a:rPr lang="en-US" dirty="0"/>
              <a:t>pH</a:t>
            </a:r>
            <a:endParaRPr lang="el-GR" dirty="0"/>
          </a:p>
        </p:txBody>
      </p:sp>
      <p:sp>
        <p:nvSpPr>
          <p:cNvPr id="26" name="25 - TextBox"/>
          <p:cNvSpPr txBox="1"/>
          <p:nvPr/>
        </p:nvSpPr>
        <p:spPr>
          <a:xfrm>
            <a:off x="5508104" y="2348880"/>
            <a:ext cx="2736304" cy="646331"/>
          </a:xfrm>
          <a:prstGeom prst="rect">
            <a:avLst/>
          </a:prstGeom>
          <a:noFill/>
        </p:spPr>
        <p:txBody>
          <a:bodyPr wrap="square" rtlCol="0">
            <a:spAutoFit/>
          </a:bodyPr>
          <a:lstStyle/>
          <a:p>
            <a:r>
              <a:rPr lang="el-GR" sz="1800" dirty="0" err="1"/>
              <a:t>Κυτταροπλασματική</a:t>
            </a:r>
            <a:r>
              <a:rPr lang="el-GR" sz="1800" dirty="0"/>
              <a:t> μεμβράνη</a:t>
            </a:r>
          </a:p>
        </p:txBody>
      </p:sp>
      <p:sp>
        <p:nvSpPr>
          <p:cNvPr id="27" name="26 - TextBox"/>
          <p:cNvSpPr txBox="1"/>
          <p:nvPr/>
        </p:nvSpPr>
        <p:spPr>
          <a:xfrm>
            <a:off x="5220072" y="3933056"/>
            <a:ext cx="864096" cy="369332"/>
          </a:xfrm>
          <a:prstGeom prst="rect">
            <a:avLst/>
          </a:prstGeom>
          <a:noFill/>
        </p:spPr>
        <p:txBody>
          <a:bodyPr wrap="square" rtlCol="0">
            <a:spAutoFit/>
          </a:bodyPr>
          <a:lstStyle/>
          <a:p>
            <a:r>
              <a:rPr lang="en-US" sz="1800" dirty="0"/>
              <a:t>ATP</a:t>
            </a:r>
            <a:endParaRPr lang="el-GR" sz="1800" dirty="0"/>
          </a:p>
        </p:txBody>
      </p:sp>
      <p:sp>
        <p:nvSpPr>
          <p:cNvPr id="28" name="27 - TextBox"/>
          <p:cNvSpPr txBox="1"/>
          <p:nvPr/>
        </p:nvSpPr>
        <p:spPr>
          <a:xfrm>
            <a:off x="5220072" y="4581128"/>
            <a:ext cx="864096" cy="369332"/>
          </a:xfrm>
          <a:prstGeom prst="rect">
            <a:avLst/>
          </a:prstGeom>
          <a:noFill/>
        </p:spPr>
        <p:txBody>
          <a:bodyPr wrap="square" rtlCol="0">
            <a:spAutoFit/>
          </a:bodyPr>
          <a:lstStyle/>
          <a:p>
            <a:r>
              <a:rPr lang="en-US" sz="1800" dirty="0"/>
              <a:t>ADP</a:t>
            </a:r>
            <a:endParaRPr lang="el-GR" sz="1800" dirty="0"/>
          </a:p>
        </p:txBody>
      </p:sp>
      <p:sp>
        <p:nvSpPr>
          <p:cNvPr id="29" name="28 - Καμπύλο δεξιό βέλος"/>
          <p:cNvSpPr/>
          <p:nvPr/>
        </p:nvSpPr>
        <p:spPr>
          <a:xfrm>
            <a:off x="4932040" y="4149080"/>
            <a:ext cx="288032" cy="648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endParaRPr lang="el-GR"/>
          </a:p>
        </p:txBody>
      </p:sp>
      <p:sp>
        <p:nvSpPr>
          <p:cNvPr id="4" name="2 - Θέση περιεχομένου"/>
          <p:cNvSpPr>
            <a:spLocks noGrp="1"/>
          </p:cNvSpPr>
          <p:nvPr>
            <p:ph idx="1"/>
          </p:nvPr>
        </p:nvSpPr>
        <p:spPr>
          <a:xfrm>
            <a:off x="251520" y="2249424"/>
            <a:ext cx="8640960" cy="4325112"/>
          </a:xfrm>
        </p:spPr>
        <p:txBody>
          <a:bodyPr>
            <a:normAutofit/>
          </a:bodyPr>
          <a:lstStyle/>
          <a:p>
            <a:r>
              <a:rPr lang="el-GR" dirty="0"/>
              <a:t>Γαλακτικό οξύ (</a:t>
            </a:r>
            <a:r>
              <a:rPr lang="en-US" dirty="0" err="1"/>
              <a:t>pKa</a:t>
            </a:r>
            <a:r>
              <a:rPr lang="en-US" dirty="0"/>
              <a:t>=3,86)</a:t>
            </a:r>
          </a:p>
          <a:p>
            <a:r>
              <a:rPr lang="el-GR" dirty="0"/>
              <a:t>Οξικό οξύ (</a:t>
            </a:r>
            <a:r>
              <a:rPr lang="en-US" dirty="0" err="1"/>
              <a:t>pKa</a:t>
            </a:r>
            <a:r>
              <a:rPr lang="en-US" dirty="0"/>
              <a:t>=</a:t>
            </a:r>
            <a:r>
              <a:rPr lang="el-GR" dirty="0"/>
              <a:t>4,76</a:t>
            </a:r>
            <a:r>
              <a:rPr lang="en-US" dirty="0"/>
              <a:t>)</a:t>
            </a:r>
            <a:endParaRPr lang="el-GR" dirty="0"/>
          </a:p>
          <a:p>
            <a:r>
              <a:rPr lang="el-GR" sz="2000" dirty="0"/>
              <a:t>Η τιμή </a:t>
            </a:r>
            <a:r>
              <a:rPr lang="en-US" sz="2000" dirty="0" err="1"/>
              <a:t>pKa</a:t>
            </a:r>
            <a:r>
              <a:rPr lang="el-GR" sz="2000" dirty="0"/>
              <a:t> είναι η τιμή </a:t>
            </a:r>
            <a:r>
              <a:rPr lang="en-US" sz="2000" dirty="0"/>
              <a:t>pH </a:t>
            </a:r>
            <a:r>
              <a:rPr lang="el-GR" sz="2000" dirty="0"/>
              <a:t>στην οποία 50% του οξέως είναι </a:t>
            </a:r>
            <a:r>
              <a:rPr lang="el-GR" sz="2000" dirty="0" err="1"/>
              <a:t>αδιάστατο</a:t>
            </a:r>
            <a:endParaRPr lang="el-GR" sz="2000" dirty="0"/>
          </a:p>
          <a:p>
            <a:endParaRPr lang="el-GR" sz="2000" dirty="0"/>
          </a:p>
          <a:p>
            <a:r>
              <a:rPr lang="el-GR" dirty="0"/>
              <a:t>Σε </a:t>
            </a:r>
            <a:r>
              <a:rPr lang="el-GR" u="sng" dirty="0"/>
              <a:t>τιμές </a:t>
            </a:r>
            <a:r>
              <a:rPr lang="en-US" u="sng" dirty="0"/>
              <a:t>pH&gt;</a:t>
            </a:r>
            <a:r>
              <a:rPr lang="en-US" u="sng" dirty="0" err="1"/>
              <a:t>pKa</a:t>
            </a:r>
            <a:r>
              <a:rPr lang="en-US" u="sng" dirty="0"/>
              <a:t> </a:t>
            </a:r>
            <a:r>
              <a:rPr lang="el-GR" dirty="0"/>
              <a:t>μειώνεται η τοξικότητα των </a:t>
            </a:r>
            <a:r>
              <a:rPr lang="el-GR" dirty="0" err="1"/>
              <a:t>λιπόφιλων</a:t>
            </a:r>
            <a:r>
              <a:rPr lang="el-GR" dirty="0"/>
              <a:t> ασθενών οξέων</a:t>
            </a:r>
          </a:p>
          <a:p>
            <a:r>
              <a:rPr lang="el-GR" dirty="0"/>
              <a:t>Σε </a:t>
            </a:r>
            <a:r>
              <a:rPr lang="el-GR" u="sng" dirty="0"/>
              <a:t>τιμές </a:t>
            </a:r>
            <a:r>
              <a:rPr lang="en-US" u="sng" dirty="0"/>
              <a:t>pH</a:t>
            </a:r>
            <a:r>
              <a:rPr lang="el-GR" u="sng" dirty="0"/>
              <a:t>&lt;</a:t>
            </a:r>
            <a:r>
              <a:rPr lang="en-US" u="sng" dirty="0" err="1"/>
              <a:t>pKa</a:t>
            </a:r>
            <a:r>
              <a:rPr lang="el-GR" u="sng" dirty="0"/>
              <a:t> </a:t>
            </a:r>
            <a:r>
              <a:rPr lang="el-GR" dirty="0"/>
              <a:t>αυξάνεται η </a:t>
            </a:r>
            <a:r>
              <a:rPr lang="el-GR" dirty="0" err="1"/>
              <a:t>βακτηριοστατική</a:t>
            </a:r>
            <a:r>
              <a:rPr lang="el-GR" dirty="0"/>
              <a:t> και η βακτηριοκτόνος δράση τους γιατί σε χαμηλό </a:t>
            </a:r>
            <a:r>
              <a:rPr lang="en-US" dirty="0"/>
              <a:t>pH </a:t>
            </a:r>
            <a:r>
              <a:rPr lang="el-GR" dirty="0"/>
              <a:t>αυξάνει η αναλογία του </a:t>
            </a:r>
            <a:r>
              <a:rPr lang="el-GR" dirty="0" err="1"/>
              <a:t>αδιάστατου</a:t>
            </a:r>
            <a:r>
              <a:rPr lang="el-GR" dirty="0"/>
              <a:t> οξέως</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548680"/>
            <a:ext cx="8229600" cy="1066800"/>
          </a:xfrm>
        </p:spPr>
        <p:txBody>
          <a:bodyPr>
            <a:normAutofit fontScale="90000"/>
          </a:bodyPr>
          <a:lstStyle/>
          <a:p>
            <a:r>
              <a:rPr lang="el-GR" dirty="0"/>
              <a:t>Πως επηρεάζει το </a:t>
            </a:r>
            <a:r>
              <a:rPr lang="en-US" dirty="0"/>
              <a:t>pH </a:t>
            </a:r>
            <a:r>
              <a:rPr lang="el-GR" dirty="0"/>
              <a:t>του τροφίμου και το </a:t>
            </a:r>
            <a:r>
              <a:rPr lang="en-US" dirty="0" err="1"/>
              <a:t>pKa</a:t>
            </a:r>
            <a:r>
              <a:rPr lang="en-US" dirty="0"/>
              <a:t> </a:t>
            </a:r>
            <a:r>
              <a:rPr lang="el-GR" dirty="0"/>
              <a:t>οξέως την </a:t>
            </a:r>
            <a:r>
              <a:rPr lang="el-GR" dirty="0" err="1"/>
              <a:t>αντιμικροβιακή</a:t>
            </a:r>
            <a:r>
              <a:rPr lang="el-GR" dirty="0"/>
              <a:t> του δράση;</a:t>
            </a:r>
          </a:p>
        </p:txBody>
      </p:sp>
      <p:pic>
        <p:nvPicPr>
          <p:cNvPr id="1026" name="Picture 2"/>
          <p:cNvPicPr>
            <a:picLocks noChangeAspect="1" noChangeArrowheads="1"/>
          </p:cNvPicPr>
          <p:nvPr/>
        </p:nvPicPr>
        <p:blipFill>
          <a:blip r:embed="rId2" cstate="print"/>
          <a:srcRect/>
          <a:stretch>
            <a:fillRect/>
          </a:stretch>
        </p:blipFill>
        <p:spPr bwMode="auto">
          <a:xfrm>
            <a:off x="1331640" y="2060848"/>
            <a:ext cx="6374360" cy="346248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043608" y="5589240"/>
            <a:ext cx="6781800" cy="98107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Πως επηρεάζει η </a:t>
            </a:r>
            <a:r>
              <a:rPr lang="el-GR" dirty="0" err="1"/>
              <a:t>υδατοδιαλυτότητα</a:t>
            </a:r>
            <a:r>
              <a:rPr lang="el-GR" dirty="0"/>
              <a:t> οξέως την </a:t>
            </a:r>
            <a:r>
              <a:rPr lang="el-GR" dirty="0" err="1"/>
              <a:t>αντιμικροβιακή</a:t>
            </a:r>
            <a:r>
              <a:rPr lang="el-GR" dirty="0"/>
              <a:t> του δράση;</a:t>
            </a:r>
          </a:p>
        </p:txBody>
      </p:sp>
      <p:pic>
        <p:nvPicPr>
          <p:cNvPr id="2050" name="Picture 2"/>
          <p:cNvPicPr>
            <a:picLocks noChangeAspect="1" noChangeArrowheads="1"/>
          </p:cNvPicPr>
          <p:nvPr/>
        </p:nvPicPr>
        <p:blipFill>
          <a:blip r:embed="rId2" cstate="print"/>
          <a:srcRect/>
          <a:stretch>
            <a:fillRect/>
          </a:stretch>
        </p:blipFill>
        <p:spPr bwMode="auto">
          <a:xfrm>
            <a:off x="1187624" y="2348880"/>
            <a:ext cx="6313501" cy="2808312"/>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187624" y="5373216"/>
            <a:ext cx="6257925" cy="12763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980728"/>
            <a:ext cx="8583488" cy="773832"/>
          </a:xfrm>
        </p:spPr>
        <p:txBody>
          <a:bodyPr>
            <a:normAutofit fontScale="90000"/>
          </a:bodyPr>
          <a:lstStyle/>
          <a:p>
            <a:r>
              <a:rPr lang="el-GR" dirty="0"/>
              <a:t>Παράγοντες που επηρεάζουν την ανάπτυξη μικροοργανισμών στα τρόφιμα</a:t>
            </a:r>
          </a:p>
        </p:txBody>
      </p:sp>
      <p:sp>
        <p:nvSpPr>
          <p:cNvPr id="4" name="3 - Θέση κειμένου"/>
          <p:cNvSpPr>
            <a:spLocks noGrp="1"/>
          </p:cNvSpPr>
          <p:nvPr>
            <p:ph type="body" idx="1"/>
          </p:nvPr>
        </p:nvSpPr>
        <p:spPr/>
        <p:txBody>
          <a:bodyPr/>
          <a:lstStyle/>
          <a:p>
            <a:r>
              <a:rPr lang="el-GR" dirty="0"/>
              <a:t>εξωγενείς</a:t>
            </a:r>
          </a:p>
        </p:txBody>
      </p:sp>
      <p:sp>
        <p:nvSpPr>
          <p:cNvPr id="5" name="4 - Θέση περιεχομένου"/>
          <p:cNvSpPr>
            <a:spLocks noGrp="1"/>
          </p:cNvSpPr>
          <p:nvPr>
            <p:ph sz="half" idx="2"/>
          </p:nvPr>
        </p:nvSpPr>
        <p:spPr/>
        <p:txBody>
          <a:bodyPr>
            <a:normAutofit fontScale="92500" lnSpcReduction="20000"/>
          </a:bodyPr>
          <a:lstStyle/>
          <a:p>
            <a:pPr marL="566928" indent="-457200">
              <a:buFont typeface="+mj-lt"/>
              <a:buAutoNum type="arabicPeriod"/>
            </a:pPr>
            <a:r>
              <a:rPr lang="el-GR" dirty="0"/>
              <a:t>Χρόνος</a:t>
            </a:r>
          </a:p>
          <a:p>
            <a:pPr marL="566928" indent="-457200">
              <a:buFont typeface="+mj-lt"/>
              <a:buAutoNum type="arabicPeriod"/>
            </a:pPr>
            <a:r>
              <a:rPr lang="el-GR" dirty="0"/>
              <a:t>Θερμοκρασία</a:t>
            </a:r>
          </a:p>
          <a:p>
            <a:pPr marL="566928" indent="-457200">
              <a:buFont typeface="+mj-lt"/>
              <a:buAutoNum type="arabicPeriod"/>
            </a:pPr>
            <a:r>
              <a:rPr lang="el-GR" dirty="0"/>
              <a:t>Συγκέντρωση αερίων στο περιβάλλον του τροφίμου</a:t>
            </a:r>
          </a:p>
          <a:p>
            <a:pPr marL="566928" indent="-457200">
              <a:buFont typeface="+mj-lt"/>
              <a:buAutoNum type="arabicPeriod"/>
            </a:pPr>
            <a:r>
              <a:rPr lang="el-GR" dirty="0"/>
              <a:t>Υγρασία περιβάλλοντος</a:t>
            </a:r>
          </a:p>
        </p:txBody>
      </p:sp>
      <p:sp>
        <p:nvSpPr>
          <p:cNvPr id="6" name="5 - Θέση κειμένου"/>
          <p:cNvSpPr>
            <a:spLocks noGrp="1"/>
          </p:cNvSpPr>
          <p:nvPr>
            <p:ph type="body" sz="quarter" idx="3"/>
          </p:nvPr>
        </p:nvSpPr>
        <p:spPr/>
        <p:txBody>
          <a:bodyPr/>
          <a:lstStyle/>
          <a:p>
            <a:r>
              <a:rPr lang="el-GR" dirty="0"/>
              <a:t>ενδογενείς</a:t>
            </a:r>
          </a:p>
        </p:txBody>
      </p:sp>
      <p:sp>
        <p:nvSpPr>
          <p:cNvPr id="7" name="6 - Θέση περιεχομένου"/>
          <p:cNvSpPr>
            <a:spLocks noGrp="1"/>
          </p:cNvSpPr>
          <p:nvPr>
            <p:ph sz="quarter" idx="4"/>
          </p:nvPr>
        </p:nvSpPr>
        <p:spPr/>
        <p:txBody>
          <a:bodyPr>
            <a:normAutofit fontScale="92500" lnSpcReduction="20000"/>
          </a:bodyPr>
          <a:lstStyle/>
          <a:p>
            <a:pPr marL="566928" indent="-457200">
              <a:buFont typeface="+mj-lt"/>
              <a:buAutoNum type="arabicPeriod"/>
            </a:pPr>
            <a:r>
              <a:rPr lang="en-US" dirty="0"/>
              <a:t>pH </a:t>
            </a:r>
          </a:p>
          <a:p>
            <a:pPr marL="566928" indent="-457200">
              <a:buFont typeface="+mj-lt"/>
              <a:buAutoNum type="arabicPeriod"/>
            </a:pPr>
            <a:r>
              <a:rPr lang="el-GR" dirty="0"/>
              <a:t>Θρεπτικά συστατικά</a:t>
            </a:r>
          </a:p>
          <a:p>
            <a:pPr marL="566928" indent="-457200">
              <a:buFont typeface="+mj-lt"/>
              <a:buAutoNum type="arabicPeriod"/>
            </a:pPr>
            <a:r>
              <a:rPr lang="el-GR" dirty="0"/>
              <a:t>Δυναμικό οξειδοαναγωγής</a:t>
            </a:r>
          </a:p>
          <a:p>
            <a:pPr marL="566928" indent="-457200">
              <a:buFont typeface="+mj-lt"/>
              <a:buAutoNum type="arabicPeriod"/>
            </a:pPr>
            <a:r>
              <a:rPr lang="el-GR" dirty="0" err="1"/>
              <a:t>Αντιμικροβιακές</a:t>
            </a:r>
            <a:r>
              <a:rPr lang="el-GR" dirty="0"/>
              <a:t> ενώσεις που περιέχονται στα τρόφιμα</a:t>
            </a:r>
          </a:p>
          <a:p>
            <a:endParaRPr 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Η αύξηση της οξύτητας των τροφών, είτε μέσω «ζύμωσης» είτε με προσθήκη ασθενών οξέων, χρησιμοποιείται ως μέθοδος συντήρησης</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76672"/>
            <a:ext cx="8229600" cy="1066800"/>
          </a:xfrm>
        </p:spPr>
        <p:txBody>
          <a:bodyPr>
            <a:normAutofit fontScale="90000"/>
          </a:bodyPr>
          <a:lstStyle/>
          <a:p>
            <a:r>
              <a:rPr lang="el-GR" dirty="0"/>
              <a:t>Ελάχιστη </a:t>
            </a:r>
            <a:r>
              <a:rPr lang="en-US" dirty="0"/>
              <a:t>aw </a:t>
            </a:r>
            <a:r>
              <a:rPr lang="el-GR" dirty="0"/>
              <a:t>και </a:t>
            </a:r>
            <a:r>
              <a:rPr lang="en-US" dirty="0"/>
              <a:t>pH </a:t>
            </a:r>
            <a:r>
              <a:rPr lang="el-GR" dirty="0"/>
              <a:t>για την ανάπτυξη μικροοργανισμών</a:t>
            </a:r>
          </a:p>
        </p:txBody>
      </p:sp>
      <p:graphicFrame>
        <p:nvGraphicFramePr>
          <p:cNvPr id="4" name="3 - Πίνακας"/>
          <p:cNvGraphicFramePr>
            <a:graphicFrameLocks noGrp="1"/>
          </p:cNvGraphicFramePr>
          <p:nvPr/>
        </p:nvGraphicFramePr>
        <p:xfrm>
          <a:off x="251520" y="1700808"/>
          <a:ext cx="8568952" cy="3943026"/>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3408379">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918102">
                <a:tc>
                  <a:txBody>
                    <a:bodyPr/>
                    <a:lstStyle/>
                    <a:p>
                      <a:r>
                        <a:rPr lang="el-GR" dirty="0"/>
                        <a:t>Είδος μικροοργανισμού</a:t>
                      </a:r>
                    </a:p>
                  </a:txBody>
                  <a:tcPr/>
                </a:tc>
                <a:tc>
                  <a:txBody>
                    <a:bodyPr/>
                    <a:lstStyle/>
                    <a:p>
                      <a:r>
                        <a:rPr lang="el-GR" baseline="0" dirty="0"/>
                        <a:t>Ελάχιστη </a:t>
                      </a:r>
                      <a:r>
                        <a:rPr lang="el-GR" baseline="0" dirty="0" err="1"/>
                        <a:t>ενεργότητα</a:t>
                      </a:r>
                      <a:r>
                        <a:rPr lang="el-GR" baseline="0" dirty="0"/>
                        <a:t>  ύδατος (α</a:t>
                      </a:r>
                      <a:r>
                        <a:rPr lang="en-US" baseline="0" dirty="0"/>
                        <a:t>w)</a:t>
                      </a:r>
                      <a:endParaRPr lang="el-GR" baseline="0" dirty="0"/>
                    </a:p>
                    <a:p>
                      <a:endParaRPr lang="el-GR" dirty="0"/>
                    </a:p>
                  </a:txBody>
                  <a:tcPr/>
                </a:tc>
                <a:tc>
                  <a:txBody>
                    <a:bodyPr/>
                    <a:lstStyle/>
                    <a:p>
                      <a:pPr algn="ctr"/>
                      <a:r>
                        <a:rPr lang="en-US" dirty="0"/>
                        <a:t>pH</a:t>
                      </a:r>
                      <a:endParaRPr lang="el-GR" dirty="0"/>
                    </a:p>
                  </a:txBody>
                  <a:tcPr/>
                </a:tc>
                <a:extLst>
                  <a:ext uri="{0D108BD9-81ED-4DB2-BD59-A6C34878D82A}">
                    <a16:rowId xmlns:a16="http://schemas.microsoft.com/office/drawing/2014/main" val="10000"/>
                  </a:ext>
                </a:extLst>
              </a:tr>
              <a:tr h="918102">
                <a:tc>
                  <a:txBody>
                    <a:bodyPr/>
                    <a:lstStyle/>
                    <a:p>
                      <a:r>
                        <a:rPr lang="el-GR" sz="3200" dirty="0"/>
                        <a:t>βακτήρια</a:t>
                      </a:r>
                      <a:endParaRPr lang="en-US" sz="3200" dirty="0"/>
                    </a:p>
                    <a:p>
                      <a:r>
                        <a:rPr lang="en-US" sz="3200" dirty="0"/>
                        <a:t>     </a:t>
                      </a:r>
                    </a:p>
                  </a:txBody>
                  <a:tcPr/>
                </a:tc>
                <a:tc>
                  <a:txBody>
                    <a:bodyPr/>
                    <a:lstStyle/>
                    <a:p>
                      <a:pPr algn="ctr"/>
                      <a:r>
                        <a:rPr lang="en-US" sz="2400" dirty="0"/>
                        <a:t>0,97 (gram -)</a:t>
                      </a:r>
                    </a:p>
                    <a:p>
                      <a:pPr algn="ctr"/>
                      <a:r>
                        <a:rPr lang="en-US" sz="2400" dirty="0"/>
                        <a:t>0,90 (gram +)</a:t>
                      </a:r>
                    </a:p>
                    <a:p>
                      <a:pPr algn="ctr"/>
                      <a:endParaRPr lang="el-GR" sz="2400" dirty="0"/>
                    </a:p>
                  </a:txBody>
                  <a:tcPr/>
                </a:tc>
                <a:tc>
                  <a:txBody>
                    <a:bodyPr/>
                    <a:lstStyle/>
                    <a:p>
                      <a:pPr algn="ctr"/>
                      <a:r>
                        <a:rPr lang="el-GR" sz="3200" dirty="0"/>
                        <a:t>&gt;4,6</a:t>
                      </a:r>
                    </a:p>
                  </a:txBody>
                  <a:tcPr/>
                </a:tc>
                <a:extLst>
                  <a:ext uri="{0D108BD9-81ED-4DB2-BD59-A6C34878D82A}">
                    <a16:rowId xmlns:a16="http://schemas.microsoft.com/office/drawing/2014/main" val="10001"/>
                  </a:ext>
                </a:extLst>
              </a:tr>
              <a:tr h="918102">
                <a:tc>
                  <a:txBody>
                    <a:bodyPr/>
                    <a:lstStyle/>
                    <a:p>
                      <a:r>
                        <a:rPr lang="el-GR" sz="3200" dirty="0"/>
                        <a:t>ζύμες</a:t>
                      </a:r>
                    </a:p>
                  </a:txBody>
                  <a:tcPr/>
                </a:tc>
                <a:tc>
                  <a:txBody>
                    <a:bodyPr/>
                    <a:lstStyle/>
                    <a:p>
                      <a:pPr algn="ctr"/>
                      <a:r>
                        <a:rPr lang="el-GR" sz="2400" dirty="0"/>
                        <a:t>0,88 </a:t>
                      </a:r>
                    </a:p>
                    <a:p>
                      <a:pPr algn="ctr"/>
                      <a:r>
                        <a:rPr lang="el-GR" sz="1800" dirty="0"/>
                        <a:t>(</a:t>
                      </a:r>
                      <a:r>
                        <a:rPr lang="el-GR" sz="1800" dirty="0" err="1"/>
                        <a:t>οσμόφιλες</a:t>
                      </a:r>
                      <a:r>
                        <a:rPr lang="el-GR" sz="1800" baseline="0" dirty="0"/>
                        <a:t> ζύμες 0,62-0,65)</a:t>
                      </a:r>
                      <a:endParaRPr lang="el-GR" sz="1800" dirty="0"/>
                    </a:p>
                  </a:txBody>
                  <a:tcPr/>
                </a:tc>
                <a:tc>
                  <a:txBody>
                    <a:bodyPr/>
                    <a:lstStyle/>
                    <a:p>
                      <a:pPr algn="ctr"/>
                      <a:r>
                        <a:rPr lang="el-GR" sz="3200" dirty="0"/>
                        <a:t>2-8</a:t>
                      </a:r>
                    </a:p>
                  </a:txBody>
                  <a:tcPr/>
                </a:tc>
                <a:extLst>
                  <a:ext uri="{0D108BD9-81ED-4DB2-BD59-A6C34878D82A}">
                    <a16:rowId xmlns:a16="http://schemas.microsoft.com/office/drawing/2014/main" val="10002"/>
                  </a:ext>
                </a:extLst>
              </a:tr>
              <a:tr h="918102">
                <a:tc>
                  <a:txBody>
                    <a:bodyPr/>
                    <a:lstStyle/>
                    <a:p>
                      <a:r>
                        <a:rPr lang="el-GR" sz="3200" dirty="0"/>
                        <a:t>μύκητες</a:t>
                      </a:r>
                    </a:p>
                  </a:txBody>
                  <a:tcPr/>
                </a:tc>
                <a:tc>
                  <a:txBody>
                    <a:bodyPr/>
                    <a:lstStyle/>
                    <a:p>
                      <a:pPr algn="ctr"/>
                      <a:r>
                        <a:rPr lang="el-GR" sz="2400" dirty="0"/>
                        <a:t>0,72 </a:t>
                      </a:r>
                    </a:p>
                    <a:p>
                      <a:pPr algn="ctr"/>
                      <a:r>
                        <a:rPr lang="el-GR" sz="1800" dirty="0"/>
                        <a:t>(ξηρόφιλοι μύκητες 0,65)</a:t>
                      </a:r>
                    </a:p>
                  </a:txBody>
                  <a:tcPr/>
                </a:tc>
                <a:tc>
                  <a:txBody>
                    <a:bodyPr/>
                    <a:lstStyle/>
                    <a:p>
                      <a:pPr algn="ctr"/>
                      <a:r>
                        <a:rPr lang="el-GR" sz="3200" dirty="0"/>
                        <a:t>3-8</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63989" y="548680"/>
            <a:ext cx="8100420" cy="5544616"/>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620688"/>
            <a:ext cx="8229600" cy="1066800"/>
          </a:xfrm>
        </p:spPr>
        <p:txBody>
          <a:bodyPr/>
          <a:lstStyle/>
          <a:p>
            <a:r>
              <a:rPr lang="el-GR" dirty="0"/>
              <a:t>3. </a:t>
            </a:r>
            <a:r>
              <a:rPr lang="el-GR" b="1" u="sng" dirty="0"/>
              <a:t>Θρεπτικά Συστατικά</a:t>
            </a:r>
          </a:p>
        </p:txBody>
      </p:sp>
      <p:sp>
        <p:nvSpPr>
          <p:cNvPr id="3" name="2 - Θέση περιεχομένου"/>
          <p:cNvSpPr>
            <a:spLocks noGrp="1"/>
          </p:cNvSpPr>
          <p:nvPr>
            <p:ph idx="1"/>
          </p:nvPr>
        </p:nvSpPr>
        <p:spPr>
          <a:xfrm>
            <a:off x="323528" y="1916832"/>
            <a:ext cx="8229600" cy="4325112"/>
          </a:xfrm>
        </p:spPr>
        <p:txBody>
          <a:bodyPr>
            <a:normAutofit/>
          </a:bodyPr>
          <a:lstStyle/>
          <a:p>
            <a:r>
              <a:rPr lang="el-GR" dirty="0"/>
              <a:t>Οι μικροοργανισμοί απαιτούν βασικά θρεπτικά συστατικά για την ανάπτυξη τους και την συντήρηση των μεταβολικών τους λειτουργιών</a:t>
            </a:r>
          </a:p>
          <a:p>
            <a:r>
              <a:rPr lang="el-GR" dirty="0"/>
              <a:t>απαιτούν ενέργεια, άνθρακα, νερό, άζωτο, βιταμίνες και ιχνοστοιχεία, </a:t>
            </a:r>
          </a:p>
          <a:p>
            <a:r>
              <a:rPr lang="el-GR" dirty="0"/>
              <a:t>η ποσότητα και το είδος των οποίων διαφέρει ανάλογα με το είδος του μικροοργανισμού. </a:t>
            </a:r>
          </a:p>
          <a:p>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r>
              <a:rPr lang="el-GR" dirty="0"/>
              <a:t>Τα κρέατα διαθέτουν άφθονες πρωτεΐνες, λιπίδια, ιχνοστοιχεία και βιταμίνες στη σύστασή τους. </a:t>
            </a:r>
          </a:p>
          <a:p>
            <a:r>
              <a:rPr lang="el-GR" dirty="0"/>
              <a:t>Τα τρόφιμα φυτικής προέλευσης περιέχουν υψηλές συγκεντρώσεις διαφορετικών ειδών υδατανθράκων, ποικίλα επίπεδα πρωτεϊνών, ανόργανων στοιχείων και βιταμινών. </a:t>
            </a:r>
          </a:p>
          <a:p>
            <a:r>
              <a:rPr lang="el-GR" dirty="0"/>
              <a:t>Το γάλα, τα γαλακτοκομικά προϊόντα και τα αυγά αποτελούν πλούσιες πηγές θρεπτικών συστατικών.</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a:t>Οι </a:t>
            </a:r>
            <a:r>
              <a:rPr lang="el-GR" dirty="0" err="1"/>
              <a:t>τροφογενείς</a:t>
            </a:r>
            <a:r>
              <a:rPr lang="el-GR" dirty="0"/>
              <a:t> μικροοργανισμοί αντλούν ενέργεια απ’ τους υδατάνθρακες, τις αλκοόλες και τα αμινοξέα, τα οποία αποτελούν πηγή αζώτου και ενέργειας για τους περισσοτέρους μικροοργανισμούς. </a:t>
            </a:r>
          </a:p>
          <a:p>
            <a:r>
              <a:rPr lang="el-GR" dirty="0"/>
              <a:t>Μερικοί μικροοργανισμοί απαιτούν μικρές ποσότητες βιταμινών της ομάδας Β.</a:t>
            </a:r>
          </a:p>
          <a:p>
            <a:endParaRPr lang="el-G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64704"/>
            <a:ext cx="8229600" cy="5809832"/>
          </a:xfrm>
        </p:spPr>
        <p:txBody>
          <a:bodyPr>
            <a:normAutofit/>
          </a:bodyPr>
          <a:lstStyle/>
          <a:p>
            <a:r>
              <a:rPr lang="el-GR" dirty="0"/>
              <a:t>Τα </a:t>
            </a:r>
            <a:r>
              <a:rPr lang="en-GB" b="1" u="sng" dirty="0"/>
              <a:t>gram</a:t>
            </a:r>
            <a:r>
              <a:rPr lang="el-GR" b="1" u="sng" dirty="0"/>
              <a:t>-θετικά </a:t>
            </a:r>
            <a:r>
              <a:rPr lang="el-GR" dirty="0"/>
              <a:t>βακτήρια έχουν υψηλότερες απαιτήσεις σε θρεπτικά συστατικά διότι δεν διαθέτουν την ικανότητα να συνθέτουν ορισμένα από αυτά, που είναι απαραίτητα για την ανάπτυξη τους. </a:t>
            </a:r>
          </a:p>
          <a:p>
            <a:r>
              <a:rPr lang="el-GR" dirty="0"/>
              <a:t>Τα </a:t>
            </a:r>
            <a:r>
              <a:rPr lang="en-GB" b="1" u="sng" dirty="0"/>
              <a:t>gram</a:t>
            </a:r>
            <a:r>
              <a:rPr lang="el-GR" b="1" u="sng" dirty="0"/>
              <a:t>-αρνητικά </a:t>
            </a:r>
            <a:r>
              <a:rPr lang="el-GR" dirty="0"/>
              <a:t>βακτήρια και οι μύκητες, αντλούν βασικά θρεπτικά συστατικά από: υδατάνθρακες, πρωτεΐνες, λιπίδια και βιταμίνες, τα οποία είναι παρόντα σε μεγάλη ποικιλία τροφών. </a:t>
            </a:r>
          </a:p>
          <a:p>
            <a:r>
              <a:rPr lang="el-GR" dirty="0"/>
              <a:t>Παράδειγμα παθογόνου μικροοργανισμού με ιδιαίτερες απαιτήσεις σε θρεπτικά συστατικά αποτελεί η </a:t>
            </a:r>
            <a:r>
              <a:rPr lang="en-US" i="1" dirty="0"/>
              <a:t>Salmonella</a:t>
            </a:r>
            <a:r>
              <a:rPr lang="en-US" dirty="0"/>
              <a:t> </a:t>
            </a:r>
            <a:r>
              <a:rPr lang="en-US" i="1" dirty="0" err="1"/>
              <a:t>enteritidis</a:t>
            </a:r>
            <a:r>
              <a:rPr lang="el-GR" dirty="0"/>
              <a:t>, της οποίας η ανάπτυξη περιορίζεται από τη διαθεσιμότητα του σιδήρου στα τρόφιμα.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27584" y="692696"/>
            <a:ext cx="7442969" cy="586094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692696"/>
            <a:ext cx="8229600" cy="1066800"/>
          </a:xfrm>
        </p:spPr>
        <p:txBody>
          <a:bodyPr>
            <a:normAutofit fontScale="90000"/>
          </a:bodyPr>
          <a:lstStyle/>
          <a:p>
            <a:r>
              <a:rPr lang="el-GR" dirty="0"/>
              <a:t>Οι μικροοργανισμοί παράγουν και εκκρίνουν ένζυμα</a:t>
            </a:r>
          </a:p>
        </p:txBody>
      </p:sp>
      <p:sp>
        <p:nvSpPr>
          <p:cNvPr id="3" name="2 - Θέση περιεχομένου"/>
          <p:cNvSpPr>
            <a:spLocks noGrp="1"/>
          </p:cNvSpPr>
          <p:nvPr>
            <p:ph idx="1"/>
          </p:nvPr>
        </p:nvSpPr>
        <p:spPr>
          <a:xfrm>
            <a:off x="395536" y="1916832"/>
            <a:ext cx="8229600" cy="4325112"/>
          </a:xfrm>
        </p:spPr>
        <p:txBody>
          <a:bodyPr>
            <a:normAutofit lnSpcReduction="10000"/>
          </a:bodyPr>
          <a:lstStyle/>
          <a:p>
            <a:r>
              <a:rPr lang="el-GR" dirty="0"/>
              <a:t>Για να διασπάσουν τις </a:t>
            </a:r>
            <a:r>
              <a:rPr lang="el-GR" dirty="0" err="1"/>
              <a:t>σύμπλοκες</a:t>
            </a:r>
            <a:r>
              <a:rPr lang="el-GR" dirty="0"/>
              <a:t> οργανικές ενώσεις που υπάρχουν στο περιβάλλον πχ άμυλο και να τις μετατρέψουν σε απλές οργανικές ενώσεις πχ γλυκόζη, που αφομοιώνονται πιο </a:t>
            </a:r>
            <a:r>
              <a:rPr lang="el-GR" dirty="0" err="1"/>
              <a:t>έυκολα</a:t>
            </a:r>
            <a:endParaRPr lang="el-GR" dirty="0"/>
          </a:p>
          <a:p>
            <a:r>
              <a:rPr lang="el-GR" dirty="0"/>
              <a:t>Τα ένζυμα μπορεί να είναι:</a:t>
            </a:r>
          </a:p>
          <a:p>
            <a:pPr lvl="1"/>
            <a:r>
              <a:rPr lang="el-GR" dirty="0" err="1"/>
              <a:t>λιπάσες</a:t>
            </a:r>
            <a:endParaRPr lang="el-GR" dirty="0"/>
          </a:p>
          <a:p>
            <a:pPr lvl="1"/>
            <a:r>
              <a:rPr lang="el-GR" dirty="0" err="1"/>
              <a:t>πρωτεάσες</a:t>
            </a:r>
            <a:endParaRPr lang="el-GR" dirty="0"/>
          </a:p>
          <a:p>
            <a:pPr lvl="1"/>
            <a:r>
              <a:rPr lang="el-GR" dirty="0" err="1"/>
              <a:t>σακχαράσες</a:t>
            </a:r>
            <a:endParaRPr lang="el-GR" dirty="0"/>
          </a:p>
          <a:p>
            <a:pPr lvl="1"/>
            <a:r>
              <a:rPr lang="el-GR" dirty="0" err="1"/>
              <a:t>αμυλάσες</a:t>
            </a:r>
            <a:endParaRPr lang="el-GR" dirty="0"/>
          </a:p>
          <a:p>
            <a:pPr lvl="1"/>
            <a:r>
              <a:rPr lang="el-GR" dirty="0" err="1"/>
              <a:t>πηκτινάσες</a:t>
            </a:r>
            <a:endParaRPr lang="el-GR" dirty="0"/>
          </a:p>
          <a:p>
            <a:pPr lvl="1"/>
            <a:r>
              <a:rPr lang="el-GR" dirty="0" err="1"/>
              <a:t>κυτταρινάσες</a:t>
            </a:r>
            <a:endParaRPr lang="el-GR" dirty="0"/>
          </a:p>
          <a:p>
            <a:pPr lvl="1"/>
            <a:endParaRPr lang="el-GR" dirty="0"/>
          </a:p>
          <a:p>
            <a:pPr lvl="1"/>
            <a:endParaRPr lang="el-GR" dirty="0"/>
          </a:p>
          <a:p>
            <a:pPr lvl="1"/>
            <a:endParaRPr lang="el-GR" dirty="0"/>
          </a:p>
          <a:p>
            <a:pPr lvl="1"/>
            <a:endParaRPr lang="el-GR" dirty="0"/>
          </a:p>
          <a:p>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548680"/>
            <a:ext cx="8229600" cy="1066800"/>
          </a:xfrm>
        </p:spPr>
        <p:txBody>
          <a:bodyPr>
            <a:normAutofit fontScale="90000"/>
          </a:bodyPr>
          <a:lstStyle/>
          <a:p>
            <a:r>
              <a:rPr lang="el-GR" dirty="0"/>
              <a:t>4. </a:t>
            </a:r>
            <a:r>
              <a:rPr lang="el-GR" u="sng" dirty="0"/>
              <a:t>Οξυγόνο και </a:t>
            </a:r>
            <a:r>
              <a:rPr lang="el-GR" u="sng" dirty="0" err="1"/>
              <a:t>οξειδοαναγωγικό</a:t>
            </a:r>
            <a:r>
              <a:rPr lang="el-GR" u="sng" dirty="0"/>
              <a:t> δυναμικό του τροφίμου</a:t>
            </a:r>
          </a:p>
        </p:txBody>
      </p:sp>
      <p:sp>
        <p:nvSpPr>
          <p:cNvPr id="3" name="2 - Θέση περιεχομένου"/>
          <p:cNvSpPr>
            <a:spLocks noGrp="1"/>
          </p:cNvSpPr>
          <p:nvPr>
            <p:ph idx="1"/>
          </p:nvPr>
        </p:nvSpPr>
        <p:spPr>
          <a:xfrm>
            <a:off x="251520" y="1844824"/>
            <a:ext cx="8229600" cy="963552"/>
          </a:xfrm>
        </p:spPr>
        <p:txBody>
          <a:bodyPr/>
          <a:lstStyle/>
          <a:p>
            <a:r>
              <a:rPr lang="el-GR" dirty="0"/>
              <a:t>Το </a:t>
            </a:r>
            <a:r>
              <a:rPr lang="el-GR" dirty="0" err="1"/>
              <a:t>οξειδοαναγωγικό</a:t>
            </a:r>
            <a:r>
              <a:rPr lang="el-GR" dirty="0"/>
              <a:t> δυναμικό του τροφίμου Ε</a:t>
            </a:r>
            <a:r>
              <a:rPr lang="en-US" dirty="0"/>
              <a:t>h (</a:t>
            </a:r>
            <a:r>
              <a:rPr lang="en-US" dirty="0" err="1"/>
              <a:t>redox</a:t>
            </a:r>
            <a:r>
              <a:rPr lang="en-US" dirty="0"/>
              <a:t> potential)</a:t>
            </a:r>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539552" y="2924944"/>
            <a:ext cx="7537612" cy="108012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4005064"/>
            <a:ext cx="3467462" cy="576064"/>
          </a:xfrm>
          <a:prstGeom prst="rect">
            <a:avLst/>
          </a:prstGeom>
          <a:noFill/>
          <a:ln w="9525">
            <a:noFill/>
            <a:miter lim="800000"/>
            <a:headEnd/>
            <a:tailEnd/>
          </a:ln>
        </p:spPr>
      </p:pic>
      <p:sp>
        <p:nvSpPr>
          <p:cNvPr id="7" name="6 - TextBox"/>
          <p:cNvSpPr txBox="1"/>
          <p:nvPr/>
        </p:nvSpPr>
        <p:spPr>
          <a:xfrm>
            <a:off x="611560" y="4581128"/>
            <a:ext cx="6840760" cy="1200329"/>
          </a:xfrm>
          <a:prstGeom prst="rect">
            <a:avLst/>
          </a:prstGeom>
          <a:noFill/>
        </p:spPr>
        <p:txBody>
          <a:bodyPr wrap="square" rtlCol="0">
            <a:spAutoFit/>
          </a:bodyPr>
          <a:lstStyle/>
          <a:p>
            <a:pPr>
              <a:buFont typeface="Wingdings" pitchFamily="2" charset="2"/>
              <a:buChar char="Ø"/>
            </a:pPr>
            <a:r>
              <a:rPr lang="el-GR" dirty="0"/>
              <a:t>Οι </a:t>
            </a:r>
            <a:r>
              <a:rPr lang="el-GR" u="sng" dirty="0"/>
              <a:t>οξειδωτικές</a:t>
            </a:r>
            <a:r>
              <a:rPr lang="el-GR" dirty="0"/>
              <a:t> ενώσεις έχουν </a:t>
            </a:r>
            <a:r>
              <a:rPr lang="el-GR" u="sng" dirty="0"/>
              <a:t>θετικές</a:t>
            </a:r>
            <a:r>
              <a:rPr lang="el-GR" dirty="0"/>
              <a:t> τιμές </a:t>
            </a:r>
            <a:r>
              <a:rPr lang="en-US" dirty="0"/>
              <a:t>Eh</a:t>
            </a:r>
          </a:p>
          <a:p>
            <a:pPr>
              <a:buFont typeface="Wingdings" pitchFamily="2" charset="2"/>
              <a:buChar char="Ø"/>
            </a:pPr>
            <a:r>
              <a:rPr lang="el-GR" dirty="0"/>
              <a:t>Οι </a:t>
            </a:r>
            <a:r>
              <a:rPr lang="el-GR" u="sng" dirty="0"/>
              <a:t>αναγωγικές</a:t>
            </a:r>
            <a:r>
              <a:rPr lang="el-GR" dirty="0"/>
              <a:t> ενώσεις έχουν </a:t>
            </a:r>
            <a:r>
              <a:rPr lang="el-GR" u="sng" dirty="0"/>
              <a:t>αρνητικές</a:t>
            </a:r>
            <a:r>
              <a:rPr lang="el-GR" dirty="0"/>
              <a:t> τιμές</a:t>
            </a:r>
            <a:r>
              <a:rPr lang="en-US" dirty="0"/>
              <a:t> Eh</a:t>
            </a:r>
            <a:r>
              <a:rPr lang="el-GR" dirty="0"/>
              <a:t> </a:t>
            </a:r>
            <a:endParaRPr lang="en-US" dirty="0"/>
          </a:p>
          <a:p>
            <a:endParaRPr lang="el-GR" dirty="0"/>
          </a:p>
        </p:txBody>
      </p:sp>
      <p:pic>
        <p:nvPicPr>
          <p:cNvPr id="8" name="Picture 2"/>
          <p:cNvPicPr>
            <a:picLocks noChangeAspect="1" noChangeArrowheads="1"/>
          </p:cNvPicPr>
          <p:nvPr/>
        </p:nvPicPr>
        <p:blipFill>
          <a:blip r:embed="rId4" cstate="print"/>
          <a:srcRect/>
          <a:stretch>
            <a:fillRect/>
          </a:stretch>
        </p:blipFill>
        <p:spPr bwMode="auto">
          <a:xfrm>
            <a:off x="467544" y="5661248"/>
            <a:ext cx="7920880" cy="1021661"/>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Τίτλος"/>
          <p:cNvSpPr>
            <a:spLocks noGrp="1"/>
          </p:cNvSpPr>
          <p:nvPr>
            <p:ph type="title"/>
          </p:nvPr>
        </p:nvSpPr>
        <p:spPr>
          <a:xfrm>
            <a:off x="179512" y="620688"/>
            <a:ext cx="8507288" cy="1512168"/>
          </a:xfrm>
        </p:spPr>
        <p:txBody>
          <a:bodyPr>
            <a:normAutofit/>
          </a:bodyPr>
          <a:lstStyle/>
          <a:p>
            <a:r>
              <a:rPr lang="el-GR" sz="2800" dirty="0"/>
              <a:t>Εξωγενείς </a:t>
            </a:r>
            <a:r>
              <a:rPr lang="el-GR" sz="2800" dirty="0" err="1"/>
              <a:t>παράγοντεςπου</a:t>
            </a:r>
            <a:r>
              <a:rPr lang="el-GR" sz="2800" dirty="0"/>
              <a:t> επηρεάζουν την ανάπτυξη μικροοργανισμών στα τρόφιμα</a:t>
            </a:r>
          </a:p>
        </p:txBody>
      </p:sp>
      <p:sp>
        <p:nvSpPr>
          <p:cNvPr id="10" name="9 - Θέση περιεχομένου"/>
          <p:cNvSpPr>
            <a:spLocks noGrp="1"/>
          </p:cNvSpPr>
          <p:nvPr>
            <p:ph idx="1"/>
          </p:nvPr>
        </p:nvSpPr>
        <p:spPr/>
        <p:txBody>
          <a:bodyPr/>
          <a:lstStyle/>
          <a:p>
            <a:pPr marL="566928" indent="-457200">
              <a:buFont typeface="+mj-lt"/>
              <a:buAutoNum type="arabicPeriod"/>
            </a:pPr>
            <a:r>
              <a:rPr lang="el-GR" dirty="0"/>
              <a:t>Χρόνος</a:t>
            </a:r>
          </a:p>
          <a:p>
            <a:pPr marL="566928" indent="-457200">
              <a:buFont typeface="+mj-lt"/>
              <a:buAutoNum type="arabicPeriod"/>
            </a:pPr>
            <a:r>
              <a:rPr lang="el-GR" dirty="0"/>
              <a:t>Θερμοκρασία</a:t>
            </a:r>
          </a:p>
          <a:p>
            <a:pPr marL="566928" indent="-457200">
              <a:buFont typeface="+mj-lt"/>
              <a:buAutoNum type="arabicPeriod"/>
            </a:pPr>
            <a:r>
              <a:rPr lang="el-GR" dirty="0"/>
              <a:t>Συγκέντρωση αερίων στο περιβάλλον του τροφίμου</a:t>
            </a:r>
          </a:p>
          <a:p>
            <a:pPr marL="566928" indent="-457200">
              <a:buFont typeface="+mj-lt"/>
              <a:buAutoNum type="arabicPeriod"/>
            </a:pPr>
            <a:r>
              <a:rPr lang="el-GR" dirty="0"/>
              <a:t>Υγρασία περιβάλλοντος</a:t>
            </a:r>
          </a:p>
          <a:p>
            <a:endParaRPr lang="el-G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79512" y="908720"/>
            <a:ext cx="8964488" cy="1061864"/>
          </a:xfrm>
        </p:spPr>
        <p:txBody>
          <a:bodyPr>
            <a:normAutofit/>
          </a:bodyPr>
          <a:lstStyle/>
          <a:p>
            <a:r>
              <a:rPr lang="el-GR" dirty="0"/>
              <a:t>Οξυγόνο: ισχυρά οξειδωτικός παράγοντας</a:t>
            </a:r>
          </a:p>
        </p:txBody>
      </p:sp>
      <p:pic>
        <p:nvPicPr>
          <p:cNvPr id="4" name="Picture 4"/>
          <p:cNvPicPr>
            <a:picLocks noGrp="1" noChangeAspect="1" noChangeArrowheads="1"/>
          </p:cNvPicPr>
          <p:nvPr>
            <p:ph idx="1"/>
          </p:nvPr>
        </p:nvPicPr>
        <p:blipFill>
          <a:blip r:embed="rId2" cstate="print"/>
          <a:stretch>
            <a:fillRect/>
          </a:stretch>
        </p:blipFill>
        <p:spPr bwMode="auto">
          <a:xfrm>
            <a:off x="1432719" y="3603625"/>
            <a:ext cx="6286500" cy="1219200"/>
          </a:xfrm>
          <a:prstGeom prst="rect">
            <a:avLst/>
          </a:prstGeom>
          <a:noFill/>
          <a:ln w="9525">
            <a:noFill/>
            <a:miter lim="800000"/>
            <a:headEnd/>
            <a:tailEnd/>
          </a:ln>
        </p:spPr>
      </p:pic>
      <p:sp>
        <p:nvSpPr>
          <p:cNvPr id="7" name="6 - Ορθογώνιο"/>
          <p:cNvSpPr/>
          <p:nvPr/>
        </p:nvSpPr>
        <p:spPr>
          <a:xfrm>
            <a:off x="395536" y="1988840"/>
            <a:ext cx="7992888" cy="1200329"/>
          </a:xfrm>
          <a:prstGeom prst="rect">
            <a:avLst/>
          </a:prstGeom>
        </p:spPr>
        <p:txBody>
          <a:bodyPr wrap="square">
            <a:spAutoFit/>
          </a:bodyPr>
          <a:lstStyle/>
          <a:p>
            <a:r>
              <a:rPr lang="el-GR" dirty="0"/>
              <a:t>το </a:t>
            </a:r>
            <a:r>
              <a:rPr lang="el-GR" b="1" u="sng" dirty="0"/>
              <a:t>οξυγόνο</a:t>
            </a:r>
            <a:r>
              <a:rPr lang="el-GR" dirty="0"/>
              <a:t> είναι ισχυρά οξειδωτικό (+820</a:t>
            </a:r>
            <a:r>
              <a:rPr lang="en-US" dirty="0"/>
              <a:t> mV) </a:t>
            </a:r>
            <a:r>
              <a:rPr lang="el-GR" dirty="0"/>
              <a:t>και η παρουσία του επηρεάζει σημαντικά το δυναμικό οξειδοαναγωγής ενός τροφίμου</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r>
              <a:rPr lang="el-GR" dirty="0"/>
              <a:t>Η συγκέντρωση οξειδωτικών/αναγωγικών ενώσεων σε ένα τρόφιμο καθορίζει το είδος μικροοργανισμών που θα αναπτυχθούν</a:t>
            </a:r>
          </a:p>
          <a:p>
            <a:r>
              <a:rPr lang="el-GR" dirty="0"/>
              <a:t>Η μικροβιακή ανάπτυξη </a:t>
            </a:r>
            <a:r>
              <a:rPr lang="el-GR" u="sng" dirty="0"/>
              <a:t>μειώνει το </a:t>
            </a:r>
            <a:r>
              <a:rPr lang="en-US" u="sng" dirty="0"/>
              <a:t>Eh</a:t>
            </a:r>
          </a:p>
          <a:p>
            <a:r>
              <a:rPr lang="el-GR" dirty="0"/>
              <a:t>Η μείωση οφείλεται στην κατανάλωση οξυγόνου και στην παραγωγή αναγωγικών ενώσεων όπως το </a:t>
            </a:r>
            <a:r>
              <a:rPr lang="en-US" dirty="0"/>
              <a:t>H2S</a:t>
            </a:r>
            <a:endParaRPr lang="el-G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620688"/>
            <a:ext cx="8229600" cy="1066800"/>
          </a:xfrm>
        </p:spPr>
        <p:txBody>
          <a:bodyPr>
            <a:normAutofit fontScale="90000"/>
          </a:bodyPr>
          <a:lstStyle/>
          <a:p>
            <a:r>
              <a:rPr lang="el-GR" dirty="0"/>
              <a:t>Επίδραση της συντήρησης του τροφίμου στο </a:t>
            </a:r>
            <a:r>
              <a:rPr lang="en-US" dirty="0"/>
              <a:t>Eh</a:t>
            </a:r>
            <a:endParaRPr lang="el-GR" dirty="0"/>
          </a:p>
        </p:txBody>
      </p:sp>
      <p:pic>
        <p:nvPicPr>
          <p:cNvPr id="132098" name="Picture 2"/>
          <p:cNvPicPr>
            <a:picLocks noChangeAspect="1" noChangeArrowheads="1"/>
          </p:cNvPicPr>
          <p:nvPr/>
        </p:nvPicPr>
        <p:blipFill>
          <a:blip r:embed="rId2" cstate="print"/>
          <a:srcRect/>
          <a:stretch>
            <a:fillRect/>
          </a:stretch>
        </p:blipFill>
        <p:spPr bwMode="auto">
          <a:xfrm>
            <a:off x="1115616" y="1916832"/>
            <a:ext cx="6675226" cy="3971501"/>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8680"/>
            <a:ext cx="9144000" cy="792088"/>
          </a:xfrm>
        </p:spPr>
        <p:txBody>
          <a:bodyPr>
            <a:normAutofit/>
          </a:bodyPr>
          <a:lstStyle/>
          <a:p>
            <a:r>
              <a:rPr lang="el-GR" sz="3200" dirty="0"/>
              <a:t>Επίδραση της συσκευασίας του τροφίμου στο </a:t>
            </a:r>
            <a:r>
              <a:rPr lang="en-US" sz="3200" dirty="0"/>
              <a:t>Eh</a:t>
            </a:r>
            <a:endParaRPr lang="el-GR" sz="3200" dirty="0"/>
          </a:p>
        </p:txBody>
      </p:sp>
      <p:pic>
        <p:nvPicPr>
          <p:cNvPr id="133122" name="Picture 2"/>
          <p:cNvPicPr>
            <a:picLocks noChangeAspect="1" noChangeArrowheads="1"/>
          </p:cNvPicPr>
          <p:nvPr/>
        </p:nvPicPr>
        <p:blipFill>
          <a:blip r:embed="rId2" cstate="print"/>
          <a:srcRect/>
          <a:stretch>
            <a:fillRect/>
          </a:stretch>
        </p:blipFill>
        <p:spPr bwMode="auto">
          <a:xfrm>
            <a:off x="1979712" y="1412776"/>
            <a:ext cx="5411713" cy="5199707"/>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467544" y="5157192"/>
            <a:ext cx="1266825" cy="1076325"/>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611560" y="1772816"/>
            <a:ext cx="1019175" cy="100965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Επίδραση της θερμικής επεξεργασίας του τροφίμου στο </a:t>
            </a:r>
            <a:r>
              <a:rPr lang="en-US" dirty="0"/>
              <a:t>Eh</a:t>
            </a:r>
            <a:endParaRPr lang="el-GR" dirty="0"/>
          </a:p>
        </p:txBody>
      </p:sp>
      <p:pic>
        <p:nvPicPr>
          <p:cNvPr id="134147" name="Picture 3"/>
          <p:cNvPicPr>
            <a:picLocks noChangeAspect="1" noChangeArrowheads="1"/>
          </p:cNvPicPr>
          <p:nvPr/>
        </p:nvPicPr>
        <p:blipFill>
          <a:blip r:embed="rId2" cstate="print"/>
          <a:srcRect/>
          <a:stretch>
            <a:fillRect/>
          </a:stretch>
        </p:blipFill>
        <p:spPr bwMode="auto">
          <a:xfrm>
            <a:off x="971600" y="5373216"/>
            <a:ext cx="7018113" cy="1368152"/>
          </a:xfrm>
          <a:prstGeom prst="rect">
            <a:avLst/>
          </a:prstGeom>
          <a:noFill/>
          <a:ln w="9525">
            <a:noFill/>
            <a:miter lim="800000"/>
            <a:headEnd/>
            <a:tailEnd/>
          </a:ln>
        </p:spPr>
      </p:pic>
      <p:pic>
        <p:nvPicPr>
          <p:cNvPr id="134148" name="Picture 4"/>
          <p:cNvPicPr>
            <a:picLocks noChangeAspect="1" noChangeArrowheads="1"/>
          </p:cNvPicPr>
          <p:nvPr/>
        </p:nvPicPr>
        <p:blipFill>
          <a:blip r:embed="rId3" cstate="print"/>
          <a:srcRect/>
          <a:stretch>
            <a:fillRect/>
          </a:stretch>
        </p:blipFill>
        <p:spPr bwMode="auto">
          <a:xfrm>
            <a:off x="1187624" y="4365104"/>
            <a:ext cx="6354161" cy="936104"/>
          </a:xfrm>
          <a:prstGeom prst="rect">
            <a:avLst/>
          </a:prstGeom>
          <a:noFill/>
          <a:ln w="9525">
            <a:noFill/>
            <a:miter lim="800000"/>
            <a:headEnd/>
            <a:tailEnd/>
          </a:ln>
        </p:spPr>
      </p:pic>
      <p:pic>
        <p:nvPicPr>
          <p:cNvPr id="134150" name="Picture 6"/>
          <p:cNvPicPr>
            <a:picLocks noChangeAspect="1" noChangeArrowheads="1"/>
          </p:cNvPicPr>
          <p:nvPr/>
        </p:nvPicPr>
        <p:blipFill>
          <a:blip r:embed="rId4" cstate="print"/>
          <a:srcRect/>
          <a:stretch>
            <a:fillRect/>
          </a:stretch>
        </p:blipFill>
        <p:spPr bwMode="auto">
          <a:xfrm>
            <a:off x="1403648" y="2420888"/>
            <a:ext cx="5822976" cy="1124893"/>
          </a:xfrm>
          <a:prstGeom prst="rect">
            <a:avLst/>
          </a:prstGeom>
          <a:noFill/>
          <a:ln w="9525">
            <a:noFill/>
            <a:miter lim="800000"/>
            <a:headEnd/>
            <a:tailEnd/>
          </a:ln>
        </p:spPr>
      </p:pic>
      <p:pic>
        <p:nvPicPr>
          <p:cNvPr id="134151" name="Picture 7"/>
          <p:cNvPicPr>
            <a:picLocks noChangeAspect="1" noChangeArrowheads="1"/>
          </p:cNvPicPr>
          <p:nvPr/>
        </p:nvPicPr>
        <p:blipFill>
          <a:blip r:embed="rId5" cstate="print"/>
          <a:srcRect/>
          <a:stretch>
            <a:fillRect/>
          </a:stretch>
        </p:blipFill>
        <p:spPr bwMode="auto">
          <a:xfrm>
            <a:off x="0" y="3429000"/>
            <a:ext cx="1304925" cy="904875"/>
          </a:xfrm>
          <a:prstGeom prst="rect">
            <a:avLst/>
          </a:prstGeom>
          <a:noFill/>
          <a:ln w="9525">
            <a:noFill/>
            <a:miter lim="800000"/>
            <a:headEnd/>
            <a:tailEnd/>
          </a:ln>
        </p:spPr>
      </p:pic>
      <p:pic>
        <p:nvPicPr>
          <p:cNvPr id="134152" name="Picture 8"/>
          <p:cNvPicPr>
            <a:picLocks noChangeAspect="1" noChangeArrowheads="1"/>
          </p:cNvPicPr>
          <p:nvPr/>
        </p:nvPicPr>
        <p:blipFill>
          <a:blip r:embed="rId6" cstate="print"/>
          <a:srcRect/>
          <a:stretch>
            <a:fillRect/>
          </a:stretch>
        </p:blipFill>
        <p:spPr bwMode="auto">
          <a:xfrm>
            <a:off x="1835696" y="4005064"/>
            <a:ext cx="2705100" cy="2762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Σχέση </a:t>
            </a:r>
            <a:r>
              <a:rPr lang="en-US" dirty="0"/>
              <a:t>Eh </a:t>
            </a:r>
            <a:r>
              <a:rPr lang="el-GR" dirty="0"/>
              <a:t>και </a:t>
            </a:r>
            <a:r>
              <a:rPr lang="en-US" dirty="0"/>
              <a:t>pH</a:t>
            </a:r>
            <a:endParaRPr lang="el-GR" dirty="0"/>
          </a:p>
        </p:txBody>
      </p:sp>
      <p:sp>
        <p:nvSpPr>
          <p:cNvPr id="3" name="2 - Θέση περιεχομένου"/>
          <p:cNvSpPr>
            <a:spLocks noGrp="1"/>
          </p:cNvSpPr>
          <p:nvPr>
            <p:ph idx="1"/>
          </p:nvPr>
        </p:nvSpPr>
        <p:spPr/>
        <p:txBody>
          <a:bodyPr/>
          <a:lstStyle/>
          <a:p>
            <a:r>
              <a:rPr lang="en-US" dirty="0"/>
              <a:t>To Eh </a:t>
            </a:r>
            <a:r>
              <a:rPr lang="el-GR" dirty="0"/>
              <a:t>εξαρτάται από το </a:t>
            </a:r>
            <a:r>
              <a:rPr lang="en-US" dirty="0"/>
              <a:t>pH</a:t>
            </a:r>
            <a:endParaRPr lang="el-GR" dirty="0"/>
          </a:p>
          <a:p>
            <a:r>
              <a:rPr lang="el-GR" dirty="0"/>
              <a:t>Για κάθε μονάδα μείωσης του </a:t>
            </a:r>
            <a:r>
              <a:rPr lang="en-US" dirty="0"/>
              <a:t>pH,</a:t>
            </a:r>
            <a:r>
              <a:rPr lang="el-GR" dirty="0"/>
              <a:t> το </a:t>
            </a:r>
            <a:r>
              <a:rPr lang="el-GR" dirty="0" err="1"/>
              <a:t>οξειδοαναγωγικό</a:t>
            </a:r>
            <a:r>
              <a:rPr lang="el-GR" dirty="0"/>
              <a:t> δυναμικό αυξάνεται </a:t>
            </a:r>
            <a:r>
              <a:rPr lang="en-US" dirty="0"/>
              <a:t> </a:t>
            </a:r>
            <a:r>
              <a:rPr lang="el-GR" dirty="0"/>
              <a:t>κατά 58</a:t>
            </a:r>
            <a:r>
              <a:rPr lang="en-US" dirty="0"/>
              <a:t>mV</a:t>
            </a:r>
            <a:endParaRPr lang="el-G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052736"/>
            <a:ext cx="8784976" cy="1152128"/>
          </a:xfrm>
        </p:spPr>
        <p:txBody>
          <a:bodyPr>
            <a:normAutofit fontScale="90000"/>
          </a:bodyPr>
          <a:lstStyle/>
          <a:p>
            <a:r>
              <a:rPr lang="el-GR" sz="3200" dirty="0"/>
              <a:t>Κατάταξη μικροοργανισμών σε κατηγορίες με βάση το </a:t>
            </a:r>
            <a:r>
              <a:rPr lang="en-US" sz="3200" dirty="0"/>
              <a:t>Eh </a:t>
            </a:r>
            <a:r>
              <a:rPr lang="el-GR" sz="3200" dirty="0"/>
              <a:t>στο οποίο αναπτύσσονται και την απόκριση τους στο οξυγόνο</a:t>
            </a:r>
          </a:p>
        </p:txBody>
      </p:sp>
      <p:pic>
        <p:nvPicPr>
          <p:cNvPr id="7170" name="Picture 2"/>
          <p:cNvPicPr>
            <a:picLocks noChangeAspect="1" noChangeArrowheads="1"/>
          </p:cNvPicPr>
          <p:nvPr/>
        </p:nvPicPr>
        <p:blipFill>
          <a:blip r:embed="rId2" cstate="print"/>
          <a:srcRect/>
          <a:stretch>
            <a:fillRect/>
          </a:stretch>
        </p:blipFill>
        <p:spPr bwMode="auto">
          <a:xfrm>
            <a:off x="899592" y="2420888"/>
            <a:ext cx="7115175" cy="404812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476672"/>
            <a:ext cx="8229600" cy="1066800"/>
          </a:xfrm>
        </p:spPr>
        <p:txBody>
          <a:bodyPr>
            <a:noAutofit/>
          </a:bodyPr>
          <a:lstStyle/>
          <a:p>
            <a:r>
              <a:rPr lang="el-GR" sz="2400" dirty="0"/>
              <a:t>Κατάταξη μικροοργανισμών με βάση το </a:t>
            </a:r>
            <a:r>
              <a:rPr lang="en-US" sz="2400" dirty="0"/>
              <a:t>Eh </a:t>
            </a:r>
            <a:r>
              <a:rPr lang="el-GR" sz="2400" dirty="0"/>
              <a:t>στο οποίο αναπτύσσονται και την απόκριση τους στο οξυγόνο</a:t>
            </a:r>
          </a:p>
        </p:txBody>
      </p:sp>
      <p:sp>
        <p:nvSpPr>
          <p:cNvPr id="3" name="2 - Θέση περιεχομένου"/>
          <p:cNvSpPr>
            <a:spLocks noGrp="1"/>
          </p:cNvSpPr>
          <p:nvPr>
            <p:ph idx="1"/>
          </p:nvPr>
        </p:nvSpPr>
        <p:spPr>
          <a:xfrm>
            <a:off x="179512" y="1628800"/>
            <a:ext cx="8507288" cy="4945736"/>
          </a:xfrm>
        </p:spPr>
        <p:txBody>
          <a:bodyPr>
            <a:normAutofit lnSpcReduction="10000"/>
          </a:bodyPr>
          <a:lstStyle/>
          <a:p>
            <a:r>
              <a:rPr lang="el-GR" u="sng" dirty="0"/>
              <a:t>Αερόβια και Υποχρεωτικά (αυστηρά) αερόβια</a:t>
            </a:r>
            <a:r>
              <a:rPr lang="en-US" u="sng" dirty="0"/>
              <a:t> (obligate aerobes)</a:t>
            </a:r>
            <a:endParaRPr lang="el-GR" u="sng" dirty="0"/>
          </a:p>
          <a:p>
            <a:pPr lvl="1"/>
            <a:r>
              <a:rPr lang="el-GR" dirty="0"/>
              <a:t>Η ενέργεια τους προέρχεται από την οξειδωτική </a:t>
            </a:r>
            <a:r>
              <a:rPr lang="el-GR" dirty="0" err="1"/>
              <a:t>φωσφορυλίωση</a:t>
            </a:r>
            <a:r>
              <a:rPr lang="el-GR" dirty="0"/>
              <a:t> όπου τελικός δέκτης ηλεκτρονίων είναι το οξυγόνο</a:t>
            </a:r>
            <a:endParaRPr lang="en-US" dirty="0"/>
          </a:p>
          <a:p>
            <a:pPr lvl="1"/>
            <a:r>
              <a:rPr lang="el-GR" dirty="0"/>
              <a:t>Απαιτούν οξυγόνο και υψηλό </a:t>
            </a:r>
            <a:r>
              <a:rPr lang="en-US" dirty="0"/>
              <a:t>Eh</a:t>
            </a:r>
            <a:endParaRPr lang="el-GR" dirty="0"/>
          </a:p>
          <a:p>
            <a:pPr lvl="1"/>
            <a:r>
              <a:rPr lang="en-US" i="1" dirty="0"/>
              <a:t>Pseudomonas</a:t>
            </a:r>
            <a:r>
              <a:rPr lang="el-GR" i="1" dirty="0"/>
              <a:t>:</a:t>
            </a:r>
            <a:r>
              <a:rPr lang="en-US" i="1" dirty="0"/>
              <a:t> </a:t>
            </a:r>
            <a:r>
              <a:rPr lang="el-GR" dirty="0"/>
              <a:t>Προκαλούν δυσάρεστες οσμές και επιφανειακές αλλοιώσεις σε κρέατα</a:t>
            </a:r>
          </a:p>
          <a:p>
            <a:pPr lvl="1"/>
            <a:r>
              <a:rPr lang="en-US" i="1" dirty="0"/>
              <a:t>Bacillus </a:t>
            </a:r>
            <a:r>
              <a:rPr lang="en-US" i="1" dirty="0" err="1"/>
              <a:t>subtilis</a:t>
            </a:r>
            <a:r>
              <a:rPr lang="el-GR" i="1" dirty="0"/>
              <a:t>: </a:t>
            </a:r>
            <a:r>
              <a:rPr lang="el-GR" dirty="0"/>
              <a:t>αλλοίωση με ιξώδη εμφάνιση (</a:t>
            </a:r>
            <a:r>
              <a:rPr lang="en-US" dirty="0"/>
              <a:t>ropy) </a:t>
            </a:r>
            <a:r>
              <a:rPr lang="el-GR" dirty="0"/>
              <a:t>στο ψωμί</a:t>
            </a:r>
            <a:endParaRPr lang="en-US" dirty="0"/>
          </a:p>
          <a:p>
            <a:pPr lvl="1"/>
            <a:r>
              <a:rPr lang="en-US" i="1" dirty="0" err="1"/>
              <a:t>Acetobacter</a:t>
            </a:r>
            <a:r>
              <a:rPr lang="el-GR" dirty="0"/>
              <a:t>:οξειδώνουν την αιθανόλη των αλκοολούχων ποτών σε οξικό οξύ παράγοντας ξύδι ή προκαλώντας αλλοιώσεις</a:t>
            </a:r>
            <a:r>
              <a:rPr lang="en-US" dirty="0"/>
              <a:t> </a:t>
            </a:r>
            <a:endParaRPr lang="el-GR" i="1" dirty="0"/>
          </a:p>
          <a:p>
            <a:r>
              <a:rPr lang="el-GR" u="sng" dirty="0"/>
              <a:t>Προαιρετικά αναερόβια</a:t>
            </a:r>
            <a:r>
              <a:rPr lang="en-US" u="sng" dirty="0"/>
              <a:t> (facultative anaerobes)</a:t>
            </a:r>
          </a:p>
          <a:p>
            <a:pPr lvl="1"/>
            <a:r>
              <a:rPr lang="el-GR" dirty="0"/>
              <a:t>Αναπτύσσονται και παρουσία και απουσία οξυγόνου</a:t>
            </a:r>
          </a:p>
          <a:p>
            <a:pPr lvl="1"/>
            <a:r>
              <a:rPr lang="en-US" dirty="0"/>
              <a:t>E</a:t>
            </a:r>
            <a:r>
              <a:rPr lang="el-GR" dirty="0" err="1"/>
              <a:t>ντεροβακτήρια</a:t>
            </a:r>
            <a:endParaRPr lang="el-GR" dirty="0"/>
          </a:p>
          <a:p>
            <a:endParaRPr lang="el-G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692696"/>
            <a:ext cx="8229600" cy="4824536"/>
          </a:xfrm>
        </p:spPr>
        <p:txBody>
          <a:bodyPr>
            <a:normAutofit/>
          </a:bodyPr>
          <a:lstStyle/>
          <a:p>
            <a:r>
              <a:rPr lang="el-GR" u="sng" dirty="0" err="1"/>
              <a:t>Μικροαερόφιλα</a:t>
            </a:r>
            <a:r>
              <a:rPr lang="el-GR" dirty="0"/>
              <a:t>: </a:t>
            </a:r>
          </a:p>
          <a:p>
            <a:pPr lvl="1"/>
            <a:r>
              <a:rPr lang="el-GR" dirty="0"/>
              <a:t>Χρειάζονται οξυγόνο αλλά σε χαμηλότερες συγκεντρώσεις πχ </a:t>
            </a:r>
            <a:r>
              <a:rPr lang="en-US" i="1" dirty="0"/>
              <a:t>Campylobacter</a:t>
            </a:r>
            <a:endParaRPr lang="el-GR" i="1" dirty="0"/>
          </a:p>
          <a:p>
            <a:r>
              <a:rPr lang="el-GR" u="sng" dirty="0"/>
              <a:t>Αναερόβια και Αυστηρά αναερόβια</a:t>
            </a:r>
            <a:r>
              <a:rPr lang="en-US" u="sng" dirty="0"/>
              <a:t> (obligate anaerobes)</a:t>
            </a:r>
          </a:p>
          <a:p>
            <a:pPr lvl="1"/>
            <a:r>
              <a:rPr lang="el-GR" dirty="0"/>
              <a:t>Αναπτύσσονται σε χαμηλές τιμές </a:t>
            </a:r>
            <a:r>
              <a:rPr lang="en-US" dirty="0"/>
              <a:t>Eh</a:t>
            </a:r>
          </a:p>
          <a:p>
            <a:pPr lvl="1"/>
            <a:r>
              <a:rPr lang="el-GR" dirty="0"/>
              <a:t>Τα αναερόβια δεν μπορούν να αναπτυχθούν παρουσία οξυγόνου γιατί </a:t>
            </a:r>
            <a:r>
              <a:rPr lang="el-GR" u="sng" dirty="0"/>
              <a:t>δεν</a:t>
            </a:r>
            <a:r>
              <a:rPr lang="el-GR" dirty="0"/>
              <a:t> διαθέτουν τα κατάλληλα ένζυμα για να εξουδετερώσουν τα τοξικά </a:t>
            </a:r>
            <a:r>
              <a:rPr lang="el-GR" dirty="0" err="1"/>
              <a:t>παραπροιόντα</a:t>
            </a:r>
            <a:r>
              <a:rPr lang="el-GR" dirty="0"/>
              <a:t> του αερόβιου μεταβολισμού, όπως το υπεροξείδιο του υδρογόνου. Τα ένζυμα αυτά είναι η </a:t>
            </a:r>
            <a:r>
              <a:rPr lang="el-GR" dirty="0" err="1"/>
              <a:t>καταλάση</a:t>
            </a:r>
            <a:r>
              <a:rPr lang="el-GR" dirty="0"/>
              <a:t> και η </a:t>
            </a:r>
            <a:r>
              <a:rPr lang="el-GR" dirty="0" err="1"/>
              <a:t>υπεροξειδική</a:t>
            </a:r>
            <a:r>
              <a:rPr lang="el-GR" dirty="0"/>
              <a:t> </a:t>
            </a:r>
            <a:r>
              <a:rPr lang="el-GR" dirty="0" err="1"/>
              <a:t>δισμουτάση</a:t>
            </a:r>
            <a:endParaRPr lang="el-GR" dirty="0"/>
          </a:p>
          <a:p>
            <a:pPr lvl="1"/>
            <a:r>
              <a:rPr lang="el-GR" dirty="0" err="1"/>
              <a:t>Παράδεγμα</a:t>
            </a:r>
            <a:r>
              <a:rPr lang="el-GR" dirty="0"/>
              <a:t>: </a:t>
            </a:r>
            <a:r>
              <a:rPr lang="en-US" i="1" dirty="0"/>
              <a:t>Clostridium</a:t>
            </a:r>
            <a:endParaRPr lang="el-GR" i="1" dirty="0"/>
          </a:p>
          <a:p>
            <a:pPr lvl="1"/>
            <a:r>
              <a:rPr lang="el-GR" dirty="0"/>
              <a:t>Αναπτύσσονται στο εσωτερικό μεγάλων τεμαχίων ακατέργαστων τροφίμων και σε κονσερβοποιημένα τρόφιμα</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908720"/>
            <a:ext cx="8229600" cy="1066800"/>
          </a:xfrm>
        </p:spPr>
        <p:txBody>
          <a:bodyPr>
            <a:normAutofit fontScale="90000"/>
          </a:bodyPr>
          <a:lstStyle/>
          <a:p>
            <a:r>
              <a:rPr lang="el-GR" dirty="0"/>
              <a:t>Η επίδραση του οξυγόνου σε αναερόβια και αερόβια βακτήρια</a:t>
            </a:r>
          </a:p>
        </p:txBody>
      </p:sp>
      <p:pic>
        <p:nvPicPr>
          <p:cNvPr id="8194" name="Picture 2" descr="https://microbeonline.com/wp-content/uploads/2013/05/effects-of-oxygen-on-aerobic-anaerobic-and-facultative-anaerobic-bacteria.jpg"/>
          <p:cNvPicPr>
            <a:picLocks noChangeAspect="1" noChangeArrowheads="1"/>
          </p:cNvPicPr>
          <p:nvPr/>
        </p:nvPicPr>
        <p:blipFill>
          <a:blip r:embed="rId2" cstate="print"/>
          <a:srcRect/>
          <a:stretch>
            <a:fillRect/>
          </a:stretch>
        </p:blipFill>
        <p:spPr bwMode="auto">
          <a:xfrm>
            <a:off x="1187624" y="2204864"/>
            <a:ext cx="5686425" cy="36861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eaLnBrk="0" fontAlgn="base" hangingPunct="0">
              <a:spcAft>
                <a:spcPct val="0"/>
              </a:spcAft>
            </a:pPr>
            <a:r>
              <a:rPr lang="el-GR" sz="3600" b="1" dirty="0">
                <a:solidFill>
                  <a:schemeClr val="bg2">
                    <a:lumMod val="10000"/>
                  </a:schemeClr>
                </a:solidFill>
                <a:effectLst>
                  <a:outerShdw blurRad="38100" dist="38100" dir="2700000" algn="tl">
                    <a:srgbClr val="C0C0C0"/>
                  </a:outerShdw>
                </a:effectLst>
                <a:latin typeface="Book Antiqua" pitchFamily="18" charset="0"/>
                <a:ea typeface="+mn-ea"/>
                <a:cs typeface="+mn-cs"/>
              </a:rPr>
              <a:t>1. </a:t>
            </a:r>
            <a:r>
              <a:rPr lang="el-GR" sz="3600" b="1" u="sng" dirty="0">
                <a:solidFill>
                  <a:schemeClr val="bg2">
                    <a:lumMod val="10000"/>
                  </a:schemeClr>
                </a:solidFill>
                <a:effectLst>
                  <a:outerShdw blurRad="38100" dist="38100" dir="2700000" algn="tl">
                    <a:srgbClr val="C0C0C0"/>
                  </a:outerShdw>
                </a:effectLst>
                <a:latin typeface="Book Antiqua" pitchFamily="18" charset="0"/>
                <a:ea typeface="+mn-ea"/>
                <a:cs typeface="+mn-cs"/>
              </a:rPr>
              <a:t>Χρόνος</a:t>
            </a:r>
            <a:br>
              <a:rPr lang="el-GR" sz="3600" b="1" dirty="0">
                <a:solidFill>
                  <a:schemeClr val="bg2">
                    <a:lumMod val="10000"/>
                  </a:schemeClr>
                </a:solidFill>
                <a:effectLst>
                  <a:outerShdw blurRad="38100" dist="38100" dir="2700000" algn="tl">
                    <a:srgbClr val="C0C0C0"/>
                  </a:outerShdw>
                </a:effectLst>
                <a:latin typeface="Book Antiqua" pitchFamily="18" charset="0"/>
                <a:ea typeface="+mn-ea"/>
                <a:cs typeface="+mn-cs"/>
              </a:rPr>
            </a:br>
            <a:endParaRPr lang="el-GR" sz="3600" b="1" dirty="0">
              <a:solidFill>
                <a:schemeClr val="bg2">
                  <a:lumMod val="10000"/>
                </a:schemeClr>
              </a:solidFill>
              <a:effectLst>
                <a:outerShdw blurRad="38100" dist="38100" dir="2700000" algn="tl">
                  <a:srgbClr val="C0C0C0"/>
                </a:outerShdw>
              </a:effectLst>
              <a:latin typeface="Book Antiqua" pitchFamily="18" charset="0"/>
              <a:ea typeface="+mn-ea"/>
              <a:cs typeface="+mn-cs"/>
            </a:endParaRPr>
          </a:p>
        </p:txBody>
      </p:sp>
      <p:sp>
        <p:nvSpPr>
          <p:cNvPr id="3" name="2 - Θέση περιεχομένου"/>
          <p:cNvSpPr>
            <a:spLocks noGrp="1"/>
          </p:cNvSpPr>
          <p:nvPr>
            <p:ph idx="1"/>
          </p:nvPr>
        </p:nvSpPr>
        <p:spPr/>
        <p:txBody>
          <a:bodyPr/>
          <a:lstStyle/>
          <a:p>
            <a:r>
              <a:rPr lang="el-GR" dirty="0"/>
              <a:t>Ορισμένα βακτήρια αναπαράγονται σε 15-20 λεπτά</a:t>
            </a:r>
          </a:p>
          <a:p>
            <a:r>
              <a:rPr lang="el-GR" dirty="0"/>
              <a:t>Οι ζύμες έχουν μεγαλύτερο χρόνο αναπαραγωγής, 2-4 ώρες</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5576" y="1556792"/>
            <a:ext cx="3970784" cy="2502024"/>
          </a:xfrm>
        </p:spPr>
        <p:txBody>
          <a:bodyPr>
            <a:normAutofit fontScale="90000"/>
          </a:bodyPr>
          <a:lstStyle/>
          <a:p>
            <a:r>
              <a:rPr lang="el-GR" dirty="0"/>
              <a:t>Κατάταξη των βασικότερων παθογόνων βακτηρίων ανάλογα με τις απαιτήσεις τους σε οξυγόνο</a:t>
            </a:r>
          </a:p>
        </p:txBody>
      </p:sp>
      <p:pic>
        <p:nvPicPr>
          <p:cNvPr id="131074" name="Picture 2" descr="Basic classification of Medically Important Bacteria "/>
          <p:cNvPicPr>
            <a:picLocks noChangeAspect="1" noChangeArrowheads="1"/>
          </p:cNvPicPr>
          <p:nvPr/>
        </p:nvPicPr>
        <p:blipFill>
          <a:blip r:embed="rId2" cstate="print"/>
          <a:srcRect/>
          <a:stretch>
            <a:fillRect/>
          </a:stretch>
        </p:blipFill>
        <p:spPr bwMode="auto">
          <a:xfrm>
            <a:off x="4860032" y="648584"/>
            <a:ext cx="3747889" cy="604389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pic>
        <p:nvPicPr>
          <p:cNvPr id="27651" name="Picture 3" descr=" p188a.tif                                                      00055C7CMacintosh HD                   BC3495AF:"/>
          <p:cNvPicPr>
            <a:picLocks noChangeAspect="1" noChangeArrowheads="1"/>
          </p:cNvPicPr>
          <p:nvPr/>
        </p:nvPicPr>
        <p:blipFill>
          <a:blip r:embed="rId2" cstate="print"/>
          <a:srcRect/>
          <a:stretch>
            <a:fillRect/>
          </a:stretch>
        </p:blipFill>
        <p:spPr bwMode="auto">
          <a:xfrm>
            <a:off x="0" y="1340768"/>
            <a:ext cx="9144000" cy="4778375"/>
          </a:xfrm>
          <a:prstGeom prst="rect">
            <a:avLst/>
          </a:prstGeom>
          <a:noFill/>
          <a:ln w="9525">
            <a:noFill/>
            <a:miter lim="800000"/>
            <a:headEnd/>
            <a:tailEnd/>
          </a:ln>
        </p:spPr>
      </p:pic>
      <p:sp>
        <p:nvSpPr>
          <p:cNvPr id="4" name="3 - TextBox"/>
          <p:cNvSpPr txBox="1"/>
          <p:nvPr/>
        </p:nvSpPr>
        <p:spPr>
          <a:xfrm>
            <a:off x="0" y="620688"/>
            <a:ext cx="5328592" cy="830997"/>
          </a:xfrm>
          <a:prstGeom prst="rect">
            <a:avLst/>
          </a:prstGeom>
          <a:noFill/>
        </p:spPr>
        <p:txBody>
          <a:bodyPr wrap="square" rtlCol="0">
            <a:spAutoFit/>
          </a:bodyPr>
          <a:lstStyle/>
          <a:p>
            <a:r>
              <a:rPr lang="el-GR" b="1" dirty="0"/>
              <a:t>Η επίδραση του οξυγόνου στην μικροβιακή ανάπτυξη</a:t>
            </a:r>
          </a:p>
        </p:txBody>
      </p:sp>
      <p:sp>
        <p:nvSpPr>
          <p:cNvPr id="6" name="5 - TextBox"/>
          <p:cNvSpPr txBox="1"/>
          <p:nvPr/>
        </p:nvSpPr>
        <p:spPr>
          <a:xfrm>
            <a:off x="4716016" y="2636912"/>
            <a:ext cx="1872208" cy="646331"/>
          </a:xfrm>
          <a:prstGeom prst="rect">
            <a:avLst/>
          </a:prstGeom>
          <a:noFill/>
        </p:spPr>
        <p:txBody>
          <a:bodyPr wrap="square" rtlCol="0">
            <a:spAutoFit/>
          </a:bodyPr>
          <a:lstStyle/>
          <a:p>
            <a:r>
              <a:rPr lang="el-GR" sz="1800" dirty="0"/>
              <a:t>Υποχρεωτικά αερόβια</a:t>
            </a:r>
          </a:p>
        </p:txBody>
      </p:sp>
      <p:sp>
        <p:nvSpPr>
          <p:cNvPr id="7" name="6 - TextBox"/>
          <p:cNvSpPr txBox="1"/>
          <p:nvPr/>
        </p:nvSpPr>
        <p:spPr>
          <a:xfrm>
            <a:off x="5868144" y="3140968"/>
            <a:ext cx="1656184" cy="369332"/>
          </a:xfrm>
          <a:prstGeom prst="rect">
            <a:avLst/>
          </a:prstGeom>
          <a:noFill/>
        </p:spPr>
        <p:txBody>
          <a:bodyPr wrap="square" rtlCol="0">
            <a:spAutoFit/>
          </a:bodyPr>
          <a:lstStyle/>
          <a:p>
            <a:r>
              <a:rPr lang="el-GR" sz="1800" dirty="0"/>
              <a:t>αναερόβια</a:t>
            </a:r>
          </a:p>
        </p:txBody>
      </p:sp>
      <p:sp>
        <p:nvSpPr>
          <p:cNvPr id="8" name="7 - TextBox"/>
          <p:cNvSpPr txBox="1"/>
          <p:nvPr/>
        </p:nvSpPr>
        <p:spPr>
          <a:xfrm>
            <a:off x="6732240" y="2204864"/>
            <a:ext cx="1440160" cy="646331"/>
          </a:xfrm>
          <a:prstGeom prst="rect">
            <a:avLst/>
          </a:prstGeom>
          <a:noFill/>
        </p:spPr>
        <p:txBody>
          <a:bodyPr wrap="square" rtlCol="0">
            <a:spAutoFit/>
          </a:bodyPr>
          <a:lstStyle/>
          <a:p>
            <a:r>
              <a:rPr lang="el-GR" sz="1800" dirty="0"/>
              <a:t>προαιρετικά αερόβια</a:t>
            </a:r>
          </a:p>
        </p:txBody>
      </p:sp>
      <p:sp>
        <p:nvSpPr>
          <p:cNvPr id="9" name="8 - TextBox"/>
          <p:cNvSpPr txBox="1"/>
          <p:nvPr/>
        </p:nvSpPr>
        <p:spPr>
          <a:xfrm>
            <a:off x="7596336" y="2852936"/>
            <a:ext cx="1224136" cy="646331"/>
          </a:xfrm>
          <a:prstGeom prst="rect">
            <a:avLst/>
          </a:prstGeom>
          <a:noFill/>
        </p:spPr>
        <p:txBody>
          <a:bodyPr wrap="square" rtlCol="0">
            <a:spAutoFit/>
          </a:bodyPr>
          <a:lstStyle/>
          <a:p>
            <a:r>
              <a:rPr lang="el-GR" sz="1800" dirty="0" err="1"/>
              <a:t>Μικρο</a:t>
            </a:r>
            <a:r>
              <a:rPr lang="el-GR" sz="1800" dirty="0"/>
              <a:t>-</a:t>
            </a:r>
          </a:p>
          <a:p>
            <a:r>
              <a:rPr lang="el-GR" sz="1800" dirty="0" err="1"/>
              <a:t>αερόφιλοι</a:t>
            </a:r>
            <a:endParaRPr lang="el-GR" sz="18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692696"/>
            <a:ext cx="8229600" cy="1066800"/>
          </a:xfrm>
        </p:spPr>
        <p:txBody>
          <a:bodyPr>
            <a:normAutofit/>
          </a:bodyPr>
          <a:lstStyle/>
          <a:p>
            <a:r>
              <a:rPr lang="el-GR" dirty="0"/>
              <a:t>απαιτήσεις μικροοργανισμών σε οξυγόνο</a:t>
            </a:r>
          </a:p>
        </p:txBody>
      </p:sp>
      <p:sp>
        <p:nvSpPr>
          <p:cNvPr id="3" name="2 - Θέση περιεχομένου"/>
          <p:cNvSpPr>
            <a:spLocks noGrp="1"/>
          </p:cNvSpPr>
          <p:nvPr>
            <p:ph idx="1"/>
          </p:nvPr>
        </p:nvSpPr>
        <p:spPr/>
        <p:txBody>
          <a:bodyPr/>
          <a:lstStyle/>
          <a:p>
            <a:r>
              <a:rPr lang="el-GR" dirty="0"/>
              <a:t>Αερόβιοι				21% οξυγόνο</a:t>
            </a:r>
          </a:p>
          <a:p>
            <a:r>
              <a:rPr lang="el-GR" dirty="0"/>
              <a:t>Αναερόβιοι			χωρίς οξυγόνο</a:t>
            </a:r>
          </a:p>
          <a:p>
            <a:r>
              <a:rPr lang="el-GR" dirty="0"/>
              <a:t>Προαιρετικά αναερόβιοι	0-21% οξυγόνο</a:t>
            </a:r>
          </a:p>
          <a:p>
            <a:r>
              <a:rPr lang="el-GR" dirty="0" err="1"/>
              <a:t>Μικροαερόφιλοι</a:t>
            </a:r>
            <a:r>
              <a:rPr lang="el-GR" dirty="0"/>
              <a:t>		3-6% οξυγόνο</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pic>
        <p:nvPicPr>
          <p:cNvPr id="31747" name="Picture 3" descr="p190.tif                                                       00055C7CMacintosh HD                   BC3495AF:"/>
          <p:cNvPicPr>
            <a:picLocks noChangeAspect="1" noChangeArrowheads="1"/>
          </p:cNvPicPr>
          <p:nvPr/>
        </p:nvPicPr>
        <p:blipFill>
          <a:blip r:embed="rId3" cstate="print"/>
          <a:srcRect/>
          <a:stretch>
            <a:fillRect/>
          </a:stretch>
        </p:blipFill>
        <p:spPr bwMode="auto">
          <a:xfrm>
            <a:off x="3370600" y="476672"/>
            <a:ext cx="5773400" cy="5387989"/>
          </a:xfrm>
          <a:prstGeom prst="rect">
            <a:avLst/>
          </a:prstGeom>
          <a:noFill/>
          <a:ln w="9525">
            <a:noFill/>
            <a:miter lim="800000"/>
            <a:headEnd/>
            <a:tailEnd/>
          </a:ln>
        </p:spPr>
      </p:pic>
      <p:sp>
        <p:nvSpPr>
          <p:cNvPr id="4" name="3 - TextBox"/>
          <p:cNvSpPr txBox="1"/>
          <p:nvPr/>
        </p:nvSpPr>
        <p:spPr>
          <a:xfrm>
            <a:off x="0" y="692696"/>
            <a:ext cx="3491880" cy="5262979"/>
          </a:xfrm>
          <a:prstGeom prst="rect">
            <a:avLst/>
          </a:prstGeom>
          <a:noFill/>
        </p:spPr>
        <p:txBody>
          <a:bodyPr wrap="square" rtlCol="0">
            <a:spAutoFit/>
          </a:bodyPr>
          <a:lstStyle/>
          <a:p>
            <a:pPr>
              <a:buFont typeface="Wingdings" pitchFamily="2" charset="2"/>
              <a:buChar char="Ø"/>
            </a:pPr>
            <a:r>
              <a:rPr lang="el-GR" dirty="0"/>
              <a:t>Τα </a:t>
            </a:r>
            <a:r>
              <a:rPr lang="el-GR" u="sng" dirty="0"/>
              <a:t>αερόβια βακτήρια </a:t>
            </a:r>
            <a:r>
              <a:rPr lang="el-GR" dirty="0"/>
              <a:t>παράγουν </a:t>
            </a:r>
            <a:r>
              <a:rPr lang="el-GR" b="1" u="sng" dirty="0" err="1"/>
              <a:t>καταλάση</a:t>
            </a:r>
            <a:r>
              <a:rPr lang="el-GR" dirty="0"/>
              <a:t>, το ένζυμο που εξουδετερώνει το τοξικό υπεροξείδιο του υδρογόνου που παράγεται κατά την αερόβια κυτταρική αναπνοή και είναι θετικά στην δοκιμασία </a:t>
            </a:r>
            <a:r>
              <a:rPr lang="el-GR" dirty="0" err="1"/>
              <a:t>καταλάσης</a:t>
            </a:r>
            <a:endParaRPr lang="el-GR" dirty="0"/>
          </a:p>
          <a:p>
            <a:pPr>
              <a:buFont typeface="Wingdings" pitchFamily="2" charset="2"/>
              <a:buChar char="Ø"/>
            </a:pPr>
            <a:r>
              <a:rPr lang="el-GR" dirty="0"/>
              <a:t>Τα </a:t>
            </a:r>
            <a:r>
              <a:rPr lang="el-GR" u="sng" dirty="0"/>
              <a:t>αναερόβια βακτήρια </a:t>
            </a:r>
            <a:r>
              <a:rPr lang="el-GR" b="1" u="sng" dirty="0"/>
              <a:t>δεν</a:t>
            </a:r>
            <a:r>
              <a:rPr lang="el-GR" dirty="0"/>
              <a:t> παράγουν το ένζυμο </a:t>
            </a:r>
            <a:r>
              <a:rPr lang="el-GR" dirty="0" err="1"/>
              <a:t>καταλάση</a:t>
            </a:r>
            <a:r>
              <a:rPr lang="el-GR" dirty="0"/>
              <a:t> επομένως είναι αρνητικά στην δοκιμασία </a:t>
            </a:r>
            <a:r>
              <a:rPr lang="el-GR" dirty="0" err="1"/>
              <a:t>καταλάσης</a:t>
            </a:r>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0"/>
            <a:ext cx="4818063" cy="228600"/>
          </a:xfrm>
          <a:prstGeom prst="rect">
            <a:avLst/>
          </a:prstGeom>
          <a:noFill/>
          <a:ln w="9525">
            <a:noFill/>
            <a:miter lim="800000"/>
            <a:headEnd/>
            <a:tailEnd/>
          </a:ln>
        </p:spPr>
        <p:txBody>
          <a:bodyPr wrap="none">
            <a:spAutoFit/>
          </a:bodyPr>
          <a:lstStyle/>
          <a:p>
            <a:r>
              <a:rPr lang="el-GR" altLang="el-GR" sz="900">
                <a:latin typeface="Times NR Greek MT" charset="-95"/>
              </a:rPr>
              <a:t>BIOΛOΓIA TΩN MIKPOOPΓANIΣMΩN – ΠANEΠIΣTHMIAKEΣ EKΔOΣEIΣ KPHTHΣ</a:t>
            </a:r>
          </a:p>
        </p:txBody>
      </p:sp>
      <p:pic>
        <p:nvPicPr>
          <p:cNvPr id="28675" name="Picture 3" descr=" p188b.tif                                                      00055C7CMacintosh HD                   BC3495AF:"/>
          <p:cNvPicPr>
            <a:picLocks noChangeAspect="1" noChangeArrowheads="1"/>
          </p:cNvPicPr>
          <p:nvPr/>
        </p:nvPicPr>
        <p:blipFill>
          <a:blip r:embed="rId2" cstate="print"/>
          <a:srcRect/>
          <a:stretch>
            <a:fillRect/>
          </a:stretch>
        </p:blipFill>
        <p:spPr bwMode="auto">
          <a:xfrm>
            <a:off x="611560" y="1268760"/>
            <a:ext cx="8532440" cy="4926892"/>
          </a:xfrm>
          <a:prstGeom prst="rect">
            <a:avLst/>
          </a:prstGeom>
          <a:noFill/>
          <a:ln w="9525">
            <a:noFill/>
            <a:miter lim="800000"/>
            <a:headEnd/>
            <a:tailEnd/>
          </a:ln>
        </p:spPr>
      </p:pic>
      <p:sp>
        <p:nvSpPr>
          <p:cNvPr id="4" name="3 - TextBox"/>
          <p:cNvSpPr txBox="1"/>
          <p:nvPr/>
        </p:nvSpPr>
        <p:spPr>
          <a:xfrm>
            <a:off x="467544" y="548680"/>
            <a:ext cx="6840760" cy="830997"/>
          </a:xfrm>
          <a:prstGeom prst="rect">
            <a:avLst/>
          </a:prstGeom>
          <a:noFill/>
        </p:spPr>
        <p:txBody>
          <a:bodyPr wrap="square" rtlCol="0">
            <a:spAutoFit/>
          </a:bodyPr>
          <a:lstStyle/>
          <a:p>
            <a:r>
              <a:rPr lang="el-GR" dirty="0"/>
              <a:t>Η επώαση αναερόβιων μικροοργανισμών γίνεται σε ειδικούς θαλάμους </a:t>
            </a:r>
            <a:r>
              <a:rPr lang="el-GR" dirty="0" err="1"/>
              <a:t>αναεροβίωσης</a:t>
            </a:r>
            <a:endParaRPr lang="el-G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476672"/>
            <a:ext cx="8229600" cy="1066800"/>
          </a:xfrm>
        </p:spPr>
        <p:txBody>
          <a:bodyPr>
            <a:normAutofit fontScale="90000"/>
          </a:bodyPr>
          <a:lstStyle/>
          <a:p>
            <a:r>
              <a:rPr lang="el-GR" dirty="0"/>
              <a:t>5. Ανασταλτικές ενώσεις (ενώσεις με </a:t>
            </a:r>
            <a:r>
              <a:rPr lang="el-GR" dirty="0" err="1"/>
              <a:t>αντιμικροβιακή</a:t>
            </a:r>
            <a:r>
              <a:rPr lang="el-GR" dirty="0"/>
              <a:t> δράση) στα τρόφιμα</a:t>
            </a:r>
          </a:p>
        </p:txBody>
      </p:sp>
      <p:graphicFrame>
        <p:nvGraphicFramePr>
          <p:cNvPr id="4" name="3 - Θέση περιεχομένου"/>
          <p:cNvGraphicFramePr>
            <a:graphicFrameLocks noGrp="1"/>
          </p:cNvGraphicFramePr>
          <p:nvPr>
            <p:ph idx="1"/>
          </p:nvPr>
        </p:nvGraphicFramePr>
        <p:xfrm>
          <a:off x="971600" y="2204864"/>
          <a:ext cx="6984776" cy="3032760"/>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tblGrid>
              <a:tr h="370840">
                <a:tc>
                  <a:txBody>
                    <a:bodyPr/>
                    <a:lstStyle/>
                    <a:p>
                      <a:r>
                        <a:rPr lang="el-GR" dirty="0"/>
                        <a:t>τρόφιμο</a:t>
                      </a:r>
                    </a:p>
                  </a:txBody>
                  <a:tcPr/>
                </a:tc>
                <a:tc>
                  <a:txBody>
                    <a:bodyPr/>
                    <a:lstStyle/>
                    <a:p>
                      <a:r>
                        <a:rPr lang="el-GR" dirty="0"/>
                        <a:t>Είδος </a:t>
                      </a:r>
                      <a:r>
                        <a:rPr lang="el-GR" dirty="0" err="1"/>
                        <a:t>αντιμικροβιακής</a:t>
                      </a:r>
                      <a:r>
                        <a:rPr lang="el-GR" dirty="0"/>
                        <a:t> ένωσης</a:t>
                      </a:r>
                    </a:p>
                  </a:txBody>
                  <a:tcPr/>
                </a:tc>
                <a:extLst>
                  <a:ext uri="{0D108BD9-81ED-4DB2-BD59-A6C34878D82A}">
                    <a16:rowId xmlns:a16="http://schemas.microsoft.com/office/drawing/2014/main" val="10000"/>
                  </a:ext>
                </a:extLst>
              </a:tr>
              <a:tr h="370840">
                <a:tc>
                  <a:txBody>
                    <a:bodyPr/>
                    <a:lstStyle/>
                    <a:p>
                      <a:r>
                        <a:rPr lang="el-GR" dirty="0"/>
                        <a:t>γενικά</a:t>
                      </a:r>
                    </a:p>
                  </a:txBody>
                  <a:tcPr/>
                </a:tc>
                <a:tc>
                  <a:txBody>
                    <a:bodyPr/>
                    <a:lstStyle/>
                    <a:p>
                      <a:r>
                        <a:rPr lang="el-GR" dirty="0"/>
                        <a:t>Οργανικά</a:t>
                      </a:r>
                      <a:r>
                        <a:rPr lang="el-GR" baseline="0" dirty="0"/>
                        <a:t> οξέα, </a:t>
                      </a:r>
                      <a:r>
                        <a:rPr lang="el-GR" baseline="0" dirty="0" err="1"/>
                        <a:t>αλκόολες</a:t>
                      </a:r>
                      <a:r>
                        <a:rPr lang="el-GR" baseline="0" dirty="0"/>
                        <a:t>, υπεροξείδια, αντιβιοτικά</a:t>
                      </a:r>
                      <a:endParaRPr lang="el-GR" dirty="0"/>
                    </a:p>
                  </a:txBody>
                  <a:tcPr/>
                </a:tc>
                <a:extLst>
                  <a:ext uri="{0D108BD9-81ED-4DB2-BD59-A6C34878D82A}">
                    <a16:rowId xmlns:a16="http://schemas.microsoft.com/office/drawing/2014/main" val="10001"/>
                  </a:ext>
                </a:extLst>
              </a:tr>
              <a:tr h="370840">
                <a:tc>
                  <a:txBody>
                    <a:bodyPr/>
                    <a:lstStyle/>
                    <a:p>
                      <a:r>
                        <a:rPr lang="el-GR" dirty="0"/>
                        <a:t>γάλα</a:t>
                      </a:r>
                    </a:p>
                  </a:txBody>
                  <a:tcPr/>
                </a:tc>
                <a:tc>
                  <a:txBody>
                    <a:bodyPr/>
                    <a:lstStyle/>
                    <a:p>
                      <a:r>
                        <a:rPr lang="el-GR" dirty="0" err="1"/>
                        <a:t>Λακτανίνες</a:t>
                      </a:r>
                      <a:r>
                        <a:rPr lang="el-GR" dirty="0"/>
                        <a:t>, </a:t>
                      </a:r>
                      <a:r>
                        <a:rPr lang="el-GR" dirty="0" err="1"/>
                        <a:t>λακτοπεροξειδάση</a:t>
                      </a:r>
                      <a:r>
                        <a:rPr lang="el-GR" dirty="0"/>
                        <a:t>,</a:t>
                      </a:r>
                      <a:r>
                        <a:rPr lang="el-GR" baseline="0" dirty="0"/>
                        <a:t> </a:t>
                      </a:r>
                      <a:r>
                        <a:rPr lang="el-GR" baseline="0" dirty="0" err="1"/>
                        <a:t>λακτοφερίνη</a:t>
                      </a:r>
                      <a:endParaRPr lang="el-GR" dirty="0"/>
                    </a:p>
                  </a:txBody>
                  <a:tcPr/>
                </a:tc>
                <a:extLst>
                  <a:ext uri="{0D108BD9-81ED-4DB2-BD59-A6C34878D82A}">
                    <a16:rowId xmlns:a16="http://schemas.microsoft.com/office/drawing/2014/main" val="10002"/>
                  </a:ext>
                </a:extLst>
              </a:tr>
              <a:tr h="370840">
                <a:tc>
                  <a:txBody>
                    <a:bodyPr/>
                    <a:lstStyle/>
                    <a:p>
                      <a:r>
                        <a:rPr lang="el-GR" dirty="0"/>
                        <a:t>Ασπράδι αυγού</a:t>
                      </a:r>
                    </a:p>
                  </a:txBody>
                  <a:tcPr/>
                </a:tc>
                <a:tc>
                  <a:txBody>
                    <a:bodyPr/>
                    <a:lstStyle/>
                    <a:p>
                      <a:r>
                        <a:rPr lang="el-GR" dirty="0" err="1"/>
                        <a:t>Λυσοζύμη</a:t>
                      </a:r>
                      <a:r>
                        <a:rPr lang="el-GR" dirty="0"/>
                        <a:t>, </a:t>
                      </a:r>
                      <a:r>
                        <a:rPr lang="el-GR" dirty="0" err="1"/>
                        <a:t>αβιδίνη</a:t>
                      </a:r>
                      <a:r>
                        <a:rPr lang="el-GR" dirty="0"/>
                        <a:t>, </a:t>
                      </a:r>
                      <a:r>
                        <a:rPr lang="el-GR" dirty="0" err="1"/>
                        <a:t>ωοαλβουμίνη</a:t>
                      </a:r>
                      <a:endParaRPr lang="el-GR" dirty="0"/>
                    </a:p>
                  </a:txBody>
                  <a:tcPr/>
                </a:tc>
                <a:extLst>
                  <a:ext uri="{0D108BD9-81ED-4DB2-BD59-A6C34878D82A}">
                    <a16:rowId xmlns:a16="http://schemas.microsoft.com/office/drawing/2014/main" val="10003"/>
                  </a:ext>
                </a:extLst>
              </a:tr>
              <a:tr h="370840">
                <a:tc>
                  <a:txBody>
                    <a:bodyPr/>
                    <a:lstStyle/>
                    <a:p>
                      <a:r>
                        <a:rPr lang="el-GR" dirty="0"/>
                        <a:t>Ζωικής προέλευσης </a:t>
                      </a:r>
                    </a:p>
                  </a:txBody>
                  <a:tcPr/>
                </a:tc>
                <a:tc>
                  <a:txBody>
                    <a:bodyPr/>
                    <a:lstStyle/>
                    <a:p>
                      <a:r>
                        <a:rPr lang="el-GR" dirty="0" err="1"/>
                        <a:t>Λυσοζύμη</a:t>
                      </a:r>
                      <a:r>
                        <a:rPr lang="el-GR" dirty="0"/>
                        <a:t>, ορισμένες ορμόνες, ορισμένα ελεύθερα</a:t>
                      </a:r>
                      <a:r>
                        <a:rPr lang="el-GR" baseline="0" dirty="0"/>
                        <a:t> λιπαρά οξέα</a:t>
                      </a:r>
                      <a:endParaRPr lang="el-GR" dirty="0"/>
                    </a:p>
                  </a:txBody>
                  <a:tcPr/>
                </a:tc>
                <a:extLst>
                  <a:ext uri="{0D108BD9-81ED-4DB2-BD59-A6C34878D82A}">
                    <a16:rowId xmlns:a16="http://schemas.microsoft.com/office/drawing/2014/main" val="10004"/>
                  </a:ext>
                </a:extLst>
              </a:tr>
              <a:tr h="370840">
                <a:tc>
                  <a:txBody>
                    <a:bodyPr/>
                    <a:lstStyle/>
                    <a:p>
                      <a:r>
                        <a:rPr lang="el-GR" dirty="0"/>
                        <a:t>Φυτικής</a:t>
                      </a:r>
                      <a:r>
                        <a:rPr lang="el-GR" baseline="0" dirty="0"/>
                        <a:t> προέλευσης</a:t>
                      </a:r>
                      <a:endParaRPr lang="el-GR" dirty="0"/>
                    </a:p>
                  </a:txBody>
                  <a:tcPr/>
                </a:tc>
                <a:tc>
                  <a:txBody>
                    <a:bodyPr/>
                    <a:lstStyle/>
                    <a:p>
                      <a:r>
                        <a:rPr lang="el-GR" dirty="0" err="1"/>
                        <a:t>Ανθοκυανίνες</a:t>
                      </a:r>
                      <a:r>
                        <a:rPr lang="el-GR" dirty="0"/>
                        <a:t>, </a:t>
                      </a:r>
                      <a:r>
                        <a:rPr lang="el-GR" dirty="0" err="1"/>
                        <a:t>φυτοαλεξίνες</a:t>
                      </a:r>
                      <a:endParaRPr lang="el-GR" dirty="0"/>
                    </a:p>
                  </a:txBody>
                  <a:tcPr/>
                </a:tc>
                <a:extLst>
                  <a:ext uri="{0D108BD9-81ED-4DB2-BD59-A6C34878D82A}">
                    <a16:rowId xmlns:a16="http://schemas.microsoft.com/office/drawing/2014/main" val="10005"/>
                  </a:ext>
                </a:extLst>
              </a:tr>
            </a:tbl>
          </a:graphicData>
        </a:graphic>
      </p:graphicFrame>
      <p:sp>
        <p:nvSpPr>
          <p:cNvPr id="6" name="5 - TextBox"/>
          <p:cNvSpPr txBox="1"/>
          <p:nvPr/>
        </p:nvSpPr>
        <p:spPr>
          <a:xfrm>
            <a:off x="1259632" y="1772817"/>
            <a:ext cx="6480720" cy="461665"/>
          </a:xfrm>
          <a:prstGeom prst="rect">
            <a:avLst/>
          </a:prstGeom>
          <a:noFill/>
        </p:spPr>
        <p:txBody>
          <a:bodyPr wrap="square" rtlCol="0">
            <a:spAutoFit/>
          </a:bodyPr>
          <a:lstStyle/>
          <a:p>
            <a:r>
              <a:rPr lang="el-GR" dirty="0"/>
              <a:t>Παραδείγματα </a:t>
            </a:r>
            <a:r>
              <a:rPr lang="el-GR" dirty="0" err="1"/>
              <a:t>αντιμικροβιακών</a:t>
            </a:r>
            <a:r>
              <a:rPr lang="el-GR" dirty="0"/>
              <a:t> ενώσεων</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620688"/>
            <a:ext cx="8229600" cy="1066800"/>
          </a:xfrm>
        </p:spPr>
        <p:txBody>
          <a:bodyPr>
            <a:normAutofit fontScale="90000"/>
          </a:bodyPr>
          <a:lstStyle/>
          <a:p>
            <a:r>
              <a:rPr lang="el-GR" dirty="0"/>
              <a:t>Επίδραση πολλαπλών εμποδίων στην ανάπτυξη μικροοργανισμών</a:t>
            </a:r>
          </a:p>
        </p:txBody>
      </p:sp>
      <p:sp>
        <p:nvSpPr>
          <p:cNvPr id="3" name="2 - Θέση περιεχομένου"/>
          <p:cNvSpPr>
            <a:spLocks noGrp="1"/>
          </p:cNvSpPr>
          <p:nvPr>
            <p:ph idx="1"/>
          </p:nvPr>
        </p:nvSpPr>
        <p:spPr>
          <a:xfrm>
            <a:off x="323528" y="1844824"/>
            <a:ext cx="8229600" cy="4325112"/>
          </a:xfrm>
        </p:spPr>
        <p:txBody>
          <a:bodyPr/>
          <a:lstStyle/>
          <a:p>
            <a:r>
              <a:rPr lang="el-GR" dirty="0"/>
              <a:t>Οι διάφορες μέθοδοι συντήρησης των τροφίμων όπως: </a:t>
            </a:r>
          </a:p>
          <a:p>
            <a:pPr lvl="1"/>
            <a:r>
              <a:rPr lang="el-GR" dirty="0"/>
              <a:t>θέρμανση, ψύξη, αφυδάτωση, προσθήκη αλατιού, </a:t>
            </a:r>
            <a:r>
              <a:rPr lang="el-GR" dirty="0" err="1"/>
              <a:t>αλιπάστωση</a:t>
            </a:r>
            <a:r>
              <a:rPr lang="el-GR" dirty="0"/>
              <a:t>, </a:t>
            </a:r>
            <a:r>
              <a:rPr lang="el-GR" dirty="0" err="1"/>
              <a:t>οξίνιση</a:t>
            </a:r>
            <a:r>
              <a:rPr lang="el-GR" dirty="0"/>
              <a:t>, κονσερβοποίηση, απομάκρυνση του οξυγόνου, ζύμωση, προσθήκη συντηρητικών</a:t>
            </a:r>
          </a:p>
          <a:p>
            <a:pPr lvl="1"/>
            <a:endParaRPr lang="el-GR" dirty="0"/>
          </a:p>
          <a:p>
            <a:pPr marL="365760" lvl="1" indent="-256032">
              <a:buClr>
                <a:schemeClr val="accent3"/>
              </a:buClr>
              <a:buFont typeface="Georgia"/>
              <a:buChar char="•"/>
            </a:pPr>
            <a:r>
              <a:rPr lang="el-GR" sz="2800" dirty="0">
                <a:solidFill>
                  <a:schemeClr val="tx1"/>
                </a:solidFill>
              </a:rPr>
              <a:t>Έχουν σκοπό να αναστείλουν ή να θανατώσουν τους μικροοργανισμούς</a:t>
            </a:r>
          </a:p>
          <a:p>
            <a:pPr lvl="1"/>
            <a:endParaRPr lang="el-G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620688"/>
            <a:ext cx="8496944" cy="1008112"/>
          </a:xfrm>
        </p:spPr>
        <p:txBody>
          <a:bodyPr>
            <a:normAutofit/>
          </a:bodyPr>
          <a:lstStyle/>
          <a:p>
            <a:r>
              <a:rPr lang="el-GR" dirty="0"/>
              <a:t>Η τεχνολογία των πολλαπλών εμποδίων</a:t>
            </a:r>
          </a:p>
        </p:txBody>
      </p:sp>
      <p:sp>
        <p:nvSpPr>
          <p:cNvPr id="3" name="2 - Θέση περιεχομένου"/>
          <p:cNvSpPr>
            <a:spLocks noGrp="1"/>
          </p:cNvSpPr>
          <p:nvPr>
            <p:ph idx="1"/>
          </p:nvPr>
        </p:nvSpPr>
        <p:spPr>
          <a:xfrm>
            <a:off x="395536" y="1916832"/>
            <a:ext cx="8229600" cy="4325112"/>
          </a:xfrm>
        </p:spPr>
        <p:txBody>
          <a:bodyPr/>
          <a:lstStyle/>
          <a:p>
            <a:r>
              <a:rPr lang="el-GR" dirty="0"/>
              <a:t>Χρησιμοποιεί έναν </a:t>
            </a:r>
            <a:r>
              <a:rPr lang="el-GR" u="sng" dirty="0"/>
              <a:t>συνδυασμό από παράγοντες </a:t>
            </a:r>
            <a:r>
              <a:rPr lang="el-GR" dirty="0"/>
              <a:t>που επηρεάζουν την ανάπτυξη των </a:t>
            </a:r>
            <a:r>
              <a:rPr lang="el-GR" dirty="0" err="1"/>
              <a:t>μικροργανισμών</a:t>
            </a:r>
            <a:r>
              <a:rPr lang="el-GR" dirty="0"/>
              <a:t> προκειμένου να επιτευχθεί </a:t>
            </a:r>
            <a:r>
              <a:rPr lang="el-GR" u="sng" dirty="0"/>
              <a:t>μικροβιακή σταθερότητα </a:t>
            </a:r>
            <a:r>
              <a:rPr lang="el-GR" dirty="0"/>
              <a:t>του τροφίμου</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476672"/>
            <a:ext cx="8964488" cy="1080120"/>
          </a:xfrm>
        </p:spPr>
        <p:txBody>
          <a:bodyPr>
            <a:normAutofit/>
          </a:bodyPr>
          <a:lstStyle/>
          <a:p>
            <a:r>
              <a:rPr lang="el-GR" sz="3200" dirty="0"/>
              <a:t>Θεωρία πολλαπλών εμποδίων (</a:t>
            </a:r>
            <a:r>
              <a:rPr lang="en-US" sz="3200" dirty="0"/>
              <a:t>hurdle effect)</a:t>
            </a:r>
            <a:endParaRPr lang="el-GR" sz="3200" dirty="0"/>
          </a:p>
        </p:txBody>
      </p:sp>
      <p:pic>
        <p:nvPicPr>
          <p:cNvPr id="1026" name="Picture 2"/>
          <p:cNvPicPr>
            <a:picLocks noChangeAspect="1" noChangeArrowheads="1"/>
          </p:cNvPicPr>
          <p:nvPr/>
        </p:nvPicPr>
        <p:blipFill>
          <a:blip r:embed="rId2" cstate="print"/>
          <a:srcRect/>
          <a:stretch>
            <a:fillRect/>
          </a:stretch>
        </p:blipFill>
        <p:spPr bwMode="auto">
          <a:xfrm>
            <a:off x="395536" y="1556792"/>
            <a:ext cx="8559502" cy="4562847"/>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332656"/>
            <a:ext cx="8229600" cy="1066800"/>
          </a:xfrm>
        </p:spPr>
        <p:txBody>
          <a:bodyPr/>
          <a:lstStyle/>
          <a:p>
            <a:r>
              <a:rPr lang="el-GR" dirty="0"/>
              <a:t>Τεχνολογία πολλαπλών εμποδίων</a:t>
            </a:r>
          </a:p>
        </p:txBody>
      </p:sp>
      <p:pic>
        <p:nvPicPr>
          <p:cNvPr id="2050" name="Picture 2" descr="https://metergroup-83d0.kxcdn.com/app/uploads/2017/07/Hurdle-Effect.jpg"/>
          <p:cNvPicPr>
            <a:picLocks noChangeAspect="1" noChangeArrowheads="1"/>
          </p:cNvPicPr>
          <p:nvPr/>
        </p:nvPicPr>
        <p:blipFill>
          <a:blip r:embed="rId2" cstate="print"/>
          <a:srcRect/>
          <a:stretch>
            <a:fillRect/>
          </a:stretch>
        </p:blipFill>
        <p:spPr bwMode="auto">
          <a:xfrm>
            <a:off x="611560" y="1384999"/>
            <a:ext cx="8532440" cy="5473001"/>
          </a:xfrm>
          <a:prstGeom prst="rect">
            <a:avLst/>
          </a:prstGeom>
          <a:noFill/>
        </p:spPr>
      </p:pic>
      <p:sp>
        <p:nvSpPr>
          <p:cNvPr id="5" name="4 - TextBox"/>
          <p:cNvSpPr txBox="1"/>
          <p:nvPr/>
        </p:nvSpPr>
        <p:spPr>
          <a:xfrm>
            <a:off x="3923928" y="1196753"/>
            <a:ext cx="4968552" cy="923330"/>
          </a:xfrm>
          <a:prstGeom prst="rect">
            <a:avLst/>
          </a:prstGeom>
          <a:noFill/>
        </p:spPr>
        <p:txBody>
          <a:bodyPr wrap="square" rtlCol="0">
            <a:spAutoFit/>
          </a:bodyPr>
          <a:lstStyle/>
          <a:p>
            <a:r>
              <a:rPr lang="el-GR" sz="1800" dirty="0"/>
              <a:t>Οι διακεκομμένες γραμμές δείχνουν αν η μικροβιακή ανάπτυξη ξεπερνάει τα «εμπόδια» που είναι οι παράγοντες (πχ θερμοκρασία, </a:t>
            </a:r>
            <a:r>
              <a:rPr lang="en-US" sz="1800" dirty="0"/>
              <a:t>pH, aw, </a:t>
            </a:r>
            <a:r>
              <a:rPr lang="el-GR" sz="1800" dirty="0"/>
              <a:t>κτλ)</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Πράσινο">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72</TotalTime>
  <Words>5097</Words>
  <Application>Microsoft Office PowerPoint</Application>
  <PresentationFormat>Προβολή στην οθόνη (4:3)</PresentationFormat>
  <Paragraphs>759</Paragraphs>
  <Slides>111</Slides>
  <Notes>9</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111</vt:i4>
      </vt:variant>
    </vt:vector>
  </HeadingPairs>
  <TitlesOfParts>
    <vt:vector size="122" baseType="lpstr">
      <vt:lpstr>Arial</vt:lpstr>
      <vt:lpstr>Book Antiqua</vt:lpstr>
      <vt:lpstr>Calibri</vt:lpstr>
      <vt:lpstr>Century Gothic</vt:lpstr>
      <vt:lpstr>Garamond</vt:lpstr>
      <vt:lpstr>Georgia</vt:lpstr>
      <vt:lpstr>Tahoma</vt:lpstr>
      <vt:lpstr>Times New Roman</vt:lpstr>
      <vt:lpstr>Times NR Greek MT</vt:lpstr>
      <vt:lpstr>Wingdings</vt:lpstr>
      <vt:lpstr>Οργανικό</vt:lpstr>
      <vt:lpstr>Εισαγωγή</vt:lpstr>
      <vt:lpstr> Με τι ασχολείται η Μικροβιολογία Τροφίμων</vt:lpstr>
      <vt:lpstr>Εισαγωγή στην Μικροβιολογία Τροφίμων</vt:lpstr>
      <vt:lpstr>Μορφολογικά-δομικά-αναπαραγωγικά χαρακτηριστικά των μικροοργανισμών</vt:lpstr>
      <vt:lpstr>Μορφολογικά-δομικά-αναπαραγωγικά χαρακτηριστικά των μικροοργανισμών</vt:lpstr>
      <vt:lpstr>Πηγές μικροοργανισμών στη φύση</vt:lpstr>
      <vt:lpstr>Παράγοντες που επηρεάζουν την ανάπτυξη μικροοργανισμών στα τρόφιμα</vt:lpstr>
      <vt:lpstr>Εξωγενείς παράγοντεςπου επηρεάζουν την ανάπτυξη μικροοργανισμών στα τρόφιμα</vt:lpstr>
      <vt:lpstr>1. Χρόνος </vt:lpstr>
      <vt:lpstr>Παρουσίαση του PowerPoint</vt:lpstr>
      <vt:lpstr>Η καμπύλη ανάπτυξης χωρίζεται σε 4 φάσεις:  </vt:lpstr>
      <vt:lpstr>Στην λογαριθμική φάση η καλλιέργεια αναπτύσσεται με τους ταχύτερους ρυθμούς </vt:lpstr>
      <vt:lpstr>Στην λογαριθμική φάση (Log phase) ο μικροοργανισμός πολλαπλασιάζεται με την μέγιστη ταχύτητα ανάπτυξης (growth rate). Πολλοί μεταβολίτες παράγονται κατά την διάρκεια της φάσης αυτής.</vt:lpstr>
      <vt:lpstr>μ=ειδική ταχύτητα πολλαπλασιασμού</vt:lpstr>
      <vt:lpstr>Παρουσίαση του PowerPoint</vt:lpstr>
      <vt:lpstr>Παρουσίαση του PowerPoint</vt:lpstr>
      <vt:lpstr>Παρουσίαση του PowerPoint</vt:lpstr>
      <vt:lpstr>Παρουσίαση του PowerPoint</vt:lpstr>
      <vt:lpstr>Συνοπτικά:</vt:lpstr>
      <vt:lpstr>Η θερμοκρασία αποθήκευσης των τροφίμων </vt:lpstr>
      <vt:lpstr>Παρουσίαση του PowerPoint</vt:lpstr>
      <vt:lpstr>Ελάχιστη θερμοκρασία ανάπτυξης 3 βασικών βακτηριακών παθογόνων</vt:lpstr>
      <vt:lpstr>Προτεινόμενες θερμοκρασίες για ψύξη, κατάψυξη και αναθέρμανση τροφίμων</vt:lpstr>
      <vt:lpstr>ΘΕΡΜΟΚΡΑΣΙΕΣ ΜΑΓΕΙΡΕΜΑΤΟΣ ΚΑΙ ΑΠΟΘΗΚΕΥΣΗΣ ΔΙΑΦΟΡΩΝ ΤΡΟΦΙΜΩΝ</vt:lpstr>
      <vt:lpstr>Παρουσίαση του PowerPoint</vt:lpstr>
      <vt:lpstr>Παρουσίαση του PowerPoint</vt:lpstr>
      <vt:lpstr>3. Συγκέντρωση αερίων στο περιβάλλον των τροφίμων </vt:lpstr>
      <vt:lpstr>συσκευασίες ελεγχόμενης και τροποποιημένης ατμόσφαιρας (MAP): </vt:lpstr>
      <vt:lpstr>Υπάρχουν ενδογενείς και εξωγενείς παράγοντες που επηρεάζουν την αποτελεσματικότητα των αντιμικροβιακών ατμοσφαιρών, </vt:lpstr>
      <vt:lpstr>Ενδογενείς παράγοντες</vt:lpstr>
      <vt:lpstr>Παρουσίαση του PowerPoint</vt:lpstr>
      <vt:lpstr>Παρουσίαση του PowerPoint</vt:lpstr>
      <vt:lpstr>Παρουσίαση του PowerPoint</vt:lpstr>
      <vt:lpstr>Παρουσίαση του PowerPoint</vt:lpstr>
      <vt:lpstr>Συμβατές διαλυτές ουσίες</vt:lpstr>
      <vt:lpstr>Οι διάφοροι μικροοργανισμοί έχουν διαφορετικές απαιτήσεις σε νερό και επομένως διαφορετικές ελάχιστες τιμές aw</vt:lpstr>
      <vt:lpstr>Η τιμή aw χρησιμοποιείται ευρέως για την πρόβλεψη της μικροβιακής σταθερότητας ενός τροφίμου</vt:lpstr>
      <vt:lpstr>Ελάχιστες τιμές ενεργότητας νερού (κατά προσέγγιση) για την ανάπτυξη μικροοργανισμών σε διάφορες ομάδες τροφίμων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Τρόποι ρύθμισης (μείωσης) της ενεργότητας νερού στα τρόφιμα</vt:lpstr>
      <vt:lpstr>aw και NaCl</vt:lpstr>
      <vt:lpstr>Σχετική υγρασία περιβάλλοντος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pH τροφίμων</vt:lpstr>
      <vt:lpstr>Τα όξινα τρόφιμα είναι πιο σταθερά μικροβιολογικά</vt:lpstr>
      <vt:lpstr>Παρουσίαση του PowerPoint</vt:lpstr>
      <vt:lpstr>Βακτήρια </vt:lpstr>
      <vt:lpstr>Παρουσίαση του PowerPoint</vt:lpstr>
      <vt:lpstr>Ζύμες και μύκητες</vt:lpstr>
      <vt:lpstr>pH και αλλοίωση τροφίμων</vt:lpstr>
      <vt:lpstr>Οι τελικές τιμές pH στα τρόφιμα ορίζουν σε σημαντικό βαθμό την μικροβιολογική ασφάλεια του τροφίμου </vt:lpstr>
      <vt:lpstr>Η οξύτητα των περισσοτέρων τροφίμων οφείλεται στην παρουσία λιπόφιλων ασθενών οργανικών οξέων</vt:lpstr>
      <vt:lpstr>Τα ασθενή λιπόφιλα οξέα αναστέλλουν την μικροβιακή ανάπτυξη </vt:lpstr>
      <vt:lpstr>Μηχανισμός αντιβακτηριακής δράσης ασθενών λιπόφιλων οργανικών οξέων </vt:lpstr>
      <vt:lpstr>Μηχανισμός αντιβακτηριακής δράσης ασθενών λιπόφιλων οργανικών οξέων </vt:lpstr>
      <vt:lpstr>Παρουσίαση του PowerPoint</vt:lpstr>
      <vt:lpstr>Πως επηρεάζει το pH του τροφίμου και το pKa οξέως την αντιμικροβιακή του δράση;</vt:lpstr>
      <vt:lpstr>Πως επηρεάζει η υδατοδιαλυτότητα οξέως την αντιμικροβιακή του δράση;</vt:lpstr>
      <vt:lpstr>Παρουσίαση του PowerPoint</vt:lpstr>
      <vt:lpstr>Ελάχιστη aw και pH για την ανάπτυξη μικροοργανισμών</vt:lpstr>
      <vt:lpstr>Παρουσίαση του PowerPoint</vt:lpstr>
      <vt:lpstr>3. Θρεπτικά Συστατικά</vt:lpstr>
      <vt:lpstr>Παρουσίαση του PowerPoint</vt:lpstr>
      <vt:lpstr>Παρουσίαση του PowerPoint</vt:lpstr>
      <vt:lpstr>Παρουσίαση του PowerPoint</vt:lpstr>
      <vt:lpstr>Παρουσίαση του PowerPoint</vt:lpstr>
      <vt:lpstr>Οι μικροοργανισμοί παράγουν και εκκρίνουν ένζυμα</vt:lpstr>
      <vt:lpstr>4. Οξυγόνο και οξειδοαναγωγικό δυναμικό του τροφίμου</vt:lpstr>
      <vt:lpstr>Οξυγόνο: ισχυρά οξειδωτικός παράγοντας</vt:lpstr>
      <vt:lpstr>Παρουσίαση του PowerPoint</vt:lpstr>
      <vt:lpstr>Επίδραση της συντήρησης του τροφίμου στο Eh</vt:lpstr>
      <vt:lpstr>Επίδραση της συσκευασίας του τροφίμου στο Eh</vt:lpstr>
      <vt:lpstr>Επίδραση της θερμικής επεξεργασίας του τροφίμου στο Eh</vt:lpstr>
      <vt:lpstr>Σχέση Eh και pH</vt:lpstr>
      <vt:lpstr>Κατάταξη μικροοργανισμών σε κατηγορίες με βάση το Eh στο οποίο αναπτύσσονται και την απόκριση τους στο οξυγόνο</vt:lpstr>
      <vt:lpstr>Κατάταξη μικροοργανισμών με βάση το Eh στο οποίο αναπτύσσονται και την απόκριση τους στο οξυγόνο</vt:lpstr>
      <vt:lpstr>Παρουσίαση του PowerPoint</vt:lpstr>
      <vt:lpstr>Η επίδραση του οξυγόνου σε αναερόβια και αερόβια βακτήρια</vt:lpstr>
      <vt:lpstr>Κατάταξη των βασικότερων παθογόνων βακτηρίων ανάλογα με τις απαιτήσεις τους σε οξυγόνο</vt:lpstr>
      <vt:lpstr>Παρουσίαση του PowerPoint</vt:lpstr>
      <vt:lpstr>απαιτήσεις μικροοργανισμών σε οξυγόνο</vt:lpstr>
      <vt:lpstr>Παρουσίαση του PowerPoint</vt:lpstr>
      <vt:lpstr>Παρουσίαση του PowerPoint</vt:lpstr>
      <vt:lpstr>5. Ανασταλτικές ενώσεις (ενώσεις με αντιμικροβιακή δράση) στα τρόφιμα</vt:lpstr>
      <vt:lpstr>Επίδραση πολλαπλών εμποδίων στην ανάπτυξη μικροοργανισμών</vt:lpstr>
      <vt:lpstr>Η τεχνολογία των πολλαπλών εμποδίων</vt:lpstr>
      <vt:lpstr>Θεωρία πολλαπλών εμποδίων (hurdle effect)</vt:lpstr>
      <vt:lpstr>Τεχνολογία πολλαπλών εμποδίων</vt:lpstr>
      <vt:lpstr>Μέθοδοι συντήρησης τροφίμων</vt:lpstr>
      <vt:lpstr>Μέθοδοι για αναστολή της ανάπτυξης μικροοργανισμών ή μείωση του ρυθμού ανάπτυξης </vt:lpstr>
      <vt:lpstr>Μικροοργανισμοί που αναπτύσσονται στα τρόφιμα στα οποία επικρατούν ακραίες συνθήκες και προκαλούν την αλλοίωση τους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Κυριότεροι Παθογόνοι  Μικροοργανισμοί και Παράγοντες που προκαλούν τροφικές ασθένειες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dc:title>
  <dc:creator>AsusUser</dc:creator>
  <cp:lastModifiedBy>Plaisio</cp:lastModifiedBy>
  <cp:revision>9</cp:revision>
  <dcterms:created xsi:type="dcterms:W3CDTF">2018-11-02T20:42:21Z</dcterms:created>
  <dcterms:modified xsi:type="dcterms:W3CDTF">2020-04-01T12:14:22Z</dcterms:modified>
</cp:coreProperties>
</file>