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8" r:id="rId5"/>
    <p:sldId id="259" r:id="rId6"/>
    <p:sldId id="268" r:id="rId7"/>
    <p:sldId id="257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1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1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8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3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3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6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23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1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FAA79-3F6E-4936-8976-CDADC75B62F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99FE7-5B76-47FE-A3E8-3E085E66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9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arm2.static.flickr.com/1416/1431323444_55cb270f69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46" y="2904487"/>
            <a:ext cx="4650217" cy="34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4063"/>
            <a:ext cx="7291637" cy="2780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7620"/>
            <a:ext cx="7309446" cy="2738606"/>
          </a:xfrm>
          <a:prstGeom prst="rect">
            <a:avLst/>
          </a:prstGeom>
        </p:spPr>
      </p:pic>
      <p:pic>
        <p:nvPicPr>
          <p:cNvPr id="1028" name="Picture 4" descr="https://upload.wikimedia.org/wikipedia/commons/a/af/Animation_polariseur_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46" y="113460"/>
            <a:ext cx="3520665" cy="26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92692" y="-44996"/>
            <a:ext cx="3158365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000" b="1" cap="none" spc="2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ΠΟΛΩΣΗ</a:t>
            </a:r>
            <a:endParaRPr lang="en-US" sz="6000" b="1" cap="none" spc="2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5589" y="6411560"/>
            <a:ext cx="594297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https://en.wikipedia.org/wiki/Polarizing_filter_(photography)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5200" y="0"/>
            <a:ext cx="861851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ΠΟΛΩΣΗ ΕΓΚΑΡΣΙΩΝ ΜΗΧΑΝΙΚΩΝ ΚΥΜΑΤΩΝ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752599"/>
            <a:ext cx="5669280" cy="2908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33" b="1667"/>
          <a:stretch/>
        </p:blipFill>
        <p:spPr>
          <a:xfrm>
            <a:off x="6153150" y="1295400"/>
            <a:ext cx="59055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1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is well described in art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126" y="825501"/>
            <a:ext cx="10289624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51938" y="6266934"/>
            <a:ext cx="56857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https://en.wikipedia.org/wiki/Polarizer#Circular_polarizers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22700" y="0"/>
            <a:ext cx="633968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ΠΟΛΩΣΗ ΣΤΑ ΦΩΤΕΙΝΑ ΚΥΜΑΤΑ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s://upload.wikimedia.org/wikipedia/commons/d/d1/Circular.Polarization.Circularly.Polarized.Light_Left.Hand.Animation.305x190.255Color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0" y="3997066"/>
            <a:ext cx="2905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2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200" y="1116847"/>
            <a:ext cx="2355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ΣΥΜΒΟΛΙΣΜΟΙ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/>
          <a:stretch/>
        </p:blipFill>
        <p:spPr>
          <a:xfrm>
            <a:off x="342900" y="1856583"/>
            <a:ext cx="8734857" cy="36274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2200" y="0"/>
            <a:ext cx="633968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ΠΟΛΩΣΗ ΣΤΑ ΦΩΤΕΙΝΑ ΚΥΜΑΤΑ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48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9"/>
          <a:stretch/>
        </p:blipFill>
        <p:spPr>
          <a:xfrm>
            <a:off x="127000" y="1033334"/>
            <a:ext cx="4597400" cy="2520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900" y="127000"/>
            <a:ext cx="1117523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ΔΙΕΛΕΥΣΗ ΦΩΤΕΙΝΩΝ ΚΥΜΑΤΩΝ ΑΠΟ ΠΟΛΩΤΗ (ΑΝΑΛΥΤΗ)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78"/>
          <a:stretch/>
        </p:blipFill>
        <p:spPr>
          <a:xfrm>
            <a:off x="127000" y="3880137"/>
            <a:ext cx="5143500" cy="255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2698" y="1149569"/>
            <a:ext cx="1917641" cy="4924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600" dirty="0" smtClean="0"/>
              <a:t>ΦΥΣΙΚΟ ΦΩΣ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5352698" y="4978112"/>
            <a:ext cx="234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Ε</a:t>
            </a:r>
            <a:r>
              <a:rPr lang="el-GR" sz="3200" baseline="-25000" dirty="0" smtClean="0"/>
              <a:t>0Χ</a:t>
            </a:r>
            <a:r>
              <a:rPr lang="el-GR" sz="3200" dirty="0" smtClean="0"/>
              <a:t>=Ε</a:t>
            </a:r>
            <a:r>
              <a:rPr lang="el-GR" sz="3200" baseline="-25000" dirty="0" smtClean="0"/>
              <a:t>0</a:t>
            </a:r>
            <a:r>
              <a:rPr lang="el-GR" sz="3200" dirty="0" smtClean="0"/>
              <a:t>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3200" dirty="0" smtClean="0"/>
              <a:t>συνα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5326690" y="3893987"/>
            <a:ext cx="44945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 smtClean="0"/>
              <a:t>ΓΡΑΜΜΙΚΑ ΠΟΛΩΜΕΝΟ ΦΩΣ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096105" y="2047372"/>
            <a:ext cx="43728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 smtClean="0"/>
              <a:t>Ι</a:t>
            </a:r>
            <a:r>
              <a:rPr lang="el-GR" sz="3000" baseline="-25000" dirty="0" smtClean="0"/>
              <a:t>παραλ</a:t>
            </a:r>
            <a:r>
              <a:rPr lang="el-GR" sz="3000" dirty="0" smtClean="0"/>
              <a:t> = Ι</a:t>
            </a:r>
            <a:r>
              <a:rPr lang="el-GR" sz="3000" baseline="-25000" dirty="0" smtClean="0"/>
              <a:t>καθ</a:t>
            </a:r>
            <a:r>
              <a:rPr lang="el-GR" sz="3000" baseline="-25000" dirty="0"/>
              <a:t> </a:t>
            </a:r>
            <a:r>
              <a:rPr lang="el-GR" sz="3000" dirty="0" smtClean="0"/>
              <a:t> </a:t>
            </a:r>
            <a:r>
              <a:rPr lang="el-GR" sz="3000" dirty="0" smtClean="0">
                <a:latin typeface="Arial Black" panose="020B0A04020102020204" pitchFamily="34" charset="0"/>
              </a:rPr>
              <a:t>→ </a:t>
            </a:r>
            <a:r>
              <a:rPr lang="el-GR" sz="3000" dirty="0" smtClean="0"/>
              <a:t>Ι</a:t>
            </a:r>
            <a:r>
              <a:rPr lang="el-GR" sz="3000" baseline="-25000" dirty="0" smtClean="0"/>
              <a:t>αρχ</a:t>
            </a:r>
            <a:r>
              <a:rPr lang="el-GR" sz="3000" dirty="0" smtClean="0"/>
              <a:t> = 2 Ι</a:t>
            </a:r>
            <a:r>
              <a:rPr lang="el-GR" sz="3000" baseline="-25000" dirty="0" smtClean="0"/>
              <a:t>παραλ</a:t>
            </a:r>
            <a:endParaRPr lang="en-US" sz="3000" baseline="-25000" dirty="0" smtClean="0"/>
          </a:p>
          <a:p>
            <a:endParaRPr lang="en-US" sz="30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7379999" y="2847568"/>
            <a:ext cx="19872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 smtClean="0"/>
              <a:t>Ι</a:t>
            </a:r>
            <a:r>
              <a:rPr lang="el-GR" sz="3000" baseline="-25000" dirty="0" smtClean="0"/>
              <a:t>εξερχ</a:t>
            </a:r>
            <a:r>
              <a:rPr lang="el-GR" sz="3000" dirty="0" smtClean="0"/>
              <a:t> = Ι</a:t>
            </a:r>
            <a:r>
              <a:rPr lang="el-GR" sz="3000" baseline="-25000" dirty="0" smtClean="0"/>
              <a:t>παραλ</a:t>
            </a:r>
            <a:endParaRPr lang="en-US" sz="30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9026098" y="1149569"/>
            <a:ext cx="2370585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200" b="1" dirty="0" smtClean="0"/>
              <a:t>Ι</a:t>
            </a:r>
            <a:r>
              <a:rPr lang="el-GR" sz="3200" b="1" baseline="-25000" dirty="0" smtClean="0"/>
              <a:t>εξερχ</a:t>
            </a:r>
            <a:r>
              <a:rPr lang="el-GR" sz="3200" b="1" dirty="0" smtClean="0"/>
              <a:t> =0.5 Ι</a:t>
            </a:r>
            <a:r>
              <a:rPr lang="el-GR" sz="3200" b="1" baseline="-25000" dirty="0" smtClean="0"/>
              <a:t>αρχ</a:t>
            </a:r>
            <a:endParaRPr lang="en-US" sz="3200" b="1" baseline="-25000" dirty="0"/>
          </a:p>
        </p:txBody>
      </p:sp>
      <p:sp>
        <p:nvSpPr>
          <p:cNvPr id="11" name="Right Arrow 10"/>
          <p:cNvSpPr/>
          <p:nvPr/>
        </p:nvSpPr>
        <p:spPr>
          <a:xfrm>
            <a:off x="7325169" y="1308729"/>
            <a:ext cx="1646099" cy="24622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619698" y="4978112"/>
            <a:ext cx="2925224" cy="9130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</a:t>
            </a:r>
            <a:r>
              <a:rPr lang="el-GR" sz="32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εξερχ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</a:t>
            </a:r>
            <a:r>
              <a:rPr lang="el-GR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</a:t>
            </a:r>
            <a:r>
              <a:rPr lang="el-GR" sz="3200" b="1" baseline="-25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αρχ </a:t>
            </a:r>
            <a:r>
              <a:rPr lang="el-GR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</a:t>
            </a:r>
            <a:r>
              <a:rPr lang="el-GR" sz="3200" b="1" baseline="30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45534" y="3893987"/>
            <a:ext cx="14109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/>
              <a:t>ν</a:t>
            </a:r>
            <a:r>
              <a:rPr lang="el-GR" sz="2800" dirty="0" smtClean="0"/>
              <a:t>. </a:t>
            </a:r>
            <a:r>
              <a:rPr lang="en-US" sz="2800" dirty="0" err="1" smtClean="0"/>
              <a:t>Malus</a:t>
            </a:r>
            <a:endParaRPr lang="en-US" sz="2800" dirty="0"/>
          </a:p>
        </p:txBody>
      </p:sp>
      <p:sp>
        <p:nvSpPr>
          <p:cNvPr id="17" name="Right Arrow 16"/>
          <p:cNvSpPr/>
          <p:nvPr/>
        </p:nvSpPr>
        <p:spPr>
          <a:xfrm>
            <a:off x="9919493" y="3989761"/>
            <a:ext cx="613341" cy="338553"/>
          </a:xfrm>
          <a:prstGeom prst="rightArrow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698212" y="5321300"/>
            <a:ext cx="5720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5781" y="1471506"/>
            <a:ext cx="2345514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/>
              <a:t>Ε</a:t>
            </a:r>
            <a:r>
              <a:rPr lang="el-GR" sz="3200" baseline="-25000" dirty="0" smtClean="0"/>
              <a:t>0Χ</a:t>
            </a:r>
            <a:r>
              <a:rPr lang="el-GR" sz="3200" dirty="0" smtClean="0"/>
              <a:t>=Ε</a:t>
            </a:r>
            <a:r>
              <a:rPr lang="el-GR" sz="3200" baseline="-25000" dirty="0" smtClean="0"/>
              <a:t>0</a:t>
            </a:r>
            <a:r>
              <a:rPr lang="el-GR" sz="3200" dirty="0" smtClean="0"/>
              <a:t>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3200" dirty="0" smtClean="0"/>
              <a:t>συνα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875628" y="1471505"/>
            <a:ext cx="2947666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</a:t>
            </a:r>
            <a:r>
              <a:rPr lang="el-GR" sz="32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εξερχ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=Ι</a:t>
            </a:r>
            <a:r>
              <a:rPr lang="el-GR" sz="32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αρχ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∙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</a:t>
            </a:r>
            <a:r>
              <a:rPr lang="el-GR" sz="32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131" y="1872929"/>
            <a:ext cx="13070541" cy="47887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0522" y="281210"/>
            <a:ext cx="230563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/>
              <a:t>νόμος </a:t>
            </a:r>
            <a:r>
              <a:rPr lang="en-US" sz="3200" dirty="0" err="1" smtClean="0"/>
              <a:t>Malus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1216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coming light in the perpendicular (s) polarization sees a different effective index of refraction than light in the parallel (p) polarization, and is thus refracted at a different ang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39711"/>
            <a:ext cx="5981699" cy="62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89800" y="1760303"/>
            <a:ext cx="4635500" cy="224676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διεύθυνση διάδοσης</a:t>
            </a:r>
            <a:r>
              <a:rPr lang="en-US" sz="2800" dirty="0" smtClean="0"/>
              <a:t> </a:t>
            </a:r>
            <a:r>
              <a:rPr lang="el-GR" sz="2800" dirty="0" smtClean="0"/>
              <a:t>της φωτεινής ακτίνας για την οποία η ταχύτητα διάδοσης (και κατά συνέπεια ο δ.δ. ) είναι ανεξάρτητη της πόλωσης  </a:t>
            </a:r>
            <a:endParaRPr lang="en-US" sz="2800" dirty="0"/>
          </a:p>
        </p:txBody>
      </p:sp>
      <p:cxnSp>
        <p:nvCxnSpPr>
          <p:cNvPr id="6" name="Straight Arrow Connector 5"/>
          <p:cNvCxnSpPr>
            <a:stCxn id="7" idx="6"/>
          </p:cNvCxnSpPr>
          <p:nvPr/>
        </p:nvCxnSpPr>
        <p:spPr>
          <a:xfrm>
            <a:off x="5778500" y="1555750"/>
            <a:ext cx="1511300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797300" y="1231900"/>
            <a:ext cx="1981200" cy="647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73536" y="6281452"/>
            <a:ext cx="426802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https://en.wikipedia.org/wiki/Birefringence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78500" y="239711"/>
            <a:ext cx="4646144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/>
              <a:t>ΔΙΠΛΟΘΛΑΣΤΙΚΑ ΥΛΙΚΑ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29793" y="6066009"/>
            <a:ext cx="1670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ΤΑΚΤΙΚΗ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4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33" b="5185"/>
          <a:stretch/>
        </p:blipFill>
        <p:spPr>
          <a:xfrm rot="5400000">
            <a:off x="1181100" y="792727"/>
            <a:ext cx="4495800" cy="650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000" y="342900"/>
            <a:ext cx="501509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ΠΟΛΩΣΗ ΑΠΟ ΑΝΑΚΛΑΣΗ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603555" y="1905000"/>
            <a:ext cx="141199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/>
              <a:t>α</a:t>
            </a:r>
            <a:r>
              <a:rPr lang="en-US" sz="3200" baseline="-25000" dirty="0" smtClean="0"/>
              <a:t>Brewster</a:t>
            </a:r>
            <a:endParaRPr lang="en-US" sz="32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064166" y="4330700"/>
            <a:ext cx="3994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/>
              <a:t>δ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290897" y="457199"/>
            <a:ext cx="5901103" cy="267765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400" b="1" dirty="0" smtClean="0"/>
              <a:t>γωνία ολικλής πόλωσης α</a:t>
            </a:r>
            <a:r>
              <a:rPr lang="en-US" sz="2400" b="1" baseline="-25000" dirty="0" smtClean="0"/>
              <a:t>Brewster</a:t>
            </a:r>
            <a:r>
              <a:rPr lang="en-US" sz="2400" b="1" dirty="0" smtClean="0"/>
              <a:t> </a:t>
            </a:r>
            <a:r>
              <a:rPr lang="el-GR" sz="2400" b="1" dirty="0" smtClean="0"/>
              <a:t>:</a:t>
            </a:r>
          </a:p>
          <a:p>
            <a:endParaRPr lang="el-GR" sz="2400" b="1" dirty="0"/>
          </a:p>
          <a:p>
            <a:r>
              <a:rPr lang="el-GR" sz="2400" b="1" dirty="0"/>
              <a:t>ό</a:t>
            </a:r>
            <a:r>
              <a:rPr lang="el-GR" sz="2400" b="1" dirty="0" smtClean="0"/>
              <a:t>ταν η ανακλωμενη </a:t>
            </a:r>
            <a:r>
              <a:rPr 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⊥ διαθλώμενη </a:t>
            </a:r>
          </a:p>
          <a:p>
            <a:endParaRPr lang="el-GR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τότε είναι γραμμικα πολωμένη </a:t>
            </a:r>
          </a:p>
          <a:p>
            <a:endParaRPr lang="el-GR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με επίπεδο πόλωσης </a:t>
            </a:r>
            <a:r>
              <a:rPr lang="el-GR" sz="2400" b="1" dirty="0" smtClean="0"/>
              <a:t> </a:t>
            </a:r>
            <a:r>
              <a:rPr 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⊥ επίπεδο ανάκλασης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125482" y="3928511"/>
                <a:ext cx="49465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=90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⇒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𝜂𝜇𝛿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𝜎𝜐𝜈</m:t>
                      </m:r>
                      <m:sSub>
                        <m:sSub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482" y="3928511"/>
                <a:ext cx="4946547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50000" y="4878136"/>
                <a:ext cx="4497513" cy="90300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𝜂𝜇</m:t>
                          </m:r>
                          <m:sSub>
                            <m:sSubPr>
                              <m:ctrlP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b>
                          </m:sSub>
                        </m:num>
                        <m:den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𝜂𝜇𝛿</m:t>
                          </m:r>
                        </m:den>
                      </m:f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𝜂𝜇</m:t>
                          </m:r>
                          <m:sSub>
                            <m:sSubPr>
                              <m:ctrlP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b>
                          </m:sSub>
                        </m:num>
                        <m:den>
                          <m: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𝜎𝜐𝜈</m:t>
                          </m:r>
                          <m:sSub>
                            <m:sSubPr>
                              <m:ctrlP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b>
                          </m:sSub>
                        </m:den>
                      </m:f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𝜀𝜑</m:t>
                      </m:r>
                      <m:sSub>
                        <m:sSub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000" y="4878136"/>
                <a:ext cx="4497513" cy="9030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2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3907" r="17235" b="11791"/>
          <a:stretch/>
        </p:blipFill>
        <p:spPr>
          <a:xfrm>
            <a:off x="932688" y="621791"/>
            <a:ext cx="9432823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9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136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</dc:creator>
  <cp:lastModifiedBy>Marina</cp:lastModifiedBy>
  <cp:revision>22</cp:revision>
  <dcterms:created xsi:type="dcterms:W3CDTF">2021-05-21T07:56:00Z</dcterms:created>
  <dcterms:modified xsi:type="dcterms:W3CDTF">2021-05-21T16:51:55Z</dcterms:modified>
</cp:coreProperties>
</file>