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6" r:id="rId3"/>
    <p:sldId id="303" r:id="rId4"/>
    <p:sldId id="304" r:id="rId5"/>
    <p:sldId id="305" r:id="rId6"/>
    <p:sldId id="306" r:id="rId7"/>
    <p:sldId id="307" r:id="rId8"/>
    <p:sldId id="267" r:id="rId9"/>
    <p:sldId id="265" r:id="rId10"/>
    <p:sldId id="275" r:id="rId11"/>
    <p:sldId id="276" r:id="rId12"/>
    <p:sldId id="277" r:id="rId13"/>
    <p:sldId id="278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8C6A-6E72-4E0B-B779-6EEE9AA790B7}" type="datetimeFigureOut">
              <a:rPr lang="el-GR" smtClean="0"/>
              <a:t>10/10/2025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6EBB1-E071-4F77-9F2D-1495D5AE44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22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2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1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1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3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1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1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2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8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1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814E-F0FA-47B9-8BD0-5DE45AAAF70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A57B-B2A9-424F-AD54-EA5B640F9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1C9F-A012-489D-A26A-738B9C7ADB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4E2D-D774-4F9D-AA59-D872348528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6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photo.photoshelter.com/image/I0000nFZpKs7dW1g" TargetMode="Externa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339" y="321075"/>
            <a:ext cx="5123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>
                <a:ln w="22225">
                  <a:noFill/>
                  <a:prstDash val="solid"/>
                </a:ln>
                <a:solidFill>
                  <a:srgbClr val="FF9D6E"/>
                </a:solidFill>
              </a:rPr>
              <a:t>ΦΥΣΙΚΗ ΕΙΚΟΝΑΣ</a:t>
            </a:r>
            <a:endParaRPr lang="en-US" sz="5400" b="1" dirty="0">
              <a:ln w="22225">
                <a:noFill/>
                <a:prstDash val="solid"/>
              </a:ln>
              <a:solidFill>
                <a:srgbClr val="FF9D6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782" y="4447180"/>
            <a:ext cx="822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>
                  <a:noFill/>
                </a:ln>
                <a:solidFill>
                  <a:srgbClr val="6393A7"/>
                </a:solidFill>
                <a:effectLst>
                  <a:outerShdw blurRad="60007" dist="310007" dir="7680000" sy="30000" kx="1300200" algn="ctr" rotWithShape="0">
                    <a:srgbClr val="476372">
                      <a:alpha val="32000"/>
                    </a:srgbClr>
                  </a:outerShdw>
                </a:effectLst>
              </a:rPr>
              <a:t>ΚΑΛΗ ΑΚΑΔΗΜΑΪΚΗ ΧΡΟΝΙΑ</a:t>
            </a:r>
            <a:endParaRPr lang="en-US" sz="5400" dirty="0">
              <a:ln w="0">
                <a:noFill/>
              </a:ln>
              <a:solidFill>
                <a:srgbClr val="6393A7"/>
              </a:solidFill>
              <a:effectLst>
                <a:outerShdw blurRad="60007" dist="310007" dir="7680000" sy="30000" kx="1300200" algn="ctr" rotWithShape="0">
                  <a:srgbClr val="476372">
                    <a:alpha val="32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9D182-9CE4-72F7-A4D5-4998123F7CA9}"/>
              </a:ext>
            </a:extLst>
          </p:cNvPr>
          <p:cNvSpPr txBox="1"/>
          <p:nvPr/>
        </p:nvSpPr>
        <p:spPr>
          <a:xfrm>
            <a:off x="6830453" y="5827061"/>
            <a:ext cx="449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Μ. ΚΑΡΑΓΙΑΝΝΗ</a:t>
            </a:r>
          </a:p>
          <a:p>
            <a:r>
              <a:rPr lang="en-US" dirty="0">
                <a:solidFill>
                  <a:prstClr val="black"/>
                </a:solidFill>
              </a:rPr>
              <a:t>email</a:t>
            </a:r>
            <a:r>
              <a:rPr lang="el-GR" dirty="0">
                <a:solidFill>
                  <a:prstClr val="black"/>
                </a:solidFill>
              </a:rPr>
              <a:t> επικοινωνίας:     </a:t>
            </a:r>
            <a:r>
              <a:rPr lang="en-US" dirty="0">
                <a:solidFill>
                  <a:prstClr val="black"/>
                </a:solidFill>
              </a:rPr>
              <a:t>mkaragianni@uniwa.gr</a:t>
            </a:r>
          </a:p>
        </p:txBody>
      </p:sp>
      <p:pic>
        <p:nvPicPr>
          <p:cNvPr id="16" name="Picture 2" descr="part blurry image">
            <a:extLst>
              <a:ext uri="{FF2B5EF4-FFF2-40B4-BE49-F238E27FC236}">
                <a16:creationId xmlns:a16="http://schemas.microsoft.com/office/drawing/2014/main" id="{C04BC5FD-A3D7-D70F-6D3E-D85B16B3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66" y="1515186"/>
            <a:ext cx="3705725" cy="26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child singing into a microphone&#10;&#10;Description automatically generated">
            <a:extLst>
              <a:ext uri="{FF2B5EF4-FFF2-40B4-BE49-F238E27FC236}">
                <a16:creationId xmlns:a16="http://schemas.microsoft.com/office/drawing/2014/main" id="{40CCA046-A6DD-5FC6-4061-99DFDE3F4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41" y="2015490"/>
            <a:ext cx="3154680" cy="21031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B603BF-9296-2265-0275-0A0E134A3753}"/>
              </a:ext>
            </a:extLst>
          </p:cNvPr>
          <p:cNvSpPr txBox="1"/>
          <p:nvPr/>
        </p:nvSpPr>
        <p:spPr>
          <a:xfrm>
            <a:off x="6158474" y="855087"/>
            <a:ext cx="671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>
                <a:ln w="22225">
                  <a:noFill/>
                  <a:prstDash val="solid"/>
                </a:ln>
                <a:solidFill>
                  <a:srgbClr val="FF9D6E"/>
                </a:solidFill>
              </a:rPr>
              <a:t>&amp;</a:t>
            </a:r>
            <a:endParaRPr lang="en-US" sz="5400" b="1" dirty="0">
              <a:ln w="22225">
                <a:noFill/>
                <a:prstDash val="solid"/>
              </a:ln>
              <a:solidFill>
                <a:srgbClr val="FF9D6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591A1-0D56-7ABE-25DA-B6FE36179A21}"/>
              </a:ext>
            </a:extLst>
          </p:cNvPr>
          <p:cNvSpPr txBox="1"/>
          <p:nvPr/>
        </p:nvSpPr>
        <p:spPr>
          <a:xfrm>
            <a:off x="7078619" y="855087"/>
            <a:ext cx="1785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>
                <a:ln w="22225">
                  <a:noFill/>
                  <a:prstDash val="solid"/>
                </a:ln>
                <a:solidFill>
                  <a:srgbClr val="FF9D6E"/>
                </a:solidFill>
              </a:rPr>
              <a:t>ΗΧΟΥ</a:t>
            </a:r>
            <a:endParaRPr lang="en-US" sz="5400" b="1" dirty="0">
              <a:ln w="22225">
                <a:noFill/>
                <a:prstDash val="solid"/>
              </a:ln>
              <a:solidFill>
                <a:srgbClr val="FF9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23260" r="6339" b="13545"/>
          <a:stretch/>
        </p:blipFill>
        <p:spPr>
          <a:xfrm>
            <a:off x="0" y="864065"/>
            <a:ext cx="12517989" cy="50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7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17030" r="7256" b="15621"/>
          <a:stretch/>
        </p:blipFill>
        <p:spPr>
          <a:xfrm>
            <a:off x="58723" y="528505"/>
            <a:ext cx="12032623" cy="5192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060" y="5869985"/>
            <a:ext cx="1108906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Τα εκτυπώνετε και τα φέρνετε στο εργαστήριο στην αντίστοιχη άσκηση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762194" y="2823715"/>
            <a:ext cx="4148623" cy="60236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15901" r="2169" b="7018"/>
          <a:stretch/>
        </p:blipFill>
        <p:spPr>
          <a:xfrm>
            <a:off x="77318" y="763398"/>
            <a:ext cx="11713642" cy="55031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00800" y="1462964"/>
            <a:ext cx="3758803" cy="3742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74" y="200242"/>
            <a:ext cx="946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Προϋποθέσεις για Επιτυχή ολοκλήρωση της εργαστηριακής άσκησης: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931" y="4490572"/>
            <a:ext cx="1127377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l-GR" sz="2400" b="1" dirty="0">
                <a:solidFill>
                  <a:prstClr val="black"/>
                </a:solidFill>
              </a:rPr>
              <a:t>Διάρκεια Εργαστηρίου : 2 ώρες </a:t>
            </a:r>
            <a:r>
              <a:rPr lang="el-GR" sz="2400" dirty="0">
                <a:solidFill>
                  <a:prstClr val="black"/>
                </a:solidFill>
              </a:rPr>
              <a:t>στις οποίες πραγματοποιούνται: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l-G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Εκτέλεση άσκησης </a:t>
            </a:r>
            <a:r>
              <a:rPr lang="el-GR" sz="2000" dirty="0"/>
              <a:t>σύμφωνα με τις οδηγίες του φυλλαδίου και του επιβλέποντα – λήψη μετρήσεων και καταχώρηση πειραματικών δεδομένων.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l-G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Επεξεργασία δεδομένων </a:t>
            </a:r>
            <a:r>
              <a:rPr lang="el-GR" sz="2000" dirty="0"/>
              <a:t>– συμπλήρωση φύλλου έργου.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l-G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Προφορική εξέταση </a:t>
            </a:r>
            <a:r>
              <a:rPr lang="el-GR" sz="2000" dirty="0"/>
              <a:t>από τον επιβλέποντα καθηγητή.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20163" y="2459871"/>
            <a:ext cx="2988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Απαραίτητος εξοπλισμός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8176" y="1330056"/>
            <a:ext cx="269952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/>
              <a:t>γραπτός βαθμός ≥5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482354" y="1368748"/>
            <a:ext cx="31700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sz="2400" dirty="0"/>
              <a:t>προφορικός βαθμός ≥5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66674" y="1305243"/>
            <a:ext cx="252684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/>
              <a:t>Φυσική παρουσία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676809" y="2172184"/>
            <a:ext cx="4694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χιλιοστομετρικό χαρτί (μιλιμετρέ)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χάρακα διαφανή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σετ από καμπυλόγραμμα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μολύβι, γόμα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scientific calculator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59429" y="660758"/>
            <a:ext cx="1273628" cy="525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13754" y="756900"/>
            <a:ext cx="30168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46783" y="706054"/>
            <a:ext cx="30168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43952" y="700976"/>
            <a:ext cx="30168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3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" idx="2"/>
          </p:cNvCxnSpPr>
          <p:nvPr/>
        </p:nvCxnSpPr>
        <p:spPr>
          <a:xfrm>
            <a:off x="5197626" y="661906"/>
            <a:ext cx="0" cy="64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16424" y="644755"/>
            <a:ext cx="966319" cy="731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91963" y="2032955"/>
            <a:ext cx="7696200" cy="2151005"/>
          </a:xfrm>
          <a:prstGeom prst="rect">
            <a:avLst/>
          </a:prstGeom>
          <a:noFill/>
          <a:ln w="47625" cmpd="sng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860" y="404321"/>
            <a:ext cx="10925226" cy="604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ΠΡΟΣΕΛΕΥΣΗ </a:t>
            </a:r>
          </a:p>
          <a:p>
            <a:pPr>
              <a:spcAft>
                <a:spcPts val="600"/>
              </a:spcAft>
            </a:pPr>
            <a:r>
              <a:rPr lang="el-GR" sz="2400" b="1" dirty="0">
                <a:solidFill>
                  <a:srgbClr val="C00000"/>
                </a:solidFill>
              </a:rPr>
              <a:t>Μέγιστη</a:t>
            </a:r>
            <a:r>
              <a:rPr lang="el-GR" sz="2400" dirty="0"/>
              <a:t> ανεκτή καθυστέρηση άφιξης </a:t>
            </a:r>
            <a:r>
              <a:rPr lang="el-GR" sz="2400" b="1" dirty="0">
                <a:solidFill>
                  <a:srgbClr val="C00000"/>
                </a:solidFill>
              </a:rPr>
              <a:t>15’</a:t>
            </a:r>
            <a:r>
              <a:rPr lang="el-GR" sz="2400" dirty="0"/>
              <a:t>.    </a:t>
            </a:r>
          </a:p>
          <a:p>
            <a:r>
              <a:rPr lang="el-GR" sz="2400" dirty="0"/>
              <a:t>Καθυστέρηση </a:t>
            </a:r>
            <a:r>
              <a:rPr lang="el-GR" sz="2400" b="1" dirty="0">
                <a:solidFill>
                  <a:srgbClr val="FF0000"/>
                </a:solidFill>
              </a:rPr>
              <a:t>&gt; 15’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→ΔΕΝ ΕΠΙΤΡΕΠΕΤΑΙ ΝΑ ΑΣΚΗΘΕΙΤΕ 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↔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ΧΡΕΩΝΕΣΤΕ ΜΕ ΑΠΟΥΣΙΑ</a:t>
            </a:r>
            <a:r>
              <a:rPr lang="el-GR" sz="2400" dirty="0"/>
              <a:t> </a:t>
            </a:r>
          </a:p>
          <a:p>
            <a:endParaRPr lang="el-GR" sz="2400" dirty="0"/>
          </a:p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ΠΡΟΕΤΟΙΜΑΣΙΑ</a:t>
            </a:r>
            <a:r>
              <a:rPr lang="el-GR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l-GR" sz="2400" dirty="0"/>
              <a:t>Πριν την προσέλευση στο εργαστήριο, πρέπει να είστε κατάλληλα προετοιμασμένοι για την Άσκηση που θα εκτελέσετε, δηλαδή πρέπει να: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έχετε μελετήσει το κείμενο του Φυλλαδίου και τις σχετικές αναφορές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έχετε μελετήσει τις αντίστοιχες ερωτήσεις που συμπεριλαμβάνονται στο τέλος κάθε Φυλλαδίου 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έχετε εκτυπώσει το φύλλο έργου που τελικά θα παραδώσετε στο τέλος του διώρου. 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ΠΡΟΣΟΧΗ!!! </a:t>
            </a:r>
          </a:p>
          <a:p>
            <a:pPr indent="347663"/>
            <a:r>
              <a:rPr lang="el-GR" sz="2400" b="1" dirty="0">
                <a:solidFill>
                  <a:srgbClr val="FF0000"/>
                </a:solidFill>
              </a:rPr>
              <a:t>ΧΩΡΊΣ ΦΎΛΛΟ ΈΡΓΟΥ </a:t>
            </a:r>
            <a:r>
              <a:rPr lang="el-GR" sz="2400" dirty="0"/>
              <a:t>ΔΕΝ ΕΠΙΤΡΕΠΕΤΑΙ ΝΑ ΑΣΚΗΘΕΙΤΕ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↔ 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ΧΡΕΩΝΕΣΤΕ ΜΕ ΑΠΟΥΣΙΑ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781" y="4152622"/>
            <a:ext cx="23148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sz="2000" b="1" dirty="0"/>
              <a:t>προφορική εξέταση</a:t>
            </a:r>
            <a:endParaRPr lang="en-US" sz="2000" b="1" dirty="0"/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2884714" y="4352677"/>
            <a:ext cx="894067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81510" y="5100782"/>
            <a:ext cx="192533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sz="2000" b="1" dirty="0"/>
              <a:t>γραπτή εργασία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39685" y="5310114"/>
            <a:ext cx="894067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4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42" y="1117938"/>
            <a:ext cx="7620660" cy="5005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0134" y="6123188"/>
            <a:ext cx="479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https://www.sciencephoto.com/contributor/xxx/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7296" y="205683"/>
            <a:ext cx="5193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ΑΝΑΚΛΑΣΗ – ΔΙΑΘΛΑΣΗ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133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01" y="1780486"/>
            <a:ext cx="11514388" cy="530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Η ταχύτητα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l-GR" sz="2400" dirty="0">
                <a:solidFill>
                  <a:schemeClr val="tx1"/>
                </a:solidFill>
              </a:rPr>
              <a:t> διάδοσης Η/Μ ακτινοβολίας εξαρτάται από:</a:t>
            </a:r>
            <a:r>
              <a:rPr lang="el-GR" sz="2400" dirty="0">
                <a:solidFill>
                  <a:prstClr val="white"/>
                </a:solidFill>
              </a:rPr>
              <a:t> 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ιδιότητες μέσου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701" y="2850094"/>
            <a:ext cx="11093843" cy="584775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baseline="-25000" dirty="0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στο </a:t>
            </a:r>
            <a:r>
              <a:rPr lang="el-GR" sz="2800" b="1" dirty="0">
                <a:solidFill>
                  <a:schemeClr val="tx1"/>
                </a:solidFill>
              </a:rPr>
              <a:t>κενό</a:t>
            </a:r>
            <a:r>
              <a:rPr lang="el-GR" sz="2400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     </a:t>
            </a:r>
            <a:r>
              <a:rPr lang="el-GR" sz="2400" dirty="0">
                <a:solidFill>
                  <a:schemeClr val="tx1"/>
                </a:solidFill>
              </a:rPr>
              <a:t>έχει την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ίδια τιμή 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baseline="-25000" dirty="0">
                <a:solidFill>
                  <a:schemeClr val="tx1"/>
                </a:solidFill>
              </a:rPr>
              <a:t>0</a:t>
            </a:r>
            <a:r>
              <a:rPr lang="en-US" sz="2800" b="1" dirty="0">
                <a:solidFill>
                  <a:schemeClr val="tx1"/>
                </a:solidFill>
              </a:rPr>
              <a:t> = 3 x 10</a:t>
            </a:r>
            <a:r>
              <a:rPr lang="en-US" sz="2800" b="1" baseline="30000" dirty="0">
                <a:solidFill>
                  <a:schemeClr val="tx1"/>
                </a:solidFill>
              </a:rPr>
              <a:t>8</a:t>
            </a:r>
            <a:r>
              <a:rPr lang="en-US" sz="2800" b="1" dirty="0">
                <a:solidFill>
                  <a:schemeClr val="tx1"/>
                </a:solidFill>
              </a:rPr>
              <a:t> m/sec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l-GR" sz="32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για </a:t>
            </a:r>
            <a:r>
              <a:rPr lang="el-GR" sz="2400" b="1" dirty="0">
                <a:solidFill>
                  <a:schemeClr val="tx1"/>
                </a:solidFill>
              </a:rPr>
              <a:t>όλες</a:t>
            </a:r>
            <a:r>
              <a:rPr lang="el-GR" sz="2400" dirty="0">
                <a:solidFill>
                  <a:schemeClr val="tx1"/>
                </a:solidFill>
              </a:rPr>
              <a:t> τις συχνότητες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9701" y="4073939"/>
                <a:ext cx="11093843" cy="523220"/>
              </a:xfrm>
              <a:prstGeom prst="rect">
                <a:avLst/>
              </a:prstGeom>
              <a:no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solidFill>
                      <a:schemeClr val="tx1"/>
                    </a:solidFill>
                  </a:rPr>
                  <a:t>σε</a:t>
                </a:r>
                <a:r>
                  <a:rPr lang="el-GR" sz="2800" dirty="0">
                    <a:solidFill>
                      <a:schemeClr val="tx1"/>
                    </a:solidFill>
                  </a:rPr>
                  <a:t> </a:t>
                </a:r>
                <a:r>
                  <a:rPr lang="el-GR" sz="2800" b="1" dirty="0">
                    <a:solidFill>
                      <a:schemeClr val="tx1"/>
                    </a:solidFill>
                  </a:rPr>
                  <a:t>υλικό μέσο</a:t>
                </a:r>
                <a:r>
                  <a:rPr lang="el-GR" sz="2800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:r>
                  <a:rPr lang="el-GR" sz="2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l-GR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1" y="4073939"/>
                <a:ext cx="1109384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59701" y="4965854"/>
            <a:ext cx="10227284" cy="1409700"/>
            <a:chOff x="643916" y="68072"/>
            <a:chExt cx="10227284" cy="1409700"/>
          </a:xfrm>
        </p:grpSpPr>
        <p:sp>
          <p:nvSpPr>
            <p:cNvPr id="6" name="TextBox 5"/>
            <p:cNvSpPr txBox="1"/>
            <p:nvPr/>
          </p:nvSpPr>
          <p:spPr>
            <a:xfrm>
              <a:off x="643916" y="509053"/>
              <a:ext cx="475963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2800" b="1" dirty="0"/>
                <a:t>(Απόλυτος) δείκτης διάθλασης</a:t>
              </a:r>
              <a:endParaRPr lang="en-US" sz="28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057900" y="68072"/>
              <a:ext cx="4813300" cy="1409700"/>
              <a:chOff x="6057900" y="68072"/>
              <a:chExt cx="4813300" cy="14097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178183" y="185888"/>
                <a:ext cx="4563054" cy="1156792"/>
                <a:chOff x="3289300" y="2420034"/>
                <a:chExt cx="4563054" cy="11567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3289300" y="2743200"/>
                      <a:ext cx="1413528" cy="8336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600" dirty="0"/>
                        <a:t>n = 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oMath>
                      </a14:m>
                      <a:r>
                        <a:rPr lang="en-US" sz="3600" dirty="0"/>
                        <a:t>  </a:t>
                      </a:r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9300" y="2743200"/>
                      <a:ext cx="1413528" cy="833626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13362" t="-2190" b="-1313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Right Arrow 10"/>
                <p:cNvSpPr/>
                <p:nvPr/>
              </p:nvSpPr>
              <p:spPr>
                <a:xfrm>
                  <a:off x="4724399" y="2969513"/>
                  <a:ext cx="1514463" cy="381000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4806669" y="2420034"/>
                      <a:ext cx="1443600" cy="6463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a14:m>
                      <a:r>
                        <a:rPr lang="en-US" sz="3600" b="0" dirty="0">
                          <a:ea typeface="Cambria Math" panose="020405030504060302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2" name="Rectangle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6669" y="2420034"/>
                      <a:ext cx="1443600" cy="646331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6606628" y="2836847"/>
                      <a:ext cx="1245726" cy="6463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3600" b="0" dirty="0">
                          <a:ea typeface="Cambria Math" panose="020405030504060302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</m:oMath>
                      </a14:m>
                      <a:r>
                        <a:rPr lang="en-US" sz="3600" dirty="0"/>
                        <a:t> 1</a:t>
                      </a:r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6628" y="2836847"/>
                      <a:ext cx="1245726" cy="64633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t="-15094" r="-14216" b="-3490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Rectangle 8"/>
              <p:cNvSpPr/>
              <p:nvPr/>
            </p:nvSpPr>
            <p:spPr>
              <a:xfrm>
                <a:off x="6057900" y="68072"/>
                <a:ext cx="4813300" cy="1409700"/>
              </a:xfrm>
              <a:prstGeom prst="rect">
                <a:avLst/>
              </a:prstGeom>
              <a:noFill/>
              <a:ln w="635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C50B2D-E565-4033-8162-B7C2B7B507ED}"/>
              </a:ext>
            </a:extLst>
          </p:cNvPr>
          <p:cNvSpPr txBox="1"/>
          <p:nvPr/>
        </p:nvSpPr>
        <p:spPr>
          <a:xfrm>
            <a:off x="2282886" y="536250"/>
            <a:ext cx="79653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ΤΙ ΕΙΝΑΙ Ο ΔΕΙΚΤΗΣ ΔΙΑΘΛΑΣΗΣ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13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29" y="231622"/>
            <a:ext cx="3337056" cy="267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9" y="3278275"/>
            <a:ext cx="4491381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4564" y="14909"/>
            <a:ext cx="5855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ΑΝΑΚΛΑΣΗ – ΔΙΑΘΛΑΣΗ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5644" y="1123118"/>
            <a:ext cx="491419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/>
              <a:t>ΑΟ, ΟΒ, ΝΝ΄, ΔΟ </a:t>
            </a:r>
            <a:r>
              <a:rPr lang="el-GR" sz="2400" dirty="0"/>
              <a:t>βρίσκονται όλες 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    στο ίδιο </a:t>
            </a:r>
            <a:r>
              <a:rPr lang="el-GR" sz="2400" u="sng" dirty="0"/>
              <a:t>επίπεδο πρόσπτωσης </a:t>
            </a:r>
            <a:r>
              <a:rPr lang="el-GR" sz="2400" b="1" dirty="0"/>
              <a:t>π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15644" y="2725843"/>
            <a:ext cx="271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Ανάκλαση :  </a:t>
            </a:r>
            <a:r>
              <a:rPr lang="el-GR" sz="2400" b="1" i="1" dirty="0"/>
              <a:t>α = β</a:t>
            </a:r>
            <a:endParaRPr lang="en-US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84048" y="3481801"/>
                <a:ext cx="6496458" cy="970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3200" b="1" dirty="0"/>
                  <a:t>Διάθλαση</a:t>
                </a:r>
                <a:r>
                  <a:rPr lang="el-GR" sz="3200" dirty="0"/>
                  <a:t> : νόμος </a:t>
                </a:r>
                <a:r>
                  <a:rPr lang="en-US" sz="3200" dirty="0"/>
                  <a:t>Snell 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b="1" i="1">
                            <a:latin typeface="Cambria Math" panose="02040503050406030204" pitchFamily="18" charset="0"/>
                          </a:rPr>
                          <m:t>𝜼𝝁𝜹</m:t>
                        </m:r>
                      </m:num>
                      <m:den>
                        <m:r>
                          <a:rPr lang="el-GR" sz="3600" b="1" i="1">
                            <a:latin typeface="Cambria Math" panose="02040503050406030204" pitchFamily="18" charset="0"/>
                          </a:rPr>
                          <m:t>𝜼𝝁𝜶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48" y="3481801"/>
                <a:ext cx="6496458" cy="970074"/>
              </a:xfrm>
              <a:prstGeom prst="rect">
                <a:avLst/>
              </a:prstGeom>
              <a:blipFill rotWithShape="0">
                <a:blip r:embed="rId4"/>
                <a:stretch>
                  <a:fillRect l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52256" y="5287063"/>
            <a:ext cx="37257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l-GR" sz="3600" b="1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∙</a:t>
            </a:r>
            <a:r>
              <a:rPr lang="el-GR" sz="3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l-GR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ημα = 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l-GR" sz="3600" b="1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∙</a:t>
            </a:r>
            <a:r>
              <a:rPr lang="el-GR" sz="36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l-GR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ημδ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379949" y="3758084"/>
            <a:ext cx="522514" cy="432079"/>
            <a:chOff x="10701495" y="3758084"/>
            <a:chExt cx="522514" cy="432079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10701495" y="3758084"/>
              <a:ext cx="522514" cy="43207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0701495" y="3758084"/>
              <a:ext cx="522514" cy="43207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own Arrow 19"/>
          <p:cNvSpPr/>
          <p:nvPr/>
        </p:nvSpPr>
        <p:spPr>
          <a:xfrm>
            <a:off x="9787095" y="4561952"/>
            <a:ext cx="211015" cy="63304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406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4573" y="2878165"/>
            <a:ext cx="335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https://fphoto.photoshelter.com/image/I0000nFZpKs7dW1g</a:t>
            </a:r>
            <a:endParaRPr lang="en-US" sz="1000" dirty="0"/>
          </a:p>
          <a:p>
            <a:r>
              <a:rPr lang="en-US" sz="1000" dirty="0">
                <a:solidFill>
                  <a:srgbClr val="222222"/>
                </a:solidFill>
              </a:rPr>
              <a:t>Copyright:© 1974 George </a:t>
            </a:r>
            <a:r>
              <a:rPr lang="en-US" sz="1000" dirty="0" err="1">
                <a:solidFill>
                  <a:srgbClr val="222222"/>
                </a:solidFill>
              </a:rPr>
              <a:t>Resch</a:t>
            </a:r>
            <a:r>
              <a:rPr lang="en-US" sz="1000" dirty="0">
                <a:solidFill>
                  <a:srgbClr val="222222"/>
                </a:solidFill>
              </a:rPr>
              <a:t> - Fundamental Photographs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02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01414" y="1324862"/>
            <a:ext cx="3934967" cy="3676582"/>
            <a:chOff x="701414" y="1324862"/>
            <a:chExt cx="3934967" cy="36765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414" y="1801044"/>
              <a:ext cx="3500184" cy="32004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539101" y="1324862"/>
              <a:ext cx="1097280" cy="1097280"/>
              <a:chOff x="4720136" y="71097"/>
              <a:chExt cx="1097280" cy="109728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35951" y="57555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/>
                  <a:t>π</a:t>
                </a:r>
                <a:endParaRPr lang="en-US" sz="2400" dirty="0"/>
              </a:p>
            </p:txBody>
          </p:sp>
          <p:sp>
            <p:nvSpPr>
              <p:cNvPr id="6" name="Arc 5"/>
              <p:cNvSpPr/>
              <p:nvPr/>
            </p:nvSpPr>
            <p:spPr>
              <a:xfrm rot="5400000" flipV="1">
                <a:off x="4720136" y="71097"/>
                <a:ext cx="1097280" cy="1097280"/>
              </a:xfrm>
              <a:prstGeom prst="arc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565361" y="1324862"/>
            <a:ext cx="3887390" cy="3702080"/>
            <a:chOff x="4565361" y="1324862"/>
            <a:chExt cx="3887390" cy="3702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5361" y="1771678"/>
              <a:ext cx="3512592" cy="325526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355471" y="1324862"/>
              <a:ext cx="1097280" cy="1097280"/>
              <a:chOff x="4720136" y="71097"/>
              <a:chExt cx="1097280" cy="109728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835951" y="57555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/>
                  <a:t>π</a:t>
                </a:r>
                <a:endParaRPr lang="en-US" sz="2400" dirty="0"/>
              </a:p>
            </p:txBody>
          </p:sp>
          <p:sp>
            <p:nvSpPr>
              <p:cNvPr id="10" name="Arc 9"/>
              <p:cNvSpPr/>
              <p:nvPr/>
            </p:nvSpPr>
            <p:spPr>
              <a:xfrm rot="5400000" flipV="1">
                <a:off x="4720136" y="71097"/>
                <a:ext cx="1097280" cy="1097280"/>
              </a:xfrm>
              <a:prstGeom prst="arc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425995" y="1324862"/>
            <a:ext cx="3816370" cy="3566050"/>
            <a:chOff x="8275275" y="1324862"/>
            <a:chExt cx="3816370" cy="3566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75" y="1873392"/>
              <a:ext cx="3267730" cy="3017520"/>
            </a:xfrm>
            <a:prstGeom prst="rect">
              <a:avLst/>
            </a:prstGeom>
            <a:ln w="12700" cap="sq" cmpd="sng">
              <a:solidFill>
                <a:srgbClr val="7891BF"/>
              </a:solidFill>
              <a:prstDash val="solid"/>
              <a:miter lim="800000"/>
            </a:ln>
            <a:effectLst/>
          </p:spPr>
        </p:pic>
        <p:grpSp>
          <p:nvGrpSpPr>
            <p:cNvPr id="11" name="Group 10"/>
            <p:cNvGrpSpPr/>
            <p:nvPr/>
          </p:nvGrpSpPr>
          <p:grpSpPr>
            <a:xfrm>
              <a:off x="10994365" y="1324862"/>
              <a:ext cx="1097280" cy="1097280"/>
              <a:chOff x="4720136" y="71097"/>
              <a:chExt cx="1097280" cy="109728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835951" y="57555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/>
                  <a:t>π</a:t>
                </a:r>
                <a:endParaRPr lang="en-US" sz="2400" dirty="0"/>
              </a:p>
            </p:txBody>
          </p:sp>
          <p:sp>
            <p:nvSpPr>
              <p:cNvPr id="13" name="Arc 12"/>
              <p:cNvSpPr/>
              <p:nvPr/>
            </p:nvSpPr>
            <p:spPr>
              <a:xfrm rot="5400000" flipV="1">
                <a:off x="4720136" y="71097"/>
                <a:ext cx="1097280" cy="1097280"/>
              </a:xfrm>
              <a:prstGeom prst="arc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117849" y="137919"/>
            <a:ext cx="988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ΔΙΑΔΟΣΗ ΦΩΤΟΣ ΑΠΟ ΤΟ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ΟΠΤΙΚΟ ΜΕΣΟ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/>
              <a:t>ΣΤΟ ΟΠΤΙΚΟ ΜΕΣΟ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685" y="1162565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 </a:t>
            </a:r>
            <a:r>
              <a:rPr lang="el-GR" sz="2400" dirty="0"/>
              <a:t>αραιότερο → πυκνότερο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6601" y="1161288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(</a:t>
            </a:r>
            <a:r>
              <a:rPr lang="en-US" sz="2400" dirty="0"/>
              <a:t>ii)  </a:t>
            </a:r>
            <a:r>
              <a:rPr lang="el-GR" sz="2400" dirty="0"/>
              <a:t>αραιότερο → πυκνότερο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06411" y="5026942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&lt;n</a:t>
            </a:r>
            <a:r>
              <a:rPr lang="en-U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⇒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δ&lt;α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1141" y="5029200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⇒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δ&gt;α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55429" y="5029200"/>
            <a:ext cx="234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α=0</a:t>
            </a:r>
            <a:r>
              <a:rPr lang="el-GR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°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⇒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δ=0</a:t>
            </a:r>
            <a:r>
              <a:rPr lang="el-GR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°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92463" y="1158861"/>
            <a:ext cx="322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(iii) </a:t>
            </a:r>
            <a:r>
              <a:rPr lang="el-GR" sz="2400" dirty="0"/>
              <a:t>κάθετη πρόσπτωση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892" y="4044462"/>
            <a:ext cx="1156086" cy="400110"/>
          </a:xfrm>
          <a:prstGeom prst="rect">
            <a:avLst/>
          </a:prstGeom>
          <a:solidFill>
            <a:srgbClr val="FFF2CC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(n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&gt; n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913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76" y="1464663"/>
            <a:ext cx="3370082" cy="2395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190" y="275699"/>
            <a:ext cx="581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ΟΛΙΚΗ ΑΝΑΚΛΑΣΗ – ΟΡΙΚΗ ΓΩΝΙΑ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10037" y="2262130"/>
                <a:ext cx="1821653" cy="76456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</a:rPr>
                  <a:t>n</a:t>
                </a:r>
                <a:r>
                  <a:rPr lang="el-GR" sz="2800" b="1" baseline="-25000" dirty="0">
                    <a:solidFill>
                      <a:srgbClr val="00B0F0"/>
                    </a:solidFill>
                  </a:rPr>
                  <a:t>2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800" dirty="0"/>
                          <m:t>ημα</m:t>
                        </m:r>
                        <m:r>
                          <m:rPr>
                            <m:nor/>
                          </m:rPr>
                          <a:rPr lang="el-GR" sz="2800" baseline="-25000" dirty="0"/>
                          <m:t>ορ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037" y="2262130"/>
                <a:ext cx="1821653" cy="764568"/>
              </a:xfrm>
              <a:prstGeom prst="rect">
                <a:avLst/>
              </a:prstGeom>
              <a:blipFill rotWithShape="1">
                <a:blip r:embed="rId3"/>
                <a:stretch>
                  <a:fillRect l="-6667" b="-1575"/>
                </a:stretch>
              </a:blipFill>
              <a:ln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81888" y="1062040"/>
            <a:ext cx="4786879" cy="3200400"/>
            <a:chOff x="6253408" y="1030800"/>
            <a:chExt cx="4786879" cy="3200400"/>
          </a:xfrm>
        </p:grpSpPr>
        <p:grpSp>
          <p:nvGrpSpPr>
            <p:cNvPr id="6" name="Group 5"/>
            <p:cNvGrpSpPr/>
            <p:nvPr/>
          </p:nvGrpSpPr>
          <p:grpSpPr>
            <a:xfrm>
              <a:off x="6253408" y="1030800"/>
              <a:ext cx="4786879" cy="3200400"/>
              <a:chOff x="6253408" y="1030800"/>
              <a:chExt cx="4786879" cy="32004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408" y="1030800"/>
                <a:ext cx="4786879" cy="32004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9053565" y="3343375"/>
                <a:ext cx="351692" cy="299749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990796" y="3221554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rgbClr val="C00000"/>
                  </a:solidFill>
                </a:rPr>
                <a:t>α</a:t>
              </a:r>
              <a:r>
                <a:rPr lang="el-GR" sz="2000" b="1" baseline="-25000" dirty="0">
                  <a:solidFill>
                    <a:srgbClr val="C00000"/>
                  </a:solidFill>
                </a:rPr>
                <a:t>ορ</a:t>
              </a:r>
              <a:endParaRPr lang="en-US" sz="20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943" y="2120216"/>
              <a:ext cx="873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rgbClr val="5473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δ=</a:t>
              </a:r>
              <a:endParaRPr lang="en-US" sz="2000" dirty="0">
                <a:solidFill>
                  <a:srgbClr val="5473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3959603" y="2636038"/>
            <a:ext cx="8556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284" y="4429513"/>
            <a:ext cx="344993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9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7030" r="7423" b="5236"/>
          <a:stretch/>
        </p:blipFill>
        <p:spPr>
          <a:xfrm>
            <a:off x="0" y="493191"/>
            <a:ext cx="12217326" cy="610866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379" y="3279097"/>
            <a:ext cx="1384663" cy="705393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6267" y="4622334"/>
            <a:ext cx="1841924" cy="436227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5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15992" r="7340" b="5979"/>
          <a:stretch/>
        </p:blipFill>
        <p:spPr>
          <a:xfrm>
            <a:off x="134816" y="520118"/>
            <a:ext cx="12057184" cy="60400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2095" y="4065849"/>
            <a:ext cx="2411869" cy="48122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5546" b="5535"/>
          <a:stretch/>
        </p:blipFill>
        <p:spPr>
          <a:xfrm>
            <a:off x="92278" y="620784"/>
            <a:ext cx="12216627" cy="57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8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424</Words>
  <Application>Microsoft Office PowerPoint</Application>
  <PresentationFormat>Ευρεία οθόνη</PresentationFormat>
  <Paragraphs>70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Μαρινα Καραγιαννη </cp:lastModifiedBy>
  <cp:revision>58</cp:revision>
  <dcterms:created xsi:type="dcterms:W3CDTF">2024-09-19T06:08:15Z</dcterms:created>
  <dcterms:modified xsi:type="dcterms:W3CDTF">2025-10-10T06:29:35Z</dcterms:modified>
</cp:coreProperties>
</file>