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68" r:id="rId3"/>
    <p:sldId id="272" r:id="rId4"/>
    <p:sldId id="265" r:id="rId5"/>
    <p:sldId id="273" r:id="rId6"/>
    <p:sldId id="264" r:id="rId7"/>
    <p:sldId id="271" r:id="rId8"/>
    <p:sldId id="270" r:id="rId9"/>
    <p:sldId id="269" r:id="rId10"/>
    <p:sldId id="274" r:id="rId11"/>
    <p:sldId id="275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F9EA1"/>
    <a:srgbClr val="FDBF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899" autoAdjust="0"/>
    <p:restoredTop sz="94095" autoAdjust="0"/>
  </p:normalViewPr>
  <p:slideViewPr>
    <p:cSldViewPr snapToGrid="0">
      <p:cViewPr varScale="1">
        <p:scale>
          <a:sx n="66" d="100"/>
          <a:sy n="66" d="100"/>
        </p:scale>
        <p:origin x="788" y="4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41C9F-A012-489D-A26A-738B9C7ADB40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64E2D-D774-4F9D-AA59-D872348528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6197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41C9F-A012-489D-A26A-738B9C7ADB40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64E2D-D774-4F9D-AA59-D872348528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9891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41C9F-A012-489D-A26A-738B9C7ADB40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64E2D-D774-4F9D-AA59-D872348528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0464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41C9F-A012-489D-A26A-738B9C7ADB40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64E2D-D774-4F9D-AA59-D872348528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8645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41C9F-A012-489D-A26A-738B9C7ADB40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64E2D-D774-4F9D-AA59-D872348528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1071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41C9F-A012-489D-A26A-738B9C7ADB40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64E2D-D774-4F9D-AA59-D872348528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243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41C9F-A012-489D-A26A-738B9C7ADB40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64E2D-D774-4F9D-AA59-D872348528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7672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41C9F-A012-489D-A26A-738B9C7ADB40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64E2D-D774-4F9D-AA59-D872348528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3614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41C9F-A012-489D-A26A-738B9C7ADB40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64E2D-D774-4F9D-AA59-D872348528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412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41C9F-A012-489D-A26A-738B9C7ADB40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64E2D-D774-4F9D-AA59-D872348528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5125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41C9F-A012-489D-A26A-738B9C7ADB40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64E2D-D774-4F9D-AA59-D872348528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3616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941C9F-A012-489D-A26A-738B9C7ADB40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164E2D-D774-4F9D-AA59-D872348528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394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35020" y="273284"/>
            <a:ext cx="7213193" cy="646331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l-GR" sz="3600" dirty="0" smtClean="0"/>
              <a:t>ΕΙΣΑΓΩΓΙΚΕΣ ΕΝΝΟΙΕΣ ΣΤΟΥΣ ΦΑΚΟΥΣ</a:t>
            </a:r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993" t="843" r="47550" b="23604"/>
          <a:stretch/>
        </p:blipFill>
        <p:spPr>
          <a:xfrm>
            <a:off x="1627397" y="1893267"/>
            <a:ext cx="3965325" cy="274456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-1454" b="52907"/>
          <a:stretch/>
        </p:blipFill>
        <p:spPr>
          <a:xfrm>
            <a:off x="1712006" y="4767767"/>
            <a:ext cx="3300668" cy="172872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50983" b="18719"/>
          <a:stretch/>
        </p:blipFill>
        <p:spPr>
          <a:xfrm>
            <a:off x="7416846" y="1967839"/>
            <a:ext cx="3509406" cy="2743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t="51088"/>
          <a:stretch/>
        </p:blipFill>
        <p:spPr>
          <a:xfrm>
            <a:off x="7268695" y="4907125"/>
            <a:ext cx="3291840" cy="174188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49317" y="1177522"/>
            <a:ext cx="2850460" cy="52322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l-GR" sz="2800" dirty="0" smtClean="0"/>
              <a:t>ΣΥΓΚΛΙΝΟΝΤΕΣ</a:t>
            </a:r>
            <a:r>
              <a:rPr lang="en-US" sz="2800" dirty="0" smtClean="0"/>
              <a:t> (+)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7516112" y="1177522"/>
            <a:ext cx="3044423" cy="52322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l-GR" sz="2800" dirty="0" smtClean="0"/>
              <a:t>ΑΠΟΚΛΙΝΟΝΤΕΣ</a:t>
            </a:r>
            <a:r>
              <a:rPr lang="en-US" sz="2800" dirty="0" smtClean="0"/>
              <a:t> (-)</a:t>
            </a:r>
            <a:r>
              <a:rPr lang="el-GR" sz="2800" dirty="0" smtClean="0"/>
              <a:t> 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348462" y="1830678"/>
            <a:ext cx="23707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dirty="0" smtClean="0"/>
              <a:t>Αρχή λειτουργίας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91184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588168" y="1091230"/>
                <a:ext cx="6534866" cy="6851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l-G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M</m:t>
                          </m:r>
                        </m:e>
                      </m:d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l-G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l-G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l-G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b>
                          </m:sSub>
                        </m:den>
                      </m:f>
                      <m:sSub>
                        <m:sSubPr>
                          <m:ctrlPr>
                            <a:rPr lang="el-G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den>
                      </m:f>
                      <m:sSub>
                        <m:sSubPr>
                          <m:ctrlPr>
                            <a:rPr lang="el-G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−1=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den>
                      </m:f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−1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8168" y="1091230"/>
                <a:ext cx="6534866" cy="685188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261859" y="2572520"/>
                <a:ext cx="4642809" cy="66749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b>
                          </m:sSub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+ 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b>
                          </m:sSub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859" y="2572520"/>
                <a:ext cx="4642809" cy="66749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3503595" y="2352140"/>
            <a:ext cx="1401073" cy="106840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926079" y="1058042"/>
            <a:ext cx="510139" cy="78927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>
            <a:endCxn id="6" idx="5"/>
          </p:cNvCxnSpPr>
          <p:nvPr/>
        </p:nvCxnSpPr>
        <p:spPr>
          <a:xfrm flipH="1" flipV="1">
            <a:off x="3361510" y="1731728"/>
            <a:ext cx="142085" cy="62041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Arc 8"/>
          <p:cNvSpPr/>
          <p:nvPr/>
        </p:nvSpPr>
        <p:spPr>
          <a:xfrm rot="302697">
            <a:off x="1298432" y="369504"/>
            <a:ext cx="6010147" cy="1360843"/>
          </a:xfrm>
          <a:prstGeom prst="arc">
            <a:avLst>
              <a:gd name="adj1" fmla="val 10241343"/>
              <a:gd name="adj2" fmla="val 21354015"/>
            </a:avLst>
          </a:prstGeom>
          <a:ln w="381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6737684" y="1030719"/>
            <a:ext cx="1419039" cy="96125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/>
          <p:cNvGrpSpPr/>
          <p:nvPr/>
        </p:nvGrpSpPr>
        <p:grpSpPr>
          <a:xfrm>
            <a:off x="5675346" y="3420544"/>
            <a:ext cx="3543714" cy="3017520"/>
            <a:chOff x="7334451" y="3371187"/>
            <a:chExt cx="3543714" cy="3017520"/>
          </a:xfrm>
        </p:grpSpPr>
        <p:grpSp>
          <p:nvGrpSpPr>
            <p:cNvPr id="11" name="Group 10"/>
            <p:cNvGrpSpPr>
              <a:grpSpLocks noChangeAspect="1"/>
            </p:cNvGrpSpPr>
            <p:nvPr/>
          </p:nvGrpSpPr>
          <p:grpSpPr>
            <a:xfrm>
              <a:off x="7836905" y="3371187"/>
              <a:ext cx="2955980" cy="3017520"/>
              <a:chOff x="2058512" y="4764519"/>
              <a:chExt cx="2312320" cy="2571491"/>
            </a:xfrm>
          </p:grpSpPr>
          <p:cxnSp>
            <p:nvCxnSpPr>
              <p:cNvPr id="12" name="Straight Connector 11"/>
              <p:cNvCxnSpPr/>
              <p:nvPr/>
            </p:nvCxnSpPr>
            <p:spPr>
              <a:xfrm>
                <a:off x="2149749" y="4764519"/>
                <a:ext cx="0" cy="2571491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2149749" y="6583680"/>
                <a:ext cx="2221083" cy="9144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 flipV="1">
                <a:off x="2058512" y="5157945"/>
                <a:ext cx="2005127" cy="1878747"/>
              </a:xfrm>
              <a:prstGeom prst="line">
                <a:avLst/>
              </a:prstGeom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ectangle 14"/>
                <p:cNvSpPr/>
                <p:nvPr/>
              </p:nvSpPr>
              <p:spPr>
                <a:xfrm>
                  <a:off x="7334451" y="3371188"/>
                  <a:ext cx="700063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|"/>
                            <m:endChr m:val="|"/>
                            <m:ctrlPr>
                              <a:rPr lang="el-GR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M</m:t>
                            </m:r>
                          </m:e>
                        </m:d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5" name="Rectangle 1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34451" y="3371188"/>
                  <a:ext cx="700063" cy="461665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Rectangle 15"/>
                <p:cNvSpPr/>
                <p:nvPr/>
              </p:nvSpPr>
              <p:spPr>
                <a:xfrm>
                  <a:off x="10347635" y="5520464"/>
                  <a:ext cx="530530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6" name="Rectangle 1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347635" y="5520464"/>
                  <a:ext cx="530530" cy="461665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b="-2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7" name="TextBox 16"/>
            <p:cNvSpPr txBox="1"/>
            <p:nvPr/>
          </p:nvSpPr>
          <p:spPr>
            <a:xfrm>
              <a:off x="7426628" y="5678905"/>
              <a:ext cx="43473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/>
                <a:t>-1</a:t>
              </a:r>
              <a:endParaRPr lang="en-US" sz="2400" b="1" dirty="0"/>
            </a:p>
          </p:txBody>
        </p:sp>
        <p:cxnSp>
          <p:nvCxnSpPr>
            <p:cNvPr id="21" name="Straight Connector 20"/>
            <p:cNvCxnSpPr/>
            <p:nvPr/>
          </p:nvCxnSpPr>
          <p:spPr>
            <a:xfrm flipH="1">
              <a:off x="7774733" y="5919362"/>
              <a:ext cx="182880" cy="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TextBox 21"/>
          <p:cNvSpPr txBox="1"/>
          <p:nvPr/>
        </p:nvSpPr>
        <p:spPr>
          <a:xfrm>
            <a:off x="9564862" y="4692131"/>
            <a:ext cx="2177840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l-GR" sz="3200" dirty="0" smtClean="0"/>
              <a:t>κλίση = </a:t>
            </a:r>
            <a:r>
              <a:rPr lang="en-US" sz="3200" dirty="0" smtClean="0"/>
              <a:t>1 / f</a:t>
            </a:r>
            <a:endParaRPr lang="en-US" sz="3200" baseline="-25000" dirty="0"/>
          </a:p>
        </p:txBody>
      </p:sp>
      <p:cxnSp>
        <p:nvCxnSpPr>
          <p:cNvPr id="23" name="Straight Arrow Connector 22"/>
          <p:cNvCxnSpPr/>
          <p:nvPr/>
        </p:nvCxnSpPr>
        <p:spPr>
          <a:xfrm flipH="1">
            <a:off x="8342728" y="5093892"/>
            <a:ext cx="1222134" cy="0"/>
          </a:xfrm>
          <a:prstGeom prst="straightConnector1">
            <a:avLst/>
          </a:prstGeom>
          <a:ln w="60325">
            <a:tailEnd type="triangle" w="lg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2625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2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/>
          <p:cNvGrpSpPr/>
          <p:nvPr/>
        </p:nvGrpSpPr>
        <p:grpSpPr>
          <a:xfrm>
            <a:off x="641678" y="729321"/>
            <a:ext cx="6428635" cy="4859885"/>
            <a:chOff x="2441602" y="1454289"/>
            <a:chExt cx="6428635" cy="4859885"/>
          </a:xfrm>
        </p:grpSpPr>
        <p:grpSp>
          <p:nvGrpSpPr>
            <p:cNvPr id="2" name="Group 1"/>
            <p:cNvGrpSpPr/>
            <p:nvPr/>
          </p:nvGrpSpPr>
          <p:grpSpPr>
            <a:xfrm>
              <a:off x="2441602" y="1454289"/>
              <a:ext cx="6428635" cy="4859885"/>
              <a:chOff x="7369042" y="3244911"/>
              <a:chExt cx="3827512" cy="3143796"/>
            </a:xfrm>
          </p:grpSpPr>
          <p:grpSp>
            <p:nvGrpSpPr>
              <p:cNvPr id="3" name="Group 2"/>
              <p:cNvGrpSpPr>
                <a:grpSpLocks noChangeAspect="1"/>
              </p:cNvGrpSpPr>
              <p:nvPr/>
            </p:nvGrpSpPr>
            <p:grpSpPr>
              <a:xfrm>
                <a:off x="7836905" y="3371187"/>
                <a:ext cx="2955979" cy="3017520"/>
                <a:chOff x="2058512" y="4764519"/>
                <a:chExt cx="2312319" cy="2571491"/>
              </a:xfrm>
            </p:grpSpPr>
            <p:cxnSp>
              <p:nvCxnSpPr>
                <p:cNvPr id="8" name="Straight Connector 7"/>
                <p:cNvCxnSpPr/>
                <p:nvPr/>
              </p:nvCxnSpPr>
              <p:spPr>
                <a:xfrm>
                  <a:off x="2149749" y="4764519"/>
                  <a:ext cx="0" cy="2571491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9" name="Straight Connector 8"/>
                <p:cNvCxnSpPr/>
                <p:nvPr/>
              </p:nvCxnSpPr>
              <p:spPr>
                <a:xfrm>
                  <a:off x="2149749" y="6583680"/>
                  <a:ext cx="2221082" cy="9144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0" name="Straight Connector 9"/>
                <p:cNvCxnSpPr/>
                <p:nvPr/>
              </p:nvCxnSpPr>
              <p:spPr>
                <a:xfrm flipV="1">
                  <a:off x="2058512" y="5157945"/>
                  <a:ext cx="2005127" cy="1878747"/>
                </a:xfrm>
                <a:prstGeom prst="line">
                  <a:avLst/>
                </a:prstGeom>
                <a:ln w="38100"/>
              </p:spPr>
              <p:style>
                <a:lnRef idx="3">
                  <a:schemeClr val="accent4"/>
                </a:lnRef>
                <a:fillRef idx="0">
                  <a:schemeClr val="accent4"/>
                </a:fillRef>
                <a:effectRef idx="2">
                  <a:schemeClr val="accent4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" name="Rectangle 3"/>
                  <p:cNvSpPr/>
                  <p:nvPr/>
                </p:nvSpPr>
                <p:spPr>
                  <a:xfrm>
                    <a:off x="7369042" y="3244911"/>
                    <a:ext cx="700063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begChr m:val="|"/>
                              <m:endChr m:val="|"/>
                              <m:ctrlPr>
                                <a:rPr lang="el-GR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 panose="02040503050406030204" pitchFamily="18" charset="0"/>
                                </a:rPr>
                                <m:t>M</m:t>
                              </m:r>
                            </m:e>
                          </m:d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4" name="Rectangle 3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369042" y="3244911"/>
                    <a:ext cx="700063" cy="461665"/>
                  </a:xfrm>
                  <a:prstGeom prst="rect">
                    <a:avLst/>
                  </a:prstGeom>
                  <a:blipFill rotWithShape="0">
                    <a:blip r:embed="rId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" name="Rectangle 4"/>
                  <p:cNvSpPr/>
                  <p:nvPr/>
                </p:nvSpPr>
                <p:spPr>
                  <a:xfrm>
                    <a:off x="10587683" y="5479255"/>
                    <a:ext cx="608871" cy="29864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oMath>
                    </a14:m>
                    <a:r>
                      <a:rPr lang="en-US" sz="2400" dirty="0" smtClean="0"/>
                      <a:t>(cm)</a:t>
                    </a:r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5" name="Rectangle 4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587683" y="5479255"/>
                    <a:ext cx="608871" cy="298645"/>
                  </a:xfrm>
                  <a:prstGeom prst="rect">
                    <a:avLst/>
                  </a:prstGeom>
                  <a:blipFill rotWithShape="0">
                    <a:blip r:embed="rId3"/>
                    <a:stretch>
                      <a:fillRect l="-1786" t="-10526" r="-8333" b="-2894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6" name="TextBox 5"/>
              <p:cNvSpPr txBox="1"/>
              <p:nvPr/>
            </p:nvSpPr>
            <p:spPr>
              <a:xfrm>
                <a:off x="7426628" y="5678905"/>
                <a:ext cx="43473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/>
                  <a:t>-1</a:t>
                </a:r>
                <a:endParaRPr lang="en-US" sz="2400" b="1" dirty="0"/>
              </a:p>
            </p:txBody>
          </p:sp>
          <p:cxnSp>
            <p:nvCxnSpPr>
              <p:cNvPr id="7" name="Straight Connector 6"/>
              <p:cNvCxnSpPr/>
              <p:nvPr/>
            </p:nvCxnSpPr>
            <p:spPr>
              <a:xfrm flipH="1">
                <a:off x="7774733" y="5919362"/>
                <a:ext cx="182880" cy="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" name="TextBox 10"/>
            <p:cNvSpPr txBox="1"/>
            <p:nvPr/>
          </p:nvSpPr>
          <p:spPr>
            <a:xfrm>
              <a:off x="6930546" y="2223610"/>
              <a:ext cx="34496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2400" dirty="0" smtClean="0"/>
                <a:t>Κ</a:t>
              </a:r>
              <a:endParaRPr lang="en-US" sz="2400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334527" y="4255728"/>
              <a:ext cx="36099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2400" dirty="0" smtClean="0"/>
                <a:t>Λ</a:t>
              </a:r>
              <a:endParaRPr lang="en-US" sz="2400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363326" y="4301894"/>
              <a:ext cx="4475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2400" dirty="0" smtClean="0"/>
                <a:t>Μ</a:t>
              </a:r>
              <a:endParaRPr lang="en-US" sz="2400" dirty="0"/>
            </a:p>
          </p:txBody>
        </p:sp>
        <p:sp>
          <p:nvSpPr>
            <p:cNvPr id="14" name="Oval 13"/>
            <p:cNvSpPr/>
            <p:nvPr/>
          </p:nvSpPr>
          <p:spPr>
            <a:xfrm>
              <a:off x="7247822" y="2454443"/>
              <a:ext cx="115504" cy="13475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4695523" y="4486561"/>
              <a:ext cx="115504" cy="13475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" name="Straight Connector 16"/>
            <p:cNvCxnSpPr>
              <a:stCxn id="15" idx="2"/>
            </p:cNvCxnSpPr>
            <p:nvPr/>
          </p:nvCxnSpPr>
          <p:spPr>
            <a:xfrm>
              <a:off x="4695523" y="4553938"/>
              <a:ext cx="2941563" cy="0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7305574" y="2589197"/>
              <a:ext cx="0" cy="2329313"/>
            </a:xfrm>
            <a:prstGeom prst="line">
              <a:avLst/>
            </a:prstGeom>
            <a:ln w="28575">
              <a:solidFill>
                <a:schemeClr val="accent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4752425" y="4553936"/>
              <a:ext cx="850" cy="462887"/>
            </a:xfrm>
            <a:prstGeom prst="line">
              <a:avLst/>
            </a:prstGeom>
            <a:ln>
              <a:prstDash val="dash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>
              <a:stCxn id="15" idx="2"/>
            </p:cNvCxnSpPr>
            <p:nvPr/>
          </p:nvCxnSpPr>
          <p:spPr>
            <a:xfrm flipH="1">
              <a:off x="3423317" y="4553938"/>
              <a:ext cx="1272206" cy="0"/>
            </a:xfrm>
            <a:prstGeom prst="line">
              <a:avLst/>
            </a:prstGeom>
            <a:ln>
              <a:prstDash val="dash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H="1">
              <a:off x="3343953" y="2521820"/>
              <a:ext cx="3971244" cy="0"/>
            </a:xfrm>
            <a:prstGeom prst="line">
              <a:avLst/>
            </a:prstGeom>
            <a:ln w="19050">
              <a:prstDash val="dash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H="1">
              <a:off x="7301172" y="4503148"/>
              <a:ext cx="850" cy="462887"/>
            </a:xfrm>
            <a:prstGeom prst="line">
              <a:avLst/>
            </a:prstGeom>
            <a:ln>
              <a:prstDash val="dash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28" name="TextBox 27"/>
            <p:cNvSpPr txBox="1"/>
            <p:nvPr/>
          </p:nvSpPr>
          <p:spPr>
            <a:xfrm>
              <a:off x="2912494" y="2286285"/>
              <a:ext cx="49084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2000" dirty="0" smtClean="0"/>
                <a:t>Μ</a:t>
              </a:r>
              <a:r>
                <a:rPr lang="el-GR" sz="2000" baseline="-25000" dirty="0" smtClean="0"/>
                <a:t>2</a:t>
              </a:r>
              <a:endParaRPr lang="en-US" sz="2000" baseline="-25000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922257" y="4305454"/>
              <a:ext cx="49084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2000" dirty="0" smtClean="0"/>
                <a:t>Μ</a:t>
              </a:r>
              <a:r>
                <a:rPr lang="el-GR" sz="2000" baseline="-25000" dirty="0" smtClean="0"/>
                <a:t>1</a:t>
              </a:r>
              <a:endParaRPr lang="en-US" sz="2000" baseline="-25000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4410825" y="5018046"/>
              <a:ext cx="639919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 smtClean="0"/>
                <a:t>(d</a:t>
              </a:r>
              <a:r>
                <a:rPr lang="en-US" sz="2200" baseline="-25000" dirty="0" smtClean="0"/>
                <a:t>i</a:t>
              </a:r>
              <a:r>
                <a:rPr lang="en-US" sz="2200" dirty="0" smtClean="0"/>
                <a:t>)</a:t>
              </a:r>
              <a:r>
                <a:rPr lang="el-GR" sz="2200" baseline="-25000" dirty="0" smtClean="0"/>
                <a:t>1</a:t>
              </a:r>
              <a:endParaRPr lang="en-US" sz="2200" baseline="-25000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6997166" y="5025890"/>
              <a:ext cx="639919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 smtClean="0"/>
                <a:t>(d</a:t>
              </a:r>
              <a:r>
                <a:rPr lang="en-US" sz="2200" baseline="-25000" dirty="0" smtClean="0"/>
                <a:t>i</a:t>
              </a:r>
              <a:r>
                <a:rPr lang="en-US" sz="2200" dirty="0" smtClean="0"/>
                <a:t>)</a:t>
              </a:r>
              <a:r>
                <a:rPr lang="en-US" sz="2200" baseline="-25000" dirty="0" smtClean="0"/>
                <a:t>2</a:t>
              </a:r>
              <a:endParaRPr lang="en-US" sz="2200" baseline="-25000" dirty="0"/>
            </a:p>
          </p:txBody>
        </p:sp>
        <p:sp>
          <p:nvSpPr>
            <p:cNvPr id="32" name="Isosceles Triangle 31"/>
            <p:cNvSpPr/>
            <p:nvPr/>
          </p:nvSpPr>
          <p:spPr>
            <a:xfrm>
              <a:off x="4809572" y="2575791"/>
              <a:ext cx="2475566" cy="1955012"/>
            </a:xfrm>
            <a:prstGeom prst="triangle">
              <a:avLst>
                <a:gd name="adj" fmla="val 10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6190184" y="5205620"/>
                <a:ext cx="5595699" cy="869662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l-GR" sz="3200" dirty="0" smtClean="0"/>
                  <a:t>κλίση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3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l-GR" sz="3200" b="0" i="0" smtClean="0">
                            <a:latin typeface="Cambria Math" panose="02040503050406030204" pitchFamily="18" charset="0"/>
                          </a:rPr>
                          <m:t>ΔΜ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l-GR" sz="3200" b="0" i="0" smtClean="0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l-GR" sz="3200" b="0" i="0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l-GR" sz="3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3200" b="0" i="0" smtClean="0">
                                <a:latin typeface="Cambria Math" panose="02040503050406030204" pitchFamily="18" charset="0"/>
                              </a:rPr>
                              <m:t>d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3200" b="0" i="0" smtClean="0">
                                <a:latin typeface="Cambria Math" panose="02040503050406030204" pitchFamily="18" charset="0"/>
                              </a:rPr>
                              <m:t>i</m:t>
                            </m:r>
                          </m:sub>
                        </m:sSub>
                        <m:r>
                          <a:rPr lang="en-US" sz="3200" b="0" i="0" smtClean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  <m:r>
                      <a:rPr lang="en-US" sz="3200" b="0" i="0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3200" b="0" i="0" smtClean="0">
                                <a:latin typeface="Cambria Math" panose="02040503050406030204" pitchFamily="18" charset="0"/>
                              </a:rPr>
                              <m:t>M</m:t>
                            </m:r>
                          </m:e>
                          <m:sub>
                            <m:r>
                              <a:rPr lang="en-US" sz="3200" b="0" i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l-GR" sz="3200" b="0" i="0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l-GR" sz="3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3200" b="0" i="0" smtClean="0">
                                <a:latin typeface="Cambria Math" panose="02040503050406030204" pitchFamily="18" charset="0"/>
                              </a:rPr>
                              <m:t>M</m:t>
                            </m:r>
                          </m:e>
                          <m:sub>
                            <m:r>
                              <a:rPr lang="en-US" sz="3200" b="0" i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l-GR" sz="3200" i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l-GR" sz="32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3200" i="0">
                                    <a:latin typeface="Cambria Math" panose="02040503050406030204" pitchFamily="18" charset="0"/>
                                  </a:rPr>
                                  <m:t>d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sz="3200" i="0">
                                    <a:latin typeface="Cambria Math" panose="02040503050406030204" pitchFamily="18" charset="0"/>
                                  </a:rPr>
                                  <m:t>i</m:t>
                                </m:r>
                              </m:sub>
                            </m:sSub>
                            <m:r>
                              <a:rPr lang="en-US" sz="3200" i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b>
                            <m:r>
                              <a:rPr lang="en-US" sz="3200" b="0" i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l-GR" sz="3200" b="0" i="0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l-GR" sz="3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l-GR" sz="3200" i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l-GR" sz="32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3200" i="0">
                                    <a:latin typeface="Cambria Math" panose="02040503050406030204" pitchFamily="18" charset="0"/>
                                  </a:rPr>
                                  <m:t>d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sz="3200" i="0">
                                    <a:latin typeface="Cambria Math" panose="02040503050406030204" pitchFamily="18" charset="0"/>
                                  </a:rPr>
                                  <m:t>i</m:t>
                                </m:r>
                              </m:sub>
                            </m:sSub>
                            <m:r>
                              <a:rPr lang="en-US" sz="3200" i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b>
                            <m:r>
                              <a:rPr lang="en-US" sz="3200" b="0" i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en-US" sz="3200" b="0" i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l-GR" sz="3200" dirty="0" smtClean="0"/>
                  <a:t> </a:t>
                </a:r>
                <a:r>
                  <a:rPr lang="en-US" sz="3200" dirty="0" smtClean="0"/>
                  <a:t>1 / f</a:t>
                </a:r>
                <a:endParaRPr lang="en-US" sz="3200" baseline="-250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0184" y="5205620"/>
                <a:ext cx="5595699" cy="869662"/>
              </a:xfrm>
              <a:prstGeom prst="rect">
                <a:avLst/>
              </a:prstGeom>
              <a:blipFill rotWithShape="0">
                <a:blip r:embed="rId4"/>
                <a:stretch>
                  <a:fillRect l="-2720" r="-1197" b="-2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TextBox 34"/>
          <p:cNvSpPr txBox="1"/>
          <p:nvPr/>
        </p:nvSpPr>
        <p:spPr>
          <a:xfrm>
            <a:off x="4137006" y="110166"/>
            <a:ext cx="4538999" cy="58477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l-GR" sz="3200" dirty="0" smtClean="0"/>
              <a:t>Πώς υπολογίζω την κλίση: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420247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28992" y="71190"/>
            <a:ext cx="5112618" cy="646331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l-GR" sz="3600" dirty="0" smtClean="0"/>
              <a:t>ΒΑΣΙΚΑ ΣΤΟΙΧΕΙΑ ΦΑΚΩΝ</a:t>
            </a:r>
            <a:r>
              <a:rPr lang="en-US" sz="3600" dirty="0" smtClean="0"/>
              <a:t> 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31346" r="15521" b="38929"/>
          <a:stretch/>
        </p:blipFill>
        <p:spPr>
          <a:xfrm>
            <a:off x="580027" y="3707158"/>
            <a:ext cx="5046073" cy="282064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60666" r="14931"/>
          <a:stretch/>
        </p:blipFill>
        <p:spPr>
          <a:xfrm>
            <a:off x="6549447" y="3432426"/>
            <a:ext cx="4663440" cy="342557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12160" r="14551" b="68451"/>
          <a:stretch/>
        </p:blipFill>
        <p:spPr>
          <a:xfrm>
            <a:off x="101600" y="764263"/>
            <a:ext cx="4051300" cy="277054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622506" y="889874"/>
            <a:ext cx="5103000" cy="205723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marL="457200" indent="-4572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l-GR" sz="2800" dirty="0" smtClean="0">
                <a:solidFill>
                  <a:srgbClr val="FFFF00"/>
                </a:solidFill>
              </a:rPr>
              <a:t>Ακτίνες καμπυλότητας: </a:t>
            </a:r>
            <a:r>
              <a:rPr lang="en-US" sz="2800" dirty="0" smtClean="0">
                <a:solidFill>
                  <a:srgbClr val="FFFF00"/>
                </a:solidFill>
              </a:rPr>
              <a:t>r</a:t>
            </a:r>
            <a:r>
              <a:rPr lang="en-US" sz="2800" baseline="-25000" dirty="0" smtClean="0">
                <a:solidFill>
                  <a:srgbClr val="FFFF00"/>
                </a:solidFill>
              </a:rPr>
              <a:t>1</a:t>
            </a:r>
            <a:r>
              <a:rPr lang="en-US" sz="2800" dirty="0" smtClean="0">
                <a:solidFill>
                  <a:srgbClr val="FFFF00"/>
                </a:solidFill>
              </a:rPr>
              <a:t>,r</a:t>
            </a:r>
            <a:r>
              <a:rPr lang="en-US" sz="2800" baseline="-25000" dirty="0" smtClean="0">
                <a:solidFill>
                  <a:srgbClr val="FFFF00"/>
                </a:solidFill>
              </a:rPr>
              <a:t>2</a:t>
            </a:r>
          </a:p>
          <a:p>
            <a:pPr marL="457200" indent="-4572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l-GR" sz="2800" dirty="0" smtClean="0">
                <a:solidFill>
                  <a:srgbClr val="FFFF00"/>
                </a:solidFill>
              </a:rPr>
              <a:t>Κύριος Άξονας</a:t>
            </a:r>
          </a:p>
          <a:p>
            <a:pPr marL="457200" indent="-4572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l-GR" sz="2800" dirty="0" smtClean="0">
                <a:solidFill>
                  <a:srgbClr val="FFFF00"/>
                </a:solidFill>
              </a:rPr>
              <a:t>Οπτικό κέντρο Ο</a:t>
            </a:r>
          </a:p>
          <a:p>
            <a:pPr marL="457200" indent="-4572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l-GR" sz="2800" dirty="0" smtClean="0">
                <a:solidFill>
                  <a:srgbClr val="FFFF00"/>
                </a:solidFill>
              </a:rPr>
              <a:t>Κύρια Εστία - Εστιακό επίπεδο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1883863" y="5283200"/>
            <a:ext cx="1189537" cy="0"/>
          </a:xfrm>
          <a:prstGeom prst="line">
            <a:avLst/>
          </a:prstGeom>
          <a:ln w="38100">
            <a:solidFill>
              <a:srgbClr val="FF0000"/>
            </a:solidFill>
            <a:head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 flipV="1">
            <a:off x="8881167" y="5155373"/>
            <a:ext cx="1189537" cy="0"/>
          </a:xfrm>
          <a:prstGeom prst="line">
            <a:avLst/>
          </a:prstGeom>
          <a:ln w="38100">
            <a:solidFill>
              <a:srgbClr val="FF0000"/>
            </a:solidFill>
            <a:head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13"/>
          <p:cNvGrpSpPr/>
          <p:nvPr/>
        </p:nvGrpSpPr>
        <p:grpSpPr>
          <a:xfrm>
            <a:off x="9329396" y="4886177"/>
            <a:ext cx="560453" cy="589190"/>
            <a:chOff x="10833100" y="591910"/>
            <a:chExt cx="560453" cy="589190"/>
          </a:xfrm>
        </p:grpSpPr>
        <p:sp>
          <p:nvSpPr>
            <p:cNvPr id="13" name="Oval 12"/>
            <p:cNvSpPr/>
            <p:nvPr/>
          </p:nvSpPr>
          <p:spPr>
            <a:xfrm>
              <a:off x="10833100" y="591910"/>
              <a:ext cx="546100" cy="58919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0920347" y="624563"/>
              <a:ext cx="47320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2800" dirty="0" smtClean="0">
                  <a:solidFill>
                    <a:srgbClr val="FF0000"/>
                  </a:solidFill>
                </a:rPr>
                <a:t>Ε΄</a:t>
              </a:r>
              <a:endParaRPr lang="en-US" sz="2800" dirty="0">
                <a:solidFill>
                  <a:srgbClr val="FF0000"/>
                </a:solidFill>
              </a:endParaRPr>
            </a:p>
          </p:txBody>
        </p:sp>
      </p:grpSp>
      <p:cxnSp>
        <p:nvCxnSpPr>
          <p:cNvPr id="16" name="Straight Connector 15"/>
          <p:cNvCxnSpPr/>
          <p:nvPr/>
        </p:nvCxnSpPr>
        <p:spPr>
          <a:xfrm>
            <a:off x="1883863" y="3707158"/>
            <a:ext cx="0" cy="3150842"/>
          </a:xfrm>
          <a:prstGeom prst="line">
            <a:avLst/>
          </a:prstGeom>
          <a:ln w="444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9356" y="5422279"/>
            <a:ext cx="713294" cy="74987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40061" y="3481129"/>
            <a:ext cx="42676" cy="317629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73036" y="3592627"/>
            <a:ext cx="42676" cy="317629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27871" y="3481129"/>
            <a:ext cx="42676" cy="3176291"/>
          </a:xfrm>
          <a:prstGeom prst="rect">
            <a:avLst/>
          </a:prstGeom>
        </p:spPr>
      </p:pic>
      <p:sp>
        <p:nvSpPr>
          <p:cNvPr id="22" name="Oval 21"/>
          <p:cNvSpPr/>
          <p:nvPr/>
        </p:nvSpPr>
        <p:spPr>
          <a:xfrm>
            <a:off x="1748800" y="5182134"/>
            <a:ext cx="182880" cy="18288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3914197" y="4711701"/>
            <a:ext cx="911803" cy="952500"/>
          </a:xfrm>
          <a:prstGeom prst="ellipse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7387647" y="4838700"/>
            <a:ext cx="786359" cy="818815"/>
          </a:xfrm>
          <a:prstGeom prst="ellipse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20210" y="5047668"/>
            <a:ext cx="195089" cy="195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612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0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99283" y="158721"/>
            <a:ext cx="8793433" cy="68794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marL="457200" indent="-4572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l-GR" sz="3600" dirty="0">
                <a:solidFill>
                  <a:srgbClr val="FFFF00"/>
                </a:solidFill>
              </a:rPr>
              <a:t>Εστιακή Απόσταση </a:t>
            </a:r>
            <a:r>
              <a:rPr lang="en-US" sz="3600" dirty="0">
                <a:solidFill>
                  <a:srgbClr val="FFFF00"/>
                </a:solidFill>
              </a:rPr>
              <a:t>f – </a:t>
            </a:r>
            <a:r>
              <a:rPr lang="el-GR" sz="3600" dirty="0">
                <a:solidFill>
                  <a:srgbClr val="FFFF00"/>
                </a:solidFill>
              </a:rPr>
              <a:t>Οπτική </a:t>
            </a:r>
            <a:r>
              <a:rPr lang="el-GR" sz="3600" dirty="0" smtClean="0">
                <a:solidFill>
                  <a:srgbClr val="FFFF00"/>
                </a:solidFill>
              </a:rPr>
              <a:t>Ισχύς </a:t>
            </a:r>
            <a:r>
              <a:rPr lang="en-US" sz="3600" dirty="0" smtClean="0">
                <a:solidFill>
                  <a:srgbClr val="FFFF00"/>
                </a:solidFill>
              </a:rPr>
              <a:t>D = 1/f</a:t>
            </a:r>
            <a:r>
              <a:rPr lang="el-GR" sz="3600" dirty="0" smtClean="0">
                <a:solidFill>
                  <a:srgbClr val="FFFF00"/>
                </a:solidFill>
              </a:rPr>
              <a:t> </a:t>
            </a:r>
            <a:endParaRPr lang="en-US" sz="3600" dirty="0">
              <a:solidFill>
                <a:srgbClr val="FFFF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4916" y="1005182"/>
            <a:ext cx="9297800" cy="30175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918448"/>
            <a:ext cx="4938188" cy="1639966"/>
          </a:xfrm>
          <a:prstGeom prst="rect">
            <a:avLst/>
          </a:prstGeom>
          <a:solidFill>
            <a:schemeClr val="bg1">
              <a:lumMod val="75000"/>
            </a:schemeClr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sp>
        <p:nvSpPr>
          <p:cNvPr id="8" name="TextBox 7"/>
          <p:cNvSpPr txBox="1"/>
          <p:nvPr/>
        </p:nvSpPr>
        <p:spPr>
          <a:xfrm>
            <a:off x="5308441" y="4346948"/>
            <a:ext cx="6858159" cy="2197396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l-GR" sz="2400" b="1" dirty="0" smtClean="0"/>
              <a:t>Πώς προσδιορίζουμε τα πρόσημα των</a:t>
            </a:r>
            <a:r>
              <a:rPr lang="el-GR" sz="2400" dirty="0" smtClean="0"/>
              <a:t> </a:t>
            </a:r>
            <a:r>
              <a:rPr lang="en-US" sz="2400" b="1" dirty="0" smtClean="0"/>
              <a:t>r</a:t>
            </a:r>
            <a:r>
              <a:rPr lang="en-US" sz="2400" b="1" baseline="-25000" dirty="0" smtClean="0"/>
              <a:t>1</a:t>
            </a:r>
            <a:r>
              <a:rPr lang="en-US" sz="2400" b="1" dirty="0" smtClean="0"/>
              <a:t>, r</a:t>
            </a:r>
            <a:r>
              <a:rPr lang="en-US" sz="2400" b="1" baseline="-25000" dirty="0" smtClean="0"/>
              <a:t>2</a:t>
            </a:r>
            <a:r>
              <a:rPr lang="en-US" sz="2400" b="1" dirty="0" smtClean="0"/>
              <a:t>:</a:t>
            </a:r>
          </a:p>
          <a:p>
            <a:pPr marL="342900" indent="-3429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l-GR" sz="2400" dirty="0" smtClean="0"/>
              <a:t>Οι ακτίνες προσπίπτουν από αριστερά</a:t>
            </a:r>
          </a:p>
          <a:p>
            <a:pPr marL="342900" indent="-3429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l-GR" sz="2400" dirty="0" smtClean="0"/>
              <a:t>Όταν προσπίπτουν σε </a:t>
            </a:r>
            <a:r>
              <a:rPr lang="el-GR" sz="2400" b="1" dirty="0" smtClean="0">
                <a:solidFill>
                  <a:srgbClr val="92D050"/>
                </a:solidFill>
              </a:rPr>
              <a:t>κυρτή</a:t>
            </a:r>
            <a:r>
              <a:rPr lang="el-GR" sz="2400" b="1" dirty="0" smtClean="0">
                <a:solidFill>
                  <a:schemeClr val="accent6"/>
                </a:solidFill>
              </a:rPr>
              <a:t> </a:t>
            </a:r>
            <a:r>
              <a:rPr lang="el-GR" sz="2400" dirty="0" smtClean="0"/>
              <a:t>επιφάνεια → </a:t>
            </a:r>
            <a:r>
              <a:rPr lang="en-US" sz="2400" b="1" dirty="0" smtClean="0">
                <a:solidFill>
                  <a:srgbClr val="92D050"/>
                </a:solidFill>
              </a:rPr>
              <a:t>r &gt;0  (+)</a:t>
            </a:r>
          </a:p>
          <a:p>
            <a:pPr marL="342900" indent="-3429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l-GR" sz="2400" dirty="0"/>
              <a:t>Όταν προσπίπτουν σε </a:t>
            </a:r>
            <a:r>
              <a:rPr lang="el-GR" sz="2400" b="1" dirty="0" smtClean="0">
                <a:solidFill>
                  <a:srgbClr val="FF0000"/>
                </a:solidFill>
              </a:rPr>
              <a:t>κοίλη</a:t>
            </a:r>
            <a:r>
              <a:rPr lang="el-GR" sz="2400" b="1" dirty="0" smtClean="0">
                <a:solidFill>
                  <a:srgbClr val="92D050"/>
                </a:solidFill>
              </a:rPr>
              <a:t> </a:t>
            </a:r>
            <a:r>
              <a:rPr lang="el-GR" sz="2400" b="1" dirty="0" smtClean="0">
                <a:solidFill>
                  <a:schemeClr val="accent6"/>
                </a:solidFill>
              </a:rPr>
              <a:t> </a:t>
            </a:r>
            <a:r>
              <a:rPr lang="el-GR" sz="2400" dirty="0"/>
              <a:t>επιφάνεια </a:t>
            </a:r>
            <a:r>
              <a:rPr lang="el-GR" sz="2400" dirty="0" smtClean="0"/>
              <a:t>→ </a:t>
            </a:r>
            <a:r>
              <a:rPr lang="en-US" sz="2400" b="1" dirty="0">
                <a:solidFill>
                  <a:srgbClr val="FF0000"/>
                </a:solidFill>
              </a:rPr>
              <a:t>r </a:t>
            </a:r>
            <a:r>
              <a:rPr lang="el-GR" sz="2400" b="1" dirty="0" smtClean="0">
                <a:solidFill>
                  <a:srgbClr val="FF0000"/>
                </a:solidFill>
              </a:rPr>
              <a:t>&lt;</a:t>
            </a:r>
            <a:r>
              <a:rPr lang="en-US" sz="2400" b="1" dirty="0" smtClean="0">
                <a:solidFill>
                  <a:srgbClr val="FF0000"/>
                </a:solidFill>
              </a:rPr>
              <a:t>0  (</a:t>
            </a:r>
            <a:r>
              <a:rPr lang="el-GR" sz="2400" b="1" dirty="0" smtClean="0">
                <a:solidFill>
                  <a:srgbClr val="FF0000"/>
                </a:solidFill>
              </a:rPr>
              <a:t>-</a:t>
            </a:r>
            <a:r>
              <a:rPr lang="en-US" sz="2400" b="1" dirty="0" smtClean="0">
                <a:solidFill>
                  <a:srgbClr val="FF0000"/>
                </a:solidFill>
              </a:rPr>
              <a:t>)</a:t>
            </a:r>
            <a:endParaRPr lang="el-GR" sz="2400" b="1" dirty="0" smtClean="0">
              <a:solidFill>
                <a:srgbClr val="FF0000"/>
              </a:solidFill>
            </a:endParaRPr>
          </a:p>
          <a:p>
            <a:pPr marL="342900" indent="-3429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l-GR" sz="2400" dirty="0"/>
              <a:t>Όταν προσπίπτουν σε </a:t>
            </a:r>
            <a:r>
              <a:rPr lang="el-GR" sz="2400" b="1" dirty="0" smtClean="0">
                <a:solidFill>
                  <a:srgbClr val="00B0F0"/>
                </a:solidFill>
              </a:rPr>
              <a:t>επίπεδη</a:t>
            </a:r>
            <a:r>
              <a:rPr lang="el-GR" sz="2400" b="1" dirty="0" smtClean="0">
                <a:solidFill>
                  <a:srgbClr val="92D050"/>
                </a:solidFill>
              </a:rPr>
              <a:t> </a:t>
            </a:r>
            <a:r>
              <a:rPr lang="el-GR" sz="2400" b="1" dirty="0" smtClean="0">
                <a:solidFill>
                  <a:schemeClr val="accent6"/>
                </a:solidFill>
              </a:rPr>
              <a:t> </a:t>
            </a:r>
            <a:r>
              <a:rPr lang="el-GR" sz="2400" dirty="0"/>
              <a:t>επιφάνεια → </a:t>
            </a:r>
            <a:r>
              <a:rPr lang="en-US" sz="2400" b="1" dirty="0">
                <a:solidFill>
                  <a:srgbClr val="00B0F0"/>
                </a:solidFill>
              </a:rPr>
              <a:t>r </a:t>
            </a:r>
            <a:r>
              <a:rPr lang="el-GR" sz="2400" b="1" dirty="0" smtClean="0">
                <a:solidFill>
                  <a:srgbClr val="00B0F0"/>
                </a:solidFill>
              </a:rPr>
              <a:t>=</a:t>
            </a:r>
            <a:r>
              <a:rPr lang="en-US" sz="2400" b="1" dirty="0" smtClean="0">
                <a:solidFill>
                  <a:srgbClr val="00B0F0"/>
                </a:solidFill>
              </a:rPr>
              <a:t>∞</a:t>
            </a:r>
            <a:endParaRPr lang="en-US" sz="2400" b="1" dirty="0">
              <a:solidFill>
                <a:srgbClr val="00B0F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651" y="4288024"/>
            <a:ext cx="4870885" cy="49244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l-GR" sz="2600" dirty="0" smtClean="0"/>
              <a:t>Τύπος των κατασκευαστών φακών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4240426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TextBox 68"/>
          <p:cNvSpPr txBox="1"/>
          <p:nvPr/>
        </p:nvSpPr>
        <p:spPr>
          <a:xfrm>
            <a:off x="6864594" y="3392370"/>
            <a:ext cx="4732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dirty="0" smtClean="0">
                <a:solidFill>
                  <a:srgbClr val="FF0000"/>
                </a:solidFill>
              </a:rPr>
              <a:t>Ε΄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5748283" y="2450937"/>
            <a:ext cx="152400" cy="27432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own Arrow 6"/>
          <p:cNvSpPr/>
          <p:nvPr/>
        </p:nvSpPr>
        <p:spPr>
          <a:xfrm flipV="1">
            <a:off x="3016288" y="3346287"/>
            <a:ext cx="277465" cy="493776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7151432" y="3797136"/>
            <a:ext cx="64008" cy="6400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Down Arrow 19"/>
          <p:cNvSpPr/>
          <p:nvPr/>
        </p:nvSpPr>
        <p:spPr>
          <a:xfrm>
            <a:off x="8732782" y="3831681"/>
            <a:ext cx="203200" cy="530352"/>
          </a:xfrm>
          <a:prstGeom prst="down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7" name="Group 66"/>
          <p:cNvGrpSpPr/>
          <p:nvPr/>
        </p:nvGrpSpPr>
        <p:grpSpPr>
          <a:xfrm>
            <a:off x="5819514" y="3341397"/>
            <a:ext cx="3138835" cy="1090847"/>
            <a:chOff x="4293110" y="1119060"/>
            <a:chExt cx="3138835" cy="109084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4293110" y="1119060"/>
              <a:ext cx="3138835" cy="1090847"/>
            </a:xfrm>
            <a:prstGeom prst="line">
              <a:avLst/>
            </a:prstGeom>
            <a:ln w="190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>
              <a:off x="4686300" y="1263650"/>
              <a:ext cx="546100" cy="184150"/>
            </a:xfrm>
            <a:prstGeom prst="straightConnector1">
              <a:avLst/>
            </a:prstGeom>
            <a:ln>
              <a:solidFill>
                <a:schemeClr val="accent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oup 35"/>
          <p:cNvGrpSpPr/>
          <p:nvPr/>
        </p:nvGrpSpPr>
        <p:grpSpPr>
          <a:xfrm>
            <a:off x="3168381" y="3343109"/>
            <a:ext cx="2653102" cy="0"/>
            <a:chOff x="3168381" y="3343109"/>
            <a:chExt cx="2653102" cy="0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3168381" y="3343109"/>
              <a:ext cx="2653102" cy="0"/>
            </a:xfrm>
            <a:prstGeom prst="line">
              <a:avLst/>
            </a:prstGeom>
            <a:ln w="190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>
              <a:off x="3686249" y="3343109"/>
              <a:ext cx="445770" cy="0"/>
            </a:xfrm>
            <a:prstGeom prst="straightConnector1">
              <a:avLst/>
            </a:prstGeom>
            <a:ln>
              <a:solidFill>
                <a:schemeClr val="accent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5" name="Group 64"/>
          <p:cNvGrpSpPr/>
          <p:nvPr/>
        </p:nvGrpSpPr>
        <p:grpSpPr>
          <a:xfrm>
            <a:off x="3167821" y="3353602"/>
            <a:ext cx="5973514" cy="1090847"/>
            <a:chOff x="2482390" y="1123950"/>
            <a:chExt cx="5973514" cy="1090847"/>
          </a:xfrm>
        </p:grpSpPr>
        <p:cxnSp>
          <p:nvCxnSpPr>
            <p:cNvPr id="22" name="Straight Connector 21"/>
            <p:cNvCxnSpPr/>
            <p:nvPr/>
          </p:nvCxnSpPr>
          <p:spPr>
            <a:xfrm>
              <a:off x="2482390" y="1123950"/>
              <a:ext cx="5973514" cy="1090847"/>
            </a:xfrm>
            <a:prstGeom prst="line">
              <a:avLst/>
            </a:prstGeom>
            <a:ln w="190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>
              <a:off x="5354731" y="1649376"/>
              <a:ext cx="698500" cy="126082"/>
            </a:xfrm>
            <a:prstGeom prst="straightConnector1">
              <a:avLst/>
            </a:prstGeom>
            <a:ln>
              <a:solidFill>
                <a:schemeClr val="accent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>
              <a:off x="2905873" y="1203299"/>
              <a:ext cx="546210" cy="97922"/>
            </a:xfrm>
            <a:prstGeom prst="straightConnector1">
              <a:avLst/>
            </a:prstGeom>
            <a:ln>
              <a:solidFill>
                <a:schemeClr val="accent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4" name="Group 63"/>
          <p:cNvGrpSpPr/>
          <p:nvPr/>
        </p:nvGrpSpPr>
        <p:grpSpPr>
          <a:xfrm>
            <a:off x="3181928" y="3370483"/>
            <a:ext cx="2664680" cy="1003608"/>
            <a:chOff x="3156373" y="3352329"/>
            <a:chExt cx="2664680" cy="1003608"/>
          </a:xfrm>
        </p:grpSpPr>
        <p:cxnSp>
          <p:nvCxnSpPr>
            <p:cNvPr id="11" name="Straight Connector 10"/>
            <p:cNvCxnSpPr>
              <a:stCxn id="7" idx="2"/>
            </p:cNvCxnSpPr>
            <p:nvPr/>
          </p:nvCxnSpPr>
          <p:spPr>
            <a:xfrm>
              <a:off x="3156373" y="3352329"/>
              <a:ext cx="2664680" cy="1003608"/>
            </a:xfrm>
            <a:prstGeom prst="line">
              <a:avLst/>
            </a:prstGeom>
            <a:ln w="190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/>
            <p:nvPr/>
          </p:nvCxnSpPr>
          <p:spPr>
            <a:xfrm>
              <a:off x="3426270" y="3443964"/>
              <a:ext cx="659599" cy="251792"/>
            </a:xfrm>
            <a:prstGeom prst="straightConnector1">
              <a:avLst/>
            </a:prstGeom>
            <a:ln>
              <a:solidFill>
                <a:schemeClr val="accent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3"/>
          <p:cNvGrpSpPr/>
          <p:nvPr/>
        </p:nvGrpSpPr>
        <p:grpSpPr>
          <a:xfrm>
            <a:off x="2000255" y="3703565"/>
            <a:ext cx="8331200" cy="523220"/>
            <a:chOff x="508000" y="1477183"/>
            <a:chExt cx="8331200" cy="523220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508000" y="1600200"/>
              <a:ext cx="83312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Oval 8"/>
            <p:cNvSpPr/>
            <p:nvPr/>
          </p:nvSpPr>
          <p:spPr>
            <a:xfrm>
              <a:off x="2901950" y="1581149"/>
              <a:ext cx="64008" cy="64008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2582740" y="1477183"/>
              <a:ext cx="35939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2800" dirty="0" smtClean="0">
                  <a:solidFill>
                    <a:srgbClr val="FF0000"/>
                  </a:solidFill>
                </a:rPr>
                <a:t>Ε</a:t>
              </a:r>
              <a:endParaRPr lang="en-US" sz="28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5826631" y="4369703"/>
            <a:ext cx="3263900" cy="19050"/>
            <a:chOff x="4273550" y="2127559"/>
            <a:chExt cx="3263900" cy="19050"/>
          </a:xfrm>
        </p:grpSpPr>
        <p:cxnSp>
          <p:nvCxnSpPr>
            <p:cNvPr id="13" name="Straight Connector 12"/>
            <p:cNvCxnSpPr/>
            <p:nvPr/>
          </p:nvCxnSpPr>
          <p:spPr>
            <a:xfrm>
              <a:off x="4273550" y="2127559"/>
              <a:ext cx="3263900" cy="19050"/>
            </a:xfrm>
            <a:prstGeom prst="line">
              <a:avLst/>
            </a:prstGeom>
            <a:ln w="190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/>
            <p:nvPr/>
          </p:nvCxnSpPr>
          <p:spPr>
            <a:xfrm>
              <a:off x="4533900" y="2127559"/>
              <a:ext cx="698500" cy="0"/>
            </a:xfrm>
            <a:prstGeom prst="straightConnector1">
              <a:avLst/>
            </a:prstGeom>
            <a:ln>
              <a:solidFill>
                <a:schemeClr val="accent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2" name="Group 71"/>
          <p:cNvGrpSpPr/>
          <p:nvPr/>
        </p:nvGrpSpPr>
        <p:grpSpPr>
          <a:xfrm>
            <a:off x="4366681" y="3082398"/>
            <a:ext cx="330348" cy="400110"/>
            <a:chOff x="2901950" y="3809633"/>
            <a:chExt cx="330348" cy="400110"/>
          </a:xfrm>
        </p:grpSpPr>
        <p:sp>
          <p:nvSpPr>
            <p:cNvPr id="71" name="Oval 70"/>
            <p:cNvSpPr/>
            <p:nvPr/>
          </p:nvSpPr>
          <p:spPr>
            <a:xfrm>
              <a:off x="2901950" y="3848986"/>
              <a:ext cx="330348" cy="347330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2908065" y="3809633"/>
              <a:ext cx="3145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2000" dirty="0" smtClean="0"/>
                <a:t>1</a:t>
              </a:r>
              <a:endParaRPr lang="en-US" sz="2000" dirty="0"/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4836655" y="3837833"/>
            <a:ext cx="330348" cy="400110"/>
            <a:chOff x="2901950" y="3809633"/>
            <a:chExt cx="330348" cy="400110"/>
          </a:xfrm>
        </p:grpSpPr>
        <p:sp>
          <p:nvSpPr>
            <p:cNvPr id="74" name="Oval 73"/>
            <p:cNvSpPr/>
            <p:nvPr/>
          </p:nvSpPr>
          <p:spPr>
            <a:xfrm>
              <a:off x="2901950" y="3848986"/>
              <a:ext cx="330348" cy="347330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2908065" y="3809633"/>
              <a:ext cx="3145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2000" dirty="0" smtClean="0"/>
                <a:t>3</a:t>
              </a:r>
              <a:endParaRPr lang="en-US" sz="2000" dirty="0"/>
            </a:p>
          </p:txBody>
        </p:sp>
      </p:grpSp>
      <p:grpSp>
        <p:nvGrpSpPr>
          <p:cNvPr id="76" name="Group 75"/>
          <p:cNvGrpSpPr/>
          <p:nvPr/>
        </p:nvGrpSpPr>
        <p:grpSpPr>
          <a:xfrm>
            <a:off x="4600856" y="3423712"/>
            <a:ext cx="330348" cy="400110"/>
            <a:chOff x="2901950" y="3809633"/>
            <a:chExt cx="330348" cy="400110"/>
          </a:xfrm>
        </p:grpSpPr>
        <p:sp>
          <p:nvSpPr>
            <p:cNvPr id="77" name="Oval 76"/>
            <p:cNvSpPr/>
            <p:nvPr/>
          </p:nvSpPr>
          <p:spPr>
            <a:xfrm>
              <a:off x="2901950" y="3848986"/>
              <a:ext cx="330348" cy="347330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2908065" y="3809633"/>
              <a:ext cx="3145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2000" dirty="0" smtClean="0"/>
                <a:t>2</a:t>
              </a:r>
              <a:endParaRPr lang="en-US" sz="2000" dirty="0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9652322" y="3387987"/>
            <a:ext cx="111120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dirty="0" smtClean="0">
                <a:solidFill>
                  <a:srgbClr val="002060"/>
                </a:solidFill>
              </a:rPr>
              <a:t>Κύριος </a:t>
            </a:r>
          </a:p>
          <a:p>
            <a:r>
              <a:rPr lang="el-GR" sz="2400" dirty="0" smtClean="0">
                <a:solidFill>
                  <a:srgbClr val="002060"/>
                </a:solidFill>
              </a:rPr>
              <a:t>Άξονας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794271" y="5674432"/>
            <a:ext cx="1693028" cy="461665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l-GR" sz="2400" dirty="0" smtClean="0">
                <a:solidFill>
                  <a:srgbClr val="FF0000"/>
                </a:solidFill>
              </a:rPr>
              <a:t>Κύρια Εστία</a:t>
            </a:r>
            <a:endParaRPr lang="en-US" sz="2400" dirty="0">
              <a:solidFill>
                <a:srgbClr val="FF0000"/>
              </a:solidFill>
            </a:endParaRPr>
          </a:p>
        </p:txBody>
      </p:sp>
      <p:cxnSp>
        <p:nvCxnSpPr>
          <p:cNvPr id="21" name="Straight Arrow Connector 20"/>
          <p:cNvCxnSpPr>
            <a:endCxn id="68" idx="3"/>
          </p:cNvCxnSpPr>
          <p:nvPr/>
        </p:nvCxnSpPr>
        <p:spPr>
          <a:xfrm flipH="1" flipV="1">
            <a:off x="4434389" y="3965175"/>
            <a:ext cx="759625" cy="174958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endCxn id="69" idx="2"/>
          </p:cNvCxnSpPr>
          <p:nvPr/>
        </p:nvCxnSpPr>
        <p:spPr>
          <a:xfrm flipV="1">
            <a:off x="5939799" y="3915590"/>
            <a:ext cx="1161398" cy="180468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1806684" y="3408249"/>
            <a:ext cx="13048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solidFill>
                  <a:schemeClr val="accent5"/>
                </a:solidFill>
              </a:rPr>
              <a:t>αντικείμενο</a:t>
            </a: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39588" y="336944"/>
            <a:ext cx="10200421" cy="5232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l-GR" sz="2800" dirty="0" smtClean="0"/>
              <a:t>ΠΡΟΣΔΙΟΡΙΣΜΟΣ ΕΙΔΩΛΟΥ ΣΕ ΣΥΓΚΛΙΝΟΝΤΑ ΦΑΚΟ – ΚΥΡΙΕΣ ΑΚΤΙΝΕΣ</a:t>
            </a:r>
            <a:endParaRPr lang="en-US" sz="2800" dirty="0"/>
          </a:p>
        </p:txBody>
      </p:sp>
      <p:sp>
        <p:nvSpPr>
          <p:cNvPr id="35" name="TextBox 34"/>
          <p:cNvSpPr txBox="1"/>
          <p:nvPr/>
        </p:nvSpPr>
        <p:spPr>
          <a:xfrm>
            <a:off x="8381773" y="3423712"/>
            <a:ext cx="9317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dirty="0">
                <a:solidFill>
                  <a:schemeClr val="accent6"/>
                </a:solidFill>
              </a:rPr>
              <a:t>ε</a:t>
            </a:r>
            <a:r>
              <a:rPr lang="el-GR" sz="2000" dirty="0" smtClean="0">
                <a:solidFill>
                  <a:schemeClr val="accent6"/>
                </a:solidFill>
              </a:rPr>
              <a:t>ίδωλο</a:t>
            </a:r>
            <a:endParaRPr lang="en-US" sz="2000" dirty="0">
              <a:solidFill>
                <a:schemeClr val="accent6"/>
              </a:solidFill>
            </a:endParaRP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34382" y="1016609"/>
            <a:ext cx="3336686" cy="268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853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0" grpId="0" animBg="1"/>
      <p:bldP spid="29" grpId="0"/>
      <p:bldP spid="3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40"/>
          <p:cNvGrpSpPr/>
          <p:nvPr/>
        </p:nvGrpSpPr>
        <p:grpSpPr>
          <a:xfrm>
            <a:off x="2857500" y="812800"/>
            <a:ext cx="6477000" cy="5190478"/>
            <a:chOff x="2857500" y="812800"/>
            <a:chExt cx="6477000" cy="5190478"/>
          </a:xfrm>
        </p:grpSpPr>
        <p:grpSp>
          <p:nvGrpSpPr>
            <p:cNvPr id="37" name="Group 36"/>
            <p:cNvGrpSpPr/>
            <p:nvPr/>
          </p:nvGrpSpPr>
          <p:grpSpPr>
            <a:xfrm>
              <a:off x="2857500" y="812800"/>
              <a:ext cx="6477000" cy="5190478"/>
              <a:chOff x="2857500" y="812800"/>
              <a:chExt cx="6477000" cy="5190478"/>
            </a:xfrm>
          </p:grpSpPr>
          <p:sp>
            <p:nvSpPr>
              <p:cNvPr id="3" name="Rectangle 2"/>
              <p:cNvSpPr/>
              <p:nvPr/>
            </p:nvSpPr>
            <p:spPr>
              <a:xfrm>
                <a:off x="2857500" y="2489200"/>
                <a:ext cx="6477000" cy="18288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" name="Straight Arrow Connector 4"/>
              <p:cNvCxnSpPr>
                <a:endCxn id="3" idx="0"/>
              </p:cNvCxnSpPr>
              <p:nvPr/>
            </p:nvCxnSpPr>
            <p:spPr>
              <a:xfrm>
                <a:off x="4089400" y="812800"/>
                <a:ext cx="2006600" cy="1676400"/>
              </a:xfrm>
              <a:prstGeom prst="straightConnector1">
                <a:avLst/>
              </a:prstGeom>
              <a:ln w="22225">
                <a:solidFill>
                  <a:srgbClr val="FFC000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Straight Connector 6"/>
              <p:cNvCxnSpPr/>
              <p:nvPr/>
            </p:nvCxnSpPr>
            <p:spPr>
              <a:xfrm>
                <a:off x="6088268" y="922507"/>
                <a:ext cx="0" cy="4206240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Arrow Connector 8"/>
              <p:cNvCxnSpPr>
                <a:stCxn id="3" idx="0"/>
              </p:cNvCxnSpPr>
              <p:nvPr/>
            </p:nvCxnSpPr>
            <p:spPr>
              <a:xfrm>
                <a:off x="6096000" y="2489200"/>
                <a:ext cx="492868" cy="1828800"/>
              </a:xfrm>
              <a:prstGeom prst="straightConnector1">
                <a:avLst/>
              </a:prstGeom>
              <a:ln w="25400">
                <a:solidFill>
                  <a:srgbClr val="FFC000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Arrow Connector 10"/>
              <p:cNvCxnSpPr/>
              <p:nvPr/>
            </p:nvCxnSpPr>
            <p:spPr>
              <a:xfrm>
                <a:off x="6588868" y="4326878"/>
                <a:ext cx="2006600" cy="1676400"/>
              </a:xfrm>
              <a:prstGeom prst="straightConnector1">
                <a:avLst/>
              </a:prstGeom>
              <a:ln w="22225">
                <a:solidFill>
                  <a:srgbClr val="FFC000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Arrow Connector 14"/>
              <p:cNvCxnSpPr/>
              <p:nvPr/>
            </p:nvCxnSpPr>
            <p:spPr>
              <a:xfrm>
                <a:off x="6234806" y="3016508"/>
                <a:ext cx="159509" cy="576241"/>
              </a:xfrm>
              <a:prstGeom prst="straightConnector1">
                <a:avLst/>
              </a:prstGeom>
              <a:ln>
                <a:solidFill>
                  <a:srgbClr val="FFC000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Arrow Connector 19"/>
              <p:cNvCxnSpPr/>
              <p:nvPr/>
            </p:nvCxnSpPr>
            <p:spPr>
              <a:xfrm>
                <a:off x="4734128" y="1348902"/>
                <a:ext cx="415046" cy="338670"/>
              </a:xfrm>
              <a:prstGeom prst="straightConnector1">
                <a:avLst/>
              </a:prstGeom>
              <a:ln>
                <a:solidFill>
                  <a:srgbClr val="FFC000"/>
                </a:solidFill>
                <a:headEnd w="lg" len="lg"/>
                <a:tailEnd type="triangle" w="lg" len="lg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1" name="Straight Arrow Connector 20"/>
              <p:cNvCxnSpPr/>
              <p:nvPr/>
            </p:nvCxnSpPr>
            <p:spPr>
              <a:xfrm>
                <a:off x="6874214" y="4549479"/>
                <a:ext cx="382620" cy="320836"/>
              </a:xfrm>
              <a:prstGeom prst="straightConnector1">
                <a:avLst/>
              </a:prstGeom>
              <a:ln>
                <a:solidFill>
                  <a:srgbClr val="FFC000"/>
                </a:solidFill>
                <a:headEnd w="lg" len="lg"/>
                <a:tailEnd type="triangle" w="lg" len="lg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23" name="TextBox 22"/>
              <p:cNvSpPr txBox="1"/>
              <p:nvPr/>
            </p:nvSpPr>
            <p:spPr>
              <a:xfrm>
                <a:off x="6172534" y="4340565"/>
                <a:ext cx="28405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x</a:t>
                </a:r>
                <a:endParaRPr lang="en-US" dirty="0"/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5600991" y="3180003"/>
                <a:ext cx="27603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z</a:t>
                </a:r>
                <a:endParaRPr lang="en-US" dirty="0"/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6033029" y="3119962"/>
                <a:ext cx="30489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l-GR" dirty="0" smtClean="0"/>
                  <a:t>δ</a:t>
                </a:r>
                <a:endParaRPr lang="en-US" dirty="0"/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5756774" y="1935190"/>
                <a:ext cx="31611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l-GR" dirty="0" smtClean="0"/>
                  <a:t>α</a:t>
                </a:r>
                <a:endParaRPr lang="en-US" dirty="0"/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6617400" y="4549479"/>
                <a:ext cx="31611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l-GR" dirty="0" smtClean="0"/>
                  <a:t>α</a:t>
                </a:r>
                <a:endParaRPr lang="en-US" dirty="0"/>
              </a:p>
            </p:txBody>
          </p:sp>
          <p:sp>
            <p:nvSpPr>
              <p:cNvPr id="28" name="Arc 27"/>
              <p:cNvSpPr/>
              <p:nvPr/>
            </p:nvSpPr>
            <p:spPr>
              <a:xfrm rot="16803119">
                <a:off x="5772587" y="1678903"/>
                <a:ext cx="531419" cy="881905"/>
              </a:xfrm>
              <a:prstGeom prst="arc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Arc 28"/>
              <p:cNvSpPr/>
              <p:nvPr/>
            </p:nvSpPr>
            <p:spPr>
              <a:xfrm rot="5400000">
                <a:off x="6312665" y="4245140"/>
                <a:ext cx="596340" cy="810904"/>
              </a:xfrm>
              <a:prstGeom prst="arc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1" name="Straight Arrow Connector 30"/>
              <p:cNvCxnSpPr/>
              <p:nvPr/>
            </p:nvCxnSpPr>
            <p:spPr>
              <a:xfrm>
                <a:off x="6070727" y="4455268"/>
                <a:ext cx="548640" cy="0"/>
              </a:xfrm>
              <a:prstGeom prst="straightConnector1">
                <a:avLst/>
              </a:prstGeom>
              <a:ln w="25400"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Arrow Connector 32"/>
              <p:cNvCxnSpPr/>
              <p:nvPr/>
            </p:nvCxnSpPr>
            <p:spPr>
              <a:xfrm flipH="1">
                <a:off x="5733622" y="3489294"/>
                <a:ext cx="0" cy="837584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Arrow Connector 33"/>
              <p:cNvCxnSpPr/>
              <p:nvPr/>
            </p:nvCxnSpPr>
            <p:spPr>
              <a:xfrm flipH="1" flipV="1">
                <a:off x="5729372" y="2458451"/>
                <a:ext cx="0" cy="837584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" name="TextBox 34"/>
              <p:cNvSpPr txBox="1"/>
              <p:nvPr/>
            </p:nvSpPr>
            <p:spPr>
              <a:xfrm>
                <a:off x="3877852" y="3367072"/>
                <a:ext cx="1029128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x = z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∙</a:t>
                </a:r>
                <a:r>
                  <a:rPr lang="el-GR" dirty="0" smtClean="0"/>
                  <a:t>εφδ</a:t>
                </a:r>
                <a:endParaRPr lang="en-US" dirty="0"/>
              </a:p>
            </p:txBody>
          </p:sp>
        </p:grpSp>
        <p:cxnSp>
          <p:nvCxnSpPr>
            <p:cNvPr id="10" name="Straight Connector 9"/>
            <p:cNvCxnSpPr/>
            <p:nvPr/>
          </p:nvCxnSpPr>
          <p:spPr>
            <a:xfrm>
              <a:off x="6590898" y="927100"/>
              <a:ext cx="0" cy="4206240"/>
            </a:xfrm>
            <a:prstGeom prst="line">
              <a:avLst/>
            </a:prstGeom>
            <a:ln w="285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39363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8166852" y="1068746"/>
            <a:ext cx="170052" cy="343203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4546600" y="2752985"/>
            <a:ext cx="7467392" cy="317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6721407" y="2760929"/>
            <a:ext cx="51016" cy="57199"/>
          </a:xfrm>
          <a:prstGeom prst="ellipse">
            <a:avLst/>
          </a:prstGeom>
          <a:solidFill>
            <a:srgbClr val="0070C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9743440" y="2752985"/>
            <a:ext cx="51015" cy="5719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Down Arrow 19"/>
          <p:cNvSpPr/>
          <p:nvPr/>
        </p:nvSpPr>
        <p:spPr>
          <a:xfrm>
            <a:off x="11415859" y="2778811"/>
            <a:ext cx="102031" cy="686407"/>
          </a:xfrm>
          <a:prstGeom prst="down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>
            <a:endCxn id="20" idx="2"/>
          </p:cNvCxnSpPr>
          <p:nvPr/>
        </p:nvCxnSpPr>
        <p:spPr>
          <a:xfrm>
            <a:off x="5284128" y="2188924"/>
            <a:ext cx="6182746" cy="1276295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8542384" y="2851055"/>
            <a:ext cx="779406" cy="157742"/>
          </a:xfrm>
          <a:prstGeom prst="straightConnector1">
            <a:avLst/>
          </a:prstGeom>
          <a:ln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5860456" y="2298559"/>
            <a:ext cx="609477" cy="122511"/>
          </a:xfrm>
          <a:prstGeom prst="straightConnector1">
            <a:avLst/>
          </a:prstGeom>
          <a:ln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>
            <a:off x="6388144" y="2298559"/>
            <a:ext cx="401022" cy="6546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dirty="0" smtClean="0">
                <a:solidFill>
                  <a:srgbClr val="FF0000"/>
                </a:solidFill>
              </a:rPr>
              <a:t>Ε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9813131" y="2608801"/>
            <a:ext cx="528017" cy="6546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dirty="0" smtClean="0">
                <a:solidFill>
                  <a:srgbClr val="FF0000"/>
                </a:solidFill>
              </a:rPr>
              <a:t>Ε΄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86" name="Down Arrow 85"/>
          <p:cNvSpPr/>
          <p:nvPr/>
        </p:nvSpPr>
        <p:spPr>
          <a:xfrm flipV="1">
            <a:off x="5246100" y="2188924"/>
            <a:ext cx="102031" cy="589888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TextBox 87"/>
          <p:cNvSpPr txBox="1"/>
          <p:nvPr/>
        </p:nvSpPr>
        <p:spPr>
          <a:xfrm>
            <a:off x="7924896" y="2720051"/>
            <a:ext cx="470779" cy="6546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dirty="0" smtClean="0">
                <a:solidFill>
                  <a:schemeClr val="accent5">
                    <a:lumMod val="75000"/>
                  </a:schemeClr>
                </a:solidFill>
              </a:rPr>
              <a:t>Ο</a:t>
            </a:r>
            <a:endParaRPr lang="en-US" sz="2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4675195" y="2124208"/>
            <a:ext cx="553059" cy="6546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</a:rPr>
              <a:t>h</a:t>
            </a:r>
            <a:r>
              <a:rPr lang="en-US" sz="2800" baseline="-25000" dirty="0" smtClean="0">
                <a:solidFill>
                  <a:schemeClr val="accent5">
                    <a:lumMod val="75000"/>
                  </a:schemeClr>
                </a:solidFill>
              </a:rPr>
              <a:t>0</a:t>
            </a:r>
            <a:endParaRPr lang="en-US" sz="2800" baseline="-25000" dirty="0">
              <a:solidFill>
                <a:schemeClr val="accent5">
                  <a:lumMod val="75000"/>
                </a:schemeClr>
              </a:solidFill>
            </a:endParaRPr>
          </a:p>
        </p:txBody>
      </p:sp>
      <p:grpSp>
        <p:nvGrpSpPr>
          <p:cNvPr id="102" name="Group 101"/>
          <p:cNvGrpSpPr/>
          <p:nvPr/>
        </p:nvGrpSpPr>
        <p:grpSpPr>
          <a:xfrm>
            <a:off x="5297114" y="2936103"/>
            <a:ext cx="2927673" cy="654604"/>
            <a:chOff x="1625506" y="1721165"/>
            <a:chExt cx="2623765" cy="523220"/>
          </a:xfrm>
        </p:grpSpPr>
        <p:sp>
          <p:nvSpPr>
            <p:cNvPr id="91" name="TextBox 90"/>
            <p:cNvSpPr txBox="1"/>
            <p:nvPr/>
          </p:nvSpPr>
          <p:spPr>
            <a:xfrm>
              <a:off x="2696801" y="1721165"/>
              <a:ext cx="49564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d</a:t>
              </a:r>
              <a:r>
                <a:rPr lang="en-US" sz="2800" baseline="-25000" dirty="0" smtClean="0"/>
                <a:t>0</a:t>
              </a:r>
              <a:endParaRPr lang="en-US" sz="2800" baseline="-25000" dirty="0"/>
            </a:p>
          </p:txBody>
        </p:sp>
        <p:cxnSp>
          <p:nvCxnSpPr>
            <p:cNvPr id="95" name="Straight Arrow Connector 94"/>
            <p:cNvCxnSpPr/>
            <p:nvPr/>
          </p:nvCxnSpPr>
          <p:spPr>
            <a:xfrm>
              <a:off x="3170008" y="1982775"/>
              <a:ext cx="1079263" cy="0"/>
            </a:xfrm>
            <a:prstGeom prst="straightConnector1">
              <a:avLst/>
            </a:prstGeom>
            <a:ln w="158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Arrow Connector 95"/>
            <p:cNvCxnSpPr/>
            <p:nvPr/>
          </p:nvCxnSpPr>
          <p:spPr>
            <a:xfrm flipH="1">
              <a:off x="1625506" y="1996648"/>
              <a:ext cx="1078992" cy="0"/>
            </a:xfrm>
            <a:prstGeom prst="straightConnector1">
              <a:avLst/>
            </a:prstGeom>
            <a:ln w="158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8" name="Straight Connector 97"/>
          <p:cNvCxnSpPr/>
          <p:nvPr/>
        </p:nvCxnSpPr>
        <p:spPr>
          <a:xfrm>
            <a:off x="5284128" y="2835010"/>
            <a:ext cx="0" cy="462055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TextBox 100"/>
          <p:cNvSpPr txBox="1"/>
          <p:nvPr/>
        </p:nvSpPr>
        <p:spPr>
          <a:xfrm>
            <a:off x="11518610" y="2812769"/>
            <a:ext cx="477934" cy="6546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6"/>
                </a:solidFill>
              </a:rPr>
              <a:t>h</a:t>
            </a:r>
            <a:r>
              <a:rPr lang="en-US" sz="2800" baseline="-25000" dirty="0" smtClean="0">
                <a:solidFill>
                  <a:schemeClr val="accent6"/>
                </a:solidFill>
              </a:rPr>
              <a:t>i</a:t>
            </a:r>
            <a:endParaRPr lang="en-US" sz="2800" baseline="-25000" dirty="0">
              <a:solidFill>
                <a:schemeClr val="accent6"/>
              </a:solidFill>
            </a:endParaRPr>
          </a:p>
        </p:txBody>
      </p:sp>
      <p:grpSp>
        <p:nvGrpSpPr>
          <p:cNvPr id="103" name="Group 102"/>
          <p:cNvGrpSpPr/>
          <p:nvPr/>
        </p:nvGrpSpPr>
        <p:grpSpPr>
          <a:xfrm>
            <a:off x="8258484" y="1816351"/>
            <a:ext cx="3211856" cy="654604"/>
            <a:chOff x="1625506" y="1721165"/>
            <a:chExt cx="2878449" cy="523220"/>
          </a:xfrm>
        </p:grpSpPr>
        <p:sp>
          <p:nvSpPr>
            <p:cNvPr id="104" name="TextBox 103"/>
            <p:cNvSpPr txBox="1"/>
            <p:nvPr/>
          </p:nvSpPr>
          <p:spPr>
            <a:xfrm>
              <a:off x="2828827" y="1721165"/>
              <a:ext cx="42832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d</a:t>
              </a:r>
              <a:r>
                <a:rPr lang="en-US" sz="2800" baseline="-25000" dirty="0" smtClean="0"/>
                <a:t>i</a:t>
              </a:r>
              <a:endParaRPr lang="en-US" sz="2800" baseline="-25000" dirty="0"/>
            </a:p>
          </p:txBody>
        </p:sp>
        <p:cxnSp>
          <p:nvCxnSpPr>
            <p:cNvPr id="105" name="Straight Arrow Connector 104"/>
            <p:cNvCxnSpPr/>
            <p:nvPr/>
          </p:nvCxnSpPr>
          <p:spPr>
            <a:xfrm>
              <a:off x="3223795" y="1982775"/>
              <a:ext cx="1280160" cy="0"/>
            </a:xfrm>
            <a:prstGeom prst="straightConnector1">
              <a:avLst/>
            </a:prstGeom>
            <a:ln w="15875">
              <a:solidFill>
                <a:schemeClr val="accent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Arrow Connector 105"/>
            <p:cNvCxnSpPr/>
            <p:nvPr/>
          </p:nvCxnSpPr>
          <p:spPr>
            <a:xfrm flipH="1">
              <a:off x="1625506" y="1996648"/>
              <a:ext cx="1188720" cy="0"/>
            </a:xfrm>
            <a:prstGeom prst="straightConnector1">
              <a:avLst/>
            </a:prstGeom>
            <a:ln w="15875">
              <a:solidFill>
                <a:schemeClr val="accent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07" name="Straight Connector 106"/>
          <p:cNvCxnSpPr/>
          <p:nvPr/>
        </p:nvCxnSpPr>
        <p:spPr>
          <a:xfrm>
            <a:off x="11466875" y="2143358"/>
            <a:ext cx="0" cy="572006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Right Triangle 107"/>
          <p:cNvSpPr/>
          <p:nvPr/>
        </p:nvSpPr>
        <p:spPr>
          <a:xfrm>
            <a:off x="5352522" y="2245199"/>
            <a:ext cx="2632138" cy="533613"/>
          </a:xfrm>
          <a:prstGeom prst="rtTriangle">
            <a:avLst/>
          </a:prstGeom>
          <a:solidFill>
            <a:srgbClr val="FDB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Right Triangle 108"/>
          <p:cNvSpPr/>
          <p:nvPr/>
        </p:nvSpPr>
        <p:spPr>
          <a:xfrm flipH="1" flipV="1">
            <a:off x="8336902" y="2810184"/>
            <a:ext cx="3078236" cy="655034"/>
          </a:xfrm>
          <a:prstGeom prst="rtTriangl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TextBox 110"/>
              <p:cNvSpPr txBox="1"/>
              <p:nvPr/>
            </p:nvSpPr>
            <p:spPr>
              <a:xfrm>
                <a:off x="278133" y="1212577"/>
                <a:ext cx="3149600" cy="1146276"/>
              </a:xfrm>
              <a:prstGeom prst="rect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b>
                          </m:sSub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 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11" name="TextBox 1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133" y="1212577"/>
                <a:ext cx="3149600" cy="1146276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2" name="TextBox 111"/>
              <p:cNvSpPr txBox="1"/>
              <p:nvPr/>
            </p:nvSpPr>
            <p:spPr>
              <a:xfrm>
                <a:off x="184443" y="5031276"/>
                <a:ext cx="4001602" cy="1143133"/>
              </a:xfrm>
              <a:prstGeom prst="rect">
                <a:avLst/>
              </a:prstGeom>
              <a:ln w="38100"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b>
                          </m:sSub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=− 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b>
                          </m:sSub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12" name="TextBox 1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443" y="5031276"/>
                <a:ext cx="4001602" cy="1143133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w="38100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4" name="TextBox 113"/>
          <p:cNvSpPr txBox="1"/>
          <p:nvPr/>
        </p:nvSpPr>
        <p:spPr>
          <a:xfrm>
            <a:off x="0" y="229971"/>
            <a:ext cx="65524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200" dirty="0" smtClean="0"/>
              <a:t>Προσδιορισμός εστιακής απόστασης </a:t>
            </a:r>
            <a:r>
              <a:rPr lang="en-US" sz="3200" dirty="0" smtClean="0"/>
              <a:t>f</a:t>
            </a:r>
            <a:endParaRPr lang="en-US" sz="3200" dirty="0"/>
          </a:p>
        </p:txBody>
      </p:sp>
      <p:sp>
        <p:nvSpPr>
          <p:cNvPr id="115" name="Rectangle 114"/>
          <p:cNvSpPr/>
          <p:nvPr/>
        </p:nvSpPr>
        <p:spPr>
          <a:xfrm>
            <a:off x="184443" y="4152990"/>
            <a:ext cx="547662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3200" dirty="0">
                <a:solidFill>
                  <a:prstClr val="black"/>
                </a:solidFill>
              </a:rPr>
              <a:t>Εγκάρσια Γραμμική Μεγέθυνση</a:t>
            </a:r>
            <a:endParaRPr lang="en-US" dirty="0"/>
          </a:p>
        </p:txBody>
      </p:sp>
      <p:cxnSp>
        <p:nvCxnSpPr>
          <p:cNvPr id="118" name="Straight Arrow Connector 117"/>
          <p:cNvCxnSpPr/>
          <p:nvPr/>
        </p:nvCxnSpPr>
        <p:spPr>
          <a:xfrm flipV="1">
            <a:off x="4147402" y="5269296"/>
            <a:ext cx="1751697" cy="33318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19" name="TextBox 118"/>
          <p:cNvSpPr txBox="1"/>
          <p:nvPr/>
        </p:nvSpPr>
        <p:spPr>
          <a:xfrm>
            <a:off x="6069264" y="4979177"/>
            <a:ext cx="5104795" cy="52322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800" dirty="0" smtClean="0"/>
              <a:t>M &lt; 0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→ </a:t>
            </a:r>
            <a:r>
              <a:rPr lang="el-G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είδωλο ανεστραμμένο</a:t>
            </a:r>
            <a:r>
              <a:rPr lang="en-US" sz="2800" dirty="0" smtClean="0"/>
              <a:t> </a:t>
            </a:r>
            <a:endParaRPr lang="en-US" sz="2800" dirty="0"/>
          </a:p>
        </p:txBody>
      </p:sp>
      <p:sp>
        <p:nvSpPr>
          <p:cNvPr id="120" name="TextBox 119"/>
          <p:cNvSpPr txBox="1"/>
          <p:nvPr/>
        </p:nvSpPr>
        <p:spPr>
          <a:xfrm>
            <a:off x="6069264" y="5829699"/>
            <a:ext cx="3633239" cy="52322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800" dirty="0" smtClean="0"/>
              <a:t>M </a:t>
            </a:r>
            <a:r>
              <a:rPr lang="el-GR" sz="2800" dirty="0" smtClean="0"/>
              <a:t>&gt;</a:t>
            </a:r>
            <a:r>
              <a:rPr lang="en-US" sz="2800" dirty="0" smtClean="0"/>
              <a:t> 0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→ </a:t>
            </a:r>
            <a:r>
              <a:rPr lang="el-G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είδωλο ορθό</a:t>
            </a:r>
            <a:r>
              <a:rPr lang="en-US" sz="2800" dirty="0" smtClean="0"/>
              <a:t> </a:t>
            </a:r>
            <a:endParaRPr lang="en-US" sz="2800" dirty="0"/>
          </a:p>
        </p:txBody>
      </p:sp>
      <p:cxnSp>
        <p:nvCxnSpPr>
          <p:cNvPr id="124" name="Straight Arrow Connector 123"/>
          <p:cNvCxnSpPr/>
          <p:nvPr/>
        </p:nvCxnSpPr>
        <p:spPr>
          <a:xfrm>
            <a:off x="4186045" y="5656245"/>
            <a:ext cx="1713054" cy="34690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27" name="TextBox 126"/>
          <p:cNvSpPr txBox="1"/>
          <p:nvPr/>
        </p:nvSpPr>
        <p:spPr>
          <a:xfrm>
            <a:off x="1645685" y="2968504"/>
            <a:ext cx="508473" cy="70788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7030A0"/>
                </a:solidFill>
              </a:rPr>
              <a:t>D</a:t>
            </a:r>
          </a:p>
        </p:txBody>
      </p:sp>
      <p:cxnSp>
        <p:nvCxnSpPr>
          <p:cNvPr id="129" name="Straight Arrow Connector 128"/>
          <p:cNvCxnSpPr>
            <a:endCxn id="130" idx="4"/>
          </p:cNvCxnSpPr>
          <p:nvPr/>
        </p:nvCxnSpPr>
        <p:spPr>
          <a:xfrm flipH="1" flipV="1">
            <a:off x="761882" y="2483868"/>
            <a:ext cx="927770" cy="524929"/>
          </a:xfrm>
          <a:prstGeom prst="straightConnector1">
            <a:avLst/>
          </a:prstGeom>
          <a:ln w="571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Oval 129"/>
          <p:cNvSpPr/>
          <p:nvPr/>
        </p:nvSpPr>
        <p:spPr>
          <a:xfrm>
            <a:off x="444264" y="1131544"/>
            <a:ext cx="635236" cy="135232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297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" grpId="0" animBg="1"/>
      <p:bldP spid="109" grpId="0" animBg="1"/>
      <p:bldP spid="112" grpId="0" animBg="1"/>
      <p:bldP spid="115" grpId="0"/>
      <p:bldP spid="119" grpId="0" animBg="1"/>
      <p:bldP spid="1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617334" y="-2759"/>
            <a:ext cx="5643276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l-GR" sz="4000" dirty="0" smtClean="0">
                <a:solidFill>
                  <a:srgbClr val="C00000"/>
                </a:solidFill>
              </a:rPr>
              <a:t>ΣΥΓΚΛΙΝΩΝ ΦΑΚΟΣ  (</a:t>
            </a:r>
            <a:r>
              <a:rPr lang="en-US" sz="4000" dirty="0" smtClean="0">
                <a:solidFill>
                  <a:srgbClr val="C00000"/>
                </a:solidFill>
              </a:rPr>
              <a:t>f &gt; 0)</a:t>
            </a:r>
            <a:endParaRPr lang="en-US" sz="4000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3560" y="1091808"/>
            <a:ext cx="4292600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sz="3600" dirty="0" smtClean="0">
                <a:solidFill>
                  <a:srgbClr val="FFFF00"/>
                </a:solidFill>
              </a:rPr>
              <a:t>ΠΡΑΓΜΑΤΙΚΟ ΕΙΔΩΛΟ</a:t>
            </a:r>
            <a:endParaRPr lang="en-US" sz="3600" dirty="0">
              <a:solidFill>
                <a:srgbClr val="FFFF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115060" y="5407584"/>
                <a:ext cx="3149600" cy="1146276"/>
              </a:xfrm>
              <a:prstGeom prst="rect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b>
                          </m:sSub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 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060" y="5407584"/>
                <a:ext cx="3149600" cy="1146276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7" name="Group 26"/>
          <p:cNvGrpSpPr/>
          <p:nvPr/>
        </p:nvGrpSpPr>
        <p:grpSpPr>
          <a:xfrm>
            <a:off x="20320" y="1837374"/>
            <a:ext cx="5262880" cy="3503783"/>
            <a:chOff x="20320" y="1837374"/>
            <a:chExt cx="5262880" cy="3503783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0320" y="1837374"/>
              <a:ext cx="5262880" cy="3503783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476539" y="4622422"/>
              <a:ext cx="688908" cy="646232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030408" y="4622422"/>
              <a:ext cx="597460" cy="646232"/>
            </a:xfrm>
            <a:prstGeom prst="rect">
              <a:avLst/>
            </a:prstGeom>
          </p:spPr>
        </p:pic>
      </p:grpSp>
      <p:grpSp>
        <p:nvGrpSpPr>
          <p:cNvPr id="26" name="Group 25"/>
          <p:cNvGrpSpPr/>
          <p:nvPr/>
        </p:nvGrpSpPr>
        <p:grpSpPr>
          <a:xfrm>
            <a:off x="5822993" y="1437689"/>
            <a:ext cx="6272222" cy="4209448"/>
            <a:chOff x="5822993" y="1437689"/>
            <a:chExt cx="6272222" cy="4209448"/>
          </a:xfrm>
        </p:grpSpPr>
        <p:grpSp>
          <p:nvGrpSpPr>
            <p:cNvPr id="25" name="Group 24"/>
            <p:cNvGrpSpPr/>
            <p:nvPr/>
          </p:nvGrpSpPr>
          <p:grpSpPr>
            <a:xfrm>
              <a:off x="5822993" y="1437689"/>
              <a:ext cx="6272222" cy="4209448"/>
              <a:chOff x="6527800" y="1557974"/>
              <a:chExt cx="5548322" cy="3801410"/>
            </a:xfrm>
          </p:grpSpPr>
          <p:grpSp>
            <p:nvGrpSpPr>
              <p:cNvPr id="13" name="Group 12"/>
              <p:cNvGrpSpPr/>
              <p:nvPr/>
            </p:nvGrpSpPr>
            <p:grpSpPr>
              <a:xfrm>
                <a:off x="6527800" y="1557974"/>
                <a:ext cx="5548322" cy="3801410"/>
                <a:chOff x="6276204" y="1961258"/>
                <a:chExt cx="5128396" cy="3801410"/>
              </a:xfrm>
            </p:grpSpPr>
            <p:pic>
              <p:nvPicPr>
                <p:cNvPr id="5" name="Picture 4"/>
                <p:cNvPicPr>
                  <a:picLocks noChangeAspect="1"/>
                </p:cNvPicPr>
                <p:nvPr/>
              </p:nvPicPr>
              <p:blipFill rotWithShape="1">
                <a:blip r:embed="rId6"/>
                <a:srcRect l="3880" r="25262" b="41770"/>
                <a:stretch/>
              </p:blipFill>
              <p:spPr>
                <a:xfrm>
                  <a:off x="6276204" y="1961258"/>
                  <a:ext cx="5128396" cy="3801410"/>
                </a:xfrm>
                <a:prstGeom prst="snip1Rect">
                  <a:avLst/>
                </a:prstGeom>
              </p:spPr>
            </p:pic>
            <p:sp>
              <p:nvSpPr>
                <p:cNvPr id="11" name="Rectangle 10"/>
                <p:cNvSpPr/>
                <p:nvPr/>
              </p:nvSpPr>
              <p:spPr>
                <a:xfrm>
                  <a:off x="10655300" y="3581400"/>
                  <a:ext cx="749300" cy="952500"/>
                </a:xfrm>
                <a:prstGeom prst="snip1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9" name="Rectangle 18"/>
              <p:cNvSpPr/>
              <p:nvPr/>
            </p:nvSpPr>
            <p:spPr>
              <a:xfrm>
                <a:off x="9136869" y="4960443"/>
                <a:ext cx="431800" cy="330200"/>
              </a:xfrm>
              <a:prstGeom prst="snip1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378433" y="4351274"/>
              <a:ext cx="688908" cy="646232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295332" y="4622422"/>
              <a:ext cx="597460" cy="646372"/>
            </a:xfrm>
            <a:prstGeom prst="rect">
              <a:avLst/>
            </a:prstGeom>
          </p:spPr>
        </p:pic>
      </p:grpSp>
      <p:sp>
        <p:nvSpPr>
          <p:cNvPr id="10" name="TextBox 9"/>
          <p:cNvSpPr txBox="1"/>
          <p:nvPr/>
        </p:nvSpPr>
        <p:spPr>
          <a:xfrm>
            <a:off x="7295332" y="1091809"/>
            <a:ext cx="4292600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sz="3600" dirty="0" smtClean="0">
                <a:solidFill>
                  <a:srgbClr val="00B0F0"/>
                </a:solidFill>
              </a:rPr>
              <a:t>ΦΑΝΤΑΣΤΙΚΟ ΕΙΔΩΛΟ</a:t>
            </a:r>
            <a:endParaRPr lang="en-US" sz="3600" dirty="0">
              <a:solidFill>
                <a:srgbClr val="00B0F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7197672" y="5407584"/>
                <a:ext cx="3149600" cy="1146276"/>
              </a:xfrm>
              <a:prstGeom prst="rect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b>
                          </m:sSub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 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7672" y="5407584"/>
                <a:ext cx="3149600" cy="1146276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39780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 animBg="1"/>
      <p:bldP spid="10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574328" y="525504"/>
            <a:ext cx="9830272" cy="5263820"/>
            <a:chOff x="1028228" y="908327"/>
            <a:chExt cx="9830272" cy="526382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/>
            <a:srcRect l="8906" r="32140" b="17283"/>
            <a:stretch/>
          </p:blipFill>
          <p:spPr>
            <a:xfrm>
              <a:off x="1028228" y="908327"/>
              <a:ext cx="9830272" cy="526382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62269" y="3911600"/>
              <a:ext cx="695145" cy="751892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4"/>
            <a:srcRect t="19064"/>
            <a:stretch/>
          </p:blipFill>
          <p:spPr>
            <a:xfrm>
              <a:off x="4178300" y="4965700"/>
              <a:ext cx="850900" cy="646021"/>
            </a:xfrm>
            <a:prstGeom prst="rect">
              <a:avLst/>
            </a:prstGeom>
          </p:spPr>
        </p:pic>
      </p:grpSp>
      <p:sp>
        <p:nvSpPr>
          <p:cNvPr id="7" name="TextBox 6"/>
          <p:cNvSpPr txBox="1"/>
          <p:nvPr/>
        </p:nvSpPr>
        <p:spPr>
          <a:xfrm>
            <a:off x="3160134" y="98841"/>
            <a:ext cx="5899757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l-GR" sz="4000" dirty="0" smtClean="0">
                <a:solidFill>
                  <a:srgbClr val="00B0F0"/>
                </a:solidFill>
              </a:rPr>
              <a:t>ΑΠΟΚΛΙΝΩΝ ΦΑΚΟΣ  (</a:t>
            </a:r>
            <a:r>
              <a:rPr lang="en-US" sz="4000" dirty="0" smtClean="0">
                <a:solidFill>
                  <a:srgbClr val="00B0F0"/>
                </a:solidFill>
              </a:rPr>
              <a:t>f </a:t>
            </a:r>
            <a:r>
              <a:rPr lang="el-GR" sz="4000" dirty="0" smtClean="0">
                <a:solidFill>
                  <a:srgbClr val="00B0F0"/>
                </a:solidFill>
              </a:rPr>
              <a:t>&lt;</a:t>
            </a:r>
            <a:r>
              <a:rPr lang="en-US" sz="4000" dirty="0" smtClean="0">
                <a:solidFill>
                  <a:srgbClr val="00B0F0"/>
                </a:solidFill>
              </a:rPr>
              <a:t> 0)</a:t>
            </a:r>
            <a:endParaRPr lang="en-US" sz="4000" dirty="0">
              <a:solidFill>
                <a:srgbClr val="00B0F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11351" y="5112159"/>
                <a:ext cx="3759200" cy="1103828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l-GR" sz="32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b>
                          </m:sSub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 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351" y="5112159"/>
                <a:ext cx="3759200" cy="1103828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86602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232" r="3310" b="4392"/>
          <a:stretch/>
        </p:blipFill>
        <p:spPr>
          <a:xfrm>
            <a:off x="921674" y="1003301"/>
            <a:ext cx="10495626" cy="5410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86100" y="139700"/>
            <a:ext cx="6704079" cy="7078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l-GR" sz="4000" dirty="0" smtClean="0"/>
              <a:t>ΤΥΠΟΙ ΕΙΔΩΛΩΝ ΚΑΙ ΠΡΟΣΗΜΑ</a:t>
            </a:r>
            <a:endParaRPr lang="en-US" sz="4000" dirty="0"/>
          </a:p>
        </p:txBody>
      </p:sp>
      <p:sp>
        <p:nvSpPr>
          <p:cNvPr id="2" name="TextBox 1"/>
          <p:cNvSpPr txBox="1"/>
          <p:nvPr/>
        </p:nvSpPr>
        <p:spPr>
          <a:xfrm>
            <a:off x="558265" y="308977"/>
            <a:ext cx="1540806" cy="1200329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l-GR" sz="3600" b="1" dirty="0" smtClean="0"/>
              <a:t>α </a:t>
            </a:r>
            <a:r>
              <a:rPr lang="el-GR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↔</a:t>
            </a:r>
            <a:r>
              <a:rPr lang="el-GR" sz="3600" b="1" dirty="0" smtClean="0"/>
              <a:t> </a:t>
            </a:r>
            <a:r>
              <a:rPr lang="en-US" sz="3600" b="1" dirty="0" smtClean="0"/>
              <a:t>d</a:t>
            </a:r>
            <a:r>
              <a:rPr lang="en-US" sz="3600" b="1" baseline="-25000" dirty="0" smtClean="0"/>
              <a:t>o</a:t>
            </a:r>
          </a:p>
          <a:p>
            <a:r>
              <a:rPr lang="el-GR" sz="3600" b="1" dirty="0" smtClean="0"/>
              <a:t>β </a:t>
            </a:r>
            <a:r>
              <a:rPr lang="el-GR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↔</a:t>
            </a:r>
            <a:r>
              <a:rPr lang="el-GR" sz="3600" b="1" dirty="0" smtClean="0"/>
              <a:t> </a:t>
            </a:r>
            <a:r>
              <a:rPr lang="en-US" sz="3600" b="1" dirty="0" smtClean="0"/>
              <a:t>d</a:t>
            </a:r>
            <a:r>
              <a:rPr lang="en-US" sz="3600" b="1" baseline="-25000" dirty="0"/>
              <a:t>i</a:t>
            </a:r>
          </a:p>
        </p:txBody>
      </p:sp>
    </p:spTree>
    <p:extLst>
      <p:ext uri="{BB962C8B-B14F-4D97-AF65-F5344CB8AC3E}">
        <p14:creationId xmlns:p14="http://schemas.microsoft.com/office/powerpoint/2010/main" val="225736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3181</TotalTime>
  <Words>204</Words>
  <Application>Microsoft Office PowerPoint</Application>
  <PresentationFormat>Widescreen</PresentationFormat>
  <Paragraphs>76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Cambria Math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Marina</dc:creator>
  <cp:keywords>Α</cp:keywords>
  <cp:lastModifiedBy>Marina</cp:lastModifiedBy>
  <cp:revision>71</cp:revision>
  <dcterms:created xsi:type="dcterms:W3CDTF">2020-10-25T07:00:34Z</dcterms:created>
  <dcterms:modified xsi:type="dcterms:W3CDTF">2020-11-18T06:26:35Z</dcterms:modified>
</cp:coreProperties>
</file>