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61" r:id="rId2"/>
    <p:sldId id="263" r:id="rId3"/>
    <p:sldId id="256" r:id="rId4"/>
    <p:sldId id="259" r:id="rId5"/>
    <p:sldId id="264" r:id="rId6"/>
    <p:sldId id="260" r:id="rId7"/>
    <p:sldId id="262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3CF3-D5AA-48DA-9F19-3294B3B9D05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E084-D7BA-48E5-BDAB-DBDAE1D5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E084-D7BA-48E5-BDAB-DBDAE1D54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7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1807-AFF4-46BE-9469-2DDF5C86D865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7659-0811-48B4-AAED-91883AA0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2778"/>
          <a:stretch/>
        </p:blipFill>
        <p:spPr>
          <a:xfrm>
            <a:off x="407580" y="0"/>
            <a:ext cx="10629015" cy="6937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5484" y="830191"/>
            <a:ext cx="3993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ΚΥΜΑΤΑ</a:t>
            </a:r>
            <a:endParaRPr lang="en-US" sz="8000" b="1" cap="none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19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806"/>
            <a:ext cx="12049128" cy="6122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0336" y="1761455"/>
            <a:ext cx="87701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μηχανικά κύματα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96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048" y="279364"/>
            <a:ext cx="39433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ΚΥΜΑ : </a:t>
            </a:r>
            <a:r>
              <a:rPr lang="el-GR" sz="2400" dirty="0" smtClean="0"/>
              <a:t>ΔΙΑΔΟΣΗ ΔΙΑΤΑΡΑΧΗΣ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56947" y="279364"/>
            <a:ext cx="267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(π.χ. θέση μορίων, πίεση, ένταση ηλεκτρικού &amp; μαγνητικού πεδίου)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048" y="1612709"/>
            <a:ext cx="402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ΔΙΑΔΟΣΗ ΕΝΕΡΓΕΙΑΣ &amp; ΟΡΜΗΣ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04" y="105973"/>
            <a:ext cx="2821426" cy="228886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179674" y="717102"/>
            <a:ext cx="0" cy="926592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29704" y="2916111"/>
            <a:ext cx="5265456" cy="3045068"/>
            <a:chOff x="329704" y="2916111"/>
            <a:chExt cx="5265456" cy="3045068"/>
          </a:xfrm>
        </p:grpSpPr>
        <p:sp>
          <p:nvSpPr>
            <p:cNvPr id="7" name="TextBox 6"/>
            <p:cNvSpPr txBox="1"/>
            <p:nvPr/>
          </p:nvSpPr>
          <p:spPr>
            <a:xfrm>
              <a:off x="956950" y="2916111"/>
              <a:ext cx="3305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ΜΗΧΑΝΙΚΑ ΚΥΜΑΤΑ </a:t>
              </a:r>
              <a:endPara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47922"/>
            <a:stretch/>
          </p:blipFill>
          <p:spPr>
            <a:xfrm>
              <a:off x="3032935" y="4279399"/>
              <a:ext cx="2562225" cy="9325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704" y="4065704"/>
              <a:ext cx="2419350" cy="1895475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27590" y="2658140"/>
            <a:ext cx="5691920" cy="387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996763" y="2916111"/>
            <a:ext cx="5869172" cy="3532494"/>
            <a:chOff x="5996763" y="2916111"/>
            <a:chExt cx="5869172" cy="353249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1124" r="5853"/>
            <a:stretch/>
          </p:blipFill>
          <p:spPr>
            <a:xfrm>
              <a:off x="5996763" y="3675465"/>
              <a:ext cx="5869172" cy="27731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908704" y="2916111"/>
              <a:ext cx="4855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ΗΛΕΚΤΡΟΜΑΓΝΗΤΙΚΑ ΚΥΜΑΤΑ </a:t>
              </a:r>
              <a:endPara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966328" y="2658140"/>
            <a:ext cx="6037829" cy="387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56" y="649683"/>
            <a:ext cx="7216685" cy="540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9667"/>
            <a:ext cx="4582633" cy="320273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549656" y="988830"/>
            <a:ext cx="3629246" cy="4444409"/>
            <a:chOff x="6549656" y="988830"/>
            <a:chExt cx="3629246" cy="444440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549656" y="988830"/>
              <a:ext cx="0" cy="4444409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178902" y="988830"/>
              <a:ext cx="0" cy="4444409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56231" y="964496"/>
            <a:ext cx="3441732" cy="707886"/>
            <a:chOff x="6656231" y="1666243"/>
            <a:chExt cx="3441732" cy="70788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8634923" y="2020186"/>
              <a:ext cx="14630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656231" y="2020186"/>
              <a:ext cx="1467043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200189" y="1666243"/>
              <a:ext cx="43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</a:rPr>
                <a:t>λ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27740" y="5103628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διαμήκη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1150" y="733664"/>
            <a:ext cx="1791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εγκάρσια</a:t>
            </a:r>
            <a:endParaRPr lang="en-US" sz="3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75637" y="4469500"/>
            <a:ext cx="0" cy="68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90577" y="1318439"/>
            <a:ext cx="0" cy="680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13" y="461407"/>
            <a:ext cx="3620643" cy="429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37" y="399692"/>
            <a:ext cx="4293225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4320" y="3926968"/>
                <a:ext cx="119750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926968"/>
                <a:ext cx="1197507" cy="6090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4320" y="3357900"/>
                <a:ext cx="778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3357900"/>
                <a:ext cx="7788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74320" y="2580943"/>
                <a:ext cx="90710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580943"/>
                <a:ext cx="907108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4320" y="1797446"/>
                <a:ext cx="778868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797446"/>
                <a:ext cx="778868" cy="609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74320" y="500435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500435"/>
                <a:ext cx="76418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74320" y="1008584"/>
                <a:ext cx="778868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008584"/>
                <a:ext cx="778868" cy="6090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98207" y="5478305"/>
                <a:ext cx="156164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l-GR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07" y="5478305"/>
                <a:ext cx="1561645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40585" y="5347571"/>
                <a:ext cx="996683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85" y="5347571"/>
                <a:ext cx="996683" cy="7902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842788" y="5487992"/>
                <a:ext cx="1530484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l-GR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88" y="5487992"/>
                <a:ext cx="1530484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3394565" y="5650345"/>
            <a:ext cx="1022203" cy="184665"/>
          </a:xfrm>
          <a:prstGeom prst="rightArrow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374111" y="4869842"/>
                <a:ext cx="1022203" cy="850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11" y="4869842"/>
                <a:ext cx="1022203" cy="85093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5720903" y="5742678"/>
            <a:ext cx="834887" cy="1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19" y="1797193"/>
            <a:ext cx="5007936" cy="238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1"/>
          <a:stretch/>
        </p:blipFill>
        <p:spPr>
          <a:xfrm>
            <a:off x="96253" y="995699"/>
            <a:ext cx="5760251" cy="5330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0842" y="72369"/>
            <a:ext cx="437132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ΣΤΑΣΙΜΑ ΚΥΜΑΤΑ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961" y="4930738"/>
            <a:ext cx="262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 : </a:t>
            </a:r>
            <a:r>
              <a:rPr lang="el-GR" sz="2000" b="1" dirty="0" smtClean="0">
                <a:solidFill>
                  <a:srgbClr val="FF0000"/>
                </a:solidFill>
              </a:rPr>
              <a:t>ΔΕΣΜΟΙ (πλάτος=0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2961" y="5478449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 : </a:t>
            </a:r>
            <a:r>
              <a:rPr lang="el-GR" b="1" dirty="0" smtClean="0">
                <a:solidFill>
                  <a:srgbClr val="00B0F0"/>
                </a:solidFill>
              </a:rPr>
              <a:t>ΚΟΙΛΙΕΣ </a:t>
            </a:r>
            <a:r>
              <a:rPr lang="el-GR" b="1" dirty="0" smtClean="0">
                <a:solidFill>
                  <a:srgbClr val="00B0F0"/>
                </a:solidFill>
              </a:rPr>
              <a:t>(πλάτος=</a:t>
            </a:r>
            <a:r>
              <a:rPr lang="en-US" b="1" dirty="0" smtClean="0">
                <a:solidFill>
                  <a:srgbClr val="00B0F0"/>
                </a:solidFill>
              </a:rPr>
              <a:t>max</a:t>
            </a:r>
            <a:r>
              <a:rPr lang="el-GR" b="1" dirty="0" smtClean="0">
                <a:solidFill>
                  <a:srgbClr val="00B0F0"/>
                </a:solidFill>
              </a:rPr>
              <a:t>)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32" y="811033"/>
            <a:ext cx="19146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ΧΟΡΔΗ</a:t>
            </a:r>
            <a:r>
              <a:rPr lang="en-US" dirty="0" smtClean="0"/>
              <a:t> - </a:t>
            </a:r>
            <a:r>
              <a:rPr lang="el-GR" dirty="0" smtClean="0"/>
              <a:t>ΝΗΜΑ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912961" y="3946967"/>
            <a:ext cx="1825925" cy="937549"/>
            <a:chOff x="6912961" y="3946967"/>
            <a:chExt cx="1825925" cy="937549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6912961" y="3946967"/>
              <a:ext cx="575859" cy="9375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517757" y="3970116"/>
              <a:ext cx="52086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042167" y="3987478"/>
              <a:ext cx="106410" cy="8970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8235387" y="3987478"/>
              <a:ext cx="503499" cy="8970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912960" y="4143837"/>
            <a:ext cx="1565032" cy="1519278"/>
            <a:chOff x="6912960" y="4143837"/>
            <a:chExt cx="1565032" cy="1519278"/>
          </a:xfrm>
        </p:grpSpPr>
        <p:cxnSp>
          <p:nvCxnSpPr>
            <p:cNvPr id="22" name="Elbow Connector 21"/>
            <p:cNvCxnSpPr>
              <a:stCxn id="9" idx="1"/>
            </p:cNvCxnSpPr>
            <p:nvPr/>
          </p:nvCxnSpPr>
          <p:spPr>
            <a:xfrm rot="10800000" flipH="1">
              <a:off x="6912960" y="4143837"/>
              <a:ext cx="272811" cy="1519278"/>
            </a:xfrm>
            <a:prstGeom prst="bentConnector4">
              <a:avLst>
                <a:gd name="adj1" fmla="val -83794"/>
                <a:gd name="adj2" fmla="val 5607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7196421" y="4143837"/>
              <a:ext cx="1281571" cy="451036"/>
              <a:chOff x="9857232" y="5212079"/>
              <a:chExt cx="1281571" cy="45103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9857232" y="5663114"/>
                <a:ext cx="1281571" cy="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0469880" y="5212080"/>
                <a:ext cx="0" cy="45103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11117560" y="5212079"/>
                <a:ext cx="0" cy="45103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42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9929" y="153502"/>
            <a:ext cx="90737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ΗΧΗΤΙΚΑ ΚΥΜΑΤΑ   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el-GR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Hz &lt; f &lt; 20 kHz)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03308" y="4529100"/>
                <a:ext cx="6320392" cy="19294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Η ταχύτητα του ήχου εξαρτάται από: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dirty="0" smtClean="0"/>
                  <a:t>Το μέσο διάδοσης: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8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αέρια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υγρ</m:t>
                        </m:r>
                        <m:r>
                          <m:rPr>
                            <m:nor/>
                          </m:rPr>
                          <a:rPr lang="el-GR" sz="28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8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στερεά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dirty="0" smtClean="0"/>
                  <a:t>Τη  θερμοκρασία &amp; υγρασία του αέρα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08" y="4529100"/>
                <a:ext cx="6320392" cy="1929439"/>
              </a:xfrm>
              <a:prstGeom prst="rect">
                <a:avLst/>
              </a:prstGeom>
              <a:blipFill rotWithShape="0">
                <a:blip r:embed="rId2"/>
                <a:stretch>
                  <a:fillRect l="-2023" t="-3155" b="-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77"/>
            <a:ext cx="2114550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92" y="923602"/>
            <a:ext cx="9193565" cy="3481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9" y="3527228"/>
            <a:ext cx="4804064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9"/>
          <a:stretch/>
        </p:blipFill>
        <p:spPr>
          <a:xfrm>
            <a:off x="282011" y="390652"/>
            <a:ext cx="7272846" cy="3200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43" y="3428692"/>
            <a:ext cx="7438121" cy="3108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3234" y="0"/>
            <a:ext cx="70967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ΚΛΕΙΣΤΟΙ ΗΧΗΤΙΚΟΙ ΣΩΛΗΝΕΣ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663888" y="1526331"/>
                <a:ext cx="1783502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88" y="1526331"/>
                <a:ext cx="1783502" cy="9077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59162" y="2768050"/>
                <a:ext cx="156164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l-GR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162" y="2768050"/>
                <a:ext cx="156164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663888" y="3501993"/>
                <a:ext cx="2383281" cy="97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l-G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88" y="3501993"/>
                <a:ext cx="2383281" cy="97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663888" y="5146803"/>
                <a:ext cx="2405467" cy="91428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888" y="5146803"/>
                <a:ext cx="2405467" cy="9142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9564707" y="2639768"/>
            <a:ext cx="290821" cy="78784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0117" y="4597400"/>
            <a:ext cx="0" cy="5494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3" y="1448686"/>
            <a:ext cx="7732162" cy="47633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51888" y="358903"/>
                <a:ext cx="2405466" cy="91428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l-G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88" y="358903"/>
                <a:ext cx="2405466" cy="914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297313"/>
                  </p:ext>
                </p:extLst>
              </p:nvPr>
            </p:nvGraphicFramePr>
            <p:xfrm>
              <a:off x="6431279" y="129300"/>
              <a:ext cx="5621021" cy="2626602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{5C22544A-7EE6-4342-B048-85BDC9FD1C3A}</a:tableStyleId>
                  </a:tblPr>
                  <a:tblGrid>
                    <a:gridCol w="579080"/>
                    <a:gridCol w="603818"/>
                    <a:gridCol w="812963"/>
                    <a:gridCol w="906290"/>
                    <a:gridCol w="906290"/>
                    <a:gridCol w="906290"/>
                    <a:gridCol w="906290"/>
                  </a:tblGrid>
                  <a:tr h="6718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α/α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f </a:t>
                          </a: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</a:t>
                          </a:r>
                          <a:r>
                            <a:rPr lang="en-US" sz="1100">
                              <a:effectLst/>
                            </a:rPr>
                            <a:t>Hz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1/</a:t>
                          </a:r>
                          <a:r>
                            <a:rPr lang="en-US" sz="1100">
                              <a:effectLst/>
                            </a:rPr>
                            <a:t>f </a:t>
                          </a: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-3</a:t>
                          </a:r>
                          <a:r>
                            <a:rPr lang="en-US" sz="1100">
                              <a:effectLst/>
                            </a:rPr>
                            <a:t>s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100">
                                      <a:effectLst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100">
                                      <a:effectLst/>
                                    </a:rPr>
                                    <m:t>L</m:t>
                                  </m:r>
                                </m:e>
                              </m:acc>
                            </m:oMath>
                          </a14:m>
                          <a:r>
                            <a:rPr lang="el-GR" sz="1100">
                              <a:effectLst/>
                            </a:rPr>
                            <a:t> 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600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700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800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297313"/>
                  </p:ext>
                </p:extLst>
              </p:nvPr>
            </p:nvGraphicFramePr>
            <p:xfrm>
              <a:off x="6431279" y="129300"/>
              <a:ext cx="5621021" cy="2626602"/>
            </p:xfrm>
            <a:graphic>
              <a:graphicData uri="http://schemas.openxmlformats.org/drawingml/2006/table">
                <a:tbl>
                  <a:tblPr firstRow="1" lastCol="1" bandRow="1" bandCol="1">
                    <a:tableStyleId>{5C22544A-7EE6-4342-B048-85BDC9FD1C3A}</a:tableStyleId>
                  </a:tblPr>
                  <a:tblGrid>
                    <a:gridCol w="579080"/>
                    <a:gridCol w="603818"/>
                    <a:gridCol w="812963"/>
                    <a:gridCol w="906290"/>
                    <a:gridCol w="906290"/>
                    <a:gridCol w="906290"/>
                    <a:gridCol w="906290"/>
                  </a:tblGrid>
                  <a:tr h="67186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α/α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f </a:t>
                          </a: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</a:t>
                          </a:r>
                          <a:r>
                            <a:rPr lang="en-US" sz="1100">
                              <a:effectLst/>
                            </a:rPr>
                            <a:t>Hz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1/</a:t>
                          </a:r>
                          <a:r>
                            <a:rPr lang="en-US" sz="1100">
                              <a:effectLst/>
                            </a:rPr>
                            <a:t>f </a:t>
                          </a: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-3</a:t>
                          </a:r>
                          <a:r>
                            <a:rPr lang="en-US" sz="1100">
                              <a:effectLst/>
                            </a:rPr>
                            <a:t>s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</a:t>
                          </a:r>
                          <a:r>
                            <a:rPr lang="el-GR" sz="1100" baseline="-25000">
                              <a:effectLst/>
                            </a:rPr>
                            <a:t>1</a:t>
                          </a:r>
                          <a:r>
                            <a:rPr lang="el-GR" sz="1100">
                              <a:effectLst/>
                            </a:rPr>
                            <a:t> 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(10</a:t>
                          </a:r>
                          <a:r>
                            <a:rPr lang="el-GR" sz="1100" baseline="30000">
                              <a:effectLst/>
                            </a:rPr>
                            <a:t>-2</a:t>
                          </a:r>
                          <a:r>
                            <a:rPr lang="en-US" sz="1100">
                              <a:effectLst/>
                            </a:rPr>
                            <a:t>m</a:t>
                          </a:r>
                          <a:r>
                            <a:rPr lang="el-GR" sz="1100">
                              <a:effectLst/>
                            </a:rPr>
                            <a:t>)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520805" t="-4505" r="-2685" b="-290991"/>
                          </a:stretch>
                        </a:blipFill>
                      </a:tcPr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600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700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800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257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6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900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94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172</Words>
  <Application>Microsoft Office PowerPoint</Application>
  <PresentationFormat>Widescreen</PresentationFormat>
  <Paragraphs>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25</cp:revision>
  <dcterms:created xsi:type="dcterms:W3CDTF">2020-12-17T18:11:34Z</dcterms:created>
  <dcterms:modified xsi:type="dcterms:W3CDTF">2020-12-18T01:16:03Z</dcterms:modified>
</cp:coreProperties>
</file>