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2" r:id="rId4"/>
    <p:sldId id="265" r:id="rId5"/>
    <p:sldId id="273" r:id="rId6"/>
    <p:sldId id="264" r:id="rId7"/>
    <p:sldId id="271" r:id="rId8"/>
    <p:sldId id="270" r:id="rId9"/>
    <p:sldId id="269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EA1"/>
    <a:srgbClr val="FDB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9" autoAdjust="0"/>
    <p:restoredTop sz="94095" autoAdjust="0"/>
  </p:normalViewPr>
  <p:slideViewPr>
    <p:cSldViewPr snapToGrid="0">
      <p:cViewPr varScale="1">
        <p:scale>
          <a:sx n="66" d="100"/>
          <a:sy n="66" d="100"/>
        </p:scale>
        <p:origin x="28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8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4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6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6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6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1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6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41C9F-A012-489D-A26A-738B9C7ADB4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9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5020" y="273284"/>
            <a:ext cx="7213193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600" dirty="0" smtClean="0"/>
              <a:t>ΕΙΣΑΓΩΓΙΚΕΣ ΕΝΝΟΙΕΣ ΣΤΟΥΣ ΦΑΚΟΥΣ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93" t="843" r="47550" b="23604"/>
          <a:stretch/>
        </p:blipFill>
        <p:spPr>
          <a:xfrm>
            <a:off x="1627397" y="1893267"/>
            <a:ext cx="3965325" cy="2744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454" b="52907"/>
          <a:stretch/>
        </p:blipFill>
        <p:spPr>
          <a:xfrm>
            <a:off x="1712006" y="4767767"/>
            <a:ext cx="3300668" cy="1728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983" b="18719"/>
          <a:stretch/>
        </p:blipFill>
        <p:spPr>
          <a:xfrm>
            <a:off x="7416846" y="1967839"/>
            <a:ext cx="3509406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51088"/>
          <a:stretch/>
        </p:blipFill>
        <p:spPr>
          <a:xfrm>
            <a:off x="7268695" y="4907125"/>
            <a:ext cx="3291840" cy="1741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9317" y="1177522"/>
            <a:ext cx="28504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800" dirty="0" smtClean="0"/>
              <a:t>ΣΥΓΚΛΙΝΟΝΤΕΣ</a:t>
            </a:r>
            <a:r>
              <a:rPr lang="en-US" sz="2800" dirty="0" smtClean="0"/>
              <a:t> (+)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516112" y="1177522"/>
            <a:ext cx="3044423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800" dirty="0" smtClean="0"/>
              <a:t>ΑΠΟΚΛΙΝΟΝΤΕΣ</a:t>
            </a:r>
            <a:r>
              <a:rPr lang="en-US" sz="2800" dirty="0" smtClean="0"/>
              <a:t> (-)</a:t>
            </a:r>
            <a:r>
              <a:rPr lang="el-GR" sz="2800" dirty="0" smtClean="0"/>
              <a:t>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48462" y="1830678"/>
            <a:ext cx="237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Αρχή λειτουργίας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1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049400"/>
                  </p:ext>
                </p:extLst>
              </p:nvPr>
            </p:nvGraphicFramePr>
            <p:xfrm>
              <a:off x="327246" y="516367"/>
              <a:ext cx="11646580" cy="4639376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164658"/>
                    <a:gridCol w="1164658"/>
                    <a:gridCol w="1164658"/>
                    <a:gridCol w="1164658"/>
                    <a:gridCol w="1164658"/>
                    <a:gridCol w="1164658"/>
                    <a:gridCol w="1164658"/>
                    <a:gridCol w="1164658"/>
                    <a:gridCol w="1164658"/>
                    <a:gridCol w="1164658"/>
                  </a:tblGrid>
                  <a:tr h="1035005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A/A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d</a:t>
                          </a:r>
                          <a:r>
                            <a:rPr lang="en-US" sz="2800" b="1" baseline="-25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(cm)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smtClean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di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(cm)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1/d</a:t>
                          </a:r>
                          <a:r>
                            <a:rPr lang="en-US" sz="2800" b="1" baseline="-25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(cm</a:t>
                          </a:r>
                          <a:r>
                            <a:rPr lang="en-US" sz="2800" b="1" baseline="30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-1</a:t>
                          </a: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1/di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(cm</a:t>
                          </a:r>
                          <a:r>
                            <a:rPr lang="en-US" sz="2800" b="1" baseline="30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-1</a:t>
                          </a: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1/f</a:t>
                          </a:r>
                          <a:r>
                            <a:rPr lang="en-US" sz="2800" b="1" baseline="-25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i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(cm</a:t>
                          </a:r>
                          <a:r>
                            <a:rPr lang="en-US" sz="2800" b="1" baseline="30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-1</a:t>
                          </a: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f</a:t>
                          </a:r>
                          <a:r>
                            <a:rPr lang="en-US" sz="2800" b="1" baseline="-25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i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(cm)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1" i="1" smtClean="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𝐟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cm</a:t>
                          </a:r>
                          <a:r>
                            <a:rPr lang="el-GR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Δ</a:t>
                          </a: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f</a:t>
                          </a:r>
                          <a:r>
                            <a:rPr lang="en-US" sz="2800" b="1" baseline="-25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i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cm</a:t>
                          </a:r>
                          <a:r>
                            <a:rPr lang="el-GR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(Δ</a:t>
                          </a: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f</a:t>
                          </a:r>
                          <a:r>
                            <a:rPr lang="en-US" sz="2800" b="1" baseline="-25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i</a:t>
                          </a:r>
                          <a:r>
                            <a:rPr lang="el-GR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)</a:t>
                          </a:r>
                          <a:r>
                            <a:rPr lang="el-GR" sz="2800" b="1" baseline="30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cm</a:t>
                          </a:r>
                          <a:r>
                            <a:rPr lang="el-GR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)</a:t>
                          </a:r>
                          <a:r>
                            <a:rPr lang="el-GR" sz="2800" b="1" baseline="30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62157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rowSpan="5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2157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7873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l-GR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l-GR" sz="24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7873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l-GR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l-GR" sz="24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78660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</a:t>
                          </a:r>
                          <a:r>
                            <a:rPr lang="el-GR" sz="2400" dirty="0" smtClean="0"/>
                            <a:t>0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049400"/>
                  </p:ext>
                </p:extLst>
              </p:nvPr>
            </p:nvGraphicFramePr>
            <p:xfrm>
              <a:off x="327246" y="516367"/>
              <a:ext cx="11646580" cy="4639376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164658"/>
                    <a:gridCol w="1164658"/>
                    <a:gridCol w="1164658"/>
                    <a:gridCol w="1164658"/>
                    <a:gridCol w="1164658"/>
                    <a:gridCol w="1164658"/>
                    <a:gridCol w="1164658"/>
                    <a:gridCol w="1164658"/>
                    <a:gridCol w="1164658"/>
                    <a:gridCol w="1164658"/>
                  </a:tblGrid>
                  <a:tr h="1035005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A/A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d</a:t>
                          </a:r>
                          <a:r>
                            <a:rPr lang="en-US" sz="2800" b="1" baseline="-25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(cm)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 smtClean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di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(cm)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1/d</a:t>
                          </a:r>
                          <a:r>
                            <a:rPr lang="en-US" sz="2800" b="1" baseline="-25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0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(cm</a:t>
                          </a:r>
                          <a:r>
                            <a:rPr lang="en-US" sz="2800" b="1" baseline="30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-1</a:t>
                          </a: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1/di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(cm</a:t>
                          </a:r>
                          <a:r>
                            <a:rPr lang="en-US" sz="2800" b="1" baseline="30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-1</a:t>
                          </a: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1/f</a:t>
                          </a:r>
                          <a:r>
                            <a:rPr lang="en-US" sz="2800" b="1" baseline="-25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i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(cm</a:t>
                          </a:r>
                          <a:r>
                            <a:rPr lang="en-US" sz="2800" b="1" baseline="30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-1</a:t>
                          </a: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f</a:t>
                          </a:r>
                          <a:r>
                            <a:rPr lang="en-US" sz="2800" b="1" baseline="-25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i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(cm)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697396" t="-6471" r="-201042" b="-34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Δ</a:t>
                          </a: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f</a:t>
                          </a:r>
                          <a:r>
                            <a:rPr lang="en-US" sz="2800" b="1" baseline="-25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i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cm</a:t>
                          </a:r>
                          <a:r>
                            <a:rPr lang="el-GR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(Δ</a:t>
                          </a: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f</a:t>
                          </a:r>
                          <a:r>
                            <a:rPr lang="en-US" sz="2800" b="1" baseline="-25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i</a:t>
                          </a:r>
                          <a:r>
                            <a:rPr lang="el-GR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)</a:t>
                          </a:r>
                          <a:r>
                            <a:rPr lang="el-GR" sz="2800" b="1" baseline="30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en-US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cm</a:t>
                          </a:r>
                          <a:r>
                            <a:rPr lang="el-GR" sz="2800" b="1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)</a:t>
                          </a:r>
                          <a:r>
                            <a:rPr lang="el-GR" sz="2800" b="1" baseline="30000" dirty="0">
                              <a:solidFill>
                                <a:srgbClr val="FFFF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US" sz="2800" dirty="0">
                            <a:solidFill>
                              <a:srgbClr val="FFFF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62157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rowSpan="5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2157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2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7873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24" t="-298450" r="-903141" b="-2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7873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24" t="-395385" r="-903141" b="-10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78660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1</a:t>
                          </a:r>
                          <a:r>
                            <a:rPr lang="el-GR" sz="2400" dirty="0" smtClean="0"/>
                            <a:t>0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925637" y="5265812"/>
                <a:ext cx="3149600" cy="114627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37" y="5265812"/>
                <a:ext cx="3149600" cy="11462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9273707" y="5282315"/>
                <a:ext cx="2104166" cy="533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707" y="5282315"/>
                <a:ext cx="2104166" cy="5338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918509" y="0"/>
            <a:ext cx="2989921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ΠΙΝΑΚΑΣ ΜΕΤΡΗΣΕΩΝ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918509" y="2964581"/>
            <a:ext cx="1655546" cy="231773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32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61934" y="750974"/>
                <a:ext cx="3929858" cy="154734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934" y="750974"/>
                <a:ext cx="3929858" cy="15473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351429" y="3761330"/>
                <a:ext cx="5428537" cy="643253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⋯⋯±⋯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429" y="3761330"/>
                <a:ext cx="5428537" cy="6432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351429" y="5005252"/>
                <a:ext cx="5928739" cy="62946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l-G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l-G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±⋯⋯</m:t>
                    </m:r>
                  </m:oMath>
                </a14:m>
                <a:r>
                  <a:rPr lang="el-GR" sz="3600" dirty="0" smtClean="0"/>
                  <a:t>%</a:t>
                </a:r>
                <a:endParaRPr lang="en-US" sz="3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429" y="5005252"/>
                <a:ext cx="5928739" cy="629468"/>
              </a:xfrm>
              <a:prstGeom prst="rect">
                <a:avLst/>
              </a:prstGeom>
              <a:blipFill rotWithShape="0">
                <a:blip r:embed="rId4"/>
                <a:stretch>
                  <a:fillRect l="-103" t="-16346" r="-2055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126531" y="1102522"/>
                <a:ext cx="3214341" cy="107606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l-G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𝜎𝜒</m:t>
                          </m:r>
                        </m:sub>
                      </m:sSub>
                      <m:r>
                        <a:rPr lang="el-GR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den>
                      </m:f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531" y="1102522"/>
                <a:ext cx="3214341" cy="10760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 txBox="1">
            <a:spLocks/>
          </p:cNvSpPr>
          <p:nvPr/>
        </p:nvSpPr>
        <p:spPr>
          <a:xfrm>
            <a:off x="154005" y="2543181"/>
            <a:ext cx="11755939" cy="853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4000" b="1" dirty="0" smtClean="0">
                <a:solidFill>
                  <a:schemeClr val="accent6">
                    <a:lumMod val="75000"/>
                  </a:schemeClr>
                </a:solidFill>
              </a:rPr>
              <a:t>Σωστή αναγραφή τελικού αποτελέσματος μέτρησης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6863" y="-65668"/>
            <a:ext cx="4938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ΥΠΕΝΘΥΜΙΖΕΤΑΙ</a:t>
            </a:r>
          </a:p>
        </p:txBody>
      </p:sp>
    </p:spTree>
    <p:extLst>
      <p:ext uri="{BB962C8B-B14F-4D97-AF65-F5344CB8AC3E}">
        <p14:creationId xmlns:p14="http://schemas.microsoft.com/office/powerpoint/2010/main" val="70091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8992" y="71190"/>
            <a:ext cx="5112618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3600" dirty="0" smtClean="0"/>
              <a:t>ΒΑΣΙΚΑ ΣΤΟΙΧΕΙΑ ΦΑΚΩΝ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346" r="15521" b="38929"/>
          <a:stretch/>
        </p:blipFill>
        <p:spPr>
          <a:xfrm>
            <a:off x="580027" y="3707158"/>
            <a:ext cx="5046073" cy="2820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0666" r="14931"/>
          <a:stretch/>
        </p:blipFill>
        <p:spPr>
          <a:xfrm>
            <a:off x="6549447" y="3432426"/>
            <a:ext cx="4663440" cy="3425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160" r="14551" b="68451"/>
          <a:stretch/>
        </p:blipFill>
        <p:spPr>
          <a:xfrm>
            <a:off x="101600" y="764263"/>
            <a:ext cx="4051300" cy="2770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2506" y="889874"/>
            <a:ext cx="5103000" cy="20572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FFFF00"/>
                </a:solidFill>
              </a:rPr>
              <a:t>Ακτίνες καμπυλότητας: </a:t>
            </a:r>
            <a:r>
              <a:rPr lang="en-US" sz="2800" dirty="0" smtClean="0">
                <a:solidFill>
                  <a:srgbClr val="FFFF00"/>
                </a:solidFill>
              </a:rPr>
              <a:t>r</a:t>
            </a:r>
            <a:r>
              <a:rPr lang="en-US" sz="2800" baseline="-25000" dirty="0" smtClean="0">
                <a:solidFill>
                  <a:srgbClr val="FFFF00"/>
                </a:solidFill>
              </a:rPr>
              <a:t>1</a:t>
            </a:r>
            <a:r>
              <a:rPr lang="en-US" sz="2800" dirty="0" smtClean="0">
                <a:solidFill>
                  <a:srgbClr val="FFFF00"/>
                </a:solidFill>
              </a:rPr>
              <a:t>,r</a:t>
            </a:r>
            <a:r>
              <a:rPr lang="en-US" sz="2800" baseline="-25000" dirty="0" smtClean="0">
                <a:solidFill>
                  <a:srgbClr val="FFFF00"/>
                </a:solidFill>
              </a:rPr>
              <a:t>2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FFFF00"/>
                </a:solidFill>
              </a:rPr>
              <a:t>Κύριος Άξονας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FFFF00"/>
                </a:solidFill>
              </a:rPr>
              <a:t>Οπτικό κέντρο Ο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FFFF00"/>
                </a:solidFill>
              </a:rPr>
              <a:t>Κύρια Εστία - Εστιακό επίπεδο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883863" y="5283200"/>
            <a:ext cx="1189537" cy="0"/>
          </a:xfrm>
          <a:prstGeom prst="line">
            <a:avLst/>
          </a:prstGeom>
          <a:ln w="38100">
            <a:solidFill>
              <a:srgbClr val="FF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8881167" y="5155373"/>
            <a:ext cx="1189537" cy="0"/>
          </a:xfrm>
          <a:prstGeom prst="line">
            <a:avLst/>
          </a:prstGeom>
          <a:ln w="38100">
            <a:solidFill>
              <a:srgbClr val="FF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329396" y="4886177"/>
            <a:ext cx="560453" cy="589190"/>
            <a:chOff x="10833100" y="591910"/>
            <a:chExt cx="560453" cy="589190"/>
          </a:xfrm>
        </p:grpSpPr>
        <p:sp>
          <p:nvSpPr>
            <p:cNvPr id="13" name="Oval 12"/>
            <p:cNvSpPr/>
            <p:nvPr/>
          </p:nvSpPr>
          <p:spPr>
            <a:xfrm>
              <a:off x="10833100" y="591910"/>
              <a:ext cx="546100" cy="58919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920347" y="624563"/>
              <a:ext cx="473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>
                  <a:solidFill>
                    <a:srgbClr val="FF0000"/>
                  </a:solidFill>
                </a:rPr>
                <a:t>Ε΄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1883863" y="3707158"/>
            <a:ext cx="0" cy="3150842"/>
          </a:xfrm>
          <a:prstGeom prst="line">
            <a:avLst/>
          </a:prstGeom>
          <a:ln w="444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56" y="5422279"/>
            <a:ext cx="713294" cy="7498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0061" y="3481129"/>
            <a:ext cx="42676" cy="31762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036" y="3592627"/>
            <a:ext cx="42676" cy="31762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871" y="3481129"/>
            <a:ext cx="42676" cy="317629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748800" y="5182134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14197" y="4711701"/>
            <a:ext cx="911803" cy="9525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387647" y="4838700"/>
            <a:ext cx="786359" cy="81881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210" y="5047668"/>
            <a:ext cx="195089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1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9283" y="158721"/>
            <a:ext cx="8793433" cy="6879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rgbClr val="FFFF00"/>
                </a:solidFill>
              </a:rPr>
              <a:t>Εστιακή Απόσταση </a:t>
            </a:r>
            <a:r>
              <a:rPr lang="en-US" sz="3600" dirty="0">
                <a:solidFill>
                  <a:srgbClr val="FFFF00"/>
                </a:solidFill>
              </a:rPr>
              <a:t>f – </a:t>
            </a:r>
            <a:r>
              <a:rPr lang="el-GR" sz="3600" dirty="0">
                <a:solidFill>
                  <a:srgbClr val="FFFF00"/>
                </a:solidFill>
              </a:rPr>
              <a:t>Οπτική </a:t>
            </a:r>
            <a:r>
              <a:rPr lang="el-GR" sz="3600" dirty="0" smtClean="0">
                <a:solidFill>
                  <a:srgbClr val="FFFF00"/>
                </a:solidFill>
              </a:rPr>
              <a:t>Ισχύς </a:t>
            </a:r>
            <a:r>
              <a:rPr lang="en-US" sz="3600" dirty="0" smtClean="0">
                <a:solidFill>
                  <a:srgbClr val="FFFF00"/>
                </a:solidFill>
              </a:rPr>
              <a:t>D = 1/f</a:t>
            </a:r>
            <a:r>
              <a:rPr lang="el-GR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16" y="1005182"/>
            <a:ext cx="9297800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8448"/>
            <a:ext cx="4938188" cy="163996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308441" y="4346948"/>
            <a:ext cx="6858159" cy="219739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l-GR" sz="2400" b="1" dirty="0" smtClean="0"/>
              <a:t>Πώς προσδιορίζουμε τα πρόσημα των</a:t>
            </a:r>
            <a:r>
              <a:rPr lang="el-GR" sz="2400" dirty="0" smtClean="0"/>
              <a:t> </a:t>
            </a:r>
            <a:r>
              <a:rPr lang="en-US" sz="2400" b="1" dirty="0" smtClean="0"/>
              <a:t>r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, r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: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400" dirty="0" smtClean="0"/>
              <a:t>Οι ακτίνες προσπίπτουν από αριστερά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400" dirty="0" smtClean="0"/>
              <a:t>Όταν προσπίπτουν σε </a:t>
            </a:r>
            <a:r>
              <a:rPr lang="el-GR" sz="2400" b="1" dirty="0" smtClean="0">
                <a:solidFill>
                  <a:srgbClr val="92D050"/>
                </a:solidFill>
              </a:rPr>
              <a:t>κυρτή</a:t>
            </a:r>
            <a:r>
              <a:rPr lang="el-GR" sz="2400" b="1" dirty="0" smtClean="0">
                <a:solidFill>
                  <a:schemeClr val="accent6"/>
                </a:solidFill>
              </a:rPr>
              <a:t> </a:t>
            </a:r>
            <a:r>
              <a:rPr lang="el-GR" sz="2400" dirty="0" smtClean="0"/>
              <a:t>επιφάνεια → </a:t>
            </a:r>
            <a:r>
              <a:rPr lang="en-US" sz="2400" b="1" dirty="0" smtClean="0">
                <a:solidFill>
                  <a:srgbClr val="92D050"/>
                </a:solidFill>
              </a:rPr>
              <a:t>r &gt;0  (+)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Όταν προσπίπτουν σε </a:t>
            </a:r>
            <a:r>
              <a:rPr lang="el-GR" sz="2400" b="1" dirty="0" smtClean="0">
                <a:solidFill>
                  <a:srgbClr val="FF0000"/>
                </a:solidFill>
              </a:rPr>
              <a:t>κοίλη</a:t>
            </a:r>
            <a:r>
              <a:rPr lang="el-GR" sz="2400" b="1" dirty="0" smtClean="0">
                <a:solidFill>
                  <a:srgbClr val="92D050"/>
                </a:solidFill>
              </a:rPr>
              <a:t> </a:t>
            </a:r>
            <a:r>
              <a:rPr lang="el-GR" sz="2400" b="1" dirty="0" smtClean="0">
                <a:solidFill>
                  <a:schemeClr val="accent6"/>
                </a:solidFill>
              </a:rPr>
              <a:t> </a:t>
            </a:r>
            <a:r>
              <a:rPr lang="el-GR" sz="2400" dirty="0"/>
              <a:t>επιφάνεια </a:t>
            </a:r>
            <a:r>
              <a:rPr lang="el-GR" sz="2400" dirty="0" smtClean="0"/>
              <a:t>→ </a:t>
            </a:r>
            <a:r>
              <a:rPr lang="en-US" sz="2400" b="1" dirty="0">
                <a:solidFill>
                  <a:srgbClr val="FF0000"/>
                </a:solidFill>
              </a:rPr>
              <a:t>r </a:t>
            </a:r>
            <a:r>
              <a:rPr lang="el-GR" sz="2400" b="1" dirty="0" smtClean="0">
                <a:solidFill>
                  <a:srgbClr val="FF0000"/>
                </a:solidFill>
              </a:rPr>
              <a:t>&lt;</a:t>
            </a:r>
            <a:r>
              <a:rPr lang="en-US" sz="2400" b="1" dirty="0" smtClean="0">
                <a:solidFill>
                  <a:srgbClr val="FF0000"/>
                </a:solidFill>
              </a:rPr>
              <a:t>0  (</a:t>
            </a:r>
            <a:r>
              <a:rPr lang="el-GR" sz="24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Όταν προσπίπτουν σε </a:t>
            </a:r>
            <a:r>
              <a:rPr lang="el-GR" sz="2400" b="1" dirty="0" smtClean="0">
                <a:solidFill>
                  <a:srgbClr val="00B0F0"/>
                </a:solidFill>
              </a:rPr>
              <a:t>επίπεδη</a:t>
            </a:r>
            <a:r>
              <a:rPr lang="el-GR" sz="2400" b="1" dirty="0" smtClean="0">
                <a:solidFill>
                  <a:srgbClr val="92D050"/>
                </a:solidFill>
              </a:rPr>
              <a:t> </a:t>
            </a:r>
            <a:r>
              <a:rPr lang="el-GR" sz="2400" b="1" dirty="0" smtClean="0">
                <a:solidFill>
                  <a:schemeClr val="accent6"/>
                </a:solidFill>
              </a:rPr>
              <a:t> </a:t>
            </a:r>
            <a:r>
              <a:rPr lang="el-GR" sz="2400" dirty="0"/>
              <a:t>επιφάνεια → </a:t>
            </a:r>
            <a:r>
              <a:rPr lang="en-US" sz="2400" b="1" dirty="0">
                <a:solidFill>
                  <a:srgbClr val="00B0F0"/>
                </a:solidFill>
              </a:rPr>
              <a:t>r </a:t>
            </a:r>
            <a:r>
              <a:rPr lang="el-GR" sz="2400" b="1" dirty="0" smtClean="0">
                <a:solidFill>
                  <a:srgbClr val="00B0F0"/>
                </a:solidFill>
              </a:rPr>
              <a:t>=</a:t>
            </a:r>
            <a:r>
              <a:rPr lang="en-US" sz="2400" b="1" dirty="0" smtClean="0">
                <a:solidFill>
                  <a:srgbClr val="00B0F0"/>
                </a:solidFill>
              </a:rPr>
              <a:t>∞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51" y="4288024"/>
            <a:ext cx="4870885" cy="4924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600" dirty="0" smtClean="0"/>
              <a:t>Τύπος των κατασκευαστών φακών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404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6864594" y="3392370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Ε΄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748283" y="2450937"/>
            <a:ext cx="152400" cy="2743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flipV="1">
            <a:off x="3016288" y="3346287"/>
            <a:ext cx="277465" cy="49377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51432" y="3797136"/>
            <a:ext cx="64008" cy="64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8732782" y="3831681"/>
            <a:ext cx="203200" cy="530352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819514" y="3341397"/>
            <a:ext cx="3138835" cy="1090847"/>
            <a:chOff x="4293110" y="1119060"/>
            <a:chExt cx="3138835" cy="109084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93110" y="1119060"/>
              <a:ext cx="3138835" cy="1090847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686300" y="1263650"/>
              <a:ext cx="546100" cy="18415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168381" y="3343109"/>
            <a:ext cx="2653102" cy="0"/>
            <a:chOff x="3168381" y="3343109"/>
            <a:chExt cx="2653102" cy="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168381" y="3343109"/>
              <a:ext cx="2653102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686249" y="3343109"/>
              <a:ext cx="445770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167821" y="3353602"/>
            <a:ext cx="5973514" cy="1090847"/>
            <a:chOff x="2482390" y="1123950"/>
            <a:chExt cx="5973514" cy="109084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482390" y="1123950"/>
              <a:ext cx="5973514" cy="1090847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354731" y="1649376"/>
              <a:ext cx="698500" cy="12608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905873" y="1203299"/>
              <a:ext cx="546210" cy="9792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181928" y="3370483"/>
            <a:ext cx="2664680" cy="1003608"/>
            <a:chOff x="3156373" y="3352329"/>
            <a:chExt cx="2664680" cy="1003608"/>
          </a:xfrm>
        </p:grpSpPr>
        <p:cxnSp>
          <p:nvCxnSpPr>
            <p:cNvPr id="11" name="Straight Connector 10"/>
            <p:cNvCxnSpPr>
              <a:stCxn id="7" idx="2"/>
            </p:cNvCxnSpPr>
            <p:nvPr/>
          </p:nvCxnSpPr>
          <p:spPr>
            <a:xfrm>
              <a:off x="3156373" y="3352329"/>
              <a:ext cx="2664680" cy="1003608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426270" y="3443964"/>
              <a:ext cx="659599" cy="25179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000255" y="3703565"/>
            <a:ext cx="8331200" cy="523220"/>
            <a:chOff x="508000" y="1477183"/>
            <a:chExt cx="8331200" cy="5232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08000" y="1600200"/>
              <a:ext cx="8331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901950" y="1581149"/>
              <a:ext cx="64008" cy="64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82740" y="1477183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>
                  <a:solidFill>
                    <a:srgbClr val="FF0000"/>
                  </a:solidFill>
                </a:rPr>
                <a:t>Ε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26631" y="4369703"/>
            <a:ext cx="3263900" cy="19050"/>
            <a:chOff x="4273550" y="2127559"/>
            <a:chExt cx="3263900" cy="190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273550" y="2127559"/>
              <a:ext cx="3263900" cy="1905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533900" y="2127559"/>
              <a:ext cx="698500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366681" y="3082398"/>
            <a:ext cx="330348" cy="400110"/>
            <a:chOff x="2901950" y="3809633"/>
            <a:chExt cx="330348" cy="400110"/>
          </a:xfrm>
        </p:grpSpPr>
        <p:sp>
          <p:nvSpPr>
            <p:cNvPr id="71" name="Oval 70"/>
            <p:cNvSpPr/>
            <p:nvPr/>
          </p:nvSpPr>
          <p:spPr>
            <a:xfrm>
              <a:off x="2901950" y="3848986"/>
              <a:ext cx="330348" cy="34733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08065" y="380963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1</a:t>
              </a:r>
              <a:endParaRPr lang="en-US" sz="20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836655" y="3837833"/>
            <a:ext cx="330348" cy="400110"/>
            <a:chOff x="2901950" y="3809633"/>
            <a:chExt cx="330348" cy="400110"/>
          </a:xfrm>
        </p:grpSpPr>
        <p:sp>
          <p:nvSpPr>
            <p:cNvPr id="74" name="Oval 73"/>
            <p:cNvSpPr/>
            <p:nvPr/>
          </p:nvSpPr>
          <p:spPr>
            <a:xfrm>
              <a:off x="2901950" y="3848986"/>
              <a:ext cx="330348" cy="34733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908065" y="380963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3</a:t>
              </a:r>
              <a:endParaRPr lang="en-US" sz="20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600856" y="3423712"/>
            <a:ext cx="330348" cy="400110"/>
            <a:chOff x="2901950" y="3809633"/>
            <a:chExt cx="330348" cy="400110"/>
          </a:xfrm>
        </p:grpSpPr>
        <p:sp>
          <p:nvSpPr>
            <p:cNvPr id="77" name="Oval 76"/>
            <p:cNvSpPr/>
            <p:nvPr/>
          </p:nvSpPr>
          <p:spPr>
            <a:xfrm>
              <a:off x="2901950" y="3848986"/>
              <a:ext cx="330348" cy="34733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908065" y="380963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2</a:t>
              </a:r>
              <a:endParaRPr 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652322" y="3387987"/>
            <a:ext cx="1111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002060"/>
                </a:solidFill>
              </a:rPr>
              <a:t>Κύριος </a:t>
            </a:r>
          </a:p>
          <a:p>
            <a:r>
              <a:rPr lang="el-GR" sz="2400" dirty="0" smtClean="0">
                <a:solidFill>
                  <a:srgbClr val="002060"/>
                </a:solidFill>
              </a:rPr>
              <a:t>Άξονας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4271" y="5674432"/>
            <a:ext cx="1693028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Κύρια Εστία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endCxn id="68" idx="3"/>
          </p:cNvCxnSpPr>
          <p:nvPr/>
        </p:nvCxnSpPr>
        <p:spPr>
          <a:xfrm flipH="1" flipV="1">
            <a:off x="4434389" y="3965175"/>
            <a:ext cx="759625" cy="1749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69" idx="2"/>
          </p:cNvCxnSpPr>
          <p:nvPr/>
        </p:nvCxnSpPr>
        <p:spPr>
          <a:xfrm flipV="1">
            <a:off x="5939799" y="3915590"/>
            <a:ext cx="1161398" cy="1804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06684" y="3408249"/>
            <a:ext cx="13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5"/>
                </a:solidFill>
              </a:rPr>
              <a:t>αντικείμενο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9588" y="336944"/>
            <a:ext cx="1020042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800" dirty="0" smtClean="0"/>
              <a:t>ΠΡΟΣΔΙΟΡΙΣΜΟΣ ΕΙΔΩΛΟΥ ΣΕ ΣΥΓΚΛΙΝΟΝΤΑ ΦΑΚΟ – ΚΥΡΙΕΣ ΑΚΤΙΝΕΣ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8381773" y="3423712"/>
            <a:ext cx="931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chemeClr val="accent6"/>
                </a:solidFill>
              </a:rPr>
              <a:t>ε</a:t>
            </a:r>
            <a:r>
              <a:rPr lang="el-GR" sz="2000" dirty="0" smtClean="0">
                <a:solidFill>
                  <a:schemeClr val="accent6"/>
                </a:solidFill>
              </a:rPr>
              <a:t>ίδωλο</a:t>
            </a:r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382" y="1016609"/>
            <a:ext cx="3336686" cy="26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9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857500" y="812800"/>
            <a:ext cx="6477000" cy="5190478"/>
            <a:chOff x="2857500" y="812800"/>
            <a:chExt cx="6477000" cy="5190478"/>
          </a:xfrm>
        </p:grpSpPr>
        <p:grpSp>
          <p:nvGrpSpPr>
            <p:cNvPr id="37" name="Group 36"/>
            <p:cNvGrpSpPr/>
            <p:nvPr/>
          </p:nvGrpSpPr>
          <p:grpSpPr>
            <a:xfrm>
              <a:off x="2857500" y="812800"/>
              <a:ext cx="6477000" cy="5190478"/>
              <a:chOff x="2857500" y="812800"/>
              <a:chExt cx="6477000" cy="519047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857500" y="2489200"/>
                <a:ext cx="6477000" cy="1828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Arrow Connector 4"/>
              <p:cNvCxnSpPr>
                <a:endCxn id="3" idx="0"/>
              </p:cNvCxnSpPr>
              <p:nvPr/>
            </p:nvCxnSpPr>
            <p:spPr>
              <a:xfrm>
                <a:off x="4089400" y="812800"/>
                <a:ext cx="2006600" cy="1676400"/>
              </a:xfrm>
              <a:prstGeom prst="straightConnector1">
                <a:avLst/>
              </a:prstGeom>
              <a:ln w="22225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6088268" y="922507"/>
                <a:ext cx="0" cy="420624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stCxn id="3" idx="0"/>
              </p:cNvCxnSpPr>
              <p:nvPr/>
            </p:nvCxnSpPr>
            <p:spPr>
              <a:xfrm>
                <a:off x="6096000" y="2489200"/>
                <a:ext cx="492868" cy="1828800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6588868" y="4326878"/>
                <a:ext cx="2006600" cy="1676400"/>
              </a:xfrm>
              <a:prstGeom prst="straightConnector1">
                <a:avLst/>
              </a:prstGeom>
              <a:ln w="22225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6234806" y="3016508"/>
                <a:ext cx="159509" cy="576241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4734128" y="1348902"/>
                <a:ext cx="415046" cy="33867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headEnd w="lg" len="lg"/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6874214" y="4549479"/>
                <a:ext cx="382620" cy="320836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headEnd w="lg" len="lg"/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6172534" y="4340565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600991" y="3180003"/>
                <a:ext cx="276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033029" y="3119962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δ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756774" y="1935190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α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617400" y="4549479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α</a:t>
                </a:r>
                <a:endParaRPr lang="en-US" dirty="0"/>
              </a:p>
            </p:txBody>
          </p:sp>
          <p:sp>
            <p:nvSpPr>
              <p:cNvPr id="28" name="Arc 27"/>
              <p:cNvSpPr/>
              <p:nvPr/>
            </p:nvSpPr>
            <p:spPr>
              <a:xfrm rot="16803119">
                <a:off x="5772587" y="1678903"/>
                <a:ext cx="531419" cy="881905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/>
              <p:cNvSpPr/>
              <p:nvPr/>
            </p:nvSpPr>
            <p:spPr>
              <a:xfrm rot="5400000">
                <a:off x="6312665" y="4245140"/>
                <a:ext cx="596340" cy="81090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>
                <a:off x="6070727" y="4455268"/>
                <a:ext cx="548640" cy="0"/>
              </a:xfrm>
              <a:prstGeom prst="straightConnector1">
                <a:avLst/>
              </a:prstGeom>
              <a:ln w="254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5733622" y="3489294"/>
                <a:ext cx="0" cy="8375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 flipV="1">
                <a:off x="5729372" y="2458451"/>
                <a:ext cx="0" cy="8375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3877852" y="3367072"/>
                <a:ext cx="102912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 = 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∙</a:t>
                </a:r>
                <a:r>
                  <a:rPr lang="el-GR" dirty="0" smtClean="0"/>
                  <a:t>εφδ</a:t>
                </a:r>
                <a:endParaRPr lang="en-US" dirty="0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6590898" y="927100"/>
              <a:ext cx="0" cy="420624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93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166852" y="1068746"/>
            <a:ext cx="170052" cy="343203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546600" y="2752985"/>
            <a:ext cx="7467392" cy="31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721407" y="2760929"/>
            <a:ext cx="51016" cy="57199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743440" y="2752985"/>
            <a:ext cx="51015" cy="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1415859" y="2778811"/>
            <a:ext cx="102031" cy="686407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0" idx="2"/>
          </p:cNvCxnSpPr>
          <p:nvPr/>
        </p:nvCxnSpPr>
        <p:spPr>
          <a:xfrm>
            <a:off x="5284128" y="2188924"/>
            <a:ext cx="6182746" cy="127629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542384" y="2851055"/>
            <a:ext cx="779406" cy="15774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860456" y="2298559"/>
            <a:ext cx="609477" cy="12251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88144" y="2298559"/>
            <a:ext cx="401022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Ε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813131" y="2608801"/>
            <a:ext cx="528017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Ε΄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6" name="Down Arrow 85"/>
          <p:cNvSpPr/>
          <p:nvPr/>
        </p:nvSpPr>
        <p:spPr>
          <a:xfrm flipV="1">
            <a:off x="5246100" y="2188924"/>
            <a:ext cx="102031" cy="5898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924896" y="2720051"/>
            <a:ext cx="470779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</a:rPr>
              <a:t>Ο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675195" y="2124208"/>
            <a:ext cx="553059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2800" baseline="-250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endParaRPr lang="en-US" sz="2800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5297114" y="2936103"/>
            <a:ext cx="2927673" cy="654604"/>
            <a:chOff x="1625506" y="1721165"/>
            <a:chExt cx="2623765" cy="523220"/>
          </a:xfrm>
        </p:grpSpPr>
        <p:sp>
          <p:nvSpPr>
            <p:cNvPr id="91" name="TextBox 90"/>
            <p:cNvSpPr txBox="1"/>
            <p:nvPr/>
          </p:nvSpPr>
          <p:spPr>
            <a:xfrm>
              <a:off x="2696801" y="1721165"/>
              <a:ext cx="4956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0</a:t>
              </a:r>
              <a:endParaRPr lang="en-US" sz="2800" baseline="-25000" dirty="0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3170008" y="1982775"/>
              <a:ext cx="1079263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>
              <a:off x="1625506" y="1996648"/>
              <a:ext cx="1078992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/>
          <p:cNvCxnSpPr/>
          <p:nvPr/>
        </p:nvCxnSpPr>
        <p:spPr>
          <a:xfrm>
            <a:off x="5284128" y="2835010"/>
            <a:ext cx="0" cy="46205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1518610" y="2812769"/>
            <a:ext cx="477934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h</a:t>
            </a:r>
            <a:r>
              <a:rPr lang="en-US" sz="2800" baseline="-25000" dirty="0" smtClean="0">
                <a:solidFill>
                  <a:schemeClr val="accent6"/>
                </a:solidFill>
              </a:rPr>
              <a:t>i</a:t>
            </a:r>
            <a:endParaRPr lang="en-US" sz="2800" baseline="-25000" dirty="0">
              <a:solidFill>
                <a:schemeClr val="accent6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8258484" y="1816351"/>
            <a:ext cx="3211856" cy="654604"/>
            <a:chOff x="1625506" y="1721165"/>
            <a:chExt cx="2878449" cy="523220"/>
          </a:xfrm>
        </p:grpSpPr>
        <p:sp>
          <p:nvSpPr>
            <p:cNvPr id="104" name="TextBox 103"/>
            <p:cNvSpPr txBox="1"/>
            <p:nvPr/>
          </p:nvSpPr>
          <p:spPr>
            <a:xfrm>
              <a:off x="2828827" y="1721165"/>
              <a:ext cx="4283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i</a:t>
              </a:r>
              <a:endParaRPr lang="en-US" sz="2800" baseline="-25000" dirty="0"/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>
              <a:off x="3223795" y="1982775"/>
              <a:ext cx="1280160" cy="0"/>
            </a:xfrm>
            <a:prstGeom prst="straightConnector1">
              <a:avLst/>
            </a:prstGeom>
            <a:ln w="158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>
              <a:off x="1625506" y="1996648"/>
              <a:ext cx="1188720" cy="0"/>
            </a:xfrm>
            <a:prstGeom prst="straightConnector1">
              <a:avLst/>
            </a:prstGeom>
            <a:ln w="158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Straight Connector 106"/>
          <p:cNvCxnSpPr/>
          <p:nvPr/>
        </p:nvCxnSpPr>
        <p:spPr>
          <a:xfrm>
            <a:off x="11466875" y="2143358"/>
            <a:ext cx="0" cy="57200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ight Triangle 107"/>
          <p:cNvSpPr/>
          <p:nvPr/>
        </p:nvSpPr>
        <p:spPr>
          <a:xfrm>
            <a:off x="5352522" y="2245199"/>
            <a:ext cx="2632138" cy="533613"/>
          </a:xfrm>
          <a:prstGeom prst="rtTriangle">
            <a:avLst/>
          </a:prstGeom>
          <a:solidFill>
            <a:srgbClr val="FDB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Triangle 108"/>
          <p:cNvSpPr/>
          <p:nvPr/>
        </p:nvSpPr>
        <p:spPr>
          <a:xfrm flipH="1" flipV="1">
            <a:off x="8336902" y="2810184"/>
            <a:ext cx="3078236" cy="655034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278133" y="1212577"/>
                <a:ext cx="3149600" cy="114627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3" y="1212577"/>
                <a:ext cx="3149600" cy="11462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184443" y="5031276"/>
                <a:ext cx="4001602" cy="1143133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3" y="5031276"/>
                <a:ext cx="4001602" cy="11431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/>
          <p:cNvSpPr txBox="1"/>
          <p:nvPr/>
        </p:nvSpPr>
        <p:spPr>
          <a:xfrm>
            <a:off x="0" y="229971"/>
            <a:ext cx="6552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Προσδιορισμός εστιακής απόστασης </a:t>
            </a:r>
            <a:r>
              <a:rPr lang="en-US" sz="3200" dirty="0" smtClean="0"/>
              <a:t>f</a:t>
            </a:r>
            <a:endParaRPr lang="en-US" sz="3200" dirty="0"/>
          </a:p>
        </p:txBody>
      </p:sp>
      <p:sp>
        <p:nvSpPr>
          <p:cNvPr id="115" name="Rectangle 114"/>
          <p:cNvSpPr/>
          <p:nvPr/>
        </p:nvSpPr>
        <p:spPr>
          <a:xfrm>
            <a:off x="184443" y="4152990"/>
            <a:ext cx="5476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>
                <a:solidFill>
                  <a:prstClr val="black"/>
                </a:solidFill>
              </a:rPr>
              <a:t>Εγκάρσια Γραμμική Μεγέθυνση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4147402" y="5269296"/>
            <a:ext cx="1751697" cy="333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069264" y="4979177"/>
            <a:ext cx="5104795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 &lt; 0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είδωλο ανεστραμμένο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6069264" y="5829699"/>
            <a:ext cx="363323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 </a:t>
            </a:r>
            <a:r>
              <a:rPr lang="el-GR" sz="2800" dirty="0" smtClean="0"/>
              <a:t>&gt;</a:t>
            </a:r>
            <a:r>
              <a:rPr lang="en-US" sz="2800" dirty="0" smtClean="0"/>
              <a:t> 0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είδωλο ορθό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4186045" y="5656245"/>
            <a:ext cx="1713054" cy="346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645685" y="2968504"/>
            <a:ext cx="50847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D</a:t>
            </a:r>
          </a:p>
        </p:txBody>
      </p:sp>
      <p:cxnSp>
        <p:nvCxnSpPr>
          <p:cNvPr id="129" name="Straight Arrow Connector 128"/>
          <p:cNvCxnSpPr>
            <a:endCxn id="130" idx="4"/>
          </p:cNvCxnSpPr>
          <p:nvPr/>
        </p:nvCxnSpPr>
        <p:spPr>
          <a:xfrm flipH="1" flipV="1">
            <a:off x="761882" y="2483868"/>
            <a:ext cx="927770" cy="52492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444264" y="1131544"/>
            <a:ext cx="635236" cy="13523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2" grpId="0" animBg="1"/>
      <p:bldP spid="115" grpId="0"/>
      <p:bldP spid="119" grpId="0" animBg="1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7334" y="-2759"/>
            <a:ext cx="564327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ΣΥΓΚΛΙΝΩΝ ΦΑΚΟΣ  (</a:t>
            </a:r>
            <a:r>
              <a:rPr lang="en-US" sz="4000" dirty="0" smtClean="0">
                <a:solidFill>
                  <a:srgbClr val="C00000"/>
                </a:solidFill>
              </a:rPr>
              <a:t>f &gt; 0)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560" y="1091808"/>
            <a:ext cx="4292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</a:rPr>
              <a:t>ΠΡΑΓΜΑΤΙΚΟ ΕΙΔΩΛΟ</a:t>
            </a:r>
            <a:endParaRPr lang="en-US" sz="36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15060" y="5407584"/>
                <a:ext cx="3149600" cy="114627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60" y="5407584"/>
                <a:ext cx="3149600" cy="11462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0320" y="1837374"/>
            <a:ext cx="5262880" cy="3503783"/>
            <a:chOff x="20320" y="1837374"/>
            <a:chExt cx="5262880" cy="35037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" y="1837374"/>
              <a:ext cx="5262880" cy="350378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6539" y="4622422"/>
              <a:ext cx="688908" cy="64623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30408" y="4622422"/>
              <a:ext cx="597460" cy="64623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822993" y="1437689"/>
            <a:ext cx="6272222" cy="4209448"/>
            <a:chOff x="5822993" y="1437689"/>
            <a:chExt cx="6272222" cy="4209448"/>
          </a:xfrm>
        </p:grpSpPr>
        <p:grpSp>
          <p:nvGrpSpPr>
            <p:cNvPr id="25" name="Group 24"/>
            <p:cNvGrpSpPr/>
            <p:nvPr/>
          </p:nvGrpSpPr>
          <p:grpSpPr>
            <a:xfrm>
              <a:off x="5822993" y="1437689"/>
              <a:ext cx="6272222" cy="4209448"/>
              <a:chOff x="6527800" y="1557974"/>
              <a:chExt cx="5548322" cy="380141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527800" y="1557974"/>
                <a:ext cx="5548322" cy="3801410"/>
                <a:chOff x="6276204" y="1961258"/>
                <a:chExt cx="5128396" cy="3801410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3880" r="25262" b="41770"/>
                <a:stretch/>
              </p:blipFill>
              <p:spPr>
                <a:xfrm>
                  <a:off x="6276204" y="1961258"/>
                  <a:ext cx="5128396" cy="3801410"/>
                </a:xfrm>
                <a:prstGeom prst="snip1Rect">
                  <a:avLst/>
                </a:prstGeom>
              </p:spPr>
            </p:pic>
            <p:sp>
              <p:nvSpPr>
                <p:cNvPr id="11" name="Rectangle 10"/>
                <p:cNvSpPr/>
                <p:nvPr/>
              </p:nvSpPr>
              <p:spPr>
                <a:xfrm>
                  <a:off x="10655300" y="3581400"/>
                  <a:ext cx="749300" cy="952500"/>
                </a:xfrm>
                <a:prstGeom prst="snip1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9136869" y="4960443"/>
                <a:ext cx="431800" cy="330200"/>
              </a:xfrm>
              <a:prstGeom prst="snip1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8433" y="4351274"/>
              <a:ext cx="688908" cy="64623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32" y="4622422"/>
              <a:ext cx="597460" cy="64637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295332" y="1091809"/>
            <a:ext cx="4292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solidFill>
                  <a:srgbClr val="00B0F0"/>
                </a:solidFill>
              </a:rPr>
              <a:t>ΦΑΝΤΑΣΤΙΚΟ ΕΙΔΩΛΟ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97672" y="5407584"/>
                <a:ext cx="3149600" cy="114627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672" y="5407584"/>
                <a:ext cx="3149600" cy="11462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78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74328" y="525504"/>
            <a:ext cx="9830272" cy="5263820"/>
            <a:chOff x="1028228" y="908327"/>
            <a:chExt cx="9830272" cy="52638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8906" r="32140" b="17283"/>
            <a:stretch/>
          </p:blipFill>
          <p:spPr>
            <a:xfrm>
              <a:off x="1028228" y="908327"/>
              <a:ext cx="9830272" cy="52638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2269" y="3911600"/>
              <a:ext cx="695145" cy="7518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t="19064"/>
            <a:stretch/>
          </p:blipFill>
          <p:spPr>
            <a:xfrm>
              <a:off x="4178300" y="4965700"/>
              <a:ext cx="850900" cy="64602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160134" y="98841"/>
            <a:ext cx="589975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4000" dirty="0" smtClean="0">
                <a:solidFill>
                  <a:srgbClr val="00B0F0"/>
                </a:solidFill>
              </a:rPr>
              <a:t>ΑΠΟΚΛΙΝΩΝ ΦΑΚΟΣ  (</a:t>
            </a:r>
            <a:r>
              <a:rPr lang="en-US" sz="4000" dirty="0" smtClean="0">
                <a:solidFill>
                  <a:srgbClr val="00B0F0"/>
                </a:solidFill>
              </a:rPr>
              <a:t>f </a:t>
            </a:r>
            <a:r>
              <a:rPr lang="el-GR" sz="4000" dirty="0" smtClean="0">
                <a:solidFill>
                  <a:srgbClr val="00B0F0"/>
                </a:solidFill>
              </a:rPr>
              <a:t>&lt;</a:t>
            </a:r>
            <a:r>
              <a:rPr lang="en-US" sz="4000" dirty="0" smtClean="0">
                <a:solidFill>
                  <a:srgbClr val="00B0F0"/>
                </a:solidFill>
              </a:rPr>
              <a:t> 0)</a:t>
            </a:r>
            <a:endParaRPr lang="en-US" sz="40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1351" y="5112159"/>
                <a:ext cx="3759200" cy="110382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1" y="5112159"/>
                <a:ext cx="3759200" cy="11038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6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32" r="3310" b="4392"/>
          <a:stretch/>
        </p:blipFill>
        <p:spPr>
          <a:xfrm>
            <a:off x="921674" y="1003301"/>
            <a:ext cx="10495626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6100" y="139700"/>
            <a:ext cx="6704079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4000" dirty="0" smtClean="0"/>
              <a:t>ΤΥΠΟΙ ΕΙΔΩΛΩΝ ΚΑΙ ΠΡΟΣΗΜΑ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58265" y="308977"/>
            <a:ext cx="1540806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600" b="1" dirty="0" smtClean="0"/>
              <a:t>α </a:t>
            </a:r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el-GR" sz="3600" b="1" dirty="0" smtClean="0"/>
              <a:t> </a:t>
            </a:r>
            <a:r>
              <a:rPr lang="en-US" sz="3600" b="1" dirty="0" smtClean="0"/>
              <a:t>d</a:t>
            </a:r>
            <a:r>
              <a:rPr lang="en-US" sz="3600" b="1" baseline="-25000" dirty="0" smtClean="0"/>
              <a:t>o</a:t>
            </a:r>
          </a:p>
          <a:p>
            <a:r>
              <a:rPr lang="el-GR" sz="3600" b="1" dirty="0" smtClean="0"/>
              <a:t>β </a:t>
            </a:r>
            <a:r>
              <a:rPr lang="el-G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el-GR" sz="3600" b="1" dirty="0" smtClean="0"/>
              <a:t> </a:t>
            </a:r>
            <a:r>
              <a:rPr lang="en-US" sz="3600" b="1" dirty="0" smtClean="0"/>
              <a:t>d</a:t>
            </a:r>
            <a:r>
              <a:rPr lang="en-US" sz="3600" b="1" baseline="-25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257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228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keywords>Α</cp:keywords>
  <cp:lastModifiedBy>Marina</cp:lastModifiedBy>
  <cp:revision>78</cp:revision>
  <dcterms:created xsi:type="dcterms:W3CDTF">2020-10-25T07:00:34Z</dcterms:created>
  <dcterms:modified xsi:type="dcterms:W3CDTF">2020-11-19T19:37:38Z</dcterms:modified>
</cp:coreProperties>
</file>