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96" r:id="rId3"/>
    <p:sldId id="291" r:id="rId4"/>
    <p:sldId id="292" r:id="rId5"/>
    <p:sldId id="297" r:id="rId6"/>
    <p:sldId id="299" r:id="rId7"/>
    <p:sldId id="289" r:id="rId8"/>
    <p:sldId id="295" r:id="rId9"/>
    <p:sldId id="290" r:id="rId10"/>
    <p:sldId id="294" r:id="rId11"/>
    <p:sldId id="293" r:id="rId12"/>
    <p:sldId id="269" r:id="rId13"/>
    <p:sldId id="270" r:id="rId14"/>
    <p:sldId id="271" r:id="rId15"/>
    <p:sldId id="272" r:id="rId16"/>
    <p:sldId id="268" r:id="rId17"/>
    <p:sldId id="288" r:id="rId18"/>
    <p:sldId id="274" r:id="rId19"/>
    <p:sldId id="257" r:id="rId20"/>
    <p:sldId id="258" r:id="rId21"/>
    <p:sldId id="267" r:id="rId22"/>
    <p:sldId id="265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5" r:id="rId31"/>
    <p:sldId id="282" r:id="rId32"/>
    <p:sldId id="283" r:id="rId33"/>
    <p:sldId id="284" r:id="rId34"/>
    <p:sldId id="286" r:id="rId35"/>
    <p:sldId id="28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D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45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814E-F0FA-47B9-8BD0-5DE45AAAF70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1A57B-B2A9-424F-AD54-EA5B640F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61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814E-F0FA-47B9-8BD0-5DE45AAAF70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1A57B-B2A9-424F-AD54-EA5B640F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81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814E-F0FA-47B9-8BD0-5DE45AAAF70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1A57B-B2A9-424F-AD54-EA5B640F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28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4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16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14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8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231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31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831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839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814E-F0FA-47B9-8BD0-5DE45AAAF70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1A57B-B2A9-424F-AD54-EA5B640F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15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527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3849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359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814E-F0FA-47B9-8BD0-5DE45AAAF70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1A57B-B2A9-424F-AD54-EA5B640F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5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814E-F0FA-47B9-8BD0-5DE45AAAF70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1A57B-B2A9-424F-AD54-EA5B640F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80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814E-F0FA-47B9-8BD0-5DE45AAAF70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1A57B-B2A9-424F-AD54-EA5B640F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82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814E-F0FA-47B9-8BD0-5DE45AAAF70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1A57B-B2A9-424F-AD54-EA5B640F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10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814E-F0FA-47B9-8BD0-5DE45AAAF70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1A57B-B2A9-424F-AD54-EA5B640F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76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814E-F0FA-47B9-8BD0-5DE45AAAF70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1A57B-B2A9-424F-AD54-EA5B640F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55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814E-F0FA-47B9-8BD0-5DE45AAAF70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1A57B-B2A9-424F-AD54-EA5B640F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78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D814E-F0FA-47B9-8BD0-5DE45AAAF70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1A57B-B2A9-424F-AD54-EA5B640F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20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66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perture#/media/File:16_minolta_50mm.jpg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creativecommons.org/licenses/by/3.0" TargetMode="External"/><Relationship Id="rId4" Type="http://schemas.openxmlformats.org/officeDocument/2006/relationships/hyperlink" Target="https://commons.wikimedia.org/wiki/User:Leonrw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emf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emf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ilonohpontou.files.wordpress.com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Christiaan_Huygens-painting.jpeg" TargetMode="External"/><Relationship Id="rId3" Type="http://schemas.openxmlformats.org/officeDocument/2006/relationships/image" Target="../media/image6.gif"/><Relationship Id="rId7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itt.edu/~jdnorton/teaching/HPS_0410/chapters/quantum_theory_origins/" TargetMode="External"/><Relationship Id="rId11" Type="http://schemas.openxmlformats.org/officeDocument/2006/relationships/image" Target="../media/image9.gif"/><Relationship Id="rId5" Type="http://schemas.openxmlformats.org/officeDocument/2006/relationships/hyperlink" Target="https://commons.wikimedia.org/wiki/User:Soerfm" TargetMode="External"/><Relationship Id="rId10" Type="http://schemas.openxmlformats.org/officeDocument/2006/relationships/image" Target="../media/image8.gif"/><Relationship Id="rId4" Type="http://schemas.openxmlformats.org/officeDocument/2006/relationships/hyperlink" Target="https://en.wikipedia.org/wiki/Isaac_Newton#/media/File:GodfreyKneller-IsaacNewton-1689.jpg" TargetMode="External"/><Relationship Id="rId9" Type="http://schemas.openxmlformats.org/officeDocument/2006/relationships/hyperlink" Target="https://commons.wikimedia.org/wiki/User:Kristaga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User:Quibik" TargetMode="External"/><Relationship Id="rId13" Type="http://schemas.openxmlformats.org/officeDocument/2006/relationships/image" Target="../media/image15.jpeg"/><Relationship Id="rId3" Type="http://schemas.openxmlformats.org/officeDocument/2006/relationships/hyperlink" Target="https://en.wikiquote.org/wiki/Max_Planck#/media/File:Max_Planck.png" TargetMode="External"/><Relationship Id="rId7" Type="http://schemas.openxmlformats.org/officeDocument/2006/relationships/hyperlink" Target="https://commons.wikimedia.org/wiki/File:Einstein_1921_portrait2.jpg" TargetMode="External"/><Relationship Id="rId12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3.jpeg"/><Relationship Id="rId5" Type="http://schemas.openxmlformats.org/officeDocument/2006/relationships/hyperlink" Target="http://creativecommons.org/licenses/by-sa/3.0" TargetMode="External"/><Relationship Id="rId15" Type="http://schemas.openxmlformats.org/officeDocument/2006/relationships/image" Target="../media/image17.jpeg"/><Relationship Id="rId10" Type="http://schemas.microsoft.com/office/2007/relationships/hdphoto" Target="../media/hdphoto1.wdp"/><Relationship Id="rId4" Type="http://schemas.openxmlformats.org/officeDocument/2006/relationships/hyperlink" Target="https://commons.wikimedia.org/wiki/User:Beao" TargetMode="External"/><Relationship Id="rId9" Type="http://schemas.openxmlformats.org/officeDocument/2006/relationships/image" Target="../media/image12.png"/><Relationship Id="rId1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bobbekian/" TargetMode="External"/><Relationship Id="rId3" Type="http://schemas.openxmlformats.org/officeDocument/2006/relationships/hyperlink" Target="https://commons.wikimedia.org/wiki/File:E-30-Cutmodel.jpg" TargetMode="External"/><Relationship Id="rId7" Type="http://schemas.openxmlformats.org/officeDocument/2006/relationships/hyperlink" Target="https://www.flickr.com/photos/bobbekian/5015451864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hyperlink" Target="https://creativecommons.org/licenses/by-sa/3.0/deed.en" TargetMode="External"/><Relationship Id="rId4" Type="http://schemas.openxmlformats.org/officeDocument/2006/relationships/hyperlink" Target="https://commons.wikimedia.org/wiki/User:Hanabi123" TargetMode="External"/><Relationship Id="rId9" Type="http://schemas.openxmlformats.org/officeDocument/2006/relationships/hyperlink" Target="https://creativecommons.org/licenses/by-sa/2.0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User:Tobias_%22ToMar%22_Maier" TargetMode="External"/><Relationship Id="rId13" Type="http://schemas.openxmlformats.org/officeDocument/2006/relationships/image" Target="../media/image25.png"/><Relationship Id="rId3" Type="http://schemas.openxmlformats.org/officeDocument/2006/relationships/hyperlink" Target="https://commons.wikimedia.org/wiki/File:Canon_EF_16-35mm_F2.8L_USM_ultra_wide_angle_lens.jpg" TargetMode="External"/><Relationship Id="rId7" Type="http://schemas.openxmlformats.org/officeDocument/2006/relationships/hyperlink" Target="https://commons.wikimedia.org/wiki/File:Canon_Zoom_Lens_EF_35-70mm_1to3.5-4.5.jpg" TargetMode="External"/><Relationship Id="rId12" Type="http://schemas.openxmlformats.org/officeDocument/2006/relationships/hyperlink" Target="https://commons.wikimedia.org/wiki/User:Yerpo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11" Type="http://schemas.openxmlformats.org/officeDocument/2006/relationships/hyperlink" Target="https://en.wikipedia.org/wiki/Telephoto_lens#/media/File:Sigma_150-500_APO_HSM.JPG" TargetMode="External"/><Relationship Id="rId5" Type="http://schemas.openxmlformats.org/officeDocument/2006/relationships/hyperlink" Target="https://creativecommons.org/licenses/by/2.0/deed.en" TargetMode="External"/><Relationship Id="rId10" Type="http://schemas.openxmlformats.org/officeDocument/2006/relationships/image" Target="../media/image24.jpeg"/><Relationship Id="rId4" Type="http://schemas.openxmlformats.org/officeDocument/2006/relationships/hyperlink" Target="https://commons.wikimedia.org/wiki/User:Jacopo_Werther" TargetMode="External"/><Relationship Id="rId9" Type="http://schemas.openxmlformats.org/officeDocument/2006/relationships/hyperlink" Target="https://creativecommons.org/licenses/by-sa/3.0/deed.e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9339" y="321075"/>
            <a:ext cx="51236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5400" b="1" dirty="0">
                <a:ln w="22225">
                  <a:noFill/>
                  <a:prstDash val="solid"/>
                </a:ln>
                <a:solidFill>
                  <a:srgbClr val="FF9D6E"/>
                </a:solidFill>
              </a:rPr>
              <a:t>ΦΥΣΙΚΗ ΕΙΚΟΝΑΣ</a:t>
            </a:r>
            <a:endParaRPr lang="en-US" sz="5400" b="1" dirty="0">
              <a:ln w="22225">
                <a:noFill/>
                <a:prstDash val="solid"/>
              </a:ln>
              <a:solidFill>
                <a:srgbClr val="FF9D6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4274" y="5701515"/>
            <a:ext cx="35611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ΟΙ ΔΙΔΑΣΚΟΝΤΕΣ</a:t>
            </a:r>
            <a:r>
              <a:rPr lang="en-US" dirty="0" smtClean="0">
                <a:solidFill>
                  <a:prstClr val="black"/>
                </a:solidFill>
              </a:rPr>
              <a:t>:</a:t>
            </a:r>
            <a:r>
              <a:rPr lang="el-GR" dirty="0">
                <a:solidFill>
                  <a:prstClr val="black"/>
                </a:solidFill>
              </a:rPr>
              <a:t>	</a:t>
            </a:r>
            <a:r>
              <a:rPr lang="el-GR" dirty="0" smtClean="0">
                <a:solidFill>
                  <a:prstClr val="black"/>
                </a:solidFill>
              </a:rPr>
              <a:t>Μ</a:t>
            </a:r>
            <a:r>
              <a:rPr lang="el-GR" dirty="0">
                <a:solidFill>
                  <a:prstClr val="black"/>
                </a:solidFill>
              </a:rPr>
              <a:t>. </a:t>
            </a:r>
            <a:r>
              <a:rPr lang="el-GR" dirty="0" smtClean="0">
                <a:solidFill>
                  <a:prstClr val="black"/>
                </a:solidFill>
              </a:rPr>
              <a:t>ΚΑΡΑΓΙΑΝΝΗ</a:t>
            </a:r>
          </a:p>
          <a:p>
            <a:endParaRPr lang="el-GR" dirty="0">
              <a:solidFill>
                <a:prstClr val="black"/>
              </a:solidFill>
            </a:endParaRPr>
          </a:p>
          <a:p>
            <a:r>
              <a:rPr lang="el-GR" dirty="0" smtClean="0">
                <a:solidFill>
                  <a:prstClr val="black"/>
                </a:solidFill>
              </a:rPr>
              <a:t>		Δ</a:t>
            </a:r>
            <a:r>
              <a:rPr lang="el-GR" dirty="0">
                <a:solidFill>
                  <a:prstClr val="black"/>
                </a:solidFill>
              </a:rPr>
              <a:t>. </a:t>
            </a:r>
            <a:r>
              <a:rPr lang="el-GR" dirty="0" smtClean="0">
                <a:solidFill>
                  <a:prstClr val="black"/>
                </a:solidFill>
              </a:rPr>
              <a:t>ΜΕΛΙΤΣΙΩΤΗΣ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55782" y="4447180"/>
            <a:ext cx="8223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>
                <a:ln w="0">
                  <a:noFill/>
                </a:ln>
                <a:solidFill>
                  <a:srgbClr val="6393A7"/>
                </a:solidFill>
                <a:effectLst>
                  <a:outerShdw blurRad="60007" dist="310007" dir="7680000" sy="30000" kx="1300200" algn="ctr" rotWithShape="0">
                    <a:srgbClr val="476372">
                      <a:alpha val="32000"/>
                    </a:srgbClr>
                  </a:outerShdw>
                </a:effectLst>
              </a:rPr>
              <a:t>ΚΑΛΗ ΑΚΑΔΗΜΑΪΚΗ ΧΡΟΝΙΑ</a:t>
            </a:r>
            <a:endParaRPr lang="en-US" sz="5400" dirty="0">
              <a:ln w="0">
                <a:noFill/>
              </a:ln>
              <a:solidFill>
                <a:srgbClr val="6393A7"/>
              </a:solidFill>
              <a:effectLst>
                <a:outerShdw blurRad="60007" dist="310007" dir="7680000" sy="30000" kx="1300200" algn="ctr" rotWithShape="0">
                  <a:srgbClr val="476372">
                    <a:alpha val="32000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8F9D182-9CE4-72F7-A4D5-4998123F7CA9}"/>
              </a:ext>
            </a:extLst>
          </p:cNvPr>
          <p:cNvSpPr txBox="1"/>
          <p:nvPr/>
        </p:nvSpPr>
        <p:spPr>
          <a:xfrm>
            <a:off x="6073704" y="5684447"/>
            <a:ext cx="4491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email</a:t>
            </a:r>
            <a:r>
              <a:rPr lang="el-GR" dirty="0">
                <a:solidFill>
                  <a:prstClr val="black"/>
                </a:solidFill>
              </a:rPr>
              <a:t> </a:t>
            </a:r>
            <a:r>
              <a:rPr lang="el-GR" dirty="0" smtClean="0">
                <a:solidFill>
                  <a:prstClr val="black"/>
                </a:solidFill>
              </a:rPr>
              <a:t>επικοινωνίας:     </a:t>
            </a:r>
            <a:r>
              <a:rPr lang="en-US" dirty="0" smtClean="0">
                <a:solidFill>
                  <a:prstClr val="black"/>
                </a:solidFill>
              </a:rPr>
              <a:t>mkaragianni@uniwa.gr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6" name="Picture 2" descr="part blurry image">
            <a:extLst>
              <a:ext uri="{FF2B5EF4-FFF2-40B4-BE49-F238E27FC236}">
                <a16:creationId xmlns="" xmlns:a16="http://schemas.microsoft.com/office/drawing/2014/main" id="{C04BC5FD-A3D7-D70F-6D3E-D85B16B36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366" y="1515186"/>
            <a:ext cx="3705725" cy="261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child singing into a microphone&#10;&#10;Description automatically generated">
            <a:extLst>
              <a:ext uri="{FF2B5EF4-FFF2-40B4-BE49-F238E27FC236}">
                <a16:creationId xmlns="" xmlns:a16="http://schemas.microsoft.com/office/drawing/2014/main" id="{40CCA046-A6DD-5FC6-4061-99DFDE3F47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941" y="2015490"/>
            <a:ext cx="3154680" cy="21031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FB603BF-9296-2265-0275-0A0E134A3753}"/>
              </a:ext>
            </a:extLst>
          </p:cNvPr>
          <p:cNvSpPr txBox="1"/>
          <p:nvPr/>
        </p:nvSpPr>
        <p:spPr>
          <a:xfrm>
            <a:off x="6158474" y="855087"/>
            <a:ext cx="6719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5400" b="1" dirty="0">
                <a:ln w="22225">
                  <a:noFill/>
                  <a:prstDash val="solid"/>
                </a:ln>
                <a:solidFill>
                  <a:srgbClr val="FF9D6E"/>
                </a:solidFill>
              </a:rPr>
              <a:t>&amp;</a:t>
            </a:r>
            <a:endParaRPr lang="en-US" sz="5400" b="1" dirty="0">
              <a:ln w="22225">
                <a:noFill/>
                <a:prstDash val="solid"/>
              </a:ln>
              <a:solidFill>
                <a:srgbClr val="FF9D6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B7591A1-0D56-7ABE-25DA-B6FE36179A21}"/>
              </a:ext>
            </a:extLst>
          </p:cNvPr>
          <p:cNvSpPr txBox="1"/>
          <p:nvPr/>
        </p:nvSpPr>
        <p:spPr>
          <a:xfrm>
            <a:off x="7078619" y="855087"/>
            <a:ext cx="17852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5400" b="1" dirty="0">
                <a:ln w="22225">
                  <a:noFill/>
                  <a:prstDash val="solid"/>
                </a:ln>
                <a:solidFill>
                  <a:srgbClr val="FF9D6E"/>
                </a:solidFill>
              </a:rPr>
              <a:t>ΗΧΟΥ</a:t>
            </a:r>
            <a:endParaRPr lang="en-US" sz="5400" b="1" dirty="0">
              <a:ln w="22225">
                <a:noFill/>
                <a:prstDash val="solid"/>
              </a:ln>
              <a:solidFill>
                <a:srgbClr val="FF9D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9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Grp="1" noChangeArrowheads="1"/>
          </p:cNvSpPr>
          <p:nvPr>
            <p:ph type="title"/>
          </p:nvPr>
        </p:nvSpPr>
        <p:spPr>
          <a:xfrm>
            <a:off x="548268" y="324254"/>
            <a:ext cx="10515600" cy="549381"/>
          </a:xfr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l-GR" dirty="0" smtClean="0"/>
              <a:t>Διάφραγμα φωτογραφικού φακού</a:t>
            </a:r>
          </a:p>
        </p:txBody>
      </p:sp>
      <p:pic>
        <p:nvPicPr>
          <p:cNvPr id="12290" name="Picture 2" descr="https://upload.wikimedia.org/wikipedia/commons/thumb/b/bc/16_minolta_50mm.jpg/1024px-16_minolta_50mm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5804" y="1083620"/>
            <a:ext cx="8100392" cy="506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81039" y="6261915"/>
            <a:ext cx="42295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en-US" sz="1200" dirty="0">
                <a:hlinkClick r:id="rId3"/>
              </a:rPr>
              <a:t>16 </a:t>
            </a:r>
            <a:r>
              <a:rPr lang="en-US" sz="1200" dirty="0" err="1">
                <a:hlinkClick r:id="rId3"/>
              </a:rPr>
              <a:t>minolta</a:t>
            </a:r>
            <a:r>
              <a:rPr lang="en-US" sz="1200" dirty="0">
                <a:hlinkClick r:id="rId3"/>
              </a:rPr>
              <a:t> 50mm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από </a:t>
            </a:r>
            <a:r>
              <a:rPr lang="en-US" sz="1200" dirty="0" err="1">
                <a:hlinkClick r:id="rId4"/>
              </a:rPr>
              <a:t>Leonrw</a:t>
            </a:r>
            <a:r>
              <a:rPr lang="el-GR" sz="1200" dirty="0"/>
              <a:t>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διαθέσιμο με άδεια </a:t>
            </a:r>
            <a:r>
              <a:rPr lang="en-US" sz="1200" dirty="0">
                <a:hlinkClick r:id="rId5"/>
              </a:rPr>
              <a:t>CC BY 3.0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9584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57909" y="263250"/>
          <a:ext cx="11602720" cy="649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91621"/>
                <a:gridCol w="8011099"/>
              </a:tblGrid>
              <a:tr h="26517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ΦΑΚΟΙ 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1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σχηματισμός ειδώλου -Μέτρηση</a:t>
                      </a:r>
                      <a:r>
                        <a:rPr lang="el-GR" sz="1800" b="1" kern="1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l-G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εστιακής απόστασης -Μεγέθυνση -</a:t>
                      </a:r>
                      <a:r>
                        <a:rPr lang="el-GR" sz="1800" b="1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Σύνθετες οπτικές διατάξεις </a:t>
                      </a:r>
                      <a:endParaRPr lang="en-US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9202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Σφάλματα φακών -</a:t>
                      </a:r>
                      <a:r>
                        <a:rPr lang="el-GR" sz="1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σφαιρικό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9202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Σφάλματα φακών -</a:t>
                      </a:r>
                      <a:r>
                        <a:rPr lang="el-GR" sz="1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χρωματικό</a:t>
                      </a:r>
                      <a:endParaRPr lang="en-US" dirty="0" smtClean="0"/>
                    </a:p>
                    <a:p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2" descr="https://petapixel.com/assets/uploads/2021/09/exhibition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302" y="3015226"/>
            <a:ext cx="2464340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petapixel.com/assets/uploads/2021/09/exhibition1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991" y="3011129"/>
            <a:ext cx="2464341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1"/>
          <a:stretch/>
        </p:blipFill>
        <p:spPr>
          <a:xfrm>
            <a:off x="7857762" y="4993008"/>
            <a:ext cx="3768373" cy="15133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328" y="5257122"/>
            <a:ext cx="137160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9143" y="318956"/>
            <a:ext cx="2231329" cy="2383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b="49758"/>
          <a:stretch/>
        </p:blipFill>
        <p:spPr>
          <a:xfrm>
            <a:off x="4044968" y="4990105"/>
            <a:ext cx="3767655" cy="15162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1356" y="355025"/>
            <a:ext cx="1147483" cy="2286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9723" y="319639"/>
            <a:ext cx="3446104" cy="232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0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71120" y="91440"/>
          <a:ext cx="12100560" cy="6578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45728"/>
                <a:gridCol w="8354832"/>
              </a:tblGrid>
              <a:tr h="33731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Φωτογραφική Μηχανή :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Αρχή λειτουργίας, διακριτά μέρη, Εστίαση, Διάφραγμα, φωτεινότητα ειδώλου, Βάθος πεδίου</a:t>
                      </a:r>
                    </a:p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205480">
                <a:tc>
                  <a:txBody>
                    <a:bodyPr/>
                    <a:lstStyle/>
                    <a:p>
                      <a:pPr algn="l"/>
                      <a:endParaRPr lang="el-GR" sz="1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l"/>
                      <a:r>
                        <a:rPr lang="el-GR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Διάχυση ηλιακών ακτίνων -</a:t>
                      </a:r>
                      <a:r>
                        <a:rPr lang="en-US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Pinhole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710" y="254132"/>
            <a:ext cx="2179484" cy="28559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504" y="180024"/>
            <a:ext cx="4953256" cy="3202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058" y="4994988"/>
            <a:ext cx="1249902" cy="13890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262" y="4462852"/>
            <a:ext cx="1746045" cy="19927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5058" y="3759554"/>
            <a:ext cx="1512340" cy="11360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991" y="4366494"/>
            <a:ext cx="1345345" cy="7213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2826" y="5353171"/>
            <a:ext cx="1246376" cy="9024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726" y="5224808"/>
            <a:ext cx="1542610" cy="11591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84199" y="3637575"/>
            <a:ext cx="1554642" cy="8382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6996" y="3627749"/>
            <a:ext cx="2487938" cy="2756246"/>
          </a:xfrm>
          <a:prstGeom prst="rect">
            <a:avLst/>
          </a:prstGeom>
        </p:spPr>
      </p:pic>
      <p:pic>
        <p:nvPicPr>
          <p:cNvPr id="21" name="Picture 3" descr="C:\Users\ARAVANTINOS\Desktop\imagesCAST2XMW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10098444" y="3927070"/>
            <a:ext cx="1678781" cy="10715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2" name="Picture 4" descr="C:\Users\ARAVANTINOS\Desktop\imagesCAYHU76A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10126006" y="5123025"/>
            <a:ext cx="1623655" cy="10190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399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72720" y="121919"/>
          <a:ext cx="11846560" cy="64195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73120"/>
                <a:gridCol w="8473440"/>
              </a:tblGrid>
              <a:tr h="23469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Πόλωση (νόμος </a:t>
                      </a:r>
                      <a:r>
                        <a:rPr lang="en-US" sz="1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Malus</a:t>
                      </a:r>
                      <a:r>
                        <a:rPr lang="el-GR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): πολωτικά φίλτρα</a:t>
                      </a:r>
                      <a:endParaRPr lang="en-US" sz="1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072597">
                <a:tc>
                  <a:txBody>
                    <a:bodyPr/>
                    <a:lstStyle/>
                    <a:p>
                      <a:pPr algn="l"/>
                      <a:endParaRPr lang="el-GR" sz="1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el-G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Συμβολή φωτός, αντιανακλαστικές επιστρώσεις φακών, Αρχή λειτουργίας, χρώματα από συμβολή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3" name="Picture 22" descr="PHYSIC LESSONS: ΠΟΛΩΣΗ ΤΟΥ ΦΩΤΟΣ">
            <a:extLst>
              <a:ext uri="{FF2B5EF4-FFF2-40B4-BE49-F238E27FC236}">
                <a16:creationId xmlns="" xmlns:a16="http://schemas.microsoft.com/office/drawing/2014/main" id="{743C7A51-CEB8-429B-9F3E-39039E2EA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699" y="413742"/>
            <a:ext cx="3099812" cy="1847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879" y="413742"/>
            <a:ext cx="2370243" cy="16459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3328" y="413742"/>
            <a:ext cx="2370240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05" y="4408469"/>
            <a:ext cx="1444099" cy="10494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9641" y="4993584"/>
            <a:ext cx="1082119" cy="928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b="49941"/>
          <a:stretch/>
        </p:blipFill>
        <p:spPr>
          <a:xfrm>
            <a:off x="6089624" y="3670131"/>
            <a:ext cx="2926080" cy="19537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t="50165"/>
          <a:stretch/>
        </p:blipFill>
        <p:spPr>
          <a:xfrm>
            <a:off x="9007488" y="3678326"/>
            <a:ext cx="2926080" cy="19455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b="50502"/>
          <a:stretch/>
        </p:blipFill>
        <p:spPr>
          <a:xfrm>
            <a:off x="3710785" y="3102355"/>
            <a:ext cx="2274005" cy="15027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t="51179"/>
          <a:stretch/>
        </p:blipFill>
        <p:spPr>
          <a:xfrm>
            <a:off x="3711172" y="4659117"/>
            <a:ext cx="2273618" cy="148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72720" y="121919"/>
          <a:ext cx="11846560" cy="66446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73120"/>
                <a:gridCol w="8473440"/>
              </a:tblGrid>
              <a:tr h="23469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Φωτοηλεκτρικό φαινόμενο,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1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Ψηφιακός αισθητήρας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297680">
                <a:tc>
                  <a:txBody>
                    <a:bodyPr/>
                    <a:lstStyle/>
                    <a:p>
                      <a:pPr algn="l"/>
                      <a:endParaRPr lang="el-GR" sz="1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l"/>
                      <a:endParaRPr lang="el-GR" sz="1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l"/>
                      <a:endParaRPr lang="el-GR" sz="1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l-GR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Φωτιστικά</a:t>
                      </a:r>
                      <a:r>
                        <a:rPr lang="el-GR" sz="1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Σώματα - </a:t>
                      </a:r>
                      <a:r>
                        <a:rPr lang="el-GR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Φωτομετρία </a:t>
                      </a:r>
                    </a:p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l-GR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(ισοφωτισμός, πολική κατανομή φωτοβολίας)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b="53605"/>
          <a:stretch/>
        </p:blipFill>
        <p:spPr>
          <a:xfrm>
            <a:off x="9019745" y="2659900"/>
            <a:ext cx="2834640" cy="19491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47626" b="5443"/>
          <a:stretch/>
        </p:blipFill>
        <p:spPr>
          <a:xfrm>
            <a:off x="9019745" y="4620780"/>
            <a:ext cx="2834640" cy="19716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983" y="2770970"/>
            <a:ext cx="4539497" cy="393168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923" y="4971184"/>
            <a:ext cx="1216361" cy="7492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127" y="474498"/>
            <a:ext cx="2119029" cy="14630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t="7923" b="8201"/>
          <a:stretch/>
        </p:blipFill>
        <p:spPr>
          <a:xfrm>
            <a:off x="3690917" y="185350"/>
            <a:ext cx="2507385" cy="2103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9329" y="312414"/>
            <a:ext cx="2455471" cy="197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6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607569"/>
              </p:ext>
            </p:extLst>
          </p:nvPr>
        </p:nvGraphicFramePr>
        <p:xfrm>
          <a:off x="492369" y="712175"/>
          <a:ext cx="11394831" cy="59436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394831"/>
              </a:tblGrid>
              <a:tr h="45720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b="0" kern="100" cap="none" spc="0" dirty="0">
                          <a:ln w="0"/>
                          <a:solidFill>
                            <a:schemeClr val="accent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Φως : Θεωρίες, Φαινόμενα ανάκλασης, διάχυσης, διάθλασης</a:t>
                      </a:r>
                      <a:endParaRPr lang="en-US" sz="2000" b="0" kern="100" cap="none" spc="0" dirty="0">
                        <a:ln w="0"/>
                        <a:solidFill>
                          <a:schemeClr val="accent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63" marR="5736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l-GR" sz="2000" b="0" kern="100" cap="none" spc="0" dirty="0">
                          <a:ln w="0"/>
                          <a:solidFill>
                            <a:schemeClr val="accent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Πρίσμα : Ανάλυση φωτός, Δείκτης διάθλασης υλικών, ουράνιο τόξο </a:t>
                      </a:r>
                      <a:endParaRPr lang="en-US" sz="2000" b="0" kern="100" cap="none" spc="0" dirty="0">
                        <a:ln w="0"/>
                        <a:solidFill>
                          <a:schemeClr val="accent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63" marR="5736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b="0" kern="100" cap="none" spc="0" dirty="0">
                          <a:ln w="0"/>
                          <a:solidFill>
                            <a:schemeClr val="accent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Κάτοπτρα, Φακοί, πορείες ακτίνων, σχηματισμός ειδώλου. Σύνθετες οπτικές διατάξεις </a:t>
                      </a:r>
                      <a:endParaRPr lang="en-US" sz="2000" b="0" kern="100" cap="none" spc="0" dirty="0">
                        <a:ln w="0"/>
                        <a:solidFill>
                          <a:schemeClr val="accent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63" marR="5736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b="0" kern="100" cap="none" spc="0" dirty="0">
                          <a:ln w="0"/>
                          <a:solidFill>
                            <a:schemeClr val="accent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Σφάλματα φακών : Σφαιρικότητας, Χρωματικό, προέλευση, αντιμετώπιση.</a:t>
                      </a:r>
                      <a:endParaRPr lang="en-US" sz="2000" b="0" kern="100" cap="none" spc="0" dirty="0">
                        <a:ln w="0"/>
                        <a:solidFill>
                          <a:schemeClr val="accent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63" marR="5736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b="0" kern="100" cap="none" spc="0" dirty="0">
                          <a:ln w="0"/>
                          <a:solidFill>
                            <a:schemeClr val="accent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Φωτογραφική Μηχανή : Αρχή λειτουργίας, διακριτά μέρη </a:t>
                      </a:r>
                      <a:endParaRPr lang="en-US" sz="2000" b="0" kern="100" cap="none" spc="0" dirty="0">
                        <a:ln w="0"/>
                        <a:solidFill>
                          <a:schemeClr val="accent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63" marR="5736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b="0" kern="100" cap="none" spc="0" dirty="0">
                          <a:ln w="0"/>
                          <a:solidFill>
                            <a:schemeClr val="accent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Εστίαση, Σκόπευση, Φωτοφράκτης, Διάφραγμα</a:t>
                      </a:r>
                      <a:endParaRPr lang="en-US" sz="2000" b="0" kern="100" cap="none" spc="0" dirty="0">
                        <a:ln w="0"/>
                        <a:solidFill>
                          <a:schemeClr val="accent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63" marR="5736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b="0" kern="100" cap="none" spc="0" dirty="0" smtClean="0">
                          <a:ln w="0"/>
                          <a:solidFill>
                            <a:schemeClr val="accent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Κατηγορίες </a:t>
                      </a:r>
                      <a:r>
                        <a:rPr lang="el-GR" sz="2000" b="0" kern="100" cap="none" spc="0" dirty="0">
                          <a:ln w="0"/>
                          <a:solidFill>
                            <a:schemeClr val="accent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Φωτογραφικών φακών, σχέση εστιακής απόστασης – γωνία οράσεως</a:t>
                      </a:r>
                      <a:endParaRPr lang="en-US" sz="2000" b="0" kern="100" cap="none" spc="0" dirty="0">
                        <a:ln w="0"/>
                        <a:solidFill>
                          <a:schemeClr val="accent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63" marR="5736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b="0" kern="100" cap="none" spc="0" dirty="0">
                          <a:ln w="0"/>
                          <a:solidFill>
                            <a:schemeClr val="accent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Βάθος πεδίου φωτογράφισης, σχέσεις υπολογισμού</a:t>
                      </a:r>
                      <a:endParaRPr lang="en-US" sz="2000" b="0" kern="100" cap="none" spc="0" dirty="0">
                        <a:ln w="0"/>
                        <a:solidFill>
                          <a:schemeClr val="accent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63" marR="5736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b="0" kern="100" cap="none" spc="0" dirty="0">
                          <a:ln w="0"/>
                          <a:solidFill>
                            <a:schemeClr val="accent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Εγκάρσια, διαμήκη μεγέθυνση σε είδωλα από φακό. Συντρέχουσες ευθείες, συνθήκη </a:t>
                      </a:r>
                      <a:r>
                        <a:rPr lang="en-US" sz="2000" b="0" kern="100" cap="none" spc="0" dirty="0" err="1">
                          <a:ln w="0"/>
                          <a:solidFill>
                            <a:schemeClr val="accent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Scheimflug</a:t>
                      </a:r>
                      <a:r>
                        <a:rPr lang="el-GR" sz="2000" b="0" kern="100" cap="none" spc="0" dirty="0">
                          <a:ln w="0"/>
                          <a:solidFill>
                            <a:schemeClr val="accent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.</a:t>
                      </a:r>
                      <a:endParaRPr lang="en-US" sz="2000" b="0" kern="100" cap="none" spc="0" dirty="0">
                        <a:ln w="0"/>
                        <a:solidFill>
                          <a:schemeClr val="accent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63" marR="5736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b="0" kern="100" cap="none" spc="0" dirty="0">
                          <a:ln w="0"/>
                          <a:solidFill>
                            <a:schemeClr val="accent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Ορατό φάσμα, Εικόνες από φαινόμενα ατμοσφαιρικής Οπτικής : περιγραφή, ερμηνεία.</a:t>
                      </a:r>
                      <a:endParaRPr lang="en-US" sz="2000" b="0" kern="100" cap="none" spc="0" dirty="0">
                        <a:ln w="0"/>
                        <a:solidFill>
                          <a:schemeClr val="accent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63" marR="5736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b="0" kern="100" cap="none" spc="0" dirty="0">
                          <a:ln w="0"/>
                          <a:solidFill>
                            <a:schemeClr val="tx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Ήχος, Στοιχεία ακουστικής</a:t>
                      </a:r>
                      <a:endParaRPr lang="en-US" sz="2000" b="0" kern="100" cap="none" spc="0" dirty="0">
                        <a:ln w="0"/>
                        <a:solidFill>
                          <a:schemeClr val="tx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63" marR="5736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b="0" kern="100" cap="none" spc="0" dirty="0">
                          <a:ln w="0"/>
                          <a:solidFill>
                            <a:schemeClr val="tx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Χαρακτηριστικά ήχου, Ταχύτητα, συχνότητα, Ένταση ήχου, υπολογισμοί </a:t>
                      </a:r>
                      <a:r>
                        <a:rPr lang="en-US" sz="2000" b="0" kern="100" cap="none" spc="0" dirty="0">
                          <a:ln w="0"/>
                          <a:solidFill>
                            <a:schemeClr val="tx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dB </a:t>
                      </a:r>
                      <a:r>
                        <a:rPr lang="el-GR" sz="2000" b="0" kern="100" cap="none" spc="0" dirty="0">
                          <a:ln w="0"/>
                          <a:solidFill>
                            <a:schemeClr val="tx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σε στούντιο</a:t>
                      </a:r>
                      <a:endParaRPr lang="en-US" sz="2000" b="0" kern="100" cap="none" spc="0" dirty="0">
                        <a:ln w="0"/>
                        <a:solidFill>
                          <a:schemeClr val="tx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63" marR="5736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b="0" kern="100" cap="none" spc="0" dirty="0">
                          <a:ln w="0"/>
                          <a:solidFill>
                            <a:schemeClr val="tx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Χαρακτηριστικά ανθρώπινης ομιλίας, ακοής. Απορρόφηση ήχου.</a:t>
                      </a:r>
                      <a:endParaRPr lang="en-US" sz="2000" b="0" kern="100" cap="none" spc="0" dirty="0">
                        <a:ln w="0"/>
                        <a:solidFill>
                          <a:schemeClr val="tx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63" marR="5736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71701" y="114299"/>
            <a:ext cx="6425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kern="1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ΘΕΜΑΤΟΛΟΓΙΑ ΦΥΣΙΚΗΣ </a:t>
            </a:r>
            <a:r>
              <a:rPr lang="el-GR" sz="2400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ΕΙΚΟΝΑΣ &amp; ΗΧΟΥ</a:t>
            </a:r>
            <a:r>
              <a:rPr lang="en-US" sz="2400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400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(ΦΕΗ)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316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43" t="35941" r="15103" b="29311"/>
          <a:stretch/>
        </p:blipFill>
        <p:spPr>
          <a:xfrm>
            <a:off x="615131" y="1630240"/>
            <a:ext cx="10946753" cy="25607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5375" y="590550"/>
            <a:ext cx="9226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ΠΡΟΤΕΙΝΟΜΕΝΑ ΒΙΒΛΙΑ ΣΤΗΝ ΠΛΑΤΦΟΡΜΑ ΕΥΔΟΞΟΣ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66853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055" t="13630" r="17056" b="3941"/>
          <a:stretch/>
        </p:blipFill>
        <p:spPr>
          <a:xfrm>
            <a:off x="859970" y="87086"/>
            <a:ext cx="9753601" cy="666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8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6465" r="2532" b="3981"/>
          <a:stretch/>
        </p:blipFill>
        <p:spPr>
          <a:xfrm>
            <a:off x="28575" y="486350"/>
            <a:ext cx="1214899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9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4020" r="3135" b="6008"/>
          <a:stretch/>
        </p:blipFill>
        <p:spPr>
          <a:xfrm>
            <a:off x="40984" y="529936"/>
            <a:ext cx="12109268" cy="562356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209192" y="3087564"/>
            <a:ext cx="2497016" cy="437933"/>
          </a:xfrm>
          <a:prstGeom prst="ellipse">
            <a:avLst/>
          </a:prstGeom>
          <a:noFill/>
          <a:ln w="349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209192" y="4411088"/>
            <a:ext cx="2497016" cy="437933"/>
          </a:xfrm>
          <a:prstGeom prst="ellipse">
            <a:avLst/>
          </a:prstGeom>
          <a:noFill/>
          <a:ln w="349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209193" y="4957096"/>
            <a:ext cx="2497016" cy="748379"/>
          </a:xfrm>
          <a:prstGeom prst="roundRect">
            <a:avLst/>
          </a:prstGeom>
          <a:noFill/>
          <a:ln w="158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6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>
          <a:xfrm>
            <a:off x="527888" y="37914"/>
            <a:ext cx="10515600" cy="1006429"/>
          </a:xfr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l-GR" dirty="0" smtClean="0"/>
              <a:t>Φωτογραφική Μηχανή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Made in Greece (1954)</a:t>
            </a:r>
            <a:endParaRPr lang="el-GR" dirty="0" smtClean="0"/>
          </a:p>
        </p:txBody>
      </p:sp>
      <p:pic>
        <p:nvPicPr>
          <p:cNvPr id="6146" name="Picture 2" descr="http://filonohpontou.files.wordpress.com/2011/08/piccacamer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1832" y="1044343"/>
            <a:ext cx="6836679" cy="435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36077" y="5705712"/>
            <a:ext cx="7056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Calibri"/>
              </a:rPr>
              <a:t>H PICCA </a:t>
            </a:r>
            <a:r>
              <a:rPr lang="el-GR" sz="2000" dirty="0">
                <a:solidFill>
                  <a:prstClr val="black"/>
                </a:solidFill>
                <a:latin typeface="Calibri"/>
              </a:rPr>
              <a:t>είναι η μοναδική σύγχρονη φωτογραφική μηχανή που κατασκευάστηκε στην Ελλάδα. Ο Δημήτρης </a:t>
            </a:r>
            <a:r>
              <a:rPr lang="el-GR" sz="2000" dirty="0" err="1">
                <a:solidFill>
                  <a:prstClr val="black"/>
                </a:solidFill>
                <a:latin typeface="Calibri"/>
              </a:rPr>
              <a:t>Πικόπουλος</a:t>
            </a:r>
            <a:r>
              <a:rPr lang="el-GR" sz="2000" dirty="0">
                <a:solidFill>
                  <a:prstClr val="black"/>
                </a:solidFill>
                <a:latin typeface="Calibri"/>
              </a:rPr>
              <a:t> έφτιαξε 400 περίπου τέτοιες μηχανές που κυκλοφόρησαν το 1954.</a:t>
            </a:r>
          </a:p>
        </p:txBody>
      </p:sp>
      <p:sp>
        <p:nvSpPr>
          <p:cNvPr id="4" name="Rectangle 3"/>
          <p:cNvSpPr/>
          <p:nvPr/>
        </p:nvSpPr>
        <p:spPr>
          <a:xfrm>
            <a:off x="4915357" y="5428713"/>
            <a:ext cx="23612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Calibri"/>
                <a:hlinkClick r:id="rId3"/>
              </a:rPr>
              <a:t>filonohpontou.files.wordpress.com</a:t>
            </a:r>
            <a:endParaRPr lang="el-GR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1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281" t="14383" r="9592" b="4237"/>
          <a:stretch/>
        </p:blipFill>
        <p:spPr>
          <a:xfrm>
            <a:off x="52251" y="130629"/>
            <a:ext cx="12070080" cy="656777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82880" y="1907178"/>
            <a:ext cx="1384663" cy="705393"/>
          </a:xfrm>
          <a:prstGeom prst="roundRect">
            <a:avLst/>
          </a:prstGeom>
          <a:noFill/>
          <a:ln w="3810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82881" y="3323079"/>
            <a:ext cx="1384663" cy="339634"/>
          </a:xfrm>
          <a:prstGeom prst="roundRect">
            <a:avLst/>
          </a:prstGeom>
          <a:noFill/>
          <a:ln w="3810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10888" y="3044565"/>
            <a:ext cx="1084003" cy="182880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10888" y="3729904"/>
            <a:ext cx="1213029" cy="550386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5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3059" r="2659" b="5762"/>
          <a:stretch/>
        </p:blipFill>
        <p:spPr>
          <a:xfrm>
            <a:off x="71861" y="509953"/>
            <a:ext cx="12120139" cy="568566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210719" y="2871556"/>
            <a:ext cx="2411869" cy="481229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9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4166" r="3280" b="3750"/>
          <a:stretch/>
        </p:blipFill>
        <p:spPr>
          <a:xfrm>
            <a:off x="0" y="314325"/>
            <a:ext cx="12161520" cy="580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8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0" y="146304"/>
            <a:ext cx="12192000" cy="6570060"/>
            <a:chOff x="876301" y="361950"/>
            <a:chExt cx="10888080" cy="58674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6511" t="14091" r="8086" b="4091"/>
            <a:stretch/>
          </p:blipFill>
          <p:spPr>
            <a:xfrm>
              <a:off x="876301" y="361950"/>
              <a:ext cx="10888080" cy="5867400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2977331" y="2586036"/>
              <a:ext cx="1771650" cy="404814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057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36576" y="83009"/>
            <a:ext cx="12390110" cy="6610399"/>
            <a:chOff x="4748981" y="1911809"/>
            <a:chExt cx="9824269" cy="52414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1501" t="14638" r="7913" b="8929"/>
            <a:stretch/>
          </p:blipFill>
          <p:spPr>
            <a:xfrm>
              <a:off x="4748981" y="1911809"/>
              <a:ext cx="9824269" cy="5241466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5905499" y="5174457"/>
              <a:ext cx="4048125" cy="155495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958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3059" r="2659" b="5762"/>
          <a:stretch/>
        </p:blipFill>
        <p:spPr>
          <a:xfrm>
            <a:off x="71861" y="509953"/>
            <a:ext cx="12120139" cy="568566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168304" y="3283376"/>
            <a:ext cx="4516547" cy="568778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7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769" t="15087" r="9091" b="6996"/>
          <a:stretch/>
        </p:blipFill>
        <p:spPr>
          <a:xfrm>
            <a:off x="0" y="194554"/>
            <a:ext cx="12192000" cy="635087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790386" y="4786553"/>
            <a:ext cx="1983817" cy="417746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63830" y="4796281"/>
            <a:ext cx="443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Προαπαιτούμενη θεωρία για τις Ο4, Ο5, Ο6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9053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3059" r="2659" b="5762"/>
          <a:stretch/>
        </p:blipFill>
        <p:spPr>
          <a:xfrm>
            <a:off x="71861" y="509953"/>
            <a:ext cx="12120139" cy="568566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255853" y="4197776"/>
            <a:ext cx="5080751" cy="568778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6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933" t="16361" r="8052" b="11152"/>
          <a:stretch/>
        </p:blipFill>
        <p:spPr>
          <a:xfrm>
            <a:off x="0" y="87549"/>
            <a:ext cx="11662362" cy="55934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399" y="5826867"/>
            <a:ext cx="11089061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l-GR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Τα εκτυπώνετε και τα φέρνετε στο εργαστήριο στην αντίστοιχη άσκηση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394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5155" t="16047" r="27171" b="6434"/>
          <a:stretch/>
        </p:blipFill>
        <p:spPr>
          <a:xfrm>
            <a:off x="2141120" y="191386"/>
            <a:ext cx="3946306" cy="621792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4923" t="15426" r="25542" b="6020"/>
          <a:stretch/>
        </p:blipFill>
        <p:spPr>
          <a:xfrm>
            <a:off x="6576839" y="191386"/>
            <a:ext cx="4180637" cy="625449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114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>
          <a:xfrm>
            <a:off x="648629" y="1418293"/>
            <a:ext cx="4525537" cy="3748719"/>
          </a:xfr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l-GR" dirty="0" smtClean="0"/>
              <a:t>Ανθρώπινος Οφθαλμός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l-GR" dirty="0" smtClean="0"/>
              <a:t>Κάμερα</a:t>
            </a:r>
          </a:p>
        </p:txBody>
      </p:sp>
      <p:pic>
        <p:nvPicPr>
          <p:cNvPr id="4099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1" r="15464"/>
          <a:stretch/>
        </p:blipFill>
        <p:spPr>
          <a:xfrm>
            <a:off x="5553308" y="111513"/>
            <a:ext cx="5575610" cy="6649762"/>
          </a:xfrm>
        </p:spPr>
      </p:pic>
    </p:spTree>
    <p:extLst>
      <p:ext uri="{BB962C8B-B14F-4D97-AF65-F5344CB8AC3E}">
        <p14:creationId xmlns:p14="http://schemas.microsoft.com/office/powerpoint/2010/main" val="119681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703" t="16214" r="10088" b="6750"/>
          <a:stretch/>
        </p:blipFill>
        <p:spPr>
          <a:xfrm>
            <a:off x="0" y="461665"/>
            <a:ext cx="12050959" cy="63521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370" y="0"/>
            <a:ext cx="6560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Παράδειγμα:  Εργαστηριακή άσκηση (Ενότητα)  Ο5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957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3059" r="2659" b="5762"/>
          <a:stretch/>
        </p:blipFill>
        <p:spPr>
          <a:xfrm>
            <a:off x="71861" y="509953"/>
            <a:ext cx="12120139" cy="568566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75498" y="3352785"/>
            <a:ext cx="5116749" cy="1413768"/>
          </a:xfrm>
          <a:prstGeom prst="roundRect">
            <a:avLst/>
          </a:prstGeom>
          <a:noFill/>
          <a:ln w="158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200401" y="5097295"/>
            <a:ext cx="5194570" cy="554476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3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540419"/>
              </p:ext>
            </p:extLst>
          </p:nvPr>
        </p:nvGraphicFramePr>
        <p:xfrm>
          <a:off x="226790" y="266013"/>
          <a:ext cx="4684054" cy="439200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03062"/>
                <a:gridCol w="2529451"/>
                <a:gridCol w="1551541"/>
              </a:tblGrid>
              <a:tr h="513015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100" b="1" dirty="0">
                          <a:solidFill>
                            <a:srgbClr val="76923C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Τμήμα: Φωτογραφίας &amp; Οπτικοακουστικών Τεχνών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(ΦΕΗ) – Ε </a:t>
                      </a:r>
                      <a:r>
                        <a:rPr lang="el-GR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(ΕΞΑΜΗΝΟ Α)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ΧΕΙΜΕΡΙΝΟ </a:t>
                      </a:r>
                      <a:r>
                        <a:rPr lang="el-GR" sz="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2024-25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44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Ε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Ενημέρωση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2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Θ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Θεωρητική άσκηση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Σημαντικά ψηφία – Σφάλματα (Μέση τιμή – Απόλυτο, σχετικό σφάλμα) – Γραφικές παραστάσεις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1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l-GR" sz="10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Προσδιορισμός της εστιακής απόστασης </a:t>
                      </a: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</a:t>
                      </a:r>
                      <a:r>
                        <a:rPr lang="el-GR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συγκλίνοντα φακού από τις αποστάσεις αντικειμένου α και ειδώλου β από το φακό.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Μετωπική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1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l-GR" sz="10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Υπολογισμός της εστιακής απόστασης </a:t>
                      </a: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 </a:t>
                      </a:r>
                      <a:r>
                        <a:rPr lang="el-GR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άγνωστου φακού από τη γραμμική μεγέθυνση Μ.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Κυκλική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6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l-GR" sz="10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Διάθλαση μέσω οπτικού πρίσματος- Υπολογισμός δείκτη διάθλασης.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»»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l-GR" sz="10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Υπολογισμός της συνολικής ισχύος συστήματος λεπτών φακών σε επαφή.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»»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6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l-GR" sz="10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Απορρόφηση φωτός. Προσδιορισμός του συντελεστή απορρόφησης διαφανών υλικών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»»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9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l-GR" sz="10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Διάθλαση φωτεινής δέσμης σε διαφανές υλικό. (Επιβεβαίωση, αξιοποίηση του νόμου του </a:t>
                      </a: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Snell</a:t>
                      </a:r>
                      <a:r>
                        <a:rPr lang="el-G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). 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»»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48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l-GR" sz="10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Φωτογραφική μηχανή –</a:t>
                      </a:r>
                      <a:r>
                        <a:rPr lang="el-G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Αρχή  λειτουργίας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»»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6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Α</a:t>
                      </a:r>
                      <a:r>
                        <a:rPr lang="el-GR" sz="10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Μέτρηση ταχύτητας ήχου στον αέρα μέσω συντονισμού.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»»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4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l-GR" sz="10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Μεγεθυντικός φακός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»»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4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1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Σ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Συμπληρωματική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Μετωπική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63" marR="557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27609"/>
              </p:ext>
            </p:extLst>
          </p:nvPr>
        </p:nvGraphicFramePr>
        <p:xfrm>
          <a:off x="5113831" y="1318084"/>
          <a:ext cx="6805794" cy="386939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156530"/>
                <a:gridCol w="773799"/>
                <a:gridCol w="696495"/>
                <a:gridCol w="696495"/>
                <a:gridCol w="696495"/>
                <a:gridCol w="696495"/>
                <a:gridCol w="696495"/>
                <a:gridCol w="696495"/>
                <a:gridCol w="696495"/>
              </a:tblGrid>
              <a:tr h="234486">
                <a:tc gridSpan="9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b="1" dirty="0">
                          <a:solidFill>
                            <a:srgbClr val="76923C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ΤΜΗΜΑ:</a:t>
                      </a:r>
                      <a:r>
                        <a:rPr lang="el-GR" sz="1600" dirty="0">
                          <a:solidFill>
                            <a:srgbClr val="76923C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l-GR" sz="1600" b="1" dirty="0">
                          <a:solidFill>
                            <a:srgbClr val="76923C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ΦΩΤΟΓΡΑΦΙΑΣ ΚΑΙ ΟΠΤΙΚΟΑΚΟΥΣΤΙΚΩΝ ΤΕΧΝΩΝ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44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(ΥΠΟ) - ΟΜΑΔΕΣ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49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ΕΒΔΟΜΑΔΑ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Α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Β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Γ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Δ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Ε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Ζ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Η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Θ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4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el-GR" sz="1600" b="1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η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Ε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Ε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Ε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Ε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Ε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Ε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Ε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Ε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7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l-GR" sz="1600" b="1" baseline="3000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η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Θ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Θ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Θ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Θ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Θ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Θ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Θ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Θ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4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el-GR" sz="1600" b="1" baseline="3000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η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4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r>
                        <a:rPr lang="el-GR" sz="1600" b="1" baseline="3000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η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l-GR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Α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4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r>
                        <a:rPr lang="el-GR" sz="1600" b="1" baseline="3000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η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Α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l-GR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4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</a:t>
                      </a:r>
                      <a:r>
                        <a:rPr lang="el-GR" sz="1600" b="1" baseline="3000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η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Α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l-GR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4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</a:t>
                      </a:r>
                      <a:r>
                        <a:rPr lang="el-GR" sz="1600" b="1" baseline="3000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η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Α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l-GR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4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</a:t>
                      </a:r>
                      <a:r>
                        <a:rPr lang="el-GR" sz="1600" b="1" baseline="3000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η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Α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l-GR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4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</a:t>
                      </a:r>
                      <a:r>
                        <a:rPr lang="el-GR" sz="1600" b="1" baseline="3000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η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Α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l-GR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4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</a:t>
                      </a:r>
                      <a:r>
                        <a:rPr lang="el-GR" sz="1600" b="1" baseline="3000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η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Α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l-GR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4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11</a:t>
                      </a:r>
                      <a:r>
                        <a:rPr lang="el-GR" sz="1600" b="1" baseline="3000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η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Α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l-GR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Ο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4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12</a:t>
                      </a:r>
                      <a:r>
                        <a:rPr lang="el-GR" sz="1600" b="1" baseline="3000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η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Σ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Σ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Σ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Σ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Σ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Σ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Σ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Σ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766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674" y="200242"/>
            <a:ext cx="9461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Προϋποθέσεις για Επιτυχή ολοκλήρωση της εργαστηριακής άσκησης: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6931" y="4490572"/>
            <a:ext cx="1127377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l-GR" sz="2400" b="1" dirty="0">
                <a:solidFill>
                  <a:prstClr val="black"/>
                </a:solidFill>
              </a:rPr>
              <a:t>Διάρκεια Εργαστηρίου : 2 ώρες </a:t>
            </a:r>
            <a:r>
              <a:rPr lang="el-GR" sz="2400" dirty="0">
                <a:solidFill>
                  <a:prstClr val="black"/>
                </a:solidFill>
              </a:rPr>
              <a:t>στις οποίες πραγματοποιούνται: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l-GR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Εκτέλεση άσκησης </a:t>
            </a:r>
            <a:r>
              <a:rPr lang="el-GR" sz="2000" dirty="0" smtClean="0"/>
              <a:t>σύμφωνα με τις οδηγίες του φυλλαδίου και του επιβλέποντα – λήψη μετρήσεων και καταχώρηση πειραματικών δεδομένων.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l-GR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Επεξεργασία δεδομένων </a:t>
            </a:r>
            <a:r>
              <a:rPr lang="el-GR" sz="2000" dirty="0" smtClean="0"/>
              <a:t>– συμπλήρωση φύλλου έργου. 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l-GR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Προφορική εξέταση </a:t>
            </a:r>
            <a:r>
              <a:rPr lang="el-GR" sz="2000" dirty="0" smtClean="0"/>
              <a:t>από τον επιβλέποντα καθηγητή.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820163" y="2459871"/>
            <a:ext cx="2988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Απαραίτητος </a:t>
            </a:r>
            <a:r>
              <a:rPr lang="el-GR" sz="2400" dirty="0"/>
              <a:t>εξοπλισμός </a:t>
            </a:r>
            <a:r>
              <a:rPr lang="el-GR" sz="2400" dirty="0" smtClean="0"/>
              <a:t>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88176" y="1330056"/>
            <a:ext cx="2699522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l-GR" sz="2400" dirty="0"/>
              <a:t>γραπτός βαθμός ≥5 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7482354" y="1368748"/>
            <a:ext cx="3170099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sz="2400" dirty="0"/>
              <a:t>προφορικός βαθμός ≥5 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466674" y="1305243"/>
            <a:ext cx="2526846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l-GR" sz="2400" dirty="0"/>
              <a:t>Φυσική παρουσία 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3676809" y="2172184"/>
            <a:ext cx="46943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/>
              <a:t>χιλιοστομετρικό </a:t>
            </a:r>
            <a:r>
              <a:rPr lang="el-GR" sz="2400" dirty="0" smtClean="0"/>
              <a:t>χαρτί (</a:t>
            </a:r>
            <a:r>
              <a:rPr lang="el-GR" sz="2400" dirty="0"/>
              <a:t>μιλιμετρέ</a:t>
            </a:r>
            <a:r>
              <a:rPr lang="el-GR" sz="24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/>
              <a:t>χάρακα διαφανή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/>
              <a:t>σετ </a:t>
            </a:r>
            <a:r>
              <a:rPr lang="el-GR" sz="2400" dirty="0"/>
              <a:t>από </a:t>
            </a:r>
            <a:r>
              <a:rPr lang="el-GR" sz="2400" dirty="0" smtClean="0"/>
              <a:t>καμπυλόγραμμα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/>
              <a:t>μολύβι</a:t>
            </a:r>
            <a:r>
              <a:rPr lang="el-GR" sz="2400" dirty="0"/>
              <a:t>, </a:t>
            </a:r>
            <a:r>
              <a:rPr lang="el-GR" sz="2400" dirty="0" smtClean="0"/>
              <a:t>γόμα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/>
              <a:t>scientific </a:t>
            </a:r>
            <a:r>
              <a:rPr lang="el-GR" sz="2400" dirty="0"/>
              <a:t>calculator</a:t>
            </a:r>
            <a:endParaRPr lang="en-US" sz="2400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1959429" y="660758"/>
            <a:ext cx="1273628" cy="5254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313754" y="756900"/>
            <a:ext cx="301686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1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046783" y="706054"/>
            <a:ext cx="30168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2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143952" y="700976"/>
            <a:ext cx="301686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3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2" idx="2"/>
          </p:cNvCxnSpPr>
          <p:nvPr/>
        </p:nvCxnSpPr>
        <p:spPr>
          <a:xfrm>
            <a:off x="5197626" y="661906"/>
            <a:ext cx="0" cy="6400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916424" y="644755"/>
            <a:ext cx="966319" cy="7314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091963" y="2032955"/>
            <a:ext cx="7696200" cy="2151005"/>
          </a:xfrm>
          <a:prstGeom prst="rect">
            <a:avLst/>
          </a:prstGeom>
          <a:noFill/>
          <a:ln w="47625" cmpd="sng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5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860" y="404321"/>
            <a:ext cx="10925226" cy="604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l-G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ΠΡΟΣΕΛΕΥΣΗ </a:t>
            </a:r>
          </a:p>
          <a:p>
            <a:pPr>
              <a:spcAft>
                <a:spcPts val="600"/>
              </a:spcAft>
            </a:pPr>
            <a:r>
              <a:rPr lang="el-GR" sz="2400" b="1" dirty="0" smtClean="0">
                <a:solidFill>
                  <a:srgbClr val="C00000"/>
                </a:solidFill>
              </a:rPr>
              <a:t>Μέγιστη</a:t>
            </a:r>
            <a:r>
              <a:rPr lang="el-GR" sz="2400" dirty="0" smtClean="0"/>
              <a:t> </a:t>
            </a:r>
            <a:r>
              <a:rPr lang="el-GR" sz="2400" dirty="0"/>
              <a:t>ανεκτή καθυστέρηση άφιξης </a:t>
            </a:r>
            <a:r>
              <a:rPr lang="el-GR" sz="2400" b="1" dirty="0">
                <a:solidFill>
                  <a:srgbClr val="C00000"/>
                </a:solidFill>
              </a:rPr>
              <a:t>15’</a:t>
            </a:r>
            <a:r>
              <a:rPr lang="el-GR" sz="2400" dirty="0"/>
              <a:t>.    </a:t>
            </a:r>
          </a:p>
          <a:p>
            <a:r>
              <a:rPr lang="el-GR" sz="2400" dirty="0"/>
              <a:t>Καθυστέρηση </a:t>
            </a:r>
            <a:r>
              <a:rPr lang="el-GR" sz="2400" b="1" dirty="0">
                <a:solidFill>
                  <a:srgbClr val="FF0000"/>
                </a:solidFill>
              </a:rPr>
              <a:t>&gt; 15’</a:t>
            </a:r>
            <a:r>
              <a:rPr lang="el-GR" sz="2400" dirty="0">
                <a:solidFill>
                  <a:srgbClr val="FF0000"/>
                </a:solidFill>
              </a:rPr>
              <a:t> </a:t>
            </a:r>
            <a:r>
              <a:rPr lang="el-GR" sz="2400" dirty="0"/>
              <a:t>→ΔΕΝ ΕΠΙΤΡΕΠΕΤΑΙ ΝΑ ΑΣΚΗΘΕΙΤΕ </a:t>
            </a:r>
            <a:r>
              <a:rPr lang="el-G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↔</a:t>
            </a:r>
            <a:r>
              <a:rPr lang="el-GR" sz="2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ΧΡΕΩΝΕΣΤΕ ΜΕ </a:t>
            </a:r>
            <a:r>
              <a:rPr lang="el-GR" sz="2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ΑΠΟΥΣΙΑ</a:t>
            </a:r>
            <a:r>
              <a:rPr lang="el-GR" sz="2400" dirty="0" smtClean="0"/>
              <a:t> </a:t>
            </a:r>
            <a:endParaRPr lang="el-GR" sz="2400" dirty="0"/>
          </a:p>
          <a:p>
            <a:endParaRPr lang="el-GR" sz="2400" dirty="0" smtClean="0"/>
          </a:p>
          <a:p>
            <a:r>
              <a:rPr lang="el-G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ΠΡΟΕΤΟΙΜΑΣΙΑ</a:t>
            </a:r>
            <a:r>
              <a:rPr lang="el-GR" sz="2400" dirty="0" smtClean="0"/>
              <a:t> </a:t>
            </a:r>
            <a:endParaRPr lang="el-GR" sz="2400" dirty="0"/>
          </a:p>
          <a:p>
            <a:pPr>
              <a:lnSpc>
                <a:spcPct val="110000"/>
              </a:lnSpc>
            </a:pPr>
            <a:r>
              <a:rPr lang="el-GR" sz="2400" dirty="0"/>
              <a:t>Πριν την προσέλευση στο εργαστήριο, πρέπει να είστε κατάλληλα προετοιμασμένοι για την Άσκηση που θα εκτελέσετε, δηλαδή πρέπει να: 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l-GR" sz="2400" dirty="0"/>
              <a:t>έχετε μελετήσει το κείμενο του Φυλλαδίου και τις σχετικές αναφορές 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l-GR" sz="2400" dirty="0"/>
              <a:t>έχετε μελετήσει τις αντίστοιχες ερωτήσεις που συμπεριλαμβάνονται στο τέλος κάθε Φυλλαδίου 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l-GR" sz="2400" dirty="0"/>
              <a:t>έχετε εκτυπώσει το φύλλο έργου που τελικά θα παραδώσετε στο τέλος του διώρου. </a:t>
            </a: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l-G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ΠΡΟΣΟΧΗ</a:t>
            </a:r>
            <a:r>
              <a:rPr 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!!! </a:t>
            </a:r>
          </a:p>
          <a:p>
            <a:pPr indent="347663"/>
            <a:r>
              <a:rPr lang="el-GR" sz="2400" b="1" dirty="0" smtClean="0">
                <a:solidFill>
                  <a:srgbClr val="FF0000"/>
                </a:solidFill>
              </a:rPr>
              <a:t>ΧΩΡΊΣ </a:t>
            </a:r>
            <a:r>
              <a:rPr lang="el-GR" sz="2400" b="1" dirty="0">
                <a:solidFill>
                  <a:srgbClr val="FF0000"/>
                </a:solidFill>
              </a:rPr>
              <a:t>ΦΎΛΛΟ ΈΡΓΟΥ </a:t>
            </a:r>
            <a:r>
              <a:rPr lang="el-GR" sz="2400" dirty="0"/>
              <a:t>ΔΕΝ ΕΠΙΤΡΕΠΕΤΑΙ ΝΑ ΑΣΚΗΘΕΙΤΕ</a:t>
            </a:r>
            <a:r>
              <a:rPr lang="el-G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↔ </a:t>
            </a:r>
            <a:r>
              <a:rPr lang="el-GR" sz="2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ΧΡΕΩΝΕΣΤΕ ΜΕ </a:t>
            </a:r>
            <a:r>
              <a:rPr lang="el-GR" sz="2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ΑΠΟΥΣΙΑ</a:t>
            </a:r>
            <a:endParaRPr lang="el-G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78781" y="4152622"/>
            <a:ext cx="2314864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sz="2000" b="1" dirty="0" smtClean="0"/>
              <a:t>προφορική εξέταση</a:t>
            </a:r>
            <a:endParaRPr lang="en-US" sz="2000" b="1" dirty="0"/>
          </a:p>
        </p:txBody>
      </p:sp>
      <p:cxnSp>
        <p:nvCxnSpPr>
          <p:cNvPr id="5" name="Straight Arrow Connector 4"/>
          <p:cNvCxnSpPr>
            <a:endCxn id="3" idx="1"/>
          </p:cNvCxnSpPr>
          <p:nvPr/>
        </p:nvCxnSpPr>
        <p:spPr>
          <a:xfrm flipV="1">
            <a:off x="2884714" y="4352677"/>
            <a:ext cx="894067" cy="0"/>
          </a:xfrm>
          <a:prstGeom prst="straightConnector1">
            <a:avLst/>
          </a:prstGeom>
          <a:ln w="635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781510" y="5100782"/>
            <a:ext cx="1925335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sz="2000" b="1" dirty="0" smtClean="0"/>
              <a:t>γραπτή εργασία</a:t>
            </a:r>
            <a:endParaRPr lang="en-US" sz="20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839685" y="5310114"/>
            <a:ext cx="894067" cy="0"/>
          </a:xfrm>
          <a:prstGeom prst="straightConnector1">
            <a:avLst/>
          </a:prstGeom>
          <a:ln w="635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54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4775" y="820327"/>
            <a:ext cx="5524500" cy="535531"/>
          </a:xfr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Isaac Newton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(1669): σωματίδια</a:t>
            </a:r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ARAVANTINOS\Desktop\220px-GodfreyKneller-IsaacNewton-1689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70943" y="1423107"/>
            <a:ext cx="2080642" cy="2856154"/>
          </a:xfrm>
          <a:prstGeom prst="rect">
            <a:avLst/>
          </a:prstGeom>
          <a:noFill/>
        </p:spPr>
      </p:pic>
      <p:pic>
        <p:nvPicPr>
          <p:cNvPr id="1026" name="Picture 2" descr="C:\Users\ARAVANTINOS\Desktop\light_quantum_particle[1]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6452" y="1423107"/>
            <a:ext cx="4598510" cy="136815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04775" y="3817596"/>
            <a:ext cx="260032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“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hlinkClick r:id="rId4"/>
              </a:rPr>
              <a:t>GodfreyKneller-IsaacNewton-1689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” </a:t>
            </a:r>
            <a:r>
              <a:rPr lang="el-GR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από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hlinkClick r:id="rId5"/>
              </a:rPr>
              <a:t>Soerfm</a:t>
            </a:r>
            <a:r>
              <a:rPr lang="el-GR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διαθέσιμο ως κοινό κτήμα</a:t>
            </a:r>
          </a:p>
        </p:txBody>
      </p:sp>
      <p:sp>
        <p:nvSpPr>
          <p:cNvPr id="4" name="Rectangle 3"/>
          <p:cNvSpPr/>
          <p:nvPr/>
        </p:nvSpPr>
        <p:spPr>
          <a:xfrm>
            <a:off x="3404220" y="2557671"/>
            <a:ext cx="14016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hlinkClick r:id="rId6"/>
              </a:rPr>
              <a:t>pitt.edu</a:t>
            </a:r>
            <a:endParaRPr lang="el-GR" sz="12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0760" y="-70194"/>
            <a:ext cx="50731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ΘΕΩΡΙΕΣ ΓΙΑ ΤΟ ΦΩΣ</a:t>
            </a:r>
            <a:endParaRPr lang="en-US" sz="4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17242" y="820327"/>
            <a:ext cx="4410075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85850" indent="-1085850"/>
            <a:r>
              <a:rPr lang="el-GR" dirty="0">
                <a:solidFill>
                  <a:srgbClr val="57EC34"/>
                </a:solidFill>
              </a:rPr>
              <a:t>ερμηνεύει:</a:t>
            </a:r>
            <a:r>
              <a:rPr lang="el-GR" dirty="0">
                <a:solidFill>
                  <a:prstClr val="black"/>
                </a:solidFill>
              </a:rPr>
              <a:t> ευθύγραμμη διάδοση, ανάλυση λευκού φωτός, ανάκλαση, </a:t>
            </a:r>
            <a:r>
              <a:rPr lang="el-GR" dirty="0" smtClean="0">
                <a:solidFill>
                  <a:prstClr val="black"/>
                </a:solidFill>
              </a:rPr>
              <a:t>θλάση κατά τη διάθλαση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17243" y="1911340"/>
            <a:ext cx="441007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28700" indent="-1028700"/>
            <a:r>
              <a:rPr lang="el-GR" dirty="0" smtClean="0">
                <a:solidFill>
                  <a:srgbClr val="FF0000"/>
                </a:solidFill>
              </a:rPr>
              <a:t>Αποτυχία: </a:t>
            </a:r>
            <a:r>
              <a:rPr lang="el-GR" dirty="0">
                <a:solidFill>
                  <a:prstClr val="black"/>
                </a:solidFill>
              </a:rPr>
              <a:t>μείωση ταχύτητας σε πυκνό μέσο, συμβολή, περίθλαση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2" descr="C:\Users\ARAVANTINOS\Desktop\200px-Christiaan_Huygens[1]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730694" y="3695700"/>
            <a:ext cx="2228645" cy="310896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724126" y="6367105"/>
            <a:ext cx="241691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“</a:t>
            </a:r>
            <a:r>
              <a:rPr lang="en-US" sz="1200" dirty="0">
                <a:solidFill>
                  <a:prstClr val="black"/>
                </a:solidFill>
                <a:hlinkClick r:id="rId8"/>
              </a:rPr>
              <a:t>Christiaan Huygens-painting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” </a:t>
            </a:r>
            <a:r>
              <a:rPr lang="el-GR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από </a:t>
            </a:r>
            <a:r>
              <a:rPr lang="en-US" sz="1200" dirty="0" err="1">
                <a:solidFill>
                  <a:prstClr val="black"/>
                </a:solidFill>
                <a:hlinkClick r:id="rId9" tooltip="User:Kristaga"/>
              </a:rPr>
              <a:t>Kristaga</a:t>
            </a:r>
            <a:r>
              <a:rPr lang="el-GR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διαθέσιμο ως κοινό κτήμα</a:t>
            </a:r>
          </a:p>
        </p:txBody>
      </p:sp>
      <p:sp>
        <p:nvSpPr>
          <p:cNvPr id="12" name="1 - Τίτλος"/>
          <p:cNvSpPr txBox="1">
            <a:spLocks/>
          </p:cNvSpPr>
          <p:nvPr/>
        </p:nvSpPr>
        <p:spPr>
          <a:xfrm>
            <a:off x="3457575" y="3110311"/>
            <a:ext cx="6076950" cy="692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Christian Huygens (1678):</a:t>
            </a:r>
            <a:r>
              <a:rPr lang="el-GR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κύματα</a:t>
            </a:r>
            <a:endParaRPr lang="el-GR" sz="3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3" descr="C:\Users\ARAVANTINOS\Desktop\mn005938_w150[1]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41038" y="4015316"/>
            <a:ext cx="970037" cy="970037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6949157" y="6192391"/>
            <a:ext cx="7785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hlinkClick r:id="rId6"/>
              </a:rPr>
              <a:t>pitt.edu</a:t>
            </a:r>
            <a:endParaRPr lang="el-GR" sz="12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81923" y="3877358"/>
            <a:ext cx="4410075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85850" indent="-1085850"/>
            <a:r>
              <a:rPr lang="el-GR" dirty="0">
                <a:solidFill>
                  <a:srgbClr val="57EC34"/>
                </a:solidFill>
              </a:rPr>
              <a:t>ερμηνεύει:</a:t>
            </a:r>
            <a:r>
              <a:rPr lang="el-GR" dirty="0">
                <a:solidFill>
                  <a:prstClr val="black"/>
                </a:solidFill>
              </a:rPr>
              <a:t> ανάκλαση, διάθλαση, συμβολή, περίθλαση, πόλωση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81923" y="4662188"/>
            <a:ext cx="441007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28700" indent="-1028700"/>
            <a:r>
              <a:rPr lang="el-GR" dirty="0" smtClean="0">
                <a:solidFill>
                  <a:srgbClr val="FF0000"/>
                </a:solidFill>
              </a:rPr>
              <a:t>Αποτυχία: </a:t>
            </a:r>
            <a:r>
              <a:rPr lang="el-GR" dirty="0">
                <a:solidFill>
                  <a:prstClr val="black"/>
                </a:solidFill>
              </a:rPr>
              <a:t>πειραματική επιβεβαίωση ύπαρξης αιθέρα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Picture 2" descr="C:\Users\ARAVANTINOS\Desktop\light_quantum_wave[1]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00005" y="5250180"/>
            <a:ext cx="1981200" cy="9096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679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6" grpId="0" animBg="1"/>
      <p:bldP spid="7" grpId="0" animBg="1"/>
      <p:bldP spid="11" grpId="0" animBg="1"/>
      <p:bldP spid="12" grpId="0"/>
      <p:bldP spid="15" grpId="0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60467" y="75605"/>
            <a:ext cx="4324447" cy="625475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Planck    –    </a:t>
            </a:r>
            <a:r>
              <a:rPr lang="el-GR" sz="24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4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Einstein</a:t>
            </a:r>
            <a:endParaRPr lang="el-GR" sz="24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:\Users\ARAVANTINOS\Desktop\168px-Max_Planck[1]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12083" y="701080"/>
            <a:ext cx="1597637" cy="237744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60467" y="3046542"/>
            <a:ext cx="227774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“</a:t>
            </a:r>
            <a:r>
              <a:rPr lang="en-US" sz="1200" dirty="0">
                <a:solidFill>
                  <a:prstClr val="black"/>
                </a:solidFill>
                <a:hlinkClick r:id="rId3"/>
              </a:rPr>
              <a:t>Max Planck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” </a:t>
            </a:r>
            <a:r>
              <a:rPr lang="el-GR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από </a:t>
            </a:r>
            <a:r>
              <a:rPr lang="en-US" sz="1200" u="sng" dirty="0" err="1">
                <a:solidFill>
                  <a:prstClr val="black"/>
                </a:solidFill>
                <a:hlinkClick r:id="rId4"/>
              </a:rPr>
              <a:t>Beao</a:t>
            </a:r>
            <a:r>
              <a:rPr lang="el-GR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διαθέσιμο με άδεια </a:t>
            </a:r>
            <a:r>
              <a:rPr lang="en-US" sz="1200" u="sng" dirty="0">
                <a:solidFill>
                  <a:prstClr val="black"/>
                </a:solidFill>
                <a:hlinkClick r:id="rId5"/>
              </a:rPr>
              <a:t>CC BY-SA 3.0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7" name="Picture 2" descr="File:Einstein 1921 portrait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991" y="701080"/>
            <a:ext cx="183185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42991" y="3046541"/>
            <a:ext cx="227647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“</a:t>
            </a:r>
            <a:r>
              <a:rPr lang="en-US" sz="1200" dirty="0">
                <a:solidFill>
                  <a:prstClr val="black"/>
                </a:solidFill>
                <a:hlinkClick r:id="rId7"/>
              </a:rPr>
              <a:t>Einstein 1921 portrait2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” </a:t>
            </a:r>
            <a:r>
              <a:rPr lang="el-GR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από </a:t>
            </a:r>
            <a:r>
              <a:rPr lang="en-US" sz="1200" dirty="0" err="1">
                <a:solidFill>
                  <a:prstClr val="black"/>
                </a:solidFill>
                <a:hlinkClick r:id="rId8" tooltip="User:Quibik"/>
              </a:rPr>
              <a:t>Quibik</a:t>
            </a:r>
            <a:r>
              <a:rPr lang="el-GR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διαθέσιμο ως κοινό κτήμα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9" name="Picture 2" descr="C:\Users\ARAVANTINOS\Desktop\university-physics-notes-dispersion-relations-html-7d9c07[1]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59851" y="1553497"/>
            <a:ext cx="2664296" cy="1530553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4886964" y="577030"/>
            <a:ext cx="7115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</a:rPr>
              <a:t>εκπομπή </a:t>
            </a:r>
            <a:r>
              <a:rPr lang="el-GR" sz="2400" dirty="0">
                <a:solidFill>
                  <a:prstClr val="black"/>
                </a:solidFill>
              </a:rPr>
              <a:t>- απορρόφηση φωτός </a:t>
            </a:r>
            <a:r>
              <a:rPr lang="el-GR" sz="2400" dirty="0" smtClean="0">
                <a:solidFill>
                  <a:prstClr val="black"/>
                </a:solidFill>
              </a:rPr>
              <a:t>ασυνεχής - ενεργειακά </a:t>
            </a:r>
            <a:r>
              <a:rPr lang="el-GR" sz="2400" dirty="0">
                <a:solidFill>
                  <a:prstClr val="black"/>
                </a:solidFill>
              </a:rPr>
              <a:t>«πακέτα» </a:t>
            </a:r>
            <a:r>
              <a:rPr lang="en-US" sz="2400" dirty="0">
                <a:solidFill>
                  <a:prstClr val="black"/>
                </a:solidFill>
              </a:rPr>
              <a:t>(quanta) </a:t>
            </a:r>
            <a:r>
              <a:rPr lang="el-GR" sz="2400" dirty="0" smtClean="0">
                <a:solidFill>
                  <a:prstClr val="black"/>
                </a:solidFill>
              </a:rPr>
              <a:t>= </a:t>
            </a:r>
            <a:r>
              <a:rPr lang="el-GR" sz="2400" b="1" dirty="0" smtClean="0">
                <a:solidFill>
                  <a:prstClr val="black"/>
                </a:solidFill>
              </a:rPr>
              <a:t>φωτόνια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77894" y="1421667"/>
            <a:ext cx="2687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solidFill>
                  <a:prstClr val="black"/>
                </a:solidFill>
              </a:rPr>
              <a:t>ενέργεια </a:t>
            </a:r>
            <a:r>
              <a:rPr lang="el-GR" sz="2400" dirty="0" smtClean="0">
                <a:solidFill>
                  <a:prstClr val="black"/>
                </a:solidFill>
              </a:rPr>
              <a:t>φωτονίου: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51894" y="1994683"/>
            <a:ext cx="1053494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E = h</a:t>
            </a:r>
            <a:r>
              <a:rPr lang="el-GR" sz="2800" dirty="0" smtClean="0">
                <a:solidFill>
                  <a:srgbClr val="0070C0"/>
                </a:solidFill>
              </a:rPr>
              <a:t>ν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92211" y="2787025"/>
            <a:ext cx="44692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h = 6.63 x </a:t>
            </a:r>
            <a:r>
              <a:rPr lang="it-IT" sz="2000" dirty="0">
                <a:solidFill>
                  <a:prstClr val="black"/>
                </a:solidFill>
              </a:rPr>
              <a:t>10</a:t>
            </a:r>
            <a:r>
              <a:rPr lang="it-IT" sz="2000" baseline="30000" dirty="0">
                <a:solidFill>
                  <a:prstClr val="black"/>
                </a:solidFill>
              </a:rPr>
              <a:t>-34 </a:t>
            </a:r>
            <a:r>
              <a:rPr lang="it-IT" sz="2000" dirty="0">
                <a:solidFill>
                  <a:prstClr val="black"/>
                </a:solidFill>
              </a:rPr>
              <a:t>Joule sec</a:t>
            </a:r>
            <a:r>
              <a:rPr lang="el-GR" sz="2000" dirty="0">
                <a:solidFill>
                  <a:prstClr val="black"/>
                </a:solidFill>
              </a:rPr>
              <a:t>, σταθερά </a:t>
            </a:r>
            <a:r>
              <a:rPr lang="en-US" sz="2000" dirty="0">
                <a:solidFill>
                  <a:prstClr val="black"/>
                </a:solidFill>
              </a:rPr>
              <a:t>Planck</a:t>
            </a:r>
          </a:p>
        </p:txBody>
      </p:sp>
      <p:pic>
        <p:nvPicPr>
          <p:cNvPr id="15" name="Picture 3" descr="C:\Users\ARAVANTINOS\Desktop\180px-Broglie_Big[1]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8100" y="3912490"/>
            <a:ext cx="1368152" cy="1854207"/>
          </a:xfrm>
          <a:prstGeom prst="rect">
            <a:avLst/>
          </a:prstGeom>
          <a:noFill/>
        </p:spPr>
      </p:pic>
      <p:pic>
        <p:nvPicPr>
          <p:cNvPr id="16" name="Picture 4" descr="C:\Users\ARAVANTINOS\Desktop\157px-Bundesarchiv_Bild183-R57262,_Werner_Heisenberg[1]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52276" y="4710005"/>
            <a:ext cx="1440160" cy="2021133"/>
          </a:xfrm>
          <a:prstGeom prst="rect">
            <a:avLst/>
          </a:prstGeom>
          <a:noFill/>
        </p:spPr>
      </p:pic>
      <p:pic>
        <p:nvPicPr>
          <p:cNvPr id="17" name="Picture 5" descr="C:\Users\ARAVANTINOS\Desktop\scaled-189x250-Schrφdinger,_Erwin_434[1]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01988" y="3819945"/>
            <a:ext cx="1332160" cy="1997896"/>
          </a:xfrm>
          <a:prstGeom prst="rect">
            <a:avLst/>
          </a:prstGeom>
          <a:noFill/>
        </p:spPr>
      </p:pic>
      <p:pic>
        <p:nvPicPr>
          <p:cNvPr id="18" name="Picture 6" descr="C:\Users\ARAVANTINOS\Desktop\220px-Dirac_4[1]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192636" y="4710005"/>
            <a:ext cx="1368152" cy="2021133"/>
          </a:xfrm>
          <a:prstGeom prst="rect">
            <a:avLst/>
          </a:prstGeom>
          <a:noFill/>
        </p:spPr>
      </p:pic>
      <p:pic>
        <p:nvPicPr>
          <p:cNvPr id="19" name="Picture 7" descr="C:\Users\ARAVANTINOS\Desktop\Max_Born[1]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76812" y="3912490"/>
            <a:ext cx="1440160" cy="1854206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1827648" y="4188878"/>
            <a:ext cx="17241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C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W. Heisenberg</a:t>
            </a:r>
            <a:endParaRPr lang="en-US" sz="2000" b="1" dirty="0">
              <a:solidFill>
                <a:srgbClr val="FFC202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141" y="5817841"/>
            <a:ext cx="14927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C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L. de Broglie</a:t>
            </a:r>
            <a:endParaRPr lang="en-US" sz="2000" b="1" dirty="0">
              <a:solidFill>
                <a:srgbClr val="FFC20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38520" y="5808798"/>
            <a:ext cx="17080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C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Schrodinger</a:t>
            </a:r>
            <a:endParaRPr lang="en-US" sz="2000" b="1" dirty="0">
              <a:solidFill>
                <a:srgbClr val="FFC202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52839" y="4212008"/>
            <a:ext cx="9634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C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000" b="1" dirty="0">
                <a:solidFill>
                  <a:srgbClr val="FFC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Dirac</a:t>
            </a:r>
            <a:endParaRPr lang="en-US" sz="2000" b="1" dirty="0">
              <a:solidFill>
                <a:srgbClr val="FFC202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968670" y="5808798"/>
            <a:ext cx="10470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FFC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Born</a:t>
            </a:r>
            <a:endParaRPr lang="it-IT" sz="2000" b="1" dirty="0">
              <a:solidFill>
                <a:srgbClr val="FFC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480408" y="4728298"/>
            <a:ext cx="1923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b="1" u="sng" dirty="0" smtClean="0">
                <a:solidFill>
                  <a:prstClr val="black"/>
                </a:solidFill>
              </a:rPr>
              <a:t>σωμάτιο</a:t>
            </a:r>
            <a:r>
              <a:rPr lang="el-GR" dirty="0" smtClean="0">
                <a:solidFill>
                  <a:prstClr val="black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φωτοηλεκτρικό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Compton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559710" y="5109520"/>
            <a:ext cx="14892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b="1" u="sng" dirty="0" smtClean="0">
                <a:solidFill>
                  <a:prstClr val="black"/>
                </a:solidFill>
              </a:rPr>
              <a:t>κύμα</a:t>
            </a:r>
            <a:r>
              <a:rPr lang="en-US" b="1" dirty="0" smtClean="0">
                <a:solidFill>
                  <a:prstClr val="black"/>
                </a:solidFill>
              </a:rPr>
              <a:t>:</a:t>
            </a:r>
            <a:endParaRPr lang="el-GR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συμβολή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περίθλαση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πόλωση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565193" y="3859995"/>
            <a:ext cx="2974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solidFill>
                  <a:prstClr val="black"/>
                </a:solidFill>
              </a:rPr>
              <a:t>Δυαδική φύση φωτός</a:t>
            </a: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9209314" y="4321660"/>
            <a:ext cx="77491" cy="3883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9286805" y="4321660"/>
            <a:ext cx="1729538" cy="787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76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 animBg="1"/>
      <p:bldP spid="10" grpId="0"/>
      <p:bldP spid="11" grpId="0"/>
      <p:bldP spid="12" grpId="0" animBg="1"/>
      <p:bldP spid="13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342" y="909362"/>
            <a:ext cx="8077900" cy="48467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65628" y="614230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https://www.photokonnexion.com/definition-optical-path/</a:t>
            </a:r>
          </a:p>
        </p:txBody>
      </p:sp>
    </p:spTree>
    <p:extLst>
      <p:ext uri="{BB962C8B-B14F-4D97-AF65-F5344CB8AC3E}">
        <p14:creationId xmlns:p14="http://schemas.microsoft.com/office/powerpoint/2010/main" val="207213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7211" y="6308739"/>
            <a:ext cx="5564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https://www.cyberphysics.co.uk/topics/light/camera.htm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36439" y="478740"/>
            <a:ext cx="11176620" cy="5055473"/>
            <a:chOff x="949030" y="835574"/>
            <a:chExt cx="11176620" cy="5055473"/>
          </a:xfrm>
        </p:grpSpPr>
        <p:grpSp>
          <p:nvGrpSpPr>
            <p:cNvPr id="5" name="Group 4"/>
            <p:cNvGrpSpPr/>
            <p:nvPr/>
          </p:nvGrpSpPr>
          <p:grpSpPr>
            <a:xfrm>
              <a:off x="949030" y="835574"/>
              <a:ext cx="9944535" cy="5055473"/>
              <a:chOff x="945932" y="830320"/>
              <a:chExt cx="9944535" cy="5055473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67845" y="840829"/>
                <a:ext cx="9522622" cy="5044964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945932" y="830320"/>
                <a:ext cx="6190593" cy="1446550"/>
              </a:xfrm>
              <a:prstGeom prst="rect">
                <a:avLst/>
              </a:prstGeom>
              <a:ln w="76200">
                <a:solidFill>
                  <a:srgbClr val="D14C4C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l-GR" sz="4400" b="1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Αρχή λειτουργίας φωτογραφικής μηχανής</a:t>
                </a:r>
                <a:endParaRPr lang="en-US" sz="4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9546336" y="1962615"/>
              <a:ext cx="1408176" cy="1416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546336" y="2424669"/>
              <a:ext cx="25638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 smtClean="0"/>
                <a:t>ψηφιακός αισθητήρας</a:t>
              </a:r>
              <a:r>
                <a:rPr lang="en-US" sz="2400" b="1" dirty="0" smtClean="0"/>
                <a:t> </a:t>
              </a:r>
              <a:r>
                <a:rPr lang="el-GR" sz="2400" b="1" dirty="0" smtClean="0"/>
                <a:t>ή </a:t>
              </a:r>
              <a:r>
                <a:rPr lang="en-US" sz="2400" b="1" dirty="0" smtClean="0"/>
                <a:t>film</a:t>
              </a:r>
              <a:endParaRPr lang="en-US" sz="2400" b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9355873" y="3378820"/>
              <a:ext cx="1405054" cy="1121786"/>
            </a:xfrm>
            <a:prstGeom prst="rect">
              <a:avLst/>
            </a:prstGeom>
            <a:solidFill>
              <a:schemeClr val="bg1"/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422780" y="3363311"/>
              <a:ext cx="27028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 smtClean="0"/>
                <a:t>Είδωλο</a:t>
              </a:r>
            </a:p>
            <a:p>
              <a:r>
                <a:rPr lang="el-GR" sz="2400" b="1" dirty="0" smtClean="0"/>
                <a:t>(πραγματικό &amp; αντεστραμμένο)</a:t>
              </a:r>
              <a:endParaRPr lang="en-US" sz="2400" b="1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03971" y="2865863"/>
              <a:ext cx="2464419" cy="851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31099" y="2840167"/>
              <a:ext cx="18064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 smtClean="0"/>
                <a:t>Φωτεινό αντικείμενο</a:t>
              </a:r>
              <a:endParaRPr lang="en-US" sz="2400" b="1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242998" y="4237975"/>
              <a:ext cx="2282432" cy="478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95025" y="4716966"/>
              <a:ext cx="22525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400" b="1" dirty="0" smtClean="0"/>
                <a:t>φωτογραφικός φακός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8044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>
          <a:xfrm>
            <a:off x="797578" y="153260"/>
            <a:ext cx="10515600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dirty="0" smtClean="0"/>
              <a:t>Φωτογραφικός Φακός</a:t>
            </a:r>
          </a:p>
        </p:txBody>
      </p:sp>
      <p:pic>
        <p:nvPicPr>
          <p:cNvPr id="1026" name="Picture 2" descr="File:E-30-Cutmode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142" y="1478823"/>
            <a:ext cx="5057725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99190" y="5567850"/>
            <a:ext cx="43876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E-30-Cutmode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l”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από </a:t>
            </a:r>
            <a:r>
              <a:rPr lang="en-US" sz="1200" dirty="0">
                <a:hlinkClick r:id="rId4" tooltip="User:Hanabi123"/>
              </a:rPr>
              <a:t>Hanabi123</a:t>
            </a:r>
            <a:r>
              <a:rPr lang="el-GR" sz="1200" dirty="0"/>
              <a:t>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διαθέσιμο με άδεια </a:t>
            </a:r>
            <a:r>
              <a:rPr lang="en-US" sz="1200" dirty="0">
                <a:hlinkClick r:id="rId5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7" name="Picture 3" descr="D:\Downloads\5015451864_39841f0ff1_z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4255" y="1460490"/>
            <a:ext cx="499872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601788" y="5567850"/>
            <a:ext cx="43876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en-US" sz="1200" dirty="0">
                <a:hlinkClick r:id="rId7"/>
              </a:rPr>
              <a:t>Lenses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από </a:t>
            </a:r>
            <a:r>
              <a:rPr lang="en-US" sz="1200" dirty="0">
                <a:hlinkClick r:id="rId8" tooltip="Go to Bob Bekian's photostream"/>
              </a:rPr>
              <a:t>Bob </a:t>
            </a:r>
            <a:r>
              <a:rPr lang="en-US" sz="1200" dirty="0" err="1">
                <a:hlinkClick r:id="rId8" tooltip="Go to Bob Bekian's photostream"/>
              </a:rPr>
              <a:t>Bekian</a:t>
            </a:r>
            <a:r>
              <a:rPr lang="el-GR" sz="1200" dirty="0"/>
              <a:t> 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διαθέσιμο με άδεια </a:t>
            </a:r>
            <a:r>
              <a:rPr lang="en-US" sz="1200" dirty="0">
                <a:hlinkClick r:id="rId9"/>
              </a:rPr>
              <a:t>CC BY-SA 2.0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4553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992010" y="165650"/>
            <a:ext cx="10259570" cy="61351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dirty="0" smtClean="0"/>
              <a:t>  </a:t>
            </a:r>
            <a:r>
              <a:rPr lang="en-US" dirty="0" smtClean="0"/>
              <a:t>ZOOM </a:t>
            </a:r>
            <a:r>
              <a:rPr lang="el-GR" dirty="0" smtClean="0"/>
              <a:t>     </a:t>
            </a:r>
            <a:r>
              <a:rPr lang="en-US" dirty="0" smtClean="0"/>
              <a:t> </a:t>
            </a:r>
            <a:r>
              <a:rPr lang="el-GR" dirty="0" smtClean="0"/>
              <a:t>     </a:t>
            </a:r>
            <a:r>
              <a:rPr lang="en-US" dirty="0" smtClean="0"/>
              <a:t>		</a:t>
            </a:r>
            <a:r>
              <a:rPr lang="el-GR" dirty="0" smtClean="0"/>
              <a:t>Ευρυγώνιος</a:t>
            </a:r>
            <a:r>
              <a:rPr lang="en-US" dirty="0" smtClean="0"/>
              <a:t>				</a:t>
            </a:r>
            <a:r>
              <a:rPr lang="el-GR" dirty="0" smtClean="0"/>
              <a:t>Τηλεφακός</a:t>
            </a:r>
          </a:p>
        </p:txBody>
      </p:sp>
      <p:pic>
        <p:nvPicPr>
          <p:cNvPr id="3" name="Picture 2" descr="File:Canon EF 16-35mm F2.8L USM ultra wide angle lens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01047" y="2876926"/>
            <a:ext cx="3891544" cy="343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02069" y="6100866"/>
            <a:ext cx="2949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“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3"/>
              </a:rPr>
              <a:t>Canon EF 16-35mm F2.8L USM ultra wide angle lens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”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από 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4" tooltip="User:Jacopo Werther"/>
              </a:rPr>
              <a:t>Jacopo 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  <a:hlinkClick r:id="rId4" tooltip="User:Jacopo Werther"/>
              </a:rPr>
              <a:t>Werther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5"/>
              </a:rPr>
              <a:t>CC BY 2.0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 descr="File:Canon Zoom Lens EF 35-70mm 1to3.5-4.5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626" y="1027612"/>
            <a:ext cx="3314142" cy="441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73003" y="5652379"/>
            <a:ext cx="2949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“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7"/>
              </a:rPr>
              <a:t>Canon Zoom Lens EF 35-70mm 1to3.5-4.5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”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από 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8" tooltip="User:Tobias &quot;ToMar&quot; Maier"/>
              </a:rPr>
              <a:t>Tobias "</a:t>
            </a:r>
            <a:r>
              <a:rPr lang="en-US" sz="1200" dirty="0" err="1">
                <a:solidFill>
                  <a:prstClr val="black"/>
                </a:solidFill>
                <a:latin typeface="Calibri"/>
                <a:hlinkClick r:id="rId8" tooltip="User:Tobias &quot;ToMar&quot; Maier"/>
              </a:rPr>
              <a:t>ToMar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8" tooltip="User:Tobias &quot;ToMar&quot; Maier"/>
              </a:rPr>
              <a:t>"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8" tooltip="User:Tobias &quot;ToMar&quot; Maier"/>
              </a:rPr>
              <a:t>Maier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9"/>
              </a:rPr>
              <a:t>CC BY-SA 3.0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pic>
        <p:nvPicPr>
          <p:cNvPr id="8" name="Picture 2" descr="https://upload.wikimedia.org/wikipedia/commons/thumb/1/13/Sigma_150-500_APO_HSM.JPG/1280px-Sigma_150-500_APO_HSM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823" y="3111188"/>
            <a:ext cx="3610288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385975" y="6123168"/>
            <a:ext cx="2949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11"/>
              </a:rPr>
              <a:t>“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11"/>
              </a:rPr>
              <a:t>Sigma 150-500 APO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11"/>
              </a:rPr>
              <a:t>HSM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”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από 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  <a:hlinkClick r:id="rId12"/>
              </a:rPr>
              <a:t>Yerpo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8" tooltip="User:Tobias &quot;ToMar&quot; Maier"/>
              </a:rPr>
              <a:t> Maier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9"/>
              </a:rPr>
              <a:t>CC BY-SA 3.0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778" r="51097" b="7938"/>
          <a:stretch/>
        </p:blipFill>
        <p:spPr>
          <a:xfrm>
            <a:off x="4197382" y="857220"/>
            <a:ext cx="2651411" cy="2131305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91" b="13792"/>
          <a:stretch/>
        </p:blipFill>
        <p:spPr>
          <a:xfrm rot="16200000">
            <a:off x="8575010" y="126409"/>
            <a:ext cx="2194560" cy="358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2308</TotalTime>
  <Words>1052</Words>
  <Application>Microsoft Office PowerPoint</Application>
  <PresentationFormat>Widescreen</PresentationFormat>
  <Paragraphs>287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Wingdings</vt:lpstr>
      <vt:lpstr>Office Theme</vt:lpstr>
      <vt:lpstr>1_Office Theme</vt:lpstr>
      <vt:lpstr>PowerPoint Presentation</vt:lpstr>
      <vt:lpstr>Φωτογραφική Μηχανή  Made in Greece (1954)</vt:lpstr>
      <vt:lpstr>Ανθρώπινος Οφθαλμός        Κάμερα</vt:lpstr>
      <vt:lpstr>Isaac Newton (1669): σωματίδια</vt:lpstr>
      <vt:lpstr>M. Planck    –      A. Einstein</vt:lpstr>
      <vt:lpstr>PowerPoint Presentation</vt:lpstr>
      <vt:lpstr>PowerPoint Presentation</vt:lpstr>
      <vt:lpstr>Φωτογραφικός Φακός</vt:lpstr>
      <vt:lpstr>PowerPoint Presentation</vt:lpstr>
      <vt:lpstr>Διάφραγμα φωτογραφικού φακού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52</cp:revision>
  <dcterms:created xsi:type="dcterms:W3CDTF">2024-09-19T06:08:15Z</dcterms:created>
  <dcterms:modified xsi:type="dcterms:W3CDTF">2024-10-01T08:35:52Z</dcterms:modified>
</cp:coreProperties>
</file>