
<file path=[Content_Types].xml><?xml version="1.0" encoding="utf-8"?>
<Types xmlns="http://schemas.openxmlformats.org/package/2006/content-types">
  <Default Extension="png" ContentType="image/pn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38" r:id="rId1"/>
  </p:sldMasterIdLst>
  <p:notesMasterIdLst>
    <p:notesMasterId r:id="rId20"/>
  </p:notesMasterIdLst>
  <p:sldIdLst>
    <p:sldId id="274" r:id="rId2"/>
    <p:sldId id="256" r:id="rId3"/>
    <p:sldId id="278" r:id="rId4"/>
    <p:sldId id="259" r:id="rId5"/>
    <p:sldId id="277" r:id="rId6"/>
    <p:sldId id="264" r:id="rId7"/>
    <p:sldId id="262" r:id="rId8"/>
    <p:sldId id="267" r:id="rId9"/>
    <p:sldId id="268" r:id="rId10"/>
    <p:sldId id="269" r:id="rId11"/>
    <p:sldId id="270" r:id="rId12"/>
    <p:sldId id="276" r:id="rId13"/>
    <p:sldId id="272" r:id="rId14"/>
    <p:sldId id="275" r:id="rId15"/>
    <p:sldId id="266" r:id="rId16"/>
    <p:sldId id="260" r:id="rId17"/>
    <p:sldId id="257" r:id="rId18"/>
    <p:sldId id="258" r:id="rId1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4995" autoAdjust="0"/>
    <p:restoredTop sz="94660"/>
  </p:normalViewPr>
  <p:slideViewPr>
    <p:cSldViewPr snapToGrid="0">
      <p:cViewPr varScale="1">
        <p:scale>
          <a:sx n="87" d="100"/>
          <a:sy n="87" d="100"/>
        </p:scale>
        <p:origin x="451" y="6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9893CF3-D5AA-48DA-9F19-3294B3B9D05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D28E084-D7BA-48E5-BDAB-DBDAE1D54F0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8861131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789190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6359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285623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93899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213202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041219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985568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84580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76160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50773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02508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F791807-AFF4-46BE-9469-2DDF5C86D865}" type="datetimeFigureOut">
              <a:rPr lang="en-US" smtClean="0"/>
              <a:t>12/16/2024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387659-0811-48B4-AAED-91883AA0378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080684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39" r:id="rId1"/>
    <p:sldLayoutId id="2147483740" r:id="rId2"/>
    <p:sldLayoutId id="2147483741" r:id="rId3"/>
    <p:sldLayoutId id="2147483742" r:id="rId4"/>
    <p:sldLayoutId id="2147483743" r:id="rId5"/>
    <p:sldLayoutId id="2147483744" r:id="rId6"/>
    <p:sldLayoutId id="2147483745" r:id="rId7"/>
    <p:sldLayoutId id="2147483746" r:id="rId8"/>
    <p:sldLayoutId id="2147483747" r:id="rId9"/>
    <p:sldLayoutId id="2147483748" r:id="rId10"/>
    <p:sldLayoutId id="214748374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.png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Relationship Id="rId4" Type="http://schemas.openxmlformats.org/officeDocument/2006/relationships/hyperlink" Target="http://creativecommons.org/licenses/by-sa/3.0/" TargetMode="Externa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png"/><Relationship Id="rId3" Type="http://schemas.openxmlformats.org/officeDocument/2006/relationships/image" Target="../media/image80.png"/><Relationship Id="rId7" Type="http://schemas.openxmlformats.org/officeDocument/2006/relationships/image" Target="../media/image12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.png"/><Relationship Id="rId5" Type="http://schemas.openxmlformats.org/officeDocument/2006/relationships/image" Target="../media/image11.emf"/><Relationship Id="rId10" Type="http://schemas.openxmlformats.org/officeDocument/2006/relationships/image" Target="../media/image15.png"/><Relationship Id="rId4" Type="http://schemas.openxmlformats.org/officeDocument/2006/relationships/image" Target="../media/image10.emf"/><Relationship Id="rId9" Type="http://schemas.openxmlformats.org/officeDocument/2006/relationships/image" Target="../media/image14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0.png"/><Relationship Id="rId13" Type="http://schemas.openxmlformats.org/officeDocument/2006/relationships/image" Target="../media/image19.png"/><Relationship Id="rId3" Type="http://schemas.openxmlformats.org/officeDocument/2006/relationships/image" Target="../media/image17.emf"/><Relationship Id="rId7" Type="http://schemas.openxmlformats.org/officeDocument/2006/relationships/image" Target="../media/image130.png"/><Relationship Id="rId12" Type="http://schemas.openxmlformats.org/officeDocument/2006/relationships/image" Target="../media/image18.png"/><Relationship Id="rId2" Type="http://schemas.openxmlformats.org/officeDocument/2006/relationships/image" Target="../media/image16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0.png"/><Relationship Id="rId11" Type="http://schemas.openxmlformats.org/officeDocument/2006/relationships/image" Target="../media/image17.png"/><Relationship Id="rId5" Type="http://schemas.openxmlformats.org/officeDocument/2006/relationships/image" Target="../media/image110.png"/><Relationship Id="rId10" Type="http://schemas.openxmlformats.org/officeDocument/2006/relationships/image" Target="../media/image16.png"/><Relationship Id="rId4" Type="http://schemas.openxmlformats.org/officeDocument/2006/relationships/image" Target="../media/image10.png"/><Relationship Id="rId9" Type="http://schemas.openxmlformats.org/officeDocument/2006/relationships/image" Target="../media/image150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3.png"/><Relationship Id="rId4" Type="http://schemas.openxmlformats.org/officeDocument/2006/relationships/image" Target="../media/image21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7" Type="http://schemas.openxmlformats.org/officeDocument/2006/relationships/image" Target="../media/image5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3.png"/><Relationship Id="rId5" Type="http://schemas.openxmlformats.org/officeDocument/2006/relationships/image" Target="../media/image52.png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emf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8" Type="http://schemas.openxmlformats.org/officeDocument/2006/relationships/image" Target="../media/image61.png"/><Relationship Id="rId1" Type="http://schemas.openxmlformats.org/officeDocument/2006/relationships/slideLayout" Target="../slideLayouts/slideLayout7.xml"/><Relationship Id="rId11" Type="http://schemas.openxmlformats.org/officeDocument/2006/relationships/image" Target="../media/image64.png"/><Relationship Id="rId10" Type="http://schemas.openxmlformats.org/officeDocument/2006/relationships/image" Target="../media/image63.png"/><Relationship Id="rId9" Type="http://schemas.openxmlformats.org/officeDocument/2006/relationships/image" Target="../media/image6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emf"/><Relationship Id="rId2" Type="http://schemas.openxmlformats.org/officeDocument/2006/relationships/image" Target="../media/image26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8.emf"/></Relationships>
</file>

<file path=ppt/slides/_rels/slide14.xml.rels><?xml version="1.0" encoding="UTF-8" standalone="yes"?>
<Relationships xmlns="http://schemas.openxmlformats.org/package/2006/relationships"><Relationship Id="rId8" Type="http://schemas.openxmlformats.org/officeDocument/2006/relationships/image" Target="../media/image46.png"/><Relationship Id="rId3" Type="http://schemas.openxmlformats.org/officeDocument/2006/relationships/image" Target="../media/image29.emf"/><Relationship Id="rId7" Type="http://schemas.openxmlformats.org/officeDocument/2006/relationships/image" Target="../media/image45.png"/><Relationship Id="rId2" Type="http://schemas.openxmlformats.org/officeDocument/2006/relationships/image" Target="../media/image40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42.png"/><Relationship Id="rId10" Type="http://schemas.openxmlformats.org/officeDocument/2006/relationships/image" Target="../media/image48.png"/><Relationship Id="rId9" Type="http://schemas.openxmlformats.org/officeDocument/2006/relationships/image" Target="../media/image47.pn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emf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emf"/><Relationship Id="rId7" Type="http://schemas.openxmlformats.org/officeDocument/2006/relationships/image" Target="../media/image310.png"/><Relationship Id="rId2" Type="http://schemas.openxmlformats.org/officeDocument/2006/relationships/image" Target="../media/image33.e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00.png"/><Relationship Id="rId5" Type="http://schemas.openxmlformats.org/officeDocument/2006/relationships/image" Target="../media/image29.png"/><Relationship Id="rId4" Type="http://schemas.openxmlformats.org/officeDocument/2006/relationships/image" Target="../media/image280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0.png"/><Relationship Id="rId2" Type="http://schemas.openxmlformats.org/officeDocument/2006/relationships/image" Target="../media/image35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340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737361" y="0"/>
            <a:ext cx="9540239" cy="6843404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3056044" y="-172853"/>
            <a:ext cx="8770166" cy="2308324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l-GR" sz="7200" b="1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</a:rPr>
              <a:t>ΗΧΟΣ</a:t>
            </a:r>
          </a:p>
          <a:p>
            <a:pPr algn="ctr"/>
            <a:r>
              <a:rPr lang="el-GR" sz="7200" b="1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</a:rPr>
              <a:t>ηχητικά κύματα</a:t>
            </a:r>
            <a:endParaRPr lang="en-US" sz="7200" b="1" dirty="0">
              <a:ln w="12700" cmpd="sng">
                <a:solidFill>
                  <a:schemeClr val="accent4"/>
                </a:solidFill>
                <a:prstDash val="solid"/>
              </a:ln>
              <a:gradFill>
                <a:gsLst>
                  <a:gs pos="0">
                    <a:schemeClr val="accent4"/>
                  </a:gs>
                  <a:gs pos="4000">
                    <a:schemeClr val="accent4">
                      <a:lumMod val="60000"/>
                      <a:lumOff val="40000"/>
                    </a:schemeClr>
                  </a:gs>
                  <a:gs pos="87000">
                    <a:schemeClr val="accent4">
                      <a:lumMod val="20000"/>
                      <a:lumOff val="80000"/>
                    </a:schemeClr>
                  </a:gs>
                </a:gsLst>
                <a:lin ang="5400000"/>
              </a:gradFill>
            </a:endParaRPr>
          </a:p>
        </p:txBody>
      </p:sp>
    </p:spTree>
    <p:extLst>
      <p:ext uri="{BB962C8B-B14F-4D97-AF65-F5344CB8AC3E}">
        <p14:creationId xmlns:p14="http://schemas.microsoft.com/office/powerpoint/2010/main" val="7126586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638048" y="279364"/>
            <a:ext cx="3943324" cy="461665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6"/>
          </a:fillRef>
          <a:effectRef idx="1">
            <a:schemeClr val="accent6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l-GR" sz="2400" dirty="0" smtClean="0"/>
              <a:t>ΚΥΜΑ : ΔΙΑΔΟΣΗ ΔΙΑΤΑΡΑΧΗΣ </a:t>
            </a:r>
            <a:endParaRPr lang="en-US" sz="2400" dirty="0"/>
          </a:p>
        </p:txBody>
      </p:sp>
      <p:sp>
        <p:nvSpPr>
          <p:cNvPr id="5" name="Rectangle 4"/>
          <p:cNvSpPr/>
          <p:nvPr/>
        </p:nvSpPr>
        <p:spPr>
          <a:xfrm>
            <a:off x="4856947" y="279364"/>
            <a:ext cx="2670720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l-GR" dirty="0" smtClean="0"/>
              <a:t>(π.χ. θέση μορίων, πίεση, ένταση ηλεκτρικού &amp; μαγνητικού πεδίου)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638048" y="1612709"/>
            <a:ext cx="4027513" cy="461665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wrap="none">
            <a:spAutoFit/>
          </a:bodyPr>
          <a:lstStyle/>
          <a:p>
            <a:r>
              <a:rPr lang="el-GR" sz="2400" dirty="0" smtClean="0"/>
              <a:t>ΔΙΑΔΟΣΗ ΕΝΕΡΓΕΙΑΣ &amp; ΟΡΜΗΣ</a:t>
            </a:r>
            <a:endParaRPr lang="en-US" sz="2400" dirty="0"/>
          </a:p>
        </p:txBody>
      </p:sp>
      <p:pic>
        <p:nvPicPr>
          <p:cNvPr id="11" name="Picture 10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67304" y="105973"/>
            <a:ext cx="2821426" cy="2288868"/>
          </a:xfrm>
          <a:prstGeom prst="rect">
            <a:avLst/>
          </a:prstGeom>
        </p:spPr>
      </p:pic>
      <p:cxnSp>
        <p:nvCxnSpPr>
          <p:cNvPr id="17" name="Straight Arrow Connector 16"/>
          <p:cNvCxnSpPr/>
          <p:nvPr/>
        </p:nvCxnSpPr>
        <p:spPr>
          <a:xfrm>
            <a:off x="2179674" y="717102"/>
            <a:ext cx="0" cy="926592"/>
          </a:xfrm>
          <a:prstGeom prst="straightConnector1">
            <a:avLst/>
          </a:prstGeom>
          <a:ln w="57150">
            <a:solidFill>
              <a:srgbClr val="FFC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3" name="Group 22"/>
          <p:cNvGrpSpPr/>
          <p:nvPr/>
        </p:nvGrpSpPr>
        <p:grpSpPr>
          <a:xfrm>
            <a:off x="329704" y="2916111"/>
            <a:ext cx="5265456" cy="3045068"/>
            <a:chOff x="329704" y="2916111"/>
            <a:chExt cx="5265456" cy="3045068"/>
          </a:xfrm>
        </p:grpSpPr>
        <p:sp>
          <p:nvSpPr>
            <p:cNvPr id="7" name="TextBox 6"/>
            <p:cNvSpPr txBox="1"/>
            <p:nvPr/>
          </p:nvSpPr>
          <p:spPr>
            <a:xfrm>
              <a:off x="956950" y="2916111"/>
              <a:ext cx="3305520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2800" b="1" dirty="0" smtClean="0">
                  <a:ln/>
                  <a:pattFill prst="dkUpDiag">
                    <a:fgClr>
                      <a:schemeClr val="bg1">
                        <a:lumMod val="50000"/>
                      </a:schemeClr>
                    </a:fgClr>
                    <a:bgClr>
                      <a:schemeClr val="tx1">
                        <a:lumMod val="75000"/>
                        <a:lumOff val="25000"/>
                      </a:schemeClr>
                    </a:bgClr>
                  </a:pattFill>
                  <a:effectLst>
                    <a:outerShdw blurRad="38100" dist="19050" dir="2700000" algn="tl" rotWithShape="0">
                      <a:schemeClr val="dk1">
                        <a:lumMod val="50000"/>
                        <a:alpha val="40000"/>
                      </a:schemeClr>
                    </a:outerShdw>
                  </a:effectLst>
                </a:rPr>
                <a:t>ΜΗΧΑΝΙΚΑ ΚΥΜΑΤΑ </a:t>
              </a:r>
              <a:endParaRPr lang="en-US" sz="2800" b="1" dirty="0">
                <a:ln/>
                <a:pattFill prst="dkUpDiag">
                  <a:fgClr>
                    <a:schemeClr val="bg1">
                      <a:lumMod val="50000"/>
                    </a:schemeClr>
                  </a:fgClr>
                  <a:bgClr>
                    <a:schemeClr val="tx1">
                      <a:lumMod val="75000"/>
                      <a:lumOff val="25000"/>
                    </a:schemeClr>
                  </a:bgClr>
                </a:pattFill>
                <a:effectLst>
                  <a:outerShdw blurRad="38100" dist="19050" dir="2700000" algn="tl" rotWithShape="0">
                    <a:schemeClr val="dk1">
                      <a:lumMod val="50000"/>
                      <a:alpha val="40000"/>
                    </a:schemeClr>
                  </a:outerShdw>
                </a:effectLst>
              </a:endParaRPr>
            </a:p>
          </p:txBody>
        </p:sp>
        <p:pic>
          <p:nvPicPr>
            <p:cNvPr id="14" name="Picture 13"/>
            <p:cNvPicPr>
              <a:picLocks noChangeAspect="1"/>
            </p:cNvPicPr>
            <p:nvPr/>
          </p:nvPicPr>
          <p:blipFill rotWithShape="1">
            <a:blip r:embed="rId3"/>
            <a:srcRect b="47922"/>
            <a:stretch/>
          </p:blipFill>
          <p:spPr>
            <a:xfrm>
              <a:off x="3032935" y="4279399"/>
              <a:ext cx="2562225" cy="932564"/>
            </a:xfrm>
            <a:prstGeom prst="rect">
              <a:avLst/>
            </a:prstGeom>
          </p:spPr>
        </p:pic>
        <p:pic>
          <p:nvPicPr>
            <p:cNvPr id="21" name="Picture 20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329704" y="4065704"/>
              <a:ext cx="2419350" cy="1895475"/>
            </a:xfrm>
            <a:prstGeom prst="rect">
              <a:avLst/>
            </a:prstGeom>
          </p:spPr>
        </p:pic>
      </p:grpSp>
      <p:sp>
        <p:nvSpPr>
          <p:cNvPr id="24" name="Rectangle 23"/>
          <p:cNvSpPr/>
          <p:nvPr/>
        </p:nvSpPr>
        <p:spPr>
          <a:xfrm>
            <a:off x="127590" y="2658140"/>
            <a:ext cx="5691920" cy="3871216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26" name="Group 25"/>
          <p:cNvGrpSpPr/>
          <p:nvPr/>
        </p:nvGrpSpPr>
        <p:grpSpPr>
          <a:xfrm>
            <a:off x="5996763" y="2916111"/>
            <a:ext cx="5869172" cy="3532494"/>
            <a:chOff x="5996763" y="2916111"/>
            <a:chExt cx="5869172" cy="3532494"/>
          </a:xfrm>
        </p:grpSpPr>
        <p:pic>
          <p:nvPicPr>
            <p:cNvPr id="19" name="Picture 18"/>
            <p:cNvPicPr>
              <a:picLocks noChangeAspect="1"/>
            </p:cNvPicPr>
            <p:nvPr/>
          </p:nvPicPr>
          <p:blipFill rotWithShape="1">
            <a:blip r:embed="rId5"/>
            <a:srcRect l="1124" r="5853"/>
            <a:stretch/>
          </p:blipFill>
          <p:spPr>
            <a:xfrm>
              <a:off x="5996763" y="3675465"/>
              <a:ext cx="5869172" cy="2773140"/>
            </a:xfrm>
            <a:prstGeom prst="rect">
              <a:avLst/>
            </a:prstGeom>
          </p:spPr>
        </p:pic>
        <p:sp>
          <p:nvSpPr>
            <p:cNvPr id="25" name="TextBox 24"/>
            <p:cNvSpPr txBox="1"/>
            <p:nvPr/>
          </p:nvSpPr>
          <p:spPr>
            <a:xfrm>
              <a:off x="6908704" y="2916111"/>
              <a:ext cx="4855625" cy="523220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2800" b="1" dirty="0" smtClean="0">
                  <a:ln/>
                  <a:pattFill prst="dkUpDiag">
                    <a:fgClr>
                      <a:schemeClr val="bg1">
                        <a:lumMod val="50000"/>
                      </a:schemeClr>
                    </a:fgClr>
                    <a:bgClr>
                      <a:schemeClr val="tx1">
                        <a:lumMod val="75000"/>
                        <a:lumOff val="25000"/>
                      </a:schemeClr>
                    </a:bgClr>
                  </a:pattFill>
                  <a:effectLst>
                    <a:outerShdw blurRad="38100" dist="19050" dir="2700000" algn="tl" rotWithShape="0">
                      <a:schemeClr val="dk1">
                        <a:lumMod val="50000"/>
                        <a:alpha val="40000"/>
                      </a:schemeClr>
                    </a:outerShdw>
                  </a:effectLst>
                </a:rPr>
                <a:t>ΗΛΕΚΤΡΟΜΑΓΝΗΤΙΚΑ ΚΥΜΑΤΑ </a:t>
              </a:r>
              <a:endParaRPr lang="en-US" sz="2800" b="1" dirty="0">
                <a:ln/>
                <a:pattFill prst="dkUpDiag">
                  <a:fgClr>
                    <a:schemeClr val="bg1">
                      <a:lumMod val="50000"/>
                    </a:schemeClr>
                  </a:fgClr>
                  <a:bgClr>
                    <a:schemeClr val="tx1">
                      <a:lumMod val="75000"/>
                      <a:lumOff val="25000"/>
                    </a:schemeClr>
                  </a:bgClr>
                </a:pattFill>
                <a:effectLst>
                  <a:outerShdw blurRad="38100" dist="19050" dir="2700000" algn="tl" rotWithShape="0">
                    <a:schemeClr val="dk1">
                      <a:lumMod val="50000"/>
                      <a:alpha val="40000"/>
                    </a:schemeClr>
                  </a:outerShdw>
                </a:effectLst>
              </a:endParaRPr>
            </a:p>
          </p:txBody>
        </p:sp>
      </p:grpSp>
      <p:sp>
        <p:nvSpPr>
          <p:cNvPr id="27" name="Rectangle 26"/>
          <p:cNvSpPr/>
          <p:nvPr/>
        </p:nvSpPr>
        <p:spPr>
          <a:xfrm>
            <a:off x="5966328" y="2658140"/>
            <a:ext cx="6037829" cy="3871216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744215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86756" y="483743"/>
            <a:ext cx="7883375" cy="3505586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596206" y="4306131"/>
            <a:ext cx="8102987" cy="1920240"/>
          </a:xfrm>
          <a:prstGeom prst="rect">
            <a:avLst/>
          </a:prstGeom>
        </p:spPr>
      </p:pic>
      <p:sp>
        <p:nvSpPr>
          <p:cNvPr id="10" name="Rectangle 9"/>
          <p:cNvSpPr/>
          <p:nvPr/>
        </p:nvSpPr>
        <p:spPr>
          <a:xfrm>
            <a:off x="6214642" y="6326732"/>
            <a:ext cx="5264939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“</a:t>
            </a:r>
            <a:r>
              <a:rPr lang="en-US" sz="1200" dirty="0">
                <a:solidFill>
                  <a:prstClr val="black"/>
                </a:solidFill>
              </a:rPr>
              <a:t>Ultrasound range </a:t>
            </a:r>
            <a:r>
              <a:rPr lang="en-US" sz="1200" dirty="0" err="1">
                <a:solidFill>
                  <a:prstClr val="black"/>
                </a:solidFill>
              </a:rPr>
              <a:t>diagram.svg</a:t>
            </a:r>
            <a:r>
              <a:rPr lang="en-US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”, </a:t>
            </a:r>
            <a:r>
              <a:rPr lang="en-US" sz="1200" dirty="0">
                <a:solidFill>
                  <a:prstClr val="black">
                    <a:lumMod val="65000"/>
                    <a:lumOff val="35000"/>
                  </a:prstClr>
                </a:solidFill>
              </a:rPr>
              <a:t> </a:t>
            </a:r>
            <a:r>
              <a:rPr lang="el-GR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από</a:t>
            </a:r>
            <a:r>
              <a:rPr lang="en-US" sz="1200" dirty="0">
                <a:solidFill>
                  <a:prstClr val="black">
                    <a:lumMod val="65000"/>
                    <a:lumOff val="35000"/>
                  </a:prstClr>
                </a:solidFill>
              </a:rPr>
              <a:t> </a:t>
            </a:r>
            <a:r>
              <a:rPr lang="en-US" sz="1200" u="sng" dirty="0" smtClean="0">
                <a:solidFill>
                  <a:prstClr val="black"/>
                </a:solidFill>
              </a:rPr>
              <a:t>Wikipedia</a:t>
            </a:r>
            <a:r>
              <a:rPr lang="en-US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 </a:t>
            </a:r>
            <a:r>
              <a:rPr lang="el-GR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διαθέσιμο με άδεια</a:t>
            </a:r>
            <a:r>
              <a:rPr lang="en-US" sz="1200" dirty="0" smtClean="0">
                <a:solidFill>
                  <a:prstClr val="black">
                    <a:lumMod val="65000"/>
                    <a:lumOff val="35000"/>
                  </a:prstClr>
                </a:solidFill>
              </a:rPr>
              <a:t> </a:t>
            </a:r>
            <a:r>
              <a:rPr lang="en-US" sz="1200" dirty="0">
                <a:solidFill>
                  <a:prstClr val="black"/>
                </a:solidFill>
                <a:hlinkClick r:id="rId4"/>
              </a:rPr>
              <a:t>CC BY-SA 3.0</a:t>
            </a:r>
            <a:endParaRPr lang="en-US" sz="1200" dirty="0">
              <a:solidFill>
                <a:prstClr val="black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0" y="902183"/>
            <a:ext cx="4608698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800" b="1" dirty="0">
                <a:ln/>
                <a:pattFill prst="dkUpDiag">
                  <a:fgClr>
                    <a:prstClr val="white">
                      <a:lumMod val="50000"/>
                    </a:prstClr>
                  </a:fgClr>
                  <a:bgClr>
                    <a:prstClr val="black">
                      <a:lumMod val="75000"/>
                      <a:lumOff val="25000"/>
                    </a:prstClr>
                  </a:bgClr>
                </a:pattFill>
                <a:effectLst>
                  <a:outerShdw blurRad="38100" dist="19050" dir="2700000" algn="tl" rotWithShape="0">
                    <a:prstClr val="black">
                      <a:lumMod val="50000"/>
                      <a:alpha val="40000"/>
                    </a:prstClr>
                  </a:outerShdw>
                </a:effectLst>
              </a:rPr>
              <a:t>ΦΑΣΜΑ </a:t>
            </a:r>
            <a:r>
              <a:rPr lang="el-GR" sz="2800" b="1" dirty="0" smtClean="0">
                <a:ln/>
                <a:pattFill prst="dkUpDiag">
                  <a:fgClr>
                    <a:prstClr val="white">
                      <a:lumMod val="50000"/>
                    </a:prstClr>
                  </a:fgClr>
                  <a:bgClr>
                    <a:prstClr val="black">
                      <a:lumMod val="75000"/>
                      <a:lumOff val="25000"/>
                    </a:prstClr>
                  </a:bgClr>
                </a:pattFill>
                <a:effectLst>
                  <a:outerShdw blurRad="38100" dist="19050" dir="2700000" algn="tl" rotWithShape="0">
                    <a:prstClr val="black">
                      <a:lumMod val="50000"/>
                      <a:alpha val="40000"/>
                    </a:prstClr>
                  </a:outerShdw>
                </a:effectLst>
              </a:rPr>
              <a:t>Η/Μ ΑΚΤΙΝΟΒΟΛΙΑΣ </a:t>
            </a:r>
            <a:endParaRPr lang="en-US" sz="2800" b="1" dirty="0">
              <a:ln/>
              <a:pattFill prst="dkUpDiag">
                <a:fgClr>
                  <a:prstClr val="white">
                    <a:lumMod val="50000"/>
                  </a:prstClr>
                </a:fgClr>
                <a:bgClr>
                  <a:prstClr val="black">
                    <a:lumMod val="75000"/>
                    <a:lumOff val="25000"/>
                  </a:prstClr>
                </a:bgClr>
              </a:pattFill>
              <a:effectLst>
                <a:outerShdw blurRad="38100" dist="19050" dir="2700000" algn="tl" rotWithShape="0">
                  <a:prstClr val="black">
                    <a:lumMod val="50000"/>
                    <a:alpha val="40000"/>
                  </a:prstClr>
                </a:outerShdw>
              </a:effectLst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0" y="4306131"/>
            <a:ext cx="4781117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800" b="1" dirty="0">
                <a:ln/>
                <a:pattFill prst="dkUpDiag">
                  <a:fgClr>
                    <a:prstClr val="white">
                      <a:lumMod val="50000"/>
                    </a:prstClr>
                  </a:fgClr>
                  <a:bgClr>
                    <a:prstClr val="black">
                      <a:lumMod val="75000"/>
                      <a:lumOff val="25000"/>
                    </a:prstClr>
                  </a:bgClr>
                </a:pattFill>
                <a:effectLst>
                  <a:outerShdw blurRad="38100" dist="19050" dir="2700000" algn="tl" rotWithShape="0">
                    <a:prstClr val="black">
                      <a:lumMod val="50000"/>
                      <a:alpha val="40000"/>
                    </a:prstClr>
                  </a:outerShdw>
                </a:effectLst>
              </a:rPr>
              <a:t>ΦΑΣΜΑ </a:t>
            </a:r>
            <a:r>
              <a:rPr lang="el-GR" sz="2800" b="1" dirty="0" smtClean="0">
                <a:ln/>
                <a:pattFill prst="dkUpDiag">
                  <a:fgClr>
                    <a:prstClr val="white">
                      <a:lumMod val="50000"/>
                    </a:prstClr>
                  </a:fgClr>
                  <a:bgClr>
                    <a:prstClr val="black">
                      <a:lumMod val="75000"/>
                      <a:lumOff val="25000"/>
                    </a:prstClr>
                  </a:bgClr>
                </a:pattFill>
                <a:effectLst>
                  <a:outerShdw blurRad="38100" dist="19050" dir="2700000" algn="tl" rotWithShape="0">
                    <a:prstClr val="black">
                      <a:lumMod val="50000"/>
                      <a:alpha val="40000"/>
                    </a:prstClr>
                  </a:outerShdw>
                </a:effectLst>
              </a:rPr>
              <a:t>ΗΧΗΤΙΚΩΝ ΚΥΜΑΤΩΝ </a:t>
            </a:r>
            <a:endParaRPr lang="en-US" sz="2800" b="1" dirty="0">
              <a:ln/>
              <a:pattFill prst="dkUpDiag">
                <a:fgClr>
                  <a:prstClr val="white">
                    <a:lumMod val="50000"/>
                  </a:prstClr>
                </a:fgClr>
                <a:bgClr>
                  <a:prstClr val="black">
                    <a:lumMod val="75000"/>
                    <a:lumOff val="25000"/>
                  </a:prstClr>
                </a:bgClr>
              </a:pattFill>
              <a:effectLst>
                <a:outerShdw blurRad="38100" dist="19050" dir="2700000" algn="tl" rotWithShape="0">
                  <a:prstClr val="black">
                    <a:lumMod val="50000"/>
                    <a:alpha val="40000"/>
                  </a:prstClr>
                </a:outerShdw>
              </a:effectLst>
            </a:endParaRPr>
          </a:p>
        </p:txBody>
      </p:sp>
    </p:spTree>
    <p:extLst>
      <p:ext uri="{BB962C8B-B14F-4D97-AF65-F5344CB8AC3E}">
        <p14:creationId xmlns:p14="http://schemas.microsoft.com/office/powerpoint/2010/main" val="40761846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713656" y="649683"/>
            <a:ext cx="7216685" cy="540554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609667"/>
            <a:ext cx="4582633" cy="3202733"/>
          </a:xfrm>
          <a:prstGeom prst="rect">
            <a:avLst/>
          </a:prstGeom>
        </p:spPr>
      </p:pic>
      <p:grpSp>
        <p:nvGrpSpPr>
          <p:cNvPr id="27" name="Group 26"/>
          <p:cNvGrpSpPr/>
          <p:nvPr/>
        </p:nvGrpSpPr>
        <p:grpSpPr>
          <a:xfrm>
            <a:off x="6549656" y="988830"/>
            <a:ext cx="3629246" cy="4444409"/>
            <a:chOff x="6549656" y="988830"/>
            <a:chExt cx="3629246" cy="4444409"/>
          </a:xfrm>
        </p:grpSpPr>
        <p:cxnSp>
          <p:nvCxnSpPr>
            <p:cNvPr id="7" name="Straight Connector 6"/>
            <p:cNvCxnSpPr/>
            <p:nvPr/>
          </p:nvCxnSpPr>
          <p:spPr>
            <a:xfrm>
              <a:off x="6549656" y="988830"/>
              <a:ext cx="0" cy="4444409"/>
            </a:xfrm>
            <a:prstGeom prst="line">
              <a:avLst/>
            </a:prstGeom>
            <a:ln w="57150">
              <a:solidFill>
                <a:srgbClr val="FFFF00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8" name="Straight Connector 7"/>
            <p:cNvCxnSpPr/>
            <p:nvPr/>
          </p:nvCxnSpPr>
          <p:spPr>
            <a:xfrm>
              <a:off x="10178902" y="988830"/>
              <a:ext cx="0" cy="4444409"/>
            </a:xfrm>
            <a:prstGeom prst="line">
              <a:avLst/>
            </a:prstGeom>
            <a:ln w="57150">
              <a:solidFill>
                <a:srgbClr val="FFFF00"/>
              </a:solidFill>
              <a:prstDash val="sys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16" name="Group 15"/>
          <p:cNvGrpSpPr/>
          <p:nvPr/>
        </p:nvGrpSpPr>
        <p:grpSpPr>
          <a:xfrm>
            <a:off x="6656231" y="964496"/>
            <a:ext cx="3441732" cy="707886"/>
            <a:chOff x="6656231" y="1666243"/>
            <a:chExt cx="3441732" cy="707886"/>
          </a:xfrm>
        </p:grpSpPr>
        <p:cxnSp>
          <p:nvCxnSpPr>
            <p:cNvPr id="10" name="Straight Arrow Connector 9"/>
            <p:cNvCxnSpPr/>
            <p:nvPr/>
          </p:nvCxnSpPr>
          <p:spPr>
            <a:xfrm>
              <a:off x="8634923" y="2020186"/>
              <a:ext cx="1463040" cy="0"/>
            </a:xfrm>
            <a:prstGeom prst="straightConnector1">
              <a:avLst/>
            </a:prstGeom>
            <a:ln w="28575">
              <a:solidFill>
                <a:srgbClr val="FF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1" name="Straight Arrow Connector 10"/>
            <p:cNvCxnSpPr/>
            <p:nvPr/>
          </p:nvCxnSpPr>
          <p:spPr>
            <a:xfrm flipH="1">
              <a:off x="6656231" y="2020186"/>
              <a:ext cx="1467043" cy="0"/>
            </a:xfrm>
            <a:prstGeom prst="straightConnector1">
              <a:avLst/>
            </a:prstGeom>
            <a:ln w="28575">
              <a:solidFill>
                <a:srgbClr val="FFFF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2" name="TextBox 11"/>
            <p:cNvSpPr txBox="1"/>
            <p:nvPr/>
          </p:nvSpPr>
          <p:spPr>
            <a:xfrm>
              <a:off x="8200189" y="1666243"/>
              <a:ext cx="434734" cy="707886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4000" b="1" dirty="0" smtClean="0">
                  <a:solidFill>
                    <a:srgbClr val="FFFF00"/>
                  </a:solidFill>
                </a:rPr>
                <a:t>λ</a:t>
              </a:r>
              <a:endParaRPr lang="en-US" sz="4000" b="1" dirty="0">
                <a:solidFill>
                  <a:srgbClr val="FFFF00"/>
                </a:solidFill>
              </a:endParaRPr>
            </a:p>
          </p:txBody>
        </p:sp>
      </p:grpSp>
      <p:sp>
        <p:nvSpPr>
          <p:cNvPr id="19" name="TextBox 18"/>
          <p:cNvSpPr txBox="1"/>
          <p:nvPr/>
        </p:nvSpPr>
        <p:spPr>
          <a:xfrm>
            <a:off x="1427740" y="5103628"/>
            <a:ext cx="163538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3200" b="1" dirty="0" smtClean="0"/>
              <a:t>διαμήκη</a:t>
            </a:r>
            <a:endParaRPr lang="en-US" sz="3200" b="1" dirty="0"/>
          </a:p>
        </p:txBody>
      </p:sp>
      <p:sp>
        <p:nvSpPr>
          <p:cNvPr id="20" name="TextBox 19"/>
          <p:cNvSpPr txBox="1"/>
          <p:nvPr/>
        </p:nvSpPr>
        <p:spPr>
          <a:xfrm>
            <a:off x="1171150" y="733664"/>
            <a:ext cx="179106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3200" b="1" dirty="0" smtClean="0"/>
              <a:t>εγκάρσια</a:t>
            </a:r>
            <a:endParaRPr lang="en-US" sz="3200" b="1" dirty="0"/>
          </a:p>
        </p:txBody>
      </p:sp>
      <p:cxnSp>
        <p:nvCxnSpPr>
          <p:cNvPr id="22" name="Straight Arrow Connector 21"/>
          <p:cNvCxnSpPr/>
          <p:nvPr/>
        </p:nvCxnSpPr>
        <p:spPr>
          <a:xfrm flipV="1">
            <a:off x="1775637" y="4469500"/>
            <a:ext cx="0" cy="685800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4" name="Straight Arrow Connector 23"/>
          <p:cNvCxnSpPr/>
          <p:nvPr/>
        </p:nvCxnSpPr>
        <p:spPr>
          <a:xfrm>
            <a:off x="1690577" y="1318439"/>
            <a:ext cx="0" cy="680484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1687483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12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21471"/>
          <a:stretch/>
        </p:blipFill>
        <p:spPr>
          <a:xfrm>
            <a:off x="4622471" y="-13955"/>
            <a:ext cx="7450817" cy="466344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165617" y="257175"/>
                <a:ext cx="4161909" cy="461665"/>
              </a:xfrm>
              <a:prstGeom prst="rect">
                <a:avLst/>
              </a:prstGeom>
            </p:spPr>
            <p:style>
              <a:lnRef idx="2">
                <a:schemeClr val="accent1"/>
              </a:lnRef>
              <a:fillRef idx="1">
                <a:schemeClr val="lt1"/>
              </a:fillRef>
              <a:effectRef idx="0">
                <a:schemeClr val="accent1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𝑦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(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𝑥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,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)=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𝐴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𝜂𝜇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𝜔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𝑡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−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𝑘𝑥</m:t>
                      </m:r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𝜑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2400" dirty="0">
                  <a:solidFill>
                    <a:prstClr val="black"/>
                  </a:solidFill>
                </a:endParaRPr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65617" y="257175"/>
                <a:ext cx="4161909" cy="461665"/>
              </a:xfrm>
              <a:prstGeom prst="rect">
                <a:avLst/>
              </a:prstGeom>
              <a:blipFill rotWithShape="0">
                <a:blip r:embed="rId3"/>
                <a:stretch>
                  <a:fillRect b="-1538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" name="TextBox 4"/>
          <p:cNvSpPr txBox="1"/>
          <p:nvPr/>
        </p:nvSpPr>
        <p:spPr>
          <a:xfrm>
            <a:off x="7076629" y="145615"/>
            <a:ext cx="21599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u="sng" dirty="0" smtClean="0">
                <a:solidFill>
                  <a:prstClr val="black"/>
                </a:solidFill>
              </a:rPr>
              <a:t>Στιγμιότυπο κύματος</a:t>
            </a:r>
            <a:endParaRPr lang="en-US" u="sng" dirty="0">
              <a:solidFill>
                <a:prstClr val="black"/>
              </a:solidFill>
            </a:endParaRPr>
          </a:p>
        </p:txBody>
      </p:sp>
      <p:cxnSp>
        <p:nvCxnSpPr>
          <p:cNvPr id="7" name="Straight Arrow Connector 6"/>
          <p:cNvCxnSpPr/>
          <p:nvPr/>
        </p:nvCxnSpPr>
        <p:spPr>
          <a:xfrm>
            <a:off x="6009945" y="909428"/>
            <a:ext cx="0" cy="1371600"/>
          </a:xfrm>
          <a:prstGeom prst="straightConnector1">
            <a:avLst/>
          </a:prstGeom>
          <a:ln w="31750">
            <a:solidFill>
              <a:schemeClr val="accent1">
                <a:lumMod val="50000"/>
              </a:schemeClr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5857545" y="1404728"/>
            <a:ext cx="333746" cy="40011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2000" dirty="0" smtClean="0">
                <a:solidFill>
                  <a:srgbClr val="ED7D31">
                    <a:lumMod val="75000"/>
                  </a:srgbClr>
                </a:solidFill>
              </a:rPr>
              <a:t>A</a:t>
            </a:r>
            <a:endParaRPr lang="en-US" sz="2000" dirty="0">
              <a:solidFill>
                <a:srgbClr val="ED7D31">
                  <a:lumMod val="75000"/>
                </a:srgbClr>
              </a:solidFill>
            </a:endParaRPr>
          </a:p>
        </p:txBody>
      </p:sp>
      <p:cxnSp>
        <p:nvCxnSpPr>
          <p:cNvPr id="9" name="Straight Arrow Connector 8"/>
          <p:cNvCxnSpPr/>
          <p:nvPr/>
        </p:nvCxnSpPr>
        <p:spPr>
          <a:xfrm flipH="1">
            <a:off x="7781595" y="3671678"/>
            <a:ext cx="1920240" cy="0"/>
          </a:xfrm>
          <a:prstGeom prst="straightConnector1">
            <a:avLst/>
          </a:prstGeom>
          <a:ln w="31750">
            <a:solidFill>
              <a:schemeClr val="accent1">
                <a:lumMod val="50000"/>
              </a:schemeClr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TextBox 10"/>
          <p:cNvSpPr txBox="1"/>
          <p:nvPr/>
        </p:nvSpPr>
        <p:spPr>
          <a:xfrm>
            <a:off x="8574842" y="3471623"/>
            <a:ext cx="303288" cy="400110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l-GR" sz="2000" dirty="0" smtClean="0">
                <a:solidFill>
                  <a:srgbClr val="ED7D31">
                    <a:lumMod val="75000"/>
                  </a:srgbClr>
                </a:solidFill>
              </a:rPr>
              <a:t>λ</a:t>
            </a:r>
            <a:endParaRPr lang="en-US" sz="2000" dirty="0">
              <a:solidFill>
                <a:srgbClr val="ED7D31">
                  <a:lumMod val="75000"/>
                </a:srgbClr>
              </a:solidFill>
            </a:endParaRPr>
          </a:p>
        </p:txBody>
      </p:sp>
      <p:sp>
        <p:nvSpPr>
          <p:cNvPr id="18" name="Oval 17"/>
          <p:cNvSpPr/>
          <p:nvPr/>
        </p:nvSpPr>
        <p:spPr>
          <a:xfrm>
            <a:off x="3763812" y="257175"/>
            <a:ext cx="563714" cy="470004"/>
          </a:xfrm>
          <a:prstGeom prst="ellipse">
            <a:avLst/>
          </a:prstGeom>
          <a:noFill/>
          <a:ln w="38100">
            <a:solidFill>
              <a:srgbClr val="C00000"/>
            </a:solidFill>
            <a:prstDash val="sys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p:cxnSp>
        <p:nvCxnSpPr>
          <p:cNvPr id="20" name="Straight Arrow Connector 19"/>
          <p:cNvCxnSpPr/>
          <p:nvPr/>
        </p:nvCxnSpPr>
        <p:spPr>
          <a:xfrm>
            <a:off x="4133700" y="724513"/>
            <a:ext cx="1080557" cy="530348"/>
          </a:xfrm>
          <a:prstGeom prst="straightConnector1">
            <a:avLst/>
          </a:prstGeom>
          <a:ln w="28575">
            <a:solidFill>
              <a:srgbClr val="C00000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TextBox 24"/>
          <p:cNvSpPr txBox="1"/>
          <p:nvPr/>
        </p:nvSpPr>
        <p:spPr>
          <a:xfrm>
            <a:off x="352767" y="1165744"/>
            <a:ext cx="1789339" cy="400110"/>
          </a:xfrm>
          <a:prstGeom prst="rect">
            <a:avLst/>
          </a:prstGeom>
          <a:ln>
            <a:prstDash val="dash"/>
          </a:ln>
        </p:spPr>
        <p:style>
          <a:lnRef idx="2">
            <a:schemeClr val="accent3"/>
          </a:lnRef>
          <a:fillRef idx="1">
            <a:schemeClr val="lt1"/>
          </a:fillRef>
          <a:effectRef idx="0">
            <a:schemeClr val="accent3"/>
          </a:effectRef>
          <a:fontRef idx="minor">
            <a:schemeClr val="dk1"/>
          </a:fontRef>
        </p:style>
        <p:txBody>
          <a:bodyPr wrap="square" rtlCol="0">
            <a:spAutoFit/>
          </a:bodyPr>
          <a:lstStyle/>
          <a:p>
            <a:pPr marL="228600" indent="-228600">
              <a:buFont typeface="Arial" panose="020B0604020202020204" pitchFamily="34" charset="0"/>
              <a:buChar char="•"/>
            </a:pPr>
            <a:r>
              <a:rPr lang="el-GR" sz="2000" dirty="0" smtClean="0">
                <a:solidFill>
                  <a:prstClr val="black"/>
                </a:solidFill>
              </a:rPr>
              <a:t>Πλάτος Α</a:t>
            </a:r>
            <a:endParaRPr lang="en-US" sz="2000" dirty="0">
              <a:solidFill>
                <a:prstClr val="black"/>
              </a:solidFill>
            </a:endParaRPr>
          </a:p>
        </p:txBody>
      </p:sp>
      <p:pic>
        <p:nvPicPr>
          <p:cNvPr id="47" name="Picture 46"/>
          <p:cNvPicPr>
            <a:picLocks noChangeAspect="1"/>
          </p:cNvPicPr>
          <p:nvPr/>
        </p:nvPicPr>
        <p:blipFill rotWithShape="1">
          <a:blip r:embed="rId4"/>
          <a:srcRect l="4760" t="1068" r="10237" b="-1068"/>
          <a:stretch/>
        </p:blipFill>
        <p:spPr>
          <a:xfrm>
            <a:off x="335215" y="3851974"/>
            <a:ext cx="3467100" cy="1189000"/>
          </a:xfrm>
          <a:prstGeom prst="rect">
            <a:avLst/>
          </a:prstGeom>
        </p:spPr>
      </p:pic>
      <p:pic>
        <p:nvPicPr>
          <p:cNvPr id="48" name="Picture 4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-28572" y="2336387"/>
            <a:ext cx="4194675" cy="1396100"/>
          </a:xfrm>
          <a:prstGeom prst="rect">
            <a:avLst/>
          </a:prstGeom>
        </p:spPr>
      </p:pic>
      <p:cxnSp>
        <p:nvCxnSpPr>
          <p:cNvPr id="52" name="Straight Arrow Connector 51"/>
          <p:cNvCxnSpPr>
            <a:stCxn id="25" idx="3"/>
          </p:cNvCxnSpPr>
          <p:nvPr/>
        </p:nvCxnSpPr>
        <p:spPr>
          <a:xfrm>
            <a:off x="2142106" y="1365799"/>
            <a:ext cx="3668722" cy="114658"/>
          </a:xfrm>
          <a:prstGeom prst="straightConnector1">
            <a:avLst/>
          </a:prstGeom>
          <a:ln>
            <a:prstDash val="sysDash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53" name="TextBox 52"/>
              <p:cNvSpPr txBox="1"/>
              <p:nvPr/>
            </p:nvSpPr>
            <p:spPr>
              <a:xfrm>
                <a:off x="4669169" y="5335653"/>
                <a:ext cx="1561645" cy="461665"/>
              </a:xfrm>
              <a:prstGeom prst="rect">
                <a:avLst/>
              </a:prstGeom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l-GR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</a:rPr>
                        <m:t>𝝀</m:t>
                      </m:r>
                      <m:r>
                        <a:rPr lang="el-GR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</a:rPr>
                        <m:t>𝒗</m:t>
                      </m:r>
                      <m:r>
                        <a:rPr lang="en-US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𝑻</m:t>
                      </m:r>
                      <m:r>
                        <a:rPr lang="en-US" sz="2400" b="1" i="1" smtClean="0">
                          <a:solidFill>
                            <a:srgbClr val="70AD47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</m:oMath>
                  </m:oMathPara>
                </a14:m>
                <a:endParaRPr lang="en-US" sz="2400" b="1" dirty="0">
                  <a:solidFill>
                    <a:srgbClr val="70AD47"/>
                  </a:solidFill>
                </a:endParaRPr>
              </a:p>
            </p:txBody>
          </p:sp>
        </mc:Choice>
        <mc:Fallback xmlns="">
          <p:sp>
            <p:nvSpPr>
              <p:cNvPr id="53" name="TextBox 5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669169" y="5335653"/>
                <a:ext cx="1561645" cy="461665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4" name="TextBox 53"/>
              <p:cNvSpPr txBox="1"/>
              <p:nvPr/>
            </p:nvSpPr>
            <p:spPr>
              <a:xfrm>
                <a:off x="7711547" y="5204919"/>
                <a:ext cx="996683" cy="79021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𝜆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l-GR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𝑣</m:t>
                          </m:r>
                        </m:num>
                        <m:den>
                          <m:r>
                            <a:rPr lang="en-US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𝑓</m:t>
                          </m:r>
                        </m:den>
                      </m:f>
                    </m:oMath>
                  </m:oMathPara>
                </a14:m>
                <a:endParaRPr lang="en-US" sz="2400" dirty="0">
                  <a:solidFill>
                    <a:prstClr val="black"/>
                  </a:solidFill>
                </a:endParaRPr>
              </a:p>
            </p:txBody>
          </p:sp>
        </mc:Choice>
        <mc:Fallback xmlns="">
          <p:sp>
            <p:nvSpPr>
              <p:cNvPr id="54" name="TextBox 5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11547" y="5204919"/>
                <a:ext cx="996683" cy="790216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5" name="TextBox 54"/>
              <p:cNvSpPr txBox="1"/>
              <p:nvPr/>
            </p:nvSpPr>
            <p:spPr>
              <a:xfrm>
                <a:off x="10013750" y="5345340"/>
                <a:ext cx="1530484" cy="461665"/>
              </a:xfrm>
              <a:prstGeom prst="rect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</a:rPr>
                        <m:t>𝒗</m:t>
                      </m:r>
                      <m:r>
                        <a:rPr lang="el-GR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l-GR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</a:rPr>
                        <m:t>𝝀</m:t>
                      </m:r>
                      <m:r>
                        <a:rPr lang="en-US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𝒇</m:t>
                      </m:r>
                      <m:r>
                        <a:rPr lang="en-US" sz="2400" b="1" i="1" smtClean="0">
                          <a:solidFill>
                            <a:srgbClr val="FFC000">
                              <a:lumMod val="60000"/>
                              <a:lumOff val="40000"/>
                            </a:srgb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</m:oMath>
                  </m:oMathPara>
                </a14:m>
                <a:endParaRPr lang="en-US" sz="2400" b="1" dirty="0">
                  <a:solidFill>
                    <a:srgbClr val="FFC000">
                      <a:lumMod val="60000"/>
                      <a:lumOff val="40000"/>
                    </a:srgbClr>
                  </a:solidFill>
                </a:endParaRPr>
              </a:p>
            </p:txBody>
          </p:sp>
        </mc:Choice>
        <mc:Fallback xmlns="">
          <p:sp>
            <p:nvSpPr>
              <p:cNvPr id="55" name="TextBox 5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013750" y="5345340"/>
                <a:ext cx="1530484" cy="461665"/>
              </a:xfrm>
              <a:prstGeom prst="rect">
                <a:avLst/>
              </a:prstGeom>
              <a:blipFill rotWithShape="0">
                <a:blip r:embed="rId8"/>
                <a:stretch>
                  <a:fillRect b="-155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56" name="Right Arrow 55"/>
          <p:cNvSpPr/>
          <p:nvPr/>
        </p:nvSpPr>
        <p:spPr>
          <a:xfrm>
            <a:off x="6565527" y="5507693"/>
            <a:ext cx="1022203" cy="184665"/>
          </a:xfrm>
          <a:prstGeom prst="rightArrow">
            <a:avLst/>
          </a:prstGeom>
          <a:solidFill>
            <a:srgbClr val="FFC000"/>
          </a:solidFill>
          <a:ln>
            <a:solidFill>
              <a:srgbClr val="92D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prstClr val="white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7" name="TextBox 56"/>
              <p:cNvSpPr txBox="1"/>
              <p:nvPr/>
            </p:nvSpPr>
            <p:spPr>
              <a:xfrm>
                <a:off x="6545073" y="4727190"/>
                <a:ext cx="1022203" cy="85093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𝑇</m:t>
                      </m:r>
                      <m:r>
                        <a:rPr lang="el-GR" sz="2400" i="1" smtClean="0">
                          <a:solidFill>
                            <a:prstClr val="black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l-GR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400" i="1" smtClean="0">
                              <a:solidFill>
                                <a:prstClr val="black"/>
                              </a:solidFill>
                              <a:latin typeface="Cambria Math" panose="02040503050406030204" pitchFamily="18" charset="0"/>
                            </a:rPr>
                            <m:t>𝑓</m:t>
                          </m:r>
                        </m:den>
                      </m:f>
                    </m:oMath>
                  </m:oMathPara>
                </a14:m>
                <a:endParaRPr lang="en-US" sz="2400" dirty="0">
                  <a:solidFill>
                    <a:prstClr val="black"/>
                  </a:solidFill>
                </a:endParaRPr>
              </a:p>
            </p:txBody>
          </p:sp>
        </mc:Choice>
        <mc:Fallback xmlns="">
          <p:sp>
            <p:nvSpPr>
              <p:cNvPr id="57" name="TextBox 5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545073" y="4727190"/>
                <a:ext cx="1022203" cy="850939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58" name="Straight Arrow Connector 57"/>
          <p:cNvCxnSpPr/>
          <p:nvPr/>
        </p:nvCxnSpPr>
        <p:spPr>
          <a:xfrm>
            <a:off x="8891865" y="5600026"/>
            <a:ext cx="834887" cy="1"/>
          </a:xfrm>
          <a:prstGeom prst="straightConnector1">
            <a:avLst/>
          </a:prstGeom>
          <a:ln w="57150">
            <a:solidFill>
              <a:srgbClr val="FFC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" name="Picture 1"/>
          <p:cNvPicPr>
            <a:picLocks noChangeAspect="1"/>
          </p:cNvPicPr>
          <p:nvPr/>
        </p:nvPicPr>
        <p:blipFill>
          <a:blip r:embed="rId10"/>
          <a:stretch>
            <a:fillRect/>
          </a:stretch>
        </p:blipFill>
        <p:spPr>
          <a:xfrm>
            <a:off x="335216" y="5145189"/>
            <a:ext cx="3357554" cy="1585406"/>
          </a:xfrm>
          <a:prstGeom prst="rect">
            <a:avLst/>
          </a:prstGeom>
        </p:spPr>
      </p:pic>
      <p:sp>
        <p:nvSpPr>
          <p:cNvPr id="23" name="TextBox 22"/>
          <p:cNvSpPr txBox="1"/>
          <p:nvPr/>
        </p:nvSpPr>
        <p:spPr>
          <a:xfrm>
            <a:off x="335215" y="1789180"/>
            <a:ext cx="246425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28600" indent="-228600">
              <a:buFont typeface="Arial" panose="020B0604020202020204" pitchFamily="34" charset="0"/>
              <a:buChar char="•"/>
            </a:pPr>
            <a:r>
              <a:rPr lang="el-GR" sz="2000" dirty="0" smtClean="0">
                <a:solidFill>
                  <a:prstClr val="black"/>
                </a:solidFill>
              </a:rPr>
              <a:t>Μήκος κύματος </a:t>
            </a:r>
            <a:r>
              <a:rPr lang="el-GR" sz="2000" i="1" dirty="0" smtClean="0">
                <a:solidFill>
                  <a:prstClr val="black"/>
                </a:solidFill>
              </a:rPr>
              <a:t>λ</a:t>
            </a:r>
            <a:endParaRPr lang="en-US" sz="2000" i="1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46589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14013" y="461407"/>
            <a:ext cx="3620643" cy="429768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14137" y="399692"/>
            <a:ext cx="4293225" cy="411480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274320" y="3926968"/>
                <a:ext cx="1197507" cy="6090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𝑇</m:t>
                      </m:r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+</m:t>
                      </m:r>
                      <m:f>
                        <m:f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num>
                        <m:den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3926968"/>
                <a:ext cx="1197507" cy="609077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0" name="TextBox 9"/>
              <p:cNvSpPr txBox="1"/>
              <p:nvPr/>
            </p:nvSpPr>
            <p:spPr>
              <a:xfrm>
                <a:off x="274320" y="3357900"/>
                <a:ext cx="778867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𝑇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0" name="TextBox 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3357900"/>
                <a:ext cx="778867" cy="369332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1" name="TextBox 10"/>
              <p:cNvSpPr txBox="1"/>
              <p:nvPr/>
            </p:nvSpPr>
            <p:spPr>
              <a:xfrm>
                <a:off x="274320" y="2580943"/>
                <a:ext cx="907108" cy="61093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3</m:t>
                          </m:r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num>
                        <m:den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1" name="TextBox 1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2580943"/>
                <a:ext cx="907108" cy="610936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274320" y="1797446"/>
                <a:ext cx="778868" cy="6090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num>
                        <m:den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2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1797446"/>
                <a:ext cx="778868" cy="609077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3" name="TextBox 12"/>
              <p:cNvSpPr txBox="1"/>
              <p:nvPr/>
            </p:nvSpPr>
            <p:spPr>
              <a:xfrm>
                <a:off x="274320" y="500435"/>
                <a:ext cx="764184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0</m:t>
                      </m:r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3" name="TextBox 1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500435"/>
                <a:ext cx="764184" cy="369332"/>
              </a:xfrm>
              <a:prstGeom prst="rect">
                <a:avLst/>
              </a:prstGeom>
              <a:blipFill rotWithShape="0">
                <a:blip r:embed="rId8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4" name="TextBox 13"/>
              <p:cNvSpPr txBox="1"/>
              <p:nvPr/>
            </p:nvSpPr>
            <p:spPr>
              <a:xfrm>
                <a:off x="274320" y="1008584"/>
                <a:ext cx="778868" cy="6090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dirty="0" smtClean="0">
                          <a:latin typeface="Cambria Math" panose="02040503050406030204" pitchFamily="18" charset="0"/>
                        </a:rPr>
                        <m:t>𝑡</m:t>
                      </m:r>
                      <m:r>
                        <a:rPr lang="el-GR" i="1" dirty="0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i="1" dirty="0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𝑇</m:t>
                          </m:r>
                        </m:num>
                        <m:den>
                          <m:r>
                            <a:rPr lang="en-US" b="0" i="1" dirty="0" smtClean="0"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</m:oMath>
                  </m:oMathPara>
                </a14:m>
                <a:endParaRPr lang="en-US" dirty="0"/>
              </a:p>
            </p:txBody>
          </p:sp>
        </mc:Choice>
        <mc:Fallback xmlns="">
          <p:sp>
            <p:nvSpPr>
              <p:cNvPr id="14" name="TextBox 1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4320" y="1008584"/>
                <a:ext cx="778868" cy="609077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5" name="TextBox 14"/>
              <p:cNvSpPr txBox="1"/>
              <p:nvPr/>
            </p:nvSpPr>
            <p:spPr>
              <a:xfrm>
                <a:off x="1498207" y="5478305"/>
                <a:ext cx="1561645" cy="461665"/>
              </a:xfrm>
              <a:prstGeom prst="rect">
                <a:avLst/>
              </a:prstGeom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l-GR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𝝀</m:t>
                      </m:r>
                      <m:r>
                        <a:rPr lang="el-GR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𝒗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𝑻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</m:oMath>
                  </m:oMathPara>
                </a14:m>
                <a:endParaRPr lang="en-US" sz="2400" b="1" dirty="0">
                  <a:solidFill>
                    <a:schemeClr val="accent6"/>
                  </a:solidFill>
                </a:endParaRPr>
              </a:p>
            </p:txBody>
          </p:sp>
        </mc:Choice>
        <mc:Fallback xmlns="">
          <p:sp>
            <p:nvSpPr>
              <p:cNvPr id="15" name="TextBox 1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498207" y="5478305"/>
                <a:ext cx="1561645" cy="461665"/>
              </a:xfrm>
              <a:prstGeom prst="rect">
                <a:avLst/>
              </a:prstGeom>
              <a:blipFill rotWithShape="0"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TextBox 17"/>
              <p:cNvSpPr txBox="1"/>
              <p:nvPr/>
            </p:nvSpPr>
            <p:spPr>
              <a:xfrm>
                <a:off x="4540585" y="5347571"/>
                <a:ext cx="996683" cy="790216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l-GR" sz="2400" b="0" i="1" smtClean="0">
                          <a:latin typeface="Cambria Math" panose="02040503050406030204" pitchFamily="18" charset="0"/>
                        </a:rPr>
                        <m:t>𝜆</m:t>
                      </m:r>
                      <m:r>
                        <a:rPr lang="el-GR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l-GR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𝑣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𝑓</m:t>
                          </m:r>
                        </m:den>
                      </m:f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18" name="TextBox 1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40585" y="5347571"/>
                <a:ext cx="996683" cy="790216"/>
              </a:xfrm>
              <a:prstGeom prst="rect">
                <a:avLst/>
              </a:prstGeom>
              <a:blipFill rotWithShape="0"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TextBox 19"/>
              <p:cNvSpPr txBox="1"/>
              <p:nvPr/>
            </p:nvSpPr>
            <p:spPr>
              <a:xfrm>
                <a:off x="6842788" y="5487992"/>
                <a:ext cx="1530484" cy="461665"/>
              </a:xfrm>
              <a:prstGeom prst="rect">
                <a:avLst/>
              </a:prstGeom>
            </p:spPr>
            <p:style>
              <a:lnRef idx="1">
                <a:schemeClr val="accent5"/>
              </a:lnRef>
              <a:fillRef idx="2">
                <a:schemeClr val="accent5"/>
              </a:fillRef>
              <a:effectRef idx="1">
                <a:schemeClr val="accent5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</a:rPr>
                        <m:t>𝒗</m:t>
                      </m:r>
                      <m:r>
                        <a:rPr lang="el-GR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l-GR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</a:rPr>
                        <m:t>𝝀</m:t>
                      </m:r>
                      <m:r>
                        <a:rPr lang="en-US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𝒇</m:t>
                      </m:r>
                      <m:r>
                        <a:rPr lang="en-US" sz="2400" b="1" i="1" smtClean="0">
                          <a:solidFill>
                            <a:schemeClr val="accent4">
                              <a:lumMod val="60000"/>
                              <a:lumOff val="40000"/>
                            </a:schemeClr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</m:oMath>
                  </m:oMathPara>
                </a14:m>
                <a:endParaRPr lang="en-US" sz="2400" b="1" dirty="0">
                  <a:solidFill>
                    <a:schemeClr val="accent4">
                      <a:lumMod val="60000"/>
                      <a:lumOff val="40000"/>
                    </a:schemeClr>
                  </a:solidFill>
                </a:endParaRPr>
              </a:p>
            </p:txBody>
          </p:sp>
        </mc:Choice>
        <mc:Fallback xmlns="">
          <p:sp>
            <p:nvSpPr>
              <p:cNvPr id="20" name="TextBox 19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842788" y="5487992"/>
                <a:ext cx="1530484" cy="461665"/>
              </a:xfrm>
              <a:prstGeom prst="rect">
                <a:avLst/>
              </a:prstGeom>
              <a:blipFill rotWithShape="0">
                <a:blip r:embed="rId12"/>
                <a:stretch>
                  <a:fillRect b="-1558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1" name="Right Arrow 20"/>
          <p:cNvSpPr/>
          <p:nvPr/>
        </p:nvSpPr>
        <p:spPr>
          <a:xfrm>
            <a:off x="3394565" y="5650345"/>
            <a:ext cx="1022203" cy="184665"/>
          </a:xfrm>
          <a:prstGeom prst="rightArrow">
            <a:avLst/>
          </a:prstGeom>
          <a:solidFill>
            <a:srgbClr val="FFC000"/>
          </a:solidFill>
          <a:ln>
            <a:solidFill>
              <a:srgbClr val="92D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2" name="TextBox 21"/>
              <p:cNvSpPr txBox="1"/>
              <p:nvPr/>
            </p:nvSpPr>
            <p:spPr>
              <a:xfrm>
                <a:off x="3374111" y="4869842"/>
                <a:ext cx="1022203" cy="85093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𝑇</m:t>
                      </m:r>
                      <m:r>
                        <a:rPr lang="el-GR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l-GR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𝑓</m:t>
                          </m:r>
                        </m:den>
                      </m:f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22" name="TextBox 2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74111" y="4869842"/>
                <a:ext cx="1022203" cy="850939"/>
              </a:xfrm>
              <a:prstGeom prst="rect">
                <a:avLst/>
              </a:prstGeom>
              <a:blipFill rotWithShape="0">
                <a:blip r:embed="rId1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24" name="Straight Arrow Connector 23"/>
          <p:cNvCxnSpPr/>
          <p:nvPr/>
        </p:nvCxnSpPr>
        <p:spPr>
          <a:xfrm>
            <a:off x="5720903" y="5742678"/>
            <a:ext cx="834887" cy="1"/>
          </a:xfrm>
          <a:prstGeom prst="straightConnector1">
            <a:avLst/>
          </a:prstGeom>
          <a:ln w="57150">
            <a:solidFill>
              <a:srgbClr val="FFC000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342251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2449929" y="153502"/>
            <a:ext cx="9073766" cy="769441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none" lIns="91440" tIns="45720" rIns="91440" bIns="45720">
            <a:spAutoFit/>
          </a:bodyPr>
          <a:lstStyle/>
          <a:p>
            <a:pPr algn="ctr"/>
            <a:r>
              <a:rPr lang="el-GR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ΗΧΗΤΙΚΑ ΚΥΜΑΤΑ   </a:t>
            </a:r>
            <a:r>
              <a:rPr lang="en-US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(</a:t>
            </a:r>
            <a:r>
              <a:rPr lang="el-GR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20</a:t>
            </a:r>
            <a:r>
              <a:rPr lang="en-US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Hz &lt; f &lt; 20 kHz)</a:t>
            </a:r>
            <a:endParaRPr lang="en-US" sz="4400" b="1" cap="none" spc="0" dirty="0">
              <a:ln w="12700" cmpd="sng">
                <a:solidFill>
                  <a:schemeClr val="accent4"/>
                </a:solidFill>
                <a:prstDash val="solid"/>
              </a:ln>
              <a:gradFill>
                <a:gsLst>
                  <a:gs pos="0">
                    <a:schemeClr val="accent4"/>
                  </a:gs>
                  <a:gs pos="4000">
                    <a:schemeClr val="accent4">
                      <a:lumMod val="60000"/>
                      <a:lumOff val="40000"/>
                    </a:schemeClr>
                  </a:gs>
                  <a:gs pos="87000">
                    <a:schemeClr val="accent4">
                      <a:lumMod val="20000"/>
                      <a:lumOff val="80000"/>
                    </a:schemeClr>
                  </a:gs>
                </a:gsLst>
                <a:lin ang="5400000"/>
              </a:gradFill>
              <a:effectLst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5503308" y="4529100"/>
                <a:ext cx="6320392" cy="1929439"/>
              </a:xfrm>
              <a:prstGeom prst="rect">
                <a:avLst/>
              </a:prstGeom>
            </p:spPr>
            <p:style>
              <a:lnRef idx="1">
                <a:schemeClr val="accent2"/>
              </a:lnRef>
              <a:fillRef idx="2">
                <a:schemeClr val="accent2"/>
              </a:fillRef>
              <a:effectRef idx="1">
                <a:schemeClr val="accent2"/>
              </a:effectRef>
              <a:fontRef idx="minor">
                <a:schemeClr val="dk1"/>
              </a:fontRef>
            </p:style>
            <p:txBody>
              <a:bodyPr wrap="square" rtlCol="0">
                <a:spAutoFit/>
              </a:bodyPr>
              <a:lstStyle/>
              <a:p>
                <a:r>
                  <a:rPr lang="el-GR" sz="2800" dirty="0" smtClean="0"/>
                  <a:t>Η ταχύτητα του ήχου εξαρτάται από:</a:t>
                </a: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l-GR" sz="2800" dirty="0" smtClean="0"/>
                  <a:t>Το μέσο διάδοσης: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𝒗</m:t>
                        </m:r>
                      </m:e>
                      <m:sub>
                        <m:r>
                          <m:rPr>
                            <m:nor/>
                          </m:rPr>
                          <a:rPr lang="el-GR" sz="2800" dirty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αέρια</m:t>
                        </m:r>
                      </m:sub>
                    </m:sSub>
                  </m:oMath>
                </a14:m>
                <a:r>
                  <a:rPr lang="en-US" sz="2800" dirty="0" smtClean="0">
                    <a:solidFill>
                      <a:srgbClr val="FF0000"/>
                    </a:solidFill>
                    <a:latin typeface="Cambria Math" panose="02040503050406030204" pitchFamily="18" charset="0"/>
                    <a:ea typeface="Cambria Math" panose="02040503050406030204" pitchFamily="18" charset="0"/>
                  </a:rPr>
                  <a:t>&lt;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𝒗</m:t>
                        </m:r>
                      </m:e>
                      <m:sub>
                        <m:r>
                          <m:rPr>
                            <m:nor/>
                          </m:rPr>
                          <a:rPr lang="el-GR" sz="2800" b="0" i="0" dirty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υγρ</m:t>
                        </m:r>
                        <m:r>
                          <m:rPr>
                            <m:nor/>
                          </m:rPr>
                          <a:rPr lang="el-GR" sz="2800" dirty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α</m:t>
                        </m:r>
                      </m:sub>
                    </m:sSub>
                  </m:oMath>
                </a14:m>
                <a:r>
                  <a:rPr lang="en-US" sz="2800" dirty="0" smtClean="0">
                    <a:solidFill>
                      <a:srgbClr val="FF0000"/>
                    </a:solidFill>
                    <a:latin typeface="Cambria Math" panose="02040503050406030204" pitchFamily="18" charset="0"/>
                    <a:ea typeface="Cambria Math" panose="02040503050406030204" pitchFamily="18" charset="0"/>
                  </a:rPr>
                  <a:t>&lt;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  <m:r>
                          <a:rPr lang="en-US" sz="2800" b="1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𝒗</m:t>
                        </m:r>
                      </m:e>
                      <m:sub>
                        <m:r>
                          <m:rPr>
                            <m:nor/>
                          </m:rPr>
                          <a:rPr lang="el-GR" sz="2800" dirty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στερεά</m:t>
                        </m:r>
                        <m:r>
                          <m:rPr>
                            <m:nor/>
                          </m:rPr>
                          <a:rPr lang="en-US" sz="2800" dirty="0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 </m:t>
                        </m:r>
                      </m:sub>
                    </m:sSub>
                  </m:oMath>
                </a14:m>
                <a:endParaRPr lang="en-US" sz="2800" dirty="0" smtClean="0">
                  <a:solidFill>
                    <a:srgbClr val="FF0000"/>
                  </a:solidFill>
                  <a:latin typeface="Cambria Math" panose="02040503050406030204" pitchFamily="18" charset="0"/>
                  <a:ea typeface="Cambria Math" panose="02040503050406030204" pitchFamily="18" charset="0"/>
                </a:endParaRPr>
              </a:p>
              <a:p>
                <a:pPr marL="342900" indent="-342900">
                  <a:buFont typeface="Arial" panose="020B0604020202020204" pitchFamily="34" charset="0"/>
                  <a:buChar char="•"/>
                </a:pPr>
                <a:r>
                  <a:rPr lang="el-GR" sz="2800" dirty="0" smtClean="0"/>
                  <a:t>Τη  θερμοκρασία &amp; υγρασία του αέρα</a:t>
                </a:r>
                <a:endParaRPr lang="en-US" sz="28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503308" y="4529100"/>
                <a:ext cx="6320392" cy="1929439"/>
              </a:xfrm>
              <a:prstGeom prst="rect">
                <a:avLst/>
              </a:prstGeom>
              <a:blipFill rotWithShape="0">
                <a:blip r:embed="rId2"/>
                <a:stretch>
                  <a:fillRect l="-2023" t="-3155" b="-788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-29777"/>
            <a:ext cx="2114550" cy="1762125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27592" y="923602"/>
            <a:ext cx="9193565" cy="3481118"/>
          </a:xfrm>
          <a:prstGeom prst="rect">
            <a:avLst/>
          </a:prstGeom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69039" y="3527228"/>
            <a:ext cx="4804064" cy="303607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7325946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4638" b="11954"/>
          <a:stretch/>
        </p:blipFill>
        <p:spPr>
          <a:xfrm>
            <a:off x="0" y="1244026"/>
            <a:ext cx="7343271" cy="5072094"/>
          </a:xfrm>
          <a:prstGeom prst="rect">
            <a:avLst/>
          </a:prstGeom>
        </p:spPr>
      </p:pic>
      <p:grpSp>
        <p:nvGrpSpPr>
          <p:cNvPr id="11" name="Group 10"/>
          <p:cNvGrpSpPr/>
          <p:nvPr/>
        </p:nvGrpSpPr>
        <p:grpSpPr>
          <a:xfrm>
            <a:off x="7735488" y="1664541"/>
            <a:ext cx="2803332" cy="4260993"/>
            <a:chOff x="7735488" y="1664541"/>
            <a:chExt cx="2803332" cy="4260993"/>
          </a:xfrm>
        </p:grpSpPr>
        <p:sp>
          <p:nvSpPr>
            <p:cNvPr id="5" name="TextBox 4"/>
            <p:cNvSpPr txBox="1"/>
            <p:nvPr/>
          </p:nvSpPr>
          <p:spPr>
            <a:xfrm>
              <a:off x="7735488" y="1664541"/>
              <a:ext cx="2212209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3200" dirty="0" smtClean="0"/>
                <a:t>ΑΠΛΟΙ ΗΧΟΙ</a:t>
              </a:r>
              <a:endParaRPr lang="en-US" sz="3200" dirty="0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7735488" y="2804162"/>
              <a:ext cx="280333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3200" dirty="0" smtClean="0"/>
                <a:t>ΣΥΝΘΕΤΟΙ ΗΧΟΙ</a:t>
              </a:r>
              <a:endParaRPr lang="en-US" sz="3200" dirty="0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7735488" y="3932473"/>
              <a:ext cx="1822102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3200" dirty="0" smtClean="0"/>
                <a:t>ΘΟΡΥΒΟΣ</a:t>
              </a:r>
              <a:endParaRPr lang="en-US" sz="3200" dirty="0"/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7769565" y="5340759"/>
              <a:ext cx="1520929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l-GR" sz="3200" dirty="0" smtClean="0"/>
                <a:t>ΚΡΟΤΟΣ</a:t>
              </a:r>
              <a:endParaRPr lang="en-US" sz="3200" dirty="0"/>
            </a:p>
          </p:txBody>
        </p:sp>
      </p:grpSp>
      <p:sp>
        <p:nvSpPr>
          <p:cNvPr id="10" name="TextBox 9"/>
          <p:cNvSpPr txBox="1"/>
          <p:nvPr/>
        </p:nvSpPr>
        <p:spPr>
          <a:xfrm>
            <a:off x="4272958" y="192429"/>
            <a:ext cx="3781933" cy="646331"/>
          </a:xfrm>
          <a:prstGeom prst="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l-GR" sz="3600" b="1" dirty="0" smtClean="0"/>
              <a:t>ΚΑΤΗΓΟΡΙΕΣ ΗΧΩΝ</a:t>
            </a:r>
            <a:endParaRPr lang="en-US" sz="3600" b="1" dirty="0"/>
          </a:p>
        </p:txBody>
      </p:sp>
    </p:spTree>
    <p:extLst>
      <p:ext uri="{BB962C8B-B14F-4D97-AF65-F5344CB8AC3E}">
        <p14:creationId xmlns:p14="http://schemas.microsoft.com/office/powerpoint/2010/main" val="9074655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013878" y="360069"/>
            <a:ext cx="4834337" cy="646331"/>
          </a:xfrm>
          <a:prstGeom prst="rect">
            <a:avLst/>
          </a:prstGeom>
        </p:spPr>
        <p:style>
          <a:lnRef idx="2">
            <a:schemeClr val="accent5">
              <a:shade val="50000"/>
            </a:schemeClr>
          </a:lnRef>
          <a:fillRef idx="1">
            <a:schemeClr val="accent5"/>
          </a:fillRef>
          <a:effectRef idx="0">
            <a:schemeClr val="accent5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r>
              <a:rPr lang="el-GR" sz="3600" b="1" dirty="0" smtClean="0"/>
              <a:t>ΧΑΡΑΚΤΗΡΙΣΤΙΚΑ  ΗΧΩΝ</a:t>
            </a:r>
            <a:endParaRPr lang="en-US" sz="3600" b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761032" y="1805315"/>
                <a:ext cx="8503995" cy="316362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457200" indent="-457200">
                  <a:spcAft>
                    <a:spcPts val="4200"/>
                  </a:spcAft>
                  <a:buFont typeface="Arial" panose="020B0604020202020204" pitchFamily="34" charset="0"/>
                  <a:buChar char="•"/>
                </a:pPr>
                <a:r>
                  <a:rPr lang="el-GR" sz="2800" dirty="0" smtClean="0"/>
                  <a:t>ΥΨΟΣ  εξαρτάται από συχνότητα</a:t>
                </a:r>
                <a:endParaRPr lang="en-US" sz="2800" dirty="0" smtClean="0"/>
              </a:p>
              <a:p>
                <a:pPr marL="457200" indent="-457200">
                  <a:spcAft>
                    <a:spcPts val="3000"/>
                  </a:spcAft>
                  <a:buFont typeface="Arial" panose="020B0604020202020204" pitchFamily="34" charset="0"/>
                  <a:buChar char="•"/>
                </a:pPr>
                <a:r>
                  <a:rPr lang="el-GR" sz="2800" dirty="0" smtClean="0"/>
                  <a:t>ΕΝΤΑΣΗ      </a:t>
                </a:r>
                <a14:m>
                  <m:oMath xmlns:m="http://schemas.openxmlformats.org/officeDocument/2006/math">
                    <m:r>
                      <a:rPr lang="en-US" sz="2800" b="0" i="1" smtClean="0">
                        <a:latin typeface="Cambria Math" panose="02040503050406030204" pitchFamily="18" charset="0"/>
                      </a:rPr>
                      <m:t>𝐽</m:t>
                    </m:r>
                  </m:oMath>
                </a14:m>
                <a:r>
                  <a:rPr lang="el-GR" sz="2800" dirty="0"/>
                  <a:t> </a:t>
                </a:r>
                <a:r>
                  <a:rPr lang="el-GR" sz="2800" dirty="0" smtClean="0"/>
                  <a:t>=W/</a:t>
                </a:r>
                <a14:m>
                  <m:oMath xmlns:m="http://schemas.openxmlformats.org/officeDocument/2006/math">
                    <m:r>
                      <a:rPr lang="en-US" sz="2800" b="0" i="1" smtClean="0">
                        <a:latin typeface="Cambria Math" panose="02040503050406030204" pitchFamily="18" charset="0"/>
                      </a:rPr>
                      <m:t>𝑆</m:t>
                    </m:r>
                  </m:oMath>
                </a14:m>
                <a:r>
                  <a:rPr lang="el-GR" sz="2800" dirty="0" smtClean="0"/>
                  <a:t>  </a:t>
                </a:r>
                <a14:m>
                  <m:oMath xmlns:m="http://schemas.openxmlformats.org/officeDocument/2006/math">
                    <m:r>
                      <a:rPr lang="en-US" sz="2800" b="0" i="0" smtClean="0">
                        <a:latin typeface="Cambria Math" panose="02040503050406030204" pitchFamily="18" charset="0"/>
                      </a:rPr>
                      <m:t>=</m:t>
                    </m:r>
                    <m:r>
                      <m:rPr>
                        <m:sty m:val="p"/>
                      </m:rPr>
                      <a:rPr lang="el-GR" sz="2800" b="0" i="0" smtClean="0">
                        <a:latin typeface="Cambria Math" panose="02040503050406030204" pitchFamily="18" charset="0"/>
                      </a:rPr>
                      <m:t>ΙΣΧΥΣ</m:t>
                    </m:r>
                  </m:oMath>
                </a14:m>
                <a:r>
                  <a:rPr lang="el-GR" sz="2800" dirty="0"/>
                  <a:t>/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 b="0" i="0" smtClean="0">
                        <a:latin typeface="Cambria Math" panose="02040503050406030204" pitchFamily="18" charset="0"/>
                      </a:rPr>
                      <m:t>ΕΠΙ</m:t>
                    </m:r>
                  </m:oMath>
                </a14:m>
                <a:r>
                  <a:rPr lang="el-GR" sz="2800" dirty="0" smtClean="0"/>
                  <a:t>ΦΑΝΕΙΑ          </a:t>
                </a:r>
              </a:p>
              <a:p>
                <a:pPr>
                  <a:spcAft>
                    <a:spcPts val="3000"/>
                  </a:spcAft>
                </a:pPr>
                <a:r>
                  <a:rPr lang="el-GR" sz="2800" dirty="0"/>
                  <a:t>	</a:t>
                </a:r>
                <a:r>
                  <a:rPr lang="el-GR" sz="2800" dirty="0" smtClean="0"/>
                  <a:t>		(τιμή αναφοράς: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</a:rPr>
                          <m:t>J</m:t>
                        </m:r>
                        <m:r>
                          <a:rPr lang="el-GR" sz="2800">
                            <a:latin typeface="Cambria Math" panose="02040503050406030204" pitchFamily="18" charset="0"/>
                          </a:rPr>
                          <m:t> </m:t>
                        </m:r>
                      </m:e>
                      <m:sub>
                        <m:r>
                          <a:rPr lang="el-GR" sz="28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l-GR" sz="2800" dirty="0"/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l-GR" sz="280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l-GR" sz="2800" i="1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l-GR" sz="2800">
                            <a:latin typeface="Cambria Math" panose="02040503050406030204" pitchFamily="18" charset="0"/>
                          </a:rPr>
                          <m:t>12</m:t>
                        </m:r>
                      </m:sup>
                    </m:sSup>
                  </m:oMath>
                </a14:m>
                <a:r>
                  <a:rPr lang="el-GR" sz="2800" dirty="0"/>
                  <a:t>  W/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l-GR" sz="280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l-GR" sz="2800" dirty="0"/>
                  <a:t>) </a:t>
                </a:r>
                <a:r>
                  <a:rPr lang="el-GR" sz="2800" dirty="0" smtClean="0"/>
                  <a:t> </a:t>
                </a:r>
                <a:endParaRPr lang="en-US" sz="2800" dirty="0" smtClean="0"/>
              </a:p>
              <a:p>
                <a:pPr marL="457200" indent="-457200">
                  <a:spcAft>
                    <a:spcPts val="3000"/>
                  </a:spcAft>
                  <a:buFont typeface="Arial" panose="020B0604020202020204" pitchFamily="34" charset="0"/>
                  <a:buChar char="•"/>
                </a:pPr>
                <a:r>
                  <a:rPr lang="el-GR" sz="2800" dirty="0" smtClean="0"/>
                  <a:t>ΧΡΟΙΑ</a:t>
                </a:r>
                <a:endParaRPr lang="en-US" sz="2800" dirty="0"/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1032" y="1805315"/>
                <a:ext cx="8503995" cy="3163623"/>
              </a:xfrm>
              <a:prstGeom prst="rect">
                <a:avLst/>
              </a:prstGeom>
              <a:blipFill rotWithShape="0">
                <a:blip r:embed="rId2"/>
                <a:stretch>
                  <a:fillRect l="-1290" t="-1734" b="-462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180672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767837" y="249381"/>
            <a:ext cx="8380820" cy="646331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wrap="none">
            <a:spAutoFit/>
          </a:bodyPr>
          <a:lstStyle/>
          <a:p>
            <a:r>
              <a:rPr lang="el-GR" sz="3600" b="1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ΗΧΗΤΙΚΕΣ ΣΤΑΘΜΕΣ – Η ΚΛΙΜΑΚΑ ΤΩΝ </a:t>
            </a:r>
            <a:r>
              <a:rPr lang="en-US" sz="3600" b="1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dB</a:t>
            </a:r>
            <a:r>
              <a:rPr lang="el-GR" sz="3600" b="1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</a:t>
            </a:r>
            <a:endParaRPr lang="en-US" sz="3600" b="1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257122" y="1902235"/>
                <a:ext cx="12009763" cy="52322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457200" indent="-457200">
                  <a:buFont typeface="Wingdings" panose="05000000000000000000" pitchFamily="2" charset="2"/>
                  <a:buChar char="Ø"/>
                </a:pPr>
                <a:r>
                  <a:rPr lang="el-GR" sz="2800" dirty="0" smtClean="0"/>
                  <a:t>Στάθμη έντασης ήχου: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800">
                            <a:latin typeface="Cambria Math" panose="02040503050406030204" pitchFamily="18" charset="0"/>
                          </a:rPr>
                          <m:t>L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800">
                            <a:latin typeface="Cambria Math" panose="02040503050406030204" pitchFamily="18" charset="0"/>
                          </a:rPr>
                          <m:t>I</m:t>
                        </m:r>
                      </m:sub>
                    </m:sSub>
                  </m:oMath>
                </a14:m>
                <a:r>
                  <a:rPr lang="el-GR" sz="2800" dirty="0"/>
                  <a:t> = 10 log </a:t>
                </a:r>
                <a:r>
                  <a:rPr lang="el-GR" sz="2800" dirty="0" smtClean="0"/>
                  <a:t>(</a:t>
                </a:r>
                <a:r>
                  <a:rPr lang="el-GR" sz="2800" dirty="0"/>
                  <a:t>J /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8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l-GR" sz="2800" dirty="0"/>
                  <a:t> </a:t>
                </a:r>
                <a:r>
                  <a:rPr lang="el-GR" sz="2800" dirty="0" smtClean="0"/>
                  <a:t>)</a:t>
                </a:r>
                <a:r>
                  <a:rPr lang="en-US" sz="2800" dirty="0" smtClean="0"/>
                  <a:t>		</a:t>
                </a:r>
                <a:r>
                  <a:rPr lang="el-GR" sz="2800" dirty="0" smtClean="0"/>
                  <a:t>         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8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</m:oMath>
                </a14:m>
                <a:r>
                  <a:rPr lang="en-US" sz="2800" dirty="0"/>
                  <a:t> </a:t>
                </a:r>
                <a:r>
                  <a:rPr lang="en-US" sz="2800" dirty="0" smtClean="0"/>
                  <a:t>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l-GR" sz="280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l-GR" sz="2800" i="1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l-GR" sz="2800">
                            <a:latin typeface="Cambria Math" panose="02040503050406030204" pitchFamily="18" charset="0"/>
                          </a:rPr>
                          <m:t>12</m:t>
                        </m:r>
                      </m:sup>
                    </m:sSup>
                  </m:oMath>
                </a14:m>
                <a:r>
                  <a:rPr lang="el-GR" sz="2800" dirty="0"/>
                  <a:t> W/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</a:rPr>
                          <m:t>m</m:t>
                        </m:r>
                      </m:e>
                      <m:sup>
                        <m:r>
                          <a:rPr lang="el-GR" sz="2800">
                            <a:latin typeface="Cambria Math" panose="02040503050406030204" pitchFamily="18" charset="0"/>
                          </a:rPr>
                          <m:t>2</m:t>
                        </m:r>
                      </m:sup>
                    </m:sSup>
                  </m:oMath>
                </a14:m>
                <a:endParaRPr lang="en-US" sz="2800" dirty="0"/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7122" y="1902235"/>
                <a:ext cx="12009763" cy="523220"/>
              </a:xfrm>
              <a:prstGeom prst="rect">
                <a:avLst/>
              </a:prstGeom>
              <a:blipFill rotWithShape="0">
                <a:blip r:embed="rId5"/>
                <a:stretch>
                  <a:fillRect l="-863" t="-10465" b="-325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257122" y="3383746"/>
                <a:ext cx="11925829" cy="143103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457200" indent="-457200">
                  <a:buFont typeface="Wingdings" panose="05000000000000000000" pitchFamily="2" charset="2"/>
                  <a:buChar char="Ø"/>
                </a:pPr>
                <a:r>
                  <a:rPr lang="el-GR" sz="2800" dirty="0" smtClean="0"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Στάθμη πίεσης ήχου:</a:t>
                </a:r>
                <a14:m>
                  <m:oMath xmlns:m="http://schemas.openxmlformats.org/officeDocument/2006/math">
                    <m:r>
                      <a:rPr lang="el-GR" sz="2800" b="0" i="0" smtClean="0"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rPr>
                      <m:t> </m:t>
                    </m:r>
                    <m:r>
                      <a:rPr lang="el-GR" sz="2800" i="1"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rPr>
                      <m:t> </m:t>
                    </m:r>
                    <m:sSub>
                      <m:sSubPr>
                        <m:ctrlPr>
                          <a:rPr lang="en-US" sz="2800" i="1">
                            <a:effectLst/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L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n-US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P</m:t>
                        </m:r>
                      </m:sub>
                    </m:sSub>
                  </m:oMath>
                </a14:m>
                <a:r>
                  <a:rPr lang="el-GR" sz="2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= 10 log (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effectLst/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l-GR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Ρ</m:t>
                        </m:r>
                      </m:e>
                      <m:sup>
                        <m:r>
                          <a:rPr lang="el-GR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l-GR" sz="2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/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effectLst/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m:rPr>
                            <m:sty m:val="p"/>
                          </m:rPr>
                          <a:rPr lang="en-US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Po</m:t>
                        </m:r>
                      </m:e>
                      <m:sup>
                        <m:r>
                          <a:rPr lang="el-GR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2</m:t>
                        </m:r>
                      </m:sup>
                    </m:sSup>
                  </m:oMath>
                </a14:m>
                <a:r>
                  <a:rPr lang="el-GR" sz="2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) = 20 log ( </a:t>
                </a:r>
                <a:r>
                  <a:rPr lang="el-GR" sz="2800" dirty="0">
                    <a:effectLst/>
                    <a:latin typeface="Cambria Math" panose="02040503050406030204" pitchFamily="18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Ρ</a:t>
                </a:r>
                <a:r>
                  <a:rPr lang="el-GR" sz="2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/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800">
                        <a:effectLst/>
                        <a:latin typeface="Cambria Math" panose="020405030504060302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rPr>
                      <m:t>Po</m:t>
                    </m:r>
                  </m:oMath>
                </a14:m>
                <a:r>
                  <a:rPr lang="el-GR" sz="2800" dirty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</a:t>
                </a:r>
                <a:r>
                  <a:rPr lang="el-GR" sz="2800" dirty="0" smtClean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)</a:t>
                </a:r>
                <a:r>
                  <a:rPr lang="en-US" sz="2800" dirty="0" smtClean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 </a:t>
                </a:r>
                <a:endParaRPr lang="en-US" sz="2800" dirty="0" smtClean="0">
                  <a:latin typeface="Cambria Math" panose="02040503050406030204" pitchFamily="18" charset="0"/>
                  <a:ea typeface="Calibri" panose="020F0502020204030204" pitchFamily="34" charset="0"/>
                  <a:cs typeface="Times New Roman" panose="02020603050405020304" pitchFamily="18" charset="0"/>
                </a:endParaRPr>
              </a:p>
              <a:p>
                <a:r>
                  <a:rPr lang="en-US" sz="2800" dirty="0" smtClean="0">
                    <a:ea typeface="Calibri" panose="020F0502020204030204" pitchFamily="34" charset="0"/>
                    <a:cs typeface="Times New Roman" panose="02020603050405020304" pitchFamily="18" charset="0"/>
                  </a:rPr>
                  <a:t>                                                                                                                  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rPr>
                      <m:t>Po</m:t>
                    </m:r>
                    <m:r>
                      <a:rPr lang="en-US" sz="2800" i="1">
                        <a:latin typeface="Cambria Math" panose="02040503050406030204" pitchFamily="18" charset="0"/>
                        <a:ea typeface="Calibri" panose="020F0502020204030204" pitchFamily="34" charset="0"/>
                        <a:cs typeface="Times New Roman" panose="02020603050405020304" pitchFamily="18" charset="0"/>
                      </a:rPr>
                      <m:t> </m:t>
                    </m:r>
                  </m:oMath>
                </a14:m>
                <a:r>
                  <a:rPr lang="en-US" sz="2800" dirty="0" smtClean="0"/>
                  <a:t>= </a:t>
                </a:r>
                <a:r>
                  <a:rPr lang="el-GR" sz="2800" dirty="0" smtClean="0"/>
                  <a:t>2x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l-GR" sz="280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l-GR" sz="2800" i="1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l-GR" sz="2800">
                            <a:latin typeface="Cambria Math" panose="02040503050406030204" pitchFamily="18" charset="0"/>
                          </a:rPr>
                          <m:t>5</m:t>
                        </m:r>
                      </m:sup>
                    </m:sSup>
                  </m:oMath>
                </a14:m>
                <a:r>
                  <a:rPr lang="el-GR" sz="2800" dirty="0"/>
                  <a:t> </a:t>
                </a:r>
                <a:r>
                  <a:rPr lang="el-GR" sz="2800" dirty="0" smtClean="0"/>
                  <a:t>Pa</a:t>
                </a:r>
                <a:endParaRPr lang="en-US" sz="2800" dirty="0" smtClean="0"/>
              </a:p>
              <a:p>
                <a:endParaRPr lang="en-US" sz="2800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7122" y="3383746"/>
                <a:ext cx="11925829" cy="1431033"/>
              </a:xfrm>
              <a:prstGeom prst="rect">
                <a:avLst/>
              </a:prstGeom>
              <a:blipFill rotWithShape="0">
                <a:blip r:embed="rId6"/>
                <a:stretch>
                  <a:fillRect l="-869" t="-510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Rectangle 4"/>
              <p:cNvSpPr/>
              <p:nvPr/>
            </p:nvSpPr>
            <p:spPr>
              <a:xfrm>
                <a:off x="257122" y="5316604"/>
                <a:ext cx="11816120" cy="523220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marL="457200" indent="-457200">
                  <a:buFont typeface="Wingdings" panose="05000000000000000000" pitchFamily="2" charset="2"/>
                  <a:buChar char="Ø"/>
                </a:pPr>
                <a:r>
                  <a:rPr lang="el-GR" sz="2800" dirty="0"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Στάθμη ισχύος </a:t>
                </a:r>
                <a:r>
                  <a:rPr lang="el-GR" sz="2800" dirty="0" smtClean="0"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ήχου:  </a:t>
                </a:r>
                <a:r>
                  <a:rPr lang="el-GR" sz="2800" dirty="0"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Lw= 10 log (</a:t>
                </a:r>
                <a:r>
                  <a:rPr lang="el-GR" sz="2800" dirty="0">
                    <a:effectLst/>
                    <a:latin typeface="Cambria Math" panose="02040503050406030204" pitchFamily="18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W /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effectLst/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W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l-GR" sz="2800">
                            <a:effectLst/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o</m:t>
                        </m:r>
                      </m:sub>
                    </m:sSub>
                  </m:oMath>
                </a14:m>
                <a:r>
                  <a:rPr lang="el-GR" sz="2800" dirty="0" smtClean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) </a:t>
                </a:r>
                <a:r>
                  <a:rPr lang="en-US" sz="2800" dirty="0" smtClean="0">
                    <a:effectLst/>
                    <a:latin typeface="Calibri" panose="020F0502020204030204" pitchFamily="34" charset="0"/>
                    <a:ea typeface="Calibri" panose="020F0502020204030204" pitchFamily="34" charset="0"/>
                    <a:cs typeface="Times New Roman" panose="02020603050405020304" pitchFamily="18" charset="0"/>
                  </a:rPr>
                  <a:t>			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W</m:t>
                        </m:r>
                      </m:e>
                      <m:sub>
                        <m:r>
                          <m:rPr>
                            <m:sty m:val="p"/>
                          </m:rPr>
                          <a:rPr lang="el-GR" sz="2800">
                            <a:latin typeface="Cambria Math" panose="02040503050406030204" pitchFamily="18" charset="0"/>
                            <a:ea typeface="Calibri" panose="020F0502020204030204" pitchFamily="34" charset="0"/>
                            <a:cs typeface="Times New Roman" panose="02020603050405020304" pitchFamily="18" charset="0"/>
                          </a:rPr>
                          <m:t>o</m:t>
                        </m:r>
                      </m:sub>
                    </m:sSub>
                  </m:oMath>
                </a14:m>
                <a:r>
                  <a:rPr lang="en-US" sz="2800" dirty="0" smtClean="0"/>
                  <a:t> = </a:t>
                </a:r>
                <a14:m>
                  <m:oMath xmlns:m="http://schemas.openxmlformats.org/officeDocument/2006/math">
                    <m:sSup>
                      <m:sSupPr>
                        <m:ctrlPr>
                          <a:rPr lang="en-US" sz="2800" i="1">
                            <a:latin typeface="Cambria Math" panose="02040503050406030204" pitchFamily="18" charset="0"/>
                          </a:rPr>
                        </m:ctrlPr>
                      </m:sSupPr>
                      <m:e>
                        <m:r>
                          <a:rPr lang="el-GR" sz="2800">
                            <a:latin typeface="Cambria Math" panose="02040503050406030204" pitchFamily="18" charset="0"/>
                          </a:rPr>
                          <m:t>10</m:t>
                        </m:r>
                      </m:e>
                      <m:sup>
                        <m:r>
                          <a:rPr lang="el-GR" sz="2800" i="1">
                            <a:latin typeface="Cambria Math" panose="02040503050406030204" pitchFamily="18" charset="0"/>
                          </a:rPr>
                          <m:t>−</m:t>
                        </m:r>
                        <m:r>
                          <a:rPr lang="el-GR" sz="2800">
                            <a:latin typeface="Cambria Math" panose="02040503050406030204" pitchFamily="18" charset="0"/>
                          </a:rPr>
                          <m:t>12</m:t>
                        </m:r>
                      </m:sup>
                    </m:sSup>
                  </m:oMath>
                </a14:m>
                <a:r>
                  <a:rPr lang="en-US" sz="2800" dirty="0" smtClean="0"/>
                  <a:t> Watt</a:t>
                </a:r>
                <a:endParaRPr lang="en-US" sz="2800" dirty="0"/>
              </a:p>
            </p:txBody>
          </p:sp>
        </mc:Choice>
        <mc:Fallback xmlns="">
          <p:sp>
            <p:nvSpPr>
              <p:cNvPr id="5" name="Rectangle 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7122" y="5316604"/>
                <a:ext cx="11816120" cy="523220"/>
              </a:xfrm>
              <a:prstGeom prst="rect">
                <a:avLst/>
              </a:prstGeom>
              <a:blipFill rotWithShape="0">
                <a:blip r:embed="rId7"/>
                <a:stretch>
                  <a:fillRect l="-877" t="-13953" r="-928" b="-325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9721140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-7013" r="4422"/>
          <a:stretch/>
        </p:blipFill>
        <p:spPr>
          <a:xfrm>
            <a:off x="-234113" y="561349"/>
            <a:ext cx="12064163" cy="554480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59475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2" name="TextBox 1"/>
              <p:cNvSpPr txBox="1"/>
              <p:nvPr/>
            </p:nvSpPr>
            <p:spPr>
              <a:xfrm>
                <a:off x="485516" y="119926"/>
                <a:ext cx="6434775" cy="58811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 marL="342900" indent="-342900">
                  <a:lnSpc>
                    <a:spcPct val="150000"/>
                  </a:lnSpc>
                  <a:buFont typeface="Wingdings" panose="05000000000000000000" pitchFamily="2" charset="2"/>
                  <a:buChar char="Ø"/>
                </a:pPr>
                <a:r>
                  <a:rPr lang="el-GR" sz="2400" b="1" dirty="0" smtClean="0">
                    <a:solidFill>
                      <a:schemeClr val="accent5"/>
                    </a:solidFill>
                  </a:rPr>
                  <a:t>Έστω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</m:oMath>
                </a14:m>
                <a:r>
                  <a:rPr lang="el-GR" sz="2400" b="1" dirty="0" smtClean="0">
                    <a:solidFill>
                      <a:schemeClr val="accent5"/>
                    </a:solidFill>
                  </a:rPr>
                  <a:t> μεγαλύτερη της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400" b="1" i="1">
                            <a:solidFill>
                              <a:schemeClr val="accent5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r>
                  <a:rPr lang="en-US" sz="2400" b="1" dirty="0" smtClean="0">
                    <a:solidFill>
                      <a:schemeClr val="accent5"/>
                    </a:solidFill>
                  </a:rPr>
                  <a:t> </a:t>
                </a:r>
                <a:r>
                  <a:rPr lang="el-GR" sz="2400" b="1" dirty="0" smtClean="0">
                    <a:solidFill>
                      <a:schemeClr val="accent5"/>
                    </a:solidFill>
                  </a:rPr>
                  <a:t>κατά </a:t>
                </a:r>
                <a14:m>
                  <m:oMath xmlns:m="http://schemas.openxmlformats.org/officeDocument/2006/math">
                    <m:r>
                      <a:rPr lang="el-GR" sz="2400" b="1" i="1">
                        <a:solidFill>
                          <a:schemeClr val="accent5"/>
                        </a:solidFill>
                        <a:latin typeface="Cambria Math" panose="02040503050406030204" pitchFamily="18" charset="0"/>
                      </a:rPr>
                      <m:t>𝚫</m:t>
                    </m:r>
                    <m:r>
                      <a:rPr lang="en-US" sz="2400" b="1" i="1">
                        <a:solidFill>
                          <a:schemeClr val="accent5"/>
                        </a:solidFill>
                        <a:latin typeface="Cambria Math" panose="02040503050406030204" pitchFamily="18" charset="0"/>
                      </a:rPr>
                      <m:t>𝐋</m:t>
                    </m:r>
                  </m:oMath>
                </a14:m>
                <a:r>
                  <a:rPr lang="el-GR" sz="2400" b="1" dirty="0" smtClean="0">
                    <a:solidFill>
                      <a:schemeClr val="accent5"/>
                    </a:solidFill>
                  </a:rPr>
                  <a:t> </a:t>
                </a:r>
                <a:r>
                  <a:rPr lang="en-US" sz="2400" b="1" dirty="0" smtClean="0">
                    <a:solidFill>
                      <a:schemeClr val="accent5"/>
                    </a:solidFill>
                  </a:rPr>
                  <a:t>dB , </a:t>
                </a:r>
                <a:r>
                  <a:rPr lang="el-GR" sz="2400" b="1" dirty="0" smtClean="0">
                    <a:solidFill>
                      <a:schemeClr val="accent5"/>
                    </a:solidFill>
                  </a:rPr>
                  <a:t> τότε:</a:t>
                </a:r>
                <a:endParaRPr lang="en-US" sz="2400" b="1" dirty="0">
                  <a:solidFill>
                    <a:schemeClr val="accent5"/>
                  </a:solidFill>
                </a:endParaRPr>
              </a:p>
            </p:txBody>
          </p:sp>
        </mc:Choice>
        <mc:Fallback xmlns="">
          <p:sp>
            <p:nvSpPr>
              <p:cNvPr id="2" name="TextBox 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85516" y="119926"/>
                <a:ext cx="6434775" cy="588110"/>
              </a:xfrm>
              <a:prstGeom prst="rect">
                <a:avLst/>
              </a:prstGeom>
              <a:blipFill rotWithShape="0">
                <a:blip r:embed="rId8"/>
                <a:stretch>
                  <a:fillRect l="-1327" r="-664" b="-2395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/>
              <p:cNvSpPr/>
              <p:nvPr/>
            </p:nvSpPr>
            <p:spPr>
              <a:xfrm>
                <a:off x="88777" y="923587"/>
                <a:ext cx="11532260" cy="88780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000" b="0" i="0" smtClean="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000" b="0" i="0" smtClean="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=</m:t>
                    </m:r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000">
                            <a:latin typeface="Cambria Math" panose="02040503050406030204" pitchFamily="18" charset="0"/>
                          </a:rPr>
                          <m:t>L</m:t>
                        </m:r>
                      </m:e>
                      <m:sub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−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n-US" sz="2000">
                            <a:latin typeface="Cambria Math" panose="02040503050406030204" pitchFamily="18" charset="0"/>
                          </a:rPr>
                          <m:t>L</m:t>
                        </m:r>
                      </m:e>
                      <m:sub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=10</m:t>
                    </m:r>
                    <m:r>
                      <m:rPr>
                        <m:sty m:val="p"/>
                      </m:rPr>
                      <a:rPr lang="en-US" sz="2000" b="0" i="0" smtClean="0">
                        <a:latin typeface="Cambria Math" panose="02040503050406030204" pitchFamily="18" charset="0"/>
                      </a:rPr>
                      <m:t>log</m:t>
                    </m:r>
                    <m:sSub>
                      <m:sSub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0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)−</m:t>
                    </m:r>
                    <m:r>
                      <a:rPr lang="en-US" sz="2000">
                        <a:latin typeface="Cambria Math" panose="02040503050406030204" pitchFamily="18" charset="0"/>
                      </a:rPr>
                      <m:t>10</m:t>
                    </m:r>
                    <m:r>
                      <m:rPr>
                        <m:sty m:val="p"/>
                      </m:rPr>
                      <a:rPr lang="en-US" sz="2000">
                        <a:latin typeface="Cambria Math" panose="02040503050406030204" pitchFamily="18" charset="0"/>
                      </a:rPr>
                      <m:t>log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0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)=</m:t>
                    </m:r>
                  </m:oMath>
                </a14:m>
                <a:r>
                  <a:rPr lang="en-US" sz="2000" dirty="0"/>
                  <a:t> </a:t>
                </a:r>
                <a14:m>
                  <m:oMath xmlns:m="http://schemas.openxmlformats.org/officeDocument/2006/math">
                    <m:r>
                      <a:rPr lang="en-US" sz="2000">
                        <a:latin typeface="Cambria Math" panose="02040503050406030204" pitchFamily="18" charset="0"/>
                      </a:rPr>
                      <m:t>10</m:t>
                    </m:r>
                    <m:r>
                      <a:rPr lang="en-US" sz="20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⋅</m:t>
                    </m:r>
                    <m:r>
                      <a:rPr lang="en-US" sz="2000" b="0" i="0" smtClean="0">
                        <a:latin typeface="Cambria Math" panose="02040503050406030204" pitchFamily="18" charset="0"/>
                      </a:rPr>
                      <m:t>[</m:t>
                    </m:r>
                    <m:r>
                      <m:rPr>
                        <m:sty m:val="p"/>
                      </m:rPr>
                      <a:rPr lang="en-US" sz="2000">
                        <a:latin typeface="Cambria Math" panose="02040503050406030204" pitchFamily="18" charset="0"/>
                      </a:rPr>
                      <m:t>log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0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)−</m:t>
                    </m:r>
                    <m:r>
                      <m:rPr>
                        <m:sty m:val="p"/>
                      </m:rPr>
                      <a:rPr lang="en-US" sz="2000">
                        <a:latin typeface="Cambria Math" panose="02040503050406030204" pitchFamily="18" charset="0"/>
                      </a:rPr>
                      <m:t>log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l-GR" sz="2000">
                            <a:latin typeface="Cambria Math" panose="02040503050406030204" pitchFamily="18" charset="0"/>
                          </a:rPr>
                          <m:t>0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)</m:t>
                    </m:r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]</m:t>
                    </m:r>
                    <m:r>
                      <a:rPr lang="en-US" sz="2000" i="1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000">
                        <a:latin typeface="Cambria Math" panose="02040503050406030204" pitchFamily="18" charset="0"/>
                      </a:rPr>
                      <m:t>10</m:t>
                    </m:r>
                    <m:r>
                      <m:rPr>
                        <m:sty m:val="p"/>
                      </m:rPr>
                      <a:rPr lang="en-US" sz="2000">
                        <a:latin typeface="Cambria Math" panose="02040503050406030204" pitchFamily="18" charset="0"/>
                      </a:rPr>
                      <m:t>log</m:t>
                    </m:r>
                    <m:d>
                      <m:dPr>
                        <m:ctrlPr>
                          <a:rPr lang="en-US" sz="2000" i="1" smtClean="0">
                            <a:latin typeface="Cambria Math" panose="02040503050406030204" pitchFamily="18" charset="0"/>
                          </a:rPr>
                        </m:ctrlPr>
                      </m:dPr>
                      <m:e>
                        <m:f>
                          <m:fPr>
                            <m:ctrlPr>
                              <a:rPr lang="en-US" sz="2000" i="1" smtClean="0">
                                <a:latin typeface="Cambria Math" panose="02040503050406030204" pitchFamily="18" charset="0"/>
                              </a:rPr>
                            </m:ctrlPr>
                          </m:fPr>
                          <m:num>
                            <m:f>
                              <m:fPr>
                                <m:ctrlPr>
                                  <a:rPr lang="en-US" sz="2000" i="1">
                                    <a:latin typeface="Cambria Math" panose="02040503050406030204" pitchFamily="18" charset="0"/>
                                  </a:rPr>
                                </m:ctrlPr>
                              </m:fPr>
                              <m:num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m:rPr>
                                        <m:sty m:val="p"/>
                                      </m:rP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J</m:t>
                                    </m:r>
                                  </m:e>
                                  <m:sub>
                                    <m:r>
                                      <a:rPr lang="en-US" sz="2000">
                                        <a:latin typeface="Cambria Math" panose="02040503050406030204" pitchFamily="18" charset="0"/>
                                      </a:rPr>
                                      <m:t>1</m:t>
                                    </m:r>
                                  </m:sub>
                                </m:sSub>
                              </m:num>
                              <m:den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m:rPr>
                                        <m:sty m:val="p"/>
                                      </m:rP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J</m:t>
                                    </m:r>
                                  </m:e>
                                  <m:sub>
                                    <m: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0</m:t>
                                    </m:r>
                                  </m:sub>
                                </m:sSub>
                              </m:den>
                            </m:f>
                          </m:num>
                          <m:den>
                            <m:f>
                              <m:fPr>
                                <m:ctrlPr>
                                  <a:rPr lang="en-US" sz="2000" i="1">
                                    <a:latin typeface="Cambria Math" panose="02040503050406030204" pitchFamily="18" charset="0"/>
                                  </a:rPr>
                                </m:ctrlPr>
                              </m:fPr>
                              <m:num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m:rPr>
                                        <m:sty m:val="p"/>
                                      </m:rP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J</m:t>
                                    </m:r>
                                  </m:e>
                                  <m:sub>
                                    <m:r>
                                      <a:rPr lang="en-US" sz="2000" b="0" i="0" smtClean="0">
                                        <a:latin typeface="Cambria Math" panose="02040503050406030204" pitchFamily="18" charset="0"/>
                                      </a:rPr>
                                      <m:t>2</m:t>
                                    </m:r>
                                  </m:sub>
                                </m:sSub>
                              </m:num>
                              <m:den>
                                <m:sSub>
                                  <m:sSubPr>
                                    <m:ctrlPr>
                                      <a:rPr lang="en-US" sz="2000" i="1">
                                        <a:latin typeface="Cambria Math" panose="02040503050406030204" pitchFamily="18" charset="0"/>
                                      </a:rPr>
                                    </m:ctrlPr>
                                  </m:sSubPr>
                                  <m:e>
                                    <m:r>
                                      <m:rPr>
                                        <m:sty m:val="p"/>
                                      </m:rP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J</m:t>
                                    </m:r>
                                  </m:e>
                                  <m:sub>
                                    <m:r>
                                      <a:rPr lang="el-GR" sz="2000">
                                        <a:latin typeface="Cambria Math" panose="02040503050406030204" pitchFamily="18" charset="0"/>
                                      </a:rPr>
                                      <m:t>0</m:t>
                                    </m:r>
                                  </m:sub>
                                </m:sSub>
                              </m:den>
                            </m:f>
                          </m:den>
                        </m:f>
                      </m:e>
                    </m:d>
                    <m:r>
                      <a:rPr lang="en-US" sz="2000" b="0" i="1" smtClean="0"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000">
                        <a:latin typeface="Cambria Math" panose="02040503050406030204" pitchFamily="18" charset="0"/>
                      </a:rPr>
                      <m:t>10</m:t>
                    </m:r>
                    <m:r>
                      <m:rPr>
                        <m:sty m:val="p"/>
                      </m:rPr>
                      <a:rPr lang="en-US" sz="2000">
                        <a:latin typeface="Cambria Math" panose="02040503050406030204" pitchFamily="18" charset="0"/>
                      </a:rPr>
                      <m:t>log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000">
                            <a:latin typeface="Cambria Math" panose="02040503050406030204" pitchFamily="18" charset="0"/>
                          </a:rPr>
                          <m:t>(</m:t>
                        </m:r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000">
                        <a:latin typeface="Cambria Math" panose="02040503050406030204" pitchFamily="18" charset="0"/>
                      </a:rPr>
                      <m:t>/</m:t>
                    </m:r>
                    <m:sSub>
                      <m:sSubPr>
                        <m:ctrlPr>
                          <a:rPr lang="en-US" sz="20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m:rPr>
                            <m:sty m:val="p"/>
                          </m:rPr>
                          <a:rPr lang="el-GR" sz="2000">
                            <a:latin typeface="Cambria Math" panose="02040503050406030204" pitchFamily="18" charset="0"/>
                          </a:rPr>
                          <m:t>J</m:t>
                        </m:r>
                      </m:e>
                      <m:sub>
                        <m:r>
                          <a:rPr lang="en-US" sz="2000" b="0" i="0" smtClean="0">
                            <a:latin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n-US" sz="2000" i="1">
                        <a:latin typeface="Cambria Math" panose="02040503050406030204" pitchFamily="18" charset="0"/>
                      </a:rPr>
                      <m:t>)</m:t>
                    </m:r>
                  </m:oMath>
                </a14:m>
                <a:endParaRPr lang="en-US" sz="2000" dirty="0"/>
              </a:p>
            </p:txBody>
          </p:sp>
        </mc:Choice>
        <mc:Fallback xmlns="">
          <p:sp>
            <p:nvSpPr>
              <p:cNvPr id="3" name="Rectangle 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8777" y="923587"/>
                <a:ext cx="11532260" cy="887807"/>
              </a:xfrm>
              <a:prstGeom prst="rect">
                <a:avLst/>
              </a:prstGeom>
              <a:blipFill rotWithShape="0">
                <a:blip r:embed="rId9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1906971" y="1922201"/>
                <a:ext cx="8446287" cy="846642"/>
              </a:xfrm>
              <a:prstGeom prst="rect">
                <a:avLst/>
              </a:prstGeom>
              <a:ln w="22225">
                <a:solidFill>
                  <a:schemeClr val="accent1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2400" smtClean="0">
                          <a:latin typeface="Cambria Math" panose="02040503050406030204" pitchFamily="18" charset="0"/>
                        </a:rPr>
                        <m:t>log</m:t>
                      </m:r>
                      <m:sSub>
                        <m:sSubPr>
                          <m:ctrlPr>
                            <a:rPr lang="en-US" sz="24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2400">
                              <a:latin typeface="Cambria Math" panose="02040503050406030204" pitchFamily="18" charset="0"/>
                            </a:rPr>
                            <m:t>(</m:t>
                          </m:r>
                          <m:r>
                            <m:rPr>
                              <m:sty m:val="p"/>
                            </m:rPr>
                            <a:rPr lang="el-GR" sz="2400">
                              <a:latin typeface="Cambria Math" panose="02040503050406030204" pitchFamily="18" charset="0"/>
                            </a:rPr>
                            <m:t>J</m:t>
                          </m:r>
                        </m:e>
                        <m:sub>
                          <m:r>
                            <a:rPr lang="en-US" sz="240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2400">
                          <a:latin typeface="Cambria Math" panose="02040503050406030204" pitchFamily="18" charset="0"/>
                        </a:rPr>
                        <m:t>/</m:t>
                      </m:r>
                      <m:sSub>
                        <m:sSubPr>
                          <m:ctrlPr>
                            <a:rPr lang="en-US" sz="2400" i="1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m:rPr>
                              <m:sty m:val="p"/>
                            </m:rPr>
                            <a:rPr lang="el-GR" sz="2400">
                              <a:latin typeface="Cambria Math" panose="02040503050406030204" pitchFamily="18" charset="0"/>
                            </a:rPr>
                            <m:t>J</m:t>
                          </m:r>
                        </m:e>
                        <m:sub>
                          <m:r>
                            <a:rPr lang="en-US" sz="2400">
                              <a:latin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n-US" sz="2400" i="1">
                          <a:latin typeface="Cambria Math" panose="02040503050406030204" pitchFamily="18" charset="0"/>
                        </a:rPr>
                        <m:t>)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m:rPr>
                              <m:sty m:val="p"/>
                            </m:rPr>
                            <a:rPr lang="el-GR" sz="2400" b="0" i="0" smtClean="0">
                              <a:latin typeface="Cambria Math" panose="02040503050406030204" pitchFamily="18" charset="0"/>
                            </a:rPr>
                            <m:t>Δ</m:t>
                          </m:r>
                          <m:r>
                            <m:rPr>
                              <m:sty m:val="p"/>
                            </m:rPr>
                            <a:rPr lang="en-US" sz="2400" b="0" i="0" smtClean="0">
                              <a:latin typeface="Cambria Math" panose="02040503050406030204" pitchFamily="18" charset="0"/>
                            </a:rPr>
                            <m:t>L</m:t>
                          </m:r>
                        </m:num>
                        <m:den>
                          <m:r>
                            <a:rPr lang="en-US" sz="2400" b="0" i="1" smtClean="0">
                              <a:latin typeface="Cambria Math" panose="02040503050406030204" pitchFamily="18" charset="0"/>
                            </a:rPr>
                            <m:t>10</m:t>
                          </m:r>
                        </m:den>
                      </m:f>
                      <m:r>
                        <a:rPr lang="en-US" sz="2400" b="0" i="1" smtClean="0">
                          <a:latin typeface="Cambria Math" panose="02040503050406030204" pitchFamily="18" charset="0"/>
                        </a:rPr>
                        <m:t>=0.1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⋅</m:t>
                      </m:r>
                      <m:r>
                        <m:rPr>
                          <m:sty m:val="p"/>
                        </m:rPr>
                        <a:rPr lang="el-GR" sz="24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m:rPr>
                          <m:sty m:val="p"/>
                        </m:rPr>
                        <a:rPr lang="en-US" sz="24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L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⇒</m:t>
                      </m:r>
                      <m:f>
                        <m:fPr>
                          <m:ctrlPr>
                            <a:rPr lang="en-US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sz="24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m:rPr>
                                  <m:sty m:val="p"/>
                                </m:rPr>
                                <a:rPr lang="el-GR" sz="2400">
                                  <a:latin typeface="Cambria Math" panose="02040503050406030204" pitchFamily="18" charset="0"/>
                                </a:rPr>
                                <m:t>J</m:t>
                              </m:r>
                            </m:e>
                            <m:sub>
                              <m:r>
                                <a:rPr lang="en-US" sz="2400" b="0" i="0" smtClean="0">
                                  <a:latin typeface="Cambria Math" panose="02040503050406030204" pitchFamily="18" charset="0"/>
                                </a:rPr>
                                <m:t>1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en-US" sz="2400" i="1">
                                  <a:latin typeface="Cambria Math" panose="02040503050406030204" pitchFamily="18" charset="0"/>
                                </a:rPr>
                              </m:ctrlPr>
                            </m:sSubPr>
                            <m:e>
                              <m:r>
                                <m:rPr>
                                  <m:sty m:val="p"/>
                                </m:rPr>
                                <a:rPr lang="el-GR" sz="2400">
                                  <a:latin typeface="Cambria Math" panose="02040503050406030204" pitchFamily="18" charset="0"/>
                                </a:rPr>
                                <m:t>J</m:t>
                              </m:r>
                            </m:e>
                            <m:sub>
                              <m:r>
                                <a:rPr lang="en-US" sz="2400">
                                  <a:latin typeface="Cambria Math" panose="02040503050406030204" pitchFamily="18" charset="0"/>
                                </a:rPr>
                                <m:t>2</m:t>
                              </m:r>
                            </m:sub>
                          </m:sSub>
                        </m:den>
                      </m:f>
                      <m:r>
                        <a:rPr lang="en-US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 </m:t>
                      </m:r>
                      <m:sSup>
                        <m:sSupPr>
                          <m:ctrlPr>
                            <a:rPr lang="en-US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10</m:t>
                          </m:r>
                        </m:e>
                        <m:sup>
                          <m:r>
                            <a:rPr lang="en-US" sz="2400" i="1">
                              <a:latin typeface="Cambria Math" panose="02040503050406030204" pitchFamily="18" charset="0"/>
                            </a:rPr>
                            <m:t>0.1</m:t>
                          </m:r>
                          <m:r>
                            <a:rPr lang="en-US" sz="2400" i="1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⋅</m:t>
                          </m:r>
                          <m:r>
                            <m:rPr>
                              <m:sty m:val="p"/>
                            </m:rPr>
                            <a:rPr lang="el-GR" sz="24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Δ</m:t>
                          </m:r>
                          <m:r>
                            <m:rPr>
                              <m:sty m:val="p"/>
                            </m:rPr>
                            <a:rPr lang="en-US" sz="240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</m:t>
                          </m:r>
                        </m:sup>
                      </m:sSup>
                      <m:r>
                        <a:rPr lang="en-US" sz="24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⇒</m:t>
                      </m:r>
                      <m:sSub>
                        <m:sSubPr>
                          <m:ctrlPr>
                            <a:rPr lang="en-US" sz="2400" b="1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𝑱</m:t>
                          </m:r>
                        </m:e>
                        <m:sub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𝟏</m:t>
                          </m:r>
                        </m:sub>
                      </m:sSub>
                      <m:r>
                        <a:rPr lang="en-US" sz="2400" b="1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sSup>
                        <m:sSupPr>
                          <m:ctrlP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pPr>
                        <m:e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𝟏𝟎</m:t>
                          </m:r>
                        </m:e>
                        <m:sup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𝟎</m:t>
                          </m:r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.</m:t>
                          </m:r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𝟏</m:t>
                          </m:r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⋅</m:t>
                          </m:r>
                          <m:r>
                            <a:rPr lang="el-GR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𝚫</m:t>
                          </m:r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𝑳</m:t>
                          </m:r>
                        </m:sup>
                      </m:sSup>
                      <m:r>
                        <a:rPr lang="en-US" sz="2400" b="1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sSub>
                        <m:sSubPr>
                          <m:ctrlP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l-GR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𝑱</m:t>
                          </m:r>
                        </m:e>
                        <m:sub>
                          <m:r>
                            <a:rPr lang="en-US" sz="2400" b="1" i="1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𝟐</m:t>
                          </m:r>
                        </m:sub>
                      </m:sSub>
                    </m:oMath>
                  </m:oMathPara>
                </a14:m>
                <a:endParaRPr lang="en-US" b="1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906971" y="1922201"/>
                <a:ext cx="8446287" cy="846642"/>
              </a:xfrm>
              <a:prstGeom prst="rect">
                <a:avLst/>
              </a:prstGeom>
              <a:blipFill rotWithShape="0">
                <a:blip r:embed="rId10"/>
                <a:stretch>
                  <a:fillRect/>
                </a:stretch>
              </a:blipFill>
              <a:ln w="22225">
                <a:solidFill>
                  <a:schemeClr val="accent1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5" name="Rectangle 4"/>
              <p:cNvSpPr/>
              <p:nvPr/>
            </p:nvSpPr>
            <p:spPr>
              <a:xfrm>
                <a:off x="3617567" y="3198550"/>
                <a:ext cx="5025094" cy="332398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 smtClean="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800" b="0" i="0" smtClean="0">
                        <a:latin typeface="Cambria Math" panose="02040503050406030204" pitchFamily="18" charset="0"/>
                      </a:rPr>
                      <m:t>=10 </m:t>
                    </m:r>
                    <m:r>
                      <m:rPr>
                        <m:sty m:val="p"/>
                      </m:rPr>
                      <a:rPr lang="en-US" sz="2800" b="0" i="0" smtClean="0">
                        <a:latin typeface="Cambria Math" panose="02040503050406030204" pitchFamily="18" charset="0"/>
                      </a:rPr>
                      <m:t>dB</m:t>
                    </m:r>
                    <m:r>
                      <a:rPr lang="en-US" sz="2800" b="0" i="0" smtClean="0">
                        <a:latin typeface="Cambria Math" panose="02040503050406030204" pitchFamily="18" charset="0"/>
                      </a:rPr>
                      <m:t>  </m:t>
                    </m:r>
                    <m:r>
                      <a:rPr lang="en-US" sz="2800" b="0" i="1" smtClean="0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US" sz="2800" dirty="0" smtClean="0"/>
                  <a:t>  </a:t>
                </a:r>
                <a:r>
                  <a:rPr lang="el-GR" sz="2800" dirty="0" smtClean="0"/>
                  <a:t> 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𝟏𝟎</m:t>
                    </m:r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endParaRPr lang="en-US" sz="2800" dirty="0" smtClean="0"/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=5 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dB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 </m:t>
                    </m:r>
                    <m:r>
                      <a:rPr lang="el-GR" sz="2800" b="0" i="1" smtClean="0">
                        <a:latin typeface="Cambria Math" panose="02040503050406030204" pitchFamily="18" charset="0"/>
                      </a:rPr>
                      <m:t>    </m:t>
                    </m:r>
                    <m:r>
                      <a:rPr lang="en-US" sz="2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US" sz="2800" dirty="0"/>
                  <a:t>  </a:t>
                </a:r>
                <a:r>
                  <a:rPr lang="el-GR" sz="2800" dirty="0" smtClean="0"/>
                  <a:t>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𝟑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.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𝟏𝟔</m:t>
                    </m:r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endParaRPr lang="en-US" sz="2800" dirty="0" smtClean="0">
                  <a:latin typeface="Cambria Math" panose="02040503050406030204" pitchFamily="18" charset="0"/>
                </a:endParaRPr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=3 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dB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 </m:t>
                    </m:r>
                    <m:r>
                      <a:rPr lang="el-GR" sz="2800" b="0" i="1" smtClean="0">
                        <a:latin typeface="Cambria Math" panose="02040503050406030204" pitchFamily="18" charset="0"/>
                      </a:rPr>
                      <m:t>    </m:t>
                    </m:r>
                    <m:r>
                      <a:rPr lang="en-US" sz="2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US" sz="2800" dirty="0"/>
                  <a:t> </a:t>
                </a:r>
                <a:r>
                  <a:rPr lang="el-GR" sz="2800" dirty="0" smtClean="0"/>
                  <a:t>  </a:t>
                </a:r>
                <a:r>
                  <a:rPr lang="en-US" sz="2800" dirty="0" smtClean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𝟐</m:t>
                    </m:r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endParaRPr lang="en-US" sz="2800" dirty="0" smtClean="0"/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=1 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dB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 </m:t>
                    </m:r>
                    <m:r>
                      <a:rPr lang="el-GR" sz="2800" b="0" i="1" smtClean="0">
                        <a:latin typeface="Cambria Math" panose="02040503050406030204" pitchFamily="18" charset="0"/>
                      </a:rPr>
                      <m:t>    </m:t>
                    </m:r>
                    <m:r>
                      <a:rPr lang="en-US" sz="2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US" sz="2800" dirty="0"/>
                  <a:t> </a:t>
                </a:r>
                <a:r>
                  <a:rPr lang="el-GR" sz="2800" dirty="0" smtClean="0"/>
                  <a:t>  </a:t>
                </a:r>
                <a:r>
                  <a:rPr lang="en-US" sz="2800" dirty="0" smtClean="0"/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=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𝟏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.</m:t>
                    </m:r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𝟐</m:t>
                    </m:r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</a:rPr>
                      <m:t>𝟓</m:t>
                    </m:r>
                    <m:r>
                      <a:rPr lang="en-US" sz="2800" b="1" i="1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∙</m:t>
                    </m:r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endParaRPr lang="en-US" sz="2800" dirty="0" smtClean="0"/>
              </a:p>
              <a:p>
                <a:pPr>
                  <a:lnSpc>
                    <a:spcPct val="150000"/>
                  </a:lnSpc>
                </a:pP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l-GR" sz="2800">
                        <a:latin typeface="Cambria Math" panose="02040503050406030204" pitchFamily="18" charset="0"/>
                      </a:rPr>
                      <m:t>Δ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L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=0.1 </m:t>
                    </m:r>
                    <m:r>
                      <m:rPr>
                        <m:sty m:val="p"/>
                      </m:rPr>
                      <a:rPr lang="en-US" sz="2800">
                        <a:latin typeface="Cambria Math" panose="02040503050406030204" pitchFamily="18" charset="0"/>
                      </a:rPr>
                      <m:t>dB</m:t>
                    </m:r>
                    <m:r>
                      <a:rPr lang="en-US" sz="2800">
                        <a:latin typeface="Cambria Math" panose="02040503050406030204" pitchFamily="18" charset="0"/>
                      </a:rPr>
                      <m:t> </m:t>
                    </m:r>
                    <m:r>
                      <a:rPr lang="el-GR" sz="2800" b="0" i="1" smtClean="0">
                        <a:latin typeface="Cambria Math" panose="02040503050406030204" pitchFamily="18" charset="0"/>
                      </a:rPr>
                      <m:t> </m:t>
                    </m:r>
                    <m:r>
                      <a:rPr lang="en-US" sz="28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→</m:t>
                    </m:r>
                  </m:oMath>
                </a14:m>
                <a:r>
                  <a:rPr lang="en-US" sz="2800" dirty="0"/>
                  <a:t>  </a:t>
                </a:r>
                <a:r>
                  <a:rPr lang="el-GR" sz="2800" dirty="0" smtClean="0"/>
                  <a:t> 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𝟏</m:t>
                        </m:r>
                      </m:sub>
                    </m:sSub>
                    <m:r>
                      <a:rPr lang="en-US" sz="2800" b="1" i="1" smtClean="0">
                        <a:solidFill>
                          <a:srgbClr val="FF0000"/>
                        </a:solidFill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≅</m:t>
                    </m:r>
                    <m:sSub>
                      <m:sSubPr>
                        <m:ctrlP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l-GR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𝑱</m:t>
                        </m:r>
                      </m:e>
                      <m:sub>
                        <m:r>
                          <a:rPr lang="en-US" sz="2800" b="1" i="1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𝟐</m:t>
                        </m:r>
                      </m:sub>
                    </m:sSub>
                  </m:oMath>
                </a14:m>
                <a:endParaRPr lang="en-US" sz="2800" dirty="0"/>
              </a:p>
            </p:txBody>
          </p:sp>
        </mc:Choice>
        <mc:Fallback xmlns="">
          <p:sp>
            <p:nvSpPr>
              <p:cNvPr id="5" name="Rectangle 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17567" y="3198550"/>
                <a:ext cx="5025094" cy="3323987"/>
              </a:xfrm>
              <a:prstGeom prst="rect">
                <a:avLst/>
              </a:prstGeom>
              <a:blipFill rotWithShape="0">
                <a:blip r:embed="rId11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288817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-740" r="16405" b="28153"/>
          <a:stretch/>
        </p:blipFill>
        <p:spPr>
          <a:xfrm>
            <a:off x="361140" y="592950"/>
            <a:ext cx="6477810" cy="1607908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34395" y="1878366"/>
            <a:ext cx="5904555" cy="2255484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0" y="3784773"/>
            <a:ext cx="11791950" cy="163449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287719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251075" y="291347"/>
            <a:ext cx="3137397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36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ΠΡΟΣΘΕΣΗ </a:t>
            </a:r>
            <a:r>
              <a:rPr lang="en-US" sz="36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dB: </a:t>
            </a:r>
            <a:endParaRPr lang="en-US" sz="3600" b="1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4" name="TextBox 3"/>
              <p:cNvSpPr txBox="1"/>
              <p:nvPr/>
            </p:nvSpPr>
            <p:spPr>
              <a:xfrm>
                <a:off x="3842626" y="348885"/>
                <a:ext cx="7259231" cy="584775"/>
              </a:xfrm>
              <a:prstGeom prst="rect">
                <a:avLst/>
              </a:prstGeom>
              <a:ln w="25400">
                <a:prstDash val="sysDash"/>
              </a:ln>
            </p:spPr>
            <p:style>
              <a:lnRef idx="2">
                <a:schemeClr val="accent4"/>
              </a:lnRef>
              <a:fillRef idx="1">
                <a:schemeClr val="lt1"/>
              </a:fillRef>
              <a:effectRef idx="0">
                <a:schemeClr val="accent4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2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𝑆</m:t>
                          </m:r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=</m:t>
                          </m:r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𝐿</m:t>
                          </m:r>
                        </m:e>
                        <m:sub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32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⊕</m:t>
                      </m:r>
                      <m:sSub>
                        <m:sSubPr>
                          <m:ctrlPr>
                            <a:rPr lang="en-US" sz="32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𝐿</m:t>
                          </m:r>
                        </m:e>
                        <m:sub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l-GR" sz="32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=10</m:t>
                      </m:r>
                      <m:func>
                        <m:funcPr>
                          <m:ctrlP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funcPr>
                        <m:fName>
                          <m:r>
                            <m:rPr>
                              <m:sty m:val="p"/>
                            </m:rPr>
                            <a:rPr lang="en-US" sz="3200" b="0" i="0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log</m:t>
                          </m:r>
                        </m:fName>
                        <m:e>
                          <m:d>
                            <m:dPr>
                              <m:ctrlPr>
                                <a:rPr lang="en-US" sz="32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</m:ctrlPr>
                            </m:dPr>
                            <m:e>
                              <m:sSup>
                                <m:sSupPr>
                                  <m:ctrlPr>
                                    <a:rPr lang="en-US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10</m:t>
                                  </m:r>
                                </m:e>
                                <m:sup>
                                  <m:r>
                                    <a:rPr lang="el-GR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0.1</m:t>
                                  </m:r>
                                  <m:sSub>
                                    <m:sSubPr>
                                      <m:ctrlPr>
                                        <a:rPr lang="el-GR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𝐿</m:t>
                                      </m:r>
                                    </m:e>
                                    <m:sub>
                                      <m:r>
                                        <a:rPr lang="en-US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1</m:t>
                                      </m:r>
                                    </m:sub>
                                  </m:sSub>
                                </m:sup>
                              </m:sSup>
                              <m:r>
                                <a:rPr lang="en-US" sz="3200" b="0" i="1" smtClean="0">
                                  <a:latin typeface="Cambria Math" panose="02040503050406030204" pitchFamily="18" charset="0"/>
                                  <a:ea typeface="Cambria Math" panose="02040503050406030204" pitchFamily="18" charset="0"/>
                                </a:rPr>
                                <m:t>+</m:t>
                              </m:r>
                              <m:sSup>
                                <m:sSupPr>
                                  <m:ctrlPr>
                                    <a:rPr lang="en-US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</m:ctrlPr>
                                </m:sSupPr>
                                <m:e>
                                  <m:r>
                                    <a:rPr lang="en-US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10</m:t>
                                  </m:r>
                                </m:e>
                                <m:sup>
                                  <m:r>
                                    <a:rPr lang="en-US" sz="3200" b="0" i="1" smtClean="0">
                                      <a:latin typeface="Cambria Math" panose="02040503050406030204" pitchFamily="18" charset="0"/>
                                      <a:ea typeface="Cambria Math" panose="02040503050406030204" pitchFamily="18" charset="0"/>
                                    </a:rPr>
                                    <m:t>0.1</m:t>
                                  </m:r>
                                  <m:sSub>
                                    <m:sSubPr>
                                      <m:ctrlPr>
                                        <a:rPr lang="en-US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</m:ctrlPr>
                                    </m:sSubPr>
                                    <m:e>
                                      <m:r>
                                        <a:rPr lang="en-US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𝐿</m:t>
                                      </m:r>
                                    </m:e>
                                    <m:sub>
                                      <m:r>
                                        <a:rPr lang="en-US" sz="3200" b="0" i="1" smtClean="0">
                                          <a:latin typeface="Cambria Math" panose="02040503050406030204" pitchFamily="18" charset="0"/>
                                          <a:ea typeface="Cambria Math" panose="02040503050406030204" pitchFamily="18" charset="0"/>
                                        </a:rPr>
                                        <m:t>2</m:t>
                                      </m:r>
                                    </m:sub>
                                  </m:sSub>
                                </m:sup>
                              </m:sSup>
                            </m:e>
                          </m:d>
                        </m:e>
                      </m:func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4" name="TextBox 3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42626" y="348885"/>
                <a:ext cx="7259231" cy="584775"/>
              </a:xfrm>
              <a:prstGeom prst="rect">
                <a:avLst/>
              </a:prstGeom>
              <a:blipFill rotWithShape="0">
                <a:blip r:embed="rId2"/>
                <a:stretch>
                  <a:fillRect/>
                </a:stretch>
              </a:blipFill>
              <a:ln w="25400">
                <a:prstDash val="sysDash"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6" name="Picture 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448" y="1323282"/>
            <a:ext cx="6955879" cy="5335130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6214070" y="1644001"/>
                <a:ext cx="5414046" cy="584775"/>
              </a:xfrm>
              <a:prstGeom prst="rect">
                <a:avLst/>
              </a:prstGeom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200" i="1" smtClean="0">
                              <a:latin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𝑆</m:t>
                          </m:r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=</m:t>
                          </m:r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𝐿</m:t>
                          </m:r>
                        </m:e>
                        <m:sub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1</m:t>
                          </m:r>
                        </m:sub>
                      </m:sSub>
                      <m:r>
                        <a:rPr lang="en-US" sz="32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⊕</m:t>
                      </m:r>
                      <m:sSub>
                        <m:sSubPr>
                          <m:ctrlPr>
                            <a:rPr lang="en-US" sz="320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𝐿</m:t>
                          </m:r>
                        </m:e>
                        <m:sub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2</m:t>
                          </m:r>
                        </m:sub>
                      </m:sSub>
                      <m:r>
                        <a:rPr lang="el-GR" sz="32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</m:t>
                      </m:r>
                      <m:sSub>
                        <m:sSubPr>
                          <m:ctrlPr>
                            <a:rPr lang="el-GR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</m:ctrlPr>
                        </m:sSub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𝐿</m:t>
                          </m:r>
                        </m:e>
                        <m:sub>
                          <m:r>
                            <a:rPr lang="en-US" sz="3200" b="0" i="1" smtClean="0"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𝑚𝑎𝑥</m:t>
                          </m:r>
                        </m:sub>
                      </m:sSub>
                      <m:r>
                        <a:rPr lang="en-US" sz="32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+</m:t>
                      </m:r>
                      <m:r>
                        <a:rPr lang="en-US" sz="32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𝐶</m:t>
                      </m:r>
                      <m:r>
                        <a:rPr lang="en-US" sz="32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m:rPr>
                          <m:sty m:val="p"/>
                        </m:rPr>
                        <a:rPr lang="el-GR" sz="32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m:rPr>
                          <m:sty m:val="p"/>
                        </m:rPr>
                        <a:rPr lang="en-US" sz="32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L</m:t>
                      </m:r>
                      <m:r>
                        <a:rPr lang="en-US" sz="32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214070" y="1644001"/>
                <a:ext cx="5414046" cy="584775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7" name="TextBox 6"/>
          <p:cNvSpPr txBox="1"/>
          <p:nvPr/>
        </p:nvSpPr>
        <p:spPr>
          <a:xfrm>
            <a:off x="7039526" y="2677507"/>
            <a:ext cx="4104009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l-GR" sz="2800" dirty="0" smtClean="0"/>
              <a:t>π.χ. </a:t>
            </a:r>
            <a:r>
              <a:rPr lang="en-US" sz="2800" dirty="0" smtClean="0"/>
              <a:t>L</a:t>
            </a:r>
            <a:r>
              <a:rPr lang="en-US" sz="2800" baseline="-25000" dirty="0" smtClean="0"/>
              <a:t>1</a:t>
            </a:r>
            <a:r>
              <a:rPr lang="en-US" sz="2800" dirty="0" smtClean="0"/>
              <a:t>=75 dB  &amp;  L</a:t>
            </a:r>
            <a:r>
              <a:rPr lang="en-US" sz="2800" baseline="-25000" dirty="0" smtClean="0"/>
              <a:t>2</a:t>
            </a:r>
            <a:r>
              <a:rPr lang="en-US" sz="2800" dirty="0" smtClean="0"/>
              <a:t> = 80 dB</a:t>
            </a:r>
            <a:endParaRPr lang="en-US" sz="2800" dirty="0"/>
          </a:p>
        </p:txBody>
      </p:sp>
      <p:sp>
        <p:nvSpPr>
          <p:cNvPr id="8" name="TextBox 7"/>
          <p:cNvSpPr txBox="1"/>
          <p:nvPr/>
        </p:nvSpPr>
        <p:spPr>
          <a:xfrm>
            <a:off x="7039526" y="3394899"/>
            <a:ext cx="2594941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err="1" smtClean="0"/>
              <a:t>L</a:t>
            </a:r>
            <a:r>
              <a:rPr lang="en-US" sz="2800" baseline="-25000" dirty="0" err="1" smtClean="0"/>
              <a:t>max</a:t>
            </a:r>
            <a:r>
              <a:rPr lang="en-US" sz="2800" dirty="0" smtClean="0"/>
              <a:t> = L</a:t>
            </a:r>
            <a:r>
              <a:rPr lang="en-US" sz="2800" baseline="-25000" dirty="0" smtClean="0"/>
              <a:t>2</a:t>
            </a:r>
            <a:r>
              <a:rPr lang="en-US" sz="2800" dirty="0" smtClean="0"/>
              <a:t> = 80 dB</a:t>
            </a:r>
            <a:endParaRPr lang="en-US" sz="2800" dirty="0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TextBox 8"/>
              <p:cNvSpPr txBox="1"/>
              <p:nvPr/>
            </p:nvSpPr>
            <p:spPr>
              <a:xfrm>
                <a:off x="7038185" y="4277856"/>
                <a:ext cx="1530611" cy="461665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l-GR" sz="240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m:rPr>
                          <m:sty m:val="p"/>
                        </m:rPr>
                        <a:rPr lang="en-US" sz="240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L</m:t>
                      </m:r>
                      <m:r>
                        <a:rPr lang="en-US" sz="24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=5</m:t>
                      </m:r>
                      <m:r>
                        <m:rPr>
                          <m:sty m:val="p"/>
                        </m:rPr>
                        <a:rPr lang="en-US" sz="2400" b="0" i="0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dB</m:t>
                      </m:r>
                    </m:oMath>
                  </m:oMathPara>
                </a14:m>
                <a:endParaRPr lang="en-US" sz="2400" dirty="0"/>
              </a:p>
            </p:txBody>
          </p:sp>
        </mc:Choice>
        <mc:Fallback xmlns=""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038185" y="4277856"/>
                <a:ext cx="1530611" cy="461665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1" name="Straight Connector 10"/>
          <p:cNvCxnSpPr/>
          <p:nvPr/>
        </p:nvCxnSpPr>
        <p:spPr>
          <a:xfrm flipV="1">
            <a:off x="3133181" y="4219898"/>
            <a:ext cx="0" cy="1554480"/>
          </a:xfrm>
          <a:prstGeom prst="line">
            <a:avLst/>
          </a:prstGeom>
          <a:ln w="25400"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flipH="1">
            <a:off x="1085488" y="4215102"/>
            <a:ext cx="2047693" cy="0"/>
          </a:xfrm>
          <a:prstGeom prst="straightConnector1">
            <a:avLst/>
          </a:prstGeom>
          <a:ln w="25400">
            <a:solidFill>
              <a:schemeClr val="accent4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Straight Arrow Connector 16"/>
          <p:cNvCxnSpPr/>
          <p:nvPr/>
        </p:nvCxnSpPr>
        <p:spPr>
          <a:xfrm>
            <a:off x="8637007" y="4508688"/>
            <a:ext cx="694653" cy="0"/>
          </a:xfrm>
          <a:prstGeom prst="straightConnector1">
            <a:avLst/>
          </a:prstGeom>
          <a:ln w="34925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/>
              <p:cNvSpPr/>
              <p:nvPr/>
            </p:nvSpPr>
            <p:spPr>
              <a:xfrm>
                <a:off x="9399871" y="4277856"/>
                <a:ext cx="1855123" cy="46166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𝐶</m:t>
                      </m:r>
                      <m:r>
                        <a:rPr lang="en-US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(</m:t>
                      </m:r>
                      <m:r>
                        <m:rPr>
                          <m:sty m:val="p"/>
                        </m:rPr>
                        <a:rPr lang="el-GR" sz="2400" i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Δ</m:t>
                      </m:r>
                      <m:r>
                        <m:rPr>
                          <m:sty m:val="p"/>
                        </m:rPr>
                        <a:rPr lang="en-US" sz="2400" i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L</m:t>
                      </m:r>
                      <m:r>
                        <a:rPr lang="en-US" sz="2400" i="1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)</m:t>
                      </m:r>
                      <m:r>
                        <a:rPr lang="en-US" sz="240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≈</m:t>
                      </m:r>
                      <m:r>
                        <a:rPr lang="en-US" sz="2400" b="0" i="1" smtClean="0"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1.2</m:t>
                      </m:r>
                    </m:oMath>
                  </m:oMathPara>
                </a14:m>
                <a:endParaRPr lang="en-US" sz="2400" i="1" dirty="0"/>
              </a:p>
            </p:txBody>
          </p:sp>
        </mc:Choice>
        <mc:Fallback xmlns="">
          <p:sp>
            <p:nvSpPr>
              <p:cNvPr id="18" name="Rectangle 1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9399871" y="4277856"/>
                <a:ext cx="1855123" cy="461665"/>
              </a:xfrm>
              <a:prstGeom prst="rect">
                <a:avLst/>
              </a:prstGeom>
              <a:blipFill rotWithShape="0">
                <a:blip r:embed="rId8"/>
                <a:stretch>
                  <a:fillRect b="-186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9" name="Rectangle 18"/>
              <p:cNvSpPr/>
              <p:nvPr/>
            </p:nvSpPr>
            <p:spPr>
              <a:xfrm>
                <a:off x="7107934" y="5111240"/>
                <a:ext cx="3127075" cy="461665"/>
              </a:xfrm>
              <a:prstGeom prst="rect">
                <a:avLst/>
              </a:prstGeom>
              <a:ln w="34925">
                <a:solidFill>
                  <a:schemeClr val="accent4"/>
                </a:solidFill>
                <a:prstDash val="sysDash"/>
              </a:ln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sSub>
                      <m:sSubPr>
                        <m:ctrlPr>
                          <a:rPr lang="en-US" sz="2400" i="1">
                            <a:latin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i="1">
                            <a:latin typeface="Cambria Math" panose="02040503050406030204" pitchFamily="18" charset="0"/>
                          </a:rPr>
                          <m:t>𝑆</m:t>
                        </m:r>
                        <m:r>
                          <a:rPr lang="en-US" sz="2400" i="1">
                            <a:latin typeface="Cambria Math" panose="02040503050406030204" pitchFamily="18" charset="0"/>
                          </a:rPr>
                          <m:t>=</m:t>
                        </m:r>
                        <m:r>
                          <a:rPr lang="en-US" sz="2400" i="1">
                            <a:latin typeface="Cambria Math" panose="02040503050406030204" pitchFamily="18" charset="0"/>
                          </a:rPr>
                          <m:t>𝐿</m:t>
                        </m:r>
                      </m:e>
                      <m:sub>
                        <m:r>
                          <a:rPr lang="en-US" sz="2400" i="1">
                            <a:latin typeface="Cambria Math" panose="02040503050406030204" pitchFamily="18" charset="0"/>
                          </a:rPr>
                          <m:t>1</m:t>
                        </m:r>
                      </m:sub>
                    </m:sSub>
                    <m:r>
                      <a:rPr lang="en-US" sz="2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⊕</m:t>
                    </m:r>
                    <m:sSub>
                      <m:sSubPr>
                        <m:ctrlPr>
                          <a:rPr lang="en-US" sz="2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</m:ctrlPr>
                      </m:sSubPr>
                      <m:e>
                        <m:r>
                          <a:rPr lang="en-US" sz="2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𝐿</m:t>
                        </m:r>
                      </m:e>
                      <m:sub>
                        <m:r>
                          <a:rPr lang="en-US" sz="2400" i="1">
                            <a:latin typeface="Cambria Math" panose="02040503050406030204" pitchFamily="18" charset="0"/>
                            <a:ea typeface="Cambria Math" panose="02040503050406030204" pitchFamily="18" charset="0"/>
                          </a:rPr>
                          <m:t>2</m:t>
                        </m:r>
                      </m:sub>
                    </m:sSub>
                    <m:r>
                      <a:rPr lang="el-GR" sz="2400" i="1">
                        <a:latin typeface="Cambria Math" panose="02040503050406030204" pitchFamily="18" charset="0"/>
                        <a:ea typeface="Cambria Math" panose="02040503050406030204" pitchFamily="18" charset="0"/>
                      </a:rPr>
                      <m:t>=</m:t>
                    </m:r>
                  </m:oMath>
                </a14:m>
                <a:r>
                  <a:rPr lang="en-US" sz="2400" dirty="0" smtClean="0"/>
                  <a:t> 81.2 dB</a:t>
                </a:r>
                <a:endParaRPr lang="en-US" sz="2400" dirty="0"/>
              </a:p>
            </p:txBody>
          </p:sp>
        </mc:Choice>
        <mc:Fallback xmlns="">
          <p:sp>
            <p:nvSpPr>
              <p:cNvPr id="19" name="Rectangle 18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107934" y="5111240"/>
                <a:ext cx="3127075" cy="461665"/>
              </a:xfrm>
              <a:prstGeom prst="rect">
                <a:avLst/>
              </a:prstGeom>
              <a:blipFill rotWithShape="0">
                <a:blip r:embed="rId9"/>
                <a:stretch>
                  <a:fillRect t="-6098" r="-1349" b="-23171"/>
                </a:stretch>
              </a:blipFill>
              <a:ln w="34925">
                <a:solidFill>
                  <a:schemeClr val="accent4"/>
                </a:solidFill>
                <a:prstDash val="sysDash"/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0" name="TextBox 19"/>
          <p:cNvSpPr txBox="1"/>
          <p:nvPr/>
        </p:nvSpPr>
        <p:spPr>
          <a:xfrm>
            <a:off x="7159795" y="6063001"/>
            <a:ext cx="345479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</a:rPr>
              <a:t>L</a:t>
            </a:r>
            <a:r>
              <a:rPr lang="en-US" sz="2400" b="1" baseline="-25000" dirty="0" smtClean="0">
                <a:solidFill>
                  <a:srgbClr val="FF0000"/>
                </a:solidFill>
              </a:rPr>
              <a:t>1</a:t>
            </a:r>
            <a:r>
              <a:rPr lang="en-US" sz="2400" b="1" dirty="0" smtClean="0">
                <a:solidFill>
                  <a:srgbClr val="FF0000"/>
                </a:solidFill>
              </a:rPr>
              <a:t>+L</a:t>
            </a:r>
            <a:r>
              <a:rPr lang="en-US" sz="2400" b="1" baseline="-25000" dirty="0" smtClean="0">
                <a:solidFill>
                  <a:srgbClr val="FF0000"/>
                </a:solidFill>
              </a:rPr>
              <a:t>2</a:t>
            </a:r>
            <a:r>
              <a:rPr lang="en-US" sz="2400" b="1" dirty="0" smtClean="0">
                <a:solidFill>
                  <a:srgbClr val="FF0000"/>
                </a:solidFill>
              </a:rPr>
              <a:t>=155 dB  !!!</a:t>
            </a:r>
            <a:r>
              <a:rPr lang="el-GR" sz="2400" b="1" dirty="0" smtClean="0">
                <a:solidFill>
                  <a:srgbClr val="FF0000"/>
                </a:solidFill>
              </a:rPr>
              <a:t> </a:t>
            </a:r>
            <a:r>
              <a:rPr lang="el-GR" sz="2400" dirty="0">
                <a:solidFill>
                  <a:srgbClr val="FF0000"/>
                </a:solidFill>
                <a:ea typeface="Cambria Math" panose="02040503050406030204" pitchFamily="18" charset="0"/>
              </a:rPr>
              <a:t>προσοχή</a:t>
            </a:r>
            <a:endParaRPr lang="en-US" sz="2400" b="1" dirty="0">
              <a:solidFill>
                <a:srgbClr val="FF0000"/>
              </a:solidFill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1" name="TextBox 20"/>
              <p:cNvSpPr txBox="1"/>
              <p:nvPr/>
            </p:nvSpPr>
            <p:spPr>
              <a:xfrm>
                <a:off x="7646903" y="5619652"/>
                <a:ext cx="633507" cy="646331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 smtClean="0">
                          <a:solidFill>
                            <a:srgbClr val="FF0000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≠</m:t>
                      </m:r>
                    </m:oMath>
                  </m:oMathPara>
                </a14:m>
                <a:endParaRPr lang="en-US" sz="3600" dirty="0">
                  <a:solidFill>
                    <a:srgbClr val="FF0000"/>
                  </a:solidFill>
                </a:endParaRPr>
              </a:p>
            </p:txBody>
          </p:sp>
        </mc:Choice>
        <mc:Fallback xmlns="">
          <p:sp>
            <p:nvSpPr>
              <p:cNvPr id="21" name="TextBox 20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646903" y="5619652"/>
                <a:ext cx="633507" cy="646331"/>
              </a:xfrm>
              <a:prstGeom prst="rect">
                <a:avLst/>
              </a:prstGeom>
              <a:blipFill rotWithShape="0">
                <a:blip r:embed="rId10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86301585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22" presetClass="entr" presetSubtype="2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right)">
                                      <p:cBhvr>
                                        <p:cTn id="11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9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2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  <p:bldP spid="19" grpId="0" animBg="1"/>
      <p:bldP spid="20" grpId="0"/>
      <p:bldP spid="21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11521" r="7300"/>
          <a:stretch/>
        </p:blipFill>
        <p:spPr>
          <a:xfrm>
            <a:off x="213359" y="444489"/>
            <a:ext cx="7269481" cy="466344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3232490" y="182880"/>
            <a:ext cx="5727017" cy="584775"/>
          </a:xfrm>
          <a:prstGeom prst="rect">
            <a:avLst/>
          </a:prstGeom>
        </p:spPr>
        <p:style>
          <a:lnRef idx="1">
            <a:schemeClr val="accent4"/>
          </a:lnRef>
          <a:fillRef idx="2">
            <a:schemeClr val="accent4"/>
          </a:fillRef>
          <a:effectRef idx="1">
            <a:schemeClr val="accent4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l-GR" sz="32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ΑΝΑΚΛΑΣΗ ΗΧΗΤΙΚΩΝ ΚΥΜΑΤΩΝ</a:t>
            </a:r>
            <a:endParaRPr lang="en-US" sz="32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135880" y="5127633"/>
            <a:ext cx="6821483" cy="138499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l-GR" sz="2800" b="1" dirty="0" smtClean="0"/>
              <a:t>ΗΧΩΣ</a:t>
            </a:r>
            <a:r>
              <a:rPr lang="el-GR" sz="2800" dirty="0" smtClean="0"/>
              <a:t>            (απόσταση εμποδίου &gt;</a:t>
            </a:r>
            <a:r>
              <a:rPr lang="en-US" sz="2800" dirty="0" smtClean="0"/>
              <a:t> </a:t>
            </a:r>
            <a:r>
              <a:rPr lang="el-GR" sz="2800" dirty="0" smtClean="0"/>
              <a:t>17 </a:t>
            </a:r>
            <a:r>
              <a:rPr lang="en-US" sz="2800" dirty="0" smtClean="0"/>
              <a:t>m</a:t>
            </a:r>
            <a:r>
              <a:rPr lang="el-GR" sz="2800" dirty="0" smtClean="0"/>
              <a:t>)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800" dirty="0" smtClean="0"/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l-GR" sz="2800" b="1" dirty="0" smtClean="0"/>
              <a:t>ΜΕΤΗΧΗΣΗ</a:t>
            </a:r>
            <a:r>
              <a:rPr lang="el-GR" sz="2800" dirty="0" smtClean="0"/>
              <a:t>  (</a:t>
            </a:r>
            <a:r>
              <a:rPr lang="el-GR" sz="2800" dirty="0"/>
              <a:t>απόσταση εμποδίου </a:t>
            </a:r>
            <a:r>
              <a:rPr lang="el-GR" sz="2800" dirty="0" smtClean="0"/>
              <a:t>&lt;</a:t>
            </a:r>
            <a:r>
              <a:rPr lang="en-US" sz="2800" dirty="0" smtClean="0"/>
              <a:t> </a:t>
            </a:r>
            <a:r>
              <a:rPr lang="el-GR" sz="2800" dirty="0"/>
              <a:t>17 </a:t>
            </a:r>
            <a:r>
              <a:rPr lang="en-US" sz="2800" dirty="0" smtClean="0"/>
              <a:t>m</a:t>
            </a:r>
            <a:r>
              <a:rPr lang="el-GR" sz="2800" dirty="0" smtClean="0"/>
              <a:t>)</a:t>
            </a:r>
            <a:endParaRPr lang="en-US" sz="2800" dirty="0"/>
          </a:p>
        </p:txBody>
      </p:sp>
      <p:sp>
        <p:nvSpPr>
          <p:cNvPr id="5" name="Rectangle 4"/>
          <p:cNvSpPr/>
          <p:nvPr/>
        </p:nvSpPr>
        <p:spPr>
          <a:xfrm>
            <a:off x="0" y="5343076"/>
            <a:ext cx="4983481" cy="95410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l-GR" sz="2800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Επανάληψη </a:t>
            </a:r>
            <a:r>
              <a:rPr lang="el-GR" sz="2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ενός ήχου </a:t>
            </a:r>
            <a:r>
              <a:rPr lang="el-GR" sz="2800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μετά </a:t>
            </a:r>
            <a:r>
              <a:rPr lang="el-GR" sz="2800" dirty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την ανάκλαση του από </a:t>
            </a:r>
            <a:r>
              <a:rPr lang="el-GR" sz="2800" dirty="0" smtClean="0"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εμπόδιο: </a:t>
            </a:r>
            <a:endParaRPr lang="en-US" sz="2800" dirty="0"/>
          </a:p>
        </p:txBody>
      </p:sp>
    </p:spTree>
    <p:extLst>
      <p:ext uri="{BB962C8B-B14F-4D97-AF65-F5344CB8AC3E}">
        <p14:creationId xmlns:p14="http://schemas.microsoft.com/office/powerpoint/2010/main" val="25089608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60919" y="1797193"/>
            <a:ext cx="5007936" cy="2388400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/>
          <a:srcRect l="2881"/>
          <a:stretch/>
        </p:blipFill>
        <p:spPr>
          <a:xfrm>
            <a:off x="96253" y="995699"/>
            <a:ext cx="5760251" cy="5330469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3670842" y="72369"/>
            <a:ext cx="4371325" cy="769441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none" lIns="91440" tIns="45720" rIns="91440" bIns="45720">
            <a:spAutoFit/>
          </a:bodyPr>
          <a:lstStyle/>
          <a:p>
            <a:pPr algn="ctr"/>
            <a:r>
              <a:rPr lang="el-GR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ΣΤΑΣΙΜΑ ΚΥΜΑΤΑ</a:t>
            </a:r>
            <a:endParaRPr lang="en-US" sz="4400" b="1" cap="none" spc="0" dirty="0">
              <a:ln w="12700" cmpd="sng">
                <a:solidFill>
                  <a:schemeClr val="accent4"/>
                </a:solidFill>
                <a:prstDash val="solid"/>
              </a:ln>
              <a:gradFill>
                <a:gsLst>
                  <a:gs pos="0">
                    <a:schemeClr val="accent4"/>
                  </a:gs>
                  <a:gs pos="4000">
                    <a:schemeClr val="accent4">
                      <a:lumMod val="60000"/>
                      <a:lumOff val="40000"/>
                    </a:schemeClr>
                  </a:gs>
                  <a:gs pos="87000">
                    <a:schemeClr val="accent4">
                      <a:lumMod val="20000"/>
                      <a:lumOff val="80000"/>
                    </a:schemeClr>
                  </a:gs>
                </a:gsLst>
                <a:lin ang="5400000"/>
              </a:gradFill>
              <a:effectLst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6912961" y="4930738"/>
            <a:ext cx="2629438" cy="4001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000" b="1" dirty="0" smtClean="0">
                <a:solidFill>
                  <a:srgbClr val="FF0000"/>
                </a:solidFill>
              </a:rPr>
              <a:t>N : </a:t>
            </a:r>
            <a:r>
              <a:rPr lang="el-GR" sz="2000" b="1" dirty="0" smtClean="0">
                <a:solidFill>
                  <a:srgbClr val="FF0000"/>
                </a:solidFill>
              </a:rPr>
              <a:t>ΔΕΣΜΟΙ (πλάτος=0</a:t>
            </a:r>
            <a:r>
              <a:rPr lang="el-GR" dirty="0" smtClean="0">
                <a:solidFill>
                  <a:srgbClr val="FF0000"/>
                </a:solidFill>
              </a:rPr>
              <a:t>)</a:t>
            </a:r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6912961" y="5478449"/>
            <a:ext cx="265188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00B0F0"/>
                </a:solidFill>
              </a:rPr>
              <a:t>A : </a:t>
            </a:r>
            <a:r>
              <a:rPr lang="el-GR" b="1" dirty="0" smtClean="0">
                <a:solidFill>
                  <a:srgbClr val="00B0F0"/>
                </a:solidFill>
              </a:rPr>
              <a:t>ΚΟΙΛΙΕΣ (πλάτος=</a:t>
            </a:r>
            <a:r>
              <a:rPr lang="en-US" b="1" dirty="0" smtClean="0">
                <a:solidFill>
                  <a:srgbClr val="00B0F0"/>
                </a:solidFill>
              </a:rPr>
              <a:t>max</a:t>
            </a:r>
            <a:r>
              <a:rPr lang="el-GR" b="1" dirty="0" smtClean="0">
                <a:solidFill>
                  <a:srgbClr val="00B0F0"/>
                </a:solidFill>
              </a:rPr>
              <a:t>)</a:t>
            </a:r>
            <a:endParaRPr lang="en-US" b="1" dirty="0" smtClean="0">
              <a:solidFill>
                <a:srgbClr val="00B0F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90832" y="811033"/>
            <a:ext cx="1914627" cy="369332"/>
          </a:xfrm>
          <a:prstGeom prst="rect">
            <a:avLst/>
          </a:prstGeom>
        </p:spPr>
        <p:style>
          <a:lnRef idx="2">
            <a:schemeClr val="accent6">
              <a:shade val="50000"/>
            </a:schemeClr>
          </a:lnRef>
          <a:fillRef idx="1">
            <a:schemeClr val="accent6"/>
          </a:fillRef>
          <a:effectRef idx="0">
            <a:schemeClr val="accent6"/>
          </a:effectRef>
          <a:fontRef idx="minor">
            <a:schemeClr val="lt1"/>
          </a:fontRef>
        </p:style>
        <p:txBody>
          <a:bodyPr wrap="none" rtlCol="0">
            <a:sp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l-GR" dirty="0" smtClean="0"/>
              <a:t>ΧΟΡΔΗ</a:t>
            </a:r>
            <a:r>
              <a:rPr lang="en-US" dirty="0" smtClean="0"/>
              <a:t> - </a:t>
            </a:r>
            <a:r>
              <a:rPr lang="el-GR" dirty="0" smtClean="0"/>
              <a:t>ΝΗΜΑ</a:t>
            </a:r>
            <a:endParaRPr lang="en-US" dirty="0"/>
          </a:p>
        </p:txBody>
      </p:sp>
      <p:grpSp>
        <p:nvGrpSpPr>
          <p:cNvPr id="35" name="Group 34"/>
          <p:cNvGrpSpPr/>
          <p:nvPr/>
        </p:nvGrpSpPr>
        <p:grpSpPr>
          <a:xfrm>
            <a:off x="6912961" y="3946967"/>
            <a:ext cx="1825925" cy="937549"/>
            <a:chOff x="6912961" y="3946967"/>
            <a:chExt cx="1825925" cy="937549"/>
          </a:xfrm>
        </p:grpSpPr>
        <p:cxnSp>
          <p:nvCxnSpPr>
            <p:cNvPr id="12" name="Straight Arrow Connector 11"/>
            <p:cNvCxnSpPr/>
            <p:nvPr/>
          </p:nvCxnSpPr>
          <p:spPr>
            <a:xfrm flipH="1" flipV="1">
              <a:off x="6912961" y="3946967"/>
              <a:ext cx="575859" cy="937549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4" name="Straight Arrow Connector 13"/>
            <p:cNvCxnSpPr/>
            <p:nvPr/>
          </p:nvCxnSpPr>
          <p:spPr>
            <a:xfrm flipH="1" flipV="1">
              <a:off x="7517757" y="3970116"/>
              <a:ext cx="52086" cy="914400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6" name="Straight Arrow Connector 15"/>
            <p:cNvCxnSpPr/>
            <p:nvPr/>
          </p:nvCxnSpPr>
          <p:spPr>
            <a:xfrm flipV="1">
              <a:off x="8042167" y="3987478"/>
              <a:ext cx="106410" cy="897038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Arrow Connector 19"/>
            <p:cNvCxnSpPr/>
            <p:nvPr/>
          </p:nvCxnSpPr>
          <p:spPr>
            <a:xfrm flipV="1">
              <a:off x="8235387" y="3987478"/>
              <a:ext cx="503499" cy="897038"/>
            </a:xfrm>
            <a:prstGeom prst="straightConnector1">
              <a:avLst/>
            </a:prstGeom>
            <a:ln>
              <a:solidFill>
                <a:srgbClr val="FF0000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6" name="Group 35"/>
          <p:cNvGrpSpPr/>
          <p:nvPr/>
        </p:nvGrpSpPr>
        <p:grpSpPr>
          <a:xfrm>
            <a:off x="6912960" y="4143837"/>
            <a:ext cx="1565032" cy="1519278"/>
            <a:chOff x="6912960" y="4143837"/>
            <a:chExt cx="1565032" cy="1519278"/>
          </a:xfrm>
        </p:grpSpPr>
        <p:cxnSp>
          <p:nvCxnSpPr>
            <p:cNvPr id="22" name="Elbow Connector 21"/>
            <p:cNvCxnSpPr>
              <a:stCxn id="9" idx="1"/>
            </p:cNvCxnSpPr>
            <p:nvPr/>
          </p:nvCxnSpPr>
          <p:spPr>
            <a:xfrm rot="10800000" flipH="1">
              <a:off x="6912960" y="4143837"/>
              <a:ext cx="272811" cy="1519278"/>
            </a:xfrm>
            <a:prstGeom prst="bentConnector4">
              <a:avLst>
                <a:gd name="adj1" fmla="val -83794"/>
                <a:gd name="adj2" fmla="val 56077"/>
              </a:avLst>
            </a:prstGeom>
            <a:ln w="19050"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grpSp>
          <p:nvGrpSpPr>
            <p:cNvPr id="28" name="Group 27"/>
            <p:cNvGrpSpPr/>
            <p:nvPr/>
          </p:nvGrpSpPr>
          <p:grpSpPr>
            <a:xfrm>
              <a:off x="7196421" y="4143837"/>
              <a:ext cx="1281571" cy="451036"/>
              <a:chOff x="9857232" y="5212079"/>
              <a:chExt cx="1281571" cy="451036"/>
            </a:xfrm>
          </p:grpSpPr>
          <p:cxnSp>
            <p:nvCxnSpPr>
              <p:cNvPr id="24" name="Straight Connector 23"/>
              <p:cNvCxnSpPr/>
              <p:nvPr/>
            </p:nvCxnSpPr>
            <p:spPr>
              <a:xfrm flipV="1">
                <a:off x="9857232" y="5663114"/>
                <a:ext cx="1281571" cy="1"/>
              </a:xfrm>
              <a:prstGeom prst="line">
                <a:avLst/>
              </a:prstGeom>
              <a:ln w="19050"/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Straight Arrow Connector 25"/>
              <p:cNvCxnSpPr/>
              <p:nvPr/>
            </p:nvCxnSpPr>
            <p:spPr>
              <a:xfrm flipV="1">
                <a:off x="10469880" y="5212080"/>
                <a:ext cx="0" cy="451035"/>
              </a:xfrm>
              <a:prstGeom prst="straightConnector1">
                <a:avLst/>
              </a:prstGeom>
              <a:ln w="19050"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Straight Arrow Connector 26"/>
              <p:cNvCxnSpPr/>
              <p:nvPr/>
            </p:nvCxnSpPr>
            <p:spPr>
              <a:xfrm flipV="1">
                <a:off x="11117560" y="5212079"/>
                <a:ext cx="0" cy="451035"/>
              </a:xfrm>
              <a:prstGeom prst="straightConnector1">
                <a:avLst/>
              </a:prstGeom>
              <a:ln w="19050"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</p:grpSp>
      </p:grpSp>
    </p:spTree>
    <p:extLst>
      <p:ext uri="{BB962C8B-B14F-4D97-AF65-F5344CB8AC3E}">
        <p14:creationId xmlns:p14="http://schemas.microsoft.com/office/powerpoint/2010/main" val="269426700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2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9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t="2739"/>
          <a:stretch/>
        </p:blipFill>
        <p:spPr>
          <a:xfrm>
            <a:off x="282011" y="390652"/>
            <a:ext cx="7272846" cy="3200549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7443" y="3428692"/>
            <a:ext cx="7438121" cy="3108960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3743234" y="0"/>
            <a:ext cx="7096751" cy="769441"/>
          </a:xfrm>
          <a:prstGeom prst="rect">
            <a:avLst/>
          </a:prstGeom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none" lIns="91440" tIns="45720" rIns="91440" bIns="45720">
            <a:spAutoFit/>
          </a:bodyPr>
          <a:lstStyle/>
          <a:p>
            <a:pPr algn="ctr"/>
            <a:r>
              <a:rPr lang="el-GR" sz="4400" b="1" cap="none" spc="0" dirty="0" smtClean="0">
                <a:ln w="12700" cmpd="sng">
                  <a:solidFill>
                    <a:schemeClr val="accent4"/>
                  </a:solidFill>
                  <a:prstDash val="solid"/>
                </a:ln>
                <a:gradFill>
                  <a:gsLst>
                    <a:gs pos="0">
                      <a:schemeClr val="accent4"/>
                    </a:gs>
                    <a:gs pos="4000">
                      <a:schemeClr val="accent4">
                        <a:lumMod val="60000"/>
                        <a:lumOff val="40000"/>
                      </a:schemeClr>
                    </a:gs>
                    <a:gs pos="87000">
                      <a:schemeClr val="accent4">
                        <a:lumMod val="20000"/>
                        <a:lumOff val="80000"/>
                      </a:schemeClr>
                    </a:gs>
                  </a:gsLst>
                  <a:lin ang="5400000"/>
                </a:gradFill>
                <a:effectLst/>
              </a:rPr>
              <a:t>ΚΛΕΙΣΤΟΙ ΗΧΗΤΙΚΟΙ ΣΩΛΗΝΕΣ</a:t>
            </a:r>
            <a:endParaRPr lang="en-US" sz="4400" b="1" cap="none" spc="0" dirty="0">
              <a:ln w="12700" cmpd="sng">
                <a:solidFill>
                  <a:schemeClr val="accent4"/>
                </a:solidFill>
                <a:prstDash val="solid"/>
              </a:ln>
              <a:gradFill>
                <a:gsLst>
                  <a:gs pos="0">
                    <a:schemeClr val="accent4"/>
                  </a:gs>
                  <a:gs pos="4000">
                    <a:schemeClr val="accent4">
                      <a:lumMod val="60000"/>
                      <a:lumOff val="40000"/>
                    </a:schemeClr>
                  </a:gs>
                  <a:gs pos="87000">
                    <a:schemeClr val="accent4">
                      <a:lumMod val="20000"/>
                      <a:lumOff val="80000"/>
                    </a:schemeClr>
                  </a:gs>
                </a:gsLst>
                <a:lin ang="5400000"/>
              </a:gradFill>
              <a:effectLst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8663888" y="1526331"/>
                <a:ext cx="1783502" cy="907749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𝐿</m:t>
                      </m:r>
                      <m:r>
                        <a:rPr lang="en-US" sz="28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2800" b="0" i="1" smtClean="0"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l-GR" sz="2800" b="0" i="1" smtClean="0">
                              <a:latin typeface="Cambria Math" panose="02040503050406030204" pitchFamily="18" charset="0"/>
                            </a:rPr>
                            <m:t>𝜆</m:t>
                          </m:r>
                        </m:num>
                        <m:den>
                          <m:r>
                            <a:rPr lang="el-GR" sz="2800" b="0" i="1" smtClean="0"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𝛼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63888" y="1526331"/>
                <a:ext cx="1783502" cy="907749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6" name="TextBox 5"/>
              <p:cNvSpPr txBox="1"/>
              <p:nvPr/>
            </p:nvSpPr>
            <p:spPr>
              <a:xfrm>
                <a:off x="10059162" y="2768050"/>
                <a:ext cx="1561645" cy="461665"/>
              </a:xfrm>
              <a:prstGeom prst="rect">
                <a:avLst/>
              </a:prstGeom>
            </p:spPr>
            <p:style>
              <a:lnRef idx="1">
                <a:schemeClr val="accent4"/>
              </a:lnRef>
              <a:fillRef idx="2">
                <a:schemeClr val="accent4"/>
              </a:fillRef>
              <a:effectRef idx="1">
                <a:schemeClr val="accent4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l-GR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𝝀</m:t>
                      </m:r>
                      <m:r>
                        <a:rPr lang="el-GR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=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</a:rPr>
                        <m:t>𝒗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𝑻</m:t>
                      </m:r>
                      <m:r>
                        <a:rPr lang="en-US" sz="2400" b="1" i="1" smtClean="0">
                          <a:solidFill>
                            <a:schemeClr val="accent6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  </m:t>
                      </m:r>
                    </m:oMath>
                  </m:oMathPara>
                </a14:m>
                <a:endParaRPr lang="en-US" sz="2400" b="1" dirty="0">
                  <a:solidFill>
                    <a:schemeClr val="accent6"/>
                  </a:solidFill>
                </a:endParaRPr>
              </a:p>
            </p:txBody>
          </p:sp>
        </mc:Choice>
        <mc:Fallback xmlns="">
          <p:sp>
            <p:nvSpPr>
              <p:cNvPr id="6" name="TextBox 5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0059162" y="2768050"/>
                <a:ext cx="1561645" cy="461665"/>
              </a:xfrm>
              <a:prstGeom prst="rect">
                <a:avLst/>
              </a:prstGeom>
              <a:blipFill rotWithShape="0">
                <a:blip r:embed="rId5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8663888" y="3501993"/>
                <a:ext cx="2383281" cy="97687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0" i="1" smtClean="0">
                          <a:latin typeface="Cambria Math" panose="02040503050406030204" pitchFamily="18" charset="0"/>
                        </a:rPr>
                        <m:t>𝐿</m:t>
                      </m:r>
                      <m:r>
                        <a:rPr lang="en-US" sz="32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20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𝑣</m:t>
                          </m:r>
                          <m:r>
                            <a:rPr lang="en-US" sz="28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∙</m:t>
                          </m:r>
                          <m:r>
                            <a:rPr lang="en-US" sz="28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  <a:ea typeface="Cambria Math" panose="02040503050406030204" pitchFamily="18" charset="0"/>
                            </a:rPr>
                            <m:t>𝑇</m:t>
                          </m:r>
                        </m:num>
                        <m:den>
                          <m:r>
                            <a:rPr lang="el-GR" sz="3200" b="0" i="1" smtClean="0">
                              <a:solidFill>
                                <a:schemeClr val="tx1"/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𝛼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63888" y="3501993"/>
                <a:ext cx="2383281" cy="976870"/>
              </a:xfrm>
              <a:prstGeom prst="rect">
                <a:avLst/>
              </a:prstGeom>
              <a:blipFill rotWithShape="0">
                <a:blip r:embed="rId6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8663888" y="5146803"/>
                <a:ext cx="2405467" cy="914289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2">
                <a:schemeClr val="accent3"/>
              </a:fillRef>
              <a:effectRef idx="1">
                <a:schemeClr val="accent3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b="0" i="1" smtClean="0">
                          <a:latin typeface="Cambria Math" panose="02040503050406030204" pitchFamily="18" charset="0"/>
                        </a:rPr>
                        <m:t>𝐿</m:t>
                      </m:r>
                      <m:r>
                        <a:rPr lang="en-US" sz="32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200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1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𝒗</m:t>
                          </m:r>
                        </m:num>
                        <m:den>
                          <m:r>
                            <a:rPr lang="el-GR" sz="3200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  <m:r>
                        <a:rPr lang="en-US" sz="2800" b="1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800" b="1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𝑻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𝛼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663888" y="5146803"/>
                <a:ext cx="2405467" cy="914289"/>
              </a:xfrm>
              <a:prstGeom prst="rect">
                <a:avLst/>
              </a:prstGeom>
              <a:blipFill rotWithShape="0">
                <a:blip r:embed="rId7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Down Arrow 8"/>
          <p:cNvSpPr/>
          <p:nvPr/>
        </p:nvSpPr>
        <p:spPr>
          <a:xfrm>
            <a:off x="9564707" y="2639768"/>
            <a:ext cx="290821" cy="787844"/>
          </a:xfrm>
          <a:prstGeom prst="downArrow">
            <a:avLst/>
          </a:prstGeom>
          <a:solidFill>
            <a:srgbClr val="92D05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1" name="Straight Arrow Connector 10"/>
          <p:cNvCxnSpPr/>
          <p:nvPr/>
        </p:nvCxnSpPr>
        <p:spPr>
          <a:xfrm>
            <a:off x="9710117" y="4597400"/>
            <a:ext cx="0" cy="549403"/>
          </a:xfrm>
          <a:prstGeom prst="straightConnector1">
            <a:avLst/>
          </a:prstGeom>
          <a:ln w="57150">
            <a:tailEnd type="triangle"/>
          </a:ln>
        </p:spPr>
        <p:style>
          <a:lnRef idx="3">
            <a:schemeClr val="accent6"/>
          </a:lnRef>
          <a:fillRef idx="0">
            <a:schemeClr val="accent6"/>
          </a:fillRef>
          <a:effectRef idx="2">
            <a:schemeClr val="accent6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165021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1273" y="1448686"/>
            <a:ext cx="7732162" cy="4763386"/>
          </a:xfrm>
          <a:prstGeom prst="rect">
            <a:avLst/>
          </a:prstGeom>
        </p:spPr>
      </p:pic>
      <mc:AlternateContent xmlns:mc="http://schemas.openxmlformats.org/markup-compatibility/2006" xmlns:a14="http://schemas.microsoft.com/office/drawing/2010/main">
        <mc:Choice Requires="a14">
          <p:sp>
            <p:nvSpPr>
              <p:cNvPr id="3" name="TextBox 2"/>
              <p:cNvSpPr txBox="1"/>
              <p:nvPr/>
            </p:nvSpPr>
            <p:spPr>
              <a:xfrm>
                <a:off x="1551888" y="358903"/>
                <a:ext cx="2405466" cy="914289"/>
              </a:xfrm>
              <a:prstGeom prst="rect">
                <a:avLst/>
              </a:prstGeom>
            </p:spPr>
            <p:style>
              <a:lnRef idx="1">
                <a:schemeClr val="accent3"/>
              </a:lnRef>
              <a:fillRef idx="2">
                <a:schemeClr val="accent3"/>
              </a:fillRef>
              <a:effectRef idx="1">
                <a:schemeClr val="accent3"/>
              </a:effectRef>
              <a:fontRef idx="minor">
                <a:schemeClr val="dk1"/>
              </a:fontRef>
            </p:style>
            <p:txBody>
              <a:bodyPr wrap="none" rtlCol="0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acc>
                        <m:accPr>
                          <m:chr m:val="̅"/>
                          <m:ctrlPr>
                            <a:rPr lang="en-US" sz="3200" b="0" i="1" smtClean="0">
                              <a:latin typeface="Cambria Math" panose="02040503050406030204" pitchFamily="18" charset="0"/>
                            </a:rPr>
                          </m:ctrlPr>
                        </m:accPr>
                        <m:e>
                          <m:r>
                            <a:rPr lang="en-US" sz="3200" b="0" i="1" smtClean="0">
                              <a:latin typeface="Cambria Math" panose="02040503050406030204" pitchFamily="18" charset="0"/>
                            </a:rPr>
                            <m:t>𝐿</m:t>
                          </m:r>
                        </m:e>
                      </m:acc>
                      <m:r>
                        <a:rPr lang="en-US" sz="3200" b="0" i="1" smtClean="0">
                          <a:latin typeface="Cambria Math" panose="02040503050406030204" pitchFamily="18" charset="0"/>
                        </a:rPr>
                        <m:t>=</m:t>
                      </m:r>
                      <m:f>
                        <m:fPr>
                          <m:ctrlPr>
                            <a:rPr lang="en-US" sz="3200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</m:ctrlPr>
                        </m:fPr>
                        <m:num>
                          <m:r>
                            <a:rPr lang="en-US" sz="2800" b="1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𝒗</m:t>
                          </m:r>
                        </m:num>
                        <m:den>
                          <m:r>
                            <a:rPr lang="el-GR" sz="3200" b="0" i="1" smtClean="0">
                              <a:solidFill>
                                <a:srgbClr val="FF0000"/>
                              </a:solidFill>
                              <a:latin typeface="Cambria Math" panose="02040503050406030204" pitchFamily="18" charset="0"/>
                            </a:rPr>
                            <m:t>4</m:t>
                          </m:r>
                        </m:den>
                      </m:f>
                      <m:r>
                        <a:rPr lang="en-US" sz="2800" b="1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∙</m:t>
                      </m:r>
                      <m:r>
                        <a:rPr lang="en-US" sz="2800" b="1" i="1" smtClean="0">
                          <a:solidFill>
                            <a:schemeClr val="tx1"/>
                          </a:solidFill>
                          <a:latin typeface="Cambria Math" panose="02040503050406030204" pitchFamily="18" charset="0"/>
                          <a:ea typeface="Cambria Math" panose="02040503050406030204" pitchFamily="18" charset="0"/>
                        </a:rPr>
                        <m:t>𝑻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−</m:t>
                      </m:r>
                      <m:r>
                        <a:rPr lang="el-GR" sz="2800" b="0" i="1" smtClean="0">
                          <a:latin typeface="Cambria Math" panose="02040503050406030204" pitchFamily="18" charset="0"/>
                        </a:rPr>
                        <m:t>𝛼</m:t>
                      </m:r>
                    </m:oMath>
                  </m:oMathPara>
                </a14:m>
                <a:endParaRPr lang="en-US" sz="2800" dirty="0"/>
              </a:p>
            </p:txBody>
          </p:sp>
        </mc:Choice>
        <mc:Fallback xmlns=""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551888" y="358903"/>
                <a:ext cx="2405466" cy="914289"/>
              </a:xfrm>
              <a:prstGeom prst="rect">
                <a:avLst/>
              </a:prstGeom>
              <a:blipFill rotWithShape="0">
                <a:blip r:embed="rId3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graphicFrame>
            <p:nvGraphicFramePr>
              <p:cNvPr id="5" name="Table 4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791297313"/>
                  </p:ext>
                </p:extLst>
              </p:nvPr>
            </p:nvGraphicFramePr>
            <p:xfrm>
              <a:off x="6431279" y="129300"/>
              <a:ext cx="5621021" cy="2626602"/>
            </p:xfrm>
            <a:graphic>
              <a:graphicData uri="http://schemas.openxmlformats.org/drawingml/2006/table">
                <a:tbl>
                  <a:tblPr firstRow="1" lastCol="1" bandRow="1" bandCol="1">
                    <a:tableStyleId>{5C22544A-7EE6-4342-B048-85BDC9FD1C3A}</a:tableStyleId>
                  </a:tblPr>
                  <a:tblGrid>
                    <a:gridCol w="579080"/>
                    <a:gridCol w="603818"/>
                    <a:gridCol w="812963"/>
                    <a:gridCol w="906290"/>
                    <a:gridCol w="906290"/>
                    <a:gridCol w="906290"/>
                    <a:gridCol w="906290"/>
                  </a:tblGrid>
                  <a:tr h="671868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α/α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f </a:t>
                          </a: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</a:t>
                          </a:r>
                          <a:r>
                            <a:rPr lang="en-US" sz="1100">
                              <a:effectLst/>
                            </a:rPr>
                            <a:t>Hz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1/</a:t>
                          </a:r>
                          <a:r>
                            <a:rPr lang="en-US" sz="1100">
                              <a:effectLst/>
                            </a:rPr>
                            <a:t>f </a:t>
                          </a: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-3</a:t>
                          </a:r>
                          <a:r>
                            <a:rPr lang="en-US" sz="1100">
                              <a:effectLst/>
                            </a:rPr>
                            <a:t>s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14:m>
                            <m:oMath xmlns:m="http://schemas.openxmlformats.org/officeDocument/2006/math">
                              <m:acc>
                                <m:accPr>
                                  <m:chr m:val="̅"/>
                                  <m:ctrlPr>
                                    <a:rPr lang="en-US" sz="1100" i="1">
                                      <a:effectLst/>
                                      <a:latin typeface="Cambria Math" panose="02040503050406030204" pitchFamily="18" charset="0"/>
                                    </a:rPr>
                                  </m:ctrlPr>
                                </m:accPr>
                                <m:e>
                                  <m:r>
                                    <m:rPr>
                                      <m:sty m:val="p"/>
                                    </m:rPr>
                                    <a:rPr lang="el-GR" sz="1100">
                                      <a:effectLst/>
                                      <a:latin typeface="Cambria Math" panose="02040503050406030204" pitchFamily="18" charset="0"/>
                                    </a:rPr>
                                    <m:t>L</m:t>
                                  </m:r>
                                </m:e>
                              </m:acc>
                            </m:oMath>
                          </a14:m>
                          <a:r>
                            <a:rPr lang="el-GR" sz="1100">
                              <a:effectLst/>
                            </a:rPr>
                            <a:t> 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1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400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2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500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3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600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4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700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5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800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6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900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 dirty="0">
                              <a:effectLst/>
                            </a:rPr>
                            <a:t> </a:t>
                          </a:r>
                          <a:endParaRPr lang="en-US" sz="1100" dirty="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</a:tbl>
              </a:graphicData>
            </a:graphic>
          </p:graphicFrame>
        </mc:Choice>
        <mc:Fallback xmlns="">
          <p:graphicFrame>
            <p:nvGraphicFramePr>
              <p:cNvPr id="5" name="Table 4"/>
              <p:cNvGraphicFramePr>
                <a:graphicFrameLocks noGrp="1"/>
              </p:cNvGraphicFramePr>
              <p:nvPr>
                <p:extLst>
                  <p:ext uri="{D42A27DB-BD31-4B8C-83A1-F6EECF244321}">
                    <p14:modId xmlns:p14="http://schemas.microsoft.com/office/powerpoint/2010/main" val="2791297313"/>
                  </p:ext>
                </p:extLst>
              </p:nvPr>
            </p:nvGraphicFramePr>
            <p:xfrm>
              <a:off x="6431279" y="129300"/>
              <a:ext cx="5621021" cy="2626602"/>
            </p:xfrm>
            <a:graphic>
              <a:graphicData uri="http://schemas.openxmlformats.org/drawingml/2006/table">
                <a:tbl>
                  <a:tblPr firstRow="1" lastCol="1" bandRow="1" bandCol="1">
                    <a:tableStyleId>{5C22544A-7EE6-4342-B048-85BDC9FD1C3A}</a:tableStyleId>
                  </a:tblPr>
                  <a:tblGrid>
                    <a:gridCol w="579080"/>
                    <a:gridCol w="603818"/>
                    <a:gridCol w="812963"/>
                    <a:gridCol w="906290"/>
                    <a:gridCol w="906290"/>
                    <a:gridCol w="906290"/>
                    <a:gridCol w="906290"/>
                  </a:tblGrid>
                  <a:tr h="671868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α/α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f </a:t>
                          </a: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</a:t>
                          </a:r>
                          <a:r>
                            <a:rPr lang="en-US" sz="1100">
                              <a:effectLst/>
                            </a:rPr>
                            <a:t>Hz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1/</a:t>
                          </a:r>
                          <a:r>
                            <a:rPr lang="en-US" sz="1100">
                              <a:effectLst/>
                            </a:rPr>
                            <a:t>f </a:t>
                          </a: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-3</a:t>
                          </a:r>
                          <a:r>
                            <a:rPr lang="en-US" sz="1100">
                              <a:effectLst/>
                            </a:rPr>
                            <a:t>s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n-US" sz="1100">
                              <a:effectLst/>
                            </a:rPr>
                            <a:t>L</a:t>
                          </a:r>
                          <a:r>
                            <a:rPr lang="el-GR" sz="1100" baseline="-25000">
                              <a:effectLst/>
                            </a:rPr>
                            <a:t>1</a:t>
                          </a:r>
                          <a:r>
                            <a:rPr lang="el-GR" sz="1100">
                              <a:effectLst/>
                            </a:rPr>
                            <a:t> </a:t>
                          </a:r>
                          <a:endParaRPr lang="en-US" sz="1100">
                            <a:effectLst/>
                          </a:endParaRPr>
                        </a:p>
                        <a:p>
                          <a:pPr marL="0" marR="0" algn="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(10</a:t>
                          </a:r>
                          <a:r>
                            <a:rPr lang="el-GR" sz="1100" baseline="30000">
                              <a:effectLst/>
                            </a:rPr>
                            <a:t>-2</a:t>
                          </a:r>
                          <a:r>
                            <a:rPr lang="en-US" sz="1100">
                              <a:effectLst/>
                            </a:rPr>
                            <a:t>m</a:t>
                          </a:r>
                          <a:r>
                            <a:rPr lang="el-GR" sz="1100">
                              <a:effectLst/>
                            </a:rPr>
                            <a:t>)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endParaRPr lang="en-US"/>
                        </a:p>
                      </a:txBody>
                      <a:tcPr marL="68580" marR="68580" marT="0" marB="0">
                        <a:blipFill rotWithShape="0">
                          <a:blip r:embed="rId4"/>
                          <a:stretch>
                            <a:fillRect l="-520805" t="-4505" r="-2685" b="-290991"/>
                          </a:stretch>
                        </a:blipFill>
                      </a:tcPr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1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400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2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500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3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600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4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700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5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800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  <a:tr h="325789"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6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 algn="ctr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900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>
                              <a:effectLst/>
                            </a:rPr>
                            <a:t> </a:t>
                          </a:r>
                          <a:endParaRPr lang="en-US" sz="110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  <a:tc>
                      <a:txBody>
                        <a:bodyPr/>
                        <a:lstStyle/>
                        <a:p>
                          <a:pPr marL="0" marR="0">
                            <a:lnSpc>
                              <a:spcPct val="115000"/>
                            </a:lnSpc>
                            <a:spcBef>
                              <a:spcPts val="0"/>
                            </a:spcBef>
                            <a:spcAft>
                              <a:spcPts val="0"/>
                            </a:spcAft>
                          </a:pPr>
                          <a:r>
                            <a:rPr lang="el-GR" sz="1100" dirty="0">
                              <a:effectLst/>
                            </a:rPr>
                            <a:t> </a:t>
                          </a:r>
                          <a:endParaRPr lang="en-US" sz="1100" dirty="0">
                            <a:effectLst/>
                            <a:latin typeface="Calibri" panose="020F0502020204030204" pitchFamily="34" charset="0"/>
                            <a:ea typeface="Times New Roman" panose="02020603050405020304" pitchFamily="18" charset="0"/>
                            <a:cs typeface="Times New Roman" panose="02020603050405020304" pitchFamily="18" charset="0"/>
                          </a:endParaRPr>
                        </a:p>
                      </a:txBody>
                      <a:tcPr marL="68580" marR="68580" marT="0" marB="0"/>
                    </a:tc>
                  </a:tr>
                </a:tbl>
              </a:graphicData>
            </a:graphic>
          </p:graphicFrame>
        </mc:Fallback>
      </mc:AlternateContent>
    </p:spTree>
    <p:extLst>
      <p:ext uri="{BB962C8B-B14F-4D97-AF65-F5344CB8AC3E}">
        <p14:creationId xmlns:p14="http://schemas.microsoft.com/office/powerpoint/2010/main" val="35694120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1305</TotalTime>
  <Words>346</Words>
  <Application>Microsoft Office PowerPoint</Application>
  <PresentationFormat>Widescreen</PresentationFormat>
  <Paragraphs>140</Paragraphs>
  <Slides>18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18</vt:i4>
      </vt:variant>
    </vt:vector>
  </HeadingPairs>
  <TitlesOfParts>
    <vt:vector size="25" baseType="lpstr">
      <vt:lpstr>Arial</vt:lpstr>
      <vt:lpstr>Calibri</vt:lpstr>
      <vt:lpstr>Calibri Light</vt:lpstr>
      <vt:lpstr>Cambria Math</vt:lpstr>
      <vt:lpstr>Times New Roman</vt:lpstr>
      <vt:lpstr>Wingdings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Marina</dc:creator>
  <cp:lastModifiedBy>Microsoft account</cp:lastModifiedBy>
  <cp:revision>56</cp:revision>
  <dcterms:created xsi:type="dcterms:W3CDTF">2020-12-17T18:11:34Z</dcterms:created>
  <dcterms:modified xsi:type="dcterms:W3CDTF">2024-12-16T00:45:33Z</dcterms:modified>
</cp:coreProperties>
</file>