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82" r:id="rId3"/>
    <p:sldMasterId id="2147483693" r:id="rId4"/>
  </p:sldMasterIdLst>
  <p:notesMasterIdLst>
    <p:notesMasterId r:id="rId42"/>
  </p:notesMasterIdLst>
  <p:sldIdLst>
    <p:sldId id="259" r:id="rId5"/>
    <p:sldId id="312" r:id="rId6"/>
    <p:sldId id="316" r:id="rId7"/>
    <p:sldId id="317" r:id="rId8"/>
    <p:sldId id="266" r:id="rId9"/>
    <p:sldId id="270" r:id="rId10"/>
    <p:sldId id="319" r:id="rId11"/>
    <p:sldId id="274" r:id="rId12"/>
    <p:sldId id="313" r:id="rId13"/>
    <p:sldId id="314" r:id="rId14"/>
    <p:sldId id="315" r:id="rId15"/>
    <p:sldId id="262" r:id="rId16"/>
    <p:sldId id="260" r:id="rId17"/>
    <p:sldId id="261" r:id="rId18"/>
    <p:sldId id="265" r:id="rId19"/>
    <p:sldId id="311" r:id="rId20"/>
    <p:sldId id="27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292" r:id="rId31"/>
    <p:sldId id="293" r:id="rId32"/>
    <p:sldId id="294" r:id="rId33"/>
    <p:sldId id="277" r:id="rId34"/>
    <p:sldId id="306" r:id="rId35"/>
    <p:sldId id="276" r:id="rId36"/>
    <p:sldId id="307" r:id="rId37"/>
    <p:sldId id="287" r:id="rId38"/>
    <p:sldId id="278" r:id="rId39"/>
    <p:sldId id="286" r:id="rId40"/>
    <p:sldId id="31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826E"/>
    <a:srgbClr val="C61814"/>
    <a:srgbClr val="F8D4B4"/>
    <a:srgbClr val="C00000"/>
    <a:srgbClr val="DD705E"/>
    <a:srgbClr val="FFF2CC"/>
    <a:srgbClr val="B4C7E7"/>
    <a:srgbClr val="D45555"/>
    <a:srgbClr val="E39393"/>
    <a:srgbClr val="C9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09" autoAdjust="0"/>
    <p:restoredTop sz="94660"/>
  </p:normalViewPr>
  <p:slideViewPr>
    <p:cSldViewPr snapToGrid="0">
      <p:cViewPr>
        <p:scale>
          <a:sx n="70" d="100"/>
          <a:sy n="70" d="100"/>
        </p:scale>
        <p:origin x="1282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75704-EF82-47BC-9716-75990489DF1F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E7979-8CD4-46D9-9A13-B3111227C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1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156AC-90F3-434B-87C1-39C4A3AEAC8B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582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3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73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2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9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93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85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1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3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5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70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13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10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99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5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2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0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54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8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2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0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6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9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4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99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95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32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4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89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6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57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83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300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9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78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2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8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8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5A197-56DD-4533-83A7-C91D129737FC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7E3E-4084-4ABB-8226-C949A1CF0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3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6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1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81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pectre_visible_light_el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Ggia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Takkk" TargetMode="External"/><Relationship Id="rId3" Type="http://schemas.openxmlformats.org/officeDocument/2006/relationships/hyperlink" Target="https://en.wikipedia.org/wiki/History_of_spectroscopy#/media/File:Dispersion_prism.jpg" TargetMode="External"/><Relationship Id="rId7" Type="http://schemas.openxmlformats.org/officeDocument/2006/relationships/hyperlink" Target="https://commons.wikimedia.org/wiki/File:Rainbow_in_Budapest.jpg" TargetMode="External"/><Relationship Id="rId12" Type="http://schemas.openxmlformats.org/officeDocument/2006/relationships/hyperlink" Target="https://commons.wikimedia.org/wiki/User:KES47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eg"/><Relationship Id="rId11" Type="http://schemas.openxmlformats.org/officeDocument/2006/relationships/hyperlink" Target="https://en.wikipedia.org/wiki/Rainbow#/media/File:Rainbow1.svg" TargetMode="External"/><Relationship Id="rId5" Type="http://schemas.openxmlformats.org/officeDocument/2006/relationships/hyperlink" Target="http://creativecommons.org/licenses/sa/1.0/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commons.wikimedia.org/wiki/User:Florenco~commonswiki" TargetMode="External"/><Relationship Id="rId9" Type="http://schemas.openxmlformats.org/officeDocument/2006/relationships/hyperlink" Target="https://creativecommons.org/licenses/by-sa/3.0/deed.e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em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0.png"/><Relationship Id="rId10" Type="http://schemas.openxmlformats.org/officeDocument/2006/relationships/image" Target="../media/image35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0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0.emf"/><Relationship Id="rId10" Type="http://schemas.openxmlformats.org/officeDocument/2006/relationships/image" Target="../media/image41.png"/><Relationship Id="rId4" Type="http://schemas.openxmlformats.org/officeDocument/2006/relationships/image" Target="../media/image39.emf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0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70.png"/><Relationship Id="rId4" Type="http://schemas.openxmlformats.org/officeDocument/2006/relationships/image" Target="../media/image48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hyperlink" Target="http://commons.wikimedia.org/wiki/File:Clouds_reflection_in_water.jpg" TargetMode="External"/><Relationship Id="rId7" Type="http://schemas.openxmlformats.org/officeDocument/2006/relationships/image" Target="../media/image47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Tyoron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Zaereth~commonswiki" TargetMode="External"/><Relationship Id="rId3" Type="http://schemas.openxmlformats.org/officeDocument/2006/relationships/image" Target="../media/image50.jpeg"/><Relationship Id="rId7" Type="http://schemas.openxmlformats.org/officeDocument/2006/relationships/hyperlink" Target="https://en.wikipedia.org/wiki/Mirror#/media/File:Enhanced_aluminum_coated_first_surface_mirror_on_an_optical_flat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deed.en" TargetMode="External"/><Relationship Id="rId5" Type="http://schemas.openxmlformats.org/officeDocument/2006/relationships/hyperlink" Target="https://commons.wikimedia.org/w/index.php?title=User:Meganbeckett27&amp;action=edit&amp;redlink=1" TargetMode="External"/><Relationship Id="rId10" Type="http://schemas.openxmlformats.org/officeDocument/2006/relationships/image" Target="../media/image47.emf"/><Relationship Id="rId4" Type="http://schemas.openxmlformats.org/officeDocument/2006/relationships/hyperlink" Target="https://commons.wikimedia.org/wiki/File:Light_reflecting_off_mirror.jpeg" TargetMode="External"/><Relationship Id="rId9" Type="http://schemas.openxmlformats.org/officeDocument/2006/relationships/hyperlink" Target="http://creativecommons.org/publicdomain/zero/1.0/deed.en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3.0/" TargetMode="External"/><Relationship Id="rId3" Type="http://schemas.openxmlformats.org/officeDocument/2006/relationships/image" Target="../media/image52.jpeg"/><Relationship Id="rId7" Type="http://schemas.openxmlformats.org/officeDocument/2006/relationships/hyperlink" Target="https://en.wikipedia.org/wiki/Soap_bubble#/media/File:Reflection_in_a_soap_bubble_edit.jpg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2.0" TargetMode="External"/><Relationship Id="rId5" Type="http://schemas.openxmlformats.org/officeDocument/2006/relationships/hyperlink" Target="https://commons.wikimedia.org/wiki/User:Alison" TargetMode="External"/><Relationship Id="rId10" Type="http://schemas.openxmlformats.org/officeDocument/2006/relationships/image" Target="../media/image53.png"/><Relationship Id="rId4" Type="http://schemas.openxmlformats.org/officeDocument/2006/relationships/hyperlink" Target="https://en.wikipedia.org/wiki/Ring_flash#/media/File:Eye_full.jpg" TargetMode="External"/><Relationship Id="rId9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best3d.com/dogwaffle/whatsnew/1_6/animbrush/index.html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://physiclessons.blogspot.gr/2013/05/blog-post_9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Refraction-with-soda-straw.jpg" TargetMode="External"/><Relationship Id="rId13" Type="http://schemas.openxmlformats.org/officeDocument/2006/relationships/hyperlink" Target="http://creativecommons.org/licenses/by-nc-nd/2.0/deed.en" TargetMode="External"/><Relationship Id="rId18" Type="http://schemas.openxmlformats.org/officeDocument/2006/relationships/hyperlink" Target="http://commons.wikimedia.org/wiki/User:D-Kuru" TargetMode="External"/><Relationship Id="rId3" Type="http://schemas.openxmlformats.org/officeDocument/2006/relationships/image" Target="../media/image57.jpeg"/><Relationship Id="rId21" Type="http://schemas.openxmlformats.org/officeDocument/2006/relationships/image" Target="../media/image61.jpeg"/><Relationship Id="rId7" Type="http://schemas.openxmlformats.org/officeDocument/2006/relationships/hyperlink" Target="http://creativecommons.org/licenses/by-sa/3.0/deed.en" TargetMode="External"/><Relationship Id="rId12" Type="http://schemas.openxmlformats.org/officeDocument/2006/relationships/hyperlink" Target="http://www.flickr.com/photos/45935274@N00/" TargetMode="External"/><Relationship Id="rId17" Type="http://schemas.openxmlformats.org/officeDocument/2006/relationships/hyperlink" Target="http://en.wikipedia.org/wiki/Optics#mediaviewer/File:Light_dispersion_of_a_mercury-vapor_lamp_with_a_flint_glass_prism_IPNr%C2%B00125.jpg" TargetMode="External"/><Relationship Id="rId2" Type="http://schemas.openxmlformats.org/officeDocument/2006/relationships/hyperlink" Target="http://en.wikipedia.org/wiki/File:Refraction-with-soda-straw.jpg" TargetMode="External"/><Relationship Id="rId16" Type="http://schemas.openxmlformats.org/officeDocument/2006/relationships/hyperlink" Target="http://creativecommons.org/licenses/by-nc-sa/2.0/deed.en" TargetMode="External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User:Mbz1" TargetMode="External"/><Relationship Id="rId11" Type="http://schemas.openxmlformats.org/officeDocument/2006/relationships/hyperlink" Target="http://www.flickr.com/photos/martinlabar/8203037854/" TargetMode="External"/><Relationship Id="rId5" Type="http://schemas.openxmlformats.org/officeDocument/2006/relationships/hyperlink" Target="http://commons.wikimedia.org/wiki/File:Refraction_of_GGB_in_rain_droplets_2.jpg" TargetMode="External"/><Relationship Id="rId15" Type="http://schemas.openxmlformats.org/officeDocument/2006/relationships/hyperlink" Target="http://www.flickr.com/photos/stevewall/" TargetMode="External"/><Relationship Id="rId10" Type="http://schemas.openxmlformats.org/officeDocument/2006/relationships/image" Target="../media/image59.jpeg"/><Relationship Id="rId19" Type="http://schemas.openxmlformats.org/officeDocument/2006/relationships/hyperlink" Target="http://creativecommons.org/licenses/by-sa/3.0/at/deed.en" TargetMode="External"/><Relationship Id="rId4" Type="http://schemas.openxmlformats.org/officeDocument/2006/relationships/image" Target="../media/image58.jpeg"/><Relationship Id="rId9" Type="http://schemas.openxmlformats.org/officeDocument/2006/relationships/hyperlink" Target="http://commons.wikimedia.org/wiki/User:Liftarn" TargetMode="External"/><Relationship Id="rId14" Type="http://schemas.openxmlformats.org/officeDocument/2006/relationships/hyperlink" Target="http://www.flickr.com/photos/stevewall/2113419822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Takkk" TargetMode="External"/><Relationship Id="rId3" Type="http://schemas.openxmlformats.org/officeDocument/2006/relationships/hyperlink" Target="https://en.wikipedia.org/wiki/History_of_spectroscopy#/media/File:Dispersion_prism.jpg" TargetMode="External"/><Relationship Id="rId7" Type="http://schemas.openxmlformats.org/officeDocument/2006/relationships/hyperlink" Target="https://commons.wikimedia.org/wiki/File:Rainbow_in_Budapest.jpg" TargetMode="External"/><Relationship Id="rId12" Type="http://schemas.openxmlformats.org/officeDocument/2006/relationships/hyperlink" Target="https://commons.wikimedia.org/wiki/User:KES47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hyperlink" Target="https://en.wikipedia.org/wiki/Rainbow#/media/File:Rainbow1.svg" TargetMode="External"/><Relationship Id="rId5" Type="http://schemas.openxmlformats.org/officeDocument/2006/relationships/hyperlink" Target="http://creativecommons.org/licenses/sa/1.0/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commons.wikimedia.org/wiki/User:Florenco~commonswiki" TargetMode="External"/><Relationship Id="rId9" Type="http://schemas.openxmlformats.org/officeDocument/2006/relationships/hyperlink" Target="https://creativecommons.org/licenses/by-sa/3.0/deed.e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Laser_in_fibre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/index.php?title=User:Timwether&amp;action=edit&amp;redlink=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exploratorium.edu/imagery/phenomena_images/pages/2988-046.html" TargetMode="Externa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hyperlink" Target="http://micro.magnet.fsu.edu/primer/lightandcolor/diffractionintro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arne-lueker.de/Objects/archives/MathcadMatlab/Fresneldiffration/Fresnel.html" TargetMode="Externa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ircular.Polarization.Circularly.Polarized.Light_Circular.Polarizer_Creating.Left.Handed.Helix.View-el.sv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eclat-digital.com/light-polarization/" TargetMode="External"/><Relationship Id="rId5" Type="http://schemas.openxmlformats.org/officeDocument/2006/relationships/image" Target="../media/image72.jpeg"/><Relationship Id="rId4" Type="http://schemas.openxmlformats.org/officeDocument/2006/relationships/hyperlink" Target="http://commons.wikimedia.org/wiki/User:Ggi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Relationship Id="rId6" Type="http://schemas.openxmlformats.org/officeDocument/2006/relationships/hyperlink" Target="http://www.pitt.edu/~jdnorton/teaching/HPS_0410/chapters/quantum_theory_origins/" TargetMode="External"/><Relationship Id="rId5" Type="http://schemas.openxmlformats.org/officeDocument/2006/relationships/hyperlink" Target="https://commons.wikimedia.org/wiki/User:Soerfm" TargetMode="External"/><Relationship Id="rId4" Type="http://schemas.openxmlformats.org/officeDocument/2006/relationships/hyperlink" Target="https://en.wikipedia.org/wiki/Isaac_Newton#/media/File:GodfreyKneller-IsaacNewton-1689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eeklysciencequiz.blogspot.gr/2011/09/when-light-meets-matter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ncyclopedie-environnement.org/en/air-en/colours-sky/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57.jpeg"/><Relationship Id="rId4" Type="http://schemas.openxmlformats.org/officeDocument/2006/relationships/image" Target="../media/image80.png"/><Relationship Id="rId9" Type="http://schemas.openxmlformats.org/officeDocument/2006/relationships/hyperlink" Target="http://en.wikipedia.org/wiki/File:Refraction-with-soda-straw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Christiaan_Huygens-painting.jpeg" TargetMode="External"/><Relationship Id="rId3" Type="http://schemas.openxmlformats.org/officeDocument/2006/relationships/image" Target="../media/image6.gif"/><Relationship Id="rId7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itt.edu/~jdnorton/teaching/HPS_0410/chapters/quantum_theory_origins/" TargetMode="External"/><Relationship Id="rId11" Type="http://schemas.openxmlformats.org/officeDocument/2006/relationships/image" Target="../media/image9.gif"/><Relationship Id="rId5" Type="http://schemas.openxmlformats.org/officeDocument/2006/relationships/hyperlink" Target="https://commons.wikimedia.org/wiki/User:Soerfm" TargetMode="External"/><Relationship Id="rId10" Type="http://schemas.openxmlformats.org/officeDocument/2006/relationships/image" Target="../media/image8.gif"/><Relationship Id="rId4" Type="http://schemas.openxmlformats.org/officeDocument/2006/relationships/hyperlink" Target="https://en.wikipedia.org/wiki/Isaac_Newton#/media/File:GodfreyKneller-IsaacNewton-1689.jpg" TargetMode="External"/><Relationship Id="rId9" Type="http://schemas.openxmlformats.org/officeDocument/2006/relationships/hyperlink" Target="https://commons.wikimedia.org/wiki/User:Kristag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s://en.m.wikipedia.org/wiki/File:Onde_electromagnetique.sv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Quibik" TargetMode="External"/><Relationship Id="rId13" Type="http://schemas.openxmlformats.org/officeDocument/2006/relationships/image" Target="../media/image19.jpeg"/><Relationship Id="rId3" Type="http://schemas.openxmlformats.org/officeDocument/2006/relationships/hyperlink" Target="https://en.wikiquote.org/wiki/Max_Planck#/media/File:Max_Planck.png" TargetMode="External"/><Relationship Id="rId7" Type="http://schemas.openxmlformats.org/officeDocument/2006/relationships/hyperlink" Target="https://commons.wikimedia.org/wiki/File:Einstein_1921_portrait2.jpg" TargetMode="External"/><Relationship Id="rId12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7.jpeg"/><Relationship Id="rId5" Type="http://schemas.openxmlformats.org/officeDocument/2006/relationships/hyperlink" Target="http://creativecommons.org/licenses/by-sa/3.0" TargetMode="External"/><Relationship Id="rId15" Type="http://schemas.openxmlformats.org/officeDocument/2006/relationships/image" Target="../media/image21.jpeg"/><Relationship Id="rId10" Type="http://schemas.microsoft.com/office/2007/relationships/hdphoto" Target="../media/hdphoto1.wdp"/><Relationship Id="rId4" Type="http://schemas.openxmlformats.org/officeDocument/2006/relationships/hyperlink" Target="https://commons.wikimedia.org/wiki/User:Beao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M_Spectrum3-new.jp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commons.wikimedia.org/wiki/User:Penuba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satMod val="105000"/>
                <a:tint val="67000"/>
                <a:lumMod val="0"/>
                <a:lumOff val="100000"/>
                <a:alpha val="63000"/>
              </a:schemeClr>
            </a:gs>
            <a:gs pos="78000">
              <a:schemeClr val="accent3">
                <a:lumMod val="105000"/>
                <a:satMod val="103000"/>
                <a:tint val="73000"/>
                <a:alpha val="56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25940" t="14024" r="20078" b="207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241" y="206777"/>
            <a:ext cx="2611612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Φως </a:t>
            </a:r>
            <a:endParaRPr lang="en-US" sz="4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2 - Θέση περιεχομένου"/>
          <p:cNvSpPr txBox="1">
            <a:spLocks/>
          </p:cNvSpPr>
          <p:nvPr/>
        </p:nvSpPr>
        <p:spPr>
          <a:xfrm>
            <a:off x="3052853" y="2775180"/>
            <a:ext cx="7815943" cy="3614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3600" dirty="0" smtClean="0"/>
              <a:t>Τι ακριβώς είναι;</a:t>
            </a:r>
          </a:p>
          <a:p>
            <a:r>
              <a:rPr lang="el-GR" sz="3600" dirty="0" smtClean="0"/>
              <a:t>Πως λειτουργεί;</a:t>
            </a:r>
          </a:p>
          <a:p>
            <a:r>
              <a:rPr lang="el-GR" sz="3600" dirty="0" smtClean="0"/>
              <a:t>Ποιες οι κατηγορίες φωτεινών πηγών;</a:t>
            </a:r>
          </a:p>
          <a:p>
            <a:r>
              <a:rPr lang="el-GR" sz="3600" dirty="0" smtClean="0"/>
              <a:t>Πως γίνεται αντιληπτό;</a:t>
            </a:r>
          </a:p>
          <a:p>
            <a:r>
              <a:rPr lang="el-GR" sz="3600" dirty="0" smtClean="0"/>
              <a:t>Ποιες οι σύγχρονες εφαρμογές του;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68738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Ορατή περιοχή (ΗΜ) κύματος</a:t>
            </a:r>
            <a:endParaRPr lang="el-GR" dirty="0"/>
          </a:p>
        </p:txBody>
      </p:sp>
      <p:pic>
        <p:nvPicPr>
          <p:cNvPr id="4" name="Picture 2" descr="File:Spectre visible light 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53" y="1268761"/>
            <a:ext cx="7181094" cy="471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86264" y="5981354"/>
            <a:ext cx="34194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Spectre visible light el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dirty="0" err="1">
                <a:solidFill>
                  <a:prstClr val="black"/>
                </a:solidFill>
                <a:hlinkClick r:id="rId4" tooltip="User:Ggia"/>
              </a:rPr>
              <a:t>Ggia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hlinkClick r:id="rId5"/>
              </a:rPr>
              <a:t>CC BY-SA 3.0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Ανάλυση λευκού φωτός</a:t>
            </a:r>
            <a:endParaRPr lang="el-GR" dirty="0"/>
          </a:p>
        </p:txBody>
      </p:sp>
      <p:pic>
        <p:nvPicPr>
          <p:cNvPr id="3074" name="Picture 2" descr="https://upload.wikimedia.org/wikipedia/commons/6/63/Dispersion_pr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03" y="2204864"/>
            <a:ext cx="3781426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36039" y="4905202"/>
            <a:ext cx="34194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Dispersion prism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dirty="0" err="1">
                <a:solidFill>
                  <a:prstClr val="black"/>
                </a:solidFill>
                <a:hlinkClick r:id="rId4"/>
              </a:rPr>
              <a:t>Florenco~commonswiki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hlinkClick r:id="rId5"/>
              </a:rPr>
              <a:t>CC SA 1.0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076" name="Picture 4" descr="https://upload.wikimedia.org/wikipedia/commons/1/18/Rainbow_in_Budape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92" y="4088913"/>
            <a:ext cx="2350617" cy="235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72065" y="6439530"/>
            <a:ext cx="28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7"/>
              </a:rPr>
              <a:t>Rainbow in Budapest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dirty="0" err="1">
                <a:solidFill>
                  <a:prstClr val="black"/>
                </a:solidFill>
                <a:hlinkClick r:id="rId8" tooltip="User:Takkk"/>
              </a:rPr>
              <a:t>Takkk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hlinkClick r:id="rId9"/>
              </a:rPr>
              <a:t>CC BY-SA 3.0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078" name="Picture 6" descr="https://upload.wikimedia.org/wikipedia/commons/thumb/7/70/Rainbow1.svg/572px-Rainbow1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880" y="1232723"/>
            <a:ext cx="3276230" cy="229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672065" y="3523794"/>
            <a:ext cx="28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11"/>
              </a:rPr>
              <a:t>Rainbow1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u="sng" dirty="0">
                <a:solidFill>
                  <a:prstClr val="black"/>
                </a:solidFill>
                <a:hlinkClick r:id="rId12"/>
              </a:rPr>
              <a:t>KES47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7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206" y="4306131"/>
            <a:ext cx="8102987" cy="19202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14642" y="6326732"/>
            <a:ext cx="5264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/>
              <a:t>Ultrasound range </a:t>
            </a:r>
            <a:r>
              <a:rPr lang="en-US" sz="1200" dirty="0" err="1"/>
              <a:t>diagram.svg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u="sng" dirty="0" smtClean="0">
                <a:latin typeface="+mn-lt"/>
              </a:rPr>
              <a:t>Wikipedia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3"/>
              </a:rPr>
              <a:t>CC BY-SA 3.0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306131"/>
            <a:ext cx="4781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ΦΑΣΜΑ </a:t>
            </a:r>
            <a:r>
              <a:rPr lang="el-GR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ΗΧΗΤΙΚΩΝ ΚΥΜΑΤΩΝ </a:t>
            </a:r>
            <a:endParaRPr lang="en-US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870478" y="750136"/>
            <a:ext cx="8974444" cy="3200400"/>
            <a:chOff x="3676025" y="866774"/>
            <a:chExt cx="7807325" cy="278419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379" b="19458"/>
            <a:stretch/>
          </p:blipFill>
          <p:spPr bwMode="auto">
            <a:xfrm>
              <a:off x="3676025" y="2878079"/>
              <a:ext cx="7807325" cy="772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6025" y="866774"/>
              <a:ext cx="7803556" cy="204233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898571" y="2681069"/>
              <a:ext cx="1197429" cy="263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310729"/>
            <a:ext cx="460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ΦΑΣΜΑ </a:t>
            </a:r>
            <a:r>
              <a:rPr lang="el-GR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Η/Μ ΑΚΤΙΝΟΒΟΛΙΑΣ </a:t>
            </a:r>
            <a:endParaRPr lang="en-US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411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56" y="649683"/>
            <a:ext cx="7216685" cy="5405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9667"/>
            <a:ext cx="4582633" cy="320273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549656" y="988830"/>
            <a:ext cx="3629246" cy="4444409"/>
            <a:chOff x="6549656" y="988830"/>
            <a:chExt cx="3629246" cy="444440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549656" y="988830"/>
              <a:ext cx="0" cy="4444409"/>
            </a:xfrm>
            <a:prstGeom prst="line">
              <a:avLst/>
            </a:prstGeom>
            <a:ln w="571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178902" y="988830"/>
              <a:ext cx="0" cy="4444409"/>
            </a:xfrm>
            <a:prstGeom prst="line">
              <a:avLst/>
            </a:prstGeom>
            <a:ln w="571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56231" y="964496"/>
            <a:ext cx="3441732" cy="707886"/>
            <a:chOff x="6656231" y="1666243"/>
            <a:chExt cx="3441732" cy="707886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8634923" y="2020186"/>
              <a:ext cx="146304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6656231" y="2020186"/>
              <a:ext cx="1467043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200189" y="1666243"/>
              <a:ext cx="4347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000" b="1" dirty="0" smtClean="0">
                  <a:solidFill>
                    <a:srgbClr val="FFFF00"/>
                  </a:solidFill>
                </a:rPr>
                <a:t>λ</a:t>
              </a:r>
              <a:endParaRPr lang="en-US" sz="4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27740" y="5103628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διαμήκη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71150" y="733664"/>
            <a:ext cx="1791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εγκάρσια</a:t>
            </a:r>
            <a:endParaRPr lang="en-US" sz="32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775637" y="4469500"/>
            <a:ext cx="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690577" y="1318439"/>
            <a:ext cx="0" cy="6804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20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13" y="461407"/>
            <a:ext cx="3620643" cy="4297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137" y="399692"/>
            <a:ext cx="4293225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4320" y="3926968"/>
                <a:ext cx="1197507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3926968"/>
                <a:ext cx="1197507" cy="6090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4320" y="3357900"/>
                <a:ext cx="778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3357900"/>
                <a:ext cx="778867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4320" y="2580943"/>
                <a:ext cx="907108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2580943"/>
                <a:ext cx="907108" cy="61093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4320" y="1797446"/>
                <a:ext cx="77886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1797446"/>
                <a:ext cx="778868" cy="6090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4320" y="500435"/>
                <a:ext cx="764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500435"/>
                <a:ext cx="76418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4320" y="1008584"/>
                <a:ext cx="77886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" y="1008584"/>
                <a:ext cx="778868" cy="6090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0468" y="5109719"/>
                <a:ext cx="38720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συχνότητα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 smtClean="0"/>
                  <a:t>  (</a:t>
                </a:r>
                <a:r>
                  <a:rPr lang="el-GR" dirty="0" smtClean="0"/>
                  <a:t>κύκλοι / </a:t>
                </a:r>
                <a:r>
                  <a:rPr lang="en-US" dirty="0" smtClean="0"/>
                  <a:t>sec 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→  Hz )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68" y="5109719"/>
                <a:ext cx="3872045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417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0467" y="5645017"/>
                <a:ext cx="3872045" cy="51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περίοδος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dirty="0" smtClean="0"/>
                  <a:t>   (</a:t>
                </a:r>
                <a:r>
                  <a:rPr lang="el-GR" dirty="0" smtClean="0"/>
                  <a:t>χρόνος</a:t>
                </a:r>
                <a:r>
                  <a:rPr lang="en-US" dirty="0" smtClean="0"/>
                  <a:t> 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→  sec)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67" y="5645017"/>
                <a:ext cx="3872045" cy="516232"/>
              </a:xfrm>
              <a:prstGeom prst="rect">
                <a:avLst/>
              </a:prstGeom>
              <a:blipFill rotWithShape="0">
                <a:blip r:embed="rId11"/>
                <a:stretch>
                  <a:fillRect l="-1417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169330" y="5109719"/>
                <a:ext cx="4878184" cy="48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Κυκλική συχνότητα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den>
                    </m:f>
                  </m:oMath>
                </a14:m>
                <a:r>
                  <a:rPr lang="en-US" dirty="0" smtClean="0"/>
                  <a:t>    (rad</a:t>
                </a:r>
                <a:r>
                  <a:rPr lang="el-GR" dirty="0" smtClean="0"/>
                  <a:t> </a:t>
                </a:r>
                <a:r>
                  <a:rPr lang="el-GR" dirty="0"/>
                  <a:t>/ </a:t>
                </a:r>
                <a:r>
                  <a:rPr lang="en-US" dirty="0" smtClean="0"/>
                  <a:t>sec) 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330" y="5109719"/>
                <a:ext cx="4878184" cy="484043"/>
              </a:xfrm>
              <a:prstGeom prst="rect">
                <a:avLst/>
              </a:prstGeom>
              <a:blipFill rotWithShape="0">
                <a:blip r:embed="rId12"/>
                <a:stretch>
                  <a:fillRect l="-1125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71"/>
          <a:stretch/>
        </p:blipFill>
        <p:spPr>
          <a:xfrm>
            <a:off x="4622471" y="-13955"/>
            <a:ext cx="7450817" cy="4663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5617" y="257175"/>
                <a:ext cx="4161909" cy="46166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𝜂𝜇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17" y="257175"/>
                <a:ext cx="4161909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076629" y="145615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Στιγμιότυπο κύματος</a:t>
            </a:r>
            <a:endParaRPr lang="en-US" u="sng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09945" y="909428"/>
            <a:ext cx="0" cy="1371600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7545" y="1404728"/>
            <a:ext cx="33374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781595" y="3671678"/>
            <a:ext cx="1920240" cy="0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74842" y="3471623"/>
            <a:ext cx="30328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accent2">
                    <a:lumMod val="75000"/>
                  </a:schemeClr>
                </a:solidFill>
              </a:rPr>
              <a:t>λ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763812" y="257175"/>
            <a:ext cx="563714" cy="47000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33700" y="724513"/>
            <a:ext cx="1080557" cy="5303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2767" y="1165744"/>
            <a:ext cx="1789339" cy="400110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l-GR" sz="2000" dirty="0" smtClean="0"/>
              <a:t>Πλάτος Α</a:t>
            </a:r>
            <a:endParaRPr lang="en-US" sz="20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4760" t="1068" r="10237" b="-1068"/>
          <a:stretch/>
        </p:blipFill>
        <p:spPr>
          <a:xfrm>
            <a:off x="335215" y="3851974"/>
            <a:ext cx="3467100" cy="1189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2" y="2336387"/>
            <a:ext cx="4194675" cy="1396100"/>
          </a:xfrm>
          <a:prstGeom prst="rect">
            <a:avLst/>
          </a:prstGeom>
        </p:spPr>
      </p:pic>
      <p:cxnSp>
        <p:nvCxnSpPr>
          <p:cNvPr id="52" name="Straight Arrow Connector 51"/>
          <p:cNvCxnSpPr>
            <a:stCxn id="25" idx="3"/>
          </p:cNvCxnSpPr>
          <p:nvPr/>
        </p:nvCxnSpPr>
        <p:spPr>
          <a:xfrm>
            <a:off x="2142106" y="1365799"/>
            <a:ext cx="3668722" cy="11465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669169" y="5335653"/>
                <a:ext cx="1561645" cy="46166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l-GR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169" y="5335653"/>
                <a:ext cx="1561645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7711547" y="5204919"/>
                <a:ext cx="996683" cy="790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547" y="5204919"/>
                <a:ext cx="996683" cy="79021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0013750" y="5345340"/>
                <a:ext cx="1530484" cy="46166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l-GR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400" b="1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750" y="5345340"/>
                <a:ext cx="1530484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ight Arrow 55"/>
          <p:cNvSpPr/>
          <p:nvPr/>
        </p:nvSpPr>
        <p:spPr>
          <a:xfrm>
            <a:off x="6565527" y="5507693"/>
            <a:ext cx="1022203" cy="184665"/>
          </a:xfrm>
          <a:prstGeom prst="rightArrow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545073" y="4727190"/>
                <a:ext cx="1022203" cy="850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073" y="4727190"/>
                <a:ext cx="1022203" cy="85093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/>
          <p:cNvCxnSpPr/>
          <p:nvPr/>
        </p:nvCxnSpPr>
        <p:spPr>
          <a:xfrm>
            <a:off x="8891865" y="5600026"/>
            <a:ext cx="834887" cy="1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16" y="5145189"/>
            <a:ext cx="3357554" cy="15854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5215" y="1789180"/>
            <a:ext cx="2464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l-GR" sz="2000" dirty="0" smtClean="0"/>
              <a:t>Μήκος κύματος </a:t>
            </a:r>
            <a:r>
              <a:rPr lang="el-GR" sz="2000" i="1" dirty="0" smtClean="0"/>
              <a:t>λ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049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5954" y="325109"/>
            <a:ext cx="711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ΧΑΡΑΚΤΗΡΙΣΤΙΚΑ ΜΕΓΕΘΗ ΚΥΜΑΤΙΚΗΣ ΚΙΝΗΣΗΣ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8163006"/>
                  </p:ext>
                </p:extLst>
              </p:nvPr>
            </p:nvGraphicFramePr>
            <p:xfrm>
              <a:off x="330801" y="1381536"/>
              <a:ext cx="11424688" cy="46312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6223"/>
                    <a:gridCol w="4267200"/>
                    <a:gridCol w="1573161"/>
                    <a:gridCol w="1907459"/>
                    <a:gridCol w="1720645"/>
                  </a:tblGrid>
                  <a:tr h="484138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ΜΕΓΕΘΟΣ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ΣΗΜΑΣΙΑ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ΜΟΝΑΔΕΣ </a:t>
                          </a:r>
                          <a:r>
                            <a:rPr lang="en-US" dirty="0" smtClean="0"/>
                            <a:t>(SI)</a:t>
                          </a:r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l-GR" dirty="0" smtClean="0"/>
                            <a:t>ΤΥΠΟΙ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597316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Περίοδος </a:t>
                          </a:r>
                          <a14:m>
                            <m:oMath xmlns:m="http://schemas.openxmlformats.org/officeDocument/2006/math"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r>
                            <a:rPr lang="el-GR" dirty="0" smtClean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χρονική διάρκεια μιας πλήρους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+mn-lt"/>
                              <a:cs typeface="Arial" panose="020B0604020202020204" pitchFamily="34" charset="0"/>
                            </a:rPr>
                            <a:t>sec</a:t>
                          </a:r>
                          <a:endParaRPr lang="en-US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891947">
                    <a:tc>
                      <a:txBody>
                        <a:bodyPr/>
                        <a:lstStyle/>
                        <a:p>
                          <a:r>
                            <a:rPr lang="el-GR" dirty="0" smtClean="0">
                              <a:cs typeface="Arial" panose="020B0604020202020204" pitchFamily="34" charset="0"/>
                            </a:rPr>
                            <a:t>Συχνότητα </a:t>
                          </a:r>
                          <a14:m>
                            <m:oMath xmlns:m="http://schemas.openxmlformats.org/officeDocument/2006/math"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i="1" dirty="0" smtClean="0"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>
                              <a:cs typeface="Arial" panose="020B0604020202020204" pitchFamily="34" charset="0"/>
                            </a:rPr>
                            <a:t>πλήθος πλήρων κινήσεων (κύκλοι) στη μονάδα του χρόνου → → ρυθμός επανάληψης της περιοδικής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cs typeface="Arial" panose="020B0604020202020204" pitchFamily="34" charset="0"/>
                            </a:rPr>
                            <a:t>Hz = 1/sec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753529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Κυκλική συχνότητα </a:t>
                          </a:r>
                          <a14:m>
                            <m:oMath xmlns:m="http://schemas.openxmlformats.org/officeDocument/2006/math"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smtClean="0"/>
                            <a:t>γωνία που αντιστοιχεί στούς</a:t>
                          </a:r>
                          <a:r>
                            <a:rPr lang="el-GR" baseline="0" smtClean="0"/>
                            <a:t> κύκλους ανά μονάδα χρόνου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rad</a:t>
                          </a:r>
                          <a:r>
                            <a:rPr lang="el-GR" dirty="0" smtClean="0"/>
                            <a:t> / </a:t>
                          </a:r>
                          <a:r>
                            <a:rPr lang="en-US" dirty="0" smtClean="0"/>
                            <a:t>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l-GR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l-GR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Τ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1067178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dirty="0" smtClean="0"/>
                            <a:t>Ταχύτητα</a:t>
                          </a:r>
                          <a:r>
                            <a:rPr lang="el-GR" baseline="0" dirty="0" smtClean="0"/>
                            <a:t> διάδοσης κύματος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στη μονάδα του χρόνου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r>
                            <a:rPr lang="en-US" baseline="0" dirty="0" smtClean="0"/>
                            <a:t> / 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  <m:r>
                                  <a:rPr kumimoji="0" lang="el-G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l-GR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𝜆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∙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65760" marT="182880"/>
                    </a:tc>
                  </a:tr>
                  <a:tr h="75708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dirty="0" smtClean="0"/>
                            <a:t>Μήκος κύματος </a:t>
                          </a:r>
                          <a:r>
                            <a:rPr lang="el-GR" sz="1800" i="1" dirty="0" smtClean="0"/>
                            <a:t>λ</a:t>
                          </a:r>
                          <a:endParaRPr lang="en-US" sz="1800" i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σε χρόνο Τ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l-G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8163006"/>
                  </p:ext>
                </p:extLst>
              </p:nvPr>
            </p:nvGraphicFramePr>
            <p:xfrm>
              <a:off x="330801" y="1381536"/>
              <a:ext cx="11424688" cy="46312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6223"/>
                    <a:gridCol w="4267200"/>
                    <a:gridCol w="1573161"/>
                    <a:gridCol w="1907459"/>
                    <a:gridCol w="1720645"/>
                  </a:tblGrid>
                  <a:tr h="484138"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ΜΕΓΕΘΟΣ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ΣΗΜΑΣΙΑ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ΜΟΝΑΔΕΣ </a:t>
                          </a:r>
                          <a:r>
                            <a:rPr lang="en-US" dirty="0" smtClean="0"/>
                            <a:t>(SI)</a:t>
                          </a:r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l-GR" dirty="0" smtClean="0"/>
                            <a:t>ΤΥΠΟΙ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6549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79439" r="-485358" b="-5383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χρονική διάρκεια μιας πλήρους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+mn-lt"/>
                              <a:cs typeface="Arial" panose="020B0604020202020204" pitchFamily="34" charset="0"/>
                            </a:rPr>
                            <a:t>sec</a:t>
                          </a:r>
                          <a:endParaRPr lang="en-US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9265" t="-79439" r="-91374" b="-5383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128000" r="-485358" b="-2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>
                              <a:cs typeface="Arial" panose="020B0604020202020204" pitchFamily="34" charset="0"/>
                            </a:rPr>
                            <a:t>πλήθος πλήρων κινήσεων (κύκλοι) στη μονάδα του χρόνου → → ρυθμός επανάληψης της περιοδικής κίνησης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cs typeface="Arial" panose="020B0604020202020204" pitchFamily="34" charset="0"/>
                            </a:rPr>
                            <a:t>Hz = 1/sec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7535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275806" r="-485358" b="-24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smtClean="0"/>
                            <a:t>γωνία που αντιστοιχεί στούς</a:t>
                          </a:r>
                          <a:r>
                            <a:rPr lang="el-GR" baseline="0" smtClean="0"/>
                            <a:t> κύκλους ανά μονάδα χρόνου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rad</a:t>
                          </a:r>
                          <a:r>
                            <a:rPr lang="el-GR" dirty="0" smtClean="0"/>
                            <a:t> / </a:t>
                          </a:r>
                          <a:r>
                            <a:rPr lang="en-US" dirty="0" smtClean="0"/>
                            <a:t>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9265" t="-275806" r="-91374" b="-24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10671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12" t="-264773" r="-485358" b="-715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στη μονάδα του χρόνου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r>
                            <a:rPr lang="en-US" baseline="0" dirty="0" smtClean="0"/>
                            <a:t> / 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5760" marT="182880">
                        <a:blipFill rotWithShape="0">
                          <a:blip r:embed="rId2"/>
                          <a:stretch>
                            <a:fillRect l="-565248" t="-264773" r="-1418" b="-71591"/>
                          </a:stretch>
                        </a:blipFill>
                      </a:tcPr>
                    </a:tc>
                  </a:tr>
                  <a:tr h="757083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dirty="0" smtClean="0"/>
                            <a:t>Μήκος κύματος </a:t>
                          </a:r>
                          <a:r>
                            <a:rPr lang="el-GR" sz="1800" i="1" dirty="0" smtClean="0"/>
                            <a:t>λ</a:t>
                          </a:r>
                          <a:endParaRPr lang="en-US" sz="1800" i="1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 smtClean="0"/>
                            <a:t>Απόσταση που διανύει το</a:t>
                          </a:r>
                          <a:r>
                            <a:rPr lang="el-GR" baseline="0" dirty="0" smtClean="0"/>
                            <a:t> κύμα σε χρόνο Τ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09265" t="-517742" r="-91374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pSp>
        <p:nvGrpSpPr>
          <p:cNvPr id="14" name="Group 13"/>
          <p:cNvGrpSpPr/>
          <p:nvPr/>
        </p:nvGrpSpPr>
        <p:grpSpPr>
          <a:xfrm>
            <a:off x="9694606" y="2172930"/>
            <a:ext cx="786581" cy="3323302"/>
            <a:chOff x="8799871" y="2133600"/>
            <a:chExt cx="786581" cy="3342968"/>
          </a:xfrm>
        </p:grpSpPr>
        <p:sp>
          <p:nvSpPr>
            <p:cNvPr id="5" name="Right Brace 4"/>
            <p:cNvSpPr/>
            <p:nvPr/>
          </p:nvSpPr>
          <p:spPr>
            <a:xfrm>
              <a:off x="8799871" y="2133600"/>
              <a:ext cx="786581" cy="3342968"/>
            </a:xfrm>
            <a:prstGeom prst="rightBrace">
              <a:avLst>
                <a:gd name="adj1" fmla="val 184"/>
                <a:gd name="adj2" fmla="val 70761"/>
              </a:avLst>
            </a:prstGeom>
            <a:ln w="31750" cap="rnd">
              <a:solidFill>
                <a:schemeClr val="accent4"/>
              </a:solidFill>
              <a:beve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endCxn id="5" idx="1"/>
            </p:cNvCxnSpPr>
            <p:nvPr/>
          </p:nvCxnSpPr>
          <p:spPr>
            <a:xfrm>
              <a:off x="9222658" y="4493342"/>
              <a:ext cx="363794" cy="0"/>
            </a:xfrm>
            <a:prstGeom prst="straightConnector1">
              <a:avLst/>
            </a:prstGeom>
            <a:ln w="31750">
              <a:solidFill>
                <a:schemeClr val="accent4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99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701" y="216733"/>
            <a:ext cx="11514388" cy="5302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chemeClr val="tx1"/>
                </a:solidFill>
              </a:rPr>
              <a:t>Η ταχύτητα </a:t>
            </a:r>
            <a:r>
              <a:rPr lang="en-US" sz="2400" dirty="0" smtClean="0">
                <a:solidFill>
                  <a:schemeClr val="tx1"/>
                </a:solidFill>
              </a:rPr>
              <a:t>c</a:t>
            </a:r>
            <a:r>
              <a:rPr lang="el-GR" sz="2400" dirty="0" smtClean="0">
                <a:solidFill>
                  <a:schemeClr val="tx1"/>
                </a:solidFill>
              </a:rPr>
              <a:t> διάδοσης Η/Μ ακτινοβολίας εξαρτάται από:</a:t>
            </a:r>
            <a:r>
              <a:rPr lang="el-GR" sz="2400" dirty="0" smtClean="0">
                <a:solidFill>
                  <a:prstClr val="white"/>
                </a:solidFill>
              </a:rPr>
              <a:t> 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ιδιότητες μέσου</a:t>
            </a:r>
            <a:r>
              <a:rPr lang="el-GR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l-G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701" y="1286341"/>
            <a:ext cx="11093843" cy="584775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="1" baseline="-25000" dirty="0">
                <a:solidFill>
                  <a:schemeClr val="tx1"/>
                </a:solidFill>
              </a:rPr>
              <a:t>0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στο </a:t>
            </a:r>
            <a:r>
              <a:rPr lang="el-GR" sz="2800" b="1" dirty="0" smtClean="0">
                <a:solidFill>
                  <a:schemeClr val="tx1"/>
                </a:solidFill>
              </a:rPr>
              <a:t>κενό</a:t>
            </a:r>
            <a:r>
              <a:rPr lang="el-GR" sz="2400" dirty="0" smtClean="0">
                <a:solidFill>
                  <a:schemeClr val="tx1"/>
                </a:solidFill>
              </a:rPr>
              <a:t>:</a:t>
            </a: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el-GR" sz="2400" dirty="0" smtClean="0">
                <a:solidFill>
                  <a:schemeClr val="tx1"/>
                </a:solidFill>
              </a:rPr>
              <a:t>έχει την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ίδια τιμή  </a:t>
            </a:r>
            <a:r>
              <a:rPr lang="en-US" sz="2800" b="1" dirty="0" smtClean="0">
                <a:solidFill>
                  <a:schemeClr val="tx1"/>
                </a:solidFill>
              </a:rPr>
              <a:t>c</a:t>
            </a:r>
            <a:r>
              <a:rPr lang="en-US" sz="2800" b="1" baseline="-25000" dirty="0" smtClean="0">
                <a:solidFill>
                  <a:schemeClr val="tx1"/>
                </a:solidFill>
              </a:rPr>
              <a:t>0</a:t>
            </a:r>
            <a:r>
              <a:rPr lang="en-US" sz="2800" b="1" dirty="0" smtClean="0">
                <a:solidFill>
                  <a:schemeClr val="tx1"/>
                </a:solidFill>
              </a:rPr>
              <a:t> = 3 x 10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8</a:t>
            </a:r>
            <a:r>
              <a:rPr lang="en-US" sz="2800" b="1" dirty="0" smtClean="0">
                <a:solidFill>
                  <a:schemeClr val="tx1"/>
                </a:solidFill>
              </a:rPr>
              <a:t> m/sec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l-GR" sz="3200" dirty="0" smtClean="0">
                <a:solidFill>
                  <a:schemeClr val="tx1"/>
                </a:solidFill>
              </a:rPr>
              <a:t> </a:t>
            </a:r>
            <a:r>
              <a:rPr lang="el-GR" sz="2400" dirty="0" smtClean="0">
                <a:solidFill>
                  <a:schemeClr val="tx1"/>
                </a:solidFill>
              </a:rPr>
              <a:t>για </a:t>
            </a:r>
            <a:r>
              <a:rPr lang="el-GR" sz="2400" b="1" dirty="0" smtClean="0">
                <a:solidFill>
                  <a:schemeClr val="tx1"/>
                </a:solidFill>
              </a:rPr>
              <a:t>όλες</a:t>
            </a:r>
            <a:r>
              <a:rPr lang="el-GR" sz="2400" dirty="0" smtClean="0">
                <a:solidFill>
                  <a:schemeClr val="tx1"/>
                </a:solidFill>
              </a:rPr>
              <a:t> τις συχνότητες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>f</a:t>
            </a:r>
            <a:endParaRPr lang="en-US" sz="2400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noFill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400" dirty="0" smtClean="0">
                    <a:solidFill>
                      <a:schemeClr val="tx1"/>
                    </a:solidFill>
                  </a:rPr>
                  <a:t>σ</a:t>
                </a:r>
                <a:r>
                  <a:rPr lang="el-GR" sz="2400" dirty="0">
                    <a:solidFill>
                      <a:schemeClr val="tx1"/>
                    </a:solidFill>
                  </a:rPr>
                  <a:t>ε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</a:t>
                </a:r>
                <a:r>
                  <a:rPr lang="el-GR" sz="2800" b="1" dirty="0" smtClean="0">
                    <a:solidFill>
                      <a:schemeClr val="tx1"/>
                    </a:solidFill>
                  </a:rPr>
                  <a:t>υλικό μέσο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: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  </a:t>
                </a:r>
                <a:r>
                  <a:rPr lang="el-GR" sz="2800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&lt; 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01" y="2510186"/>
                <a:ext cx="11093843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9701" y="3402101"/>
            <a:ext cx="10227284" cy="1409700"/>
            <a:chOff x="643916" y="68072"/>
            <a:chExt cx="10227284" cy="1409700"/>
          </a:xfrm>
        </p:grpSpPr>
        <p:sp>
          <p:nvSpPr>
            <p:cNvPr id="6" name="TextBox 5"/>
            <p:cNvSpPr txBox="1"/>
            <p:nvPr/>
          </p:nvSpPr>
          <p:spPr>
            <a:xfrm>
              <a:off x="643916" y="509053"/>
              <a:ext cx="4759636" cy="52322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l-GR" sz="2800" b="1" dirty="0" smtClean="0"/>
                <a:t>(Απόλυτος) δείκτης διάθλασης</a:t>
              </a:r>
              <a:endParaRPr lang="en-US" sz="2800" b="1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057900" y="68072"/>
              <a:ext cx="4813300" cy="1409700"/>
              <a:chOff x="6057900" y="68072"/>
              <a:chExt cx="4813300" cy="14097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178183" y="185888"/>
                <a:ext cx="4563054" cy="1156792"/>
                <a:chOff x="3289300" y="2420034"/>
                <a:chExt cx="4563054" cy="11567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3600" dirty="0" smtClean="0"/>
                        <a:t>n =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oMath>
                      </a14:m>
                      <a:r>
                        <a:rPr lang="en-US" sz="3600" dirty="0" smtClean="0"/>
                        <a:t>  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89300" y="2743200"/>
                      <a:ext cx="1413528" cy="833626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l="-13362" t="-2190" b="-1313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" name="Right Arrow 10"/>
                <p:cNvSpPr/>
                <p:nvPr/>
              </p:nvSpPr>
              <p:spPr>
                <a:xfrm>
                  <a:off x="4724399" y="2969513"/>
                  <a:ext cx="1514463" cy="381000"/>
                </a:xfrm>
                <a:prstGeom prst="right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a14:m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06669" y="2420034"/>
                      <a:ext cx="1443600" cy="64633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a14:m>
                      <a:r>
                        <a:rPr lang="en-US" sz="3600" b="0" dirty="0" smtClean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</m:oMath>
                      </a14:m>
                      <a:r>
                        <a:rPr lang="en-US" sz="3600" dirty="0" smtClean="0"/>
                        <a:t> 1</a:t>
                      </a:r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8" name="Rectangle 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06628" y="2836847"/>
                      <a:ext cx="1245726" cy="64633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14151" r="-13725" b="-3490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" name="Rectangle 8"/>
              <p:cNvSpPr/>
              <p:nvPr/>
            </p:nvSpPr>
            <p:spPr>
              <a:xfrm>
                <a:off x="6057900" y="68072"/>
                <a:ext cx="4813300" cy="1409700"/>
              </a:xfrm>
              <a:prstGeom prst="rect">
                <a:avLst/>
              </a:prstGeom>
              <a:noFill/>
              <a:ln w="63500" cmpd="sng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71147" y="5164593"/>
                <a:ext cx="1207382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147" y="5164593"/>
                <a:ext cx="1207382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991504" y="5164593"/>
                <a:ext cx="1394805" cy="3693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l-G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504" y="5164593"/>
                <a:ext cx="139480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809997" y="5902230"/>
                <a:ext cx="2056973" cy="777136"/>
              </a:xfrm>
              <a:prstGeom prst="rect">
                <a:avLst/>
              </a:prstGeom>
              <a:ln w="31750"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800" dirty="0" smtClean="0"/>
                  <a:t>n = </a:t>
                </a:r>
                <a14:m>
                  <m:oMath xmlns:m="http://schemas.openxmlformats.org/officeDocument/2006/math">
                    <m:r>
                      <a:rPr lang="el-GR" sz="2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den>
                    </m:f>
                    <m:r>
                      <a:rPr lang="el-GR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l-GR" sz="2800" b="1" i="1">
                            <a:latin typeface="Cambria Math" panose="02040503050406030204" pitchFamily="18" charset="0"/>
                          </a:rPr>
                          <m:t>𝝀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97" y="5902230"/>
                <a:ext cx="2056973" cy="777136"/>
              </a:xfrm>
              <a:prstGeom prst="rect">
                <a:avLst/>
              </a:prstGeom>
              <a:blipFill rotWithShape="0">
                <a:blip r:embed="rId8"/>
                <a:stretch>
                  <a:fillRect l="-5248" b="-752"/>
                </a:stretch>
              </a:blipFill>
              <a:ln w="31750"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 flipH="1">
            <a:off x="6838483" y="6028317"/>
            <a:ext cx="261257" cy="11721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11843" y="6408321"/>
            <a:ext cx="257268" cy="211021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6444728" y="4811801"/>
            <a:ext cx="166890" cy="1036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7673" y="1022158"/>
            <a:ext cx="9009903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200000"/>
              </a:lnSpc>
            </a:pPr>
            <a:r>
              <a:rPr lang="el-GR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ΦΑΙΝΟΜΕΝΑ </a:t>
            </a:r>
            <a:r>
              <a:rPr lang="el-GR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ΠΟΥ ΠΑΡΑΤΗΡΟΥΝΤΑΙ</a:t>
            </a:r>
          </a:p>
          <a:p>
            <a:pPr algn="ctr">
              <a:lnSpc>
                <a:spcPct val="200000"/>
              </a:lnSpc>
            </a:pPr>
            <a:r>
              <a:rPr lang="el-G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ΚΑΤΑ ΤΗ ΔΙΑΔΟΣΗ ΤΟΥ ΦΩΤΟΣ </a:t>
            </a:r>
          </a:p>
          <a:p>
            <a:pPr algn="ctr">
              <a:lnSpc>
                <a:spcPct val="200000"/>
              </a:lnSpc>
            </a:pPr>
            <a:r>
              <a:rPr lang="el-GR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&amp; </a:t>
            </a:r>
          </a:p>
          <a:p>
            <a:pPr algn="ctr">
              <a:lnSpc>
                <a:spcPct val="200000"/>
              </a:lnSpc>
            </a:pPr>
            <a:r>
              <a:rPr lang="el-GR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ΤΗΝ ΑΛΛΗΛΕΠΙΔΡΑΣΗ ΤΟΥ ΜΕ ΥΛΙΚΑ ΣΩΜΑΤΑ</a:t>
            </a:r>
            <a:endParaRPr lang="en-US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44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61975" y="51287"/>
            <a:ext cx="10515600" cy="1325563"/>
          </a:xfrm>
        </p:spPr>
        <p:txBody>
          <a:bodyPr/>
          <a:lstStyle/>
          <a:p>
            <a:pPr algn="ctr"/>
            <a:r>
              <a:rPr lang="el-GR" dirty="0" smtClean="0"/>
              <a:t>Ανάκλαση φωτός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475" y="1879034"/>
            <a:ext cx="4195005" cy="2740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273088" y="4687052"/>
            <a:ext cx="3197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Clouds reflection in water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 </a:t>
            </a:r>
          </a:p>
          <a:p>
            <a:pPr algn="ctr">
              <a:defRPr/>
            </a:pP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Tyoron2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διαθέσιμο με άδεια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59" y="1507559"/>
            <a:ext cx="2322216" cy="232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 bwMode="auto">
          <a:xfrm>
            <a:off x="1089993" y="1582738"/>
            <a:ext cx="7254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000" dirty="0"/>
              <a:t>Φως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683593" y="2749550"/>
            <a:ext cx="17224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000" dirty="0"/>
              <a:t>Απορρόφηση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3541093" y="1611312"/>
            <a:ext cx="13684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000" dirty="0"/>
              <a:t>Ανάκλαση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149" y="4276354"/>
            <a:ext cx="3012750" cy="160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21" y="4276354"/>
            <a:ext cx="2896875" cy="1595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625597" y="6060816"/>
            <a:ext cx="2153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dirty="0" smtClean="0"/>
              <a:t>Διάχυτη Ανάκλαση</a:t>
            </a:r>
            <a:endParaRPr lang="el-GR" sz="2000" dirty="0"/>
          </a:p>
        </p:txBody>
      </p:sp>
      <p:sp>
        <p:nvSpPr>
          <p:cNvPr id="20" name="TextBox 19"/>
          <p:cNvSpPr txBox="1"/>
          <p:nvPr/>
        </p:nvSpPr>
        <p:spPr bwMode="auto">
          <a:xfrm>
            <a:off x="3404386" y="6060816"/>
            <a:ext cx="26535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dirty="0" smtClean="0"/>
              <a:t>Κατοπτρική Ανάκλαση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9631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satMod val="105000"/>
                <a:tint val="67000"/>
                <a:lumMod val="0"/>
                <a:lumOff val="100000"/>
                <a:alpha val="63000"/>
              </a:schemeClr>
            </a:gs>
            <a:gs pos="78000">
              <a:schemeClr val="accent3">
                <a:lumMod val="105000"/>
                <a:satMod val="103000"/>
                <a:tint val="73000"/>
                <a:alpha val="56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68" y="4446679"/>
            <a:ext cx="2441863" cy="20348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25940" t="14024" r="20078" b="20717"/>
          <a:stretch/>
        </p:blipFill>
        <p:spPr>
          <a:xfrm>
            <a:off x="320169" y="523323"/>
            <a:ext cx="2441863" cy="19638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869" y="587777"/>
            <a:ext cx="1287532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schemeClr val="tx1"/>
                </a:solidFill>
                <a:ea typeface="+mj-ea"/>
                <a:cs typeface="+mj-cs"/>
              </a:rPr>
              <a:t>Φως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612" y="3193270"/>
            <a:ext cx="118859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είναι</a:t>
            </a:r>
            <a:r>
              <a:rPr lang="el-G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784" y="4388806"/>
            <a:ext cx="1332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prstClr val="black"/>
                </a:solidFill>
                <a:ea typeface="+mj-ea"/>
                <a:cs typeface="+mj-cs"/>
              </a:rPr>
              <a:t>Ήχος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18074" y="2799589"/>
            <a:ext cx="2292679" cy="132343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διάδοση </a:t>
            </a:r>
          </a:p>
          <a:p>
            <a:r>
              <a:rPr lang="el-GR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ενέργειας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24292" y="261439"/>
            <a:ext cx="5365481" cy="3025083"/>
            <a:chOff x="6503536" y="2800648"/>
            <a:chExt cx="6686398" cy="37698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124" r="5853"/>
            <a:stretch/>
          </p:blipFill>
          <p:spPr>
            <a:xfrm>
              <a:off x="6503536" y="3411195"/>
              <a:ext cx="6686398" cy="31592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53164" y="2800648"/>
              <a:ext cx="4855624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dirty="0" smtClean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ΗΛΕΚΤΡΟΜΑΓΝΗΤΙΚΑ ΚΥΜΑΤΑ </a:t>
              </a:r>
              <a:endPara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190226" y="4203834"/>
            <a:ext cx="2977832" cy="471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ΜΗΧΑΝΙΚΑ ΚΥΜΑΤΑ </a:t>
            </a:r>
            <a:endParaRPr lang="en-US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16352" y="5456280"/>
            <a:ext cx="3383280" cy="1"/>
          </a:xfrm>
          <a:prstGeom prst="straightConnector1">
            <a:avLst/>
          </a:prstGeom>
          <a:ln w="107950">
            <a:solidFill>
              <a:srgbClr val="F0E1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819181" y="1505264"/>
            <a:ext cx="3383280" cy="17571"/>
          </a:xfrm>
          <a:prstGeom prst="straightConnector1">
            <a:avLst/>
          </a:prstGeom>
          <a:ln w="107950">
            <a:solidFill>
              <a:srgbClr val="EBC5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r="5286"/>
          <a:stretch/>
        </p:blipFill>
        <p:spPr>
          <a:xfrm>
            <a:off x="6324292" y="4648200"/>
            <a:ext cx="5507183" cy="1715828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1004454" y="2525269"/>
            <a:ext cx="0" cy="54864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004454" y="3840166"/>
            <a:ext cx="0" cy="54864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Arrow 27"/>
          <p:cNvSpPr/>
          <p:nvPr/>
        </p:nvSpPr>
        <p:spPr>
          <a:xfrm>
            <a:off x="2193055" y="3253493"/>
            <a:ext cx="822960" cy="365760"/>
          </a:xfrm>
          <a:prstGeom prst="rightArrow">
            <a:avLst/>
          </a:prstGeom>
          <a:solidFill>
            <a:srgbClr val="92D050"/>
          </a:solidFill>
          <a:ln w="412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884229" y="169960"/>
            <a:ext cx="1611085" cy="718457"/>
          </a:xfrm>
          <a:prstGeom prst="ellipse">
            <a:avLst/>
          </a:prstGeom>
          <a:noFill/>
          <a:ln w="635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926031" y="4087450"/>
            <a:ext cx="1575201" cy="718457"/>
          </a:xfrm>
          <a:prstGeom prst="ellipse">
            <a:avLst/>
          </a:prstGeom>
          <a:noFill/>
          <a:ln w="635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19225" y="365125"/>
            <a:ext cx="10515600" cy="1325563"/>
          </a:xfrm>
        </p:spPr>
        <p:txBody>
          <a:bodyPr/>
          <a:lstStyle/>
          <a:p>
            <a:pPr algn="ctr"/>
            <a:r>
              <a:rPr lang="el-GR" dirty="0" smtClean="0"/>
              <a:t>Ανάκλαση φωτός</a:t>
            </a:r>
            <a:endParaRPr lang="el-GR" dirty="0"/>
          </a:p>
        </p:txBody>
      </p:sp>
      <p:pic>
        <p:nvPicPr>
          <p:cNvPr id="8194" name="Picture 2" descr="https://upload.wikimedia.org/wikipedia/commons/d/d3/Light_reflecting_off_mirror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408" y="1840461"/>
            <a:ext cx="4306565" cy="32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9/95/Enhanced_aluminum_coated_first_surface_mirror_on_an_optical_fl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00" y="1840461"/>
            <a:ext cx="4576239" cy="32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75520" y="5057094"/>
            <a:ext cx="3816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200" dirty="0">
                <a:hlinkClick r:id="rId4"/>
              </a:rPr>
              <a:t>Light reflecting off mirror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 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n-US" sz="1200" u="sng" dirty="0">
                <a:hlinkClick r:id="rId5" tooltip="User:Meganbeckett27 (page does not exist)"/>
              </a:rPr>
              <a:t>Meganbeckett27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διαθέσιμο με άδεια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CC BY 3.0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16006" y="5057093"/>
            <a:ext cx="3816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Enhanced aluminum coated first surface mirror on an optical flat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”,  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από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sz="1200" u="sng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8"/>
              </a:rPr>
              <a:t>Zaereth~commonswiki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διαθέσιμο με άδεια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u="sng" dirty="0">
                <a:solidFill>
                  <a:schemeClr val="tx1">
                    <a:lumMod val="75000"/>
                    <a:lumOff val="25000"/>
                  </a:schemeClr>
                </a:solidFill>
                <a:hlinkClick r:id="rId9"/>
              </a:rPr>
              <a:t>CC0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824" y="84088"/>
            <a:ext cx="3012750" cy="16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29208" y="54857"/>
            <a:ext cx="7522128" cy="933084"/>
          </a:xfrm>
        </p:spPr>
        <p:txBody>
          <a:bodyPr/>
          <a:lstStyle/>
          <a:p>
            <a:pPr algn="ctr"/>
            <a:r>
              <a:rPr lang="el-GR" dirty="0" smtClean="0"/>
              <a:t>Ανάκλαση σε κυρτές επιφάνειες</a:t>
            </a:r>
            <a:endParaRPr lang="el-GR" dirty="0"/>
          </a:p>
        </p:txBody>
      </p:sp>
      <p:pic>
        <p:nvPicPr>
          <p:cNvPr id="9218" name="Picture 2" descr="https://upload.wikimedia.org/wikipedia/commons/thumb/9/94/Reflection_in_a_soap_bubble_edit.jpg/1280px-Reflection_in_a_soap_bubble_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29" y="1148474"/>
            <a:ext cx="3795136" cy="27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pload.wikimedia.org/wikipedia/commons/thumb/e/e9/Eye_full.jpg/1280px-Eye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3" y="1137652"/>
            <a:ext cx="4212616" cy="28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1919" y="3947847"/>
            <a:ext cx="3816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200" dirty="0">
                <a:hlinkClick r:id="rId4"/>
              </a:rPr>
              <a:t>Eye full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 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n-US" sz="1200" u="sng" dirty="0">
                <a:hlinkClick r:id="rId5"/>
              </a:rPr>
              <a:t>Alison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διαθέσιμο με άδεια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u="sng" dirty="0">
                <a:hlinkClick r:id="rId6"/>
              </a:rPr>
              <a:t>CC BY 2.0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4995230" y="3944967"/>
            <a:ext cx="3816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200" dirty="0">
                <a:hlinkClick r:id="rId7"/>
              </a:rPr>
              <a:t>Reflection in a soap bubble edit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 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n-US" sz="1200" u="sng" dirty="0">
                <a:hlinkClick r:id="rId5"/>
              </a:rPr>
              <a:t>Alison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διαθέσιμο με άδεια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>
                <a:hlinkClick r:id="rId8"/>
              </a:rPr>
              <a:t>CC BY-SA 3.0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953" y="176301"/>
            <a:ext cx="2180286" cy="1162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-1602" t="4886" r="52205" b="12085"/>
          <a:stretch/>
        </p:blipFill>
        <p:spPr>
          <a:xfrm>
            <a:off x="3451376" y="4175799"/>
            <a:ext cx="1562100" cy="2609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919" y="4991100"/>
            <a:ext cx="2925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εξωτερική (κυρτή) επιφάνεια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76472" y="4991100"/>
            <a:ext cx="295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εσωτερική (κοίλη) επιφάνεια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48494" t="5189" r="-959" b="11782"/>
          <a:stretch/>
        </p:blipFill>
        <p:spPr>
          <a:xfrm>
            <a:off x="9448541" y="4175920"/>
            <a:ext cx="165908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Διάχυση φωτός</a:t>
            </a:r>
            <a:endParaRPr lang="el-GR" dirty="0"/>
          </a:p>
        </p:txBody>
      </p:sp>
      <p:pic>
        <p:nvPicPr>
          <p:cNvPr id="7170" name="Picture 2" descr="C:\Users\ARAVANTINOS\Desktop\images9L1Z773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08945" y="1581752"/>
            <a:ext cx="2775198" cy="1534256"/>
          </a:xfrm>
          <a:prstGeom prst="rect">
            <a:avLst/>
          </a:prstGeom>
          <a:noFill/>
        </p:spPr>
      </p:pic>
      <p:pic>
        <p:nvPicPr>
          <p:cNvPr id="4098" name="Picture 2" descr="http://1.bp.blogspot.com/-di3UltoevqM/TvkmbykFUQI/AAAAAAAABg4/-l8gzzpMjtg/s400/%25CE%25A6%25CE%25A5%25CE%25A3%25CE%2599%25CE%259A%25CE%2597+%25CE%2593+%25CE%2593%25CE%25A5%25CE%259C%25CE%259D%25CE%2591%25CE%25A3%25CE%2599%25CE%259F%25CE%25A5%252835%25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4"/>
          <a:stretch/>
        </p:blipFill>
        <p:spPr bwMode="auto">
          <a:xfrm>
            <a:off x="1991544" y="3645025"/>
            <a:ext cx="3810000" cy="24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1544" y="6071618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physiclessons.blogspot.gr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00" name="Picture 4" descr="http://thebest3d.com/dogwaffle/whatsnew/1_6/animbrush/test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1906145"/>
            <a:ext cx="4022707" cy="29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08369" y="4907129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thebest3d.com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2359" y="-70676"/>
            <a:ext cx="10515600" cy="1325563"/>
          </a:xfrm>
        </p:spPr>
        <p:txBody>
          <a:bodyPr/>
          <a:lstStyle/>
          <a:p>
            <a:pPr algn="ctr"/>
            <a:r>
              <a:rPr lang="el-GR" dirty="0" smtClean="0"/>
              <a:t>Απορρόφηση φωτός</a:t>
            </a:r>
            <a:endParaRPr lang="el-GR" dirty="0"/>
          </a:p>
        </p:txBody>
      </p:sp>
      <p:grpSp>
        <p:nvGrpSpPr>
          <p:cNvPr id="6" name="Group 5"/>
          <p:cNvGrpSpPr/>
          <p:nvPr/>
        </p:nvGrpSpPr>
        <p:grpSpPr>
          <a:xfrm>
            <a:off x="1861761" y="1879061"/>
            <a:ext cx="2571768" cy="1857388"/>
            <a:chOff x="520010" y="3299300"/>
            <a:chExt cx="3055101" cy="2369386"/>
          </a:xfrm>
        </p:grpSpPr>
        <p:sp>
          <p:nvSpPr>
            <p:cNvPr id="7" name="Rectangle 6"/>
            <p:cNvSpPr/>
            <p:nvPr/>
          </p:nvSpPr>
          <p:spPr>
            <a:xfrm>
              <a:off x="550775" y="3652462"/>
              <a:ext cx="3024336" cy="20162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0010" y="3299300"/>
              <a:ext cx="1008112" cy="1296144"/>
            </a:xfrm>
            <a:prstGeom prst="line">
              <a:avLst/>
            </a:prstGeom>
            <a:ln w="127000" cap="rnd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24066" y="3299300"/>
              <a:ext cx="1008112" cy="1296144"/>
            </a:xfrm>
            <a:prstGeom prst="line">
              <a:avLst/>
            </a:prstGeom>
            <a:ln w="127000" cap="rnd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88701" y="3299300"/>
              <a:ext cx="1008112" cy="1296144"/>
            </a:xfrm>
            <a:prstGeom prst="line">
              <a:avLst/>
            </a:prstGeom>
            <a:ln w="127000" cap="rnd">
              <a:solidFill>
                <a:srgbClr val="FF1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913266" y="1737902"/>
            <a:ext cx="2286016" cy="1928826"/>
            <a:chOff x="4008781" y="2473677"/>
            <a:chExt cx="3096075" cy="2386086"/>
          </a:xfrm>
        </p:grpSpPr>
        <p:sp>
          <p:nvSpPr>
            <p:cNvPr id="12" name="Rectangle 11"/>
            <p:cNvSpPr/>
            <p:nvPr/>
          </p:nvSpPr>
          <p:spPr>
            <a:xfrm>
              <a:off x="4039546" y="2843539"/>
              <a:ext cx="3024336" cy="20162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008781" y="2490377"/>
              <a:ext cx="1008112" cy="1296144"/>
            </a:xfrm>
            <a:prstGeom prst="line">
              <a:avLst/>
            </a:prstGeom>
            <a:ln w="127000" cap="rnd">
              <a:solidFill>
                <a:srgbClr val="0000F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512837" y="2490377"/>
              <a:ext cx="1008112" cy="1296144"/>
            </a:xfrm>
            <a:prstGeom prst="line">
              <a:avLst/>
            </a:prstGeom>
            <a:ln w="127000" cap="rnd">
              <a:solidFill>
                <a:srgbClr val="66FF33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977472" y="2490377"/>
              <a:ext cx="1008112" cy="1296144"/>
            </a:xfrm>
            <a:prstGeom prst="line">
              <a:avLst/>
            </a:prstGeom>
            <a:ln w="127000" cap="rnd">
              <a:solidFill>
                <a:srgbClr val="FF1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025615" y="2490377"/>
              <a:ext cx="1052197" cy="1296144"/>
            </a:xfrm>
            <a:prstGeom prst="line">
              <a:avLst/>
            </a:prstGeom>
            <a:ln w="127000" cap="rnd">
              <a:solidFill>
                <a:srgbClr val="0000F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520949" y="2490377"/>
              <a:ext cx="1119272" cy="1296144"/>
            </a:xfrm>
            <a:prstGeom prst="line">
              <a:avLst/>
            </a:prstGeom>
            <a:ln w="127000" cap="rnd">
              <a:solidFill>
                <a:srgbClr val="66FF33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985584" y="2473677"/>
              <a:ext cx="1119272" cy="1296144"/>
            </a:xfrm>
            <a:prstGeom prst="line">
              <a:avLst/>
            </a:prstGeom>
            <a:ln w="127000" cap="rnd">
              <a:solidFill>
                <a:srgbClr val="FF1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7813843" y="1715164"/>
            <a:ext cx="2492330" cy="1857388"/>
            <a:chOff x="4008781" y="2490377"/>
            <a:chExt cx="3135272" cy="2369386"/>
          </a:xfrm>
        </p:grpSpPr>
        <p:sp>
          <p:nvSpPr>
            <p:cNvPr id="20" name="Rectangle 19"/>
            <p:cNvSpPr/>
            <p:nvPr/>
          </p:nvSpPr>
          <p:spPr>
            <a:xfrm>
              <a:off x="4039546" y="2843539"/>
              <a:ext cx="3024336" cy="201622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008781" y="2490377"/>
              <a:ext cx="1008112" cy="1296144"/>
            </a:xfrm>
            <a:prstGeom prst="line">
              <a:avLst/>
            </a:prstGeom>
            <a:ln w="127000" cap="rnd">
              <a:solidFill>
                <a:srgbClr val="0000F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512837" y="2490377"/>
              <a:ext cx="1008112" cy="1296144"/>
            </a:xfrm>
            <a:prstGeom prst="line">
              <a:avLst/>
            </a:prstGeom>
            <a:ln w="127000" cap="rnd">
              <a:solidFill>
                <a:srgbClr val="66FF33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77472" y="2490377"/>
              <a:ext cx="1008112" cy="1296144"/>
            </a:xfrm>
            <a:prstGeom prst="line">
              <a:avLst/>
            </a:prstGeom>
            <a:ln w="127000" cap="rnd">
              <a:solidFill>
                <a:srgbClr val="FF1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5052781" y="2500589"/>
              <a:ext cx="1052197" cy="1296144"/>
            </a:xfrm>
            <a:prstGeom prst="line">
              <a:avLst/>
            </a:prstGeom>
            <a:ln w="63500" cap="rnd">
              <a:solidFill>
                <a:srgbClr val="0000FF">
                  <a:alpha val="6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556781" y="2500589"/>
              <a:ext cx="1119272" cy="1296144"/>
            </a:xfrm>
            <a:prstGeom prst="line">
              <a:avLst/>
            </a:prstGeom>
            <a:ln w="63500" cap="rnd">
              <a:solidFill>
                <a:srgbClr val="66FF33">
                  <a:alpha val="6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024781" y="2490377"/>
              <a:ext cx="1119272" cy="1296144"/>
            </a:xfrm>
            <a:prstGeom prst="line">
              <a:avLst/>
            </a:prstGeom>
            <a:ln w="63500" cap="rnd">
              <a:solidFill>
                <a:srgbClr val="FF1F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930826" y="4649262"/>
            <a:ext cx="2340721" cy="1785950"/>
            <a:chOff x="4008781" y="2490377"/>
            <a:chExt cx="3055101" cy="2369386"/>
          </a:xfrm>
        </p:grpSpPr>
        <p:sp>
          <p:nvSpPr>
            <p:cNvPr id="28" name="Rectangle 27"/>
            <p:cNvSpPr/>
            <p:nvPr/>
          </p:nvSpPr>
          <p:spPr>
            <a:xfrm>
              <a:off x="4039546" y="2843539"/>
              <a:ext cx="3024336" cy="201622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4008781" y="2490377"/>
              <a:ext cx="1008112" cy="1296144"/>
            </a:xfrm>
            <a:prstGeom prst="line">
              <a:avLst/>
            </a:prstGeom>
            <a:ln w="127000" cap="rnd">
              <a:solidFill>
                <a:srgbClr val="0000F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512837" y="2490377"/>
              <a:ext cx="1008112" cy="1296144"/>
            </a:xfrm>
            <a:prstGeom prst="line">
              <a:avLst/>
            </a:prstGeom>
            <a:ln w="127000" cap="rnd">
              <a:solidFill>
                <a:srgbClr val="66FF33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977472" y="2490377"/>
              <a:ext cx="1008112" cy="1296144"/>
            </a:xfrm>
            <a:prstGeom prst="line">
              <a:avLst/>
            </a:prstGeom>
            <a:ln w="127000" cap="rnd">
              <a:solidFill>
                <a:srgbClr val="FF1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5025615" y="2490377"/>
              <a:ext cx="1052197" cy="1296144"/>
            </a:xfrm>
            <a:prstGeom prst="line">
              <a:avLst/>
            </a:prstGeom>
            <a:ln w="127000" cap="rnd">
              <a:solidFill>
                <a:srgbClr val="0000F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5520949" y="2490377"/>
              <a:ext cx="1119272" cy="1296144"/>
            </a:xfrm>
            <a:prstGeom prst="line">
              <a:avLst/>
            </a:prstGeom>
            <a:ln w="127000" cap="rnd">
              <a:solidFill>
                <a:srgbClr val="66FF33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814142" y="4476620"/>
            <a:ext cx="2596009" cy="1785950"/>
            <a:chOff x="4008781" y="2473677"/>
            <a:chExt cx="3096075" cy="2386086"/>
          </a:xfrm>
        </p:grpSpPr>
        <p:sp>
          <p:nvSpPr>
            <p:cNvPr id="35" name="Rectangle 34"/>
            <p:cNvSpPr/>
            <p:nvPr/>
          </p:nvSpPr>
          <p:spPr>
            <a:xfrm>
              <a:off x="4039546" y="2843539"/>
              <a:ext cx="3024336" cy="2016224"/>
            </a:xfrm>
            <a:prstGeom prst="rect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4008781" y="2490377"/>
              <a:ext cx="1008112" cy="1296144"/>
            </a:xfrm>
            <a:prstGeom prst="line">
              <a:avLst/>
            </a:prstGeom>
            <a:ln w="127000" cap="rnd">
              <a:solidFill>
                <a:srgbClr val="0000F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512837" y="2490377"/>
              <a:ext cx="1008112" cy="1296144"/>
            </a:xfrm>
            <a:prstGeom prst="line">
              <a:avLst/>
            </a:prstGeom>
            <a:ln w="127000" cap="rnd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977472" y="2490377"/>
              <a:ext cx="1008112" cy="1296144"/>
            </a:xfrm>
            <a:prstGeom prst="line">
              <a:avLst/>
            </a:prstGeom>
            <a:ln w="127000" cap="rnd">
              <a:solidFill>
                <a:srgbClr val="FF1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5025615" y="2490377"/>
              <a:ext cx="1052197" cy="1296144"/>
            </a:xfrm>
            <a:prstGeom prst="line">
              <a:avLst/>
            </a:prstGeom>
            <a:ln w="127000" cap="rnd">
              <a:solidFill>
                <a:srgbClr val="0000F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5985584" y="2473677"/>
              <a:ext cx="1119272" cy="1296144"/>
            </a:xfrm>
            <a:prstGeom prst="line">
              <a:avLst/>
            </a:prstGeom>
            <a:ln w="127000" cap="rnd">
              <a:solidFill>
                <a:srgbClr val="FF1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878549" y="4179568"/>
            <a:ext cx="2433854" cy="1916371"/>
            <a:chOff x="2415308" y="3971451"/>
            <a:chExt cx="3096075" cy="2386087"/>
          </a:xfrm>
        </p:grpSpPr>
        <p:grpSp>
          <p:nvGrpSpPr>
            <p:cNvPr id="42" name="Group 43"/>
            <p:cNvGrpSpPr/>
            <p:nvPr/>
          </p:nvGrpSpPr>
          <p:grpSpPr>
            <a:xfrm>
              <a:off x="2415308" y="3971452"/>
              <a:ext cx="3096075" cy="2386086"/>
              <a:chOff x="4008781" y="2473677"/>
              <a:chExt cx="3096075" cy="2386086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039546" y="2843539"/>
                <a:ext cx="3024336" cy="201622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4008781" y="2490377"/>
                <a:ext cx="1008112" cy="1296144"/>
              </a:xfrm>
              <a:prstGeom prst="line">
                <a:avLst/>
              </a:prstGeom>
              <a:ln w="127000" cap="rnd">
                <a:solidFill>
                  <a:srgbClr val="0000FF">
                    <a:alpha val="7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512837" y="2490377"/>
                <a:ext cx="1008112" cy="1296144"/>
              </a:xfrm>
              <a:prstGeom prst="line">
                <a:avLst/>
              </a:prstGeom>
              <a:ln w="127000" cap="rnd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977472" y="2490377"/>
                <a:ext cx="1008112" cy="1296144"/>
              </a:xfrm>
              <a:prstGeom prst="line">
                <a:avLst/>
              </a:prstGeom>
              <a:ln w="127000" cap="rnd">
                <a:solidFill>
                  <a:srgbClr val="FF1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5985584" y="2473677"/>
                <a:ext cx="1119272" cy="1296144"/>
              </a:xfrm>
              <a:prstGeom prst="line">
                <a:avLst/>
              </a:prstGeom>
              <a:ln w="127000" cap="rnd">
                <a:solidFill>
                  <a:srgbClr val="FF1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 flipH="1">
              <a:off x="3927476" y="3971451"/>
              <a:ext cx="1119272" cy="1296144"/>
            </a:xfrm>
            <a:prstGeom prst="line">
              <a:avLst/>
            </a:prstGeom>
            <a:ln w="127000" cap="rnd">
              <a:solidFill>
                <a:srgbClr val="66FF33">
                  <a:alpha val="8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09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656780" y="136906"/>
            <a:ext cx="4835013" cy="701731"/>
          </a:xfrm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Διάθλαση φωτός</a:t>
            </a:r>
            <a:endParaRPr lang="el-GR" dirty="0"/>
          </a:p>
        </p:txBody>
      </p:sp>
      <p:pic>
        <p:nvPicPr>
          <p:cNvPr id="7" name="Content Placeholder 6" descr="220px-Refraction-with-soda-straw">
            <a:hlinkClick r:id="rId2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39928" y="1114115"/>
            <a:ext cx="1838052" cy="191558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894" y="1114115"/>
            <a:ext cx="2460625" cy="191558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561452" y="3029704"/>
            <a:ext cx="280511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Refraction of GGB in rain droplets 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 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Mbz1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διαθέσιμο με άδεια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96471" y="3030025"/>
            <a:ext cx="274478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Refraction-with-soda-straw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 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από  </a:t>
            </a:r>
          </a:p>
          <a:p>
            <a:pPr algn="ctr">
              <a:defRPr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hlinkClick r:id="rId9"/>
              </a:rPr>
              <a:t>Liftarn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διαθέσιμο με άδεια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3" descr="C:\Users\alex\Desktop\2113419822_7523e24761_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31" y="1114116"/>
            <a:ext cx="3121025" cy="20812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40267" y="6240871"/>
            <a:ext cx="2934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11"/>
              </a:rPr>
              <a:t>refraction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 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από </a:t>
            </a:r>
            <a:r>
              <a:rPr lang="en-US" sz="1200" dirty="0" err="1">
                <a:hlinkClick r:id="rId12"/>
              </a:rPr>
              <a:t>x_tine</a:t>
            </a:r>
            <a:r>
              <a:rPr lang="en-US" sz="1200" dirty="0">
                <a:hlinkClick r:id="rId12"/>
              </a:rPr>
              <a:t> </a:t>
            </a:r>
            <a:r>
              <a:rPr lang="en-US" sz="1200" dirty="0"/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διαθέσιμο με άδεια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>
                <a:hlinkClick r:id="rId13"/>
              </a:rPr>
              <a:t>CC BY-NC-ND 2.0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7102847" y="3190310"/>
            <a:ext cx="2950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200" dirty="0">
                <a:hlinkClick r:id="rId14"/>
              </a:rPr>
              <a:t>Fred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από </a:t>
            </a:r>
            <a:r>
              <a:rPr lang="en-US" sz="1200" dirty="0">
                <a:hlinkClick r:id="rId15"/>
              </a:rPr>
              <a:t>Steve Wall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διαθέσιμο με άδεια </a:t>
            </a:r>
            <a:r>
              <a:rPr lang="en-US" sz="1200" dirty="0">
                <a:hlinkClick r:id="rId16"/>
              </a:rPr>
              <a:t>CC BY-NC-SA 2.0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274463" y="62408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"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17"/>
              </a:rPr>
              <a:t>Light dispersion of a mercury-vapor lamp with a flint glass prism IPNr°0125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από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18" tooltip="User:D-Kuru"/>
              </a:rPr>
              <a:t>D-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18" tooltip="User:D-Kuru"/>
              </a:rPr>
              <a:t>Kuru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19"/>
              </a:rPr>
              <a:t>CC-BY-SA-3.0-at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http://upload.wikimedia.org/wikipedia/commons/thumb/1/1f/Light_dispersion_of_a_mercury-vapor_lamp_with_a_flint_glass_prism_IPNr%C2%B00125.jpg/800px-Light_dispersion_of_a_mercury-vapor_lamp_with_a_flint_glass_prism_IPNr%C2%B00125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9"/>
          <a:stretch/>
        </p:blipFill>
        <p:spPr bwMode="auto">
          <a:xfrm rot="5400000">
            <a:off x="6349275" y="2984843"/>
            <a:ext cx="2422376" cy="409603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lex\Desktop\8878350837_8509af6f27_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94" y="3821670"/>
            <a:ext cx="3387209" cy="2419200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14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Ανάλυση λευκού φωτός</a:t>
            </a:r>
            <a:endParaRPr lang="el-GR" dirty="0"/>
          </a:p>
        </p:txBody>
      </p:sp>
      <p:pic>
        <p:nvPicPr>
          <p:cNvPr id="3074" name="Picture 2" descr="https://upload.wikimedia.org/wikipedia/commons/6/63/Dispersion_pr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03" y="2204864"/>
            <a:ext cx="3781426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36039" y="4905202"/>
            <a:ext cx="34194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Dispersion prism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dirty="0" err="1">
                <a:solidFill>
                  <a:prstClr val="black"/>
                </a:solidFill>
                <a:hlinkClick r:id="rId4"/>
              </a:rPr>
              <a:t>Florenco~commonswiki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hlinkClick r:id="rId5"/>
              </a:rPr>
              <a:t>CC SA 1.0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076" name="Picture 4" descr="https://upload.wikimedia.org/wikipedia/commons/1/18/Rainbow_in_Budape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92" y="4088913"/>
            <a:ext cx="2350617" cy="235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72065" y="6439530"/>
            <a:ext cx="28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7"/>
              </a:rPr>
              <a:t>Rainbow in Budapest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dirty="0" err="1">
                <a:solidFill>
                  <a:prstClr val="black"/>
                </a:solidFill>
                <a:hlinkClick r:id="rId8" tooltip="User:Takkk"/>
              </a:rPr>
              <a:t>Takkk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hlinkClick r:id="rId9"/>
              </a:rPr>
              <a:t>CC BY-SA 3.0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078" name="Picture 6" descr="https://upload.wikimedia.org/wikipedia/commons/thumb/7/70/Rainbow1.svg/572px-Rainbow1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880" y="1232723"/>
            <a:ext cx="3276230" cy="229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672065" y="3523794"/>
            <a:ext cx="28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/>
                </a:solidFill>
                <a:hlinkClick r:id="rId11"/>
              </a:rPr>
              <a:t>Rainbow1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u="sng" dirty="0">
                <a:solidFill>
                  <a:prstClr val="black"/>
                </a:solidFill>
                <a:hlinkClick r:id="rId12"/>
              </a:rPr>
              <a:t>KES47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Ολική ανάκλαση</a:t>
            </a:r>
            <a:endParaRPr lang="el-GR" dirty="0"/>
          </a:p>
        </p:txBody>
      </p:sp>
      <p:pic>
        <p:nvPicPr>
          <p:cNvPr id="5122" name="Picture 2" descr="File:Laser in fib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3" b="29397"/>
          <a:stretch/>
        </p:blipFill>
        <p:spPr bwMode="auto">
          <a:xfrm>
            <a:off x="2286000" y="2060848"/>
            <a:ext cx="7620000" cy="29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86264" y="4986397"/>
            <a:ext cx="341947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200" dirty="0">
                <a:hlinkClick r:id="rId3"/>
              </a:rPr>
              <a:t>Laser in </a:t>
            </a:r>
            <a:r>
              <a:rPr lang="en-US" sz="1200" dirty="0" err="1">
                <a:hlinkClick r:id="rId3"/>
              </a:rPr>
              <a:t>fibre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 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n-US" sz="1200" u="sng" dirty="0" err="1">
                <a:hlinkClick r:id="rId4" tooltip="User:Timwether (page does not exist)"/>
              </a:rPr>
              <a:t>Timwether</a:t>
            </a:r>
            <a:r>
              <a:rPr lang="el-GR" sz="1200" u="sng" dirty="0"/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διαθέσιμο με άδεια </a:t>
            </a:r>
            <a:r>
              <a:rPr lang="en-US" sz="1200" dirty="0">
                <a:hlinkClick r:id="rId5"/>
              </a:rPr>
              <a:t>CC BY-SA 3.0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370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Συμβολή φωτός</a:t>
            </a:r>
            <a:endParaRPr lang="el-GR" dirty="0"/>
          </a:p>
        </p:txBody>
      </p:sp>
      <p:pic>
        <p:nvPicPr>
          <p:cNvPr id="9218" name="Picture 2" descr="C:\Users\ARAVANTINOS\Desktop\imagesVX6J6GT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25829" y="1340768"/>
            <a:ext cx="4740342" cy="1584176"/>
          </a:xfrm>
          <a:prstGeom prst="rect">
            <a:avLst/>
          </a:prstGeom>
          <a:noFill/>
        </p:spPr>
      </p:pic>
      <p:pic>
        <p:nvPicPr>
          <p:cNvPr id="9219" name="Picture 3" descr="C:\Users\ARAVANTINOS\Desktop\images43J918T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056" y="3356992"/>
            <a:ext cx="3096344" cy="2451272"/>
          </a:xfrm>
          <a:prstGeom prst="rect">
            <a:avLst/>
          </a:prstGeom>
          <a:noFill/>
        </p:spPr>
      </p:pic>
      <p:pic>
        <p:nvPicPr>
          <p:cNvPr id="5" name="Picture 11" descr="Catenoid by the_exploratorium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3592" y="3356992"/>
            <a:ext cx="3672706" cy="244583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711773" y="5784164"/>
            <a:ext cx="3096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5"/>
              </a:rPr>
              <a:t>exploratorium.edu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00056" y="5802823"/>
            <a:ext cx="3096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hlinkClick r:id="rId5"/>
              </a:rPr>
              <a:t>exploratorium.edu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Περίθλαση φωτός</a:t>
            </a:r>
            <a:endParaRPr lang="el-GR" dirty="0"/>
          </a:p>
        </p:txBody>
      </p:sp>
      <p:pic>
        <p:nvPicPr>
          <p:cNvPr id="10242" name="Picture 2" descr="C:\Users\ARAVANTINOS\Desktop\imagesKZG57FD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5640" y="1531156"/>
            <a:ext cx="3009900" cy="1514475"/>
          </a:xfrm>
          <a:prstGeom prst="rect">
            <a:avLst/>
          </a:prstGeom>
          <a:noFill/>
        </p:spPr>
      </p:pic>
      <p:pic>
        <p:nvPicPr>
          <p:cNvPr id="1026" name="Picture 2" descr="C:\Users\ARAVANTINOS\Desktop\imagesYZV1WWX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0070" y="4077073"/>
            <a:ext cx="2972714" cy="2503337"/>
          </a:xfrm>
          <a:prstGeom prst="rect">
            <a:avLst/>
          </a:prstGeom>
          <a:noFill/>
        </p:spPr>
      </p:pic>
      <p:pic>
        <p:nvPicPr>
          <p:cNvPr id="1027" name="Picture 3" descr="C:\Users\ARAVANTINOS\Desktop\imagesWR9A8O4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5640" y="4077073"/>
            <a:ext cx="3024336" cy="2503337"/>
          </a:xfrm>
          <a:prstGeom prst="rect">
            <a:avLst/>
          </a:prstGeom>
          <a:noFill/>
        </p:spPr>
      </p:pic>
      <p:pic>
        <p:nvPicPr>
          <p:cNvPr id="9218" name="Picture 2" descr="C:\Users\ARAVANTINOS\Desktop\fresnel_scheme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1544" y="1340769"/>
            <a:ext cx="3384376" cy="18952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070732" y="3244336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hlinkClick r:id="rId6"/>
              </a:rPr>
              <a:t>arne-lueker.de</a:t>
            </a:r>
            <a:endParaRPr lang="el-GR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35760" y="647714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hlinkClick r:id="rId7"/>
              </a:rPr>
              <a:t>micro.magnet.fsu.edu</a:t>
            </a:r>
            <a:endParaRPr lang="el-GR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Πόλωση φωτός</a:t>
            </a:r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022332"/>
            <a:ext cx="7107063" cy="31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91544" y="3679084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Circular.Polarization.Circularly.Polarized.Light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Circular.Polarizer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 Creating.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Left.Handed.Helix.View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-el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Ggia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ως κοινό κτήμα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146" name="Picture 2" descr="http://www.eclat-digital.com/wp-content/uploads/2013/02/polarized-rendering-slid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537" y="4509121"/>
            <a:ext cx="3972929" cy="20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27748" y="651249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hlinkClick r:id="rId6"/>
              </a:rPr>
              <a:t>eclat-digital.com/light-polarization</a:t>
            </a:r>
            <a:endParaRPr lang="el-GR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Isaac Newton</a:t>
            </a:r>
            <a:r>
              <a:rPr lang="el-GR" dirty="0" smtClean="0"/>
              <a:t> (1669)</a:t>
            </a:r>
            <a:endParaRPr lang="el-GR" dirty="0"/>
          </a:p>
        </p:txBody>
      </p:sp>
      <p:pic>
        <p:nvPicPr>
          <p:cNvPr id="2050" name="Picture 2" descr="C:\Users\ARAVANTINOS\Desktop\220px-GodfreyKneller-IsaacNewton-1689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23592" y="1583308"/>
            <a:ext cx="2794000" cy="3835400"/>
          </a:xfrm>
          <a:prstGeom prst="rect">
            <a:avLst/>
          </a:prstGeom>
          <a:noFill/>
        </p:spPr>
      </p:pic>
      <p:pic>
        <p:nvPicPr>
          <p:cNvPr id="1026" name="Picture 2" descr="C:\Users\ARAVANTINOS\Desktop\light_quantum_particle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3952" y="2636912"/>
            <a:ext cx="4598510" cy="136815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51584" y="5445225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hlinkClick r:id="rId4"/>
              </a:rPr>
              <a:t>GodfreyKneller-IsaacNewton-1689</a:t>
            </a: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” 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από </a:t>
            </a:r>
            <a:r>
              <a:rPr lang="en-US" sz="1200" dirty="0" err="1">
                <a:solidFill>
                  <a:prstClr val="black">
                    <a:lumMod val="85000"/>
                    <a:lumOff val="15000"/>
                  </a:prstClr>
                </a:solidFill>
                <a:hlinkClick r:id="rId5"/>
              </a:rPr>
              <a:t>Soerfm</a:t>
            </a:r>
            <a:r>
              <a:rPr lang="el-GR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διαθέσιμο ως κοινό κτήμα</a:t>
            </a:r>
          </a:p>
        </p:txBody>
      </p:sp>
      <p:sp>
        <p:nvSpPr>
          <p:cNvPr id="4" name="Rectangle 3"/>
          <p:cNvSpPr/>
          <p:nvPr/>
        </p:nvSpPr>
        <p:spPr>
          <a:xfrm>
            <a:off x="7176120" y="4005065"/>
            <a:ext cx="1401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  <a:hlinkClick r:id="rId6"/>
              </a:rPr>
              <a:t>pitt.edu</a:t>
            </a:r>
            <a:endParaRPr lang="el-GR" sz="12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04260" y="185994"/>
            <a:ext cx="10144125" cy="682625"/>
          </a:xfrm>
        </p:spPr>
        <p:txBody>
          <a:bodyPr>
            <a:noAutofit/>
          </a:bodyPr>
          <a:lstStyle/>
          <a:p>
            <a:pPr algn="ctr"/>
            <a:r>
              <a:rPr lang="el-GR" dirty="0" smtClean="0"/>
              <a:t>Μηχανισμοί αλληλεπίδρασης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3946580" y="6268527"/>
            <a:ext cx="2086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weeklysciencequiz.blogspot.gr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74622" y="1273740"/>
            <a:ext cx="6459793" cy="4994787"/>
            <a:chOff x="3571875" y="1690688"/>
            <a:chExt cx="5048250" cy="4177878"/>
          </a:xfrm>
        </p:grpSpPr>
        <p:pic>
          <p:nvPicPr>
            <p:cNvPr id="5" name="Picture 2" descr="http://1.bp.blogspot.com/-pl1RJpFNNgY/TnVqquL8N7I/AAAAAAAAAJk/GEjL7SvKb3I/s1600/light_behavior_53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875" y="1772816"/>
              <a:ext cx="5048250" cy="409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876675" y="1690688"/>
              <a:ext cx="106952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Διέλευση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37073" y="1690688"/>
              <a:ext cx="113627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Ανάκλαση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6739" y="1690688"/>
              <a:ext cx="111254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Διάθλαση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73687" y="3594961"/>
              <a:ext cx="144462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Απορρόφηση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36087" y="3594961"/>
              <a:ext cx="12167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Περίθλαση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4955" y="3594961"/>
              <a:ext cx="990399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Σκέδαση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96704" y="4514201"/>
            <a:ext cx="3396974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μεταφορά ενέργειας από το προσπίπτον φωτεινό κύμα στα σωματίδια του υλικού και ακολούθως επανεκπομπή μέρους αυτής της ενέργειας</a:t>
            </a:r>
          </a:p>
          <a:p>
            <a:r>
              <a:rPr lang="en-US" i="1" dirty="0" smtClean="0"/>
              <a:t>“OPTICS”, Hecht – </a:t>
            </a:r>
            <a:r>
              <a:rPr lang="en-US" i="1" dirty="0" err="1" smtClean="0"/>
              <a:t>Zajac</a:t>
            </a:r>
            <a:r>
              <a:rPr lang="en-US" i="1" dirty="0" smtClean="0"/>
              <a:t>, 1973</a:t>
            </a:r>
            <a:endParaRPr lang="en-US" i="1" dirty="0"/>
          </a:p>
        </p:txBody>
      </p:sp>
      <p:sp>
        <p:nvSpPr>
          <p:cNvPr id="13" name="Oval 12"/>
          <p:cNvSpPr/>
          <p:nvPr/>
        </p:nvSpPr>
        <p:spPr>
          <a:xfrm>
            <a:off x="6225086" y="3991907"/>
            <a:ext cx="2127488" cy="2535067"/>
          </a:xfrm>
          <a:prstGeom prst="ellipse">
            <a:avLst/>
          </a:prstGeom>
          <a:noFill/>
          <a:ln w="6032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encyclopedie-environnement.org/app/uploads/2016/07/colours-of-the-sky_fig6_rayonnement-solaire-atmosph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27" y="356124"/>
            <a:ext cx="7211475" cy="287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26" y="3997001"/>
            <a:ext cx="2959928" cy="1920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665" y="6391796"/>
            <a:ext cx="830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ηλιακό φως σκεδάζεται προς όλες τις κατευθύνσεις – εντονότερα τα μικρά λ (μπλε)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82" y="3871775"/>
            <a:ext cx="3344337" cy="2223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7" y="3997001"/>
            <a:ext cx="3549533" cy="19202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665" y="218898"/>
            <a:ext cx="5531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ΣΚΕΔΑΣΗ &amp; ΔΙΑΣΤΑΣΕΙΣ ΣΩΜΑΤΙΔΙΩΝ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5095415" y="3122336"/>
            <a:ext cx="4357489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Source Sans Pro"/>
              </a:rPr>
              <a:t>BELORIZKY </a:t>
            </a:r>
            <a:r>
              <a:rPr lang="en-US" sz="1000" dirty="0" err="1">
                <a:solidFill>
                  <a:srgbClr val="000000"/>
                </a:solidFill>
                <a:latin typeface="Source Sans Pro"/>
              </a:rPr>
              <a:t>Elie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 (July 16, 2019), The </a:t>
            </a:r>
            <a:r>
              <a:rPr lang="en-US" sz="1000" dirty="0" err="1">
                <a:solidFill>
                  <a:srgbClr val="000000"/>
                </a:solidFill>
                <a:latin typeface="Source Sans Pro"/>
              </a:rPr>
              <a:t>colours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 of the sky, </a:t>
            </a:r>
            <a:r>
              <a:rPr lang="en-US" sz="1000" dirty="0" smtClean="0">
                <a:solidFill>
                  <a:srgbClr val="0078AF"/>
                </a:solidFill>
                <a:latin typeface="Source Sans Pro"/>
                <a:hlinkClick r:id="rId6"/>
              </a:rPr>
              <a:t>https</a:t>
            </a:r>
            <a:r>
              <a:rPr lang="en-US" sz="1000" dirty="0">
                <a:solidFill>
                  <a:srgbClr val="0078AF"/>
                </a:solidFill>
                <a:latin typeface="Source Sans Pro"/>
                <a:hlinkClick r:id="rId6"/>
              </a:rPr>
              <a:t>://www.encyclopedie-environnement.org/en/air-en/colours-sky/</a:t>
            </a:r>
            <a:r>
              <a:rPr lang="en-US" sz="1000" dirty="0">
                <a:solidFill>
                  <a:srgbClr val="000000"/>
                </a:solidFill>
                <a:latin typeface="Source Sans Pro"/>
              </a:rPr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2309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470" y="126422"/>
            <a:ext cx="553318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Πώς περιγράφουμε τη διάδοση του φωτός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92659" y="1370813"/>
            <a:ext cx="509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Φωτεινές Ακτίνες   →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Γεωμετρική Οπτική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659" y="3917351"/>
            <a:ext cx="522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Ηλ/μαγνητικά κύματα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 Κυματική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Οπτική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659" y="5575137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Φωτόνια   	→         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Κβαντική Οπτική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707" b="9295"/>
          <a:stretch/>
        </p:blipFill>
        <p:spPr>
          <a:xfrm>
            <a:off x="7591569" y="3507895"/>
            <a:ext cx="1704696" cy="1188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27" y="3507895"/>
            <a:ext cx="1502163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222" y="5098113"/>
            <a:ext cx="2537491" cy="1586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555" y="3507895"/>
            <a:ext cx="1780291" cy="118872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292659" y="3180305"/>
            <a:ext cx="11697884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92659" y="5014372"/>
            <a:ext cx="11697884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92" y="1759958"/>
            <a:ext cx="1221315" cy="8131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222" y="1257788"/>
            <a:ext cx="1463040" cy="14630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1569" y="1230064"/>
            <a:ext cx="1950720" cy="1463040"/>
          </a:xfrm>
          <a:prstGeom prst="rect">
            <a:avLst/>
          </a:prstGeom>
        </p:spPr>
      </p:pic>
      <p:pic>
        <p:nvPicPr>
          <p:cNvPr id="29" name="Content Placeholder 6" descr="220px-Refraction-with-soda-straw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15306" y="1230065"/>
            <a:ext cx="1403821" cy="146304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6" name="TextBox 25"/>
          <p:cNvSpPr txBox="1"/>
          <p:nvPr/>
        </p:nvSpPr>
        <p:spPr>
          <a:xfrm>
            <a:off x="6031800" y="2720828"/>
            <a:ext cx="60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σκιά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998792" y="2743757"/>
            <a:ext cx="113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ανάκλαση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0165750" y="2720828"/>
            <a:ext cx="110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διάθλαση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7627" y="819045"/>
            <a:ext cx="2484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Φωτεινές Ακτίνες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182" y="1913765"/>
            <a:ext cx="5499717" cy="1188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604" y="4521536"/>
            <a:ext cx="4910517" cy="12801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3780" r="1885" b="4064"/>
          <a:stretch/>
        </p:blipFill>
        <p:spPr>
          <a:xfrm>
            <a:off x="7735676" y="4521536"/>
            <a:ext cx="3480955" cy="1371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5163" y="1607693"/>
            <a:ext cx="80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ακτίνα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24977" y="1472534"/>
            <a:ext cx="198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παράλληλη δέσμη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10089" y="5839841"/>
            <a:ext cx="144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αποκλίνουσα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485753" y="3871504"/>
            <a:ext cx="198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αστιγματική δέσμη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25659" y="3871504"/>
            <a:ext cx="2054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στιγματικές δέσμες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75163" y="5839841"/>
            <a:ext cx="141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συγκλίνουσα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30" y="1472534"/>
            <a:ext cx="2269504" cy="151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6108" y="188761"/>
            <a:ext cx="4219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Γεωμετρική Οπτική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57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665" y="329435"/>
            <a:ext cx="5569434" cy="2011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640" y="1107462"/>
            <a:ext cx="4182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ΕΥΘΥΓΡΑΜΜΗ ΔΙΑΔΟΣΗ ΦΩΤΟΣ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79694" y="2859270"/>
            <a:ext cx="254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ΔΗΜΙΟΥΡΓΙΑ ΣΚΙΑΣ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85" y="4302375"/>
            <a:ext cx="3174975" cy="227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01" y="3863888"/>
            <a:ext cx="3383550" cy="262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7585" y="3644100"/>
            <a:ext cx="325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σημειακή φωτεινή πηγή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 σκιά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69112" y="3419439"/>
            <a:ext cx="283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μη-</a:t>
            </a:r>
            <a:r>
              <a:rPr lang="el-GR" dirty="0"/>
              <a:t> σημειακή </a:t>
            </a:r>
            <a:r>
              <a:rPr lang="el-GR" dirty="0" smtClean="0"/>
              <a:t>φωτεινή πηγή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26652" y="5072743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σκιά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506591" y="5816084"/>
            <a:ext cx="1180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παρασκιά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8896350" y="5816084"/>
            <a:ext cx="1610241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3"/>
          </p:cNvCxnSpPr>
          <p:nvPr/>
        </p:nvCxnSpPr>
        <p:spPr>
          <a:xfrm>
            <a:off x="6717867" y="5257409"/>
            <a:ext cx="1768909" cy="41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387" r="5324"/>
          <a:stretch/>
        </p:blipFill>
        <p:spPr>
          <a:xfrm>
            <a:off x="160441" y="276225"/>
            <a:ext cx="3917516" cy="2743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2" name="Picture 4" descr="Illustration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r="5769"/>
          <a:stretch/>
        </p:blipFill>
        <p:spPr bwMode="auto">
          <a:xfrm>
            <a:off x="4181790" y="1990725"/>
            <a:ext cx="3907227" cy="2743200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4" name="Picture 6" descr="Illustration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r="5555"/>
          <a:stretch/>
        </p:blipFill>
        <p:spPr bwMode="auto">
          <a:xfrm>
            <a:off x="8194524" y="3988026"/>
            <a:ext cx="3899086" cy="2743200"/>
          </a:xfrm>
          <a:prstGeom prst="rect">
            <a:avLst/>
          </a:prstGeom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493144" y="3177659"/>
            <a:ext cx="325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σημειακή φωτεινή πηγή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 σκιά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06531" y="872884"/>
            <a:ext cx="283532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μη-</a:t>
            </a:r>
            <a:r>
              <a:rPr lang="el-GR" dirty="0"/>
              <a:t> σημειακή </a:t>
            </a:r>
            <a:r>
              <a:rPr lang="el-GR" dirty="0" smtClean="0"/>
              <a:t>φωτεινή πηγή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7433188" y="1289104"/>
            <a:ext cx="1012722" cy="66490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9704439" y="1299274"/>
            <a:ext cx="117987" cy="261396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4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53" y="177132"/>
            <a:ext cx="11430991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4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063" y="1511712"/>
            <a:ext cx="6427993" cy="4389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698" y="519619"/>
            <a:ext cx="10986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ΕΥΘΥΓΡΑΜΜΗ ΔΙΑΔΟΣΗ ΦΩΤΟΣ</a:t>
            </a:r>
            <a:r>
              <a:rPr lang="en-US" sz="2400" dirty="0"/>
              <a:t> </a:t>
            </a:r>
            <a:r>
              <a:rPr lang="en-US" sz="2400" dirty="0" smtClean="0"/>
              <a:t>: </a:t>
            </a:r>
            <a:r>
              <a:rPr lang="el-GR" sz="2400" dirty="0" smtClean="0"/>
              <a:t>ΚΑΜΕΡΑ ΜΙΚΡΟΣΚΟΠΙΚΗΣ ΟΠΗΣ (</a:t>
            </a:r>
            <a:r>
              <a:rPr lang="en-US" sz="2400" dirty="0" smtClean="0"/>
              <a:t>PINHOLE CAMERA)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6980" y="6019699"/>
            <a:ext cx="6522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en:User:DrBob</a:t>
            </a:r>
            <a:r>
              <a:rPr lang="en-US" sz="1200" dirty="0"/>
              <a:t> (original); en:User:Pbroks13 (redraw) - http://commons.wikimedia.org/wiki/Image:Pinhole-camera.png, Public Domain, https://commons.wikimedia.org/w/index.php?curid=4099853</a:t>
            </a:r>
          </a:p>
        </p:txBody>
      </p:sp>
    </p:spTree>
    <p:extLst>
      <p:ext uri="{BB962C8B-B14F-4D97-AF65-F5344CB8AC3E}">
        <p14:creationId xmlns:p14="http://schemas.microsoft.com/office/powerpoint/2010/main" val="3814473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Isaac Newton</a:t>
            </a:r>
            <a:r>
              <a:rPr lang="el-GR" dirty="0" smtClean="0"/>
              <a:t> (1669)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Οι φωτεινές πηγές εκπέμπουν μικρά σωματίδια χωρίς βάρος που κινούνται με πολύ μεγάλη ταχύτητα και θεωρούνται απολύτως ελαστικά.</a:t>
            </a:r>
          </a:p>
          <a:p>
            <a:r>
              <a:rPr lang="el-GR" sz="2800" dirty="0" smtClean="0"/>
              <a:t>Η θεωρία ερμηνεύει: ευθύγραμμη διάδοση, ανάλυση λευκού φωτός, ανάκλαση, θλάση κατά την διάθλαση.</a:t>
            </a:r>
          </a:p>
          <a:p>
            <a:r>
              <a:rPr lang="el-GR" sz="2800" dirty="0" smtClean="0"/>
              <a:t>Αποτυχία σε: μείωση ταχύτητας σε πυκνό μέσο, συμβολή, περίθλαση.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29594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775" y="820327"/>
            <a:ext cx="5524500" cy="535531"/>
          </a:xfr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Newton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(1669): σωματίδια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ARAVANTINOS\Desktop\220px-GodfreyKneller-IsaacNewton-1689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0943" y="1423107"/>
            <a:ext cx="2080642" cy="2856154"/>
          </a:xfrm>
          <a:prstGeom prst="rect">
            <a:avLst/>
          </a:prstGeom>
          <a:noFill/>
        </p:spPr>
      </p:pic>
      <p:pic>
        <p:nvPicPr>
          <p:cNvPr id="1026" name="Picture 2" descr="C:\Users\ARAVANTINOS\Desktop\light_quantum_particle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6452" y="1423107"/>
            <a:ext cx="4598510" cy="136815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04775" y="3817596"/>
            <a:ext cx="26003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GodfreyKneller-IsaacNewton-1689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</a:t>
            </a:r>
            <a:r>
              <a:rPr lang="el-G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από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5"/>
              </a:rPr>
              <a:t>Soerfm</a:t>
            </a:r>
            <a:r>
              <a:rPr lang="el-G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διαθέσιμο ως κοινό κτήμα</a:t>
            </a:r>
          </a:p>
        </p:txBody>
      </p:sp>
      <p:sp>
        <p:nvSpPr>
          <p:cNvPr id="4" name="Rectangle 3"/>
          <p:cNvSpPr/>
          <p:nvPr/>
        </p:nvSpPr>
        <p:spPr>
          <a:xfrm>
            <a:off x="3404220" y="2557671"/>
            <a:ext cx="1401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hlinkClick r:id="rId6"/>
              </a:rPr>
              <a:t>pitt.edu</a:t>
            </a:r>
            <a:endParaRPr lang="el-G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0760" y="-70194"/>
            <a:ext cx="507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ΘΕΩΡΙΕΣ ΓΙΑ ΤΟ ΦΩΣ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7242" y="820327"/>
            <a:ext cx="4410075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5850" indent="-1085850"/>
            <a:r>
              <a:rPr lang="el-GR" dirty="0">
                <a:solidFill>
                  <a:srgbClr val="57EC34"/>
                </a:solidFill>
              </a:rPr>
              <a:t>ερμηνεύει:</a:t>
            </a:r>
            <a:r>
              <a:rPr lang="el-GR" dirty="0"/>
              <a:t> ευθύγραμμη διάδοση, ανάλυση λευκού φωτός, ανάκλαση, </a:t>
            </a:r>
            <a:r>
              <a:rPr lang="el-GR" dirty="0" smtClean="0"/>
              <a:t>θλάση κατά τη διάθλαση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517243" y="1911340"/>
            <a:ext cx="44100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28700" indent="-1028700"/>
            <a:r>
              <a:rPr lang="el-GR" dirty="0" smtClean="0">
                <a:solidFill>
                  <a:srgbClr val="FF0000"/>
                </a:solidFill>
              </a:rPr>
              <a:t>Αποτυχία: </a:t>
            </a:r>
            <a:r>
              <a:rPr lang="el-GR" dirty="0"/>
              <a:t>μείωση ταχύτητας σε πυκνό μέσο, συμβολή, περίθλαση</a:t>
            </a:r>
            <a:endParaRPr lang="en-US" dirty="0"/>
          </a:p>
        </p:txBody>
      </p:sp>
      <p:pic>
        <p:nvPicPr>
          <p:cNvPr id="10" name="Picture 2" descr="C:\Users\ARAVANTINOS\Desktop\200px-Christiaan_Huygens[1]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30694" y="3695700"/>
            <a:ext cx="2228645" cy="310896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724126" y="6367105"/>
            <a:ext cx="241691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1200" dirty="0">
                <a:hlinkClick r:id="rId8"/>
              </a:rPr>
              <a:t>Christiaan Huygens-painting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</a:t>
            </a:r>
            <a:r>
              <a:rPr lang="el-G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από </a:t>
            </a:r>
            <a:r>
              <a:rPr lang="en-US" sz="1200" dirty="0" err="1">
                <a:hlinkClick r:id="rId9" tooltip="User:Kristaga"/>
              </a:rPr>
              <a:t>Kristaga</a:t>
            </a:r>
            <a:r>
              <a:rPr lang="el-G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διαθέσιμο ως κοινό κτήμα</a:t>
            </a:r>
          </a:p>
        </p:txBody>
      </p:sp>
      <p:sp>
        <p:nvSpPr>
          <p:cNvPr id="12" name="1 - Τίτλος"/>
          <p:cNvSpPr txBox="1">
            <a:spLocks/>
          </p:cNvSpPr>
          <p:nvPr/>
        </p:nvSpPr>
        <p:spPr>
          <a:xfrm>
            <a:off x="3457575" y="3110311"/>
            <a:ext cx="6076950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Huygens (1678):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κύματα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3" descr="C:\Users\ARAVANTINOS\Desktop\mn005938_w150[1]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1038" y="4015316"/>
            <a:ext cx="970037" cy="970037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949157" y="6192391"/>
            <a:ext cx="7785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hlinkClick r:id="rId6"/>
              </a:rPr>
              <a:t>pitt.edu</a:t>
            </a:r>
            <a:endParaRPr lang="el-G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81923" y="3877358"/>
            <a:ext cx="441007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5850" indent="-1085850"/>
            <a:r>
              <a:rPr lang="el-GR" dirty="0">
                <a:solidFill>
                  <a:srgbClr val="57EC34"/>
                </a:solidFill>
              </a:rPr>
              <a:t>ερμηνεύει:</a:t>
            </a:r>
            <a:r>
              <a:rPr lang="el-GR" dirty="0"/>
              <a:t> ανάκλαση, διάθλαση, συμβολή, περίθλαση, πόλωση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781923" y="4662188"/>
            <a:ext cx="44100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28700" indent="-1028700"/>
            <a:r>
              <a:rPr lang="el-GR" dirty="0" smtClean="0">
                <a:solidFill>
                  <a:srgbClr val="FF0000"/>
                </a:solidFill>
              </a:rPr>
              <a:t>Αποτυχία: </a:t>
            </a:r>
            <a:r>
              <a:rPr lang="el-GR" dirty="0"/>
              <a:t>πειραματική επιβεβαίωση ύπαρξης αιθέρα</a:t>
            </a:r>
            <a:endParaRPr lang="en-US" dirty="0"/>
          </a:p>
        </p:txBody>
      </p:sp>
      <p:pic>
        <p:nvPicPr>
          <p:cNvPr id="13" name="Picture 2" descr="C:\Users\ARAVANTINOS\Desktop\light_quantum_wave[1]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005" y="5250180"/>
            <a:ext cx="1981200" cy="909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735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82" y="999639"/>
            <a:ext cx="2695575" cy="530225"/>
          </a:xfrm>
        </p:spPr>
        <p:txBody>
          <a:bodyPr>
            <a:normAutofit fontScale="90000"/>
          </a:bodyPr>
          <a:lstStyle/>
          <a:p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Πείραμα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Το πείραμα του Yo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37878"/>
            <a:ext cx="3766458" cy="283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8422" y="2413607"/>
            <a:ext cx="218060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http</a:t>
            </a:r>
            <a:r>
              <a:rPr lang="en-US" sz="1200" dirty="0"/>
              <a:t>://www.physics4u.gr/news/2007/scnews2759.html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4281" y="326471"/>
            <a:ext cx="4276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Επιβεβαίωση της </a:t>
            </a:r>
            <a:r>
              <a:rPr lang="el-GR" sz="2800" dirty="0"/>
              <a:t>κ</a:t>
            </a:r>
            <a:r>
              <a:rPr lang="el-GR" sz="2800" dirty="0" smtClean="0"/>
              <a:t>υματικής </a:t>
            </a:r>
            <a:r>
              <a:rPr lang="el-GR" sz="2800" dirty="0" smtClean="0"/>
              <a:t>φύσης του φωτός</a:t>
            </a:r>
            <a:endParaRPr lang="en-US" sz="2800" dirty="0"/>
          </a:p>
        </p:txBody>
      </p:sp>
      <p:sp>
        <p:nvSpPr>
          <p:cNvPr id="12" name="Right Arrow 11"/>
          <p:cNvSpPr/>
          <p:nvPr/>
        </p:nvSpPr>
        <p:spPr>
          <a:xfrm rot="10800000">
            <a:off x="6549381" y="644467"/>
            <a:ext cx="939990" cy="355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8" t="9042" r="30628" b="17540"/>
          <a:stretch/>
        </p:blipFill>
        <p:spPr>
          <a:xfrm>
            <a:off x="6934199" y="2054143"/>
            <a:ext cx="4680858" cy="45565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50388" y="4189337"/>
            <a:ext cx="4006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Poisson/</a:t>
            </a:r>
            <a:r>
              <a:rPr lang="en-US" sz="2800" kern="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Arago</a:t>
            </a:r>
            <a:r>
              <a:rPr lang="en-US" sz="2800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spot (1820)</a:t>
            </a:r>
            <a:endParaRPr lang="el-GR" sz="2800" kern="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79340" y="6057309"/>
            <a:ext cx="499231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Serway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A. &amp; Jewett, J. W.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 for scientists and engineers with modern physics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(Brooks/Cole, Cengage Learning, 2010).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9089170" y="1481862"/>
            <a:ext cx="726087" cy="355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4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4" grpId="0"/>
      <p:bldP spid="12" grpId="0" animBg="1"/>
      <p:bldP spid="13" grpId="0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06546" y="3787323"/>
            <a:ext cx="27432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  <p:pic>
        <p:nvPicPr>
          <p:cNvPr id="6" name="Picture 2" descr="C:\Users\ARAVANTINOS\Desktop\James_Clerk_Maxwell[1]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89648" y="-4467"/>
            <a:ext cx="2054721" cy="2474797"/>
          </a:xfrm>
          <a:prstGeom prst="rect">
            <a:avLst/>
          </a:prstGeom>
          <a:noFill/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434071" y="576500"/>
            <a:ext cx="4243637" cy="865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Clerk Maxwell (1864)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22" y="1968068"/>
            <a:ext cx="7029629" cy="17318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4071" y="3787323"/>
            <a:ext cx="5805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Onde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electromagnetique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”,  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Emmanuel.boutet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διαθέσιμο με άδεια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44494" y="822677"/>
            <a:ext cx="441007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5850" indent="-1085850"/>
            <a:r>
              <a:rPr lang="el-GR" dirty="0">
                <a:solidFill>
                  <a:srgbClr val="57EC34"/>
                </a:solidFill>
              </a:rPr>
              <a:t>ερμηνεύει:</a:t>
            </a:r>
            <a:r>
              <a:rPr lang="el-GR" dirty="0"/>
              <a:t> ανάκλαση, διάθλαση, συμβολή, περίθλαση, πόλωση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44494" y="1607507"/>
            <a:ext cx="44100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28700" indent="-1028700"/>
            <a:r>
              <a:rPr lang="el-GR" dirty="0" smtClean="0">
                <a:solidFill>
                  <a:srgbClr val="FF0000"/>
                </a:solidFill>
              </a:rPr>
              <a:t>Αποτυχία: </a:t>
            </a:r>
            <a:r>
              <a:rPr lang="el-GR" dirty="0"/>
              <a:t>ακτινοβολία μέλανος σώματος, φωτοηλεκτρικό φαινόμενο</a:t>
            </a:r>
            <a:endParaRPr lang="en-US" dirty="0"/>
          </a:p>
        </p:txBody>
      </p:sp>
      <p:sp>
        <p:nvSpPr>
          <p:cNvPr id="15" name="2 - Θέση περιεχομένου"/>
          <p:cNvSpPr txBox="1">
            <a:spLocks/>
          </p:cNvSpPr>
          <p:nvPr/>
        </p:nvSpPr>
        <p:spPr>
          <a:xfrm>
            <a:off x="434071" y="4625323"/>
            <a:ext cx="9787615" cy="1612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l-GR" dirty="0" smtClean="0"/>
              <a:t>Φωτεινές πηγές εκπέμπουν ηλεκτρομαγνητικά κύματα. Πρόκειται για ταυτόχρονη μεταβολή ηλεκτρικού και μαγνητικού πεδίου. Η διάδοση πραγματοποιείται και στο κενό.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35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467" y="75605"/>
            <a:ext cx="4324447" cy="6254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Planck    –    </a:t>
            </a:r>
            <a:r>
              <a:rPr lang="el-GR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Einstein</a:t>
            </a:r>
            <a:endParaRPr lang="el-GR" sz="2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ARAVANTINOS\Desktop\168px-Max_Planck[1]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2083" y="701080"/>
            <a:ext cx="1597637" cy="23774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0467" y="3046542"/>
            <a:ext cx="227774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1200" dirty="0">
                <a:hlinkClick r:id="rId3"/>
              </a:rPr>
              <a:t>Max Planck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</a:t>
            </a:r>
            <a:r>
              <a:rPr lang="el-G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από </a:t>
            </a:r>
            <a:r>
              <a:rPr lang="en-US" sz="1200" u="sng" dirty="0" err="1">
                <a:hlinkClick r:id="rId4"/>
              </a:rPr>
              <a:t>Beao</a:t>
            </a:r>
            <a:r>
              <a:rPr lang="el-G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διαθέσιμο με άδεια </a:t>
            </a:r>
            <a:r>
              <a:rPr lang="en-US" sz="1200" u="sng" dirty="0">
                <a:hlinkClick r:id="rId5"/>
              </a:rPr>
              <a:t>CC BY-SA 3.0</a:t>
            </a:r>
            <a:endParaRPr lang="en-US" sz="1200" dirty="0"/>
          </a:p>
        </p:txBody>
      </p:sp>
      <p:pic>
        <p:nvPicPr>
          <p:cNvPr id="7" name="Picture 2" descr="File:Einstein 1921 portrait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91" y="701080"/>
            <a:ext cx="183185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42991" y="3046541"/>
            <a:ext cx="227647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/>
              <a:t>“</a:t>
            </a:r>
            <a:r>
              <a:rPr lang="en-US" sz="1200" dirty="0">
                <a:hlinkClick r:id="rId7"/>
              </a:rPr>
              <a:t>Einstein 1921 portrait2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</a:t>
            </a:r>
            <a:r>
              <a:rPr lang="el-G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από </a:t>
            </a:r>
            <a:r>
              <a:rPr lang="en-US" sz="1200" dirty="0" err="1">
                <a:hlinkClick r:id="rId8" tooltip="User:Quibik"/>
              </a:rPr>
              <a:t>Quibik</a:t>
            </a:r>
            <a:r>
              <a:rPr lang="el-G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διαθέσιμο ως κοινό κτήμα</a:t>
            </a:r>
            <a:endParaRPr lang="en-US" sz="1200" dirty="0"/>
          </a:p>
        </p:txBody>
      </p:sp>
      <p:pic>
        <p:nvPicPr>
          <p:cNvPr id="9" name="Picture 2" descr="C:\Users\ARAVANTINOS\Desktop\university-physics-notes-dispersion-relations-html-7d9c07[1]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59851" y="1553497"/>
            <a:ext cx="2664296" cy="153055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886964" y="577030"/>
            <a:ext cx="7115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/>
              <a:t>εκπομπή </a:t>
            </a:r>
            <a:r>
              <a:rPr lang="el-GR" sz="2400" dirty="0"/>
              <a:t>- απορρόφηση φωτός </a:t>
            </a:r>
            <a:r>
              <a:rPr lang="el-GR" sz="2400" dirty="0" smtClean="0"/>
              <a:t>ασυνεχής - ενεργειακά </a:t>
            </a:r>
            <a:r>
              <a:rPr lang="el-GR" sz="2400" dirty="0"/>
              <a:t>«πακέτα» </a:t>
            </a:r>
            <a:r>
              <a:rPr lang="en-US" sz="2400" dirty="0"/>
              <a:t>(quanta) </a:t>
            </a:r>
            <a:r>
              <a:rPr lang="el-GR" sz="2400" dirty="0" smtClean="0"/>
              <a:t>= </a:t>
            </a:r>
            <a:r>
              <a:rPr lang="el-GR" sz="2400" b="1" dirty="0" smtClean="0"/>
              <a:t>φωτόνια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877894" y="1421667"/>
            <a:ext cx="2687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ενέργεια </a:t>
            </a:r>
            <a:r>
              <a:rPr lang="el-GR" sz="2400" dirty="0" smtClean="0"/>
              <a:t>φωτονίου:</a:t>
            </a:r>
            <a:endParaRPr lang="el-GR" sz="2400" dirty="0"/>
          </a:p>
        </p:txBody>
      </p:sp>
      <p:sp>
        <p:nvSpPr>
          <p:cNvPr id="12" name="Rectangle 11"/>
          <p:cNvSpPr/>
          <p:nvPr/>
        </p:nvSpPr>
        <p:spPr>
          <a:xfrm>
            <a:off x="8851894" y="1994683"/>
            <a:ext cx="105349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E = h</a:t>
            </a:r>
            <a:r>
              <a:rPr lang="el-GR" sz="2800" dirty="0" smtClean="0">
                <a:solidFill>
                  <a:srgbClr val="0070C0"/>
                </a:solidFill>
              </a:rPr>
              <a:t>ν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7492211" y="2787025"/>
            <a:ext cx="4469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h = 6.63 x </a:t>
            </a:r>
            <a:r>
              <a:rPr lang="it-IT" sz="2000" dirty="0"/>
              <a:t>10</a:t>
            </a:r>
            <a:r>
              <a:rPr lang="it-IT" sz="2000" baseline="30000" dirty="0"/>
              <a:t>-34 </a:t>
            </a:r>
            <a:r>
              <a:rPr lang="it-IT" sz="2000" dirty="0"/>
              <a:t>Joule sec</a:t>
            </a:r>
            <a:r>
              <a:rPr lang="el-GR" sz="2000" dirty="0"/>
              <a:t>, σταθερά </a:t>
            </a:r>
            <a:r>
              <a:rPr lang="en-US" sz="2000" dirty="0"/>
              <a:t>Planck</a:t>
            </a:r>
          </a:p>
        </p:txBody>
      </p:sp>
      <p:pic>
        <p:nvPicPr>
          <p:cNvPr id="15" name="Picture 3" descr="C:\Users\ARAVANTINOS\Desktop\180px-Broglie_Big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8100" y="3912490"/>
            <a:ext cx="1368152" cy="1854207"/>
          </a:xfrm>
          <a:prstGeom prst="rect">
            <a:avLst/>
          </a:prstGeom>
          <a:noFill/>
        </p:spPr>
      </p:pic>
      <p:pic>
        <p:nvPicPr>
          <p:cNvPr id="16" name="Picture 4" descr="C:\Users\ARAVANTINOS\Desktop\157px-Bundesarchiv_Bild183-R57262,_Werner_Heisenberg[1]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52276" y="4710005"/>
            <a:ext cx="1440160" cy="2021133"/>
          </a:xfrm>
          <a:prstGeom prst="rect">
            <a:avLst/>
          </a:prstGeom>
          <a:noFill/>
        </p:spPr>
      </p:pic>
      <p:pic>
        <p:nvPicPr>
          <p:cNvPr id="17" name="Picture 5" descr="C:\Users\ARAVANTINOS\Desktop\scaled-189x250-Schrφdinger,_Erwin_434[1]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01988" y="3819945"/>
            <a:ext cx="1332160" cy="1997896"/>
          </a:xfrm>
          <a:prstGeom prst="rect">
            <a:avLst/>
          </a:prstGeom>
          <a:noFill/>
        </p:spPr>
      </p:pic>
      <p:pic>
        <p:nvPicPr>
          <p:cNvPr id="18" name="Picture 6" descr="C:\Users\ARAVANTINOS\Desktop\220px-Dirac_4[1]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92636" y="4710005"/>
            <a:ext cx="1368152" cy="2021133"/>
          </a:xfrm>
          <a:prstGeom prst="rect">
            <a:avLst/>
          </a:prstGeom>
          <a:noFill/>
        </p:spPr>
      </p:pic>
      <p:pic>
        <p:nvPicPr>
          <p:cNvPr id="19" name="Picture 7" descr="C:\Users\ARAVANTINOS\Desktop\Max_Born[1]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76812" y="3912490"/>
            <a:ext cx="1440160" cy="1854206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1827648" y="4188878"/>
            <a:ext cx="1724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 Heisenberg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141" y="5817841"/>
            <a:ext cx="1492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L. de Broglie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38520" y="5808798"/>
            <a:ext cx="1708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Schrodinger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2839" y="4212008"/>
            <a:ext cx="963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Dirac</a:t>
            </a:r>
            <a:endParaRPr lang="en-US" sz="2000" b="1" dirty="0">
              <a:solidFill>
                <a:srgbClr val="FFC20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68670" y="5808798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C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Born</a:t>
            </a:r>
            <a:endParaRPr lang="it-IT" sz="2000" b="1" dirty="0">
              <a:solidFill>
                <a:srgbClr val="FFC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80408" y="4728298"/>
            <a:ext cx="19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u="sng" dirty="0" smtClean="0"/>
              <a:t>σωμάτιο</a:t>
            </a:r>
            <a:r>
              <a:rPr lang="el-GR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φωτοηλεκτρικό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Compton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0559710" y="5109520"/>
            <a:ext cx="1489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u="sng" dirty="0" smtClean="0"/>
              <a:t>κύμα</a:t>
            </a:r>
            <a:r>
              <a:rPr lang="en-US" b="1" dirty="0" smtClean="0"/>
              <a:t>:</a:t>
            </a:r>
            <a:endParaRPr lang="el-G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συμβολή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περίθλαση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πόλωση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8565193" y="3859995"/>
            <a:ext cx="2974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Δυαδική φύση φωτός</a:t>
            </a:r>
            <a:endParaRPr lang="en-US" sz="24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209314" y="4321660"/>
            <a:ext cx="77491" cy="388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9286805" y="4321660"/>
            <a:ext cx="1729538" cy="787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12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10" grpId="0"/>
      <p:bldP spid="11" grpId="0"/>
      <p:bldP spid="12" grpId="0" animBg="1"/>
      <p:bldP spid="13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8397" y="45434"/>
            <a:ext cx="10972800" cy="646331"/>
          </a:xfrm>
        </p:spPr>
        <p:txBody>
          <a:bodyPr>
            <a:spAutoFit/>
          </a:bodyPr>
          <a:lstStyle/>
          <a:p>
            <a:pPr algn="ctr"/>
            <a:r>
              <a:rPr lang="el-GR" dirty="0" smtClean="0"/>
              <a:t>Ηλεκτρομαγνητικό φάσμα (ΗΜ)</a:t>
            </a:r>
            <a:endParaRPr lang="el-G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4640"/>
          <a:stretch/>
        </p:blipFill>
        <p:spPr bwMode="auto">
          <a:xfrm>
            <a:off x="716184" y="691765"/>
            <a:ext cx="9489769" cy="56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71864" y="6449806"/>
            <a:ext cx="54544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EM Spectrum3-new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 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 </a:t>
            </a: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penubag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 </a:t>
            </a:r>
            <a:r>
              <a:rPr lang="el-GR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διαθέσιμο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ως κοινό  κτήμα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3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9257</TotalTime>
  <Words>988</Words>
  <Application>Microsoft Office PowerPoint</Application>
  <PresentationFormat>Widescreen</PresentationFormat>
  <Paragraphs>216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Courier New</vt:lpstr>
      <vt:lpstr>Source Sans Pro</vt:lpstr>
      <vt:lpstr>Times New Roman</vt:lpstr>
      <vt:lpstr>Office Theme</vt:lpstr>
      <vt:lpstr>1_template</vt:lpstr>
      <vt:lpstr>template</vt:lpstr>
      <vt:lpstr>2_template</vt:lpstr>
      <vt:lpstr>PowerPoint Presentation</vt:lpstr>
      <vt:lpstr>PowerPoint Presentation</vt:lpstr>
      <vt:lpstr>Isaac Newton (1669)</vt:lpstr>
      <vt:lpstr>Isaac Newton (1669)</vt:lpstr>
      <vt:lpstr>Isaac Newton (1669): σωματίδια</vt:lpstr>
      <vt:lpstr>Πείραμα Young</vt:lpstr>
      <vt:lpstr>PowerPoint Presentation</vt:lpstr>
      <vt:lpstr>M. Planck    –      A. Einstein</vt:lpstr>
      <vt:lpstr>Ηλεκτρομαγνητικό φάσμα (ΗΜ)</vt:lpstr>
      <vt:lpstr>Ορατή περιοχή (ΗΜ) κύματος</vt:lpstr>
      <vt:lpstr>Ανάλυση λευκού φωτός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Ανάκλαση φωτός</vt:lpstr>
      <vt:lpstr>Ανάκλαση φωτός</vt:lpstr>
      <vt:lpstr>Ανάκλαση σε κυρτές επιφάνειες</vt:lpstr>
      <vt:lpstr>Διάχυση φωτός</vt:lpstr>
      <vt:lpstr>Απορρόφηση φωτός</vt:lpstr>
      <vt:lpstr>Διάθλαση φωτός</vt:lpstr>
      <vt:lpstr>Ανάλυση λευκού φωτός</vt:lpstr>
      <vt:lpstr>Ολική ανάκλαση</vt:lpstr>
      <vt:lpstr>Συμβολή φωτός</vt:lpstr>
      <vt:lpstr>Περίθλαση φωτός</vt:lpstr>
      <vt:lpstr>Πόλωση φωτός</vt:lpstr>
      <vt:lpstr>Μηχανισμοί αλληλεπίδρασης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125</cp:revision>
  <dcterms:created xsi:type="dcterms:W3CDTF">2023-10-09T16:06:34Z</dcterms:created>
  <dcterms:modified xsi:type="dcterms:W3CDTF">2024-10-13T23:11:08Z</dcterms:modified>
</cp:coreProperties>
</file>