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64" r:id="rId2"/>
    <p:sldId id="350" r:id="rId3"/>
    <p:sldId id="353" r:id="rId4"/>
    <p:sldId id="356" r:id="rId5"/>
    <p:sldId id="358" r:id="rId6"/>
    <p:sldId id="385" r:id="rId7"/>
    <p:sldId id="359" r:id="rId8"/>
    <p:sldId id="360" r:id="rId9"/>
    <p:sldId id="361" r:id="rId10"/>
    <p:sldId id="362" r:id="rId11"/>
    <p:sldId id="369" r:id="rId12"/>
    <p:sldId id="371" r:id="rId13"/>
    <p:sldId id="386" r:id="rId14"/>
    <p:sldId id="370" r:id="rId15"/>
    <p:sldId id="387" r:id="rId16"/>
    <p:sldId id="363" r:id="rId17"/>
    <p:sldId id="376" r:id="rId18"/>
    <p:sldId id="377" r:id="rId19"/>
    <p:sldId id="378" r:id="rId20"/>
    <p:sldId id="389" r:id="rId21"/>
    <p:sldId id="388" r:id="rId22"/>
    <p:sldId id="392" r:id="rId23"/>
    <p:sldId id="390" r:id="rId24"/>
    <p:sldId id="391" r:id="rId25"/>
    <p:sldId id="393" r:id="rId26"/>
    <p:sldId id="394" r:id="rId27"/>
    <p:sldId id="395" r:id="rId28"/>
    <p:sldId id="396" r:id="rId29"/>
    <p:sldId id="397" r:id="rId30"/>
    <p:sldId id="407" r:id="rId31"/>
    <p:sldId id="399" r:id="rId32"/>
    <p:sldId id="400" r:id="rId33"/>
    <p:sldId id="401" r:id="rId34"/>
    <p:sldId id="403" r:id="rId35"/>
    <p:sldId id="404" r:id="rId36"/>
    <p:sldId id="405" r:id="rId37"/>
    <p:sldId id="406" r:id="rId38"/>
    <p:sldId id="408" r:id="rId39"/>
    <p:sldId id="402" r:id="rId40"/>
    <p:sldId id="39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490"/>
    <a:srgbClr val="F8D4B4"/>
    <a:srgbClr val="E2826E"/>
    <a:srgbClr val="92D050"/>
    <a:srgbClr val="C00000"/>
    <a:srgbClr val="C61814"/>
    <a:srgbClr val="FFF2CC"/>
    <a:srgbClr val="D45555"/>
    <a:srgbClr val="E39393"/>
    <a:srgbClr val="DD7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09" autoAdjust="0"/>
    <p:restoredTop sz="94660"/>
  </p:normalViewPr>
  <p:slideViewPr>
    <p:cSldViewPr snapToGrid="0">
      <p:cViewPr>
        <p:scale>
          <a:sx n="75" d="100"/>
          <a:sy n="75" d="100"/>
        </p:scale>
        <p:origin x="1090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75704-EF82-47BC-9716-75990489DF1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E7979-8CD4-46D9-9A13-B3111227C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10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39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73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8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30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4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24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8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8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8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5A197-56DD-4533-83A7-C91D129737F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3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hyperlink" Target="https://www.researchgate.net/publication/268041604_APPLICATIONS_OF_MICROFLUIDIC_CHIPS_IN_OPTICAL_MANIPULATION_PHOTOPORATION" TargetMode="Externa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9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4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55.emf"/><Relationship Id="rId7" Type="http://schemas.openxmlformats.org/officeDocument/2006/relationships/image" Target="../media/image92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photo.photoshelter.com/image/I0000nFZpKs7dW1g" TargetMode="External"/><Relationship Id="rId4" Type="http://schemas.openxmlformats.org/officeDocument/2006/relationships/image" Target="../media/image6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588" y="152253"/>
            <a:ext cx="8435093" cy="641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5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385" y="1775734"/>
            <a:ext cx="669018" cy="683692"/>
          </a:xfrm>
          <a:prstGeom prst="rect">
            <a:avLst/>
          </a:prstGeom>
          <a:noFill/>
        </p:spPr>
      </p:pic>
      <p:sp>
        <p:nvSpPr>
          <p:cNvPr id="50" name="Rectangle 49"/>
          <p:cNvSpPr/>
          <p:nvPr/>
        </p:nvSpPr>
        <p:spPr>
          <a:xfrm>
            <a:off x="134425" y="3554471"/>
            <a:ext cx="10880035" cy="27980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77007" y="3588398"/>
            <a:ext cx="108813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66018" y="2231615"/>
            <a:ext cx="1649553" cy="1356783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19455" y="3591377"/>
            <a:ext cx="2209800" cy="1820741"/>
          </a:xfrm>
          <a:prstGeom prst="line">
            <a:avLst/>
          </a:prstGeom>
          <a:ln w="28575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2292091" y="2333462"/>
            <a:ext cx="555105" cy="455185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406861" y="2429417"/>
            <a:ext cx="555105" cy="455185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038301" y="2500755"/>
            <a:ext cx="0" cy="429768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795470" y="3585420"/>
            <a:ext cx="2257770" cy="2744168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261466" y="5366202"/>
            <a:ext cx="323850" cy="395236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5368146" y="5495742"/>
            <a:ext cx="323850" cy="395236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6002892" y="6288222"/>
            <a:ext cx="94792" cy="9525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993748" y="5368761"/>
            <a:ext cx="94792" cy="952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722417" y="604939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703064" y="5131036"/>
            <a:ext cx="506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l-G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΄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7384657" y="3585420"/>
            <a:ext cx="0" cy="2798052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206564" y="4664200"/>
            <a:ext cx="49564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d</a:t>
            </a:r>
            <a:r>
              <a:rPr lang="en-US" sz="2800" baseline="-25000" dirty="0" smtClean="0"/>
              <a:t>1</a:t>
            </a:r>
            <a:endParaRPr lang="en-US" sz="2800" baseline="-25000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6467536" y="3583318"/>
            <a:ext cx="0" cy="1874520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278238" y="4217542"/>
            <a:ext cx="49564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d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6147427" y="5432714"/>
            <a:ext cx="548640" cy="0"/>
          </a:xfrm>
          <a:prstGeom prst="line">
            <a:avLst/>
          </a:prstGeom>
          <a:ln w="127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167803" y="6358980"/>
            <a:ext cx="1371600" cy="0"/>
          </a:xfrm>
          <a:prstGeom prst="line">
            <a:avLst/>
          </a:prstGeom>
          <a:ln w="127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490680" y="-345"/>
            <a:ext cx="3801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Φαινόμενη ανύψωση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815571" y="2191332"/>
            <a:ext cx="0" cy="329184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 rot="17189619">
            <a:off x="3124029" y="2634663"/>
            <a:ext cx="1005840" cy="1031553"/>
          </a:xfrm>
          <a:prstGeom prst="arc">
            <a:avLst>
              <a:gd name="adj1" fmla="val 16200000"/>
              <a:gd name="adj2" fmla="val 278824"/>
            </a:avLst>
          </a:prstGeom>
          <a:ln w="31750">
            <a:solidFill>
              <a:schemeClr val="accent2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90446" y="2725368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α</a:t>
            </a:r>
            <a:endParaRPr lang="en-US" sz="2400" dirty="0"/>
          </a:p>
        </p:txBody>
      </p:sp>
      <p:sp>
        <p:nvSpPr>
          <p:cNvPr id="35" name="Arc 34"/>
          <p:cNvSpPr/>
          <p:nvPr/>
        </p:nvSpPr>
        <p:spPr>
          <a:xfrm rot="6876588">
            <a:off x="3645401" y="3709412"/>
            <a:ext cx="640080" cy="640080"/>
          </a:xfrm>
          <a:prstGeom prst="arc">
            <a:avLst/>
          </a:prstGeom>
          <a:ln w="25400"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03884" y="3806028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δ</a:t>
            </a:r>
            <a:endParaRPr lang="en-US" sz="2400" dirty="0"/>
          </a:p>
        </p:txBody>
      </p:sp>
      <p:sp>
        <p:nvSpPr>
          <p:cNvPr id="37" name="Arc 36"/>
          <p:cNvSpPr/>
          <p:nvPr/>
        </p:nvSpPr>
        <p:spPr>
          <a:xfrm rot="6245560">
            <a:off x="3412254" y="3565051"/>
            <a:ext cx="1371600" cy="1371600"/>
          </a:xfrm>
          <a:prstGeom prst="arc">
            <a:avLst>
              <a:gd name="adj1" fmla="val 16200000"/>
              <a:gd name="adj2" fmla="val 278824"/>
            </a:avLst>
          </a:prstGeom>
          <a:ln w="31750">
            <a:solidFill>
              <a:schemeClr val="accent2"/>
            </a:solidFill>
            <a:prstDash val="sysDash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38"/>
          <p:cNvSpPr/>
          <p:nvPr/>
        </p:nvSpPr>
        <p:spPr>
          <a:xfrm rot="17189619">
            <a:off x="5347575" y="4486966"/>
            <a:ext cx="1005840" cy="1031553"/>
          </a:xfrm>
          <a:prstGeom prst="arc">
            <a:avLst>
              <a:gd name="adj1" fmla="val 16200000"/>
              <a:gd name="adj2" fmla="val 278824"/>
            </a:avLst>
          </a:prstGeom>
          <a:ln w="31750">
            <a:solidFill>
              <a:schemeClr val="accent2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574443" y="459246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α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5661303" y="3115891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Ο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782709" y="3135171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Β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ight Triangle 3"/>
          <p:cNvSpPr/>
          <p:nvPr/>
        </p:nvSpPr>
        <p:spPr>
          <a:xfrm rot="5400000" flipV="1">
            <a:off x="4064247" y="3425807"/>
            <a:ext cx="1774215" cy="2140099"/>
          </a:xfrm>
          <a:prstGeom prst="rtTriangle">
            <a:avLst/>
          </a:prstGeom>
          <a:solidFill>
            <a:schemeClr val="accent4">
              <a:alpha val="31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Triangle 50"/>
          <p:cNvSpPr/>
          <p:nvPr/>
        </p:nvSpPr>
        <p:spPr>
          <a:xfrm rot="5400000" flipV="1">
            <a:off x="3651296" y="3876659"/>
            <a:ext cx="2597194" cy="2113725"/>
          </a:xfrm>
          <a:prstGeom prst="rtTriangle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/>
          <p:cNvSpPr/>
          <p:nvPr/>
        </p:nvSpPr>
        <p:spPr>
          <a:xfrm rot="18218966">
            <a:off x="5515648" y="5596608"/>
            <a:ext cx="640080" cy="640080"/>
          </a:xfrm>
          <a:prstGeom prst="arc">
            <a:avLst/>
          </a:prstGeom>
          <a:ln w="25400"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5698803" y="5585089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δ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314080" y="806796"/>
                <a:ext cx="3537635" cy="622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200" dirty="0" smtClean="0"/>
                  <a:t>Τριγ. Α΄ΟΒ: </a:t>
                </a:r>
                <a14:m>
                  <m:oMath xmlns:m="http://schemas.openxmlformats.org/officeDocument/2006/math">
                    <m:r>
                      <a:rPr lang="el-GR" sz="2200" b="0" i="1" smtClean="0">
                        <a:latin typeface="Cambria Math" panose="02040503050406030204" pitchFamily="18" charset="0"/>
                      </a:rPr>
                      <m:t>𝜂𝜇𝛼</m:t>
                    </m:r>
                    <m:r>
                      <a:rPr lang="el-G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l-G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𝜀𝜑𝛼</m:t>
                    </m:r>
                    <m:r>
                      <a:rPr lang="el-G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ΟΒ</m:t>
                        </m:r>
                      </m:num>
                      <m:den>
                        <m:sSub>
                          <m:sSubPr>
                            <m:ctrlPr>
                              <a:rPr lang="el-G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l-G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080" y="806796"/>
                <a:ext cx="3537635" cy="622158"/>
              </a:xfrm>
              <a:prstGeom prst="rect">
                <a:avLst/>
              </a:prstGeom>
              <a:blipFill rotWithShape="0">
                <a:blip r:embed="rId3"/>
                <a:stretch>
                  <a:fillRect l="-2241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4314080" y="1700427"/>
                <a:ext cx="3413627" cy="622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200" dirty="0" smtClean="0"/>
                  <a:t>Τριγ. ΑΟΒ: </a:t>
                </a:r>
                <a14:m>
                  <m:oMath xmlns:m="http://schemas.openxmlformats.org/officeDocument/2006/math">
                    <m:r>
                      <a:rPr lang="el-GR" sz="2200" b="0" i="1" smtClean="0">
                        <a:latin typeface="Cambria Math" panose="02040503050406030204" pitchFamily="18" charset="0"/>
                      </a:rPr>
                      <m:t>𝜂𝜇𝛿</m:t>
                    </m:r>
                    <m:r>
                      <a:rPr lang="el-G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l-G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𝜀𝜑𝛿</m:t>
                    </m:r>
                    <m:r>
                      <a:rPr lang="el-G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ΟΒ</m:t>
                        </m:r>
                      </m:num>
                      <m:den>
                        <m:sSub>
                          <m:sSubPr>
                            <m:ctrlPr>
                              <a:rPr lang="el-G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l-G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080" y="1700427"/>
                <a:ext cx="3413627" cy="622158"/>
              </a:xfrm>
              <a:prstGeom prst="rect">
                <a:avLst/>
              </a:prstGeom>
              <a:blipFill rotWithShape="0">
                <a:blip r:embed="rId4"/>
                <a:stretch>
                  <a:fillRect l="-2321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2324" y="855256"/>
                <a:ext cx="2991845" cy="721288"/>
              </a:xfrm>
              <a:prstGeom prst="rect">
                <a:avLst/>
              </a:prstGeom>
              <a:ln w="41275">
                <a:prstDash val="sysDash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l-GR" sz="2800" dirty="0" smtClean="0"/>
                  <a:t>Ν. </a:t>
                </a:r>
                <a:r>
                  <a:rPr lang="en-US" sz="2800" dirty="0" smtClean="0"/>
                  <a:t>Snell: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800" b="0" i="1" smtClean="0">
                            <a:latin typeface="Cambria Math" panose="02040503050406030204" pitchFamily="18" charset="0"/>
                          </a:rPr>
                          <m:t>𝜂𝜇𝛼</m:t>
                        </m:r>
                      </m:num>
                      <m:den>
                        <m:r>
                          <a:rPr lang="el-GR" sz="2800" b="0" i="1" smtClean="0">
                            <a:latin typeface="Cambria Math" panose="02040503050406030204" pitchFamily="18" charset="0"/>
                          </a:rPr>
                          <m:t>𝜂𝜇𝛿</m:t>
                        </m:r>
                      </m:den>
                    </m:f>
                    <m:r>
                      <a:rPr lang="el-GR" sz="2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l-GR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l-GR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24" y="855256"/>
                <a:ext cx="2991845" cy="721288"/>
              </a:xfrm>
              <a:prstGeom prst="rect">
                <a:avLst/>
              </a:prstGeom>
              <a:blipFill rotWithShape="0">
                <a:blip r:embed="rId5"/>
                <a:stretch>
                  <a:fillRect l="-3414"/>
                </a:stretch>
              </a:blipFill>
              <a:ln w="41275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42324" y="3103808"/>
            <a:ext cx="495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</a:t>
            </a:r>
            <a:r>
              <a:rPr lang="en-US" sz="2800" b="1" baseline="-25000" dirty="0" smtClean="0"/>
              <a:t>1</a:t>
            </a:r>
            <a:endParaRPr lang="en-US" sz="2800" b="1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553028" y="3817047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&gt;n</a:t>
            </a:r>
            <a:r>
              <a:rPr lang="en-US" sz="2800" b="1" baseline="-25000" dirty="0" smtClean="0"/>
              <a:t>1</a:t>
            </a:r>
            <a:endParaRPr lang="en-US" sz="2800" b="1" baseline="-25000" dirty="0"/>
          </a:p>
        </p:txBody>
      </p:sp>
      <p:sp>
        <p:nvSpPr>
          <p:cNvPr id="62" name="Right Brace 61"/>
          <p:cNvSpPr/>
          <p:nvPr/>
        </p:nvSpPr>
        <p:spPr>
          <a:xfrm>
            <a:off x="7903040" y="1100788"/>
            <a:ext cx="281909" cy="951511"/>
          </a:xfrm>
          <a:prstGeom prst="rightBrace">
            <a:avLst/>
          </a:prstGeom>
          <a:ln w="28575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3" name="Right Arrow 62"/>
          <p:cNvSpPr/>
          <p:nvPr/>
        </p:nvSpPr>
        <p:spPr>
          <a:xfrm>
            <a:off x="8282099" y="1493811"/>
            <a:ext cx="365760" cy="165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712161" y="1234347"/>
                <a:ext cx="1453283" cy="7923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200" b="0" i="1" smtClean="0">
                              <a:latin typeface="Cambria Math" panose="02040503050406030204" pitchFamily="18" charset="0"/>
                            </a:rPr>
                            <m:t>𝜂𝜇𝛼</m:t>
                          </m:r>
                        </m:num>
                        <m:den>
                          <m:r>
                            <a:rPr lang="el-GR" sz="2200" b="0" i="1" smtClean="0">
                              <a:latin typeface="Cambria Math" panose="02040503050406030204" pitchFamily="18" charset="0"/>
                            </a:rPr>
                            <m:t>𝜂𝜇𝛿</m:t>
                          </m:r>
                        </m:den>
                      </m:f>
                      <m:r>
                        <a:rPr lang="el-GR" sz="2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l-G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2161" y="1234347"/>
                <a:ext cx="1453283" cy="79239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8771412" y="2402825"/>
                <a:ext cx="1264128" cy="7904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l-GR" sz="2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l-G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1412" y="2402825"/>
                <a:ext cx="1264128" cy="79047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943555" y="2238346"/>
                <a:ext cx="9022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55" y="2238346"/>
                <a:ext cx="90223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943555" y="2971270"/>
                <a:ext cx="9163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555" y="2971270"/>
                <a:ext cx="916340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ight Arrow 63"/>
          <p:cNvSpPr/>
          <p:nvPr/>
        </p:nvSpPr>
        <p:spPr>
          <a:xfrm>
            <a:off x="10023012" y="2703522"/>
            <a:ext cx="866483" cy="213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10889495" y="2380852"/>
                <a:ext cx="1138580" cy="790473"/>
              </a:xfrm>
              <a:prstGeom prst="rect">
                <a:avLst/>
              </a:prstGeom>
              <a:ln w="31750" cmpd="dbl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l-GR" sz="2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l-G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9495" y="2380852"/>
                <a:ext cx="1138580" cy="79047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31750" cmpd="dbl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0754378" y="3587366"/>
                <a:ext cx="1259191" cy="735138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l-GR" sz="2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l-G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4378" y="3587366"/>
                <a:ext cx="1259191" cy="73513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8647859" y="4372661"/>
                <a:ext cx="2750305" cy="2172967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l-GR" sz="2200" dirty="0" smtClean="0"/>
                  <a:t>Φαινόμενη ανύψωση</a:t>
                </a:r>
                <a:r>
                  <a:rPr lang="en-US" sz="2200" dirty="0" smtClean="0"/>
                  <a:t>:</a:t>
                </a:r>
              </a:p>
              <a:p>
                <a:r>
                  <a:rPr lang="en-US" sz="22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l-G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2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l-G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200" b="0" i="0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l-G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859" y="4372661"/>
                <a:ext cx="2750305" cy="2172967"/>
              </a:xfrm>
              <a:prstGeom prst="rect">
                <a:avLst/>
              </a:prstGeom>
              <a:blipFill rotWithShape="0">
                <a:blip r:embed="rId12"/>
                <a:stretch>
                  <a:fillRect l="-2876" t="-1676" r="-1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/>
          <p:nvPr/>
        </p:nvCxnSpPr>
        <p:spPr>
          <a:xfrm flipH="1">
            <a:off x="11254591" y="3171325"/>
            <a:ext cx="0" cy="64008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9153648" y="2043555"/>
            <a:ext cx="0" cy="45720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/>
          <p:nvPr/>
        </p:nvCxnSpPr>
        <p:spPr>
          <a:xfrm>
            <a:off x="3634169" y="1554364"/>
            <a:ext cx="5338076" cy="774678"/>
          </a:xfrm>
          <a:prstGeom prst="bentConnector3">
            <a:avLst>
              <a:gd name="adj1" fmla="val 6564"/>
            </a:avLst>
          </a:prstGeom>
          <a:ln w="28575">
            <a:solidFill>
              <a:schemeClr val="accent4"/>
            </a:solidFill>
            <a:prstDash val="sysDot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0577146" y="3418705"/>
            <a:ext cx="1614854" cy="1034993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6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545" y="743705"/>
            <a:ext cx="4591248" cy="3291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6585" y="115061"/>
            <a:ext cx="3316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ΟΛΙΚΗ ΑΝΑΚΛΑΣΗ 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026" y="4169454"/>
            <a:ext cx="3449934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227" y="4169454"/>
            <a:ext cx="3480513" cy="2286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37993" y="656689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https://www.sciencephoto.com/media/619425/view/refraction-and-total-internal-reflection</a:t>
            </a:r>
          </a:p>
        </p:txBody>
      </p:sp>
    </p:spTree>
    <p:extLst>
      <p:ext uri="{BB962C8B-B14F-4D97-AF65-F5344CB8AC3E}">
        <p14:creationId xmlns:p14="http://schemas.microsoft.com/office/powerpoint/2010/main" val="45416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787" y="3311859"/>
            <a:ext cx="2926080" cy="29260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03787" y="6237939"/>
            <a:ext cx="2926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https://wp.optics.arizona.edu/oscoutreach/laser-waterfall/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4036" y="109439"/>
            <a:ext cx="8149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ΟΛΙΚΗ ΑΝΑΚΛΑΣΗ – </a:t>
            </a:r>
            <a:r>
              <a:rPr lang="el-GR" sz="3200" dirty="0"/>
              <a:t>ΕΦΑΡΜΟΓΕΣ – </a:t>
            </a:r>
            <a:r>
              <a:rPr lang="el-GR" sz="3200" dirty="0" smtClean="0"/>
              <a:t>ΟΠΤΙΚΗ ΙΝΑ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787" y="810826"/>
            <a:ext cx="2926080" cy="19569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03787" y="2767798"/>
            <a:ext cx="2926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http://physicsed.buffalostate.edu/pubs/StudentIndepStudy/EURP09/TIR/TIR.html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24436" y="758806"/>
            <a:ext cx="5310534" cy="2468880"/>
            <a:chOff x="4839092" y="3716811"/>
            <a:chExt cx="6571388" cy="289551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9092" y="3716811"/>
              <a:ext cx="6571388" cy="289551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390237" y="5954041"/>
              <a:ext cx="5008578" cy="6497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000" dirty="0"/>
                <a:t>Rob </a:t>
              </a:r>
              <a:r>
                <a:rPr lang="en-US" sz="1000" dirty="0" err="1"/>
                <a:t>Marchington</a:t>
              </a:r>
              <a:r>
                <a:rPr lang="en-US" sz="1000" dirty="0"/>
                <a:t> PhD </a:t>
              </a:r>
              <a:r>
                <a:rPr lang="en-US" sz="1000" dirty="0" smtClean="0"/>
                <a:t>Thesis</a:t>
              </a:r>
              <a:r>
                <a:rPr lang="en-US" sz="1000" dirty="0"/>
                <a:t> </a:t>
              </a:r>
              <a:r>
                <a:rPr lang="en-US" sz="1000" dirty="0" smtClean="0"/>
                <a:t> </a:t>
              </a:r>
              <a:r>
                <a:rPr lang="en-US" sz="1000" dirty="0" smtClean="0">
                  <a:hlinkClick r:id="rId5"/>
                </a:rPr>
                <a:t>https</a:t>
              </a:r>
              <a:r>
                <a:rPr lang="en-US" sz="1000" dirty="0">
                  <a:hlinkClick r:id="rId5"/>
                </a:rPr>
                <a:t>://</a:t>
              </a:r>
              <a:r>
                <a:rPr lang="en-US" sz="1000" dirty="0" smtClean="0">
                  <a:hlinkClick r:id="rId5"/>
                </a:rPr>
                <a:t>www.researchgate.net/publication/268041604_APPLICATIONS_OF_MICROFLUIDIC_CHIPS_IN_OPTICAL_MANIPULATION_PHOTOPORATION</a:t>
              </a:r>
              <a:endParaRPr lang="en-US" sz="1000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6" y="3758370"/>
            <a:ext cx="3748726" cy="23488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521" y="3573709"/>
            <a:ext cx="1704528" cy="25782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2860" y="6107181"/>
            <a:ext cx="23245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Από </a:t>
            </a:r>
            <a:r>
              <a:rPr lang="en-US" sz="1000" dirty="0" err="1" smtClean="0"/>
              <a:t>BigRiz</a:t>
            </a:r>
            <a:r>
              <a:rPr lang="en-US" sz="1000" dirty="0" smtClean="0"/>
              <a:t> </a:t>
            </a:r>
            <a:r>
              <a:rPr lang="en-US" sz="1000" dirty="0" err="1" smtClean="0"/>
              <a:t>en:Wikipedia</a:t>
            </a:r>
            <a:r>
              <a:rPr lang="en-US" sz="1000" dirty="0" smtClean="0"/>
              <a:t>, CC </a:t>
            </a:r>
            <a:r>
              <a:rPr lang="en-US" sz="1000" dirty="0"/>
              <a:t>BY-SA 3.0, https://commons.wikimedia.org/w/index.php?curid=46561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9442" y="6159861"/>
            <a:ext cx="34407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00" dirty="0"/>
              <a:t>Από </a:t>
            </a:r>
            <a:r>
              <a:rPr lang="en-US" sz="1000" dirty="0" err="1"/>
              <a:t>Hustvedt</a:t>
            </a:r>
            <a:r>
              <a:rPr lang="en-US" sz="1000" dirty="0"/>
              <a:t> - </a:t>
            </a:r>
            <a:r>
              <a:rPr lang="en-US" sz="1000" dirty="0" err="1"/>
              <a:t>Template:One</a:t>
            </a:r>
            <a:r>
              <a:rPr lang="en-US" sz="1000" dirty="0"/>
              <a:t>, CC BY-SA 3.0, https://commons.wikimedia.org/w/index.php?curid=4199186</a:t>
            </a:r>
          </a:p>
        </p:txBody>
      </p:sp>
    </p:spTree>
    <p:extLst>
      <p:ext uri="{BB962C8B-B14F-4D97-AF65-F5344CB8AC3E}">
        <p14:creationId xmlns:p14="http://schemas.microsoft.com/office/powerpoint/2010/main" val="311028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01414" y="1324862"/>
            <a:ext cx="3934967" cy="3676582"/>
            <a:chOff x="701414" y="1324862"/>
            <a:chExt cx="3934967" cy="36765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1414" y="1801044"/>
              <a:ext cx="3500184" cy="32004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3539101" y="1324862"/>
              <a:ext cx="1097280" cy="1097280"/>
              <a:chOff x="4720136" y="71097"/>
              <a:chExt cx="1097280" cy="109728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835951" y="575559"/>
                <a:ext cx="354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>
                    <a:solidFill>
                      <a:prstClr val="black"/>
                    </a:solidFill>
                  </a:rPr>
                  <a:t>π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Arc 5"/>
              <p:cNvSpPr/>
              <p:nvPr/>
            </p:nvSpPr>
            <p:spPr>
              <a:xfrm rot="5400000" flipV="1">
                <a:off x="4720136" y="71097"/>
                <a:ext cx="1097280" cy="1097280"/>
              </a:xfrm>
              <a:prstGeom prst="arc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4565361" y="1324862"/>
            <a:ext cx="3887390" cy="3702080"/>
            <a:chOff x="4565361" y="1324862"/>
            <a:chExt cx="3887390" cy="37020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5361" y="1771678"/>
              <a:ext cx="3512592" cy="3255264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7355471" y="1324862"/>
              <a:ext cx="1097280" cy="1097280"/>
              <a:chOff x="4720136" y="71097"/>
              <a:chExt cx="1097280" cy="109728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835951" y="575559"/>
                <a:ext cx="354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>
                    <a:solidFill>
                      <a:prstClr val="black"/>
                    </a:solidFill>
                  </a:rPr>
                  <a:t>π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Arc 9"/>
              <p:cNvSpPr/>
              <p:nvPr/>
            </p:nvSpPr>
            <p:spPr>
              <a:xfrm rot="5400000" flipV="1">
                <a:off x="4720136" y="71097"/>
                <a:ext cx="1097280" cy="1097280"/>
              </a:xfrm>
              <a:prstGeom prst="arc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8425995" y="1324862"/>
            <a:ext cx="3816370" cy="3566050"/>
            <a:chOff x="8275275" y="1324862"/>
            <a:chExt cx="3816370" cy="35660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275" y="1873392"/>
              <a:ext cx="3267730" cy="3017520"/>
            </a:xfrm>
            <a:prstGeom prst="rect">
              <a:avLst/>
            </a:prstGeom>
            <a:ln w="12700" cap="sq" cmpd="sng">
              <a:solidFill>
                <a:srgbClr val="7891BF"/>
              </a:solidFill>
              <a:prstDash val="solid"/>
              <a:miter lim="800000"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10994365" y="1324862"/>
              <a:ext cx="1097280" cy="1097280"/>
              <a:chOff x="4720136" y="71097"/>
              <a:chExt cx="1097280" cy="109728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835951" y="575559"/>
                <a:ext cx="354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>
                    <a:solidFill>
                      <a:prstClr val="black"/>
                    </a:solidFill>
                  </a:rPr>
                  <a:t>π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rc 12"/>
              <p:cNvSpPr/>
              <p:nvPr/>
            </p:nvSpPr>
            <p:spPr>
              <a:xfrm rot="5400000" flipV="1">
                <a:off x="4720136" y="71097"/>
                <a:ext cx="1097280" cy="1097280"/>
              </a:xfrm>
              <a:prstGeom prst="arc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1117849" y="137919"/>
            <a:ext cx="9883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prstClr val="black"/>
                </a:solidFill>
              </a:rPr>
              <a:t>ΔΙΑΔΟΣΗ ΦΩΤΟΣ ΑΠΟ ΤΟ </a:t>
            </a:r>
            <a:r>
              <a:rPr lang="el-GR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ΟΠΤΙΚΟ ΜΕΣΟ </a:t>
            </a:r>
            <a:r>
              <a:rPr lang="el-GR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</a:t>
            </a:r>
            <a:r>
              <a:rPr lang="el-GR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dirty="0" smtClean="0">
                <a:solidFill>
                  <a:prstClr val="black"/>
                </a:solidFill>
              </a:rPr>
              <a:t>ΣΤΟ ΟΠΤΙΚΟ ΜΕΣΟ </a:t>
            </a:r>
            <a:r>
              <a:rPr lang="el-GR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8685" y="1162565"/>
            <a:ext cx="3748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(</a:t>
            </a:r>
            <a:r>
              <a:rPr lang="en-US" sz="2400" dirty="0" err="1" smtClean="0">
                <a:solidFill>
                  <a:prstClr val="black"/>
                </a:solidFill>
              </a:rPr>
              <a:t>i</a:t>
            </a:r>
            <a:r>
              <a:rPr lang="en-US" sz="2400" dirty="0" smtClean="0">
                <a:solidFill>
                  <a:prstClr val="black"/>
                </a:solidFill>
              </a:rPr>
              <a:t>)  </a:t>
            </a:r>
            <a:r>
              <a:rPr lang="el-GR" sz="2400" dirty="0" smtClean="0">
                <a:solidFill>
                  <a:prstClr val="black"/>
                </a:solidFill>
              </a:rPr>
              <a:t>αραιότερο → πυκνότερο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56601" y="1161288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(</a:t>
            </a:r>
            <a:r>
              <a:rPr lang="en-US" sz="2400" dirty="0" smtClean="0">
                <a:solidFill>
                  <a:prstClr val="black"/>
                </a:solidFill>
              </a:rPr>
              <a:t>ii)  </a:t>
            </a:r>
            <a:r>
              <a:rPr lang="el-GR" sz="2400" dirty="0" smtClean="0">
                <a:solidFill>
                  <a:prstClr val="black"/>
                </a:solidFill>
              </a:rPr>
              <a:t>αραιότερο → πυκνότερο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06411" y="5026942"/>
            <a:ext cx="2332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800" baseline="-25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28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&lt;n</a:t>
            </a:r>
            <a:r>
              <a:rPr lang="en-US" sz="2800" baseline="-25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28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⇒</a:t>
            </a:r>
            <a:r>
              <a:rPr lang="el-GR" sz="28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δ&lt;α</a:t>
            </a:r>
            <a:endParaRPr lang="en-US" sz="28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01141" y="5029200"/>
            <a:ext cx="2375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800" baseline="-25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l-GR" sz="28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&gt;</a:t>
            </a:r>
            <a:r>
              <a:rPr lang="en-US" sz="28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800" baseline="-25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28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⇒</a:t>
            </a:r>
            <a:r>
              <a:rPr lang="el-GR" sz="28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δ&gt;α</a:t>
            </a:r>
            <a:endParaRPr lang="en-US" sz="28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55429" y="5029200"/>
            <a:ext cx="2347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8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α=0</a:t>
            </a:r>
            <a:r>
              <a:rPr lang="el-GR" sz="2800" dirty="0" smtClean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°</a:t>
            </a:r>
            <a:r>
              <a:rPr lang="en-US" sz="28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⇒</a:t>
            </a:r>
            <a:r>
              <a:rPr lang="el-GR" sz="28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δ=0</a:t>
            </a:r>
            <a:r>
              <a:rPr lang="el-GR" sz="2800" dirty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°</a:t>
            </a:r>
            <a:endParaRPr lang="en-US" sz="28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92463" y="1158861"/>
            <a:ext cx="3223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(iii) </a:t>
            </a:r>
            <a:r>
              <a:rPr lang="el-GR" sz="2400" dirty="0" smtClean="0">
                <a:solidFill>
                  <a:prstClr val="black"/>
                </a:solidFill>
              </a:rPr>
              <a:t>κάθετη πρόσπτωση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10892" y="4044462"/>
            <a:ext cx="1156086" cy="400110"/>
          </a:xfrm>
          <a:prstGeom prst="rect">
            <a:avLst/>
          </a:prstGeom>
          <a:solidFill>
            <a:srgbClr val="FFF2C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(n</a:t>
            </a:r>
            <a:r>
              <a:rPr lang="en-US" sz="2000" baseline="-25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2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&gt; n</a:t>
            </a:r>
            <a:r>
              <a:rPr lang="en-US" sz="2000" baseline="-25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2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88" y="1185318"/>
            <a:ext cx="4503099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9190" y="275699"/>
            <a:ext cx="5814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ΟΛΙΚΗ ΑΝΑΚΛΑΣΗ – ΟΡΙΚΗ ΓΩΝΙΑ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420674" y="4395204"/>
            <a:ext cx="4980094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800" dirty="0"/>
              <a:t>ν. </a:t>
            </a:r>
            <a:r>
              <a:rPr lang="en-US" sz="2800" dirty="0" smtClean="0"/>
              <a:t>Snell</a:t>
            </a:r>
            <a:r>
              <a:rPr lang="el-GR" sz="2800" dirty="0" smtClean="0">
                <a:solidFill>
                  <a:schemeClr val="tx1"/>
                </a:solidFill>
              </a:rPr>
              <a:t>:          </a:t>
            </a:r>
            <a:r>
              <a:rPr lang="en-US" sz="2800" dirty="0" smtClean="0">
                <a:solidFill>
                  <a:schemeClr val="tx1"/>
                </a:solidFill>
              </a:rPr>
              <a:t>n</a:t>
            </a:r>
            <a:r>
              <a:rPr lang="el-GR" sz="2800" baseline="-25000" dirty="0" smtClean="0">
                <a:solidFill>
                  <a:schemeClr val="tx1"/>
                </a:solidFill>
              </a:rPr>
              <a:t>2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el-G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solidFill>
                  <a:schemeClr val="tx1"/>
                </a:solidFill>
              </a:rPr>
              <a:t>ημα</a:t>
            </a:r>
            <a:r>
              <a:rPr lang="el-GR" sz="2800" baseline="-25000" dirty="0" smtClean="0">
                <a:solidFill>
                  <a:schemeClr val="tx1"/>
                </a:solidFill>
              </a:rPr>
              <a:t>ορ</a:t>
            </a:r>
            <a:r>
              <a:rPr lang="el-GR" sz="2800" dirty="0" smtClean="0">
                <a:solidFill>
                  <a:schemeClr val="tx1"/>
                </a:solidFill>
              </a:rPr>
              <a:t> = </a:t>
            </a:r>
            <a:r>
              <a:rPr lang="en-US" sz="2800" dirty="0" smtClean="0">
                <a:solidFill>
                  <a:schemeClr val="tx1"/>
                </a:solidFill>
              </a:rPr>
              <a:t>n</a:t>
            </a:r>
            <a:r>
              <a:rPr lang="el-GR" sz="2800" baseline="-25000" dirty="0" smtClean="0">
                <a:solidFill>
                  <a:schemeClr val="tx1"/>
                </a:solidFill>
              </a:rPr>
              <a:t>1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el-G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solidFill>
                  <a:schemeClr val="tx1"/>
                </a:solidFill>
              </a:rPr>
              <a:t>ημδ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634820" y="4964620"/>
            <a:ext cx="365760" cy="1016583"/>
          </a:xfrm>
          <a:prstGeom prst="downArrow">
            <a:avLst/>
          </a:prstGeom>
          <a:ln w="38100">
            <a:solidFill>
              <a:srgbClr val="5473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99021" y="5849988"/>
                <a:ext cx="1821653" cy="764568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B0F0"/>
                    </a:solidFill>
                  </a:rPr>
                  <a:t>n</a:t>
                </a:r>
                <a:r>
                  <a:rPr lang="el-GR" sz="2800" b="1" baseline="-25000" dirty="0" smtClean="0">
                    <a:solidFill>
                      <a:srgbClr val="00B0F0"/>
                    </a:solidFill>
                  </a:rPr>
                  <a:t>2 </a:t>
                </a:r>
                <a:r>
                  <a:rPr lang="en-US" sz="28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8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sz="2800" dirty="0"/>
                          <m:t>ημα</m:t>
                        </m:r>
                        <m:r>
                          <m:rPr>
                            <m:nor/>
                          </m:rPr>
                          <a:rPr lang="el-GR" sz="2800" baseline="-25000" dirty="0"/>
                          <m:t>ορ</m:t>
                        </m:r>
                      </m:den>
                    </m:f>
                  </m:oMath>
                </a14:m>
                <a:r>
                  <a:rPr lang="en-US" sz="2800" dirty="0" smtClean="0"/>
                  <a:t>  </a:t>
                </a:r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021" y="5849988"/>
                <a:ext cx="1821653" cy="764568"/>
              </a:xfrm>
              <a:prstGeom prst="rect">
                <a:avLst/>
              </a:prstGeom>
              <a:blipFill rotWithShape="0">
                <a:blip r:embed="rId3"/>
                <a:stretch>
                  <a:fillRect l="-6667" b="-238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Arrow 9"/>
          <p:cNvSpPr/>
          <p:nvPr/>
        </p:nvSpPr>
        <p:spPr>
          <a:xfrm flipH="1">
            <a:off x="5326487" y="6111375"/>
            <a:ext cx="1058268" cy="323164"/>
          </a:xfrm>
          <a:prstGeom prst="rightArrow">
            <a:avLst>
              <a:gd name="adj1" fmla="val 50000"/>
              <a:gd name="adj2" fmla="val 842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130227" y="5179681"/>
            <a:ext cx="3084499" cy="369332"/>
          </a:xfrm>
          <a:prstGeom prst="rect">
            <a:avLst/>
          </a:prstGeom>
          <a:ln w="15875">
            <a:solidFill>
              <a:schemeClr val="accent6"/>
            </a:solidFill>
            <a:prstDash val="sysDot"/>
          </a:ln>
        </p:spPr>
        <p:txBody>
          <a:bodyPr wrap="none">
            <a:spAutoFit/>
          </a:bodyPr>
          <a:lstStyle/>
          <a:p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α = α</a:t>
            </a:r>
            <a:r>
              <a:rPr lang="el-GR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ορ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  → </a:t>
            </a:r>
            <a:r>
              <a:rPr lang="el-GR" b="1" dirty="0">
                <a:latin typeface="Cambria" panose="02040503050406030204" pitchFamily="18" charset="0"/>
                <a:ea typeface="Cambria" panose="02040503050406030204" pitchFamily="18" charset="0"/>
              </a:rPr>
              <a:t>δ = </a:t>
            </a:r>
            <a:r>
              <a:rPr lang="el-GR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r>
              <a:rPr lang="el-GR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°</a:t>
            </a:r>
            <a:r>
              <a:rPr lang="el-GR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→ </a:t>
            </a:r>
            <a:r>
              <a:rPr lang="el-GR" b="1" dirty="0">
                <a:solidFill>
                  <a:srgbClr val="5473A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ημδ = 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006013" y="1145137"/>
            <a:ext cx="4786879" cy="3200400"/>
            <a:chOff x="6597357" y="1136940"/>
            <a:chExt cx="4786879" cy="3200400"/>
          </a:xfrm>
        </p:grpSpPr>
        <p:grpSp>
          <p:nvGrpSpPr>
            <p:cNvPr id="14" name="Group 13"/>
            <p:cNvGrpSpPr/>
            <p:nvPr/>
          </p:nvGrpSpPr>
          <p:grpSpPr>
            <a:xfrm>
              <a:off x="6597357" y="1136940"/>
              <a:ext cx="4786879" cy="3200400"/>
              <a:chOff x="6597357" y="1136940"/>
              <a:chExt cx="4786879" cy="32004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97357" y="1136940"/>
                <a:ext cx="4786879" cy="3200400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9053565" y="3343375"/>
                <a:ext cx="351692" cy="299749"/>
              </a:xfrm>
              <a:prstGeom prst="rect">
                <a:avLst/>
              </a:prstGeom>
              <a:solidFill>
                <a:srgbClr val="B4C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8990796" y="3221554"/>
              <a:ext cx="5196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b="1" dirty="0" smtClean="0">
                  <a:solidFill>
                    <a:srgbClr val="C00000"/>
                  </a:solidFill>
                </a:rPr>
                <a:t>α</a:t>
              </a:r>
              <a:r>
                <a:rPr lang="el-GR" sz="2000" b="1" baseline="-25000" dirty="0" smtClean="0">
                  <a:solidFill>
                    <a:srgbClr val="C00000"/>
                  </a:solidFill>
                </a:rPr>
                <a:t>ορ</a:t>
              </a:r>
              <a:endParaRPr lang="en-US" sz="20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14070" y="2230890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>
                  <a:solidFill>
                    <a:srgbClr val="5473A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δ=</a:t>
              </a:r>
              <a:endParaRPr lang="en-US" sz="2000" dirty="0">
                <a:solidFill>
                  <a:srgbClr val="5473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400768" y="5665322"/>
            <a:ext cx="824265" cy="369332"/>
          </a:xfrm>
          <a:prstGeom prst="rect">
            <a:avLst/>
          </a:prstGeom>
          <a:ln w="19050">
            <a:solidFill>
              <a:srgbClr val="5473A6"/>
            </a:solidFill>
            <a:prstDash val="sysDot"/>
          </a:ln>
        </p:spPr>
        <p:txBody>
          <a:bodyPr wrap="none">
            <a:spAutoFit/>
          </a:bodyPr>
          <a:lstStyle/>
          <a:p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l-GR" baseline="-25000" dirty="0" smtClean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l-GR" dirty="0" smtClean="0">
                <a:latin typeface="Cambria" panose="02040503050406030204" pitchFamily="18" charset="0"/>
                <a:ea typeface="Cambria" panose="02040503050406030204" pitchFamily="18" charset="0"/>
              </a:rPr>
              <a:t>= 1</a:t>
            </a:r>
            <a:r>
              <a:rPr lang="el-GR" baseline="-25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07290" y="6011347"/>
            <a:ext cx="2060051" cy="523220"/>
          </a:xfrm>
          <a:prstGeom prst="rect">
            <a:avLst/>
          </a:prstGeom>
          <a:ln w="38100" cmpd="sng">
            <a:solidFill>
              <a:srgbClr val="00B050"/>
            </a:solidFill>
            <a:prstDash val="sysDash"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n</a:t>
            </a:r>
            <a:r>
              <a:rPr lang="el-GR" sz="2800" baseline="-25000" dirty="0">
                <a:solidFill>
                  <a:prstClr val="black"/>
                </a:solidFill>
              </a:rPr>
              <a:t>2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el-G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>
                <a:solidFill>
                  <a:prstClr val="black"/>
                </a:solidFill>
              </a:rPr>
              <a:t>ημα</a:t>
            </a:r>
            <a:r>
              <a:rPr lang="el-GR" sz="2800" baseline="-25000" dirty="0">
                <a:solidFill>
                  <a:prstClr val="black"/>
                </a:solidFill>
              </a:rPr>
              <a:t>ορ</a:t>
            </a:r>
            <a:r>
              <a:rPr lang="el-GR" sz="2800" dirty="0">
                <a:solidFill>
                  <a:prstClr val="black"/>
                </a:solidFill>
              </a:rPr>
              <a:t> = </a:t>
            </a:r>
            <a:r>
              <a:rPr lang="el-GR" sz="2800" dirty="0" smtClean="0">
                <a:solidFill>
                  <a:prstClr val="black"/>
                </a:solidFill>
              </a:rPr>
              <a:t>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366956" y="6324555"/>
                <a:ext cx="2497350" cy="427425"/>
              </a:xfrm>
              <a:prstGeom prst="rect">
                <a:avLst/>
              </a:prstGeom>
              <a:noFill/>
              <a:ln w="22225">
                <a:solidFill>
                  <a:schemeClr val="accent1"/>
                </a:solidFill>
                <a:prstDash val="sysDash"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  <m:t>𝜊𝜌</m:t>
                              </m:r>
                            </m:sub>
                          </m:sSub>
                          <m: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𝜏𝜊𝜉𝜂𝜇</m:t>
                          </m:r>
                        </m:fName>
                        <m:e>
                          <m:f>
                            <m:fPr>
                              <m:type m:val="lin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  <m:t>(1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6956" y="6324555"/>
                <a:ext cx="2497350" cy="427425"/>
              </a:xfrm>
              <a:prstGeom prst="rect">
                <a:avLst/>
              </a:prstGeom>
              <a:blipFill rotWithShape="0">
                <a:blip r:embed="rId5"/>
                <a:stretch>
                  <a:fillRect t="-98667" r="-9201" b="-148000"/>
                </a:stretch>
              </a:blipFill>
              <a:ln w="22225">
                <a:solidFill>
                  <a:schemeClr val="accent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Elbow Connector 21"/>
          <p:cNvCxnSpPr/>
          <p:nvPr/>
        </p:nvCxnSpPr>
        <p:spPr>
          <a:xfrm>
            <a:off x="8813913" y="6324555"/>
            <a:ext cx="553043" cy="312551"/>
          </a:xfrm>
          <a:prstGeom prst="bentConnector3">
            <a:avLst>
              <a:gd name="adj1" fmla="val 50000"/>
            </a:avLst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28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714" t="27715" r="13369" b="36857"/>
          <a:stretch/>
        </p:blipFill>
        <p:spPr>
          <a:xfrm>
            <a:off x="1251746" y="1197864"/>
            <a:ext cx="4704471" cy="4956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7851"/>
          <a:stretch/>
        </p:blipFill>
        <p:spPr>
          <a:xfrm>
            <a:off x="5903892" y="2088223"/>
            <a:ext cx="5462099" cy="2575461"/>
          </a:xfrm>
          <a:prstGeom prst="rect">
            <a:avLst/>
          </a:prstGeom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3072319" y="247129"/>
            <a:ext cx="7023789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dirty="0" smtClean="0"/>
              <a:t>Είδωλα από Διάθλαση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9924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375" y="323040"/>
            <a:ext cx="106746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dirty="0" smtClean="0"/>
              <a:t>ΔΙΑΘΛΑΣΗ ΔΙΑ ΜΕΣΟΥ ΠΛΑΚΙΔΙΟΥ ΜΕ ΕΠΙΠΕΔΕΣ ΠΑΡΑΛΛΗΛΕΣ ΕΔΡΕΣ : </a:t>
            </a:r>
          </a:p>
          <a:p>
            <a:pPr algn="ctr"/>
            <a:r>
              <a:rPr lang="el-GR" sz="2800" dirty="0" smtClean="0"/>
              <a:t>ΠΑΡΑΛΛΗΛΗ ΜΕΤΑΤΟΠΙΣΗ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82" y="3698683"/>
            <a:ext cx="3687740" cy="2759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79" y="1453354"/>
            <a:ext cx="3185218" cy="211961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73428" y="1402404"/>
            <a:ext cx="6477000" cy="5190478"/>
            <a:chOff x="2857500" y="812800"/>
            <a:chExt cx="6477000" cy="5190478"/>
          </a:xfrm>
        </p:grpSpPr>
        <p:grpSp>
          <p:nvGrpSpPr>
            <p:cNvPr id="7" name="Group 6"/>
            <p:cNvGrpSpPr/>
            <p:nvPr/>
          </p:nvGrpSpPr>
          <p:grpSpPr>
            <a:xfrm>
              <a:off x="2857500" y="812800"/>
              <a:ext cx="6477000" cy="5190478"/>
              <a:chOff x="2857500" y="812800"/>
              <a:chExt cx="6477000" cy="5190478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857500" y="2489200"/>
                <a:ext cx="6477000" cy="1828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Arrow Connector 9"/>
              <p:cNvCxnSpPr>
                <a:endCxn id="9" idx="0"/>
              </p:cNvCxnSpPr>
              <p:nvPr/>
            </p:nvCxnSpPr>
            <p:spPr>
              <a:xfrm>
                <a:off x="4089400" y="812800"/>
                <a:ext cx="2006600" cy="1676400"/>
              </a:xfrm>
              <a:prstGeom prst="straightConnector1">
                <a:avLst/>
              </a:prstGeom>
              <a:ln w="53975">
                <a:solidFill>
                  <a:srgbClr val="FFC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6088268" y="922507"/>
                <a:ext cx="0" cy="420624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>
                <a:stCxn id="9" idx="0"/>
              </p:cNvCxnSpPr>
              <p:nvPr/>
            </p:nvCxnSpPr>
            <p:spPr>
              <a:xfrm>
                <a:off x="6096000" y="2489200"/>
                <a:ext cx="492868" cy="1828800"/>
              </a:xfrm>
              <a:prstGeom prst="straightConnector1">
                <a:avLst/>
              </a:prstGeom>
              <a:ln w="53975">
                <a:solidFill>
                  <a:srgbClr val="FFC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6588868" y="4326878"/>
                <a:ext cx="2006600" cy="1676400"/>
              </a:xfrm>
              <a:prstGeom prst="straightConnector1">
                <a:avLst/>
              </a:prstGeom>
              <a:ln w="53975">
                <a:solidFill>
                  <a:srgbClr val="FFC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4734128" y="1348902"/>
                <a:ext cx="415046" cy="338670"/>
              </a:xfrm>
              <a:prstGeom prst="straightConnector1">
                <a:avLst/>
              </a:prstGeom>
              <a:ln w="53975">
                <a:solidFill>
                  <a:srgbClr val="FFC0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6874214" y="4549479"/>
                <a:ext cx="382620" cy="320836"/>
              </a:xfrm>
              <a:prstGeom prst="straightConnector1">
                <a:avLst/>
              </a:prstGeom>
              <a:ln w="53975">
                <a:solidFill>
                  <a:srgbClr val="FFC0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4414027" y="3180003"/>
                <a:ext cx="276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z</a:t>
                </a:r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033029" y="3119962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/>
                  <a:t>δ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756774" y="1935190"/>
                <a:ext cx="316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/>
                  <a:t>α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617400" y="4549479"/>
                <a:ext cx="316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/>
                  <a:t>α</a:t>
                </a:r>
                <a:endParaRPr lang="en-US" dirty="0"/>
              </a:p>
            </p:txBody>
          </p:sp>
          <p:sp>
            <p:nvSpPr>
              <p:cNvPr id="22" name="Arc 21"/>
              <p:cNvSpPr/>
              <p:nvPr/>
            </p:nvSpPr>
            <p:spPr>
              <a:xfrm rot="16803119">
                <a:off x="5772587" y="1678903"/>
                <a:ext cx="531419" cy="881905"/>
              </a:xfrm>
              <a:prstGeom prst="arc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c 22"/>
              <p:cNvSpPr/>
              <p:nvPr/>
            </p:nvSpPr>
            <p:spPr>
              <a:xfrm rot="5400000">
                <a:off x="6312665" y="4245140"/>
                <a:ext cx="596340" cy="810904"/>
              </a:xfrm>
              <a:prstGeom prst="arc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H="1">
                <a:off x="4546658" y="3489294"/>
                <a:ext cx="0" cy="83758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 flipV="1">
                <a:off x="4542408" y="2458451"/>
                <a:ext cx="0" cy="83758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6120848" y="2587298"/>
                <a:ext cx="159509" cy="576241"/>
              </a:xfrm>
              <a:prstGeom prst="straightConnector1">
                <a:avLst/>
              </a:prstGeom>
              <a:ln w="44450">
                <a:solidFill>
                  <a:srgbClr val="FFC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>
              <a:off x="6590898" y="927100"/>
              <a:ext cx="0" cy="420624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5448804" y="2536175"/>
            <a:ext cx="385042" cy="369332"/>
          </a:xfrm>
          <a:prstGeom prst="rect">
            <a:avLst/>
          </a:prstGeom>
          <a:solidFill>
            <a:srgbClr val="B4C7E7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l-GR" baseline="-25000" dirty="0" smtClean="0"/>
              <a:t>1</a:t>
            </a:r>
            <a:endParaRPr lang="en-US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5425302" y="5043511"/>
            <a:ext cx="385042" cy="369332"/>
          </a:xfrm>
          <a:prstGeom prst="rect">
            <a:avLst/>
          </a:prstGeom>
          <a:solidFill>
            <a:srgbClr val="B4C7E7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l-GR" baseline="-25000" dirty="0" smtClean="0"/>
              <a:t>1</a:t>
            </a:r>
            <a:endParaRPr lang="en-US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5437961" y="3174588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9368350" y="1537329"/>
                <a:ext cx="22556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𝜼𝝁𝜶</m:t>
                      </m:r>
                      <m:r>
                        <a:rPr lang="el-G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l-GR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𝜼𝝁𝜹</m:t>
                      </m:r>
                    </m:oMath>
                  </m:oMathPara>
                </a14:m>
                <a:endParaRPr lang="el-GR" b="1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350" y="1537329"/>
                <a:ext cx="2255617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9664851" y="2150362"/>
                <a:ext cx="1827680" cy="6160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𝜼𝝁𝜶</m:t>
                      </m:r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l-GR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l-GR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𝜼𝝁𝜹</m:t>
                      </m:r>
                    </m:oMath>
                  </m:oMathPara>
                </a14:m>
                <a:endParaRPr lang="el-GR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4851" y="2150362"/>
                <a:ext cx="1827680" cy="61600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9047428" y="4088886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</a:rPr>
              <a:t>δ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37" name="Right Triangle 36"/>
          <p:cNvSpPr/>
          <p:nvPr/>
        </p:nvSpPr>
        <p:spPr>
          <a:xfrm rot="10800000">
            <a:off x="8553849" y="3875652"/>
            <a:ext cx="224920" cy="972163"/>
          </a:xfrm>
          <a:prstGeom prst="rtTriangle">
            <a:avLst/>
          </a:prstGeom>
          <a:solidFill>
            <a:srgbClr val="D349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8714622" y="4149135"/>
            <a:ext cx="386577" cy="13980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/>
              <p:cNvSpPr/>
              <p:nvPr/>
            </p:nvSpPr>
            <p:spPr>
              <a:xfrm>
                <a:off x="9233308" y="4501479"/>
                <a:ext cx="232134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l-GR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𝜼𝝁𝜹</m:t>
                      </m:r>
                      <m:r>
                        <a:rPr lang="el-G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l-GR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𝜼𝝁𝜶</m:t>
                      </m:r>
                      <m:r>
                        <a:rPr lang="el-G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΄</m:t>
                      </m:r>
                    </m:oMath>
                  </m:oMathPara>
                </a14:m>
                <a:endParaRPr lang="el-GR" b="1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3308" y="4501479"/>
                <a:ext cx="2321341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714833" y="5053812"/>
                <a:ext cx="1893402" cy="6160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𝜼𝝁𝜶</m:t>
                      </m:r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΄=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l-GR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l-GR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𝜼𝝁𝜹</m:t>
                      </m:r>
                    </m:oMath>
                  </m:oMathPara>
                </a14:m>
                <a:endParaRPr lang="el-GR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833" y="5053812"/>
                <a:ext cx="1893402" cy="61600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ight Bracket 41"/>
          <p:cNvSpPr/>
          <p:nvPr/>
        </p:nvSpPr>
        <p:spPr>
          <a:xfrm>
            <a:off x="11540464" y="2461845"/>
            <a:ext cx="410322" cy="2907992"/>
          </a:xfrm>
          <a:prstGeom prst="rightBracket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8207732" y="3000378"/>
            <a:ext cx="3578207" cy="3069711"/>
          </a:xfrm>
          <a:prstGeom prst="straightConnector1">
            <a:avLst/>
          </a:prstGeom>
          <a:ln w="50800">
            <a:solidFill>
              <a:srgbClr val="FFC000">
                <a:alpha val="46000"/>
              </a:srgb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72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4676924" y="3067944"/>
            <a:ext cx="7189955" cy="274436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3375" y="323040"/>
            <a:ext cx="106746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dirty="0" smtClean="0"/>
              <a:t>ΔΙΑΘΛΑΣΗ ΔΙΑ ΜΕΣΟΥ ΠΛΑΚΙΔΙΟΥ ΜΕ ΕΠΙΠΕΔΕΣ ΠΑΡΑΛΛΗΛΕΣ ΕΔΡΕΣ : </a:t>
            </a:r>
          </a:p>
          <a:p>
            <a:pPr algn="ctr"/>
            <a:r>
              <a:rPr lang="el-GR" sz="2800" dirty="0" smtClean="0"/>
              <a:t>Η παράλληλη μετατόπιση</a:t>
            </a:r>
            <a:r>
              <a:rPr lang="en-US" sz="2800" dirty="0" smtClean="0"/>
              <a:t> </a:t>
            </a:r>
            <a:r>
              <a:rPr lang="el-GR" sz="2800" dirty="0" smtClean="0"/>
              <a:t>εξαρτάται από το πάχος του πλακιδίου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82" y="3698683"/>
            <a:ext cx="3687740" cy="2759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79" y="1453354"/>
            <a:ext cx="3185218" cy="211961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909088" y="1402404"/>
            <a:ext cx="2050764" cy="1719338"/>
          </a:xfrm>
          <a:prstGeom prst="straightConnector1">
            <a:avLst/>
          </a:prstGeom>
          <a:ln w="5080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892574" y="2597722"/>
            <a:ext cx="0" cy="118872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410955" y="5793465"/>
            <a:ext cx="1032929" cy="882638"/>
          </a:xfrm>
          <a:prstGeom prst="straightConnector1">
            <a:avLst/>
          </a:prstGeom>
          <a:ln w="3810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553816" y="1938506"/>
            <a:ext cx="415046" cy="338670"/>
          </a:xfrm>
          <a:prstGeom prst="straightConnector1">
            <a:avLst/>
          </a:prstGeom>
          <a:ln w="53975">
            <a:solidFill>
              <a:srgbClr val="FFC000"/>
            </a:solidFill>
            <a:headEnd w="lg" len="lg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786328" y="6112396"/>
            <a:ext cx="371563" cy="307639"/>
          </a:xfrm>
          <a:prstGeom prst="straightConnector1">
            <a:avLst/>
          </a:prstGeom>
          <a:ln w="34925">
            <a:solidFill>
              <a:srgbClr val="FFC000"/>
            </a:solidFill>
            <a:headEnd w="lg" len="lg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87532" y="4222833"/>
            <a:ext cx="30649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z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120163" y="4619591"/>
            <a:ext cx="0" cy="11887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425334" y="5228367"/>
            <a:ext cx="0" cy="109728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52564" y="2536175"/>
            <a:ext cx="385042" cy="369332"/>
          </a:xfrm>
          <a:prstGeom prst="rect">
            <a:avLst/>
          </a:prstGeom>
          <a:solidFill>
            <a:srgbClr val="B4C7E7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l-GR" baseline="-25000" dirty="0" smtClean="0"/>
              <a:t>1</a:t>
            </a:r>
            <a:endParaRPr lang="en-US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5036953" y="5974746"/>
            <a:ext cx="385042" cy="369332"/>
          </a:xfrm>
          <a:prstGeom prst="rect">
            <a:avLst/>
          </a:prstGeom>
          <a:solidFill>
            <a:srgbClr val="B4C7E7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l-GR" baseline="-25000" dirty="0" smtClean="0"/>
              <a:t>1</a:t>
            </a:r>
            <a:endParaRPr lang="en-US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5041721" y="3174588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7837939" y="3015247"/>
            <a:ext cx="3578207" cy="3069711"/>
          </a:xfrm>
          <a:prstGeom prst="straightConnector1">
            <a:avLst/>
          </a:prstGeom>
          <a:ln w="50800">
            <a:solidFill>
              <a:srgbClr val="FFC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115913" y="3071908"/>
            <a:ext cx="0" cy="11887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4677188" y="3078804"/>
            <a:ext cx="7189692" cy="3379237"/>
            <a:chOff x="4677188" y="3078804"/>
            <a:chExt cx="7189692" cy="3379237"/>
          </a:xfrm>
        </p:grpSpPr>
        <p:cxnSp>
          <p:nvCxnSpPr>
            <p:cNvPr id="52" name="Straight Arrow Connector 51"/>
            <p:cNvCxnSpPr/>
            <p:nvPr/>
          </p:nvCxnSpPr>
          <p:spPr>
            <a:xfrm>
              <a:off x="8513722" y="4695058"/>
              <a:ext cx="371563" cy="307639"/>
            </a:xfrm>
            <a:prstGeom prst="straightConnector1">
              <a:avLst/>
            </a:prstGeom>
            <a:ln w="34925">
              <a:solidFill>
                <a:srgbClr val="FFC000"/>
              </a:solidFill>
              <a:headEnd w="lg" len="lg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4" name="Group 73"/>
            <p:cNvGrpSpPr/>
            <p:nvPr/>
          </p:nvGrpSpPr>
          <p:grpSpPr>
            <a:xfrm>
              <a:off x="4677188" y="3078804"/>
              <a:ext cx="7189692" cy="3379237"/>
              <a:chOff x="4677188" y="3078804"/>
              <a:chExt cx="7189692" cy="337923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677188" y="3078804"/>
                <a:ext cx="7189692" cy="1289304"/>
              </a:xfrm>
              <a:prstGeom prst="rect">
                <a:avLst/>
              </a:prstGeom>
              <a:solidFill>
                <a:schemeClr val="accent1">
                  <a:lumMod val="75000"/>
                  <a:alpha val="6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>
                <a:off x="8152693" y="3973299"/>
                <a:ext cx="0" cy="9144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flipH="1" flipV="1">
                <a:off x="6838118" y="3078804"/>
                <a:ext cx="0" cy="12801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6644057" y="3383775"/>
                <a:ext cx="404278" cy="46166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C00000"/>
                    </a:solidFill>
                  </a:rPr>
                  <a:t>Z'</a:t>
                </a:r>
                <a:endParaRPr lang="en-US" sz="24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>
                <a:off x="8157609" y="4380816"/>
                <a:ext cx="2403280" cy="2077225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" name="Straight Arrow Connector 11"/>
          <p:cNvCxnSpPr/>
          <p:nvPr/>
        </p:nvCxnSpPr>
        <p:spPr>
          <a:xfrm>
            <a:off x="7906954" y="3078804"/>
            <a:ext cx="512453" cy="2735949"/>
          </a:xfrm>
          <a:prstGeom prst="straightConnector1">
            <a:avLst/>
          </a:prstGeom>
          <a:ln w="3810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921623" y="3165432"/>
            <a:ext cx="76457" cy="372940"/>
          </a:xfrm>
          <a:prstGeom prst="straightConnector1">
            <a:avLst/>
          </a:prstGeom>
          <a:ln w="3492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64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3110" y="387206"/>
            <a:ext cx="3698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b="1" dirty="0" smtClean="0">
                <a:solidFill>
                  <a:prstClr val="black"/>
                </a:solidFill>
              </a:rPr>
              <a:t>ΟΠΤΙΚΟ ΠΡΙΣΜΑ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199" y="2507880"/>
            <a:ext cx="10861589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prstClr val="black"/>
                </a:solidFill>
              </a:rPr>
              <a:t>Διαφανές</a:t>
            </a:r>
            <a:r>
              <a:rPr lang="el-GR" sz="2400" dirty="0" smtClean="0">
                <a:solidFill>
                  <a:prstClr val="black"/>
                </a:solidFill>
              </a:rPr>
              <a:t>, </a:t>
            </a:r>
            <a:r>
              <a:rPr lang="el-GR" sz="2400" b="1" dirty="0" smtClean="0">
                <a:solidFill>
                  <a:prstClr val="black"/>
                </a:solidFill>
              </a:rPr>
              <a:t>Ομογενές</a:t>
            </a:r>
            <a:r>
              <a:rPr lang="el-GR" sz="2400" dirty="0" smtClean="0">
                <a:solidFill>
                  <a:prstClr val="black"/>
                </a:solidFill>
              </a:rPr>
              <a:t> &amp; </a:t>
            </a:r>
            <a:r>
              <a:rPr lang="el-GR" sz="2400" b="1" dirty="0" smtClean="0">
                <a:solidFill>
                  <a:prstClr val="black"/>
                </a:solidFill>
              </a:rPr>
              <a:t>Ισότροπο</a:t>
            </a:r>
            <a:r>
              <a:rPr lang="el-GR" sz="2400" dirty="0" smtClean="0">
                <a:solidFill>
                  <a:prstClr val="black"/>
                </a:solidFill>
              </a:rPr>
              <a:t> οπτικό μέσο </a:t>
            </a:r>
          </a:p>
          <a:p>
            <a:pPr>
              <a:lnSpc>
                <a:spcPct val="150000"/>
              </a:lnSpc>
            </a:pPr>
            <a:r>
              <a:rPr lang="el-GR" sz="2400" dirty="0" smtClean="0">
                <a:solidFill>
                  <a:prstClr val="black"/>
                </a:solidFill>
              </a:rPr>
              <a:t>που περιορίζεται από δύο </a:t>
            </a:r>
          </a:p>
          <a:p>
            <a:pPr>
              <a:lnSpc>
                <a:spcPct val="150000"/>
              </a:lnSpc>
            </a:pPr>
            <a:r>
              <a:rPr lang="el-GR" sz="2400" u="sng" dirty="0" smtClean="0">
                <a:solidFill>
                  <a:prstClr val="black"/>
                </a:solidFill>
              </a:rPr>
              <a:t>επίπεδες</a:t>
            </a:r>
            <a:r>
              <a:rPr lang="el-GR" sz="2400" dirty="0" smtClean="0">
                <a:solidFill>
                  <a:prstClr val="black"/>
                </a:solidFill>
              </a:rPr>
              <a:t>, </a:t>
            </a:r>
            <a:r>
              <a:rPr lang="el-GR" sz="2400" u="sng" dirty="0" smtClean="0">
                <a:solidFill>
                  <a:prstClr val="black"/>
                </a:solidFill>
              </a:rPr>
              <a:t>μη-παράλληλες</a:t>
            </a:r>
            <a:r>
              <a:rPr lang="el-GR" sz="2400" dirty="0" smtClean="0">
                <a:solidFill>
                  <a:prstClr val="black"/>
                </a:solidFill>
              </a:rPr>
              <a:t> επιφάνειες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4" name="Picture 2" descr="https://fysikafysikh.files.wordpress.com/2014/10/light-though-pri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627" y="1801983"/>
            <a:ext cx="4824566" cy="351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2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45184" y="6136268"/>
            <a:ext cx="6585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https://</a:t>
            </a:r>
            <a:r>
              <a:rPr lang="en-US" sz="1600" dirty="0" smtClean="0">
                <a:solidFill>
                  <a:prstClr val="black"/>
                </a:solidFill>
              </a:rPr>
              <a:t>fysikafysikh.files.wordpress.com/2014/10/gonia-ektropis_1.jpg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6536" y="137491"/>
            <a:ext cx="5764655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prstClr val="white"/>
                </a:solidFill>
              </a:rPr>
              <a:t>Γωνία εκτροπής σε πρίσμα</a:t>
            </a:r>
            <a:endParaRPr lang="en-US" sz="4000" dirty="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35489" y="1470579"/>
            <a:ext cx="7974701" cy="4216697"/>
            <a:chOff x="2289622" y="1834892"/>
            <a:chExt cx="6293699" cy="33278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t="14603"/>
            <a:stretch/>
          </p:blipFill>
          <p:spPr>
            <a:xfrm>
              <a:off x="2289622" y="1834892"/>
              <a:ext cx="6293699" cy="3327854"/>
            </a:xfrm>
            <a:prstGeom prst="rect">
              <a:avLst/>
            </a:prstGeom>
          </p:spPr>
        </p:pic>
        <p:sp>
          <p:nvSpPr>
            <p:cNvPr id="14" name="Isosceles Triangle 13"/>
            <p:cNvSpPr/>
            <p:nvPr/>
          </p:nvSpPr>
          <p:spPr>
            <a:xfrm rot="15966532">
              <a:off x="5379179" y="2682153"/>
              <a:ext cx="1330143" cy="1124856"/>
            </a:xfrm>
            <a:prstGeom prst="triangle">
              <a:avLst>
                <a:gd name="adj" fmla="val 5573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72073" y="2952675"/>
              <a:ext cx="571204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l-GR" sz="2800" b="1" dirty="0" smtClean="0">
                  <a:solidFill>
                    <a:prstClr val="white"/>
                  </a:solidFill>
                </a:rPr>
                <a:t>ε</a:t>
              </a:r>
              <a:endParaRPr lang="en-US" sz="28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287" y="2552923"/>
            <a:ext cx="3244500" cy="25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842" y="1117938"/>
            <a:ext cx="7620660" cy="5005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0134" y="6123188"/>
            <a:ext cx="4791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https://www.sciencephoto.com/contributor/xxx/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7296" y="205683"/>
            <a:ext cx="5193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/>
              <a:t>ΑΝΑΚΛΑΣΗ – ΔΙΑΘΛΑΣΗ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3198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167" t="21139" r="19983" b="35262"/>
          <a:stretch/>
        </p:blipFill>
        <p:spPr>
          <a:xfrm>
            <a:off x="6163743" y="3708400"/>
            <a:ext cx="5343280" cy="2926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611" t="20649" r="25833" b="32025"/>
          <a:stretch/>
        </p:blipFill>
        <p:spPr>
          <a:xfrm>
            <a:off x="458555" y="363050"/>
            <a:ext cx="5573437" cy="31848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7274" y="611126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https://www.alloprof.qc.ca/en/students/vl/sciences/determining-the-focal-length-of-a-lens-s1506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4934" y="1303867"/>
            <a:ext cx="2060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συγκλίνουσα δεσμη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93274" y="4540498"/>
            <a:ext cx="209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αποκλίνουσα δεσμη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00874" y="2152134"/>
            <a:ext cx="146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παράλληλη δεσμη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43630" y="5464929"/>
            <a:ext cx="130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παράλληλη δεσμη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8368" y="3024651"/>
            <a:ext cx="3473002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2800" dirty="0" smtClean="0"/>
              <a:t>ΣΥΓΚΛΙΝΩΝ ΦΑΚΟΣ</a:t>
            </a:r>
            <a:r>
              <a:rPr lang="en-US" sz="2800" dirty="0" smtClean="0"/>
              <a:t> (+)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840057" y="3185180"/>
            <a:ext cx="3666966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2800" dirty="0" smtClean="0"/>
              <a:t>ΑΠΟΚΛΙΝΩΝ ΦΑΚΟΣ</a:t>
            </a:r>
            <a:r>
              <a:rPr lang="en-US" sz="2800" dirty="0" smtClean="0"/>
              <a:t> (-)</a:t>
            </a:r>
            <a:r>
              <a:rPr lang="el-GR" sz="2800" dirty="0" smtClean="0"/>
              <a:t> 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8097625" y="540191"/>
            <a:ext cx="2071529" cy="830997"/>
          </a:xfrm>
          <a:prstGeom prst="rect">
            <a:avLst/>
          </a:prstGeom>
          <a:ln w="34925" cmpd="sng"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4800" b="1" spc="200" dirty="0" smtClean="0"/>
              <a:t>ΦΑΚΟΙ</a:t>
            </a:r>
            <a:endParaRPr lang="en-US" sz="4800" b="1" spc="200" dirty="0"/>
          </a:p>
        </p:txBody>
      </p:sp>
    </p:spTree>
    <p:extLst>
      <p:ext uri="{BB962C8B-B14F-4D97-AF65-F5344CB8AC3E}">
        <p14:creationId xmlns:p14="http://schemas.microsoft.com/office/powerpoint/2010/main" val="123888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7062" y="367877"/>
            <a:ext cx="7213193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600" dirty="0" smtClean="0"/>
              <a:t>ΕΙΣΑΓΩΓΙΚΕΣ ΕΝΝΟΙΕΣ ΣΤΟΥΣ ΦΑΚΟΥΣ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816398" y="1870631"/>
            <a:ext cx="96083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800" b="1" dirty="0" smtClean="0">
                <a:solidFill>
                  <a:schemeClr val="accent1">
                    <a:lumMod val="50000"/>
                  </a:schemeClr>
                </a:solidFill>
              </a:rPr>
              <a:t>Τι είναι ο σφαιρικός φακός</a:t>
            </a:r>
            <a:r>
              <a:rPr lang="el-GR" sz="2800" dirty="0" smtClean="0"/>
              <a:t>: </a:t>
            </a:r>
          </a:p>
          <a:p>
            <a:pPr>
              <a:lnSpc>
                <a:spcPct val="150000"/>
              </a:lnSpc>
            </a:pPr>
            <a:r>
              <a:rPr lang="el-GR" sz="2800" b="1" dirty="0" smtClean="0"/>
              <a:t>ομογενές</a:t>
            </a:r>
            <a:r>
              <a:rPr lang="el-GR" sz="2800" dirty="0" smtClean="0"/>
              <a:t> &amp; </a:t>
            </a:r>
            <a:r>
              <a:rPr lang="el-GR" sz="2800" b="1" dirty="0" smtClean="0"/>
              <a:t>ισότροπο</a:t>
            </a:r>
            <a:r>
              <a:rPr lang="el-GR" sz="2800" dirty="0" smtClean="0"/>
              <a:t> </a:t>
            </a:r>
            <a:r>
              <a:rPr lang="el-GR" sz="2800" b="1" dirty="0" smtClean="0"/>
              <a:t>διαφανές</a:t>
            </a:r>
            <a:r>
              <a:rPr lang="el-GR" sz="2800" dirty="0" smtClean="0"/>
              <a:t> μέσο που περιορίζεται είτε</a:t>
            </a:r>
          </a:p>
          <a:p>
            <a:pPr>
              <a:lnSpc>
                <a:spcPct val="150000"/>
              </a:lnSpc>
            </a:pPr>
            <a:r>
              <a:rPr lang="el-GR" sz="2800" dirty="0" smtClean="0"/>
              <a:t>από </a:t>
            </a:r>
            <a:r>
              <a:rPr lang="el-GR" sz="2800" u="sng" dirty="0" smtClean="0"/>
              <a:t>2 σφαιρικές </a:t>
            </a:r>
            <a:r>
              <a:rPr lang="el-GR" sz="2800" dirty="0" smtClean="0"/>
              <a:t>επιφάνειες ή </a:t>
            </a:r>
          </a:p>
          <a:p>
            <a:pPr>
              <a:lnSpc>
                <a:spcPct val="150000"/>
              </a:lnSpc>
            </a:pPr>
            <a:r>
              <a:rPr lang="el-GR" sz="2800" dirty="0" smtClean="0"/>
              <a:t>από </a:t>
            </a:r>
            <a:r>
              <a:rPr lang="el-GR" sz="2800" u="sng" dirty="0" smtClean="0"/>
              <a:t>μια σφαιρική και και μια επίπεδη </a:t>
            </a:r>
            <a:r>
              <a:rPr lang="el-GR" sz="2800" dirty="0" smtClean="0"/>
              <a:t>επιφάνεια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363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9655" y="93076"/>
            <a:ext cx="2643672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600" dirty="0" smtClean="0"/>
              <a:t>ΕΙΔΗ ΦΑΚΩΝ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558305" y="3059059"/>
            <a:ext cx="2850460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2800" dirty="0" smtClean="0"/>
              <a:t>ΣΥΓΚΛΙΝΟΝΤΕΣ</a:t>
            </a:r>
            <a:r>
              <a:rPr lang="en-US" sz="2800" dirty="0" smtClean="0"/>
              <a:t> (+)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9433406" y="2962077"/>
            <a:ext cx="3044423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2800" dirty="0" smtClean="0"/>
              <a:t>ΑΠΟΚΛΙΝΟΝΤΕΣ</a:t>
            </a:r>
            <a:r>
              <a:rPr lang="en-US" sz="2800" dirty="0" smtClean="0"/>
              <a:t> (-)</a:t>
            </a:r>
            <a:r>
              <a:rPr lang="el-GR" sz="2800" dirty="0" smtClean="0"/>
              <a:t> </a:t>
            </a:r>
            <a:endParaRPr lang="en-US" sz="2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128535" y="1533832"/>
            <a:ext cx="1036596" cy="3510348"/>
            <a:chOff x="1128535" y="1533832"/>
            <a:chExt cx="1036596" cy="3510348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8535" y="1533832"/>
              <a:ext cx="1036596" cy="12683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1128537" y="3849563"/>
              <a:ext cx="1036594" cy="11946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128535" y="3350165"/>
              <a:ext cx="10365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flipH="1">
            <a:off x="9628521" y="1512757"/>
            <a:ext cx="1036596" cy="3510348"/>
            <a:chOff x="1128535" y="1533832"/>
            <a:chExt cx="1036596" cy="3510348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1128535" y="1533832"/>
              <a:ext cx="1036596" cy="12683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1128537" y="3849563"/>
              <a:ext cx="1036594" cy="11946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128535" y="3350165"/>
              <a:ext cx="10365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-1454" b="52907"/>
          <a:stretch/>
        </p:blipFill>
        <p:spPr>
          <a:xfrm>
            <a:off x="46792" y="150038"/>
            <a:ext cx="2444218" cy="1280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51088"/>
          <a:stretch/>
        </p:blipFill>
        <p:spPr>
          <a:xfrm>
            <a:off x="9628521" y="222188"/>
            <a:ext cx="2499969" cy="1322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536" y="840828"/>
            <a:ext cx="750802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5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569" t="1154" r="2510" b="74507"/>
          <a:stretch/>
        </p:blipFill>
        <p:spPr>
          <a:xfrm>
            <a:off x="6259863" y="2098941"/>
            <a:ext cx="5401235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72" r="50183"/>
          <a:stretch/>
        </p:blipFill>
        <p:spPr>
          <a:xfrm>
            <a:off x="464532" y="2098941"/>
            <a:ext cx="5387117" cy="27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0133" y="1043410"/>
            <a:ext cx="2850460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2800" dirty="0" smtClean="0"/>
              <a:t>ΣΥΓΚΛΙΝΟΝΤΕΣ</a:t>
            </a:r>
            <a:r>
              <a:rPr lang="en-US" sz="2800" dirty="0" smtClean="0"/>
              <a:t> (+)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186928" y="1043410"/>
            <a:ext cx="3044423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2800" dirty="0" smtClean="0"/>
              <a:t>ΑΠΟΚΛΙΝΟΝΤΕΣ</a:t>
            </a:r>
            <a:r>
              <a:rPr lang="en-US" sz="2800" dirty="0" smtClean="0"/>
              <a:t> (-)</a:t>
            </a:r>
            <a:r>
              <a:rPr lang="el-GR" sz="2800" dirty="0" smtClean="0"/>
              <a:t>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99947" y="5231554"/>
            <a:ext cx="1459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συγκλίνουσα δεσμη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19172" y="5231555"/>
            <a:ext cx="1453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αποκλίνουσα δεσμη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28549" y="5231557"/>
            <a:ext cx="146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παράλληλη δεσμη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06713" y="5231555"/>
            <a:ext cx="146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παράλληλη δεσμη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828038" y="5572277"/>
            <a:ext cx="822960" cy="0"/>
          </a:xfrm>
          <a:prstGeom prst="straightConnector1">
            <a:avLst/>
          </a:prstGeom>
          <a:ln w="57150">
            <a:solidFill>
              <a:schemeClr val="accent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845166" y="5572277"/>
            <a:ext cx="822960" cy="0"/>
          </a:xfrm>
          <a:prstGeom prst="straightConnector1">
            <a:avLst/>
          </a:prstGeom>
          <a:ln w="57150">
            <a:solidFill>
              <a:srgbClr val="92D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196448" y="3968685"/>
            <a:ext cx="0" cy="1262869"/>
          </a:xfrm>
          <a:prstGeom prst="straightConnector1">
            <a:avLst/>
          </a:prstGeom>
          <a:ln w="60325">
            <a:solidFill>
              <a:srgbClr val="EE74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8088522" y="3893270"/>
            <a:ext cx="0" cy="1338285"/>
          </a:xfrm>
          <a:prstGeom prst="straightConnector1">
            <a:avLst/>
          </a:prstGeom>
          <a:ln w="60325">
            <a:solidFill>
              <a:srgbClr val="EE74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599947" y="3695307"/>
            <a:ext cx="312174" cy="1536248"/>
          </a:xfrm>
          <a:prstGeom prst="straightConnector1">
            <a:avLst/>
          </a:prstGeom>
          <a:ln w="60325">
            <a:solidFill>
              <a:srgbClr val="EE74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9964133" y="4326903"/>
            <a:ext cx="0" cy="904651"/>
          </a:xfrm>
          <a:prstGeom prst="straightConnector1">
            <a:avLst/>
          </a:prstGeom>
          <a:ln w="60325">
            <a:solidFill>
              <a:srgbClr val="EE74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49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88" y="273284"/>
            <a:ext cx="7213193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600" dirty="0" smtClean="0"/>
              <a:t>ΕΙΣΑΓΩΓΙΚΕΣ ΕΝΝΟΙΕΣ ΣΤΟΥΣ ΦΑΚΟΥΣ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93" t="843" r="47550" b="23604"/>
          <a:stretch/>
        </p:blipFill>
        <p:spPr>
          <a:xfrm>
            <a:off x="1393929" y="2169278"/>
            <a:ext cx="3965325" cy="2744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983" b="18719"/>
          <a:stretch/>
        </p:blipFill>
        <p:spPr>
          <a:xfrm>
            <a:off x="7209582" y="2275015"/>
            <a:ext cx="3509406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2053" y="1177522"/>
            <a:ext cx="2850460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2800" dirty="0" smtClean="0"/>
              <a:t>ΣΥΓΚΛΙΝΟΝΤΕΣ</a:t>
            </a:r>
            <a:r>
              <a:rPr lang="en-US" sz="2800" dirty="0" smtClean="0"/>
              <a:t> (+)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308848" y="1177522"/>
            <a:ext cx="3044423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2800" dirty="0" smtClean="0"/>
              <a:t>ΑΠΟΚΛΙΝΟΝΤΕΣ</a:t>
            </a:r>
            <a:r>
              <a:rPr lang="en-US" sz="2800" dirty="0" smtClean="0"/>
              <a:t> (-)</a:t>
            </a:r>
            <a:r>
              <a:rPr lang="el-GR" sz="2800" dirty="0" smtClean="0"/>
              <a:t>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692513" y="1909033"/>
            <a:ext cx="2732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Αρχή λειτουργίας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3164" t="6104" r="18685" b="20068"/>
          <a:stretch/>
        </p:blipFill>
        <p:spPr>
          <a:xfrm rot="10800000">
            <a:off x="129144" y="925670"/>
            <a:ext cx="1496603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4981"/>
          <a:stretch/>
        </p:blipFill>
        <p:spPr>
          <a:xfrm rot="10800000">
            <a:off x="10521613" y="920743"/>
            <a:ext cx="1463123" cy="1371600"/>
          </a:xfrm>
          <a:prstGeom prst="rect">
            <a:avLst/>
          </a:prstGeom>
        </p:spPr>
      </p:pic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57571" y="4800636"/>
            <a:ext cx="3458667" cy="1828800"/>
            <a:chOff x="2289622" y="1834892"/>
            <a:chExt cx="6293699" cy="33278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t="14603"/>
            <a:stretch/>
          </p:blipFill>
          <p:spPr>
            <a:xfrm>
              <a:off x="2289622" y="1834892"/>
              <a:ext cx="6293699" cy="3327854"/>
            </a:xfrm>
            <a:prstGeom prst="rect">
              <a:avLst/>
            </a:prstGeom>
          </p:spPr>
        </p:pic>
        <p:sp>
          <p:nvSpPr>
            <p:cNvPr id="15" name="Isosceles Triangle 14"/>
            <p:cNvSpPr/>
            <p:nvPr/>
          </p:nvSpPr>
          <p:spPr>
            <a:xfrm rot="15966532">
              <a:off x="5379179" y="2682153"/>
              <a:ext cx="1330143" cy="1124856"/>
            </a:xfrm>
            <a:prstGeom prst="triangle">
              <a:avLst>
                <a:gd name="adj" fmla="val 5573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72073" y="2952675"/>
              <a:ext cx="571204" cy="58246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 smtClean="0">
                  <a:solidFill>
                    <a:schemeClr val="tx1"/>
                  </a:solidFill>
                </a:rPr>
                <a:t>ε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22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28992" y="71190"/>
            <a:ext cx="5112618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3600" dirty="0" smtClean="0"/>
              <a:t>ΒΑΣΙΚΑ ΣΤΟΙΧΕΙΑ ΦΑΚΩΝ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1346" r="15521" b="38929"/>
          <a:stretch/>
        </p:blipFill>
        <p:spPr>
          <a:xfrm>
            <a:off x="580027" y="3707158"/>
            <a:ext cx="5046073" cy="2820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0666" r="14931"/>
          <a:stretch/>
        </p:blipFill>
        <p:spPr>
          <a:xfrm>
            <a:off x="6549447" y="3432426"/>
            <a:ext cx="4663440" cy="3425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160" r="14551" b="68451"/>
          <a:stretch/>
        </p:blipFill>
        <p:spPr>
          <a:xfrm>
            <a:off x="101600" y="764263"/>
            <a:ext cx="4051300" cy="2770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22506" y="889874"/>
            <a:ext cx="6045694" cy="20572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l-GR" sz="2800" dirty="0" smtClean="0">
                <a:solidFill>
                  <a:srgbClr val="FFFF00"/>
                </a:solidFill>
              </a:rPr>
              <a:t>Ακτίνες καμπυλότητας: </a:t>
            </a:r>
            <a:r>
              <a:rPr lang="en-US" sz="2800" dirty="0" smtClean="0">
                <a:solidFill>
                  <a:srgbClr val="FFFF00"/>
                </a:solidFill>
              </a:rPr>
              <a:t>r</a:t>
            </a:r>
            <a:r>
              <a:rPr lang="en-US" sz="2800" baseline="-25000" dirty="0" smtClean="0">
                <a:solidFill>
                  <a:srgbClr val="FFFF00"/>
                </a:solidFill>
              </a:rPr>
              <a:t>1</a:t>
            </a:r>
            <a:r>
              <a:rPr lang="en-US" sz="2800" dirty="0" smtClean="0">
                <a:solidFill>
                  <a:srgbClr val="FFFF00"/>
                </a:solidFill>
              </a:rPr>
              <a:t>,r</a:t>
            </a:r>
            <a:r>
              <a:rPr lang="en-US" sz="2800" baseline="-25000" dirty="0" smtClean="0">
                <a:solidFill>
                  <a:srgbClr val="FFFF00"/>
                </a:solidFill>
              </a:rPr>
              <a:t>2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l-GR" sz="2800" dirty="0" smtClean="0">
                <a:solidFill>
                  <a:srgbClr val="FFFF00"/>
                </a:solidFill>
              </a:rPr>
              <a:t>Κύριος </a:t>
            </a:r>
            <a:r>
              <a:rPr lang="el-GR" sz="2800" dirty="0" smtClean="0">
                <a:solidFill>
                  <a:srgbClr val="FFFF00"/>
                </a:solidFill>
              </a:rPr>
              <a:t>Άξονας – Δευτερεύων Άξονας</a:t>
            </a:r>
            <a:endParaRPr lang="el-GR" sz="2800" dirty="0" smtClean="0">
              <a:solidFill>
                <a:srgbClr val="FFFF00"/>
              </a:solidFill>
            </a:endParaRP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l-GR" sz="2800" dirty="0" smtClean="0">
                <a:solidFill>
                  <a:srgbClr val="FFFF00"/>
                </a:solidFill>
              </a:rPr>
              <a:t>Οπτικό κέντρο Ο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l-GR" sz="2800" dirty="0" smtClean="0">
                <a:solidFill>
                  <a:srgbClr val="FFFF00"/>
                </a:solidFill>
              </a:rPr>
              <a:t>Κύρια Εστία - Εστιακό επίπεδο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883863" y="5283200"/>
            <a:ext cx="1189537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8881167" y="5155373"/>
            <a:ext cx="1189537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9329396" y="4886177"/>
            <a:ext cx="560453" cy="589190"/>
            <a:chOff x="10833100" y="591910"/>
            <a:chExt cx="560453" cy="589190"/>
          </a:xfrm>
        </p:grpSpPr>
        <p:sp>
          <p:nvSpPr>
            <p:cNvPr id="13" name="Oval 12"/>
            <p:cNvSpPr/>
            <p:nvPr/>
          </p:nvSpPr>
          <p:spPr>
            <a:xfrm>
              <a:off x="10833100" y="591910"/>
              <a:ext cx="546100" cy="5891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920347" y="624563"/>
              <a:ext cx="4732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 smtClean="0">
                  <a:solidFill>
                    <a:srgbClr val="FF0000"/>
                  </a:solidFill>
                </a:rPr>
                <a:t>Ε΄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883863" y="3707158"/>
            <a:ext cx="0" cy="3150842"/>
          </a:xfrm>
          <a:prstGeom prst="line">
            <a:avLst/>
          </a:prstGeom>
          <a:ln w="444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74" y="5455554"/>
            <a:ext cx="713294" cy="7498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0061" y="3481129"/>
            <a:ext cx="42676" cy="31762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036" y="3592627"/>
            <a:ext cx="42676" cy="31762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871" y="3481129"/>
            <a:ext cx="42676" cy="317629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748800" y="5182134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914197" y="4711701"/>
            <a:ext cx="911803" cy="9525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387647" y="4838700"/>
            <a:ext cx="786359" cy="818815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0210" y="5047668"/>
            <a:ext cx="195089" cy="1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6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22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299" y="671670"/>
            <a:ext cx="3533581" cy="2651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261" y="671670"/>
            <a:ext cx="3527787" cy="2651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761" y="4340351"/>
            <a:ext cx="2297455" cy="173736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1865" y="4340351"/>
            <a:ext cx="2735551" cy="1645920"/>
            <a:chOff x="665018" y="1187179"/>
            <a:chExt cx="5203508" cy="3130834"/>
          </a:xfrm>
        </p:grpSpPr>
        <p:grpSp>
          <p:nvGrpSpPr>
            <p:cNvPr id="10" name="Group 9"/>
            <p:cNvGrpSpPr/>
            <p:nvPr/>
          </p:nvGrpSpPr>
          <p:grpSpPr>
            <a:xfrm>
              <a:off x="665018" y="1187179"/>
              <a:ext cx="5203508" cy="3130834"/>
              <a:chOff x="665018" y="1187179"/>
              <a:chExt cx="5203508" cy="313083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6741"/>
              <a:stretch/>
            </p:blipFill>
            <p:spPr>
              <a:xfrm>
                <a:off x="666675" y="1187179"/>
                <a:ext cx="5201851" cy="3130834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665018" y="2878281"/>
                <a:ext cx="1080655" cy="12261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>
              <a:off x="1588901" y="2799116"/>
              <a:ext cx="0" cy="1188720"/>
            </a:xfrm>
            <a:prstGeom prst="line">
              <a:avLst/>
            </a:prstGeom>
            <a:ln w="508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076172" y="2799116"/>
              <a:ext cx="0" cy="1188720"/>
            </a:xfrm>
            <a:prstGeom prst="line">
              <a:avLst/>
            </a:prstGeom>
            <a:ln w="508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1595951" y="3913095"/>
              <a:ext cx="274320" cy="0"/>
            </a:xfrm>
            <a:prstGeom prst="straightConnector1">
              <a:avLst/>
            </a:prstGeom>
            <a:ln w="25400">
              <a:solidFill>
                <a:srgbClr val="385723">
                  <a:alpha val="72000"/>
                </a:srgb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497" y="4213551"/>
            <a:ext cx="5902064" cy="24688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85627" y="133415"/>
            <a:ext cx="3197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ΦΑΚΟΙ ΜΕ ΠΑΧΟΣ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7850811" y="86895"/>
            <a:ext cx="2656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ΛΕΠΤΟΙ ΦΑΚΟΙ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4242536" y="3368527"/>
            <a:ext cx="320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ΣΧΗΜΑΤΙΚΗ ΠΑΡΑΣΤΑΣΗ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54544" y="6227198"/>
            <a:ext cx="2087430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2000" dirty="0" smtClean="0"/>
              <a:t>ΣΥΓΚΛΙΝΟΝΤΕΣ</a:t>
            </a:r>
            <a:r>
              <a:rPr lang="en-US" sz="2000" dirty="0" smtClean="0"/>
              <a:t> (+)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9121677" y="3875290"/>
            <a:ext cx="2226892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2000" dirty="0" smtClean="0"/>
              <a:t>ΑΠΟΚΛΙΝΟΝΤΕΣ</a:t>
            </a:r>
            <a:r>
              <a:rPr lang="en-US" sz="2000" dirty="0" smtClean="0"/>
              <a:t> (-)</a:t>
            </a:r>
            <a:r>
              <a:rPr lang="el-GR" sz="2000" dirty="0" smtClean="0"/>
              <a:t> 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6259893" y="3875290"/>
            <a:ext cx="2087430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2000" dirty="0" smtClean="0"/>
              <a:t>ΣΥΓΚΛΙΝΟΝΤΕΣ</a:t>
            </a:r>
            <a:r>
              <a:rPr lang="en-US" sz="2000" dirty="0" smtClean="0"/>
              <a:t> (+)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3129090" y="6227198"/>
            <a:ext cx="2226892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2000" dirty="0" smtClean="0"/>
              <a:t>ΑΠΟΚΛΙΝΟΝΤΕΣ</a:t>
            </a:r>
            <a:r>
              <a:rPr lang="en-US" sz="2000" dirty="0" smtClean="0"/>
              <a:t> (-)</a:t>
            </a:r>
            <a:r>
              <a:rPr lang="el-GR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081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03" y="1217746"/>
            <a:ext cx="9928121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0747" y="241336"/>
            <a:ext cx="5258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ΛΕΠΤΟΙ ΦΑΚΟΙ - ΚΥΡΙΕΣ ΕΣΤΙΕΣ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239716" y="3877408"/>
            <a:ext cx="1747017" cy="369332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l-GR" dirty="0" smtClean="0"/>
              <a:t>1</a:t>
            </a:r>
            <a:r>
              <a:rPr lang="el-GR" baseline="30000" dirty="0" smtClean="0"/>
              <a:t>η</a:t>
            </a:r>
            <a:r>
              <a:rPr lang="el-GR" dirty="0" smtClean="0"/>
              <a:t> κύρια εστία Ε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05754" y="5539515"/>
            <a:ext cx="1780680" cy="369332"/>
          </a:xfrm>
          <a:prstGeom prst="rect">
            <a:avLst/>
          </a:prstGeom>
          <a:noFill/>
          <a:ln w="22225" cmpd="dbl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l-GR" dirty="0" smtClean="0"/>
              <a:t>2</a:t>
            </a:r>
            <a:r>
              <a:rPr lang="el-GR" baseline="30000" dirty="0" smtClean="0"/>
              <a:t>η</a:t>
            </a:r>
            <a:r>
              <a:rPr lang="el-GR" dirty="0" smtClean="0"/>
              <a:t> κύρια εστία Ε΄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870938" y="3578469"/>
            <a:ext cx="395654" cy="1916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39254" y="3446585"/>
            <a:ext cx="949569" cy="2092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384323" y="2658208"/>
            <a:ext cx="1747017" cy="369332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l-GR" dirty="0" smtClean="0"/>
              <a:t>1</a:t>
            </a:r>
            <a:r>
              <a:rPr lang="el-GR" baseline="30000" dirty="0" smtClean="0"/>
              <a:t>η</a:t>
            </a:r>
            <a:r>
              <a:rPr lang="el-GR" dirty="0" smtClean="0"/>
              <a:t> κύρια εστία 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72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0522"/>
          <a:stretch/>
        </p:blipFill>
        <p:spPr>
          <a:xfrm>
            <a:off x="6398740" y="1966239"/>
            <a:ext cx="4406366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1885" y="331687"/>
            <a:ext cx="89629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200" dirty="0" smtClean="0"/>
              <a:t>ΛΕΠΤΟΙ ΣΥΓΚΛΙΝΟΝΤΕΣ ΦΑΚΟΙ </a:t>
            </a:r>
          </a:p>
          <a:p>
            <a:pPr algn="ctr"/>
            <a:r>
              <a:rPr lang="el-GR" sz="3200" dirty="0" smtClean="0">
                <a:solidFill>
                  <a:srgbClr val="4065A2"/>
                </a:solidFill>
              </a:rPr>
              <a:t>ΚΥΡΙΕΣ</a:t>
            </a:r>
            <a:r>
              <a:rPr lang="el-GR" sz="3200" dirty="0" smtClean="0"/>
              <a:t> &amp; </a:t>
            </a:r>
            <a:r>
              <a:rPr lang="el-GR" sz="3200" dirty="0" smtClean="0">
                <a:solidFill>
                  <a:srgbClr val="FFC000"/>
                </a:solidFill>
              </a:rPr>
              <a:t>ΔΕΥΤΕΡΕΥΟΥΣΕΣ</a:t>
            </a:r>
            <a:r>
              <a:rPr lang="el-GR" sz="3200" dirty="0" smtClean="0"/>
              <a:t> ΕΣΤΙΕΣ – ΕΣΤΙΑΚΑ ΕΠΙΠΕΔΑ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49144"/>
          <a:stretch/>
        </p:blipFill>
        <p:spPr>
          <a:xfrm>
            <a:off x="1121585" y="1991655"/>
            <a:ext cx="4489047" cy="36576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143500" y="1408905"/>
            <a:ext cx="1362808" cy="58275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15662" y="1345223"/>
            <a:ext cx="0" cy="646432"/>
          </a:xfrm>
          <a:prstGeom prst="straightConnector1">
            <a:avLst/>
          </a:prstGeom>
          <a:ln w="76200">
            <a:solidFill>
              <a:srgbClr val="4065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5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167"/>
          <a:stretch/>
        </p:blipFill>
        <p:spPr>
          <a:xfrm>
            <a:off x="5881016" y="2032663"/>
            <a:ext cx="4548963" cy="3749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1884" y="331687"/>
            <a:ext cx="89629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200" dirty="0" smtClean="0"/>
              <a:t>ΛΕΠΤΟΙ ΑΠΟΚΛΙΝΟΝΤΕΣ ΦΑΚΟΙ </a:t>
            </a:r>
          </a:p>
          <a:p>
            <a:pPr algn="ctr"/>
            <a:r>
              <a:rPr lang="el-GR" sz="3200" dirty="0">
                <a:solidFill>
                  <a:srgbClr val="4065A2"/>
                </a:solidFill>
              </a:rPr>
              <a:t>ΚΥΡΙΕΣ</a:t>
            </a:r>
            <a:r>
              <a:rPr lang="el-GR" sz="3200" dirty="0"/>
              <a:t> &amp; </a:t>
            </a:r>
            <a:r>
              <a:rPr lang="el-GR" sz="3200" dirty="0">
                <a:solidFill>
                  <a:srgbClr val="FFC000"/>
                </a:solidFill>
              </a:rPr>
              <a:t>ΔΕΥΤΕΡΕΥΟΥΣΕΣ</a:t>
            </a:r>
            <a:r>
              <a:rPr lang="el-GR" sz="3200" dirty="0"/>
              <a:t> ΕΣΤΙΕΣ </a:t>
            </a:r>
            <a:r>
              <a:rPr lang="el-GR" sz="3200" dirty="0" smtClean="0"/>
              <a:t>– ΕΣΤΙΑΚΑ ΕΠΙΠΕΔΑ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2836"/>
          <a:stretch/>
        </p:blipFill>
        <p:spPr>
          <a:xfrm>
            <a:off x="1063869" y="2065911"/>
            <a:ext cx="4266292" cy="374904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143500" y="1408905"/>
            <a:ext cx="1362808" cy="58275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215662" y="1345223"/>
            <a:ext cx="0" cy="646432"/>
          </a:xfrm>
          <a:prstGeom prst="straightConnector1">
            <a:avLst/>
          </a:prstGeom>
          <a:ln w="76200">
            <a:solidFill>
              <a:srgbClr val="4065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32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701" y="216733"/>
            <a:ext cx="11514388" cy="5302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dirty="0" smtClean="0">
                <a:solidFill>
                  <a:schemeClr val="tx1"/>
                </a:solidFill>
              </a:rPr>
              <a:t>Η ταχύτητα </a:t>
            </a:r>
            <a:r>
              <a:rPr lang="en-US" sz="2400" dirty="0" smtClean="0">
                <a:solidFill>
                  <a:schemeClr val="tx1"/>
                </a:solidFill>
              </a:rPr>
              <a:t>c</a:t>
            </a:r>
            <a:r>
              <a:rPr lang="el-GR" sz="2400" dirty="0" smtClean="0">
                <a:solidFill>
                  <a:schemeClr val="tx1"/>
                </a:solidFill>
              </a:rPr>
              <a:t> διάδοσης Η/Μ ακτινοβολίας εξαρτάται από:</a:t>
            </a:r>
            <a:r>
              <a:rPr lang="el-GR" sz="2400" dirty="0" smtClean="0">
                <a:solidFill>
                  <a:prstClr val="white"/>
                </a:solidFill>
              </a:rPr>
              <a:t> </a:t>
            </a:r>
            <a:r>
              <a:rPr lang="el-GR" sz="2800" b="1" dirty="0" smtClean="0">
                <a:solidFill>
                  <a:schemeClr val="accent2">
                    <a:lumMod val="75000"/>
                  </a:schemeClr>
                </a:solidFill>
              </a:rPr>
              <a:t>ιδιότητες μέσου</a:t>
            </a:r>
            <a:r>
              <a:rPr lang="el-GR" sz="2800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el-GR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l-GR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701" y="1286341"/>
            <a:ext cx="11093843" cy="584775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c</a:t>
            </a:r>
            <a:r>
              <a:rPr lang="en-US" sz="2400" b="1" baseline="-25000" dirty="0">
                <a:solidFill>
                  <a:schemeClr val="tx1"/>
                </a:solidFill>
              </a:rPr>
              <a:t>0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στο </a:t>
            </a:r>
            <a:r>
              <a:rPr lang="el-GR" sz="2800" b="1" dirty="0" smtClean="0">
                <a:solidFill>
                  <a:schemeClr val="tx1"/>
                </a:solidFill>
              </a:rPr>
              <a:t>κενό</a:t>
            </a:r>
            <a:r>
              <a:rPr lang="el-GR" sz="2400" dirty="0" smtClean="0">
                <a:solidFill>
                  <a:schemeClr val="tx1"/>
                </a:solidFill>
              </a:rPr>
              <a:t>:</a:t>
            </a:r>
            <a:r>
              <a:rPr lang="en-US" sz="2400" dirty="0" smtClean="0">
                <a:solidFill>
                  <a:schemeClr val="tx1"/>
                </a:solidFill>
              </a:rPr>
              <a:t>      </a:t>
            </a:r>
            <a:r>
              <a:rPr lang="el-GR" sz="2400" dirty="0" smtClean="0">
                <a:solidFill>
                  <a:schemeClr val="tx1"/>
                </a:solidFill>
              </a:rPr>
              <a:t>έχει την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ίδια τιμή  </a:t>
            </a:r>
            <a:r>
              <a:rPr lang="en-US" sz="2800" b="1" dirty="0" smtClean="0">
                <a:solidFill>
                  <a:schemeClr val="tx1"/>
                </a:solidFill>
              </a:rPr>
              <a:t>c</a:t>
            </a:r>
            <a:r>
              <a:rPr lang="en-US" sz="2800" b="1" baseline="-25000" dirty="0" smtClean="0">
                <a:solidFill>
                  <a:schemeClr val="tx1"/>
                </a:solidFill>
              </a:rPr>
              <a:t>0</a:t>
            </a:r>
            <a:r>
              <a:rPr lang="en-US" sz="2800" b="1" dirty="0" smtClean="0">
                <a:solidFill>
                  <a:schemeClr val="tx1"/>
                </a:solidFill>
              </a:rPr>
              <a:t> = 3 x 10</a:t>
            </a:r>
            <a:r>
              <a:rPr lang="en-US" sz="2800" b="1" baseline="30000" dirty="0" smtClean="0">
                <a:solidFill>
                  <a:schemeClr val="tx1"/>
                </a:solidFill>
              </a:rPr>
              <a:t>8</a:t>
            </a:r>
            <a:r>
              <a:rPr lang="en-US" sz="2800" b="1" dirty="0" smtClean="0">
                <a:solidFill>
                  <a:schemeClr val="tx1"/>
                </a:solidFill>
              </a:rPr>
              <a:t> m/sec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l-GR" sz="32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για </a:t>
            </a:r>
            <a:r>
              <a:rPr lang="el-GR" sz="2400" b="1" dirty="0" smtClean="0">
                <a:solidFill>
                  <a:schemeClr val="tx1"/>
                </a:solidFill>
              </a:rPr>
              <a:t>όλες</a:t>
            </a:r>
            <a:r>
              <a:rPr lang="el-GR" sz="2400" dirty="0" smtClean="0">
                <a:solidFill>
                  <a:schemeClr val="tx1"/>
                </a:solidFill>
              </a:rPr>
              <a:t> τις συχνότητες 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</a:rPr>
              <a:t>f</a:t>
            </a:r>
            <a:endParaRPr lang="en-US" sz="2400" i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59701" y="2510186"/>
                <a:ext cx="11093843" cy="523220"/>
              </a:xfrm>
              <a:prstGeom prst="rect">
                <a:avLst/>
              </a:prstGeom>
              <a:noFill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dirty="0" smtClean="0">
                    <a:solidFill>
                      <a:schemeClr val="tx1"/>
                    </a:solidFill>
                  </a:rPr>
                  <a:t>σ</a:t>
                </a:r>
                <a:r>
                  <a:rPr lang="el-GR" sz="2400" dirty="0">
                    <a:solidFill>
                      <a:schemeClr val="tx1"/>
                    </a:solidFill>
                  </a:rPr>
                  <a:t>ε</a:t>
                </a:r>
                <a:r>
                  <a:rPr lang="el-GR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l-GR" sz="2800" b="1" dirty="0" smtClean="0">
                    <a:solidFill>
                      <a:schemeClr val="tx1"/>
                    </a:solidFill>
                  </a:rPr>
                  <a:t>υλικό μέσο</a:t>
                </a:r>
                <a:r>
                  <a:rPr lang="el-GR" sz="2800" dirty="0" smtClean="0">
                    <a:solidFill>
                      <a:schemeClr val="tx1"/>
                    </a:solidFill>
                  </a:rPr>
                  <a:t>: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 </a:t>
                </a:r>
                <a:r>
                  <a:rPr lang="el-GR" sz="2800" dirty="0" smtClean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l-GR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𝝀</m:t>
                    </m:r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&lt; 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01" y="2510186"/>
                <a:ext cx="11093843" cy="52322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359701" y="3402101"/>
            <a:ext cx="10227284" cy="1409700"/>
            <a:chOff x="643916" y="68072"/>
            <a:chExt cx="10227284" cy="1409700"/>
          </a:xfrm>
        </p:grpSpPr>
        <p:sp>
          <p:nvSpPr>
            <p:cNvPr id="6" name="TextBox 5"/>
            <p:cNvSpPr txBox="1"/>
            <p:nvPr/>
          </p:nvSpPr>
          <p:spPr>
            <a:xfrm>
              <a:off x="643916" y="509053"/>
              <a:ext cx="4759636" cy="52322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l-GR" sz="2800" b="1" dirty="0" smtClean="0"/>
                <a:t>(Απόλυτος) δείκτης διάθλασης</a:t>
              </a:r>
              <a:endParaRPr lang="en-US" sz="2800" b="1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057900" y="68072"/>
              <a:ext cx="4813300" cy="1409700"/>
              <a:chOff x="6057900" y="68072"/>
              <a:chExt cx="4813300" cy="140970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178183" y="185888"/>
                <a:ext cx="4563054" cy="1156792"/>
                <a:chOff x="3289300" y="2420034"/>
                <a:chExt cx="4563054" cy="1156792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3289300" y="2743200"/>
                      <a:ext cx="1413528" cy="8336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3600" dirty="0" smtClean="0"/>
                        <a:t>n = 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oMath>
                      </a14:m>
                      <a:r>
                        <a:rPr lang="en-US" sz="3600" dirty="0" smtClean="0"/>
                        <a:t>  </a:t>
                      </a:r>
                      <a:endParaRPr lang="en-US" sz="3600" dirty="0"/>
                    </a:p>
                  </p:txBody>
                </p:sp>
              </mc:Choice>
              <mc:Fallback>
                <p:sp>
                  <p:nvSpPr>
                    <p:cNvPr id="10" name="TextBox 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89300" y="2743200"/>
                      <a:ext cx="1413528" cy="833626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l="-13362" t="-2190" b="-13139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1" name="Right Arrow 10"/>
                <p:cNvSpPr/>
                <p:nvPr/>
              </p:nvSpPr>
              <p:spPr>
                <a:xfrm>
                  <a:off x="4724399" y="2969513"/>
                  <a:ext cx="1514463" cy="381000"/>
                </a:xfrm>
                <a:prstGeom prst="rightArrow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2" name="Rectangle 11"/>
                    <p:cNvSpPr/>
                    <p:nvPr/>
                  </p:nvSpPr>
                  <p:spPr>
                    <a:xfrm>
                      <a:off x="4806669" y="2420034"/>
                      <a:ext cx="1443600" cy="646331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a14:m>
                      <a:r>
                        <a:rPr lang="en-US" sz="3600" b="0" dirty="0" smtClean="0">
                          <a:ea typeface="Cambria Math" panose="020405030504060302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oMath>
                      </a14:m>
                      <a:endParaRPr lang="en-US" sz="3600" dirty="0"/>
                    </a:p>
                  </p:txBody>
                </p:sp>
              </mc:Choice>
              <mc:Fallback>
                <p:sp>
                  <p:nvSpPr>
                    <p:cNvPr id="12" name="Rectangle 1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06669" y="2420034"/>
                      <a:ext cx="1443600" cy="646331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Rectangle 12"/>
                    <p:cNvSpPr/>
                    <p:nvPr/>
                  </p:nvSpPr>
                  <p:spPr>
                    <a:xfrm>
                      <a:off x="6606628" y="2836847"/>
                      <a:ext cx="1245726" cy="646331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a14:m>
                      <a:r>
                        <a:rPr lang="en-US" sz="3600" b="0" dirty="0" smtClean="0">
                          <a:ea typeface="Cambria Math" panose="020405030504060302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</m:oMath>
                      </a14:m>
                      <a:r>
                        <a:rPr lang="en-US" sz="3600" dirty="0" smtClean="0"/>
                        <a:t> 1</a:t>
                      </a:r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13" name="Rectangle 1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06628" y="2836847"/>
                      <a:ext cx="1245726" cy="646331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t="-15094" r="-14216" b="-3490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" name="Rectangle 8"/>
              <p:cNvSpPr/>
              <p:nvPr/>
            </p:nvSpPr>
            <p:spPr>
              <a:xfrm>
                <a:off x="6057900" y="68072"/>
                <a:ext cx="4813300" cy="1409700"/>
              </a:xfrm>
              <a:prstGeom prst="rect">
                <a:avLst/>
              </a:prstGeom>
              <a:noFill/>
              <a:ln w="63500" cmpd="sng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6671147" y="5164593"/>
                <a:ext cx="1207382" cy="3693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l-G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147" y="5164593"/>
                <a:ext cx="1207382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991504" y="5164593"/>
                <a:ext cx="1394805" cy="3693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l-G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504" y="5164593"/>
                <a:ext cx="1394805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5809997" y="5902230"/>
                <a:ext cx="1303177" cy="777136"/>
              </a:xfrm>
              <a:prstGeom prst="rect">
                <a:avLst/>
              </a:prstGeom>
              <a:ln w="31750">
                <a:noFill/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2800" dirty="0" smtClean="0"/>
                  <a:t>n = </a:t>
                </a:r>
                <a14:m>
                  <m:oMath xmlns:m="http://schemas.openxmlformats.org/officeDocument/2006/math">
                    <m:r>
                      <a:rPr lang="el-GR" sz="28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800" b="1" i="1"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l-GR" sz="2800" b="1" i="1">
                            <a:latin typeface="Cambria Math" panose="02040503050406030204" pitchFamily="18" charset="0"/>
                          </a:rPr>
                          <m:t>𝝀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997" y="5902230"/>
                <a:ext cx="1303177" cy="777136"/>
              </a:xfrm>
              <a:prstGeom prst="rect">
                <a:avLst/>
              </a:prstGeom>
              <a:blipFill rotWithShape="0">
                <a:blip r:embed="rId8"/>
                <a:stretch>
                  <a:fillRect l="-9346" b="-3125"/>
                </a:stretch>
              </a:blipFill>
              <a:ln w="3175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 flipH="1">
            <a:off x="6838483" y="6028317"/>
            <a:ext cx="261257" cy="11721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711843" y="6408321"/>
            <a:ext cx="257268" cy="211021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own Arrow 20"/>
          <p:cNvSpPr/>
          <p:nvPr/>
        </p:nvSpPr>
        <p:spPr>
          <a:xfrm>
            <a:off x="6444728" y="4811801"/>
            <a:ext cx="166890" cy="1036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8128226" y="5902230"/>
                <a:ext cx="1081963" cy="721929"/>
              </a:xfrm>
              <a:prstGeom prst="rect">
                <a:avLst/>
              </a:prstGeom>
              <a:ln w="31750"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2800" dirty="0" smtClean="0"/>
                  <a:t>n = </a:t>
                </a:r>
                <a14:m>
                  <m:oMath xmlns:m="http://schemas.openxmlformats.org/officeDocument/2006/math">
                    <m:r>
                      <a:rPr lang="el-GR" sz="28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800" b="1" i="1"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el-GR" sz="2800" b="1" i="1">
                            <a:latin typeface="Cambria Math" panose="02040503050406030204" pitchFamily="18" charset="0"/>
                          </a:rPr>
                          <m:t>𝝀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226" y="5902230"/>
                <a:ext cx="1081963" cy="721929"/>
              </a:xfrm>
              <a:prstGeom prst="rect">
                <a:avLst/>
              </a:prstGeom>
              <a:blipFill rotWithShape="0">
                <a:blip r:embed="rId9"/>
                <a:stretch>
                  <a:fillRect l="-9836" b="-8065"/>
                </a:stretch>
              </a:blipFill>
              <a:ln w="3175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Arrow 22"/>
          <p:cNvSpPr/>
          <p:nvPr/>
        </p:nvSpPr>
        <p:spPr>
          <a:xfrm>
            <a:off x="7099740" y="6151622"/>
            <a:ext cx="884423" cy="25436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9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  <p:bldP spid="16" grpId="0" animBg="1"/>
      <p:bldP spid="21" grpId="0" animBg="1"/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92480" y="2262170"/>
            <a:ext cx="4998720" cy="4080193"/>
            <a:chOff x="944880" y="2391727"/>
            <a:chExt cx="4998720" cy="40801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4610" t="48269" r="46092" b="15047"/>
            <a:stretch/>
          </p:blipFill>
          <p:spPr>
            <a:xfrm>
              <a:off x="944880" y="4358640"/>
              <a:ext cx="4998720" cy="211328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4610" r="46092" b="65680"/>
            <a:stretch/>
          </p:blipFill>
          <p:spPr>
            <a:xfrm>
              <a:off x="944880" y="2391727"/>
              <a:ext cx="4998720" cy="1977073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497840" y="249904"/>
            <a:ext cx="3032433" cy="7239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l-GR" sz="3600" b="1" dirty="0" smtClean="0">
                <a:solidFill>
                  <a:schemeClr val="accent4"/>
                </a:solidFill>
              </a:rPr>
              <a:t>Οπτική </a:t>
            </a:r>
            <a:r>
              <a:rPr lang="el-GR" sz="3600" b="1" dirty="0" smtClean="0">
                <a:solidFill>
                  <a:schemeClr val="accent4"/>
                </a:solidFill>
              </a:rPr>
              <a:t>Ισχύς </a:t>
            </a:r>
            <a:r>
              <a:rPr lang="en-US" sz="3600" b="1" dirty="0" smtClean="0">
                <a:solidFill>
                  <a:schemeClr val="accent4"/>
                </a:solidFill>
              </a:rPr>
              <a:t>P</a:t>
            </a:r>
            <a:endParaRPr lang="en-US" sz="3600" b="1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597400" y="846466"/>
                <a:ext cx="6096000" cy="978217"/>
              </a:xfrm>
              <a:prstGeom prst="rect">
                <a:avLst/>
              </a:prstGeom>
              <a:noFill/>
              <a:ln w="508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𝑑𝑝𝑡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400" y="846466"/>
                <a:ext cx="6096000" cy="97821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508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109720" y="249904"/>
            <a:ext cx="7426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 smtClean="0">
                <a:solidFill>
                  <a:prstClr val="black"/>
                </a:solidFill>
              </a:rPr>
              <a:t>Για λεπτό φακό που περιβάλλεται από αέρα: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7254240" y="3057666"/>
                <a:ext cx="19999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=10 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𝑑𝑝𝑡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240" y="3057666"/>
                <a:ext cx="1999970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7254240" y="5160786"/>
                <a:ext cx="18011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=5 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𝑑𝑝𝑡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240" y="5160786"/>
                <a:ext cx="1801199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>
            <a:off x="6024880" y="3319276"/>
            <a:ext cx="1097280" cy="0"/>
          </a:xfrm>
          <a:prstGeom prst="straightConnector1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035040" y="5422396"/>
            <a:ext cx="1097280" cy="0"/>
          </a:xfrm>
          <a:prstGeom prst="straightConnector1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40080" y="634236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https://www.arborsci.com/blogs/cool/modeling-the-thin-lens-equation</a:t>
            </a:r>
          </a:p>
        </p:txBody>
      </p:sp>
    </p:spTree>
    <p:extLst>
      <p:ext uri="{BB962C8B-B14F-4D97-AF65-F5344CB8AC3E}">
        <p14:creationId xmlns:p14="http://schemas.microsoft.com/office/powerpoint/2010/main" val="339709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6864594" y="2669343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Ε΄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748283" y="1727910"/>
            <a:ext cx="152400" cy="2743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flipV="1">
            <a:off x="3016288" y="2623260"/>
            <a:ext cx="277465" cy="49377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151432" y="3074109"/>
            <a:ext cx="64008" cy="64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8732782" y="3108654"/>
            <a:ext cx="203200" cy="530352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5819514" y="2618370"/>
            <a:ext cx="3138835" cy="1090847"/>
            <a:chOff x="4293110" y="1119060"/>
            <a:chExt cx="3138835" cy="109084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293110" y="1119060"/>
              <a:ext cx="3138835" cy="109084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4686300" y="1263650"/>
              <a:ext cx="546100" cy="18415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3168381" y="2620082"/>
            <a:ext cx="2653102" cy="0"/>
            <a:chOff x="3168381" y="3343109"/>
            <a:chExt cx="2653102" cy="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3168381" y="3343109"/>
              <a:ext cx="2653102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3686249" y="3343109"/>
              <a:ext cx="445770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3167821" y="2630575"/>
            <a:ext cx="5973514" cy="1090847"/>
            <a:chOff x="2482390" y="1123950"/>
            <a:chExt cx="5973514" cy="109084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482390" y="1123950"/>
              <a:ext cx="5973514" cy="109084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354731" y="1649376"/>
              <a:ext cx="698500" cy="12608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905873" y="1203299"/>
              <a:ext cx="546210" cy="9792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3167031" y="2640669"/>
            <a:ext cx="2664680" cy="1003608"/>
            <a:chOff x="3141476" y="3345542"/>
            <a:chExt cx="2664680" cy="1003608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141476" y="3345542"/>
              <a:ext cx="2664680" cy="1003608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3426270" y="3443964"/>
              <a:ext cx="659599" cy="25179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2000255" y="2980538"/>
            <a:ext cx="8331200" cy="523220"/>
            <a:chOff x="508000" y="1477183"/>
            <a:chExt cx="8331200" cy="52322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08000" y="1600200"/>
              <a:ext cx="8331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2901950" y="1581149"/>
              <a:ext cx="64008" cy="64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82740" y="1477183"/>
              <a:ext cx="3593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 smtClean="0">
                  <a:solidFill>
                    <a:srgbClr val="FF0000"/>
                  </a:solidFill>
                </a:rPr>
                <a:t>Ε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26631" y="3646676"/>
            <a:ext cx="3263900" cy="19050"/>
            <a:chOff x="4273550" y="2127559"/>
            <a:chExt cx="3263900" cy="1905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4273550" y="2127559"/>
              <a:ext cx="3263900" cy="1905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4533900" y="2127559"/>
              <a:ext cx="698500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4366681" y="2359371"/>
            <a:ext cx="330348" cy="400110"/>
            <a:chOff x="2901950" y="3809633"/>
            <a:chExt cx="330348" cy="400110"/>
          </a:xfrm>
        </p:grpSpPr>
        <p:sp>
          <p:nvSpPr>
            <p:cNvPr id="71" name="Oval 70"/>
            <p:cNvSpPr/>
            <p:nvPr/>
          </p:nvSpPr>
          <p:spPr>
            <a:xfrm>
              <a:off x="2901950" y="3848986"/>
              <a:ext cx="330348" cy="3473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08065" y="3809633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/>
                <a:t>1</a:t>
              </a:r>
              <a:endParaRPr lang="en-US" sz="20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836655" y="3114806"/>
            <a:ext cx="330348" cy="400110"/>
            <a:chOff x="2901950" y="3809633"/>
            <a:chExt cx="330348" cy="400110"/>
          </a:xfrm>
        </p:grpSpPr>
        <p:sp>
          <p:nvSpPr>
            <p:cNvPr id="74" name="Oval 73"/>
            <p:cNvSpPr/>
            <p:nvPr/>
          </p:nvSpPr>
          <p:spPr>
            <a:xfrm>
              <a:off x="2901950" y="3848986"/>
              <a:ext cx="330348" cy="3473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908065" y="3809633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/>
                <a:t>3</a:t>
              </a:r>
              <a:endParaRPr lang="en-US" sz="2000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600856" y="2700685"/>
            <a:ext cx="330348" cy="400110"/>
            <a:chOff x="2901950" y="3809633"/>
            <a:chExt cx="330348" cy="400110"/>
          </a:xfrm>
        </p:grpSpPr>
        <p:sp>
          <p:nvSpPr>
            <p:cNvPr id="77" name="Oval 76"/>
            <p:cNvSpPr/>
            <p:nvPr/>
          </p:nvSpPr>
          <p:spPr>
            <a:xfrm>
              <a:off x="2901950" y="3848986"/>
              <a:ext cx="330348" cy="3473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08065" y="3809633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/>
                <a:t>2</a:t>
              </a:r>
              <a:endParaRPr lang="en-US" sz="20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652322" y="2664960"/>
            <a:ext cx="1111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002060"/>
                </a:solidFill>
              </a:rPr>
              <a:t>Κύριος </a:t>
            </a:r>
          </a:p>
          <a:p>
            <a:r>
              <a:rPr lang="el-GR" sz="2400" dirty="0" smtClean="0">
                <a:solidFill>
                  <a:srgbClr val="002060"/>
                </a:solidFill>
              </a:rPr>
              <a:t>Άξονας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4271" y="4951405"/>
            <a:ext cx="1693028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Κύρια Εστία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>
            <a:endCxn id="68" idx="3"/>
          </p:cNvCxnSpPr>
          <p:nvPr/>
        </p:nvCxnSpPr>
        <p:spPr>
          <a:xfrm flipH="1" flipV="1">
            <a:off x="4434389" y="3242148"/>
            <a:ext cx="759625" cy="1749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69" idx="2"/>
          </p:cNvCxnSpPr>
          <p:nvPr/>
        </p:nvCxnSpPr>
        <p:spPr>
          <a:xfrm flipV="1">
            <a:off x="5939799" y="3192563"/>
            <a:ext cx="1161398" cy="18046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06684" y="2685222"/>
            <a:ext cx="1304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accent5"/>
                </a:solidFill>
              </a:rPr>
              <a:t>αντικείμενο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9951" y="311565"/>
            <a:ext cx="10200421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800" dirty="0" smtClean="0"/>
              <a:t>ΠΡΟΣΔΙΟΡΙΣΜΟΣ ΕΙΔΩΛΟΥ ΣΕ ΣΥΓΚΛΙΝΟΝΤΑ ΦΑΚΟ – ΚΥΡΙΕΣ ΑΚΤΙΝΕΣ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8381773" y="2700685"/>
            <a:ext cx="931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solidFill>
                  <a:schemeClr val="accent6"/>
                </a:solidFill>
              </a:rPr>
              <a:t>ε</a:t>
            </a:r>
            <a:r>
              <a:rPr lang="el-GR" sz="2000" dirty="0" smtClean="0">
                <a:solidFill>
                  <a:schemeClr val="accent6"/>
                </a:solidFill>
              </a:rPr>
              <a:t>ίδωλο</a:t>
            </a:r>
            <a:endParaRPr lang="en-US" sz="2000" dirty="0">
              <a:solidFill>
                <a:schemeClr val="accent6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151929" y="1682716"/>
            <a:ext cx="2688336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155021" y="1693599"/>
            <a:ext cx="0" cy="9144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38334" y="1464370"/>
            <a:ext cx="2840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835271" y="1682712"/>
            <a:ext cx="3017520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821676" y="1469809"/>
            <a:ext cx="3577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l-GR" dirty="0" smtClean="0"/>
              <a:t>΄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8834382" y="1664892"/>
            <a:ext cx="0" cy="146304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64"/>
          <a:stretch/>
        </p:blipFill>
        <p:spPr>
          <a:xfrm>
            <a:off x="822341" y="4834048"/>
            <a:ext cx="2873219" cy="14756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/>
              <p:cNvSpPr txBox="1"/>
              <p:nvPr/>
            </p:nvSpPr>
            <p:spPr>
              <a:xfrm>
                <a:off x="7738767" y="5014184"/>
                <a:ext cx="3149600" cy="1146276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2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den>
                      </m:f>
                      <m:r>
                        <a:rPr lang="en-US" sz="32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>
                  <a:solidFill>
                    <a:prstClr val="white"/>
                  </a:solidFill>
                </a:endParaRPr>
              </a:p>
            </p:txBody>
          </p:sp>
        </mc:Choice>
        <mc:Fallback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8767" y="5014184"/>
                <a:ext cx="3149600" cy="114627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6573186" y="5990192"/>
            <a:ext cx="457176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P</a:t>
            </a:r>
            <a:endParaRPr lang="en-US" sz="4000" b="1" dirty="0">
              <a:solidFill>
                <a:srgbClr val="7030A0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7000571" y="6134889"/>
            <a:ext cx="1188406" cy="231619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8020699" y="4898955"/>
            <a:ext cx="635236" cy="13523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1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9" grpId="0"/>
      <p:bldP spid="35" grpId="0"/>
      <p:bldP spid="18" grpId="0" animBg="1"/>
      <p:bldP spid="50" grpId="0" animBg="1"/>
      <p:bldP spid="53" grpId="0" animBg="1"/>
      <p:bldP spid="54" grpId="0" animBg="1"/>
      <p:bldP spid="5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06" y="1140505"/>
            <a:ext cx="4349515" cy="2468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80" y="4099605"/>
            <a:ext cx="3681051" cy="2581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862" y="688084"/>
            <a:ext cx="3516051" cy="3162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1772"/>
          <a:stretch/>
        </p:blipFill>
        <p:spPr>
          <a:xfrm>
            <a:off x="7862923" y="4071030"/>
            <a:ext cx="3533990" cy="25964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62315" y="29337"/>
            <a:ext cx="7971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/>
              <a:t>ΓΡΑΦΙΚΟΣ ΠΡΟΣΔΙΟΡΙΣΜΟΣ ΕΙΔΩΛΟΥ</a:t>
            </a:r>
            <a:r>
              <a:rPr lang="en-US" sz="2400" dirty="0" smtClean="0"/>
              <a:t> – </a:t>
            </a:r>
            <a:r>
              <a:rPr lang="el-GR" sz="2400" dirty="0" smtClean="0"/>
              <a:t>ΣΥΓΚΛΙΝΟΝΤΕΣ ΦΑΚΟΙ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67705" y="688084"/>
            <a:ext cx="406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(Ι) αντικείμενο πέραν της κύριας εστίας Ε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155021" y="2416626"/>
            <a:ext cx="0" cy="9144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7705" y="3731994"/>
            <a:ext cx="390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(ΙΙ) αντικείμενο στην κύρια εστία Ε (</a:t>
            </a:r>
            <a:r>
              <a:rPr lang="en-US" dirty="0" smtClean="0"/>
              <a:t>x=f)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24389" y="3914939"/>
            <a:ext cx="28832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(</a:t>
            </a:r>
            <a:r>
              <a:rPr lang="en-US" dirty="0" smtClean="0"/>
              <a:t>iv)</a:t>
            </a:r>
            <a:r>
              <a:rPr lang="el-GR" dirty="0" smtClean="0"/>
              <a:t> φανταστικό αντικείμενο)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02055" y="611571"/>
            <a:ext cx="31136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(ΙΙ) αντικείμενο μεταξύ κύριας εστίας Ε και οπτικού κέντρου 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5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567" y="680063"/>
            <a:ext cx="3794888" cy="2708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2475" y="980959"/>
            <a:ext cx="3059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smtClean="0"/>
              <a:t>πραγματικό αντικείμενο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2229065" y="185050"/>
            <a:ext cx="81256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/>
              <a:t>ΓΡΑΦΙΚΟΣ ΠΡΟΣΔΙΟΡΙΣΜΟΣ ΕΙΔΩΛΟΥ</a:t>
            </a:r>
            <a:r>
              <a:rPr lang="en-US" sz="2400" dirty="0" smtClean="0"/>
              <a:t> – </a:t>
            </a:r>
            <a:r>
              <a:rPr lang="el-GR" sz="2400" dirty="0" smtClean="0"/>
              <a:t>ΑΠΟΚΛΙΝΟΝΤΕΣ ΦΑΚΟΙ 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665" y="3866115"/>
            <a:ext cx="3105450" cy="2755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962" y="3860315"/>
            <a:ext cx="4148325" cy="2760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6450" y="3369075"/>
            <a:ext cx="3053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smtClean="0"/>
              <a:t>φανταστικό αντικείμενο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48259" y="4045202"/>
            <a:ext cx="2528291" cy="6647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(Ι) μεταξύ κύριας εστίας Ε και οπτικού κέντρου Ο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01074" y="3924067"/>
            <a:ext cx="29524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(ΙΙ) πέραν της κύριας εστίας Ε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175580" y="1381069"/>
            <a:ext cx="946546" cy="990499"/>
            <a:chOff x="5175580" y="1381069"/>
            <a:chExt cx="946546" cy="990499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5599611" y="1637210"/>
              <a:ext cx="8709" cy="393192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5381897" y="1776549"/>
              <a:ext cx="740229" cy="0"/>
            </a:xfrm>
            <a:prstGeom prst="line">
              <a:avLst/>
            </a:prstGeom>
            <a:ln w="15875">
              <a:solidFill>
                <a:srgbClr val="CD3838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554327" y="2022564"/>
              <a:ext cx="16720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5381897" y="1776549"/>
              <a:ext cx="0" cy="246015"/>
            </a:xfrm>
            <a:prstGeom prst="straightConnector1">
              <a:avLst/>
            </a:prstGeom>
            <a:ln w="25400">
              <a:solidFill>
                <a:srgbClr val="CD3838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194185" y="2033014"/>
              <a:ext cx="3754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i="1" dirty="0" smtClean="0">
                  <a:solidFill>
                    <a:srgbClr val="607BA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Α΄</a:t>
              </a:r>
              <a:endParaRPr lang="en-US" sz="1600" i="1" dirty="0">
                <a:solidFill>
                  <a:srgbClr val="607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501478" y="2114878"/>
              <a:ext cx="220053" cy="220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/>
            <p:cNvSpPr/>
            <p:nvPr/>
          </p:nvSpPr>
          <p:spPr>
            <a:xfrm>
              <a:off x="5496458" y="1381069"/>
              <a:ext cx="282549" cy="186474"/>
            </a:xfrm>
            <a:prstGeom prst="parallelogram">
              <a:avLst>
                <a:gd name="adj" fmla="val 5582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75580" y="1537765"/>
              <a:ext cx="3754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i="1" dirty="0" smtClean="0">
                  <a:solidFill>
                    <a:srgbClr val="607BA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Β΄</a:t>
              </a:r>
              <a:endParaRPr lang="en-US" sz="1600" i="1" dirty="0">
                <a:solidFill>
                  <a:srgbClr val="607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716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542" y="124097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450" y="150182"/>
            <a:ext cx="8395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Σχέση προσδιορισμού ειδώλου σε λεπτό </a:t>
            </a:r>
            <a:r>
              <a:rPr lang="el-GR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φακό </a:t>
            </a:r>
            <a:r>
              <a:rPr lang="el-GR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εστιακής </a:t>
            </a:r>
            <a:r>
              <a:rPr lang="el-GR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απόστασης f που περιβάλλεται από αέρα </a:t>
            </a:r>
            <a:endParaRPr lang="en-US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330" y="1102471"/>
            <a:ext cx="3459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Πίνακας </a:t>
            </a:r>
            <a:r>
              <a:rPr lang="el-GR" sz="2400" dirty="0" smtClean="0">
                <a:solidFill>
                  <a:prstClr val="black"/>
                </a:solidFill>
              </a:rPr>
              <a:t>προσημοθέτησης</a:t>
            </a:r>
            <a:endParaRPr lang="en-US" sz="2400" dirty="0">
              <a:solidFill>
                <a:prstClr val="black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31515"/>
              </p:ext>
            </p:extLst>
          </p:nvPr>
        </p:nvGraphicFramePr>
        <p:xfrm>
          <a:off x="152400" y="1512988"/>
          <a:ext cx="11756571" cy="5120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7457"/>
                <a:gridCol w="3690257"/>
                <a:gridCol w="3918857"/>
              </a:tblGrid>
              <a:tr h="676656">
                <a:tc>
                  <a:txBody>
                    <a:bodyPr/>
                    <a:lstStyle/>
                    <a:p>
                      <a:r>
                        <a:rPr lang="el-GR" sz="2400" dirty="0" smtClean="0"/>
                        <a:t>μέγεθος - σύμβολο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 smtClean="0"/>
                        <a:t>θετικό (&gt;0)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 smtClean="0"/>
                        <a:t>αρνητικό (&lt;0)</a:t>
                      </a:r>
                      <a:endParaRPr lang="en-US" sz="2400" dirty="0"/>
                    </a:p>
                  </a:txBody>
                  <a:tcPr/>
                </a:tc>
              </a:tr>
              <a:tr h="12924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200" dirty="0" smtClean="0"/>
                        <a:t>Απόσταση αντικειμένου από οπτικό κέντρο Ο:</a:t>
                      </a:r>
                      <a:r>
                        <a:rPr lang="el-GR" sz="2400" dirty="0" smtClean="0"/>
                        <a:t>    </a:t>
                      </a:r>
                      <a:r>
                        <a:rPr lang="en-US" sz="2800" b="1" dirty="0" smtClean="0"/>
                        <a:t>x</a:t>
                      </a:r>
                      <a:endParaRPr lang="en-US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200" dirty="0" smtClean="0"/>
                        <a:t>πραγματικά </a:t>
                      </a:r>
                    </a:p>
                    <a:p>
                      <a:r>
                        <a:rPr lang="el-GR" sz="2200" dirty="0" smtClean="0"/>
                        <a:t>αντικείμενα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200" dirty="0" smtClean="0"/>
                        <a:t>φανταστικά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200" dirty="0" smtClean="0"/>
                        <a:t>αντικείμενα</a:t>
                      </a:r>
                      <a:endParaRPr lang="en-US" sz="2200" dirty="0" smtClean="0"/>
                    </a:p>
                    <a:p>
                      <a:endParaRPr lang="en-US" sz="2400" dirty="0"/>
                    </a:p>
                  </a:txBody>
                  <a:tcPr/>
                </a:tc>
              </a:tr>
              <a:tr h="12924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200" dirty="0" smtClean="0"/>
                        <a:t>Απόσταση ειδώλου από οπτικό κέντρο  Ο:    </a:t>
                      </a:r>
                      <a:r>
                        <a:rPr lang="en-US" sz="2800" b="1" dirty="0" smtClean="0"/>
                        <a:t>x</a:t>
                      </a:r>
                      <a:r>
                        <a:rPr lang="el-GR" sz="2800" b="1" dirty="0" smtClean="0"/>
                        <a:t>΄</a:t>
                      </a:r>
                      <a:endParaRPr lang="en-US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200" dirty="0" smtClean="0"/>
                        <a:t>πραγματικά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200" dirty="0" smtClean="0"/>
                        <a:t>είδωλα</a:t>
                      </a:r>
                      <a:endParaRPr lang="en-US" sz="2200" dirty="0" smtClean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200" dirty="0" smtClean="0"/>
                        <a:t>φανταστικά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200" dirty="0" smtClean="0"/>
                        <a:t>είδωλα</a:t>
                      </a:r>
                      <a:endParaRPr lang="en-US" sz="2200" dirty="0" smtClean="0"/>
                    </a:p>
                    <a:p>
                      <a:endParaRPr lang="en-US" sz="24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l-GR" sz="2200" dirty="0" smtClean="0"/>
                        <a:t>Ακτίνα καμπυλότητας</a:t>
                      </a:r>
                      <a:r>
                        <a:rPr lang="el-GR" sz="2400" dirty="0" smtClean="0"/>
                        <a:t>:</a:t>
                      </a:r>
                      <a:r>
                        <a:rPr lang="en-US" sz="2400" dirty="0" smtClean="0"/>
                        <a:t> </a:t>
                      </a:r>
                      <a:r>
                        <a:rPr lang="el-GR" sz="2400" dirty="0" smtClean="0"/>
                        <a:t> </a:t>
                      </a:r>
                      <a:r>
                        <a:rPr lang="en-US" sz="2800" b="1" dirty="0" smtClean="0"/>
                        <a:t>R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2200" dirty="0" smtClean="0"/>
                        <a:t>φωτεινή</a:t>
                      </a:r>
                      <a:r>
                        <a:rPr lang="el-GR" sz="2200" baseline="0" dirty="0" smtClean="0"/>
                        <a:t> δέσμη </a:t>
                      </a:r>
                      <a:r>
                        <a:rPr lang="el-GR" sz="2200" dirty="0" smtClean="0"/>
                        <a:t>προσπίπτει σε </a:t>
                      </a:r>
                      <a:r>
                        <a:rPr lang="el-GR" sz="2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κυρτή</a:t>
                      </a:r>
                      <a:r>
                        <a:rPr lang="el-GR" sz="2400" b="1" dirty="0" smtClean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l-GR" sz="2200" dirty="0" smtClean="0"/>
                        <a:t>επιφάνεια</a:t>
                      </a:r>
                      <a:r>
                        <a:rPr lang="el-GR" sz="240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200" dirty="0" smtClean="0"/>
                        <a:t>φωτεινή</a:t>
                      </a:r>
                      <a:r>
                        <a:rPr lang="el-GR" sz="2200" baseline="0" dirty="0" smtClean="0"/>
                        <a:t> δέσμη </a:t>
                      </a:r>
                      <a:r>
                        <a:rPr lang="el-GR" sz="2200" dirty="0" smtClean="0"/>
                        <a:t>προσπίπτει </a:t>
                      </a:r>
                      <a:r>
                        <a:rPr kumimoji="0" lang="el-GR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σε </a:t>
                      </a:r>
                      <a:r>
                        <a:rPr kumimoji="0" lang="el-GR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κοίλη</a:t>
                      </a:r>
                      <a:r>
                        <a:rPr kumimoji="0" lang="el-GR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l-GR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επιφάνεια </a:t>
                      </a:r>
                      <a:endParaRPr lang="en-US" sz="2200" dirty="0" smtClean="0"/>
                    </a:p>
                  </a:txBody>
                  <a:tcPr anchor="ctr"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l-GR" sz="2200" dirty="0" smtClean="0"/>
                        <a:t>Εστιακή απόσταση (Ε από Ο)</a:t>
                      </a:r>
                      <a:r>
                        <a:rPr lang="el-GR" sz="2400" dirty="0" smtClean="0"/>
                        <a:t>:  </a:t>
                      </a:r>
                      <a:r>
                        <a:rPr lang="en-US" sz="2800" b="1" i="1" dirty="0" smtClean="0">
                          <a:latin typeface="+mn-lt"/>
                          <a:ea typeface="Cambria Math" panose="02040503050406030204" pitchFamily="18" charset="0"/>
                        </a:rPr>
                        <a:t>f</a:t>
                      </a:r>
                      <a:endParaRPr lang="el-GR" sz="2800" b="1" i="1" dirty="0" smtClean="0">
                        <a:latin typeface="+mn-lt"/>
                        <a:ea typeface="Cambria Math" panose="02040503050406030204" pitchFamily="18" charset="0"/>
                      </a:endParaRPr>
                    </a:p>
                    <a:p>
                      <a:r>
                        <a:rPr lang="el-GR" sz="2200" b="0" i="0" dirty="0" smtClean="0">
                          <a:latin typeface="+mn-lt"/>
                          <a:ea typeface="Cambria Math" panose="02040503050406030204" pitchFamily="18" charset="0"/>
                        </a:rPr>
                        <a:t>Οπτική</a:t>
                      </a:r>
                      <a:r>
                        <a:rPr lang="el-GR" sz="2200" b="0" i="0" baseline="0" dirty="0" smtClean="0">
                          <a:latin typeface="+mn-lt"/>
                          <a:ea typeface="Cambria Math" panose="02040503050406030204" pitchFamily="18" charset="0"/>
                        </a:rPr>
                        <a:t> Ισχύς</a:t>
                      </a:r>
                      <a:r>
                        <a:rPr lang="el-GR" sz="2800" b="0" i="0" baseline="0" dirty="0" smtClean="0">
                          <a:latin typeface="+mn-lt"/>
                          <a:ea typeface="Cambria Math" panose="02040503050406030204" pitchFamily="18" charset="0"/>
                        </a:rPr>
                        <a:t>: </a:t>
                      </a:r>
                      <a:r>
                        <a:rPr lang="en-US" sz="2800" b="1" i="1" baseline="0" dirty="0" smtClean="0">
                          <a:latin typeface="+mn-lt"/>
                          <a:ea typeface="Cambria Math" panose="02040503050406030204" pitchFamily="18" charset="0"/>
                        </a:rPr>
                        <a:t>P=1/f</a:t>
                      </a:r>
                      <a:endParaRPr lang="en-US" sz="2800" b="1" i="1" dirty="0"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200" dirty="0" smtClean="0"/>
                        <a:t>συγκλίνοντες φακοί</a:t>
                      </a:r>
                      <a:endParaRPr lang="en-US" sz="2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200" dirty="0" smtClean="0"/>
                        <a:t>αποκλίνοντες φακοί</a:t>
                      </a:r>
                      <a:endParaRPr lang="en-US" sz="2200" dirty="0" smtClean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779" y="2298556"/>
            <a:ext cx="1589271" cy="1188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460" t="7240" r="50333" b="8127"/>
          <a:stretch/>
        </p:blipFill>
        <p:spPr>
          <a:xfrm>
            <a:off x="6865267" y="5801576"/>
            <a:ext cx="1130999" cy="822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6399" t="2605" r="1972" b="3782"/>
          <a:stretch/>
        </p:blipFill>
        <p:spPr>
          <a:xfrm>
            <a:off x="10764138" y="5755856"/>
            <a:ext cx="981316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6779" y="3563891"/>
            <a:ext cx="1318990" cy="1188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0604" y="3613412"/>
            <a:ext cx="1786283" cy="1097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0604" y="2298556"/>
            <a:ext cx="1666198" cy="11887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8883453" y="251532"/>
                <a:ext cx="2221698" cy="850939"/>
              </a:xfrm>
              <a:prstGeom prst="rect">
                <a:avLst/>
              </a:prstGeom>
              <a:ln w="41275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den>
                      </m:f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3453" y="251532"/>
                <a:ext cx="2221698" cy="85093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41275">
                <a:solidFill>
                  <a:srgbClr val="0070C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367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7334" y="-2759"/>
            <a:ext cx="564327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rgbClr val="C00000"/>
                </a:solidFill>
              </a:rPr>
              <a:t>ΣΥΓΚΛΙΝΩΝ ΦΑΚΟΣ  (</a:t>
            </a:r>
            <a:r>
              <a:rPr lang="en-US" sz="4000" dirty="0" smtClean="0">
                <a:solidFill>
                  <a:srgbClr val="C00000"/>
                </a:solidFill>
              </a:rPr>
              <a:t>f &gt; 0)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560" y="1091808"/>
            <a:ext cx="42926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600" dirty="0" smtClean="0">
                <a:solidFill>
                  <a:srgbClr val="FFFF00"/>
                </a:solidFill>
              </a:rPr>
              <a:t>ΠΡΑΓΜΑΤΙΚΟ ΕΙΔΩΛΟ</a:t>
            </a:r>
            <a:endParaRPr lang="en-US" sz="36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2042534" y="5407584"/>
                <a:ext cx="3149600" cy="1146276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r>
                        <a:rPr lang="en-US" sz="32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r>
                        <a:rPr lang="en-US" sz="32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>
                  <a:solidFill>
                    <a:prstClr val="white"/>
                  </a:solidFill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534" y="5407584"/>
                <a:ext cx="3149600" cy="114627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" y="1837374"/>
            <a:ext cx="5262880" cy="350378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822993" y="1437689"/>
            <a:ext cx="6272222" cy="4209448"/>
            <a:chOff x="6527800" y="1557974"/>
            <a:chExt cx="5548322" cy="3801410"/>
          </a:xfrm>
        </p:grpSpPr>
        <p:grpSp>
          <p:nvGrpSpPr>
            <p:cNvPr id="13" name="Group 12"/>
            <p:cNvGrpSpPr/>
            <p:nvPr/>
          </p:nvGrpSpPr>
          <p:grpSpPr>
            <a:xfrm>
              <a:off x="6527800" y="1557974"/>
              <a:ext cx="5548322" cy="3801410"/>
              <a:chOff x="6276204" y="1961258"/>
              <a:chExt cx="5128396" cy="380141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/>
              <a:srcRect l="3880" r="25262" b="41770"/>
              <a:stretch/>
            </p:blipFill>
            <p:spPr>
              <a:xfrm>
                <a:off x="6276204" y="1961258"/>
                <a:ext cx="5128396" cy="3801410"/>
              </a:xfrm>
              <a:prstGeom prst="snip1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0655300" y="3581400"/>
                <a:ext cx="749300" cy="952500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9136869" y="4960443"/>
              <a:ext cx="431800" cy="330200"/>
            </a:xfrm>
            <a:prstGeom prst="snip1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295332" y="1091809"/>
            <a:ext cx="42926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600" dirty="0" smtClean="0">
                <a:solidFill>
                  <a:srgbClr val="00B0F0"/>
                </a:solidFill>
              </a:rPr>
              <a:t>ΦΑΝΤΑΣΤΙΚΟ ΕΙΔΩΛΟ</a:t>
            </a:r>
            <a:endParaRPr lang="en-US" sz="36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7685810" y="5407584"/>
                <a:ext cx="3149600" cy="1146276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r>
                        <a:rPr lang="en-US" sz="32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r>
                        <a:rPr lang="en-US" sz="32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>
                  <a:solidFill>
                    <a:prstClr val="white"/>
                  </a:solidFill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810" y="5407584"/>
                <a:ext cx="3149600" cy="114627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87165" y="5571017"/>
                <a:ext cx="1813893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&gt;0→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l-GR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l-G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΄&gt;0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l-GR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΄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5" y="5571017"/>
                <a:ext cx="1813893" cy="646331"/>
              </a:xfrm>
              <a:prstGeom prst="rect">
                <a:avLst/>
              </a:prstGeom>
              <a:blipFill rotWithShape="0">
                <a:blip r:embed="rId6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5333610" y="5571017"/>
                <a:ext cx="1988621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&gt;0→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l-GR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l-G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΄&lt;0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l-GR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΄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610" y="5571017"/>
                <a:ext cx="1988621" cy="646331"/>
              </a:xfrm>
              <a:prstGeom prst="rect">
                <a:avLst/>
              </a:prstGeom>
              <a:blipFill rotWithShape="0">
                <a:blip r:embed="rId7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Bent Arrow 3"/>
          <p:cNvSpPr/>
          <p:nvPr/>
        </p:nvSpPr>
        <p:spPr>
          <a:xfrm>
            <a:off x="1213338" y="5341157"/>
            <a:ext cx="829196" cy="229860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ln w="19050">
            <a:solidFill>
              <a:srgbClr val="4065A2"/>
            </a:solidFill>
            <a:prstDash val="soli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7322231" y="5849347"/>
            <a:ext cx="363579" cy="154563"/>
          </a:xfrm>
          <a:prstGeom prst="rightArrow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62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0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906" r="32140" b="17283"/>
          <a:stretch/>
        </p:blipFill>
        <p:spPr>
          <a:xfrm>
            <a:off x="1574328" y="525504"/>
            <a:ext cx="9830272" cy="52638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0134" y="98841"/>
            <a:ext cx="5899757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rgbClr val="00B0F0"/>
                </a:solidFill>
              </a:rPr>
              <a:t>ΑΠΟΚΛΙΝΩΝ ΦΑΚΟΣ  (</a:t>
            </a:r>
            <a:r>
              <a:rPr lang="en-US" sz="4000" dirty="0" smtClean="0">
                <a:solidFill>
                  <a:srgbClr val="00B0F0"/>
                </a:solidFill>
              </a:rPr>
              <a:t>f </a:t>
            </a:r>
            <a:r>
              <a:rPr lang="el-GR" sz="4000" dirty="0" smtClean="0">
                <a:solidFill>
                  <a:srgbClr val="00B0F0"/>
                </a:solidFill>
              </a:rPr>
              <a:t>&lt;</a:t>
            </a:r>
            <a:r>
              <a:rPr lang="en-US" sz="4000" dirty="0" smtClean="0">
                <a:solidFill>
                  <a:srgbClr val="00B0F0"/>
                </a:solidFill>
              </a:rPr>
              <a:t> 0)</a:t>
            </a:r>
            <a:endParaRPr lang="en-US" sz="40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921371" y="5502254"/>
                <a:ext cx="3759200" cy="110382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l-GR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371" y="5502254"/>
                <a:ext cx="3759200" cy="110382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66445" y="4428639"/>
                <a:ext cx="2582310" cy="830997"/>
              </a:xfrm>
              <a:prstGeom prst="rect">
                <a:avLst/>
              </a:prstGeom>
              <a:ln w="28575">
                <a:solidFill>
                  <a:schemeClr val="accent4"/>
                </a:solidFill>
                <a:prstDash val="sysDash"/>
              </a:ln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&gt;0→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l-GR" sz="2400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΄&lt;0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΄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5" y="4428639"/>
                <a:ext cx="2582310" cy="830997"/>
              </a:xfrm>
              <a:prstGeom prst="rect">
                <a:avLst/>
              </a:prstGeom>
              <a:blipFill rotWithShape="0">
                <a:blip r:embed="rId4"/>
                <a:stretch>
                  <a:fillRect b="-6338"/>
                </a:stretch>
              </a:blipFill>
              <a:ln w="28575">
                <a:solidFill>
                  <a:schemeClr val="accent4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Bent-Up Arrow 1"/>
          <p:cNvSpPr/>
          <p:nvPr/>
        </p:nvSpPr>
        <p:spPr>
          <a:xfrm flipV="1">
            <a:off x="2716822" y="4926176"/>
            <a:ext cx="747347" cy="489885"/>
          </a:xfrm>
          <a:prstGeom prst="bentUpArrow">
            <a:avLst>
              <a:gd name="adj1" fmla="val 25000"/>
              <a:gd name="adj2" fmla="val 23205"/>
              <a:gd name="adj3" fmla="val 25000"/>
            </a:avLst>
          </a:prstGeom>
          <a:solidFill>
            <a:schemeClr val="accent4"/>
          </a:solidFill>
          <a:ln w="38100">
            <a:solidFill>
              <a:srgbClr val="4065A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7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660540" y="282248"/>
                <a:ext cx="9686611" cy="2373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l-GR" sz="2800" dirty="0" smtClean="0">
                    <a:solidFill>
                      <a:srgbClr val="C00000"/>
                    </a:solidFill>
                  </a:rPr>
                  <a:t>Χαρακτηριστικά μεγέθη στους φακούς: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l-GR" sz="2400" dirty="0" smtClean="0">
                    <a:solidFill>
                      <a:prstClr val="black"/>
                    </a:solidFill>
                  </a:rPr>
                  <a:t>Εστιακή απόσταση   </a:t>
                </a:r>
                <a:r>
                  <a:rPr lang="en-US" sz="2800" i="1" dirty="0" smtClean="0">
                    <a:solidFill>
                      <a:prstClr val="black"/>
                    </a:solidFill>
                  </a:rPr>
                  <a:t>f</a:t>
                </a:r>
                <a:endParaRPr lang="en-US" sz="2400" i="1" dirty="0" smtClean="0">
                  <a:solidFill>
                    <a:prstClr val="black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l-GR" sz="2400" dirty="0" smtClean="0">
                    <a:solidFill>
                      <a:prstClr val="black"/>
                    </a:solidFill>
                  </a:rPr>
                  <a:t>Οπτική ισχύς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8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</a:rPr>
                  <a:t>:</a:t>
                </a:r>
                <a:r>
                  <a:rPr lang="el-GR" sz="2400" dirty="0" smtClean="0">
                    <a:solidFill>
                      <a:prstClr val="black"/>
                    </a:solidFill>
                  </a:rPr>
                  <a:t>  	 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</a:rPr>
                  <a:t>  [</a:t>
                </a:r>
                <a:r>
                  <a:rPr lang="el-GR" sz="2400" dirty="0" smtClean="0">
                    <a:solidFill>
                      <a:prstClr val="black"/>
                    </a:solidFill>
                  </a:rPr>
                  <a:t>μονάδα 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1Dpt=1/1m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]</a:t>
                </a:r>
                <a:endParaRPr lang="en-US" sz="240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40" y="282248"/>
                <a:ext cx="9686611" cy="2373920"/>
              </a:xfrm>
              <a:prstGeom prst="rect">
                <a:avLst/>
              </a:prstGeom>
              <a:blipFill rotWithShape="0">
                <a:blip r:embed="rId2"/>
                <a:stretch>
                  <a:fillRect l="-1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 flipH="1">
                <a:off x="660540" y="3899457"/>
                <a:ext cx="6546000" cy="247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800" dirty="0" smtClean="0">
                    <a:solidFill>
                      <a:srgbClr val="0070C0"/>
                    </a:solidFill>
                  </a:rPr>
                  <a:t>Σχέσεις προσδιορισμού θέσης ειδώλου:</a:t>
                </a:r>
              </a:p>
              <a:p>
                <a:endParaRPr lang="el-GR" sz="2800" dirty="0">
                  <a:solidFill>
                    <a:prstClr val="black"/>
                  </a:solidFill>
                </a:endParaRPr>
              </a:p>
              <a:p>
                <a:r>
                  <a:rPr lang="en-US" sz="2800" dirty="0" smtClean="0">
                    <a:solidFill>
                      <a:srgbClr val="FFC000">
                        <a:lumMod val="75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Gauss: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l-G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΄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  <a:p>
                <a:r>
                  <a:rPr lang="en-US" sz="2800" dirty="0" smtClean="0">
                    <a:solidFill>
                      <a:prstClr val="black"/>
                    </a:solidFill>
                  </a:rPr>
                  <a:t> </a:t>
                </a:r>
                <a:endParaRPr lang="en-US" sz="2800" dirty="0">
                  <a:solidFill>
                    <a:prstClr val="black"/>
                  </a:solidFill>
                </a:endParaRPr>
              </a:p>
              <a:p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60540" y="3899457"/>
                <a:ext cx="6546000" cy="2475165"/>
              </a:xfrm>
              <a:prstGeom prst="rect">
                <a:avLst/>
              </a:prstGeom>
              <a:blipFill rotWithShape="0">
                <a:blip r:embed="rId3"/>
                <a:stretch>
                  <a:fillRect l="-1955" t="-2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618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660540" y="282248"/>
                <a:ext cx="9686611" cy="3384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l-GR" sz="2800" dirty="0" smtClean="0">
                    <a:solidFill>
                      <a:srgbClr val="C00000"/>
                    </a:solidFill>
                  </a:rPr>
                  <a:t>Χαρακτηριστικά μεγέθη στους φακούς: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l-GR" sz="2400" dirty="0" smtClean="0">
                    <a:solidFill>
                      <a:prstClr val="black"/>
                    </a:solidFill>
                  </a:rPr>
                  <a:t>Εστιακή απόσταση   </a:t>
                </a:r>
                <a:r>
                  <a:rPr lang="en-US" sz="2800" i="1" dirty="0" smtClean="0">
                    <a:solidFill>
                      <a:prstClr val="black"/>
                    </a:solidFill>
                  </a:rPr>
                  <a:t>f</a:t>
                </a:r>
                <a:endParaRPr lang="en-US" sz="2400" i="1" dirty="0" smtClean="0">
                  <a:solidFill>
                    <a:prstClr val="black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l-GR" sz="2400" dirty="0" smtClean="0">
                    <a:solidFill>
                      <a:prstClr val="black"/>
                    </a:solidFill>
                  </a:rPr>
                  <a:t>Οπτική ισχύς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8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</a:rPr>
                  <a:t>:</a:t>
                </a:r>
                <a:r>
                  <a:rPr lang="el-GR" sz="2400" dirty="0" smtClean="0">
                    <a:solidFill>
                      <a:prstClr val="black"/>
                    </a:solidFill>
                  </a:rPr>
                  <a:t>  	 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</a:rPr>
                  <a:t>  [</a:t>
                </a:r>
                <a:r>
                  <a:rPr lang="el-GR" sz="2400" dirty="0" smtClean="0">
                    <a:solidFill>
                      <a:prstClr val="black"/>
                    </a:solidFill>
                  </a:rPr>
                  <a:t>μονάδα 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1Dpt=1/1m]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l-GR" sz="2400" dirty="0" smtClean="0">
                    <a:solidFill>
                      <a:prstClr val="black"/>
                    </a:solidFill>
                  </a:rPr>
                  <a:t>Εγκάρσια Γραμμική Μεγέθυνση </a:t>
                </a:r>
                <a14:m>
                  <m:oMath xmlns:m="http://schemas.openxmlformats.org/officeDocument/2006/math">
                    <m:r>
                      <a:rPr lang="el-GR" sz="28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dirty="0" smtClean="0">
                    <a:solidFill>
                      <a:prstClr val="black"/>
                    </a:solidFill>
                  </a:rPr>
                  <a:t>:	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40" y="282248"/>
                <a:ext cx="9686611" cy="3384709"/>
              </a:xfrm>
              <a:prstGeom prst="rect">
                <a:avLst/>
              </a:prstGeom>
              <a:blipFill rotWithShape="0">
                <a:blip r:embed="rId2"/>
                <a:stretch>
                  <a:fillRect l="-1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 flipH="1">
                <a:off x="660540" y="3899457"/>
                <a:ext cx="6546000" cy="247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800" dirty="0" smtClean="0">
                    <a:solidFill>
                      <a:srgbClr val="0070C0"/>
                    </a:solidFill>
                  </a:rPr>
                  <a:t>Σχέσεις προσδιορισμού θέσης ειδώλου:</a:t>
                </a:r>
              </a:p>
              <a:p>
                <a:endParaRPr lang="el-GR" sz="2800" dirty="0">
                  <a:solidFill>
                    <a:prstClr val="black"/>
                  </a:solidFill>
                </a:endParaRPr>
              </a:p>
              <a:p>
                <a:r>
                  <a:rPr lang="en-US" sz="2800" dirty="0" smtClean="0">
                    <a:solidFill>
                      <a:srgbClr val="FFC000">
                        <a:lumMod val="75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Gauss: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l-G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΄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  <a:p>
                <a:r>
                  <a:rPr lang="en-US" sz="2800" dirty="0" smtClean="0">
                    <a:solidFill>
                      <a:prstClr val="black"/>
                    </a:solidFill>
                  </a:rPr>
                  <a:t> </a:t>
                </a:r>
                <a:endParaRPr lang="en-US" sz="2800" dirty="0">
                  <a:solidFill>
                    <a:prstClr val="black"/>
                  </a:solidFill>
                </a:endParaRPr>
              </a:p>
              <a:p>
                <a:r>
                  <a:rPr lang="en-US" sz="2800" dirty="0" smtClean="0">
                    <a:solidFill>
                      <a:srgbClr val="D3494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Newton: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60540" y="3899457"/>
                <a:ext cx="6546000" cy="2475165"/>
              </a:xfrm>
              <a:prstGeom prst="rect">
                <a:avLst/>
              </a:prstGeom>
              <a:blipFill rotWithShape="0">
                <a:blip r:embed="rId3"/>
                <a:stretch>
                  <a:fillRect l="-1955" t="-2463" b="-7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330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129012" y="1068746"/>
            <a:ext cx="170052" cy="343203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08760" y="2752985"/>
            <a:ext cx="7467392" cy="31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683567" y="2760929"/>
            <a:ext cx="51016" cy="57199"/>
          </a:xfrm>
          <a:prstGeom prst="ellips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705600" y="2752985"/>
            <a:ext cx="51015" cy="571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8378019" y="2778811"/>
            <a:ext cx="102031" cy="686407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>
            <a:endCxn id="20" idx="2"/>
          </p:cNvCxnSpPr>
          <p:nvPr/>
        </p:nvCxnSpPr>
        <p:spPr>
          <a:xfrm>
            <a:off x="2246288" y="2188924"/>
            <a:ext cx="6182746" cy="1276295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504544" y="2851055"/>
            <a:ext cx="779406" cy="157742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822616" y="2298559"/>
            <a:ext cx="609477" cy="12251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350304" y="2298559"/>
            <a:ext cx="401022" cy="654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Ε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775291" y="2608801"/>
            <a:ext cx="528017" cy="654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Ε΄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6" name="Down Arrow 85"/>
          <p:cNvSpPr/>
          <p:nvPr/>
        </p:nvSpPr>
        <p:spPr>
          <a:xfrm flipV="1">
            <a:off x="2208260" y="2188924"/>
            <a:ext cx="102031" cy="5898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887056" y="2720051"/>
            <a:ext cx="470779" cy="654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4472C4">
                    <a:lumMod val="75000"/>
                  </a:srgbClr>
                </a:solidFill>
              </a:rPr>
              <a:t>Ο</a:t>
            </a:r>
            <a:endParaRPr lang="en-US" sz="2800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637355" y="2124208"/>
            <a:ext cx="553059" cy="654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</a:rPr>
              <a:t>h</a:t>
            </a:r>
            <a:r>
              <a:rPr lang="en-US" sz="2800" baseline="-25000" dirty="0" smtClean="0">
                <a:solidFill>
                  <a:srgbClr val="4472C4">
                    <a:lumMod val="75000"/>
                  </a:srgbClr>
                </a:solidFill>
              </a:rPr>
              <a:t>0</a:t>
            </a:r>
            <a:endParaRPr lang="en-US" sz="2800" baseline="-25000" dirty="0">
              <a:solidFill>
                <a:srgbClr val="4472C4">
                  <a:lumMod val="75000"/>
                </a:srgbClr>
              </a:solidFill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2259274" y="2936105"/>
            <a:ext cx="2927673" cy="513282"/>
            <a:chOff x="1625506" y="1721165"/>
            <a:chExt cx="2623765" cy="41026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2696801" y="1721165"/>
                  <a:ext cx="395065" cy="4102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800" baseline="-25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6801" y="1721165"/>
                  <a:ext cx="395065" cy="41026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5" name="Straight Arrow Connector 94"/>
            <p:cNvCxnSpPr/>
            <p:nvPr/>
          </p:nvCxnSpPr>
          <p:spPr>
            <a:xfrm>
              <a:off x="3170008" y="1982775"/>
              <a:ext cx="1079263" cy="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H="1">
              <a:off x="1625506" y="1996648"/>
              <a:ext cx="1078992" cy="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8" name="Straight Connector 97"/>
          <p:cNvCxnSpPr/>
          <p:nvPr/>
        </p:nvCxnSpPr>
        <p:spPr>
          <a:xfrm>
            <a:off x="2246288" y="2835010"/>
            <a:ext cx="0" cy="46205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8480770" y="2812769"/>
            <a:ext cx="477934" cy="654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70AD47"/>
                </a:solidFill>
              </a:rPr>
              <a:t>h</a:t>
            </a:r>
            <a:r>
              <a:rPr lang="en-US" sz="2800" baseline="-25000" dirty="0" smtClean="0">
                <a:solidFill>
                  <a:srgbClr val="70AD47"/>
                </a:solidFill>
              </a:rPr>
              <a:t>i</a:t>
            </a:r>
            <a:endParaRPr lang="en-US" sz="2800" baseline="-25000" dirty="0">
              <a:solidFill>
                <a:srgbClr val="70AD47"/>
              </a:solidFill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5220644" y="1816352"/>
            <a:ext cx="3211856" cy="513283"/>
            <a:chOff x="1625506" y="1721165"/>
            <a:chExt cx="2878449" cy="41026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4" name="TextBox 103"/>
                <p:cNvSpPr txBox="1"/>
                <p:nvPr/>
              </p:nvSpPr>
              <p:spPr>
                <a:xfrm>
                  <a:off x="2828827" y="1721165"/>
                  <a:ext cx="477240" cy="410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l-G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΄</m:t>
                        </m:r>
                      </m:oMath>
                    </m:oMathPara>
                  </a14:m>
                  <a:endParaRPr lang="en-US" sz="2800" baseline="-25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104" name="TextBox 10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8827" y="1721165"/>
                  <a:ext cx="477240" cy="41026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5" name="Straight Arrow Connector 104"/>
            <p:cNvCxnSpPr/>
            <p:nvPr/>
          </p:nvCxnSpPr>
          <p:spPr>
            <a:xfrm>
              <a:off x="3223795" y="1982775"/>
              <a:ext cx="1280160" cy="0"/>
            </a:xfrm>
            <a:prstGeom prst="straightConnector1">
              <a:avLst/>
            </a:prstGeom>
            <a:ln w="158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H="1">
              <a:off x="1625506" y="1996648"/>
              <a:ext cx="1188720" cy="0"/>
            </a:xfrm>
            <a:prstGeom prst="straightConnector1">
              <a:avLst/>
            </a:prstGeom>
            <a:ln w="158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" name="Straight Connector 106"/>
          <p:cNvCxnSpPr/>
          <p:nvPr/>
        </p:nvCxnSpPr>
        <p:spPr>
          <a:xfrm>
            <a:off x="8429035" y="2143358"/>
            <a:ext cx="0" cy="57200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ight Triangle 107"/>
          <p:cNvSpPr/>
          <p:nvPr/>
        </p:nvSpPr>
        <p:spPr>
          <a:xfrm>
            <a:off x="2314682" y="2245199"/>
            <a:ext cx="2632138" cy="533613"/>
          </a:xfrm>
          <a:prstGeom prst="rtTriangle">
            <a:avLst/>
          </a:prstGeom>
          <a:solidFill>
            <a:srgbClr val="FDBF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9" name="Right Triangle 108"/>
          <p:cNvSpPr/>
          <p:nvPr/>
        </p:nvSpPr>
        <p:spPr>
          <a:xfrm flipH="1" flipV="1">
            <a:off x="5299062" y="2810184"/>
            <a:ext cx="3078236" cy="655034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2" name="TextBox 111"/>
              <p:cNvSpPr txBox="1"/>
              <p:nvPr/>
            </p:nvSpPr>
            <p:spPr>
              <a:xfrm>
                <a:off x="184443" y="5031276"/>
                <a:ext cx="4001602" cy="1143133"/>
              </a:xfrm>
              <a:prstGeom prst="rect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 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12" name="TextBox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43" y="5031276"/>
                <a:ext cx="4001602" cy="114313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5" name="Rectangle 114"/>
              <p:cNvSpPr/>
              <p:nvPr/>
            </p:nvSpPr>
            <p:spPr>
              <a:xfrm>
                <a:off x="958965" y="43541"/>
                <a:ext cx="7975710" cy="958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3600" dirty="0">
                    <a:solidFill>
                      <a:prstClr val="black"/>
                    </a:solidFill>
                  </a:rPr>
                  <a:t>Εγκάρσια Γραμμική </a:t>
                </a:r>
                <a:r>
                  <a:rPr lang="el-GR" sz="3600" dirty="0" smtClean="0">
                    <a:solidFill>
                      <a:prstClr val="black"/>
                    </a:solidFill>
                  </a:rPr>
                  <a:t>Μεγέθυνση</a:t>
                </a:r>
                <a:r>
                  <a:rPr lang="en-US" sz="3600" dirty="0" smtClean="0">
                    <a:solidFill>
                      <a:prstClr val="black"/>
                    </a:solidFill>
                  </a:rPr>
                  <a:t> :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15" name="Rectangle 1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65" y="43541"/>
                <a:ext cx="7975710" cy="958852"/>
              </a:xfrm>
              <a:prstGeom prst="rect">
                <a:avLst/>
              </a:prstGeom>
              <a:blipFill rotWithShape="0">
                <a:blip r:embed="rId5"/>
                <a:stretch>
                  <a:fillRect l="-2292" b="-4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8" name="Straight Arrow Connector 117"/>
          <p:cNvCxnSpPr/>
          <p:nvPr/>
        </p:nvCxnSpPr>
        <p:spPr>
          <a:xfrm flipV="1">
            <a:off x="4147402" y="5269296"/>
            <a:ext cx="1751697" cy="3331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6069264" y="4979177"/>
            <a:ext cx="5104795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M &lt; 0 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l-GR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είδωλο ανεστραμμένο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069264" y="5829699"/>
            <a:ext cx="3633239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M </a:t>
            </a:r>
            <a:r>
              <a:rPr lang="el-GR" sz="2800" dirty="0" smtClean="0">
                <a:solidFill>
                  <a:prstClr val="white"/>
                </a:solidFill>
              </a:rPr>
              <a:t>&gt;</a:t>
            </a:r>
            <a:r>
              <a:rPr lang="en-US" sz="2800" dirty="0" smtClean="0">
                <a:solidFill>
                  <a:prstClr val="white"/>
                </a:solidFill>
              </a:rPr>
              <a:t> 0 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l-GR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είδωλο ορθό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endParaRPr lang="en-US" sz="2800" dirty="0">
              <a:solidFill>
                <a:prstClr val="white"/>
              </a:solidFill>
            </a:endParaRPr>
          </a:p>
        </p:txBody>
      </p:sp>
      <p:cxnSp>
        <p:nvCxnSpPr>
          <p:cNvPr id="124" name="Straight Arrow Connector 123"/>
          <p:cNvCxnSpPr/>
          <p:nvPr/>
        </p:nvCxnSpPr>
        <p:spPr>
          <a:xfrm>
            <a:off x="4186045" y="5656245"/>
            <a:ext cx="1713054" cy="3469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58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2" grpId="0" animBg="1"/>
      <p:bldP spid="115" grpId="0"/>
      <p:bldP spid="119" grpId="0" animBg="1"/>
      <p:bldP spid="1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29" y="231622"/>
            <a:ext cx="3337056" cy="2674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9" y="3278275"/>
            <a:ext cx="4491381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4564" y="14909"/>
            <a:ext cx="58553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ΑΝΑΚΛΑΣΗ – ΔΙΑΘΛΑΣΗ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5644" y="1123118"/>
            <a:ext cx="4914193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/>
              <a:t>ΑΟ, ΟΒ, ΝΝ΄, ΔΟ </a:t>
            </a:r>
            <a:r>
              <a:rPr lang="el-GR" sz="2400" dirty="0" smtClean="0"/>
              <a:t>βρίσκονται όλες 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 </a:t>
            </a:r>
            <a:r>
              <a:rPr lang="el-GR" sz="2400" dirty="0" smtClean="0"/>
              <a:t>   στο ίδιο </a:t>
            </a:r>
            <a:r>
              <a:rPr lang="el-GR" sz="2400" u="sng" dirty="0" smtClean="0"/>
              <a:t>επίπεδο πρόσπτωσης </a:t>
            </a:r>
            <a:r>
              <a:rPr lang="el-GR" sz="2400" b="1" dirty="0" smtClean="0"/>
              <a:t>π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15644" y="2725843"/>
            <a:ext cx="2718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Ανάκλαση :  </a:t>
            </a:r>
            <a:r>
              <a:rPr lang="el-GR" sz="2400" b="1" i="1" dirty="0" smtClean="0"/>
              <a:t>α = β</a:t>
            </a:r>
            <a:endParaRPr lang="en-US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984048" y="3481801"/>
                <a:ext cx="6496458" cy="970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sz="3200" b="1" dirty="0" smtClean="0"/>
                  <a:t>Διάθλαση</a:t>
                </a:r>
                <a:r>
                  <a:rPr lang="el-GR" sz="3200" dirty="0" smtClean="0"/>
                  <a:t> : νόμος </a:t>
                </a:r>
                <a:r>
                  <a:rPr lang="en-US" sz="3200" dirty="0" smtClean="0"/>
                  <a:t>Snell 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3600" b="1" i="1">
                            <a:latin typeface="Cambria Math" panose="02040503050406030204" pitchFamily="18" charset="0"/>
                          </a:rPr>
                          <m:t>𝜼𝝁𝜹</m:t>
                        </m:r>
                      </m:num>
                      <m:den>
                        <m:r>
                          <a:rPr lang="el-GR" sz="3600" b="1" i="1">
                            <a:latin typeface="Cambria Math" panose="02040503050406030204" pitchFamily="18" charset="0"/>
                          </a:rPr>
                          <m:t>𝜼𝝁𝜶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048" y="3481801"/>
                <a:ext cx="6496458" cy="970074"/>
              </a:xfrm>
              <a:prstGeom prst="rect">
                <a:avLst/>
              </a:prstGeom>
              <a:blipFill rotWithShape="0">
                <a:blip r:embed="rId4"/>
                <a:stretch>
                  <a:fillRect l="-2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452256" y="5287063"/>
            <a:ext cx="3725700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l-GR" sz="3600" b="1" i="1" baseline="-25000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∙</a:t>
            </a:r>
            <a:r>
              <a:rPr lang="el-GR" sz="3600" b="1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ημα = </a:t>
            </a:r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l-GR" sz="3600" b="1" i="1" baseline="-25000" dirty="0" smtClean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∙</a:t>
            </a:r>
            <a:r>
              <a:rPr lang="el-GR" sz="3600" b="1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ημδ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379949" y="3758084"/>
            <a:ext cx="522514" cy="432079"/>
            <a:chOff x="10701495" y="3758084"/>
            <a:chExt cx="522514" cy="432079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10701495" y="3758084"/>
              <a:ext cx="522514" cy="43207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0701495" y="3758084"/>
              <a:ext cx="522514" cy="43207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Down Arrow 19"/>
          <p:cNvSpPr/>
          <p:nvPr/>
        </p:nvSpPr>
        <p:spPr>
          <a:xfrm>
            <a:off x="9787095" y="4561952"/>
            <a:ext cx="211015" cy="63304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rgbClr val="4065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4573" y="2878165"/>
            <a:ext cx="33586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</a:t>
            </a:r>
            <a:r>
              <a:rPr lang="en-US" sz="1000" dirty="0" smtClean="0">
                <a:hlinkClick r:id="rId5"/>
              </a:rPr>
              <a:t>fphoto.photoshelter.com/image/I0000nFZpKs7dW1g</a:t>
            </a:r>
            <a:endParaRPr lang="en-US" sz="1000" dirty="0" smtClean="0"/>
          </a:p>
          <a:p>
            <a:r>
              <a:rPr lang="en-US" sz="1000" dirty="0">
                <a:solidFill>
                  <a:srgbClr val="222222"/>
                </a:solidFill>
              </a:rPr>
              <a:t>Copyright:© 1974 George </a:t>
            </a:r>
            <a:r>
              <a:rPr lang="en-US" sz="1000" dirty="0" err="1">
                <a:solidFill>
                  <a:srgbClr val="222222"/>
                </a:solidFill>
              </a:rPr>
              <a:t>Resch</a:t>
            </a:r>
            <a:r>
              <a:rPr lang="en-US" sz="1000" dirty="0">
                <a:solidFill>
                  <a:srgbClr val="222222"/>
                </a:solidFill>
              </a:rPr>
              <a:t> - Fundamental </a:t>
            </a:r>
            <a:r>
              <a:rPr lang="en-US" sz="1000" dirty="0" smtClean="0">
                <a:solidFill>
                  <a:srgbClr val="222222"/>
                </a:solidFill>
              </a:rPr>
              <a:t>Photographs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4810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9283" y="158721"/>
            <a:ext cx="8748549" cy="7239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l-GR" sz="3600" dirty="0">
                <a:solidFill>
                  <a:srgbClr val="FFFF00"/>
                </a:solidFill>
              </a:rPr>
              <a:t>Εστιακή Απόσταση </a:t>
            </a:r>
            <a:r>
              <a:rPr lang="en-US" sz="3600" dirty="0">
                <a:solidFill>
                  <a:srgbClr val="FFFF00"/>
                </a:solidFill>
              </a:rPr>
              <a:t>f – </a:t>
            </a:r>
            <a:r>
              <a:rPr lang="el-GR" sz="3600" dirty="0">
                <a:solidFill>
                  <a:srgbClr val="FFFF00"/>
                </a:solidFill>
              </a:rPr>
              <a:t>Οπτική </a:t>
            </a:r>
            <a:r>
              <a:rPr lang="el-GR" sz="3600" dirty="0" smtClean="0">
                <a:solidFill>
                  <a:srgbClr val="FFFF00"/>
                </a:solidFill>
              </a:rPr>
              <a:t>Ισχύς </a:t>
            </a:r>
            <a:r>
              <a:rPr lang="en-US" sz="3600" dirty="0" smtClean="0">
                <a:solidFill>
                  <a:srgbClr val="FFFF00"/>
                </a:solidFill>
              </a:rPr>
              <a:t>P = 1/f</a:t>
            </a:r>
            <a:r>
              <a:rPr lang="el-GR" sz="3600" dirty="0" smtClean="0">
                <a:solidFill>
                  <a:srgbClr val="FFFF00"/>
                </a:solidFill>
              </a:rPr>
              <a:t> 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916" y="1005182"/>
            <a:ext cx="9297800" cy="3017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" y="4918448"/>
            <a:ext cx="4938188" cy="1639966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5296249" y="4346948"/>
            <a:ext cx="6858159" cy="2197396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l-GR" sz="2400" b="1" dirty="0" smtClean="0"/>
              <a:t>Πώς προσδιορίζουμε τα πρόσημα των</a:t>
            </a:r>
            <a:r>
              <a:rPr lang="el-GR" sz="2400" dirty="0" smtClean="0"/>
              <a:t> </a:t>
            </a:r>
            <a:r>
              <a:rPr lang="en-US" sz="2400" b="1" dirty="0" smtClean="0"/>
              <a:t>r</a:t>
            </a:r>
            <a:r>
              <a:rPr lang="en-US" sz="2400" b="1" baseline="-25000" dirty="0" smtClean="0"/>
              <a:t>1</a:t>
            </a:r>
            <a:r>
              <a:rPr lang="en-US" sz="2400" b="1" dirty="0" smtClean="0"/>
              <a:t>, r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: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l-GR" sz="2400" dirty="0" smtClean="0"/>
              <a:t>Οι ακτίνες προσπίπτουν από αριστερά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l-GR" sz="2400" dirty="0" smtClean="0"/>
              <a:t>Όταν προσπίπτουν σε </a:t>
            </a:r>
            <a:r>
              <a:rPr lang="el-GR" sz="2400" b="1" dirty="0" smtClean="0">
                <a:solidFill>
                  <a:srgbClr val="92D050"/>
                </a:solidFill>
              </a:rPr>
              <a:t>κυρτή</a:t>
            </a:r>
            <a:r>
              <a:rPr lang="el-GR" sz="2400" b="1" dirty="0" smtClean="0">
                <a:solidFill>
                  <a:schemeClr val="accent6"/>
                </a:solidFill>
              </a:rPr>
              <a:t> </a:t>
            </a:r>
            <a:r>
              <a:rPr lang="el-GR" sz="2400" dirty="0" smtClean="0"/>
              <a:t>επιφάνεια → </a:t>
            </a:r>
            <a:r>
              <a:rPr lang="en-US" sz="2400" b="1" dirty="0" smtClean="0">
                <a:solidFill>
                  <a:srgbClr val="92D050"/>
                </a:solidFill>
              </a:rPr>
              <a:t>r &gt;0  (+)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l-GR" sz="2400" dirty="0"/>
              <a:t>Όταν προσπίπτουν σε </a:t>
            </a:r>
            <a:r>
              <a:rPr lang="el-GR" sz="2400" b="1" dirty="0" smtClean="0">
                <a:solidFill>
                  <a:srgbClr val="FF0000"/>
                </a:solidFill>
              </a:rPr>
              <a:t>κοίλη</a:t>
            </a:r>
            <a:r>
              <a:rPr lang="el-GR" sz="2400" b="1" dirty="0" smtClean="0">
                <a:solidFill>
                  <a:srgbClr val="92D050"/>
                </a:solidFill>
              </a:rPr>
              <a:t> </a:t>
            </a:r>
            <a:r>
              <a:rPr lang="el-GR" sz="2400" b="1" dirty="0" smtClean="0">
                <a:solidFill>
                  <a:schemeClr val="accent6"/>
                </a:solidFill>
              </a:rPr>
              <a:t> </a:t>
            </a:r>
            <a:r>
              <a:rPr lang="el-GR" sz="2400" dirty="0"/>
              <a:t>επιφάνεια </a:t>
            </a:r>
            <a:r>
              <a:rPr lang="el-GR" sz="2400" dirty="0" smtClean="0"/>
              <a:t>→ </a:t>
            </a:r>
            <a:r>
              <a:rPr lang="en-US" sz="2400" b="1" dirty="0">
                <a:solidFill>
                  <a:srgbClr val="FF0000"/>
                </a:solidFill>
              </a:rPr>
              <a:t>r </a:t>
            </a:r>
            <a:r>
              <a:rPr lang="el-GR" sz="2400" b="1" dirty="0" smtClean="0">
                <a:solidFill>
                  <a:srgbClr val="FF0000"/>
                </a:solidFill>
              </a:rPr>
              <a:t>&lt;</a:t>
            </a:r>
            <a:r>
              <a:rPr lang="en-US" sz="2400" b="1" dirty="0" smtClean="0">
                <a:solidFill>
                  <a:srgbClr val="FF0000"/>
                </a:solidFill>
              </a:rPr>
              <a:t>0  (</a:t>
            </a:r>
            <a:r>
              <a:rPr lang="el-GR" sz="2400" b="1" dirty="0" smtClean="0">
                <a:solidFill>
                  <a:srgbClr val="FF0000"/>
                </a:solidFill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el-GR" sz="2400" b="1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l-GR" sz="2400" dirty="0"/>
              <a:t>Όταν προσπίπτουν σε </a:t>
            </a:r>
            <a:r>
              <a:rPr lang="el-GR" sz="2400" b="1" dirty="0" smtClean="0">
                <a:solidFill>
                  <a:srgbClr val="00B0F0"/>
                </a:solidFill>
              </a:rPr>
              <a:t>επίπεδη</a:t>
            </a:r>
            <a:r>
              <a:rPr lang="el-GR" sz="2400" b="1" dirty="0" smtClean="0">
                <a:solidFill>
                  <a:srgbClr val="92D050"/>
                </a:solidFill>
              </a:rPr>
              <a:t> </a:t>
            </a:r>
            <a:r>
              <a:rPr lang="el-GR" sz="2400" b="1" dirty="0" smtClean="0">
                <a:solidFill>
                  <a:schemeClr val="accent6"/>
                </a:solidFill>
              </a:rPr>
              <a:t> </a:t>
            </a:r>
            <a:r>
              <a:rPr lang="el-GR" sz="2400" dirty="0"/>
              <a:t>επιφάνεια → </a:t>
            </a:r>
            <a:r>
              <a:rPr lang="en-US" sz="2400" b="1" dirty="0">
                <a:solidFill>
                  <a:srgbClr val="00B0F0"/>
                </a:solidFill>
              </a:rPr>
              <a:t>r </a:t>
            </a:r>
            <a:r>
              <a:rPr lang="el-GR" sz="2400" b="1" dirty="0" smtClean="0">
                <a:solidFill>
                  <a:srgbClr val="00B0F0"/>
                </a:solidFill>
              </a:rPr>
              <a:t>=</a:t>
            </a:r>
            <a:r>
              <a:rPr lang="en-US" sz="2400" b="1" dirty="0" smtClean="0">
                <a:solidFill>
                  <a:srgbClr val="00B0F0"/>
                </a:solidFill>
              </a:rPr>
              <a:t>∞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43" y="4288024"/>
            <a:ext cx="4870885" cy="4924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600" dirty="0" smtClean="0"/>
              <a:t>Τύπος των κατασκευαστών φακών</a:t>
            </a:r>
            <a:endParaRPr lang="en-US" sz="2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189082"/>
            <a:ext cx="3756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όταν ο φακός περιβάλλεται από αέρα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122405" y="2162907"/>
            <a:ext cx="7089855" cy="1081369"/>
            <a:chOff x="2122405" y="2162907"/>
            <a:chExt cx="7089855" cy="1081369"/>
          </a:xfrm>
        </p:grpSpPr>
        <p:sp>
          <p:nvSpPr>
            <p:cNvPr id="5" name="TextBox 4"/>
            <p:cNvSpPr txBox="1"/>
            <p:nvPr/>
          </p:nvSpPr>
          <p:spPr>
            <a:xfrm>
              <a:off x="2122405" y="2813389"/>
              <a:ext cx="225142" cy="430887"/>
            </a:xfrm>
            <a:prstGeom prst="rect">
              <a:avLst/>
            </a:prstGeom>
            <a:solidFill>
              <a:srgbClr val="DEEBF7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l-GR" sz="2800" dirty="0" smtClean="0">
                  <a:solidFill>
                    <a:srgbClr val="FF0000"/>
                  </a:solidFill>
                </a:rPr>
                <a:t>Ε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13738" y="2162907"/>
              <a:ext cx="4331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 smtClean="0"/>
                <a:t>Ε΄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53227" y="2540318"/>
              <a:ext cx="4331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 smtClean="0"/>
                <a:t>Ε΄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87118" y="2333666"/>
              <a:ext cx="225142" cy="430887"/>
            </a:xfrm>
            <a:prstGeom prst="rect">
              <a:avLst/>
            </a:prstGeom>
            <a:solidFill>
              <a:srgbClr val="DEEBF7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l-GR" sz="2800" dirty="0" smtClean="0">
                  <a:solidFill>
                    <a:srgbClr val="FF0000"/>
                  </a:solidFill>
                </a:rPr>
                <a:t>Ε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458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01414" y="1324862"/>
            <a:ext cx="3934967" cy="3676582"/>
            <a:chOff x="701414" y="1324862"/>
            <a:chExt cx="3934967" cy="36765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1414" y="1801044"/>
              <a:ext cx="3500184" cy="32004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3539101" y="1324862"/>
              <a:ext cx="1097280" cy="1097280"/>
              <a:chOff x="4720136" y="71097"/>
              <a:chExt cx="1097280" cy="109728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835951" y="575559"/>
                <a:ext cx="354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/>
                  <a:t>π</a:t>
                </a:r>
                <a:endParaRPr lang="en-US" sz="2400" dirty="0"/>
              </a:p>
            </p:txBody>
          </p:sp>
          <p:sp>
            <p:nvSpPr>
              <p:cNvPr id="6" name="Arc 5"/>
              <p:cNvSpPr/>
              <p:nvPr/>
            </p:nvSpPr>
            <p:spPr>
              <a:xfrm rot="5400000" flipV="1">
                <a:off x="4720136" y="71097"/>
                <a:ext cx="1097280" cy="1097280"/>
              </a:xfrm>
              <a:prstGeom prst="arc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4565361" y="1324862"/>
            <a:ext cx="3887390" cy="3702080"/>
            <a:chOff x="4565361" y="1324862"/>
            <a:chExt cx="3887390" cy="37020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5361" y="1771678"/>
              <a:ext cx="3512592" cy="3255264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7355471" y="1324862"/>
              <a:ext cx="1097280" cy="1097280"/>
              <a:chOff x="4720136" y="71097"/>
              <a:chExt cx="1097280" cy="109728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835951" y="575559"/>
                <a:ext cx="354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/>
                  <a:t>π</a:t>
                </a:r>
                <a:endParaRPr lang="en-US" sz="2400" dirty="0"/>
              </a:p>
            </p:txBody>
          </p:sp>
          <p:sp>
            <p:nvSpPr>
              <p:cNvPr id="10" name="Arc 9"/>
              <p:cNvSpPr/>
              <p:nvPr/>
            </p:nvSpPr>
            <p:spPr>
              <a:xfrm rot="5400000" flipV="1">
                <a:off x="4720136" y="71097"/>
                <a:ext cx="1097280" cy="1097280"/>
              </a:xfrm>
              <a:prstGeom prst="arc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8425995" y="1324862"/>
            <a:ext cx="3816370" cy="3566050"/>
            <a:chOff x="8275275" y="1324862"/>
            <a:chExt cx="3816370" cy="35660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275" y="1873392"/>
              <a:ext cx="3267730" cy="3017520"/>
            </a:xfrm>
            <a:prstGeom prst="rect">
              <a:avLst/>
            </a:prstGeom>
            <a:ln w="12700" cap="sq" cmpd="sng">
              <a:solidFill>
                <a:srgbClr val="7891BF"/>
              </a:solidFill>
              <a:prstDash val="solid"/>
              <a:miter lim="800000"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10994365" y="1324862"/>
              <a:ext cx="1097280" cy="1097280"/>
              <a:chOff x="4720136" y="71097"/>
              <a:chExt cx="1097280" cy="109728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835951" y="575559"/>
                <a:ext cx="354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/>
                  <a:t>π</a:t>
                </a:r>
                <a:endParaRPr lang="en-US" sz="2400" dirty="0"/>
              </a:p>
            </p:txBody>
          </p:sp>
          <p:sp>
            <p:nvSpPr>
              <p:cNvPr id="13" name="Arc 12"/>
              <p:cNvSpPr/>
              <p:nvPr/>
            </p:nvSpPr>
            <p:spPr>
              <a:xfrm rot="5400000" flipV="1">
                <a:off x="4720136" y="71097"/>
                <a:ext cx="1097280" cy="1097280"/>
              </a:xfrm>
              <a:prstGeom prst="arc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1117849" y="137919"/>
            <a:ext cx="9883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ΔΙΑΔΟΣΗ ΦΩΤΟΣ ΑΠΟ ΤΟ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ΟΠΤΙΚΟ ΜΕΣΟ 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dirty="0" smtClean="0"/>
              <a:t>ΣΤΟ ΟΠΤΙΚΟ ΜΕΣΟ 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8685" y="1162565"/>
            <a:ext cx="3748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(</a:t>
            </a:r>
            <a:r>
              <a:rPr lang="en-US" sz="2400" dirty="0" err="1" smtClean="0"/>
              <a:t>i</a:t>
            </a:r>
            <a:r>
              <a:rPr lang="en-US" sz="2400" dirty="0" smtClean="0"/>
              <a:t>)  </a:t>
            </a:r>
            <a:r>
              <a:rPr lang="el-GR" sz="2400" dirty="0" smtClean="0"/>
              <a:t>αραιότερο → πυκνότερο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56601" y="1161288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(</a:t>
            </a:r>
            <a:r>
              <a:rPr lang="en-US" sz="2400" dirty="0" smtClean="0"/>
              <a:t>ii)  </a:t>
            </a:r>
            <a:r>
              <a:rPr lang="el-GR" sz="2400" dirty="0" smtClean="0"/>
              <a:t>αραιότερο → πυκνότερο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06411" y="5026942"/>
            <a:ext cx="2332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8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&lt;n</a:t>
            </a:r>
            <a:r>
              <a:rPr lang="en-US" sz="28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⇒</a:t>
            </a:r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δ&lt;α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01141" y="5029200"/>
            <a:ext cx="2375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8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&gt;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8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⇒</a:t>
            </a:r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δ&gt;α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55429" y="5029200"/>
            <a:ext cx="2347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α=0</a:t>
            </a:r>
            <a:r>
              <a:rPr lang="el-GR" sz="2800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°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⇒</a:t>
            </a:r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δ=0</a:t>
            </a:r>
            <a:r>
              <a:rPr lang="el-GR" sz="2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°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92463" y="1158861"/>
            <a:ext cx="3223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(iii) </a:t>
            </a:r>
            <a:r>
              <a:rPr lang="el-GR" sz="2400" dirty="0" smtClean="0"/>
              <a:t>κάθετη πρόσπτωση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810892" y="4044462"/>
            <a:ext cx="1156086" cy="400110"/>
          </a:xfrm>
          <a:prstGeom prst="rect">
            <a:avLst/>
          </a:prstGeom>
          <a:solidFill>
            <a:srgbClr val="FFF2C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(n</a:t>
            </a:r>
            <a:r>
              <a:rPr lang="en-US" sz="2000" baseline="-25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&gt; n</a:t>
            </a:r>
            <a:r>
              <a:rPr lang="en-US" sz="2000" baseline="-25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73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4573" r="7091" b="51761"/>
          <a:stretch/>
        </p:blipFill>
        <p:spPr>
          <a:xfrm>
            <a:off x="673426" y="1730261"/>
            <a:ext cx="10204558" cy="1857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9107" r="7091" b="17825"/>
          <a:stretch/>
        </p:blipFill>
        <p:spPr>
          <a:xfrm>
            <a:off x="673426" y="3855572"/>
            <a:ext cx="10204558" cy="2594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8614" y="565608"/>
            <a:ext cx="5914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b="1" spc="150" dirty="0" smtClean="0">
                <a:solidFill>
                  <a:srgbClr val="00B0F0"/>
                </a:solidFill>
              </a:rPr>
              <a:t>ΑΡΧΕΣ ΔΙΑΔΟΣΗΣ ΦΩΤΟΣ</a:t>
            </a:r>
            <a:endParaRPr lang="en-US" sz="4000" b="1" spc="15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7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16" y="3796824"/>
            <a:ext cx="6089433" cy="2926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5563" y="144175"/>
            <a:ext cx="3770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spc="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ΟΠΤΙΚΟΣ ΔΡΟΜΟΣ</a:t>
            </a:r>
            <a:endParaRPr lang="en-US" sz="3600" spc="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3816" y="826486"/>
                <a:ext cx="11217897" cy="955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dirty="0" smtClean="0"/>
                  <a:t>Απόσταση </a:t>
                </a:r>
                <a:r>
                  <a:rPr lang="en-US" sz="2400" dirty="0" smtClean="0"/>
                  <a:t>(</a:t>
                </a:r>
                <a:r>
                  <a:rPr lang="en-US" sz="2400" b="1" dirty="0" smtClean="0">
                    <a:solidFill>
                      <a:srgbClr val="4065A2"/>
                    </a:solidFill>
                  </a:rPr>
                  <a:t>s</a:t>
                </a:r>
                <a:r>
                  <a:rPr lang="en-US" sz="2400" dirty="0" smtClean="0"/>
                  <a:t>)</a:t>
                </a:r>
                <a:r>
                  <a:rPr lang="el-GR" sz="2400" dirty="0" smtClean="0"/>
                  <a:t> που διανύει το φως στο </a:t>
                </a:r>
                <a:r>
                  <a:rPr lang="el-GR" sz="2400" b="1" dirty="0" smtClean="0">
                    <a:solidFill>
                      <a:srgbClr val="4065A2"/>
                    </a:solidFill>
                  </a:rPr>
                  <a:t>κενό</a:t>
                </a:r>
                <a:r>
                  <a:rPr lang="el-GR" sz="2400" dirty="0" smtClean="0">
                    <a:solidFill>
                      <a:srgbClr val="4065A2"/>
                    </a:solidFill>
                  </a:rPr>
                  <a:t> </a:t>
                </a:r>
                <a:r>
                  <a:rPr lang="el-GR" sz="2400" dirty="0" smtClean="0"/>
                  <a:t>στον </a:t>
                </a:r>
                <a:r>
                  <a:rPr lang="el-GR" sz="2400" u="sng" dirty="0" smtClean="0"/>
                  <a:t>ίδιο χρόνο</a:t>
                </a:r>
                <a:r>
                  <a:rPr lang="el-GR" sz="2400" dirty="0" smtClean="0"/>
                  <a:t> </a:t>
                </a:r>
                <a:r>
                  <a:rPr lang="en-US" sz="2400" dirty="0" smtClean="0"/>
                  <a:t>(t)</a:t>
                </a:r>
                <a:r>
                  <a:rPr lang="el-GR" sz="2400" dirty="0" smtClean="0"/>
                  <a:t> που διαδίδεται σε κάποιο </a:t>
                </a:r>
                <a:r>
                  <a:rPr lang="el-GR" sz="2400" u="sng" dirty="0" smtClean="0">
                    <a:solidFill>
                      <a:schemeClr val="accent4"/>
                    </a:solidFill>
                  </a:rPr>
                  <a:t>οπτικό μέσο</a:t>
                </a:r>
                <a:r>
                  <a:rPr lang="el-GR" sz="2400" dirty="0" smtClean="0">
                    <a:solidFill>
                      <a:schemeClr val="accent4"/>
                    </a:solidFill>
                  </a:rPr>
                  <a:t> </a:t>
                </a:r>
                <a:r>
                  <a:rPr lang="el-GR" sz="2400" dirty="0" smtClean="0"/>
                  <a:t>με δείκτη διάθλασης (δ.δ.)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2400" b="1" i="1" smtClean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accent4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1" i="1">
                                <a:solidFill>
                                  <a:schemeClr val="accent4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accent4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chemeClr val="accent4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en-US" sz="2400" b="1" i="1">
                            <a:solidFill>
                              <a:schemeClr val="accent4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𝒄</m:t>
                        </m:r>
                      </m:den>
                    </m:f>
                  </m:oMath>
                </a14:m>
                <a:endParaRPr lang="en-US" sz="2400" b="1" i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16" y="826486"/>
                <a:ext cx="11217897" cy="955903"/>
              </a:xfrm>
              <a:prstGeom prst="rect">
                <a:avLst/>
              </a:prstGeom>
              <a:blipFill rotWithShape="0">
                <a:blip r:embed="rId3"/>
                <a:stretch>
                  <a:fillRect l="-815" t="-5128" r="-923"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11861" y="2346997"/>
                <a:ext cx="3355277" cy="1633460"/>
              </a:xfrm>
              <a:prstGeom prst="rect">
                <a:avLst/>
              </a:prstGeom>
              <a:ln w="28575">
                <a:prstDash val="sysDash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l-GR" sz="2000" dirty="0" smtClean="0"/>
                  <a:t>Σε οπτικό μέσο (δ.δ: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000" dirty="0" smtClean="0"/>
                  <a:t>):  </a:t>
                </a:r>
              </a:p>
              <a:p>
                <a:pPr>
                  <a:lnSpc>
                    <a:spcPct val="150000"/>
                  </a:lnSpc>
                </a:pPr>
                <a:r>
                  <a:rPr lang="el-GR" sz="2000" dirty="0" smtClean="0"/>
                  <a:t>ταχύτητα</a:t>
                </a:r>
                <a:r>
                  <a:rPr lang="en-US" sz="2000" dirty="0" smtClean="0"/>
                  <a:t> </a:t>
                </a:r>
                <a:r>
                  <a:rPr lang="el-GR" sz="2000" dirty="0" smtClean="0"/>
                  <a:t>φωτός</a:t>
                </a:r>
                <a:r>
                  <a:rPr lang="en-US" sz="2000" dirty="0" smtClean="0"/>
                  <a:t>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l-GR" sz="2000" dirty="0" smtClean="0"/>
              </a:p>
              <a:p>
                <a:pPr>
                  <a:lnSpc>
                    <a:spcPct val="150000"/>
                  </a:lnSpc>
                </a:pPr>
                <a:r>
                  <a:rPr lang="el-GR" sz="2000" b="1" dirty="0" smtClean="0">
                    <a:solidFill>
                      <a:srgbClr val="4065A2"/>
                    </a:solidFill>
                  </a:rPr>
                  <a:t>Γεωμετρικός δρόμος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4065A2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2000" b="1" i="1" smtClean="0">
                        <a:solidFill>
                          <a:srgbClr val="4065A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rgbClr val="4065A2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000" b="1" i="1" smtClean="0">
                        <a:solidFill>
                          <a:srgbClr val="4065A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000" b="1" i="1" smtClean="0">
                        <a:solidFill>
                          <a:srgbClr val="4065A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endParaRPr lang="el-GR" sz="2000" b="1" dirty="0" smtClean="0">
                  <a:solidFill>
                    <a:srgbClr val="4065A2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861" y="2346997"/>
                <a:ext cx="3355277" cy="1633460"/>
              </a:xfrm>
              <a:prstGeom prst="rect">
                <a:avLst/>
              </a:prstGeom>
              <a:blipFill rotWithShape="0">
                <a:blip r:embed="rId4"/>
                <a:stretch>
                  <a:fillRect l="-1622" b="-1832"/>
                </a:stretch>
              </a:blipFill>
              <a:ln w="28575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432153" y="1721506"/>
            <a:ext cx="4488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Διάδοση φωτός για χρονικό </a:t>
            </a:r>
            <a:r>
              <a:rPr lang="el-GR" sz="2400" dirty="0" smtClean="0"/>
              <a:t>διάστημα</a:t>
            </a:r>
            <a:r>
              <a:rPr lang="el-GR" sz="2000" dirty="0" smtClean="0"/>
              <a:t> </a:t>
            </a:r>
            <a:r>
              <a:rPr lang="en-US" sz="2000" dirty="0" smtClean="0"/>
              <a:t>t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38592" y="2346997"/>
                <a:ext cx="5404172" cy="1255728"/>
              </a:xfrm>
              <a:prstGeom prst="rect">
                <a:avLst/>
              </a:prstGeom>
              <a:noFill/>
              <a:ln w="25400">
                <a:solidFill>
                  <a:srgbClr val="4065A2"/>
                </a:solidFill>
                <a:prstDash val="sysDash"/>
              </a:ln>
            </p:spPr>
            <p:txBody>
              <a:bodyPr wrap="none" rtlCol="0">
                <a:spAutoFit/>
              </a:bodyPr>
              <a:lstStyle/>
              <a:p>
                <a:pPr marL="342900" indent="-342900" algn="ctr">
                  <a:lnSpc>
                    <a:spcPct val="114000"/>
                  </a:lnSpc>
                  <a:buFont typeface="Arial" panose="020B0604020202020204" pitchFamily="34" charset="0"/>
                  <a:buChar char="•"/>
                </a:pPr>
                <a:r>
                  <a:rPr lang="el-GR" sz="2000" dirty="0" smtClean="0"/>
                  <a:t>Στο κενό:</a:t>
                </a:r>
                <a:r>
                  <a:rPr lang="en-US" sz="2000" dirty="0" smtClean="0"/>
                  <a:t>  </a:t>
                </a:r>
                <a:endParaRPr lang="el-GR" sz="2000" dirty="0" smtClean="0"/>
              </a:p>
              <a:p>
                <a:pPr>
                  <a:lnSpc>
                    <a:spcPct val="114000"/>
                  </a:lnSpc>
                </a:pPr>
                <a:r>
                  <a:rPr lang="el-GR" sz="2000" dirty="0" smtClean="0"/>
                  <a:t>ταχύτητα</a:t>
                </a:r>
                <a:r>
                  <a:rPr lang="en-US" sz="2000" dirty="0" smtClean="0"/>
                  <a:t> </a:t>
                </a:r>
                <a:r>
                  <a:rPr lang="el-GR" sz="2000" dirty="0" smtClean="0"/>
                  <a:t>φωτός</a:t>
                </a:r>
                <a:r>
                  <a:rPr lang="en-US" sz="2000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l-GR" sz="2000" dirty="0" smtClean="0"/>
              </a:p>
              <a:p>
                <a:pPr>
                  <a:lnSpc>
                    <a:spcPct val="150000"/>
                  </a:lnSpc>
                </a:pPr>
                <a:r>
                  <a:rPr lang="el-GR" sz="2000" b="1" dirty="0" smtClean="0">
                    <a:solidFill>
                      <a:schemeClr val="accent4"/>
                    </a:solidFill>
                  </a:rPr>
                  <a:t>Οπτικός δρόμος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𝐬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l-GR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92" y="2346997"/>
                <a:ext cx="5404172" cy="1255728"/>
              </a:xfrm>
              <a:prstGeom prst="rect">
                <a:avLst/>
              </a:prstGeom>
              <a:blipFill rotWithShape="0">
                <a:blip r:embed="rId5"/>
                <a:stretch>
                  <a:fillRect l="-1011" b="-2857"/>
                </a:stretch>
              </a:blipFill>
              <a:ln w="25400">
                <a:solidFill>
                  <a:srgbClr val="4065A2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4647" y="3879724"/>
                <a:ext cx="1381147" cy="369332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rgbClr val="5473A6"/>
                </a:solidFill>
                <a:prstDash val="sysDash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47" y="3879724"/>
                <a:ext cx="1381147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22225">
                <a:solidFill>
                  <a:srgbClr val="5473A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900417" y="3879724"/>
                <a:ext cx="1397113" cy="369332"/>
              </a:xfrm>
              <a:prstGeom prst="rect">
                <a:avLst/>
              </a:prstGeom>
              <a:solidFill>
                <a:schemeClr val="bg1"/>
              </a:solidFill>
              <a:ln w="22225">
                <a:prstDash val="sysDash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417" y="3879724"/>
                <a:ext cx="1397113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22225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432153" y="3879724"/>
                <a:ext cx="1397113" cy="369332"/>
              </a:xfrm>
              <a:prstGeom prst="rect">
                <a:avLst/>
              </a:prstGeom>
              <a:solidFill>
                <a:schemeClr val="bg1"/>
              </a:solidFill>
              <a:ln w="22225"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153" y="3879724"/>
                <a:ext cx="1397113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2225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V="1">
            <a:off x="1143976" y="4249056"/>
            <a:ext cx="0" cy="54864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336176" y="4249056"/>
            <a:ext cx="0" cy="54864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796050" y="4249056"/>
            <a:ext cx="0" cy="54864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463470" y="4644607"/>
                <a:ext cx="482125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sz="2000" dirty="0" smtClean="0"/>
                  <a:t>Γεωμετρικός δρόμος</a:t>
                </a:r>
                <a:r>
                  <a:rPr lang="en-US" sz="2000" dirty="0" smtClean="0"/>
                  <a:t>:  </a:t>
                </a:r>
                <a:r>
                  <a:rPr lang="el-GR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470" y="4644607"/>
                <a:ext cx="4821256" cy="400110"/>
              </a:xfrm>
              <a:prstGeom prst="rect">
                <a:avLst/>
              </a:prstGeom>
              <a:blipFill rotWithShape="0">
                <a:blip r:embed="rId9"/>
                <a:stretch>
                  <a:fillRect l="-1138"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463470" y="5251614"/>
                <a:ext cx="470712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sz="2000" dirty="0" smtClean="0"/>
                  <a:t>Οπτικός δρόμος</a:t>
                </a:r>
                <a:r>
                  <a:rPr lang="en-US" sz="2000" dirty="0" smtClean="0"/>
                  <a:t>:           </a:t>
                </a:r>
                <a:r>
                  <a:rPr lang="el-GR" sz="20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470" y="5251614"/>
                <a:ext cx="4707122" cy="400110"/>
              </a:xfrm>
              <a:prstGeom prst="rect">
                <a:avLst/>
              </a:prstGeom>
              <a:blipFill rotWithShape="0">
                <a:blip r:embed="rId10"/>
                <a:stretch>
                  <a:fillRect l="-1166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200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970" y="456936"/>
            <a:ext cx="4157832" cy="60965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8544" y="609336"/>
            <a:ext cx="3801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Φαινόμενη ανύψωση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51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636104" y="3408438"/>
            <a:ext cx="10880035" cy="27980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08835" y="3411416"/>
            <a:ext cx="108813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314575" y="1590675"/>
            <a:ext cx="2209800" cy="182074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714625" y="781050"/>
            <a:ext cx="2381250" cy="2630366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28259" y="3414395"/>
            <a:ext cx="2209800" cy="1820741"/>
          </a:xfrm>
          <a:prstGeom prst="line">
            <a:avLst/>
          </a:prstGeom>
          <a:ln w="28575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29866" y="2671115"/>
            <a:ext cx="2381250" cy="2630366"/>
          </a:xfrm>
          <a:prstGeom prst="line">
            <a:avLst/>
          </a:prstGeom>
          <a:ln w="28575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736622" y="1911585"/>
            <a:ext cx="530579" cy="589460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3000895" y="2156480"/>
            <a:ext cx="555105" cy="455185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3115665" y="2252435"/>
            <a:ext cx="555105" cy="455185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753630" y="1135965"/>
            <a:ext cx="0" cy="54864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095875" y="3411416"/>
            <a:ext cx="1666169" cy="274772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504274" y="3408438"/>
            <a:ext cx="2257770" cy="2744168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6111240" y="5074920"/>
            <a:ext cx="285750" cy="476250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970270" y="5189220"/>
            <a:ext cx="323850" cy="395236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6076950" y="5318760"/>
            <a:ext cx="323850" cy="395236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6711696" y="6111240"/>
            <a:ext cx="94792" cy="9525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702552" y="5191779"/>
            <a:ext cx="94792" cy="952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791702" y="5872413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72349" y="4954054"/>
            <a:ext cx="506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l-G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΄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334" y="375585"/>
            <a:ext cx="1386561" cy="1416974"/>
          </a:xfrm>
          <a:prstGeom prst="rect">
            <a:avLst/>
          </a:prstGeom>
        </p:spPr>
      </p:pic>
      <p:cxnSp>
        <p:nvCxnSpPr>
          <p:cNvPr id="52" name="Straight Arrow Connector 51"/>
          <p:cNvCxnSpPr/>
          <p:nvPr/>
        </p:nvCxnSpPr>
        <p:spPr>
          <a:xfrm>
            <a:off x="8335736" y="3408438"/>
            <a:ext cx="0" cy="2798052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157643" y="4487218"/>
            <a:ext cx="49564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d</a:t>
            </a:r>
            <a:r>
              <a:rPr lang="en-US" sz="2800" baseline="-25000" dirty="0" smtClean="0"/>
              <a:t>1</a:t>
            </a:r>
            <a:endParaRPr lang="en-US" sz="2800" baseline="-25000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7418615" y="3406336"/>
            <a:ext cx="0" cy="1874520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229317" y="4040560"/>
            <a:ext cx="49564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d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7098506" y="5255732"/>
            <a:ext cx="548640" cy="0"/>
          </a:xfrm>
          <a:prstGeom prst="line">
            <a:avLst/>
          </a:prstGeom>
          <a:ln w="127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118882" y="6181998"/>
            <a:ext cx="1371600" cy="0"/>
          </a:xfrm>
          <a:prstGeom prst="line">
            <a:avLst/>
          </a:prstGeom>
          <a:ln w="127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486686" y="275427"/>
            <a:ext cx="3801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Φαινόμενη ανύψωση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966480" y="275426"/>
                <a:ext cx="2618602" cy="58477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b="1" i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sz="3200" b="1" i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3200" b="1" i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1" i="1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3200" b="1" i="1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1" i="1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b="1" i="1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3200" b="1" i="1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6480" y="275426"/>
                <a:ext cx="2618602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768184" y="2804101"/>
            <a:ext cx="495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</a:t>
            </a:r>
            <a:r>
              <a:rPr lang="en-US" sz="2800" b="1" baseline="-25000" dirty="0" smtClean="0"/>
              <a:t>1</a:t>
            </a:r>
            <a:endParaRPr lang="en-US" sz="2800" b="1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678888" y="351734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&gt;n</a:t>
            </a:r>
            <a:r>
              <a:rPr lang="en-US" sz="2800" b="1" baseline="-25000" dirty="0" smtClean="0"/>
              <a:t>1</a:t>
            </a:r>
            <a:endParaRPr lang="en-US" sz="2800" b="1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/>
              <p:cNvSpPr/>
              <p:nvPr/>
            </p:nvSpPr>
            <p:spPr>
              <a:xfrm>
                <a:off x="9887041" y="3799904"/>
                <a:ext cx="1259191" cy="735138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l-GR" sz="2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l-G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7041" y="3799904"/>
                <a:ext cx="1259191" cy="73513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/>
          <p:cNvSpPr/>
          <p:nvPr/>
        </p:nvSpPr>
        <p:spPr>
          <a:xfrm>
            <a:off x="9709809" y="3631243"/>
            <a:ext cx="1614854" cy="1034993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7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13700</TotalTime>
  <Words>1111</Words>
  <Application>Microsoft Office PowerPoint</Application>
  <PresentationFormat>Widescreen</PresentationFormat>
  <Paragraphs>296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Cambria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256</cp:revision>
  <dcterms:created xsi:type="dcterms:W3CDTF">2023-10-09T16:06:34Z</dcterms:created>
  <dcterms:modified xsi:type="dcterms:W3CDTF">2024-11-03T10:31:16Z</dcterms:modified>
</cp:coreProperties>
</file>