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3" r:id="rId2"/>
    <p:sldId id="402" r:id="rId3"/>
    <p:sldId id="389" r:id="rId4"/>
    <p:sldId id="404" r:id="rId5"/>
    <p:sldId id="405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1814"/>
    <a:srgbClr val="FFF2CC"/>
    <a:srgbClr val="D45555"/>
    <a:srgbClr val="E39393"/>
    <a:srgbClr val="E2826E"/>
    <a:srgbClr val="F8D4B4"/>
    <a:srgbClr val="92D050"/>
    <a:srgbClr val="DD705E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75704-EF82-47BC-9716-75990489DF1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7979-8CD4-46D9-9A13-B3111227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A197-56DD-4533-83A7-C91D129737FC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69" t="1154" r="2510" b="74507"/>
          <a:stretch/>
        </p:blipFill>
        <p:spPr>
          <a:xfrm>
            <a:off x="6259863" y="2098941"/>
            <a:ext cx="540123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72" r="50183"/>
          <a:stretch/>
        </p:blipFill>
        <p:spPr>
          <a:xfrm>
            <a:off x="464532" y="2098941"/>
            <a:ext cx="538711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133" y="1043410"/>
            <a:ext cx="28504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ΣΥΓΚΛΙΝΟΝΤΕΣ</a:t>
            </a:r>
            <a:r>
              <a:rPr lang="en-US" sz="2800" dirty="0" smtClean="0">
                <a:solidFill>
                  <a:prstClr val="white"/>
                </a:solidFill>
              </a:rPr>
              <a:t> (+)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928" y="1043410"/>
            <a:ext cx="304442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ΑΠΟΚΛΙΝΟΝΤΕΣ</a:t>
            </a:r>
            <a:r>
              <a:rPr lang="en-US" sz="2800" dirty="0" smtClean="0">
                <a:solidFill>
                  <a:prstClr val="white"/>
                </a:solidFill>
              </a:rPr>
              <a:t> (-)</a:t>
            </a:r>
            <a:r>
              <a:rPr lang="el-GR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9947" y="5231554"/>
            <a:ext cx="145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συγκλίνουσα δεσμη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9172" y="5231555"/>
            <a:ext cx="14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αποκλίνουσα δεσμη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549" y="5231557"/>
            <a:ext cx="1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παράλληλη δεσμη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713" y="5231555"/>
            <a:ext cx="1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παράλληλη δεσμη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28038" y="5572277"/>
            <a:ext cx="822960" cy="0"/>
          </a:xfrm>
          <a:prstGeom prst="straightConnector1">
            <a:avLst/>
          </a:prstGeom>
          <a:ln w="571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45166" y="5572277"/>
            <a:ext cx="822960" cy="0"/>
          </a:xfrm>
          <a:prstGeom prst="straightConnector1">
            <a:avLst/>
          </a:prstGeom>
          <a:ln w="571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96448" y="3968685"/>
            <a:ext cx="0" cy="1262869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88522" y="3893270"/>
            <a:ext cx="0" cy="1338285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99947" y="3695307"/>
            <a:ext cx="312174" cy="1536248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964133" y="4326903"/>
            <a:ext cx="0" cy="904651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8844" y="3056101"/>
            <a:ext cx="935664" cy="37062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168844" y="3426726"/>
            <a:ext cx="935664" cy="37062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260000" flipH="1">
            <a:off x="8205802" y="3232805"/>
            <a:ext cx="935664" cy="37062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1277" y="2318081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9482" y="3265047"/>
            <a:ext cx="274320" cy="274320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4165" y="2051244"/>
            <a:ext cx="742511" cy="923330"/>
          </a:xfrm>
          <a:prstGeom prst="rect">
            <a:avLst/>
          </a:prstGeom>
          <a:solidFill>
            <a:schemeClr val="bg1">
              <a:lumMod val="75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58268" y="3283223"/>
            <a:ext cx="274320" cy="27432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709" y="143435"/>
            <a:ext cx="1724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ΦΑΚΟΙ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6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658" y="825556"/>
            <a:ext cx="10891156" cy="442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Αντικείμενο τοποθετείται σε απόσταση 60 cm από συγκλίνοντα φακό εστιακής απόστασης f=20cm. </a:t>
            </a:r>
            <a:endParaRPr lang="el-GR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spcAft>
                <a:spcPts val="1000"/>
              </a:spcAft>
              <a:buFontTx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ποιά απόσταση από το φακό θα σχηματιστεί είδωλο; </a:t>
            </a:r>
            <a:endParaRPr lang="en-US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spcAft>
                <a:spcPts val="1000"/>
              </a:spcAft>
              <a:buFontTx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είδωλο που σχηματίζεται είναι πραγματικό ή φανταστικό; </a:t>
            </a:r>
            <a:endParaRPr lang="en-US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spcAft>
                <a:spcPts val="1000"/>
              </a:spcAft>
              <a:buFontTx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Πόση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είναι η εγκάρσια γραμμική μεγέθυνση; </a:t>
            </a:r>
            <a:endParaRPr lang="en-US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spcAft>
                <a:spcPts val="1000"/>
              </a:spcAft>
              <a:buFontTx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 φακός ήταν αποκλίνων σε ποιά θέση θα σχηματιζόταν είδωλο και ποιά θα ήταν η αντίστοιχη εγκάρσια γραμμική μεγέθυνση;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30" y="590083"/>
            <a:ext cx="1032510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Αντικείμενο τοποθετείται σε απόσταση 60 cm από φακό οπότε σχηματίζεται πραγματικό είδωλο σε απόσταση 30cm από το </a:t>
            </a: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φακό.</a:t>
            </a:r>
            <a:endParaRPr lang="en-US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φακός είναι συγκλίνων ή αποκλίνων; Ποιά είναι η εστιακή του απόσταση</a:t>
            </a: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arenBoth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Ποιά η εγκάρσια γραμμική μεγέθυνση; Πόση είναι η εγκάρσια γραμμική μεγέθυνση όταν το αντικείμενο τοποθετηθεί σε απόσταση 30cm από το φακό;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arenBoth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 ο φακός ήταν αποκλίνων σε ποιά θέση θα σχηματιζόταν φανταστικό είδωλο και ποιά θα ήταν η αντίστοιχη εγκάρσια γραμμική μεγέθυνση</a:t>
            </a: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768" y="191098"/>
            <a:ext cx="626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ΣΥΣΤΗΜΑΤΑ ΔΥΟ ΛΕΠΤΩΝ ΦΑΚΩΝ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 &amp;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i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78" y="82207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&gt;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93302" y="1598368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2018292" y="1441205"/>
            <a:ext cx="150019" cy="157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2018292" y="5255968"/>
            <a:ext cx="150019" cy="157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481" y="3427168"/>
            <a:ext cx="1216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35856" y="338430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4669" y="33885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150018" y="2933392"/>
            <a:ext cx="228600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64318" y="2933392"/>
            <a:ext cx="1828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>
            <a:off x="2093302" y="2933392"/>
            <a:ext cx="1828984" cy="993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2"/>
          </p:cNvCxnSpPr>
          <p:nvPr/>
        </p:nvCxnSpPr>
        <p:spPr>
          <a:xfrm>
            <a:off x="264318" y="2933392"/>
            <a:ext cx="1828983" cy="98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93302" y="3913242"/>
            <a:ext cx="1834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3807986" y="3433461"/>
            <a:ext cx="228600" cy="493776"/>
          </a:xfrm>
          <a:prstGeom prst="downArrow">
            <a:avLst/>
          </a:prstGeom>
          <a:solidFill>
            <a:srgbClr val="B4C7E7"/>
          </a:solidFill>
          <a:ln>
            <a:solidFill>
              <a:srgbClr val="607BA7"/>
            </a:solidFill>
            <a:prstDash val="sys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660300" y="1598544"/>
            <a:ext cx="0" cy="4206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585290" y="1441381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6585290" y="5749808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88463" y="338104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13397" y="338344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22286" y="3914132"/>
            <a:ext cx="2738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60954" y="2487279"/>
            <a:ext cx="5209732" cy="142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22286" y="2489651"/>
            <a:ext cx="7926814" cy="142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 flipV="1">
            <a:off x="11731822" y="2482469"/>
            <a:ext cx="228600" cy="96012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23" idx="2"/>
          </p:cNvCxnSpPr>
          <p:nvPr/>
        </p:nvCxnSpPr>
        <p:spPr>
          <a:xfrm>
            <a:off x="3922286" y="3927237"/>
            <a:ext cx="2743201" cy="1553553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664381" y="2471249"/>
            <a:ext cx="5181741" cy="299832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03681" y="3923986"/>
            <a:ext cx="1813418" cy="317035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2" idx="2"/>
          </p:cNvCxnSpPr>
          <p:nvPr/>
        </p:nvCxnSpPr>
        <p:spPr>
          <a:xfrm flipH="1" flipV="1">
            <a:off x="264318" y="2933392"/>
            <a:ext cx="1828983" cy="1307629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4193" y="2933392"/>
            <a:ext cx="373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3141" y="3086813"/>
            <a:ext cx="319852" cy="17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39704" y="3134548"/>
            <a:ext cx="278459" cy="150519"/>
            <a:chOff x="639704" y="3134548"/>
            <a:chExt cx="278459" cy="15051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638109" y="3676586"/>
            <a:ext cx="278459" cy="150519"/>
            <a:chOff x="639704" y="3134548"/>
            <a:chExt cx="278459" cy="150519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9896216">
            <a:off x="2595995" y="3837982"/>
            <a:ext cx="278459" cy="150519"/>
            <a:chOff x="639704" y="3134548"/>
            <a:chExt cx="278459" cy="15051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19896216">
            <a:off x="4802159" y="3906449"/>
            <a:ext cx="484338" cy="81422"/>
            <a:chOff x="462484" y="3169778"/>
            <a:chExt cx="484338" cy="81422"/>
          </a:xfrm>
        </p:grpSpPr>
        <p:cxnSp>
          <p:nvCxnSpPr>
            <p:cNvPr id="51" name="Straight Arrow Connector 50"/>
            <p:cNvCxnSpPr/>
            <p:nvPr/>
          </p:nvCxnSpPr>
          <p:spPr>
            <a:xfrm rot="1703784" flipV="1">
              <a:off x="462484" y="3169778"/>
              <a:ext cx="484338" cy="2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/>
        </p:nvCxnSpPr>
        <p:spPr>
          <a:xfrm flipV="1">
            <a:off x="9028056" y="2900852"/>
            <a:ext cx="520864" cy="9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 rot="805723" flipV="1">
            <a:off x="7608460" y="3542895"/>
            <a:ext cx="278459" cy="150519"/>
            <a:chOff x="639704" y="3134548"/>
            <a:chExt cx="278459" cy="150519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805723" flipV="1">
            <a:off x="9622711" y="2988348"/>
            <a:ext cx="278459" cy="150519"/>
            <a:chOff x="639704" y="3134548"/>
            <a:chExt cx="278459" cy="150519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267615" y="3575959"/>
            <a:ext cx="520864" cy="100627"/>
            <a:chOff x="5267615" y="3575959"/>
            <a:chExt cx="520864" cy="100627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-18254" y="3738709"/>
            <a:ext cx="1426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4472C4"/>
                </a:solidFill>
              </a:rPr>
              <a:t>αντικείμενο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206429" y="3558526"/>
            <a:ext cx="93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τελικό </a:t>
            </a:r>
          </a:p>
          <a:p>
            <a:r>
              <a:rPr lang="el-GR" sz="2000" dirty="0" smtClean="0">
                <a:solidFill>
                  <a:srgbClr val="70AD47"/>
                </a:solidFill>
              </a:rPr>
              <a:t>είδωλο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84213" y="2531420"/>
            <a:ext cx="2104294" cy="646331"/>
          </a:xfrm>
          <a:prstGeom prst="rect">
            <a:avLst/>
          </a:prstGeom>
          <a:ln w="28575">
            <a:solidFill>
              <a:srgbClr val="4472C4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07BA7"/>
                </a:solidFill>
              </a:rPr>
              <a:t>“</a:t>
            </a:r>
            <a:r>
              <a:rPr lang="el-GR" dirty="0" smtClean="0">
                <a:solidFill>
                  <a:srgbClr val="607BA7"/>
                </a:solidFill>
              </a:rPr>
              <a:t>ενδιάμεσο</a:t>
            </a:r>
            <a:r>
              <a:rPr lang="en-US" dirty="0" smtClean="0">
                <a:solidFill>
                  <a:srgbClr val="607BA7"/>
                </a:solidFill>
              </a:rPr>
              <a:t>”</a:t>
            </a:r>
            <a:r>
              <a:rPr lang="el-GR" dirty="0" smtClean="0">
                <a:solidFill>
                  <a:srgbClr val="607BA7"/>
                </a:solidFill>
              </a:rPr>
              <a:t> είδωλο</a:t>
            </a:r>
          </a:p>
          <a:p>
            <a:pPr algn="ctr"/>
            <a:r>
              <a:rPr lang="el-GR" dirty="0" smtClean="0">
                <a:solidFill>
                  <a:srgbClr val="607BA7"/>
                </a:solidFill>
              </a:rPr>
              <a:t>(από τον 1ο φακό )</a:t>
            </a:r>
            <a:endParaRPr lang="en-US" dirty="0">
              <a:solidFill>
                <a:srgbClr val="607BA7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41661" y="15417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27116" y="1521291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708" y="227653"/>
            <a:ext cx="626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ΣΥΣΤΗΜΑΤΑ ΔΥΟ ΛΕΠΤΩΝ ΦΑΚΩΝ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 &amp;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i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67" y="983038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&lt;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36815" y="1598368"/>
            <a:ext cx="0" cy="4206240"/>
          </a:xfrm>
          <a:prstGeom prst="line">
            <a:avLst/>
          </a:prstGeom>
          <a:ln w="254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661805" y="1441205"/>
            <a:ext cx="150019" cy="157163"/>
          </a:xfrm>
          <a:prstGeom prst="triangle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661805" y="5753990"/>
            <a:ext cx="150019" cy="157163"/>
          </a:xfrm>
          <a:prstGeom prst="triangle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20878" y="3427168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42149" y="338088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76862" y="338854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1889643" y="2933392"/>
            <a:ext cx="228600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003943" y="293339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>
            <a:off x="4736814" y="2931716"/>
            <a:ext cx="5489272" cy="147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3943" y="2933392"/>
            <a:ext cx="2732871" cy="147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7142" y="4410756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10111786" y="3435211"/>
            <a:ext cx="228600" cy="969010"/>
          </a:xfrm>
          <a:prstGeom prst="downArrow">
            <a:avLst/>
          </a:prstGeom>
          <a:solidFill>
            <a:srgbClr val="B4C7E7"/>
          </a:solidFill>
          <a:ln>
            <a:solidFill>
              <a:srgbClr val="607BA7"/>
            </a:solidFill>
            <a:prstDash val="sys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09253" y="1598544"/>
            <a:ext cx="0" cy="4206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034243" y="1441381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6034243" y="5749808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66174" y="3381048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endCxn id="23" idx="2"/>
          </p:cNvCxnSpPr>
          <p:nvPr/>
        </p:nvCxnSpPr>
        <p:spPr>
          <a:xfrm>
            <a:off x="4736813" y="3112534"/>
            <a:ext cx="5489273" cy="1291687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2" idx="2"/>
          </p:cNvCxnSpPr>
          <p:nvPr/>
        </p:nvCxnSpPr>
        <p:spPr>
          <a:xfrm flipH="1" flipV="1">
            <a:off x="2003943" y="2933392"/>
            <a:ext cx="2732869" cy="179142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521254" y="3379917"/>
            <a:ext cx="91440" cy="91440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6761176" y="3425637"/>
            <a:ext cx="182880" cy="183411"/>
          </a:xfrm>
          <a:prstGeom prst="downArrow">
            <a:avLst/>
          </a:prstGeom>
          <a:solidFill>
            <a:schemeClr val="accent6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110284" y="2362299"/>
            <a:ext cx="1920495" cy="204856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62296" y="2690428"/>
            <a:ext cx="2104294" cy="646331"/>
          </a:xfrm>
          <a:prstGeom prst="rect">
            <a:avLst/>
          </a:prstGeom>
          <a:ln w="28575">
            <a:solidFill>
              <a:srgbClr val="B4C7E7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07BA7"/>
                </a:solidFill>
              </a:rPr>
              <a:t>“</a:t>
            </a:r>
            <a:r>
              <a:rPr lang="el-GR" dirty="0" smtClean="0">
                <a:solidFill>
                  <a:srgbClr val="607BA7"/>
                </a:solidFill>
              </a:rPr>
              <a:t>ενδιάμεσο</a:t>
            </a:r>
            <a:r>
              <a:rPr lang="en-US" dirty="0" smtClean="0">
                <a:solidFill>
                  <a:srgbClr val="607BA7"/>
                </a:solidFill>
              </a:rPr>
              <a:t>”</a:t>
            </a:r>
            <a:r>
              <a:rPr lang="el-GR" dirty="0" smtClean="0">
                <a:solidFill>
                  <a:srgbClr val="607BA7"/>
                </a:solidFill>
              </a:rPr>
              <a:t> είδωλο</a:t>
            </a:r>
          </a:p>
          <a:p>
            <a:pPr algn="ctr"/>
            <a:r>
              <a:rPr lang="el-GR" dirty="0" smtClean="0">
                <a:solidFill>
                  <a:srgbClr val="607BA7"/>
                </a:solidFill>
              </a:rPr>
              <a:t>(από τον 1ο φακό )</a:t>
            </a:r>
            <a:endParaRPr lang="en-US" dirty="0">
              <a:solidFill>
                <a:srgbClr val="607BA7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84831" y="3072353"/>
            <a:ext cx="541231" cy="156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5336" y="2931716"/>
            <a:ext cx="373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418548" y="3161320"/>
            <a:ext cx="278459" cy="150519"/>
            <a:chOff x="639704" y="3134548"/>
            <a:chExt cx="278459" cy="150519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062851" y="4049653"/>
            <a:ext cx="278459" cy="150519"/>
            <a:chOff x="639704" y="3134548"/>
            <a:chExt cx="278459" cy="150519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9896216">
            <a:off x="5263736" y="4337670"/>
            <a:ext cx="278459" cy="150519"/>
            <a:chOff x="639704" y="3134548"/>
            <a:chExt cx="278459" cy="150519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19896216">
            <a:off x="4898959" y="4403691"/>
            <a:ext cx="484338" cy="81422"/>
            <a:chOff x="462484" y="3169778"/>
            <a:chExt cx="484338" cy="81422"/>
          </a:xfrm>
        </p:grpSpPr>
        <p:cxnSp>
          <p:nvCxnSpPr>
            <p:cNvPr id="41" name="Straight Arrow Connector 40"/>
            <p:cNvCxnSpPr/>
            <p:nvPr/>
          </p:nvCxnSpPr>
          <p:spPr>
            <a:xfrm rot="1703784" flipV="1">
              <a:off x="462484" y="3169778"/>
              <a:ext cx="484338" cy="2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9122616" flipV="1">
            <a:off x="6114546" y="4036299"/>
            <a:ext cx="661020" cy="45719"/>
            <a:chOff x="636948" y="3153470"/>
            <a:chExt cx="278459" cy="150517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6948" y="3153470"/>
              <a:ext cx="278459" cy="1505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490715">
            <a:off x="5184505" y="3228868"/>
            <a:ext cx="520864" cy="100627"/>
            <a:chOff x="5267615" y="3575959"/>
            <a:chExt cx="520864" cy="100627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490715" flipH="1" flipV="1">
            <a:off x="7230131" y="3711079"/>
            <a:ext cx="520864" cy="100627"/>
            <a:chOff x="5267615" y="3575959"/>
            <a:chExt cx="520864" cy="100627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9896216">
            <a:off x="7661278" y="4333235"/>
            <a:ext cx="278459" cy="150519"/>
            <a:chOff x="639704" y="3134548"/>
            <a:chExt cx="278459" cy="150519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931606">
            <a:off x="3372718" y="2996279"/>
            <a:ext cx="520864" cy="100627"/>
            <a:chOff x="5267615" y="3575959"/>
            <a:chExt cx="520864" cy="100627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6392445" y="2557264"/>
            <a:ext cx="93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τελικό </a:t>
            </a:r>
          </a:p>
          <a:p>
            <a:r>
              <a:rPr lang="el-GR" sz="2000" dirty="0" smtClean="0">
                <a:solidFill>
                  <a:srgbClr val="70AD47"/>
                </a:solidFill>
              </a:rPr>
              <a:t>είδωλο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921" y="406817"/>
            <a:ext cx="9239132" cy="523220"/>
          </a:xfrm>
          <a:prstGeom prst="rect">
            <a:avLst/>
          </a:prstGeom>
          <a:solidFill>
            <a:srgbClr val="FFF2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</a:rPr>
              <a:t>Οπτική Ισχύς </a:t>
            </a:r>
            <a:r>
              <a:rPr lang="en-US" sz="2800" b="1" dirty="0" smtClean="0">
                <a:solidFill>
                  <a:prstClr val="black"/>
                </a:solidFill>
              </a:rPr>
              <a:t>P </a:t>
            </a:r>
            <a:r>
              <a:rPr lang="en-US" sz="2800" dirty="0" smtClean="0">
                <a:solidFill>
                  <a:prstClr val="black"/>
                </a:solidFill>
              </a:rPr>
              <a:t>:   </a:t>
            </a:r>
            <a:r>
              <a:rPr lang="el-GR" sz="2800" dirty="0" smtClean="0">
                <a:solidFill>
                  <a:prstClr val="black"/>
                </a:solidFill>
              </a:rPr>
              <a:t>Μονάδα (</a:t>
            </a:r>
            <a:r>
              <a:rPr lang="en-US" sz="2800" dirty="0" smtClean="0">
                <a:solidFill>
                  <a:prstClr val="black"/>
                </a:solidFill>
              </a:rPr>
              <a:t>S</a:t>
            </a:r>
            <a:r>
              <a:rPr lang="el-GR" sz="2800" dirty="0" smtClean="0">
                <a:solidFill>
                  <a:prstClr val="black"/>
                </a:solidFill>
              </a:rPr>
              <a:t>.</a:t>
            </a:r>
            <a:r>
              <a:rPr lang="en-US" sz="2800" dirty="0" smtClean="0">
                <a:solidFill>
                  <a:prstClr val="black"/>
                </a:solidFill>
              </a:rPr>
              <a:t>I</a:t>
            </a:r>
            <a:r>
              <a:rPr lang="el-GR" sz="2800" dirty="0" smtClean="0">
                <a:solidFill>
                  <a:prstClr val="black"/>
                </a:solidFill>
              </a:rPr>
              <a:t>.)=1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διοπτρία: </a:t>
            </a:r>
            <a:r>
              <a:rPr lang="en-US" sz="2800" b="1" dirty="0" smtClean="0">
                <a:solidFill>
                  <a:prstClr val="black"/>
                </a:solidFill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</a:rPr>
              <a:t>dpt</a:t>
            </a:r>
            <a:r>
              <a:rPr lang="el-GR" sz="2800" b="1" dirty="0" smtClean="0">
                <a:solidFill>
                  <a:prstClr val="black"/>
                </a:solidFill>
              </a:rPr>
              <a:t> = 1/</a:t>
            </a:r>
            <a:r>
              <a:rPr lang="en-US" sz="2800" b="1" dirty="0" smtClean="0">
                <a:solidFill>
                  <a:prstClr val="black"/>
                </a:solidFill>
              </a:rPr>
              <a:t>m=m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-1</a:t>
            </a:r>
            <a:endParaRPr lang="en-US" sz="2800" b="1" baseline="30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" y="1316566"/>
              <a:ext cx="11645900" cy="4741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1967"/>
                    <a:gridCol w="3561183"/>
                    <a:gridCol w="4202750"/>
                  </a:tblGrid>
                  <a:tr h="118924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Λεπτού Φακού εστιακής απόστασης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και δ.δ. </a:t>
                          </a:r>
                          <a:r>
                            <a:rPr lang="en-US" sz="2400" dirty="0" smtClean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Συστήματος Δύο Λεπτών Φακών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400" dirty="0" smtClean="0"/>
                            <a:t>  σε απόσταση 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 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  <a:tr h="1050055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u="sng" dirty="0" smtClean="0"/>
                            <a:t>περιβάλλον οπτικό μέσο </a:t>
                          </a:r>
                          <a:r>
                            <a:rPr lang="el-GR" sz="2400" dirty="0" smtClean="0"/>
                            <a:t>με δ.δ. </a:t>
                          </a:r>
                          <a:r>
                            <a:rPr lang="en-US" sz="24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  <a:r>
                            <a:rPr lang="el-GR" sz="2400" baseline="-25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l-GR" sz="240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l-GR" sz="240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1481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περιβάλλον αέρα (</a:t>
                          </a:r>
                          <a:r>
                            <a:rPr lang="en-US" sz="2400" dirty="0" smtClean="0"/>
                            <a:t>n</a:t>
                          </a:r>
                          <a:r>
                            <a:rPr lang="el-GR" sz="2400" baseline="-25000" dirty="0" smtClean="0"/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=1)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1020493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Λεπτών Φακών σε επαφή (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=0) </a:t>
                          </a:r>
                          <a:endParaRPr lang="en-US" sz="2400" dirty="0" smtClean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" y="1316566"/>
              <a:ext cx="11645900" cy="4741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1967"/>
                    <a:gridCol w="3561183"/>
                    <a:gridCol w="4202750"/>
                  </a:tblGrid>
                  <a:tr h="118924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9418" t="-3590" r="-118836" b="-3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7246" t="-3590" r="-580" b="-300513"/>
                          </a:stretch>
                        </a:blipFill>
                      </a:tcPr>
                    </a:tc>
                  </a:tr>
                  <a:tr h="1050055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u="sng" dirty="0" smtClean="0"/>
                            <a:t>περιβάλλον οπτικό μέσο </a:t>
                          </a:r>
                          <a:r>
                            <a:rPr lang="el-GR" sz="2400" dirty="0" smtClean="0"/>
                            <a:t>με δ.δ. </a:t>
                          </a:r>
                          <a:r>
                            <a:rPr lang="en-US" sz="24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  <a:r>
                            <a:rPr lang="el-GR" sz="2400" baseline="-25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9418" t="-116763" r="-118836" b="-238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116763" r="-580" b="-238728"/>
                          </a:stretch>
                        </a:blipFill>
                      </a:tcPr>
                    </a:tc>
                  </a:tr>
                  <a:tr h="1481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περιβάλλον αέρα (</a:t>
                          </a:r>
                          <a:r>
                            <a:rPr lang="en-US" sz="2400" dirty="0" smtClean="0"/>
                            <a:t>n</a:t>
                          </a:r>
                          <a:r>
                            <a:rPr lang="el-GR" sz="2400" baseline="-25000" dirty="0" smtClean="0"/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=1)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9418" t="-154321" r="-118836" b="-69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154321" r="-580" b="-69959"/>
                          </a:stretch>
                        </a:blipFill>
                      </a:tcPr>
                    </a:tc>
                  </a:tr>
                  <a:tr h="1020493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Λεπτών Φακών σε επαφή (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=0) </a:t>
                          </a:r>
                          <a:endParaRPr lang="en-US" sz="2400" dirty="0" smtClean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367857" r="-580" b="-11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78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267" y="370188"/>
                <a:ext cx="10911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dirty="0" smtClean="0">
                    <a:solidFill>
                      <a:prstClr val="black"/>
                    </a:solidFill>
                  </a:rPr>
                  <a:t>Ανεστιακά Συστήματα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𝝄𝝀</m:t>
                        </m:r>
                      </m:sub>
                    </m:sSub>
                    <m:r>
                      <a:rPr lang="el-G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2800" b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el-GR" sz="2800" dirty="0">
                    <a:solidFill>
                      <a:prstClr val="black"/>
                    </a:solidFill>
                  </a:rPr>
                  <a:t>:</a:t>
                </a:r>
                <a:r>
                  <a:rPr lang="el-GR" sz="2800" dirty="0" smtClean="0">
                    <a:solidFill>
                      <a:prstClr val="black"/>
                    </a:solidFill>
                  </a:rPr>
                  <a:t> αντικείμενο</a:t>
                </a:r>
                <a14:m>
                  <m:oMath xmlns:m="http://schemas.openxmlformats.org/officeDocument/2006/math">
                    <m: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sz="2800" dirty="0" smtClean="0">
                    <a:solidFill>
                      <a:prstClr val="black"/>
                    </a:solidFill>
                  </a:rPr>
                  <a:t> είδωλο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΄=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7" y="370188"/>
                <a:ext cx="1091132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10" y="2000383"/>
            <a:ext cx="5501851" cy="3088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67" y="1360139"/>
            <a:ext cx="588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ΔΥΟ ΘΕΤΙΚΟΙ ΦΑΚΟΙ 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</a:t>
            </a:r>
            <a:r>
              <a:rPr lang="el-GR" sz="2400" b="1" i="1" dirty="0" smtClean="0">
                <a:solidFill>
                  <a:prstClr val="black"/>
                </a:solidFill>
              </a:rPr>
              <a:t>=</a:t>
            </a:r>
            <a:r>
              <a:rPr lang="en-US" sz="2400" b="1" i="1" dirty="0" smtClean="0">
                <a:solidFill>
                  <a:prstClr val="black"/>
                </a:solidFill>
              </a:rPr>
              <a:t>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0475" y="5555734"/>
                <a:ext cx="5204758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5" y="5555734"/>
                <a:ext cx="5204758" cy="8715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2" y="2180700"/>
            <a:ext cx="5260726" cy="309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75" y="2180700"/>
            <a:ext cx="5063666" cy="309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302" y="1304161"/>
            <a:ext cx="5603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περιορισμός της διατομής φωτεινής δέσμης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477" y="1304161"/>
            <a:ext cx="5033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αύξηση της διατομής φωτεινής δέσμης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0435" y="335290"/>
                <a:ext cx="50913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>
                    <a:solidFill>
                      <a:prstClr val="black"/>
                    </a:solidFill>
                  </a:rPr>
                  <a:t>Ανεστιακά Συστήματα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𝝄𝝀</m:t>
                        </m:r>
                      </m:sub>
                    </m:sSub>
                    <m:r>
                      <a:rPr lang="el-G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2800" b="1" dirty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35" y="335290"/>
                <a:ext cx="50913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7" y="943409"/>
            <a:ext cx="103221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Δύο λεπτοί συγκλίνοντες φακοί εστιακών αποστάσεων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baseline="-25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=f</a:t>
            </a:r>
            <a:r>
              <a:rPr lang="el-GR" sz="2400" baseline="-25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βρίσκονται σε επαφή.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Να βρεθεί η ολική οπτική ισχύς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ολ του συστήματος των δύο φακών.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Ποιά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είναι η εστιακή απόσταση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ολ του συστήματος των δύο φακών;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Αντικείμενο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τοποθετείται σε απόσταση 150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 από το σύστημα των δύο φακών. Σε ποιά απόσταση θα σχηματιστεί ευκρινές είδωλο; 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είδωλο που σχηματίζεται είναι πραγματικό ή φανταστικό; 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romanLcParenBoth"/>
            </a:pPr>
            <a:r>
              <a:rPr lang="el-GR" sz="2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Να </a:t>
            </a:r>
            <a:r>
              <a:rPr lang="el-GR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σχεδιάσετε το σχηματισμό του ειδώλου για αυτή την περίπτωση χρησιμοποιώντας την κατάλληλη κλίμακα. </a:t>
            </a: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47" y="326571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ΑΣΚΗΣΗ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ight Triangle 84"/>
          <p:cNvSpPr/>
          <p:nvPr/>
        </p:nvSpPr>
        <p:spPr>
          <a:xfrm flipH="1" flipV="1">
            <a:off x="8293956" y="3371954"/>
            <a:ext cx="1618672" cy="54677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ight Triangle 85"/>
          <p:cNvSpPr/>
          <p:nvPr/>
        </p:nvSpPr>
        <p:spPr>
          <a:xfrm>
            <a:off x="6920227" y="2877901"/>
            <a:ext cx="1373729" cy="479805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ight Triangle 82"/>
          <p:cNvSpPr/>
          <p:nvPr/>
        </p:nvSpPr>
        <p:spPr>
          <a:xfrm>
            <a:off x="4287293" y="2934623"/>
            <a:ext cx="1246108" cy="439091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ight Triangle 83"/>
          <p:cNvSpPr/>
          <p:nvPr/>
        </p:nvSpPr>
        <p:spPr>
          <a:xfrm flipH="1" flipV="1">
            <a:off x="5587934" y="3388362"/>
            <a:ext cx="1336881" cy="501971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43110" y="2927249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26799" y="1985816"/>
            <a:ext cx="1524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4094804" y="2881166"/>
            <a:ext cx="277465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29948" y="3332015"/>
            <a:ext cx="64008" cy="64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811298" y="3366560"/>
            <a:ext cx="203200" cy="53035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898030" y="2876276"/>
            <a:ext cx="3138835" cy="1090847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246897" y="2877988"/>
            <a:ext cx="2653102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246337" y="2888481"/>
            <a:ext cx="5973514" cy="1090847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245547" y="2898575"/>
            <a:ext cx="2664680" cy="1003608"/>
            <a:chOff x="3141476" y="3345542"/>
            <a:chExt cx="2664680" cy="1003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41476" y="3345542"/>
              <a:ext cx="2664680" cy="10036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6270" y="3443964"/>
              <a:ext cx="659599" cy="25179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520833" y="3238444"/>
            <a:ext cx="9052560" cy="523220"/>
            <a:chOff x="-49938" y="1477183"/>
            <a:chExt cx="9052560" cy="523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49938" y="1600200"/>
              <a:ext cx="9052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1950" y="158114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2740" y="147718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05147" y="3904582"/>
            <a:ext cx="3263900" cy="19050"/>
            <a:chOff x="4273550" y="2127559"/>
            <a:chExt cx="3263900" cy="190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3550" y="2127559"/>
              <a:ext cx="3263900" cy="1905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533900" y="2127559"/>
              <a:ext cx="69850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604360" y="2943388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4472C4"/>
                </a:solidFill>
              </a:rPr>
              <a:t>αντικείμενο 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lang="en-US" baseline="-25000" dirty="0" smtClean="0">
                <a:solidFill>
                  <a:srgbClr val="4472C4">
                    <a:lumMod val="75000"/>
                  </a:srgbClr>
                </a:solidFill>
              </a:rPr>
              <a:t>0</a:t>
            </a:r>
            <a:endParaRPr lang="en-US" baseline="-25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951" y="311565"/>
            <a:ext cx="946919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Αλγεβρικός προσδιορισμός </a:t>
            </a:r>
            <a:r>
              <a:rPr lang="el-GR" sz="2800" dirty="0" smtClean="0">
                <a:solidFill>
                  <a:prstClr val="white"/>
                </a:solidFill>
              </a:rPr>
              <a:t>ειδώλου– σχέσεις</a:t>
            </a:r>
            <a:r>
              <a:rPr lang="en-US" sz="2800" dirty="0" smtClean="0">
                <a:solidFill>
                  <a:prstClr val="white"/>
                </a:solidFill>
              </a:rPr>
              <a:t> Gauss &amp; Newton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38217" y="3377333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είδωλο </a:t>
            </a:r>
            <a:r>
              <a:rPr lang="en-US" sz="2000" dirty="0" smtClean="0">
                <a:solidFill>
                  <a:srgbClr val="70AD47"/>
                </a:solidFill>
              </a:rPr>
              <a:t>h</a:t>
            </a:r>
            <a:r>
              <a:rPr lang="en-US" sz="2000" baseline="-25000" dirty="0">
                <a:solidFill>
                  <a:srgbClr val="70AD47"/>
                </a:solidFill>
              </a:rPr>
              <a:t>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0445" y="1940622"/>
            <a:ext cx="268833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33537" y="1951505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6850" y="1722276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913787" y="1940618"/>
            <a:ext cx="301752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00192" y="1727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l-GR" dirty="0" smtClean="0">
                <a:solidFill>
                  <a:prstClr val="black"/>
                </a:solidFill>
              </a:rPr>
              <a:t>΄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9912898" y="1922798"/>
            <a:ext cx="0" cy="1463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27337" y="3272973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Ο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1170" y="327022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Α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17541" y="2952242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Α΄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00707" y="253626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69868" y="3631736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Β΄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230957" y="3359263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501813" y="3390256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260515" y="2444864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0445" y="4169506"/>
            <a:ext cx="12704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257982" y="2767092"/>
            <a:ext cx="16549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79199" y="2767092"/>
            <a:ext cx="12787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13482" y="4169506"/>
            <a:ext cx="13820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27612" y="3918725"/>
            <a:ext cx="2792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f</a:t>
            </a:r>
            <a:endParaRPr lang="en-US" sz="2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56989" y="3904940"/>
                <a:ext cx="542393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89" y="3904940"/>
                <a:ext cx="542393" cy="453137"/>
              </a:xfrm>
              <a:prstGeom prst="rect">
                <a:avLst/>
              </a:prstGeom>
              <a:blipFill rotWithShape="0"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31706" y="2486667"/>
                <a:ext cx="490647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706" y="2486667"/>
                <a:ext cx="490647" cy="453137"/>
              </a:xfrm>
              <a:prstGeom prst="rect">
                <a:avLst/>
              </a:prstGeom>
              <a:blipFill rotWithShape="0"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7535893" y="2493008"/>
            <a:ext cx="2792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f</a:t>
            </a:r>
            <a:endParaRPr lang="en-US" sz="2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80224" y="250043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Γ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89779" y="382477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Γ΄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520833" y="5499844"/>
                <a:ext cx="1739613" cy="461665"/>
              </a:xfrm>
              <a:prstGeom prst="rect">
                <a:avLst/>
              </a:prstGeom>
              <a:ln w="41275">
                <a:solidFill>
                  <a:srgbClr val="C0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33" y="5499844"/>
                <a:ext cx="173961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843"/>
                </a:stretch>
              </a:blipFill>
              <a:ln w="412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95079" y="1223857"/>
            <a:ext cx="1950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Σχέση </a:t>
            </a:r>
            <a:r>
              <a:rPr lang="en-US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Gauss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 :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70AD47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034595" y="1131036"/>
                <a:ext cx="1634794" cy="787780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595" y="1131036"/>
                <a:ext cx="1634794" cy="787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95079" y="5499844"/>
            <a:ext cx="21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Σχέση </a:t>
            </a:r>
            <a:r>
              <a:rPr lang="en-US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Newton</a:t>
            </a:r>
            <a:r>
              <a:rPr lang="el-GR" sz="2400" u="dashHeavy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:</a:t>
            </a:r>
            <a:endParaRPr lang="en-US" sz="2400" u="dashHeavy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166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3" grpId="0" animBg="1"/>
      <p:bldP spid="84" grpId="0" animBg="1"/>
      <p:bldP spid="59" grpId="0" animBg="1"/>
      <p:bldP spid="60" grpId="0" animBg="1"/>
      <p:bldP spid="48" grpId="0" animBg="1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0540" y="282248"/>
                <a:ext cx="9686611" cy="2373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800" dirty="0" smtClean="0">
                    <a:solidFill>
                      <a:srgbClr val="C00000"/>
                    </a:solidFill>
                  </a:rPr>
                  <a:t>Χαρακτηριστικά μεγέθη στους φακούς: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Εστιακή απόσταση  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f</a:t>
                </a:r>
                <a:endParaRPr lang="en-US" sz="2400" i="1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Οπτική ισχύς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  	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[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μονάδα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1Dpt=1/1m]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0" y="282248"/>
                <a:ext cx="9686611" cy="2373920"/>
              </a:xfrm>
              <a:prstGeom prst="rect">
                <a:avLst/>
              </a:prstGeom>
              <a:blipFill rotWithShape="0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802050" y="3899456"/>
                <a:ext cx="6546000" cy="247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70C0"/>
                    </a:solidFill>
                  </a:rPr>
                  <a:t>Σχέσεις προσδιορισμού θέσης ειδώλου:</a:t>
                </a:r>
              </a:p>
              <a:p>
                <a:endParaRPr lang="el-GR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FFC00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Gauss: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D349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2050" y="3899456"/>
                <a:ext cx="6546000" cy="2475165"/>
              </a:xfrm>
              <a:prstGeom prst="rect">
                <a:avLst/>
              </a:prstGeom>
              <a:blipFill rotWithShape="0">
                <a:blip r:embed="rId3"/>
                <a:stretch>
                  <a:fillRect l="-2050" t="-2463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7334" y="-2759"/>
            <a:ext cx="56432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ΣΥΓΚΛΙΝΩΝ ΦΑΚΟΣ  (</a:t>
            </a:r>
            <a:r>
              <a:rPr lang="en-US" sz="4000" dirty="0" smtClean="0">
                <a:solidFill>
                  <a:srgbClr val="C00000"/>
                </a:solidFill>
              </a:rPr>
              <a:t>f &gt; 0)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" y="1091808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</a:rPr>
              <a:t>ΠΡΑΓΜΑΤΙΚΟ ΕΙΔΩΛΟ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42534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534" y="5407584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837374"/>
            <a:ext cx="5262880" cy="35037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22993" y="1437689"/>
            <a:ext cx="6272222" cy="4209448"/>
            <a:chOff x="6527800" y="1557974"/>
            <a:chExt cx="5548322" cy="3801410"/>
          </a:xfrm>
        </p:grpSpPr>
        <p:grpSp>
          <p:nvGrpSpPr>
            <p:cNvPr id="13" name="Group 12"/>
            <p:cNvGrpSpPr/>
            <p:nvPr/>
          </p:nvGrpSpPr>
          <p:grpSpPr>
            <a:xfrm>
              <a:off x="6527800" y="1557974"/>
              <a:ext cx="5548322" cy="3801410"/>
              <a:chOff x="6276204" y="1961258"/>
              <a:chExt cx="5128396" cy="380141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3880" r="25262" b="41770"/>
              <a:stretch/>
            </p:blipFill>
            <p:spPr>
              <a:xfrm>
                <a:off x="6276204" y="1961258"/>
                <a:ext cx="5128396" cy="3801410"/>
              </a:xfrm>
              <a:prstGeom prst="snip1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0655300" y="3581400"/>
                <a:ext cx="749300" cy="952500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9136869" y="4960443"/>
              <a:ext cx="431800" cy="330200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95332" y="1091809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B0F0"/>
                </a:solidFill>
              </a:rPr>
              <a:t>ΦΑΝΤΑΣΤΙΚΟ ΕΙΔΩΛΟ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85810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810" y="5407584"/>
                <a:ext cx="3149600" cy="1146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165" y="5571017"/>
                <a:ext cx="1813893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΄&gt;0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" y="5571017"/>
                <a:ext cx="1813893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3610" y="5571017"/>
                <a:ext cx="1988621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΄&lt;0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610" y="5571017"/>
                <a:ext cx="1988621" cy="646331"/>
              </a:xfrm>
              <a:prstGeom prst="rect">
                <a:avLst/>
              </a:prstGeom>
              <a:blipFill rotWithShape="0"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 Arrow 3"/>
          <p:cNvSpPr/>
          <p:nvPr/>
        </p:nvSpPr>
        <p:spPr>
          <a:xfrm>
            <a:off x="1213338" y="5341157"/>
            <a:ext cx="829196" cy="22986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ln w="19050">
            <a:solidFill>
              <a:srgbClr val="4065A2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22231" y="5849347"/>
            <a:ext cx="363579" cy="154563"/>
          </a:xfrm>
          <a:prstGeom prst="rightArrow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06" r="32140" b="17283"/>
          <a:stretch/>
        </p:blipFill>
        <p:spPr>
          <a:xfrm>
            <a:off x="1574328" y="525504"/>
            <a:ext cx="9830272" cy="526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0134" y="98841"/>
            <a:ext cx="58997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B0F0"/>
                </a:solidFill>
              </a:rPr>
              <a:t>ΑΠΟΚΛΙΝΩΝ ΦΑΚΟΣ  (</a:t>
            </a:r>
            <a:r>
              <a:rPr lang="en-US" sz="4000" dirty="0" smtClean="0">
                <a:solidFill>
                  <a:srgbClr val="00B0F0"/>
                </a:solidFill>
              </a:rPr>
              <a:t>f </a:t>
            </a:r>
            <a:r>
              <a:rPr lang="el-GR" sz="4000" dirty="0" smtClean="0">
                <a:solidFill>
                  <a:srgbClr val="00B0F0"/>
                </a:solidFill>
              </a:rPr>
              <a:t>&lt;</a:t>
            </a:r>
            <a:r>
              <a:rPr lang="en-US" sz="4000" dirty="0" smtClean="0">
                <a:solidFill>
                  <a:srgbClr val="00B0F0"/>
                </a:solidFill>
              </a:rPr>
              <a:t> 0)</a:t>
            </a:r>
            <a:endParaRPr lang="en-US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1371" y="5502254"/>
                <a:ext cx="3759200" cy="11038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71" y="5502254"/>
                <a:ext cx="3759200" cy="1103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45" y="4428639"/>
                <a:ext cx="2582310" cy="830997"/>
              </a:xfrm>
              <a:prstGeom prst="rect">
                <a:avLst/>
              </a:prstGeom>
              <a:ln w="28575">
                <a:solidFill>
                  <a:schemeClr val="accent4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΄&lt;0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" y="4428639"/>
                <a:ext cx="2582310" cy="830997"/>
              </a:xfrm>
              <a:prstGeom prst="rect">
                <a:avLst/>
              </a:prstGeom>
              <a:blipFill rotWithShape="0">
                <a:blip r:embed="rId4"/>
                <a:stretch>
                  <a:fillRect b="-6338"/>
                </a:stretch>
              </a:blipFill>
              <a:ln w="28575">
                <a:solidFill>
                  <a:schemeClr val="accent4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-Up Arrow 1"/>
          <p:cNvSpPr/>
          <p:nvPr/>
        </p:nvSpPr>
        <p:spPr>
          <a:xfrm flipV="1">
            <a:off x="2716822" y="4926176"/>
            <a:ext cx="747347" cy="489885"/>
          </a:xfrm>
          <a:prstGeom prst="bentUpArrow">
            <a:avLst>
              <a:gd name="adj1" fmla="val 25000"/>
              <a:gd name="adj2" fmla="val 23205"/>
              <a:gd name="adj3" fmla="val 25000"/>
            </a:avLst>
          </a:prstGeom>
          <a:solidFill>
            <a:schemeClr val="accent4"/>
          </a:solidFill>
          <a:ln w="38100">
            <a:solidFill>
              <a:srgbClr val="4065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29012" y="1068746"/>
            <a:ext cx="170052" cy="34320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08760" y="2752985"/>
            <a:ext cx="7467392" cy="3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83567" y="2760929"/>
            <a:ext cx="51016" cy="5719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5600" y="2752985"/>
            <a:ext cx="51015" cy="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378019" y="2778811"/>
            <a:ext cx="102031" cy="68640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2246288" y="2188924"/>
            <a:ext cx="6182746" cy="12762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04544" y="2851055"/>
            <a:ext cx="779406" cy="1577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22616" y="2298559"/>
            <a:ext cx="609477" cy="12251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50304" y="2298559"/>
            <a:ext cx="401022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75291" y="2608801"/>
            <a:ext cx="528017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2208260" y="2188924"/>
            <a:ext cx="102031" cy="589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87056" y="2720051"/>
            <a:ext cx="47077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4472C4">
                    <a:lumMod val="75000"/>
                  </a:srgbClr>
                </a:solidFill>
              </a:rPr>
              <a:t>Ο</a:t>
            </a:r>
            <a:endParaRPr lang="en-US" sz="28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37355" y="2124208"/>
            <a:ext cx="55305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lang="en-US" sz="2800" baseline="-25000" dirty="0" smtClean="0">
                <a:solidFill>
                  <a:srgbClr val="4472C4">
                    <a:lumMod val="75000"/>
                  </a:srgbClr>
                </a:solidFill>
              </a:rPr>
              <a:t>0</a:t>
            </a:r>
            <a:endParaRPr lang="en-US" sz="2800" baseline="-25000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59274" y="2936105"/>
            <a:ext cx="2927673" cy="513282"/>
            <a:chOff x="1625506" y="1721165"/>
            <a:chExt cx="2623765" cy="410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/>
            <p:nvPr/>
          </p:nvCxnSpPr>
          <p:spPr>
            <a:xfrm>
              <a:off x="3170008" y="1982775"/>
              <a:ext cx="107926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1625506" y="1996648"/>
              <a:ext cx="107899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2246288" y="2835010"/>
            <a:ext cx="0" cy="4620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480770" y="2812769"/>
            <a:ext cx="477934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AD47"/>
                </a:solidFill>
              </a:rPr>
              <a:t>h</a:t>
            </a:r>
            <a:r>
              <a:rPr lang="en-US" sz="2800" baseline="-25000" dirty="0" smtClean="0">
                <a:solidFill>
                  <a:srgbClr val="70AD47"/>
                </a:solidFill>
              </a:rPr>
              <a:t>i</a:t>
            </a:r>
            <a:endParaRPr lang="en-US" sz="2800" baseline="-25000" dirty="0">
              <a:solidFill>
                <a:srgbClr val="70AD47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220644" y="1816352"/>
            <a:ext cx="3211856" cy="513283"/>
            <a:chOff x="1625506" y="1721165"/>
            <a:chExt cx="2878449" cy="410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oMath>
                    </m:oMathPara>
                  </a14:m>
                  <a:endParaRPr lang="en-US" sz="280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/>
            <p:nvPr/>
          </p:nvCxnSpPr>
          <p:spPr>
            <a:xfrm>
              <a:off x="3223795" y="1982775"/>
              <a:ext cx="128016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625506" y="1996648"/>
              <a:ext cx="118872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/>
          <p:nvPr/>
        </p:nvCxnSpPr>
        <p:spPr>
          <a:xfrm>
            <a:off x="8429035" y="2143358"/>
            <a:ext cx="0" cy="572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ight Triangle 107"/>
          <p:cNvSpPr/>
          <p:nvPr/>
        </p:nvSpPr>
        <p:spPr>
          <a:xfrm>
            <a:off x="2314682" y="2245199"/>
            <a:ext cx="2632138" cy="533613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ight Triangle 108"/>
          <p:cNvSpPr/>
          <p:nvPr/>
        </p:nvSpPr>
        <p:spPr>
          <a:xfrm flipH="1" flipV="1">
            <a:off x="5299062" y="2810184"/>
            <a:ext cx="3078236" cy="65503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958965" y="43541"/>
                <a:ext cx="7975710" cy="958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3600" dirty="0">
                    <a:solidFill>
                      <a:prstClr val="black"/>
                    </a:solidFill>
                  </a:rPr>
                  <a:t>Εγκάρσια Γραμμική </a:t>
                </a:r>
                <a:r>
                  <a:rPr lang="el-GR" sz="3600" dirty="0" smtClean="0">
                    <a:solidFill>
                      <a:prstClr val="black"/>
                    </a:solidFill>
                  </a:rPr>
                  <a:t>Μεγέθυνση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65" y="43541"/>
                <a:ext cx="7975710" cy="958852"/>
              </a:xfrm>
              <a:prstGeom prst="rect">
                <a:avLst/>
              </a:prstGeom>
              <a:blipFill rotWithShape="0">
                <a:blip r:embed="rId5"/>
                <a:stretch>
                  <a:fillRect l="-229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4147402" y="5269296"/>
            <a:ext cx="1751697" cy="33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69264" y="4979177"/>
            <a:ext cx="510479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M &lt; 0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είδωλο ανεστραμμένο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69264" y="5829699"/>
            <a:ext cx="363323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M </a:t>
            </a:r>
            <a:r>
              <a:rPr lang="el-GR" sz="2800" dirty="0" smtClean="0">
                <a:solidFill>
                  <a:prstClr val="white"/>
                </a:solidFill>
              </a:rPr>
              <a:t>&gt;</a:t>
            </a:r>
            <a:r>
              <a:rPr lang="en-US" sz="2800" dirty="0" smtClean="0">
                <a:solidFill>
                  <a:prstClr val="white"/>
                </a:solidFill>
              </a:rPr>
              <a:t> 0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είδωλο ορθό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4186045" y="5656245"/>
            <a:ext cx="1713054" cy="34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2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0540" y="282248"/>
                <a:ext cx="9686611" cy="338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800" dirty="0" smtClean="0">
                    <a:solidFill>
                      <a:srgbClr val="C00000"/>
                    </a:solidFill>
                  </a:rPr>
                  <a:t>Χαρακτηριστικά μεγέθη στους φακούς: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Εστιακή απόσταση  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f</a:t>
                </a:r>
                <a:endParaRPr lang="en-US" sz="2400" i="1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Οπτική ισχύς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  	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[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μονάδα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1Dpt=1/1m]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Εγκάρσια Γραμμική Μεγέθυνση </a:t>
                </a:r>
                <a14:m>
                  <m:oMath xmlns:m="http://schemas.openxmlformats.org/officeDocument/2006/math">
                    <m: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:	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0" y="282248"/>
                <a:ext cx="9686611" cy="3384709"/>
              </a:xfrm>
              <a:prstGeom prst="rect">
                <a:avLst/>
              </a:prstGeom>
              <a:blipFill rotWithShape="0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660540" y="3899457"/>
                <a:ext cx="6546000" cy="247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70C0"/>
                    </a:solidFill>
                  </a:rPr>
                  <a:t>Σχέσεις προσδιορισμού θέσης ειδώλου:</a:t>
                </a:r>
              </a:p>
              <a:p>
                <a:endParaRPr lang="el-GR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FFC00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Gauss: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D349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0540" y="3899457"/>
                <a:ext cx="6546000" cy="2475165"/>
              </a:xfrm>
              <a:prstGeom prst="rect">
                <a:avLst/>
              </a:prstGeom>
              <a:blipFill rotWithShape="0">
                <a:blip r:embed="rId3"/>
                <a:stretch>
                  <a:fillRect l="-1955" t="-2463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2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992" y="71190"/>
            <a:ext cx="511261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dirty="0" smtClean="0">
                <a:solidFill>
                  <a:prstClr val="white"/>
                </a:solidFill>
              </a:rPr>
              <a:t>ΒΑΣΙΚΑ ΣΤΟΙΧΕΙΑ ΦΑΚΩΝ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60" r="14551" b="68451"/>
          <a:stretch/>
        </p:blipFill>
        <p:spPr>
          <a:xfrm>
            <a:off x="101600" y="764263"/>
            <a:ext cx="4051300" cy="2770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06" y="889874"/>
            <a:ext cx="6045694" cy="20572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Ακτίνες καμπυλότητας: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,r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Κύριος Άξονας – Δευτερεύων Άξονας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Οπτικό κέντρο Ο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Κύρια Εστία - Εστιακό επίπεδο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3534805"/>
            <a:ext cx="9297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768" y="138295"/>
            <a:ext cx="11255838" cy="687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3600" dirty="0" smtClean="0">
                <a:solidFill>
                  <a:srgbClr val="FFFF00"/>
                </a:solidFill>
              </a:rPr>
              <a:t>Εστιακή Απόσταση </a:t>
            </a:r>
            <a:r>
              <a:rPr lang="en-US" sz="3600" dirty="0" smtClean="0">
                <a:solidFill>
                  <a:srgbClr val="FFFF00"/>
                </a:solidFill>
              </a:rPr>
              <a:t>f</a:t>
            </a:r>
            <a:r>
              <a:rPr lang="el-GR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Τύπος των κατασκευαστών </a:t>
            </a:r>
            <a:r>
              <a:rPr lang="el-GR" sz="3600" dirty="0" smtClean="0">
                <a:solidFill>
                  <a:srgbClr val="FFFF00"/>
                </a:solidFill>
              </a:rPr>
              <a:t>φακών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6" y="1005182"/>
            <a:ext cx="92978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1" y="4294900"/>
            <a:ext cx="4938188" cy="163996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09083" y="4294900"/>
            <a:ext cx="6858159" cy="219739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 smtClean="0">
                <a:solidFill>
                  <a:prstClr val="black"/>
                </a:solidFill>
              </a:rPr>
              <a:t>Πώς προσδιορίζουμε τα πρόσημα των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r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</a:rPr>
              <a:t>, r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Οι ακτίνες προσπίπτουν από αριστερά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Όταν προσπίπτουν σε </a:t>
            </a:r>
            <a:r>
              <a:rPr lang="el-GR" sz="2400" b="1" dirty="0" smtClean="0">
                <a:solidFill>
                  <a:srgbClr val="92D050"/>
                </a:solidFill>
              </a:rPr>
              <a:t>κυρτή</a:t>
            </a:r>
            <a:r>
              <a:rPr lang="el-GR" sz="2400" b="1" dirty="0" smtClean="0">
                <a:solidFill>
                  <a:srgbClr val="70AD47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επιφάνεια → </a:t>
            </a:r>
            <a:r>
              <a:rPr lang="en-US" sz="2400" b="1" dirty="0" smtClean="0">
                <a:solidFill>
                  <a:srgbClr val="92D050"/>
                </a:solidFill>
              </a:rPr>
              <a:t>r &gt;0  (+)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Όταν προσπίπτουν σε </a:t>
            </a:r>
            <a:r>
              <a:rPr lang="el-GR" sz="2400" b="1" dirty="0" smtClean="0">
                <a:solidFill>
                  <a:srgbClr val="FF0000"/>
                </a:solidFill>
              </a:rPr>
              <a:t>κοίλη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rgbClr val="70AD47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επιφάνεια </a:t>
            </a:r>
            <a:r>
              <a:rPr lang="el-GR" sz="2400" dirty="0" smtClean="0">
                <a:solidFill>
                  <a:prstClr val="black"/>
                </a:solidFill>
              </a:rPr>
              <a:t>→ </a:t>
            </a:r>
            <a:r>
              <a:rPr lang="en-US" sz="2400" b="1" dirty="0">
                <a:solidFill>
                  <a:srgbClr val="FF0000"/>
                </a:solidFill>
              </a:rPr>
              <a:t>r </a:t>
            </a:r>
            <a:r>
              <a:rPr lang="el-GR" sz="2400" b="1" dirty="0" smtClean="0">
                <a:solidFill>
                  <a:srgbClr val="FF0000"/>
                </a:solidFill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0  (</a:t>
            </a:r>
            <a:r>
              <a:rPr lang="el-GR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Όταν προσπίπτουν σε </a:t>
            </a:r>
            <a:r>
              <a:rPr lang="el-GR" sz="2400" b="1" dirty="0" smtClean="0">
                <a:solidFill>
                  <a:srgbClr val="00B0F0"/>
                </a:solidFill>
              </a:rPr>
              <a:t>επίπεδη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rgbClr val="70AD47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επιφάνεια → </a:t>
            </a:r>
            <a:r>
              <a:rPr lang="en-US" sz="2400" b="1" dirty="0">
                <a:solidFill>
                  <a:srgbClr val="00B0F0"/>
                </a:solidFill>
              </a:rPr>
              <a:t>r </a:t>
            </a:r>
            <a:r>
              <a:rPr lang="el-GR" sz="2400" b="1" dirty="0" smtClean="0">
                <a:solidFill>
                  <a:srgbClr val="00B0F0"/>
                </a:solidFill>
              </a:rPr>
              <a:t>=</a:t>
            </a:r>
            <a:r>
              <a:rPr lang="en-US" sz="2400" b="1" dirty="0" smtClean="0">
                <a:solidFill>
                  <a:srgbClr val="00B0F0"/>
                </a:solidFill>
              </a:rPr>
              <a:t>∞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30" y="6022398"/>
            <a:ext cx="375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όταν ο φακός περιβάλλεται από αέρα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22405" y="2162907"/>
            <a:ext cx="7089855" cy="1081369"/>
            <a:chOff x="2122405" y="2162907"/>
            <a:chExt cx="7089855" cy="1081369"/>
          </a:xfrm>
        </p:grpSpPr>
        <p:sp>
          <p:nvSpPr>
            <p:cNvPr id="5" name="TextBox 4"/>
            <p:cNvSpPr txBox="1"/>
            <p:nvPr/>
          </p:nvSpPr>
          <p:spPr>
            <a:xfrm>
              <a:off x="2122405" y="2813389"/>
              <a:ext cx="225142" cy="430887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216290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</a:rPr>
                <a:t>Ε΄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3227" y="2540318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</a:rPr>
                <a:t>Ε΄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87118" y="2333666"/>
              <a:ext cx="225142" cy="430887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0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13936</TotalTime>
  <Words>644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247</cp:revision>
  <dcterms:created xsi:type="dcterms:W3CDTF">2023-10-09T16:06:34Z</dcterms:created>
  <dcterms:modified xsi:type="dcterms:W3CDTF">2024-11-24T14:45:59Z</dcterms:modified>
</cp:coreProperties>
</file>