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4" r:id="rId3"/>
    <p:sldId id="295" r:id="rId4"/>
    <p:sldId id="296" r:id="rId5"/>
    <p:sldId id="297" r:id="rId6"/>
    <p:sldId id="299" r:id="rId7"/>
    <p:sldId id="298" r:id="rId8"/>
    <p:sldId id="300" r:id="rId9"/>
    <p:sldId id="301" r:id="rId10"/>
    <p:sldId id="302" r:id="rId11"/>
    <p:sldId id="303" r:id="rId12"/>
    <p:sldId id="305" r:id="rId13"/>
    <p:sldId id="306" r:id="rId14"/>
    <p:sldId id="307" r:id="rId15"/>
    <p:sldId id="260" r:id="rId16"/>
    <p:sldId id="256" r:id="rId17"/>
    <p:sldId id="258" r:id="rId18"/>
    <p:sldId id="268" r:id="rId19"/>
    <p:sldId id="269" r:id="rId20"/>
    <p:sldId id="270" r:id="rId21"/>
    <p:sldId id="264" r:id="rId22"/>
    <p:sldId id="266" r:id="rId23"/>
    <p:sldId id="280" r:id="rId24"/>
    <p:sldId id="281" r:id="rId25"/>
    <p:sldId id="278" r:id="rId26"/>
    <p:sldId id="267" r:id="rId27"/>
    <p:sldId id="284" r:id="rId28"/>
    <p:sldId id="283" r:id="rId29"/>
    <p:sldId id="286" r:id="rId30"/>
    <p:sldId id="290" r:id="rId31"/>
    <p:sldId id="288" r:id="rId32"/>
    <p:sldId id="289" r:id="rId33"/>
    <p:sldId id="291" r:id="rId34"/>
    <p:sldId id="292" r:id="rId35"/>
    <p:sldId id="293" r:id="rId36"/>
    <p:sldId id="26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1C2"/>
    <a:srgbClr val="FF7C80"/>
    <a:srgbClr val="C00000"/>
    <a:srgbClr val="AFBDD7"/>
    <a:srgbClr val="FFFF85"/>
    <a:srgbClr val="FFFFAB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7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370C-EC4F-407E-8753-057C242CE5E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1CBE-E4F8-4D9A-9FB6-D517272A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1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370C-EC4F-407E-8753-057C242CE5E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1CBE-E4F8-4D9A-9FB6-D517272A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2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370C-EC4F-407E-8753-057C242CE5E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1CBE-E4F8-4D9A-9FB6-D517272A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68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79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87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828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9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85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903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6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50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370C-EC4F-407E-8753-057C242CE5E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1CBE-E4F8-4D9A-9FB6-D517272A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08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633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401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09625-0E1F-44EB-839A-F14B7E7F9E9A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00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0CF56-0602-4B88-8ACD-6AD7B4560C40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039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10058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422400" y="4114800"/>
            <a:ext cx="10058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9F961-CD26-41E9-B2FE-967A9016789B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825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D856F-F42A-4E9B-BDB0-971D74995D94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53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Τίτλος, 2 Αντικείμενα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3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0226-D26C-4FD8-9EC8-99136E855CF0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63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370C-EC4F-407E-8753-057C242CE5E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1CBE-E4F8-4D9A-9FB6-D517272A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00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370C-EC4F-407E-8753-057C242CE5E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1CBE-E4F8-4D9A-9FB6-D517272A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2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370C-EC4F-407E-8753-057C242CE5E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1CBE-E4F8-4D9A-9FB6-D517272A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69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370C-EC4F-407E-8753-057C242CE5E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1CBE-E4F8-4D9A-9FB6-D517272A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24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370C-EC4F-407E-8753-057C242CE5E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1CBE-E4F8-4D9A-9FB6-D517272A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31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370C-EC4F-407E-8753-057C242CE5E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1CBE-E4F8-4D9A-9FB6-D517272A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56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370C-EC4F-407E-8753-057C242CE5E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31CBE-E4F8-4D9A-9FB6-D517272A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63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2370C-EC4F-407E-8753-057C242CE5E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31CBE-E4F8-4D9A-9FB6-D517272A5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2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3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x.doi.org/10.1119/1.5145405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LR_cross_section.sv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commons.wikimedia.org/wiki/User:Cburnet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38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410.png"/><Relationship Id="rId5" Type="http://schemas.openxmlformats.org/officeDocument/2006/relationships/image" Target="../media/image360.png"/><Relationship Id="rId10" Type="http://schemas.openxmlformats.org/officeDocument/2006/relationships/image" Target="../media/image50.emf"/><Relationship Id="rId4" Type="http://schemas.openxmlformats.org/officeDocument/2006/relationships/image" Target="../media/image53.png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337" y="1491204"/>
            <a:ext cx="104820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 smtClean="0"/>
              <a:t>Το είδωλο από επίπεδο κάτοπτρο</a:t>
            </a:r>
            <a:r>
              <a:rPr lang="el-GR" sz="2400" dirty="0" smtClean="0"/>
              <a:t>:</a:t>
            </a:r>
          </a:p>
          <a:p>
            <a:pPr>
              <a:lnSpc>
                <a:spcPct val="150000"/>
              </a:lnSpc>
            </a:pPr>
            <a:endParaRPr lang="el-GR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 smtClean="0"/>
              <a:t>Είναι φανταστικό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 smtClean="0"/>
              <a:t>Απέχει από το κάτοπτρο όσο και το αντικείμενο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 smtClean="0"/>
              <a:t>Έχει το ίδιο μέγεθος με το αντικείμενο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/>
              <a:t>Διατηρεί</a:t>
            </a:r>
            <a:r>
              <a:rPr lang="el-GR" sz="2400" dirty="0" smtClean="0"/>
              <a:t> τον προσανατολισμό </a:t>
            </a:r>
            <a:r>
              <a:rPr lang="el-GR" sz="2400" b="1" dirty="0" smtClean="0"/>
              <a:t>πάνω-κάτω </a:t>
            </a:r>
            <a:r>
              <a:rPr lang="el-GR" sz="2400" dirty="0" smtClean="0"/>
              <a:t>(κατακόρυφο) και </a:t>
            </a:r>
            <a:r>
              <a:rPr lang="el-GR" sz="2400" b="1" dirty="0" smtClean="0"/>
              <a:t>αριστερά – δεξιά </a:t>
            </a:r>
            <a:r>
              <a:rPr lang="el-GR" sz="2400" dirty="0" smtClean="0"/>
              <a:t> </a:t>
            </a:r>
            <a:r>
              <a:rPr lang="el-GR" sz="2400" u="sng" dirty="0" smtClean="0"/>
              <a:t>αλλά έχει αντιστροφή μπρος –πίσω</a:t>
            </a:r>
            <a:r>
              <a:rPr lang="el-GR" sz="2400" dirty="0"/>
              <a:t> </a:t>
            </a:r>
            <a:r>
              <a:rPr lang="el-GR" sz="2400" dirty="0" smtClean="0"/>
              <a:t>(</a:t>
            </a:r>
            <a:r>
              <a:rPr lang="el-G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εναντιομορφισμός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938" y="1026409"/>
            <a:ext cx="4669528" cy="31752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2582" y="158718"/>
            <a:ext cx="64558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 smtClean="0"/>
              <a:t>ΕΠΙΠΕΔΑ ΚΑΤΟΠΤΡΑ - ΣΥΝΟΠΤΙΚΑ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2303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965" b="25075"/>
          <a:stretch/>
        </p:blipFill>
        <p:spPr>
          <a:xfrm>
            <a:off x="311394" y="1358702"/>
            <a:ext cx="3482755" cy="4158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663"/>
          <a:stretch/>
        </p:blipFill>
        <p:spPr>
          <a:xfrm>
            <a:off x="4141542" y="1432938"/>
            <a:ext cx="3683245" cy="2788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0924"/>
          <a:stretch/>
        </p:blipFill>
        <p:spPr>
          <a:xfrm>
            <a:off x="8172181" y="3318888"/>
            <a:ext cx="3771015" cy="27809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3319" y="234772"/>
            <a:ext cx="9424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200" dirty="0" smtClean="0"/>
              <a:t>Εφαρμογή:   καθρέφτης οπισθοπορείας δύο θέσεων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4141542" y="6197813"/>
            <a:ext cx="4918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https://www.quora.com/Which-kind-of-mirror-is-used-in-a-rear-view-mirror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203914" y="256003"/>
            <a:ext cx="1739282" cy="2089054"/>
            <a:chOff x="4141542" y="4483238"/>
            <a:chExt cx="1739282" cy="2089054"/>
          </a:xfrm>
        </p:grpSpPr>
        <p:pic>
          <p:nvPicPr>
            <p:cNvPr id="1026" name="Picture 2" descr="https://www.researchgate.net/profile/Jennifer-Birriel/publication/339373903/figure/fig3/AS:1106765512998915@1640884869770/In-this-diagram-the-rearview-mirror-is-in-the-daylight-viewing-position-A-ray-from-the_W64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1542" y="4483238"/>
              <a:ext cx="1739282" cy="1781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141542" y="6295293"/>
              <a:ext cx="1739282" cy="276999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r>
                <a:rPr lang="en-US" sz="1200" dirty="0">
                  <a:solidFill>
                    <a:srgbClr val="525254"/>
                  </a:solidFill>
                  <a:latin typeface="Inter Var"/>
                </a:rPr>
                <a:t>DOI: </a:t>
              </a:r>
              <a:r>
                <a:rPr lang="en-US" sz="1200" u="sng" dirty="0" smtClean="0">
                  <a:solidFill>
                    <a:srgbClr val="525254"/>
                  </a:solidFill>
                  <a:latin typeface="inherit"/>
                  <a:hlinkClick r:id="rId6"/>
                </a:rPr>
                <a:t>10.1119/1.5145405</a:t>
              </a:r>
              <a:endParaRPr lang="en-US" sz="1200" b="0" i="0" dirty="0">
                <a:solidFill>
                  <a:srgbClr val="525254"/>
                </a:solidFill>
                <a:effectLst/>
                <a:latin typeface="Inter V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95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>
          <a:xfrm>
            <a:off x="4693606" y="126294"/>
            <a:ext cx="5720258" cy="707886"/>
          </a:xfr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l-GR" dirty="0" smtClean="0"/>
              <a:t>Μονορεφλέξ</a:t>
            </a:r>
          </a:p>
        </p:txBody>
      </p:sp>
      <p:pic>
        <p:nvPicPr>
          <p:cNvPr id="9218" name="Picture 2" descr="File:SLR cross sectio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306" y="1367279"/>
            <a:ext cx="4797152" cy="399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53835" y="5705272"/>
            <a:ext cx="2933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hlinkClick r:id="rId3"/>
              </a:rPr>
              <a:t>“SLR cross section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”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από </a:t>
            </a:r>
            <a:r>
              <a:rPr lang="en-US" sz="1400" dirty="0" err="1">
                <a:solidFill>
                  <a:prstClr val="black"/>
                </a:solidFill>
                <a:hlinkClick r:id="rId4" tooltip="User:Cburnett"/>
              </a:rPr>
              <a:t>Cburnett</a:t>
            </a:r>
            <a:r>
              <a:rPr lang="en-US" sz="1400" dirty="0">
                <a:solidFill>
                  <a:prstClr val="black"/>
                </a:solidFill>
              </a:rPr>
              <a:t> 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sz="1400" dirty="0">
                <a:solidFill>
                  <a:prstClr val="black"/>
                </a:solidFill>
                <a:hlinkClick r:id="rId5"/>
              </a:rPr>
              <a:t>CC BY-SA 3.0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6668" y="6419936"/>
            <a:ext cx="75977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Από Anuskafm, CC BY-SA 3.0, https://commons.wikimedia.org/w/index.php?curid=3679344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418"/>
            <a:ext cx="6803136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7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l-GR" dirty="0" smtClean="0"/>
              <a:t>Πεντάπρισμα – </a:t>
            </a:r>
            <a:r>
              <a:rPr lang="el-GR" dirty="0" smtClean="0"/>
              <a:t>Αρχή </a:t>
            </a:r>
            <a:r>
              <a:rPr lang="el-GR" dirty="0" smtClean="0"/>
              <a:t>λειτουργίας</a:t>
            </a:r>
          </a:p>
        </p:txBody>
      </p:sp>
      <p:pic>
        <p:nvPicPr>
          <p:cNvPr id="47108" name="Picture 6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26" y="1025352"/>
            <a:ext cx="4360957" cy="4580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09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19317" y="958677"/>
            <a:ext cx="4494138" cy="4995200"/>
          </a:xfrm>
        </p:spPr>
      </p:pic>
      <p:pic>
        <p:nvPicPr>
          <p:cNvPr id="47107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527" y="4355149"/>
            <a:ext cx="2837794" cy="2159876"/>
          </a:xfrm>
        </p:spPr>
      </p:pic>
    </p:spTree>
    <p:extLst>
      <p:ext uri="{BB962C8B-B14F-4D97-AF65-F5344CB8AC3E}">
        <p14:creationId xmlns:p14="http://schemas.microsoft.com/office/powerpoint/2010/main" val="131434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3392" y="5742774"/>
            <a:ext cx="449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</a:t>
            </a:r>
            <a:r>
              <a:rPr lang="en-US" sz="1200" dirty="0" err="1"/>
              <a:t>User:Bobarino</a:t>
            </a:r>
            <a:r>
              <a:rPr lang="en-US" sz="1200" dirty="0"/>
              <a:t> - Own work, CC BY-SA 3.0, https://commons.wikimedia.org/w/index.php?curid=1699721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227939"/>
            <a:ext cx="4599951" cy="411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10324" y="5784921"/>
            <a:ext cx="469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</a:t>
            </a:r>
            <a:r>
              <a:rPr lang="en-US" sz="1200" dirty="0" err="1"/>
              <a:t>DrBob</a:t>
            </a:r>
            <a:r>
              <a:rPr lang="en-US" sz="1200" dirty="0"/>
              <a:t> at the English Wikipedia, CC BY-SA 3.0, https://commons.wikimedia.org/w/index.php?curid=35070661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324" y="1227939"/>
            <a:ext cx="4804393" cy="42976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mtClean="0"/>
              <a:t>Πεντάπρισμα – Αρχή λειτουργίας</a:t>
            </a: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235732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35" y="1819405"/>
            <a:ext cx="4104104" cy="4098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009" y="1819405"/>
            <a:ext cx="4218798" cy="42187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74373" y="368914"/>
            <a:ext cx="4073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 smtClean="0"/>
              <a:t>ΣΦΑΙΡΙΚΑ ΚΑΤΟΠΤΡΑ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672099" y="6258011"/>
            <a:ext cx="4979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https://4.imimg.com/data4/YY/ER/MY-3042553/concave-mirror-500x500.jpg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908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74373" y="368914"/>
            <a:ext cx="4073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 smtClean="0"/>
              <a:t>ΣΦΑΙΡΙΚΑ ΚΑΤΟΠΤΡΑ</a:t>
            </a:r>
            <a:endParaRPr lang="en-US" sz="36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861057" y="4468865"/>
            <a:ext cx="1535343" cy="1849092"/>
            <a:chOff x="5880484" y="4510900"/>
            <a:chExt cx="1535343" cy="1849092"/>
          </a:xfrm>
        </p:grpSpPr>
        <p:grpSp>
          <p:nvGrpSpPr>
            <p:cNvPr id="14" name="Group 13"/>
            <p:cNvGrpSpPr/>
            <p:nvPr/>
          </p:nvGrpSpPr>
          <p:grpSpPr>
            <a:xfrm rot="5400000">
              <a:off x="5791947" y="4878948"/>
              <a:ext cx="1374672" cy="1120342"/>
              <a:chOff x="8422255" y="1155151"/>
              <a:chExt cx="1011320" cy="1384136"/>
            </a:xfrm>
          </p:grpSpPr>
          <p:sp>
            <p:nvSpPr>
              <p:cNvPr id="12" name="Isosceles Triangle 11"/>
              <p:cNvSpPr/>
              <p:nvPr/>
            </p:nvSpPr>
            <p:spPr>
              <a:xfrm>
                <a:off x="8422256" y="1155151"/>
                <a:ext cx="1011319" cy="966864"/>
              </a:xfrm>
              <a:prstGeom prst="triangle">
                <a:avLst>
                  <a:gd name="adj" fmla="val 49406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422255" y="1846728"/>
                <a:ext cx="1008615" cy="69255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Chord 14"/>
            <p:cNvSpPr/>
            <p:nvPr/>
          </p:nvSpPr>
          <p:spPr>
            <a:xfrm rot="5400000">
              <a:off x="5723610" y="4667774"/>
              <a:ext cx="1849092" cy="1535343"/>
            </a:xfrm>
            <a:prstGeom prst="chord">
              <a:avLst>
                <a:gd name="adj1" fmla="val 2326013"/>
                <a:gd name="adj2" fmla="val 837553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50778"/>
          <a:stretch/>
        </p:blipFill>
        <p:spPr>
          <a:xfrm>
            <a:off x="9339943" y="2466767"/>
            <a:ext cx="2676019" cy="25682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743817" y="1291237"/>
            <a:ext cx="2549865" cy="400110"/>
          </a:xfrm>
          <a:prstGeom prst="rect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000" dirty="0" smtClean="0"/>
              <a:t>σχηματική παράσταση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842943" y="5131799"/>
            <a:ext cx="97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κοίλο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9636192" y="5131799"/>
            <a:ext cx="1041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κυρτό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3729928" y="4676153"/>
            <a:ext cx="1795171" cy="369332"/>
          </a:xfrm>
          <a:prstGeom prst="rect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γωνιακό άνοιγμα</a:t>
            </a:r>
            <a:endParaRPr lang="en-US" dirty="0"/>
          </a:p>
        </p:txBody>
      </p:sp>
      <p:cxnSp>
        <p:nvCxnSpPr>
          <p:cNvPr id="29" name="Curved Connector 28"/>
          <p:cNvCxnSpPr>
            <a:stCxn id="25" idx="1"/>
          </p:cNvCxnSpPr>
          <p:nvPr/>
        </p:nvCxnSpPr>
        <p:spPr>
          <a:xfrm rot="10800000" flipV="1">
            <a:off x="2671578" y="4860818"/>
            <a:ext cx="1058350" cy="532591"/>
          </a:xfrm>
          <a:prstGeom prst="curvedConnector3">
            <a:avLst/>
          </a:prstGeom>
          <a:ln w="25400"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524483" y="1291237"/>
            <a:ext cx="5322858" cy="3017520"/>
            <a:chOff x="274369" y="1018543"/>
            <a:chExt cx="5322858" cy="30175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9258" y="1018543"/>
              <a:ext cx="4447969" cy="301752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525838" y="2831892"/>
              <a:ext cx="1548535" cy="646331"/>
            </a:xfrm>
            <a:prstGeom prst="rect">
              <a:avLst/>
            </a:prstGeom>
            <a:solidFill>
              <a:schemeClr val="accent4">
                <a:alpha val="6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l-GR" dirty="0" smtClean="0"/>
                <a:t>Κ: κέντρο </a:t>
              </a:r>
            </a:p>
            <a:p>
              <a:r>
                <a:rPr lang="el-GR" dirty="0" smtClean="0"/>
                <a:t>καμπυλότητας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4369" y="2820203"/>
              <a:ext cx="1187120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l-GR" dirty="0" smtClean="0"/>
                <a:t>Ο: κορυφή</a:t>
              </a:r>
              <a:endParaRPr lang="en-US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>
              <a:off x="1004207" y="2527303"/>
              <a:ext cx="457282" cy="2450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/>
          <a:srcRect r="59910"/>
          <a:stretch/>
        </p:blipFill>
        <p:spPr>
          <a:xfrm>
            <a:off x="6454993" y="2466766"/>
            <a:ext cx="2179558" cy="256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70" t="13581" r="42257" b="54448"/>
          <a:stretch/>
        </p:blipFill>
        <p:spPr>
          <a:xfrm>
            <a:off x="1659391" y="4834690"/>
            <a:ext cx="3675579" cy="1636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308" t="55598" r="2279" b="3369"/>
          <a:stretch/>
        </p:blipFill>
        <p:spPr>
          <a:xfrm flipH="1" flipV="1">
            <a:off x="7661096" y="4789936"/>
            <a:ext cx="3840480" cy="17255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9898" y="6515481"/>
            <a:ext cx="4559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https://images.slideplayer.gr/11/3633368/slides/slide_3.jpg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33268"/>
          <a:stretch/>
        </p:blipFill>
        <p:spPr>
          <a:xfrm>
            <a:off x="118433" y="999405"/>
            <a:ext cx="6757496" cy="3657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6732"/>
          <a:stretch/>
        </p:blipFill>
        <p:spPr>
          <a:xfrm>
            <a:off x="8024216" y="999404"/>
            <a:ext cx="3368838" cy="36579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10117" y="349538"/>
            <a:ext cx="18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ΚΟΙΛΑ ΚΑΤΟΠΤΡΑ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681795" y="349538"/>
            <a:ext cx="179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ΚΥΡΤΑ ΚΑΤΟΠΤΡΑ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83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735" y="1711930"/>
            <a:ext cx="6400800" cy="44258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79075" y="1065599"/>
            <a:ext cx="3438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 smtClean="0"/>
              <a:t>ΚΟΙΛΑ ΚΑΤΟΠΤΡΑ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464883" y="82608"/>
            <a:ext cx="5266506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ΕΣΤΙΕΣ – ΕΣΤΙΑΚΑ ΕΠΙΠΕΔΑ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914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0454" y="91057"/>
            <a:ext cx="5266506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ΕΣΤΙΕΣ – ΕΣΤΙΑΚΑ ΕΠΙΠΕΔΑ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556" y="1032671"/>
            <a:ext cx="3438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ΚΟΙΛΑ ΚΑΤΟΠΤΡΑ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912" y="1679002"/>
            <a:ext cx="5084205" cy="39373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9429" t="32429" b="34000"/>
          <a:stretch/>
        </p:blipFill>
        <p:spPr>
          <a:xfrm>
            <a:off x="557855" y="2260542"/>
            <a:ext cx="4663440" cy="309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3630" y="373341"/>
            <a:ext cx="11316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ΚΟΙΛΑ ΚΑΤΟΠΤΡΑ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ΠΡΟΣΔΙΟΡΙΣΜΟΣ ΕΣΤΙΑΚΗΣ ΑΠΟΣΤΑΣΗΣ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6074699" y="1442845"/>
            <a:ext cx="402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ΟΚ = 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R </a:t>
            </a:r>
            <a:r>
              <a:rPr lang="en-US" sz="2400" dirty="0" smtClean="0"/>
              <a:t>: </a:t>
            </a:r>
            <a:r>
              <a:rPr lang="el-GR" sz="2400" dirty="0" smtClean="0"/>
              <a:t>ακτίνα</a:t>
            </a:r>
          </a:p>
          <a:p>
            <a:r>
              <a:rPr lang="el-GR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ΟΕ =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 </a:t>
            </a:r>
            <a:r>
              <a:rPr lang="el-GR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: </a:t>
            </a:r>
            <a:r>
              <a:rPr lang="el-GR" sz="2400" dirty="0" smtClean="0">
                <a:solidFill>
                  <a:srgbClr val="FF0000"/>
                </a:solidFill>
              </a:rPr>
              <a:t>εστιακή απόσταση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52868" y="2167774"/>
            <a:ext cx="4817483" cy="3730752"/>
            <a:chOff x="503630" y="1983108"/>
            <a:chExt cx="4817483" cy="3730752"/>
          </a:xfrm>
        </p:grpSpPr>
        <p:grpSp>
          <p:nvGrpSpPr>
            <p:cNvPr id="8" name="Group 7"/>
            <p:cNvGrpSpPr/>
            <p:nvPr/>
          </p:nvGrpSpPr>
          <p:grpSpPr>
            <a:xfrm>
              <a:off x="503630" y="1983108"/>
              <a:ext cx="4817483" cy="3730752"/>
              <a:chOff x="503630" y="1983108"/>
              <a:chExt cx="4817483" cy="373075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3630" y="1983108"/>
                <a:ext cx="4817483" cy="3730752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160585" y="4121045"/>
                <a:ext cx="3369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Ο</a:t>
                </a:r>
                <a:endParaRPr lang="en-US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368062" y="4121045"/>
                <a:ext cx="316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Ε</a:t>
                </a:r>
                <a:endParaRPr lang="en-US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259623" y="4413738"/>
                <a:ext cx="298939" cy="307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521490" y="412104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Ι΄</a:t>
              </a:r>
              <a:endPara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646008" y="2652611"/>
            <a:ext cx="3125471" cy="1065779"/>
            <a:chOff x="5646008" y="2652611"/>
            <a:chExt cx="3125471" cy="1065779"/>
          </a:xfrm>
        </p:grpSpPr>
        <p:sp>
          <p:nvSpPr>
            <p:cNvPr id="12" name="Rectangle 11"/>
            <p:cNvSpPr/>
            <p:nvPr/>
          </p:nvSpPr>
          <p:spPr>
            <a:xfrm>
              <a:off x="5920930" y="2948948"/>
              <a:ext cx="15202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Ι΄Κ </a:t>
              </a:r>
              <a:r>
                <a:rPr lang="el-GR" sz="2000" i="1" dirty="0" smtClean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≈ </a:t>
              </a:r>
              <a:r>
                <a:rPr lang="el-GR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ΚΟ </a:t>
              </a:r>
              <a:r>
                <a:rPr lang="el-GR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R </a:t>
              </a:r>
              <a:endParaRPr lang="en-US" sz="2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46008" y="2652611"/>
              <a:ext cx="3125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/>
                <a:t>Για μικρό γωνιακό άνοιγμα: </a:t>
              </a:r>
              <a:endParaRPr lang="en-US" sz="20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43912" y="3318280"/>
              <a:ext cx="14357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Ι΄Ε </a:t>
              </a:r>
              <a:r>
                <a:rPr lang="el-GR" sz="2000" i="1" dirty="0" smtClean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≈ </a:t>
              </a:r>
              <a:r>
                <a:rPr lang="el-GR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ΕΟ </a:t>
              </a:r>
              <a:r>
                <a:rPr lang="el-GR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f </a:t>
              </a:r>
              <a:endParaRPr lang="en-US" sz="2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496200" y="4124921"/>
                <a:ext cx="2334998" cy="538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dirty="0" smtClean="0"/>
                  <a:t>Τριγ. ΙΙ΄Κ: </a:t>
                </a:r>
                <a14:m>
                  <m:oMath xmlns:m="http://schemas.openxmlformats.org/officeDocument/2006/math"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𝜀𝜑𝛼</m:t>
                    </m:r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sz="2000" dirty="0"/>
                          <m:t>Ι</m:t>
                        </m:r>
                        <m:r>
                          <m:rPr>
                            <m:nor/>
                          </m:rPr>
                          <a:rPr lang="el-GR" sz="2000" dirty="0"/>
                          <m:t>΄</m:t>
                        </m:r>
                        <m:r>
                          <m:rPr>
                            <m:nor/>
                          </m:rPr>
                          <a:rPr lang="el-GR" sz="2000" dirty="0"/>
                          <m:t>Κ</m:t>
                        </m:r>
                      </m:den>
                    </m:f>
                  </m:oMath>
                </a14:m>
                <a:r>
                  <a:rPr lang="el-GR" sz="2000" dirty="0" smtClean="0"/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200" y="4124921"/>
                <a:ext cx="2334998" cy="538161"/>
              </a:xfrm>
              <a:prstGeom prst="rect">
                <a:avLst/>
              </a:prstGeom>
              <a:blipFill rotWithShape="0">
                <a:blip r:embed="rId3"/>
                <a:stretch>
                  <a:fillRect l="-2872" b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3423299" y="3845090"/>
            <a:ext cx="1503248" cy="968341"/>
            <a:chOff x="3423299" y="3665796"/>
            <a:chExt cx="1503248" cy="968341"/>
          </a:xfrm>
        </p:grpSpPr>
        <p:sp>
          <p:nvSpPr>
            <p:cNvPr id="14" name="Pie 13"/>
            <p:cNvSpPr/>
            <p:nvPr/>
          </p:nvSpPr>
          <p:spPr>
            <a:xfrm rot="9862227">
              <a:off x="3423299" y="3665796"/>
              <a:ext cx="1503248" cy="968341"/>
            </a:xfrm>
            <a:prstGeom prst="pie">
              <a:avLst>
                <a:gd name="adj1" fmla="val 910516"/>
                <a:gd name="adj2" fmla="val 2377283"/>
              </a:avLst>
            </a:pr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14961" y="3848484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α</a:t>
              </a:r>
              <a:endPara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496200" y="4760898"/>
                <a:ext cx="2335960" cy="538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dirty="0" smtClean="0"/>
                  <a:t>Τριγ. ΙΙ΄</a:t>
                </a:r>
                <a:r>
                  <a:rPr lang="en-US" sz="2000" dirty="0" smtClean="0"/>
                  <a:t>E</a:t>
                </a:r>
                <a:r>
                  <a:rPr lang="el-GR" sz="2000" dirty="0" smtClean="0"/>
                  <a:t>: </a:t>
                </a:r>
                <a14:m>
                  <m:oMath xmlns:m="http://schemas.openxmlformats.org/officeDocument/2006/math"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𝜀𝜑𝜑</m:t>
                    </m:r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sz="2000" dirty="0"/>
                          <m:t>Ι</m:t>
                        </m:r>
                        <m:r>
                          <m:rPr>
                            <m:nor/>
                          </m:rPr>
                          <a:rPr lang="el-GR" sz="2000" dirty="0"/>
                          <m:t>΄</m:t>
                        </m:r>
                        <m:r>
                          <m:rPr>
                            <m:nor/>
                          </m:rPr>
                          <a:rPr lang="el-GR" sz="2000" b="0" i="0" dirty="0" smtClean="0"/>
                          <m:t>Ε</m:t>
                        </m:r>
                      </m:den>
                    </m:f>
                  </m:oMath>
                </a14:m>
                <a:r>
                  <a:rPr lang="el-GR" sz="2000" dirty="0" smtClean="0"/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200" y="4760898"/>
                <a:ext cx="2335960" cy="538161"/>
              </a:xfrm>
              <a:prstGeom prst="rect">
                <a:avLst/>
              </a:prstGeom>
              <a:blipFill rotWithShape="0">
                <a:blip r:embed="rId4"/>
                <a:stretch>
                  <a:fillRect l="-2872" b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760650" y="4037694"/>
                <a:ext cx="885884" cy="675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0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l-G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0" i="0" dirty="0" smtClean="0"/>
                            <m:t>R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0650" y="4037694"/>
                <a:ext cx="885884" cy="67544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760650" y="4760898"/>
                <a:ext cx="902876" cy="6746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000" i="1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l-G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0650" y="4760898"/>
                <a:ext cx="902876" cy="67467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ight Arrow 21"/>
          <p:cNvSpPr/>
          <p:nvPr/>
        </p:nvSpPr>
        <p:spPr>
          <a:xfrm>
            <a:off x="7957047" y="4598404"/>
            <a:ext cx="817684" cy="314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4" name="Right Brace 23"/>
          <p:cNvSpPr/>
          <p:nvPr/>
        </p:nvSpPr>
        <p:spPr>
          <a:xfrm>
            <a:off x="7732436" y="4346551"/>
            <a:ext cx="176510" cy="839397"/>
          </a:xfrm>
          <a:prstGeom prst="rightBrace">
            <a:avLst/>
          </a:prstGeom>
          <a:ln w="28575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Right Brace 24"/>
          <p:cNvSpPr/>
          <p:nvPr/>
        </p:nvSpPr>
        <p:spPr>
          <a:xfrm>
            <a:off x="9745974" y="4375414"/>
            <a:ext cx="176510" cy="839397"/>
          </a:xfrm>
          <a:prstGeom prst="rightBrace">
            <a:avLst/>
          </a:prstGeom>
          <a:ln w="28575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TextBox 25"/>
          <p:cNvSpPr txBox="1"/>
          <p:nvPr/>
        </p:nvSpPr>
        <p:spPr>
          <a:xfrm>
            <a:off x="71557" y="1424699"/>
            <a:ext cx="5126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ακτίνα παράλληλη στον κύριο άξονα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17300" y="2487283"/>
            <a:ext cx="75212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24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α=β</a:t>
            </a:r>
            <a:endParaRPr lang="en-US" sz="2400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37014" y="4969967"/>
            <a:ext cx="1620957" cy="400110"/>
          </a:xfrm>
          <a:prstGeom prst="rect">
            <a:avLst/>
          </a:prstGeom>
          <a:solidFill>
            <a:srgbClr val="FFFF85">
              <a:alpha val="44706"/>
            </a:srgbClr>
          </a:solidFill>
        </p:spPr>
        <p:txBody>
          <a:bodyPr wrap="none" rtlCol="0">
            <a:spAutoFit/>
          </a:bodyPr>
          <a:lstStyle/>
          <a:p>
            <a:r>
              <a:rPr lang="el-GR" sz="20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φ=α+β=2 </a:t>
            </a:r>
            <a:r>
              <a:rPr lang="el-GR" sz="2000" b="1" i="1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∙</a:t>
            </a:r>
            <a:r>
              <a:rPr lang="el-GR" sz="2000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endParaRPr lang="en-US" sz="2000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9955531" y="4614555"/>
            <a:ext cx="609410" cy="314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864469" y="5710424"/>
                <a:ext cx="4300857" cy="8940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=2∙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f</m:t>
                          </m:r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dirty="0" smtClean="0"/>
                            <m:t>R</m:t>
                          </m:r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f</m:t>
                          </m:r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dirty="0"/>
                            <m:t>R</m:t>
                          </m:r>
                        </m:den>
                      </m:f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469" y="5710424"/>
                <a:ext cx="4300857" cy="89409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0634769" y="4377006"/>
                <a:ext cx="1037335" cy="781368"/>
              </a:xfrm>
              <a:prstGeom prst="rect">
                <a:avLst/>
              </a:prstGeom>
              <a:ln w="41275">
                <a:prstDash val="sys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4769" y="4377006"/>
                <a:ext cx="1037335" cy="78136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41275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/>
          <p:cNvGrpSpPr/>
          <p:nvPr/>
        </p:nvGrpSpPr>
        <p:grpSpPr>
          <a:xfrm>
            <a:off x="7441218" y="3134836"/>
            <a:ext cx="809115" cy="1428101"/>
            <a:chOff x="7441218" y="3134836"/>
            <a:chExt cx="809115" cy="1428101"/>
          </a:xfrm>
        </p:grpSpPr>
        <p:cxnSp>
          <p:nvCxnSpPr>
            <p:cNvPr id="35" name="Elbow Connector 34"/>
            <p:cNvCxnSpPr/>
            <p:nvPr/>
          </p:nvCxnSpPr>
          <p:spPr>
            <a:xfrm rot="16200000" flipH="1">
              <a:off x="7427373" y="3739977"/>
              <a:ext cx="1188720" cy="457200"/>
            </a:xfrm>
            <a:prstGeom prst="bentConnector3">
              <a:avLst/>
            </a:prstGeom>
            <a:ln w="25400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441218" y="3134836"/>
              <a:ext cx="353160" cy="203908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7451981" y="3351778"/>
              <a:ext cx="353160" cy="203908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/>
          <p:cNvCxnSpPr/>
          <p:nvPr/>
        </p:nvCxnSpPr>
        <p:spPr>
          <a:xfrm>
            <a:off x="1528607" y="4336149"/>
            <a:ext cx="1143000" cy="0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89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1" grpId="0"/>
      <p:bldP spid="22" grpId="0" animBg="1"/>
      <p:bldP spid="24" grpId="0" animBg="1"/>
      <p:bldP spid="25" grpId="0" animBg="1"/>
      <p:bldP spid="27" grpId="0" animBg="1"/>
      <p:bldP spid="29" grpId="0" animBg="1"/>
      <p:bldP spid="30" grpId="0" animBg="1"/>
      <p:bldP spid="31" grpId="0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706" y="268167"/>
            <a:ext cx="11495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Ποιά είναι η μέγιστη απόσταση από το έδαφος </a:t>
            </a:r>
            <a:r>
              <a:rPr lang="el-GR" sz="2400" dirty="0" smtClean="0"/>
              <a:t>που </a:t>
            </a:r>
            <a:r>
              <a:rPr lang="el-GR" sz="2400" dirty="0" smtClean="0"/>
              <a:t>μπορεί </a:t>
            </a:r>
            <a:r>
              <a:rPr lang="el-GR" sz="2400" dirty="0" smtClean="0"/>
              <a:t>να έχει κατακόρυφο επίπεδο κάτοπτρο ώστε ένα άτομο ύψους 1.78</a:t>
            </a:r>
            <a:r>
              <a:rPr lang="en-US" sz="2400" dirty="0" smtClean="0"/>
              <a:t>m</a:t>
            </a:r>
            <a:r>
              <a:rPr lang="el-GR" sz="2400" dirty="0" smtClean="0"/>
              <a:t>  να μπορεί να δει ολόκληρο το είδωλό του μέσα σε αυτό;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014" t="50241" r="40972" b="10458"/>
          <a:stretch/>
        </p:blipFill>
        <p:spPr>
          <a:xfrm>
            <a:off x="2214068" y="2084832"/>
            <a:ext cx="1930400" cy="3210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10747" y="1473200"/>
            <a:ext cx="152400" cy="256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2014" t="50241" r="40972" b="10458"/>
          <a:stretch/>
        </p:blipFill>
        <p:spPr>
          <a:xfrm>
            <a:off x="6318958" y="2085133"/>
            <a:ext cx="1930400" cy="32107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7500" y="5041900"/>
            <a:ext cx="7899400" cy="254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153316" y="3030999"/>
            <a:ext cx="0" cy="2010900"/>
          </a:xfrm>
          <a:prstGeom prst="line">
            <a:avLst/>
          </a:prstGeom>
          <a:ln w="222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153316" y="4953000"/>
            <a:ext cx="19574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08331" y="467256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028906" y="4953000"/>
            <a:ext cx="19574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13352" y="4672567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l-GR" dirty="0" smtClean="0"/>
              <a:t>΄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175004" y="4032371"/>
            <a:ext cx="4762" cy="91440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340308" y="4026121"/>
            <a:ext cx="1739835" cy="92191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3133725" y="3028951"/>
            <a:ext cx="3852612" cy="1924049"/>
            <a:chOff x="3133725" y="3257551"/>
            <a:chExt cx="3852612" cy="1924049"/>
          </a:xfrm>
        </p:grpSpPr>
        <p:cxnSp>
          <p:nvCxnSpPr>
            <p:cNvPr id="10" name="Straight Connector 9"/>
            <p:cNvCxnSpPr/>
            <p:nvPr/>
          </p:nvCxnSpPr>
          <p:spPr>
            <a:xfrm flipH="1" flipV="1">
              <a:off x="3153316" y="3264568"/>
              <a:ext cx="3833021" cy="1917032"/>
            </a:xfrm>
            <a:prstGeom prst="line">
              <a:avLst/>
            </a:prstGeom>
            <a:ln w="158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3567114" y="3472752"/>
              <a:ext cx="1497011" cy="750332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3133725" y="3257551"/>
              <a:ext cx="638175" cy="319087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H="1">
            <a:off x="3424973" y="4014216"/>
            <a:ext cx="165517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4108254" y="3563643"/>
            <a:ext cx="532482" cy="555519"/>
            <a:chOff x="4108254" y="3792243"/>
            <a:chExt cx="532482" cy="555519"/>
          </a:xfrm>
        </p:grpSpPr>
        <p:sp>
          <p:nvSpPr>
            <p:cNvPr id="43" name="Arc 42"/>
            <p:cNvSpPr/>
            <p:nvPr/>
          </p:nvSpPr>
          <p:spPr>
            <a:xfrm rot="14181370">
              <a:off x="4096735" y="3803762"/>
              <a:ext cx="555519" cy="532482"/>
            </a:xfrm>
            <a:prstGeom prst="arc">
              <a:avLst/>
            </a:prstGeom>
            <a:ln w="19050"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241442" y="3880890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θ</a:t>
              </a:r>
              <a:endParaRPr lang="en-US" dirty="0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138859" y="3912567"/>
            <a:ext cx="532482" cy="555519"/>
            <a:chOff x="4138859" y="4141167"/>
            <a:chExt cx="532482" cy="555519"/>
          </a:xfrm>
        </p:grpSpPr>
        <p:sp>
          <p:nvSpPr>
            <p:cNvPr id="44" name="Arc 43"/>
            <p:cNvSpPr/>
            <p:nvPr/>
          </p:nvSpPr>
          <p:spPr>
            <a:xfrm rot="7418630" flipV="1">
              <a:off x="4127340" y="4152686"/>
              <a:ext cx="555519" cy="532482"/>
            </a:xfrm>
            <a:prstGeom prst="arc">
              <a:avLst/>
            </a:prstGeom>
            <a:ln w="19050"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44442" y="4246154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θ</a:t>
              </a:r>
              <a:endParaRPr lang="en-US" dirty="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211076" y="4615641"/>
            <a:ext cx="13946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l-GR" b="1" dirty="0" smtClean="0"/>
              <a:t>Α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915204" y="283087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>
                    <a:lumMod val="95000"/>
                  </a:schemeClr>
                </a:solidFill>
              </a:rPr>
              <a:t>Β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3745616" y="2834134"/>
            <a:ext cx="13716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589839" y="2682075"/>
            <a:ext cx="1520908" cy="137325"/>
          </a:xfrm>
          <a:prstGeom prst="line">
            <a:avLst/>
          </a:prstGeom>
          <a:ln w="19050">
            <a:solidFill>
              <a:srgbClr val="FFC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>
            <a:off x="3153316" y="2683042"/>
            <a:ext cx="3576347" cy="350219"/>
            <a:chOff x="3153316" y="2911642"/>
            <a:chExt cx="3576347" cy="350219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3153316" y="2911642"/>
              <a:ext cx="3576347" cy="347957"/>
            </a:xfrm>
            <a:prstGeom prst="line">
              <a:avLst/>
            </a:prstGeom>
            <a:ln w="158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3589839" y="3070940"/>
              <a:ext cx="1520908" cy="149344"/>
            </a:xfrm>
            <a:prstGeom prst="line">
              <a:avLst/>
            </a:prstGeom>
            <a:ln w="19050">
              <a:solidFill>
                <a:srgbClr val="FFC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3160072" y="3192523"/>
              <a:ext cx="687654" cy="6933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Arc 65"/>
          <p:cNvSpPr/>
          <p:nvPr/>
        </p:nvSpPr>
        <p:spPr>
          <a:xfrm rot="14181370">
            <a:off x="4065697" y="2858429"/>
            <a:ext cx="202200" cy="117748"/>
          </a:xfrm>
          <a:prstGeom prst="arc">
            <a:avLst/>
          </a:prstGeom>
          <a:ln w="19050" cmpd="dbl">
            <a:solidFill>
              <a:schemeClr val="accent6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c 66"/>
          <p:cNvSpPr/>
          <p:nvPr/>
        </p:nvSpPr>
        <p:spPr>
          <a:xfrm rot="7418630" flipV="1">
            <a:off x="4060329" y="2695286"/>
            <a:ext cx="202200" cy="117748"/>
          </a:xfrm>
          <a:prstGeom prst="arc">
            <a:avLst/>
          </a:prstGeom>
          <a:ln w="19050" cmpd="dbl">
            <a:solidFill>
              <a:schemeClr val="accent6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6972342" y="4631551"/>
            <a:ext cx="21320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l-GR" b="1" dirty="0" smtClean="0"/>
              <a:t>Α΄</a:t>
            </a:r>
            <a:endParaRPr lang="en-US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7001942" y="2830875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>
                    <a:lumMod val="95000"/>
                  </a:schemeClr>
                </a:solidFill>
              </a:rPr>
              <a:t>Β΄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49804" y="3701239"/>
            <a:ext cx="290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Γ</a:t>
            </a:r>
            <a:endParaRPr lang="en-US" sz="20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5051492" y="4916419"/>
            <a:ext cx="332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Δ</a:t>
            </a:r>
            <a:endParaRPr lang="en-US" sz="20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4629312" y="1252353"/>
            <a:ext cx="545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(Κ)</a:t>
            </a:r>
            <a:endParaRPr lang="en-US" sz="24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5017642" y="2480915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Ζ</a:t>
            </a:r>
            <a:endParaRPr lang="en-US" sz="20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6766717" y="1986126"/>
            <a:ext cx="931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είδωλο</a:t>
            </a:r>
            <a:endParaRPr lang="en-US" sz="2000" dirty="0"/>
          </a:p>
        </p:txBody>
      </p:sp>
      <p:sp>
        <p:nvSpPr>
          <p:cNvPr id="76" name="TextBox 75"/>
          <p:cNvSpPr txBox="1"/>
          <p:nvPr/>
        </p:nvSpPr>
        <p:spPr>
          <a:xfrm>
            <a:off x="2466060" y="1989837"/>
            <a:ext cx="1426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αντικείμενο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79"/>
              <p:cNvSpPr txBox="1"/>
              <p:nvPr/>
            </p:nvSpPr>
            <p:spPr>
              <a:xfrm>
                <a:off x="807816" y="5773512"/>
                <a:ext cx="9205853" cy="754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τριγ. ΒΑΑ΄~ τριγ. ΓΔΑ΄  </a:t>
                </a:r>
                <a:r>
                  <a:rPr lang="el-GR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ΓΔ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ΑΒ</m:t>
                        </m:r>
                      </m:den>
                    </m:f>
                    <m:r>
                      <a:rPr lang="el-GR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l-GR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l-GR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΄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ΑΑ</m:t>
                        </m:r>
                        <m:r>
                          <a:rPr lang="el-GR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΄</m:t>
                        </m:r>
                      </m:den>
                    </m:f>
                    <m:groupChr>
                      <m:groupChrPr>
                        <m:chr m:val="⇒"/>
                        <m:pos m:val="top"/>
                        <m:ctrlPr>
                          <a:rPr lang="el-GR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1"/>
                          </m:r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l-GR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΄=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groupChr>
                    <m:f>
                      <m:fPr>
                        <m:ctrlPr>
                          <a:rPr lang="el-GR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ΓΔ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ΑΒ</m:t>
                        </m:r>
                      </m:den>
                    </m:f>
                    <m:r>
                      <a:rPr lang="el-GR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l-GR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l-GR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΄</m:t>
                        </m:r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l-GR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΄</m:t>
                        </m:r>
                      </m:den>
                    </m:f>
                    <m:r>
                      <a:rPr lang="el-GR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l-GR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⟹</m:t>
                    </m:r>
                    <m:r>
                      <m:rPr>
                        <m:sty m:val="p"/>
                      </m:rPr>
                      <a:rPr lang="el-GR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ΓΔ</m:t>
                    </m:r>
                    <m:r>
                      <a:rPr lang="el-GR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l-G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ΑΒ</m:t>
                        </m:r>
                      </m:num>
                      <m:den>
                        <m:r>
                          <a:rPr lang="el-G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16" y="5773512"/>
                <a:ext cx="9205853" cy="754822"/>
              </a:xfrm>
              <a:prstGeom prst="rect">
                <a:avLst/>
              </a:prstGeom>
              <a:blipFill rotWithShape="0">
                <a:blip r:embed="rId3"/>
                <a:stretch>
                  <a:fillRect l="-728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979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71" grpId="0"/>
      <p:bldP spid="72" grpId="0"/>
      <p:bldP spid="74" grpId="0"/>
      <p:bldP spid="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56" y="2069601"/>
            <a:ext cx="8737571" cy="38450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7649" y="236684"/>
            <a:ext cx="9021335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ΚΟΙΛΑ </a:t>
            </a:r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ΚΑΤΟΠΤΡΑ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ΕΣΤΙΕΣ – ΕΣΤΙΑΚΑ ΕΠΙΠΕΔΑ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242" y="1380987"/>
            <a:ext cx="7700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ακτίνα παράλληλη σε δευτερεύοντα άξονα (τυχαία δ/ση)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234601" y="5552175"/>
                <a:ext cx="2851293" cy="9755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40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𝚶𝚬</m:t>
                    </m:r>
                    <m:r>
                      <a:rPr lang="el-GR" sz="40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r>
                      <a:rPr lang="en-US" sz="4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num>
                      <m:den>
                        <m:r>
                          <a:rPr lang="en-US" sz="4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i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601" y="5552175"/>
                <a:ext cx="2851293" cy="9755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954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136" y="1799400"/>
            <a:ext cx="5003814" cy="35661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0454" y="91057"/>
            <a:ext cx="5266506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ΕΣΤΙΕΣ – ΕΣΤΙΑΚΑ ΕΠΙΠΕΔΑ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955" y="1063859"/>
            <a:ext cx="34197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ΚΥΡΤΑ ΚΑΤΟΠΤΡΑ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35956" y="2217977"/>
            <a:ext cx="4554107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59" y="1434789"/>
            <a:ext cx="5003814" cy="3566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022" y="977589"/>
            <a:ext cx="5163225" cy="4480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3085" y="42434"/>
            <a:ext cx="9021335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ΚΥΡΤΑ ΚΑΤΟΠΤΡΑ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ΕΣΤΙΕΣ – ΕΣΤΙΑΚΑ ΕΠΙΠΕΔΑ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146626" y="5228585"/>
                <a:ext cx="2851293" cy="9755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40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𝚶𝚬</m:t>
                    </m:r>
                    <m:r>
                      <a:rPr lang="el-GR" sz="40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r>
                      <a:rPr lang="en-US" sz="4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num>
                      <m:den>
                        <m:r>
                          <a:rPr lang="en-US" sz="4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i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626" y="5228585"/>
                <a:ext cx="2851293" cy="97558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310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5038" y="910479"/>
            <a:ext cx="8065612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5400" dirty="0" smtClean="0"/>
              <a:t>ΣΧΗΜΑΤΙΣΜΟΣ ΕΙΔΩΛΩΝ</a:t>
            </a:r>
          </a:p>
          <a:p>
            <a:pPr algn="ctr">
              <a:lnSpc>
                <a:spcPct val="150000"/>
              </a:lnSpc>
            </a:pPr>
            <a:r>
              <a:rPr lang="el-GR" sz="5400" dirty="0" smtClean="0"/>
              <a:t> ΑΠΟ </a:t>
            </a:r>
          </a:p>
          <a:p>
            <a:pPr algn="ctr">
              <a:lnSpc>
                <a:spcPct val="150000"/>
              </a:lnSpc>
            </a:pPr>
            <a:r>
              <a:rPr lang="el-GR" sz="5400" dirty="0" smtClean="0"/>
              <a:t>ΣΦΑΙΡΙΚΑ ΚΑΤΟΠΤΡΑ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9010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33268"/>
          <a:stretch/>
        </p:blipFill>
        <p:spPr>
          <a:xfrm>
            <a:off x="267580" y="634945"/>
            <a:ext cx="6757496" cy="3657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66732"/>
          <a:stretch/>
        </p:blipFill>
        <p:spPr>
          <a:xfrm>
            <a:off x="7989046" y="634944"/>
            <a:ext cx="3368838" cy="36579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70301" y="123139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ΚΟΙΛΑ ΚΑΤΟΠΤΡΑ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20249" y="129364"/>
            <a:ext cx="2343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ΚΥΡΤΑ ΚΑΤΟΠΤΡΑ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339" y="4529804"/>
            <a:ext cx="2840253" cy="1893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905" y="4500732"/>
            <a:ext cx="2847365" cy="193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70" y="4500732"/>
            <a:ext cx="2840253" cy="19225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09270" y="652358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https://www.sciencesource.com/1815583-rays-of-light-and-convex-mirror.html</a:t>
            </a:r>
          </a:p>
        </p:txBody>
      </p:sp>
    </p:spTree>
    <p:extLst>
      <p:ext uri="{BB962C8B-B14F-4D97-AF65-F5344CB8AC3E}">
        <p14:creationId xmlns:p14="http://schemas.microsoft.com/office/powerpoint/2010/main" val="37399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2042" y="72841"/>
            <a:ext cx="3438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ΚΟΙΛΑ ΚΑΤΟΠΤΡΑ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49516"/>
          <a:stretch/>
        </p:blipFill>
        <p:spPr>
          <a:xfrm>
            <a:off x="8749209" y="259785"/>
            <a:ext cx="2642624" cy="28346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3749" y="854255"/>
            <a:ext cx="6695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1. Αντικείμενο πέραν του κέντρου καμπυλότητας Κ</a:t>
            </a:r>
            <a:endParaRPr lang="en-US" sz="24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108461" y="1677105"/>
            <a:ext cx="6758544" cy="4557107"/>
            <a:chOff x="413266" y="1677105"/>
            <a:chExt cx="6758544" cy="45571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266" y="1677105"/>
              <a:ext cx="6069595" cy="455710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882713" y="2045922"/>
              <a:ext cx="5918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b="1" dirty="0" smtClean="0"/>
                <a:t>(1)</a:t>
              </a:r>
              <a:endParaRPr lang="en-US" sz="28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07755" y="2939849"/>
              <a:ext cx="14640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b="1" dirty="0" smtClean="0"/>
                <a:t>αντικείμενο</a:t>
              </a:r>
              <a:endParaRPr lang="en-US" sz="20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02376" y="5490543"/>
              <a:ext cx="9525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b="1" dirty="0" smtClean="0"/>
                <a:t>είδωλο</a:t>
              </a:r>
              <a:endParaRPr lang="en-US" sz="2000" b="1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3124199" y="4760541"/>
              <a:ext cx="54429" cy="7728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174195" y="2569142"/>
              <a:ext cx="5918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b="1" dirty="0" smtClean="0"/>
                <a:t>(2)</a:t>
              </a:r>
              <a:endParaRPr lang="en-US" sz="28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95235" y="3084252"/>
              <a:ext cx="5918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b="1" dirty="0" smtClean="0"/>
                <a:t>(3)</a:t>
              </a:r>
              <a:endParaRPr lang="en-US" sz="2800" b="1" dirty="0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333931"/>
              </p:ext>
            </p:extLst>
          </p:nvPr>
        </p:nvGraphicFramePr>
        <p:xfrm>
          <a:off x="5467164" y="5108409"/>
          <a:ext cx="6287950" cy="1584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48640"/>
                <a:gridCol w="2888710"/>
                <a:gridCol w="2850600"/>
              </a:tblGrid>
              <a:tr h="370840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προσπίπτουσα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  ανακλώμενη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(1)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παρ/λη στον κύριο άξονα: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 διέρχεται από Ε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(2)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διέρχεται από Ε: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παρ/λη στον κύριο άξονα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(3)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διέρχεται από Κ: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διέρχεται από Κ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276030" y="3847558"/>
            <a:ext cx="5776390" cy="400110"/>
          </a:xfrm>
          <a:prstGeom prst="rect">
            <a:avLst/>
          </a:prstGeom>
          <a:ln w="28575"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Είδωλο αντεστραμμένο &amp; μικρότερο από αντικείμενο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209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2042" y="72841"/>
            <a:ext cx="3438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ΚΟΙΛΑ ΚΑΤΟΠΤΡΑ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49516"/>
          <a:stretch/>
        </p:blipFill>
        <p:spPr>
          <a:xfrm>
            <a:off x="8749209" y="259785"/>
            <a:ext cx="2642624" cy="28346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3749" y="854255"/>
            <a:ext cx="6983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2. </a:t>
            </a:r>
            <a:r>
              <a:rPr lang="el-GR" sz="2400" b="1" dirty="0" smtClean="0"/>
              <a:t>Αντικείμενο ακριβώς στο κέντρο καμπυλότητας Κ</a:t>
            </a:r>
            <a:endParaRPr lang="en-US" sz="2400" b="1" dirty="0"/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98437"/>
              </p:ext>
            </p:extLst>
          </p:nvPr>
        </p:nvGraphicFramePr>
        <p:xfrm>
          <a:off x="5467164" y="5108409"/>
          <a:ext cx="6287950" cy="1584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48640"/>
                <a:gridCol w="2888710"/>
                <a:gridCol w="2850600"/>
              </a:tblGrid>
              <a:tr h="370840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προσπίπτουσα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  ανακλώμενη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(1)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παρ/λη στον κύριο άξονα: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 διέρχεται από Ε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(2)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διέρχεται από Ε: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παρ/λη στον κύριο άξονα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(3)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διέρχεται από Κ: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διέρχεται από Κ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42" y="1546238"/>
            <a:ext cx="4469866" cy="42449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33214" y="3668718"/>
            <a:ext cx="5565691" cy="400110"/>
          </a:xfrm>
          <a:prstGeom prst="rect">
            <a:avLst/>
          </a:prstGeom>
          <a:ln w="28575"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Είδωλο στο Κ, αντεστραμμένο &amp; ίσο με αντικείμενο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7908" y="2045922"/>
            <a:ext cx="591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(1)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81060" y="2799460"/>
            <a:ext cx="591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(2)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7155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2042" y="72841"/>
            <a:ext cx="3438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ΚΟΙΛΑ ΚΑΤΟΠΤΡΑ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49516"/>
          <a:stretch/>
        </p:blipFill>
        <p:spPr>
          <a:xfrm>
            <a:off x="8749209" y="259785"/>
            <a:ext cx="2642624" cy="28346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3749" y="854255"/>
            <a:ext cx="759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3. </a:t>
            </a:r>
            <a:r>
              <a:rPr lang="el-GR" sz="2400" b="1" dirty="0" smtClean="0"/>
              <a:t>Αντικείμενο μεταξύ εστίας Ε &amp; κέντρου καμπυλότητας Κ</a:t>
            </a:r>
            <a:endParaRPr lang="en-US" sz="2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143468" y="3855125"/>
            <a:ext cx="5958619" cy="400110"/>
          </a:xfrm>
          <a:prstGeom prst="rect">
            <a:avLst/>
          </a:prstGeom>
          <a:ln w="28575"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Είδωλο αντεστραμμένο &amp; μεγαλύτερο από αντικείμενο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" y="1662292"/>
            <a:ext cx="6072142" cy="4785775"/>
          </a:xfrm>
          <a:prstGeom prst="rect">
            <a:avLst/>
          </a:prstGeom>
        </p:spPr>
      </p:pic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989296"/>
              </p:ext>
            </p:extLst>
          </p:nvPr>
        </p:nvGraphicFramePr>
        <p:xfrm>
          <a:off x="5467164" y="5108409"/>
          <a:ext cx="6287950" cy="1584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48640"/>
                <a:gridCol w="2888710"/>
                <a:gridCol w="2850600"/>
              </a:tblGrid>
              <a:tr h="370840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προσπίπτουσα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  ανακλώμενη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(1)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παρ/λη στον κύριο άξονα: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 διέρχεται από Ε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(2)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διέρχεται από Ε: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παρ/λη στον κύριο άξονα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(3)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διέρχεται από Κ: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διέρχεται από Κ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798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2042" y="72841"/>
            <a:ext cx="3438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ΚΟΙΛΑ ΚΑΤΟΠΤΡΑ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49" y="1451003"/>
            <a:ext cx="6426230" cy="5092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3749" y="854255"/>
            <a:ext cx="5839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4. Αντικείμενο μεταξύ εστίας Ε &amp; κορυφής Ο</a:t>
            </a:r>
            <a:endParaRPr lang="en-US" sz="2400" b="1" dirty="0"/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691969"/>
              </p:ext>
            </p:extLst>
          </p:nvPr>
        </p:nvGraphicFramePr>
        <p:xfrm>
          <a:off x="5771964" y="5184609"/>
          <a:ext cx="6287950" cy="1584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48640"/>
                <a:gridCol w="2888710"/>
                <a:gridCol w="2850600"/>
              </a:tblGrid>
              <a:tr h="370840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προσπίπτουσα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  ανακλώμενη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(1)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παρ/λη στον κύριο άξονα: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 διέρχεται από Ε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(2)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διέρχεται από Ε: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παρ/λη στον κύριο άξονα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(3)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διέρχεται από Κ: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διέρχεται από Κ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7032293" y="3855125"/>
            <a:ext cx="4459217" cy="707886"/>
          </a:xfrm>
          <a:prstGeom prst="rect">
            <a:avLst/>
          </a:prstGeom>
          <a:ln w="28575"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Είδωλο 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φανταστικό,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ορθό &amp; μεγαλύτερο από αντικείμενο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161"/>
          <a:stretch/>
        </p:blipFill>
        <p:spPr>
          <a:xfrm>
            <a:off x="7957461" y="396006"/>
            <a:ext cx="2608883" cy="28346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78650" y="3331905"/>
            <a:ext cx="591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(1)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46" y="3230646"/>
            <a:ext cx="591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(3)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4946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49" y="1758706"/>
            <a:ext cx="6562745" cy="43423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2042" y="72841"/>
            <a:ext cx="3438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ΚΟΙΛΑ ΚΑΤΟΠΤΡΑ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749" y="854255"/>
            <a:ext cx="7018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5. </a:t>
            </a:r>
            <a:r>
              <a:rPr lang="el-GR" sz="2400" b="1" dirty="0" smtClean="0">
                <a:solidFill>
                  <a:srgbClr val="FF0000"/>
                </a:solidFill>
              </a:rPr>
              <a:t>Φανταστικό</a:t>
            </a:r>
            <a:r>
              <a:rPr lang="el-GR" sz="2400" b="1" dirty="0" smtClean="0"/>
              <a:t> Αντικείμενο (πίσω από το κάτοπτρο)</a:t>
            </a:r>
            <a:endParaRPr lang="en-US" sz="2400" b="1" dirty="0"/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691969"/>
              </p:ext>
            </p:extLst>
          </p:nvPr>
        </p:nvGraphicFramePr>
        <p:xfrm>
          <a:off x="5771964" y="5184609"/>
          <a:ext cx="6287950" cy="1584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48640"/>
                <a:gridCol w="2888710"/>
                <a:gridCol w="2850600"/>
              </a:tblGrid>
              <a:tr h="370840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προσπίπτουσα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  ανακλώμενη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(1)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παρ/λη στον κύριο άξονα: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 διέρχεται από Ε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(2)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διέρχεται από Ε: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παρ/λη στον κύριο άξονα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(3)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διέρχεται από Κ: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διέρχεται από Κ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7222793" y="2867178"/>
            <a:ext cx="4459217" cy="707886"/>
          </a:xfrm>
          <a:prstGeom prst="rect">
            <a:avLst/>
          </a:prstGeom>
          <a:ln w="28575"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Είδωλο 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πραγματικό,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ορθό &amp; μικρότερο από αντικείμενο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2676" y="2181587"/>
            <a:ext cx="591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(1)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00040" y="3221121"/>
            <a:ext cx="591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(3)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8873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748" y="274808"/>
            <a:ext cx="11179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Μέσα από το κάτοπτρο ΓΖ ο παρατηρητής μπορεί να δει μόνο τμήμα ΑΒ του σώματός του. Για να μπορεί να δει ολόκληρο το σώμα του πρέπει (</a:t>
            </a:r>
            <a:r>
              <a:rPr lang="en-US" sz="2400" dirty="0" err="1" smtClean="0"/>
              <a:t>i</a:t>
            </a:r>
            <a:r>
              <a:rPr lang="en-US" sz="2400" dirty="0" smtClean="0"/>
              <a:t>) </a:t>
            </a:r>
            <a:r>
              <a:rPr lang="el-GR" sz="2400" dirty="0" smtClean="0"/>
              <a:t>να πλησιάσει τον καθρέφτη; (</a:t>
            </a:r>
            <a:r>
              <a:rPr lang="en-US" sz="2400" dirty="0" smtClean="0"/>
              <a:t>ii) </a:t>
            </a:r>
            <a:r>
              <a:rPr lang="el-GR" sz="2400" dirty="0" smtClean="0"/>
              <a:t>να απομακρυνθεί; </a:t>
            </a:r>
            <a:r>
              <a:rPr lang="en-US" sz="2400" dirty="0" smtClean="0"/>
              <a:t>(iii)</a:t>
            </a:r>
            <a:r>
              <a:rPr lang="el-GR" sz="2400" dirty="0" smtClean="0"/>
              <a:t> τίποτα από τα δύο</a:t>
            </a:r>
            <a:r>
              <a:rPr lang="en-US" sz="2400" dirty="0" smtClean="0"/>
              <a:t>;</a:t>
            </a:r>
            <a:r>
              <a:rPr lang="el-GR" sz="2400" dirty="0" smtClean="0"/>
              <a:t>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014" t="50241" r="40972" b="10458"/>
          <a:stretch/>
        </p:blipFill>
        <p:spPr>
          <a:xfrm>
            <a:off x="4265294" y="2084832"/>
            <a:ext cx="1930400" cy="3210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61973" y="2811284"/>
            <a:ext cx="200476" cy="697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42014" t="50241" r="40972" b="10458"/>
          <a:stretch/>
        </p:blipFill>
        <p:spPr>
          <a:xfrm>
            <a:off x="8370184" y="2085133"/>
            <a:ext cx="1930400" cy="3210767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5204542" y="3030999"/>
            <a:ext cx="0" cy="2010900"/>
          </a:xfrm>
          <a:prstGeom prst="line">
            <a:avLst/>
          </a:prstGeom>
          <a:ln w="222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204542" y="4953000"/>
            <a:ext cx="19574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59557" y="467256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080132" y="4953000"/>
            <a:ext cx="19574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164578" y="4672567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l-GR" dirty="0" smtClean="0"/>
              <a:t>΄</a:t>
            </a:r>
            <a:endParaRPr lang="en-US" dirty="0"/>
          </a:p>
        </p:txBody>
      </p:sp>
      <p:sp>
        <p:nvSpPr>
          <p:cNvPr id="43" name="Arc 42" hidden="1"/>
          <p:cNvSpPr/>
          <p:nvPr/>
        </p:nvSpPr>
        <p:spPr>
          <a:xfrm rot="14181370">
            <a:off x="6053737" y="3238032"/>
            <a:ext cx="367027" cy="353699"/>
          </a:xfrm>
          <a:prstGeom prst="arc">
            <a:avLst/>
          </a:prstGeom>
          <a:ln w="19050"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 hidden="1"/>
          <p:cNvSpPr txBox="1"/>
          <p:nvPr/>
        </p:nvSpPr>
        <p:spPr>
          <a:xfrm>
            <a:off x="6101299" y="3216310"/>
            <a:ext cx="204653" cy="244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θ</a:t>
            </a:r>
            <a:endParaRPr lang="en-US" dirty="0"/>
          </a:p>
        </p:txBody>
      </p:sp>
      <p:grpSp>
        <p:nvGrpSpPr>
          <p:cNvPr id="77" name="Group 76" hidden="1"/>
          <p:cNvGrpSpPr/>
          <p:nvPr/>
        </p:nvGrpSpPr>
        <p:grpSpPr>
          <a:xfrm>
            <a:off x="6050731" y="3426468"/>
            <a:ext cx="323094" cy="351500"/>
            <a:chOff x="4138859" y="4141167"/>
            <a:chExt cx="532482" cy="555519"/>
          </a:xfrm>
        </p:grpSpPr>
        <p:sp>
          <p:nvSpPr>
            <p:cNvPr id="44" name="Arc 43"/>
            <p:cNvSpPr/>
            <p:nvPr/>
          </p:nvSpPr>
          <p:spPr>
            <a:xfrm rot="7418630" flipV="1">
              <a:off x="4127340" y="4152686"/>
              <a:ext cx="555519" cy="532482"/>
            </a:xfrm>
            <a:prstGeom prst="arc">
              <a:avLst/>
            </a:prstGeom>
            <a:ln w="19050"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13742" y="4172858"/>
              <a:ext cx="308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θ</a:t>
              </a:r>
              <a:endParaRPr lang="en-US" dirty="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965765" y="3806364"/>
            <a:ext cx="19236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l-GR" b="1" dirty="0" smtClean="0"/>
              <a:t>Α 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4966430" y="283087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>
                    <a:lumMod val="95000"/>
                  </a:schemeClr>
                </a:solidFill>
              </a:rPr>
              <a:t>Β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120370" y="3749040"/>
            <a:ext cx="21320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l-GR" b="1" dirty="0" smtClean="0"/>
              <a:t>Α΄</a:t>
            </a:r>
            <a:endParaRPr lang="en-US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9053168" y="2830875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>
                    <a:lumMod val="95000"/>
                  </a:schemeClr>
                </a:solidFill>
              </a:rPr>
              <a:t>Β΄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176503" y="3443190"/>
            <a:ext cx="290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Γ</a:t>
            </a:r>
            <a:endParaRPr lang="en-US" sz="20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7102718" y="4916419"/>
            <a:ext cx="332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Δ</a:t>
            </a:r>
            <a:endParaRPr lang="en-US" sz="20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7002522" y="1897383"/>
            <a:ext cx="545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(Κ)</a:t>
            </a:r>
            <a:endParaRPr lang="en-US" sz="24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7122030" y="2480915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Ζ</a:t>
            </a:r>
            <a:endParaRPr lang="en-US" sz="20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8759039" y="1623814"/>
            <a:ext cx="931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είδωλο</a:t>
            </a:r>
            <a:endParaRPr lang="en-US" sz="2000" dirty="0"/>
          </a:p>
        </p:txBody>
      </p:sp>
      <p:sp>
        <p:nvSpPr>
          <p:cNvPr id="76" name="TextBox 75"/>
          <p:cNvSpPr txBox="1"/>
          <p:nvPr/>
        </p:nvSpPr>
        <p:spPr>
          <a:xfrm>
            <a:off x="3188422" y="1621434"/>
            <a:ext cx="1426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αντικείμενο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/>
          <a:srcRect l="42014" t="50241" r="40972" b="10458"/>
          <a:stretch/>
        </p:blipFill>
        <p:spPr>
          <a:xfrm>
            <a:off x="2461670" y="2084832"/>
            <a:ext cx="1930400" cy="321076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/>
          <a:srcRect l="42014" t="50241" r="40972" b="10458"/>
          <a:stretch/>
        </p:blipFill>
        <p:spPr>
          <a:xfrm>
            <a:off x="560088" y="2084832"/>
            <a:ext cx="1930400" cy="32107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7748" y="5041900"/>
            <a:ext cx="11120378" cy="3618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188422" y="281394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>
                    <a:lumMod val="95000"/>
                  </a:schemeClr>
                </a:solidFill>
              </a:rPr>
              <a:t>Β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40136" y="279479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>
                    <a:lumMod val="95000"/>
                  </a:schemeClr>
                </a:solidFill>
              </a:rPr>
              <a:t>Β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560088" y="3507907"/>
            <a:ext cx="6600511" cy="394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1484337" y="3032289"/>
            <a:ext cx="5664723" cy="4756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Triangle 26"/>
          <p:cNvSpPr/>
          <p:nvPr/>
        </p:nvSpPr>
        <p:spPr>
          <a:xfrm>
            <a:off x="5211772" y="3036900"/>
            <a:ext cx="2034271" cy="472203"/>
          </a:xfrm>
          <a:prstGeom prst="rtTriangle">
            <a:avLst/>
          </a:prstGeom>
          <a:solidFill>
            <a:schemeClr val="accent4">
              <a:lumMod val="60000"/>
              <a:lumOff val="4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5204963" y="3032290"/>
            <a:ext cx="3915407" cy="912344"/>
          </a:xfrm>
          <a:prstGeom prst="line">
            <a:avLst/>
          </a:prstGeom>
          <a:ln w="158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5184951" y="3028951"/>
            <a:ext cx="1971891" cy="459511"/>
            <a:chOff x="5184951" y="3028951"/>
            <a:chExt cx="1971891" cy="459511"/>
          </a:xfrm>
        </p:grpSpPr>
        <p:cxnSp>
          <p:nvCxnSpPr>
            <p:cNvPr id="25" name="Straight Arrow Connector 24"/>
            <p:cNvCxnSpPr/>
            <p:nvPr/>
          </p:nvCxnSpPr>
          <p:spPr>
            <a:xfrm flipH="1" flipV="1">
              <a:off x="5627655" y="3131368"/>
              <a:ext cx="1529187" cy="357094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5184951" y="3028951"/>
              <a:ext cx="651892" cy="151858"/>
            </a:xfrm>
            <a:prstGeom prst="line">
              <a:avLst/>
            </a:prstGeom>
            <a:ln w="19050">
              <a:solidFill>
                <a:srgbClr val="FFC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ight Triangle 27"/>
          <p:cNvSpPr/>
          <p:nvPr/>
        </p:nvSpPr>
        <p:spPr>
          <a:xfrm>
            <a:off x="3437529" y="3018386"/>
            <a:ext cx="3891976" cy="499713"/>
          </a:xfrm>
          <a:prstGeom prst="rtTriangle">
            <a:avLst/>
          </a:prstGeom>
          <a:solidFill>
            <a:schemeClr val="accent6">
              <a:lumMod val="40000"/>
              <a:lumOff val="60000"/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88"/>
          <p:cNvGrpSpPr/>
          <p:nvPr/>
        </p:nvGrpSpPr>
        <p:grpSpPr>
          <a:xfrm>
            <a:off x="3369733" y="3028951"/>
            <a:ext cx="3787109" cy="465723"/>
            <a:chOff x="3369733" y="3028951"/>
            <a:chExt cx="3787109" cy="465723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369733" y="3028951"/>
              <a:ext cx="3787109" cy="46572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4200866" y="3131368"/>
              <a:ext cx="578041" cy="8313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ight Triangle 32"/>
          <p:cNvSpPr/>
          <p:nvPr/>
        </p:nvSpPr>
        <p:spPr>
          <a:xfrm>
            <a:off x="1525288" y="3055972"/>
            <a:ext cx="5671497" cy="472084"/>
          </a:xfrm>
          <a:prstGeom prst="rtTriangle">
            <a:avLst/>
          </a:prstGeom>
          <a:solidFill>
            <a:srgbClr val="E3939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436262" y="3534363"/>
            <a:ext cx="0" cy="443804"/>
          </a:xfrm>
          <a:prstGeom prst="line">
            <a:avLst/>
          </a:prstGeom>
          <a:ln w="19050">
            <a:solidFill>
              <a:srgbClr val="00B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1535738" y="3528056"/>
            <a:ext cx="0" cy="443804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5211772" y="3534363"/>
            <a:ext cx="0" cy="443804"/>
          </a:xfrm>
          <a:prstGeom prst="line">
            <a:avLst/>
          </a:prstGeom>
          <a:ln w="1905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/>
          <p:cNvGrpSpPr/>
          <p:nvPr/>
        </p:nvGrpSpPr>
        <p:grpSpPr>
          <a:xfrm>
            <a:off x="3436262" y="3505374"/>
            <a:ext cx="3720580" cy="457843"/>
            <a:chOff x="3436262" y="3505374"/>
            <a:chExt cx="3720580" cy="457843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3436262" y="3505374"/>
              <a:ext cx="3720580" cy="457843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4009926" y="3813022"/>
              <a:ext cx="649810" cy="7317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1525289" y="3513713"/>
            <a:ext cx="5664681" cy="463680"/>
            <a:chOff x="1525289" y="3513713"/>
            <a:chExt cx="5664681" cy="463680"/>
          </a:xfrm>
        </p:grpSpPr>
        <p:cxnSp>
          <p:nvCxnSpPr>
            <p:cNvPr id="59" name="Straight Connector 58"/>
            <p:cNvCxnSpPr/>
            <p:nvPr/>
          </p:nvCxnSpPr>
          <p:spPr>
            <a:xfrm flipH="1">
              <a:off x="1525289" y="3513713"/>
              <a:ext cx="5664681" cy="46368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2004339" y="3878446"/>
              <a:ext cx="691755" cy="5984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1283690" y="20456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3</a:t>
            </a:r>
            <a:endParaRPr lang="en-US" sz="28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5042109" y="205850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1</a:t>
            </a:r>
            <a:endParaRPr lang="en-US" sz="28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3148984" y="205830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2</a:t>
            </a:r>
            <a:endParaRPr lang="en-US" sz="2800" b="1" dirty="0"/>
          </a:p>
        </p:txBody>
      </p:sp>
      <p:grpSp>
        <p:nvGrpSpPr>
          <p:cNvPr id="92" name="Group 91"/>
          <p:cNvGrpSpPr/>
          <p:nvPr/>
        </p:nvGrpSpPr>
        <p:grpSpPr>
          <a:xfrm>
            <a:off x="5217456" y="3513397"/>
            <a:ext cx="2043117" cy="463996"/>
            <a:chOff x="5217456" y="3513397"/>
            <a:chExt cx="2043117" cy="463996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5217456" y="3513397"/>
              <a:ext cx="2043117" cy="463996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926550" y="3675865"/>
              <a:ext cx="644818" cy="146356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/>
          <p:cNvCxnSpPr/>
          <p:nvPr/>
        </p:nvCxnSpPr>
        <p:spPr>
          <a:xfrm>
            <a:off x="7226230" y="3490104"/>
            <a:ext cx="4762" cy="1645920"/>
          </a:xfrm>
          <a:prstGeom prst="straightConnector1">
            <a:avLst/>
          </a:prstGeom>
          <a:ln w="38100">
            <a:solidFill>
              <a:srgbClr val="0070C0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1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7" grpId="0" animBg="1"/>
      <p:bldP spid="28" grpId="0" animBg="1"/>
      <p:bldP spid="33" grpId="0" animBg="1"/>
      <p:bldP spid="85" grpId="0"/>
      <p:bldP spid="8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542" y="124097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89314" y="186607"/>
            <a:ext cx="4388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Σχέση σφαιρικών κατόπτρων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608167" y="186607"/>
                <a:ext cx="2570575" cy="977319"/>
              </a:xfrm>
              <a:prstGeom prst="rect">
                <a:avLst/>
              </a:prstGeom>
              <a:ln w="41275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l-GR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l-G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΄</m:t>
                          </m:r>
                        </m:den>
                      </m:f>
                      <m:r>
                        <a:rPr lang="el-G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l-G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67" y="186607"/>
                <a:ext cx="2570575" cy="97731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1275">
                <a:solidFill>
                  <a:srgbClr val="0070C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13450" y="1102471"/>
            <a:ext cx="3602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Πίκνακας προσημοθέτησης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0" y="1564136"/>
            <a:ext cx="1132887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8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83862" y="313109"/>
                <a:ext cx="6900735" cy="78091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4925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l-GR" sz="2800" b="1" dirty="0" smtClean="0">
                    <a:effectLst/>
                  </a:rPr>
                  <a:t>Μεγέθυνση:</a:t>
                </a:r>
                <a:r>
                  <a:rPr lang="el-GR" sz="2800" dirty="0" smtClean="0">
                    <a:effectLst/>
                  </a:rPr>
                  <a:t>   </a:t>
                </a:r>
                <a14:m>
                  <m:oMath xmlns:m="http://schemas.openxmlformats.org/officeDocument/2006/math">
                    <m:r>
                      <a:rPr lang="el-GR" sz="2800" b="1" i="0" smtClean="0">
                        <a:effectLst/>
                        <a:latin typeface="Cambria Math" panose="02040503050406030204" pitchFamily="18" charset="0"/>
                      </a:rPr>
                      <m:t>𝚳</m:t>
                    </m:r>
                    <m:r>
                      <a:rPr lang="el-GR" sz="2800" b="0" i="0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800" b="0" i="1" smtClean="0">
                            <a:effectLst/>
                            <a:latin typeface="Cambria Math" panose="02040503050406030204" pitchFamily="18" charset="0"/>
                          </a:rPr>
                          <m:t>𝜇𝜀𝛾𝜀𝜃𝜊𝜍</m:t>
                        </m:r>
                        <m:r>
                          <a:rPr lang="el-GR" sz="2800" b="0" i="1" smtClean="0"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l-GR" sz="2800" b="0" i="1" smtClean="0">
                            <a:effectLst/>
                            <a:latin typeface="Cambria Math" panose="02040503050406030204" pitchFamily="18" charset="0"/>
                          </a:rPr>
                          <m:t>𝜀𝜄𝛿</m:t>
                        </m:r>
                        <m:r>
                          <m:rPr>
                            <m:sty m:val="p"/>
                          </m:rPr>
                          <a:rPr lang="el-GR" sz="2800" b="0" i="1" smtClean="0">
                            <a:effectLst/>
                            <a:latin typeface="Cambria Math" panose="02040503050406030204" pitchFamily="18" charset="0"/>
                          </a:rPr>
                          <m:t>ώ</m:t>
                        </m:r>
                        <m:r>
                          <a:rPr lang="el-GR" sz="2800" b="0" i="1" smtClean="0">
                            <a:effectLst/>
                            <a:latin typeface="Cambria Math" panose="02040503050406030204" pitchFamily="18" charset="0"/>
                          </a:rPr>
                          <m:t>𝜆𝜊𝜐</m:t>
                        </m:r>
                      </m:num>
                      <m:den>
                        <m:r>
                          <a:rPr lang="el-GR" sz="2800" b="0" i="1" smtClean="0">
                            <a:effectLst/>
                            <a:latin typeface="Cambria Math" panose="02040503050406030204" pitchFamily="18" charset="0"/>
                          </a:rPr>
                          <m:t>𝜇𝜀𝛾𝜀𝜃𝜊𝜍</m:t>
                        </m:r>
                        <m:r>
                          <a:rPr lang="el-GR" sz="2800" b="0" i="1" smtClean="0"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l-GR" sz="2800" b="0" i="1" smtClean="0">
                            <a:effectLst/>
                            <a:latin typeface="Cambria Math" panose="02040503050406030204" pitchFamily="18" charset="0"/>
                          </a:rPr>
                          <m:t>𝛼𝜈𝜏𝜄𝜅𝜀𝜄𝜇𝜀𝜈𝜊𝜐</m:t>
                        </m:r>
                      </m:den>
                    </m:f>
                    <m:r>
                      <a:rPr lang="el-GR" sz="2800" b="0" i="1" smtClean="0">
                        <a:effectLst/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l-GR" sz="2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l-GR" sz="2800" b="0" i="1" smtClean="0">
                            <a:effectLst/>
                            <a:latin typeface="Cambria Math" panose="02040503050406030204" pitchFamily="18" charset="0"/>
                          </a:rPr>
                          <m:t>΄</m:t>
                        </m:r>
                      </m:num>
                      <m:den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2800" dirty="0">
                  <a:effectLst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862" y="313109"/>
                <a:ext cx="6900735" cy="780919"/>
              </a:xfrm>
              <a:prstGeom prst="rect">
                <a:avLst/>
              </a:prstGeom>
              <a:blipFill rotWithShape="0">
                <a:blip r:embed="rId2"/>
                <a:stretch>
                  <a:fillRect l="-1494" b="-1493"/>
                </a:stretch>
              </a:blipFill>
              <a:ln w="34925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8010958" y="1691016"/>
            <a:ext cx="2407525" cy="2293965"/>
            <a:chOff x="8010958" y="1691016"/>
            <a:chExt cx="2407525" cy="22939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0958" y="1698981"/>
              <a:ext cx="2407525" cy="2286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582150" y="1691016"/>
              <a:ext cx="684803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Μ=-1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98195" y="1691016"/>
            <a:ext cx="3040869" cy="2286000"/>
            <a:chOff x="798195" y="1691016"/>
            <a:chExt cx="3040869" cy="2286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195" y="1691016"/>
              <a:ext cx="3040869" cy="2286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2699071" y="3288745"/>
                  <a:ext cx="1000787" cy="646331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Μ</m:t>
                        </m:r>
                        <m:r>
                          <a:rPr lang="el-GR" b="0" i="0" smtClean="0">
                            <a:latin typeface="Cambria Math" panose="02040503050406030204" pitchFamily="18" charset="0"/>
                          </a:rPr>
                          <m:t>&lt;0</m:t>
                        </m:r>
                      </m:oMath>
                    </m:oMathPara>
                  </a14:m>
                  <a:endParaRPr lang="el-GR" b="0" i="0" dirty="0" smtClean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b="0" i="0" smtClean="0"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</m:d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&lt;1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9071" y="3288745"/>
                  <a:ext cx="1000787" cy="64633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/>
          <p:cNvGrpSpPr/>
          <p:nvPr/>
        </p:nvGrpSpPr>
        <p:grpSpPr>
          <a:xfrm>
            <a:off x="4370569" y="1698981"/>
            <a:ext cx="3043925" cy="2286000"/>
            <a:chOff x="4370569" y="1698981"/>
            <a:chExt cx="3043925" cy="2286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569" y="1698981"/>
              <a:ext cx="3043925" cy="2286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6310697" y="3279231"/>
                  <a:ext cx="1000787" cy="646331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b="1" i="0" smtClean="0">
                            <a:latin typeface="Cambria Math" panose="02040503050406030204" pitchFamily="18" charset="0"/>
                          </a:rPr>
                          <m:t>𝚳</m:t>
                        </m:r>
                        <m:r>
                          <a:rPr lang="el-GR" b="0" i="0" smtClean="0">
                            <a:latin typeface="Cambria Math" panose="02040503050406030204" pitchFamily="18" charset="0"/>
                          </a:rPr>
                          <m:t>&lt;0</m:t>
                        </m:r>
                      </m:oMath>
                    </m:oMathPara>
                  </a14:m>
                  <a:endParaRPr lang="el-GR" b="0" i="0" dirty="0" smtClean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b="0" i="0" smtClean="0"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</m:d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&gt;1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0697" y="3279231"/>
                  <a:ext cx="1000787" cy="64633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914228" y="4347185"/>
            <a:ext cx="2743200" cy="2173220"/>
            <a:chOff x="914228" y="4347185"/>
            <a:chExt cx="2743200" cy="217322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4228" y="4347185"/>
              <a:ext cx="2743200" cy="21732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699071" y="6080973"/>
                  <a:ext cx="853118" cy="369332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Μ</m:t>
                        </m:r>
                        <m:r>
                          <a:rPr lang="el-GR" b="0" i="0" smtClean="0">
                            <a:latin typeface="Cambria Math" panose="02040503050406030204" pitchFamily="18" charset="0"/>
                          </a:rPr>
                          <m:t>&gt;1</m:t>
                        </m:r>
                      </m:oMath>
                    </m:oMathPara>
                  </a14:m>
                  <a:endParaRPr lang="el-GR" b="0" i="0" dirty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9071" y="6080973"/>
                  <a:ext cx="853118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2425" y="4347185"/>
            <a:ext cx="3178491" cy="2103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395319" y="5972175"/>
                <a:ext cx="1282723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0&lt;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l-GR" b="0" i="0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319" y="5972175"/>
                <a:ext cx="1282723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378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9122" y="1527203"/>
            <a:ext cx="6096908" cy="4884649"/>
            <a:chOff x="742042" y="1638522"/>
            <a:chExt cx="6096908" cy="48846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042" y="1638522"/>
              <a:ext cx="6096908" cy="488464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161823" y="2616925"/>
              <a:ext cx="5918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b="1" dirty="0" smtClean="0"/>
                <a:t>(1)</a:t>
              </a:r>
              <a:endParaRPr lang="en-US" sz="28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57124" y="3324338"/>
              <a:ext cx="5918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b="1" dirty="0" smtClean="0"/>
                <a:t>(2)</a:t>
              </a:r>
              <a:endParaRPr lang="en-US" sz="28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88443" y="2616925"/>
              <a:ext cx="5918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b="1" dirty="0" smtClean="0"/>
                <a:t>(3)</a:t>
              </a:r>
              <a:endParaRPr lang="en-US" sz="2800" b="1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742042" y="72841"/>
            <a:ext cx="34197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ΚΥΡΤΑ ΚΑΤΟΠΤΡΑ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749" y="854255"/>
            <a:ext cx="7296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1. Πραγματικό Αντικείμενο (μπροστά από το κάτοπτρο)</a:t>
            </a:r>
            <a:endParaRPr lang="en-US" sz="2400" b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333931"/>
              </p:ext>
            </p:extLst>
          </p:nvPr>
        </p:nvGraphicFramePr>
        <p:xfrm>
          <a:off x="5467164" y="5108409"/>
          <a:ext cx="6287950" cy="1584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48640"/>
                <a:gridCol w="2888710"/>
                <a:gridCol w="2850600"/>
              </a:tblGrid>
              <a:tr h="370840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προσπίπτουσα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  ανακλώμενη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(1)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παρ/λη στον κύριο άξονα: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 διέρχεται από Ε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(2)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διέρχεται από Ε: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παρ/λη στον κύριο άξονα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(3)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διέρχεται από Κ: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διέρχεται από Κ</a:t>
                      </a:r>
                      <a:endParaRPr lang="en-US" sz="2000" dirty="0" smtClean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828480" y="3736239"/>
            <a:ext cx="4553895" cy="707886"/>
          </a:xfrm>
          <a:prstGeom prst="rect">
            <a:avLst/>
          </a:prstGeom>
          <a:ln w="28575"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Είδωλο φανταστικό, ορθό &amp; μικρότερο από αντικείμενο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549" y="214065"/>
            <a:ext cx="269687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8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3950" y="128954"/>
            <a:ext cx="6697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/>
              <a:t>ΟΠΤΙΚΟ ΠΕΔΙΟ (Ο.Π.) ΚΑΤΟΠΤΡΩΝ</a:t>
            </a:r>
            <a:endParaRPr lang="en-US" sz="36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25" y="861529"/>
            <a:ext cx="5092940" cy="370701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01" y="3158716"/>
            <a:ext cx="4622099" cy="32004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612" y="3054587"/>
            <a:ext cx="3849881" cy="32004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265638" y="965658"/>
            <a:ext cx="30776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ΚΟΙΛΑ ΚΑΤΟΠΤΡΑ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58861" y="6392269"/>
            <a:ext cx="644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Ε.Δ. Βανίδης «Μαθήματα Οπτικής»- Κεφ.3, Θεσ/κη Απρίλιος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05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9522" y="108863"/>
            <a:ext cx="6593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/>
              <a:t>ΟΠΤΙΚΟ ΠΕΔΙΟ (Ο.Π.) ΚΑΤΟΠΤΡΩΝ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277361" y="1237678"/>
            <a:ext cx="30614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ΚΥΡΤΑ ΚΑΤΟΠΤΡΑ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276" y="1008186"/>
            <a:ext cx="5818823" cy="4231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5046" y="5603631"/>
            <a:ext cx="9259843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4000" dirty="0" smtClean="0"/>
              <a:t>Ο.Π. Κυρτών &gt; Ο.Π. Επίπεδων &gt; Ο.Π. Κοίλων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3672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6030"/>
          <a:stretch/>
        </p:blipFill>
        <p:spPr>
          <a:xfrm>
            <a:off x="3314700" y="4288729"/>
            <a:ext cx="2721929" cy="2159695"/>
          </a:xfrm>
          <a:prstGeom prst="rect">
            <a:avLst/>
          </a:prstGeom>
        </p:spPr>
      </p:pic>
      <p:pic>
        <p:nvPicPr>
          <p:cNvPr id="5" name="Picture 4" descr="Rear View Mirror transparent background PNG cliparts free download |  Hi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4164905"/>
            <a:ext cx="2467341" cy="246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00" y="1347418"/>
            <a:ext cx="2365021" cy="2368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6201" y="386861"/>
            <a:ext cx="9952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Σε ποια κατηγορία</a:t>
            </a:r>
            <a:r>
              <a:rPr lang="en-US" sz="2800" dirty="0" smtClean="0"/>
              <a:t> (</a:t>
            </a:r>
            <a:r>
              <a:rPr lang="el-GR" sz="2800" dirty="0" smtClean="0"/>
              <a:t>κοίλα/κυρτά) ανήκουν τα παρακάτω κάτοπτρα;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1" y="1347419"/>
            <a:ext cx="2390774" cy="2380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11709"/>
          <a:stretch/>
        </p:blipFill>
        <p:spPr>
          <a:xfrm>
            <a:off x="6410325" y="1347418"/>
            <a:ext cx="5135857" cy="43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1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22" y="1668776"/>
            <a:ext cx="4981326" cy="4023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91" y="316987"/>
            <a:ext cx="11537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Στροφή</a:t>
            </a:r>
            <a:r>
              <a:rPr lang="el-GR" sz="2000" dirty="0" smtClean="0"/>
              <a:t> επιπέδου κατόπτρου κατά γωνία φ γύρω από άξονα που είναι κάθετος </a:t>
            </a:r>
            <a:r>
              <a:rPr lang="el-GR" sz="2000" dirty="0"/>
              <a:t>στο επίπεδο </a:t>
            </a:r>
            <a:r>
              <a:rPr lang="el-GR" sz="2000" dirty="0" smtClean="0"/>
              <a:t>πρόσπτωσης και διέρχεται: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51022" y="1183199"/>
            <a:ext cx="3565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(Ι) από το άκρο Κ του κατόπτρου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791106" y="1162158"/>
            <a:ext cx="5397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(ΙΙ) από το σημείο Ο πρόσπτωσης της φωτεινής ακτίνας</a:t>
            </a:r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940987" y="1668776"/>
            <a:ext cx="4995398" cy="4023360"/>
            <a:chOff x="5897444" y="2524456"/>
            <a:chExt cx="4041058" cy="32547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7444" y="2524456"/>
              <a:ext cx="4041058" cy="325472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661031" y="4724400"/>
              <a:ext cx="3193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Ο</a:t>
              </a:r>
              <a:endParaRPr lang="en-US" sz="1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51022" y="5934765"/>
            <a:ext cx="11676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Να υπολογιστεί η γωνία που σχηματίζει η ανακλώμενη ακτίνα σε σχέση με τη δ/ση της αρχικής ανακλώμενης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340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7032" y="251382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(ΙΙ)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747398" y="431414"/>
            <a:ext cx="3632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αρχική θέση κατόπτρου: Κ</a:t>
            </a:r>
            <a:r>
              <a:rPr lang="en-US" sz="2000" baseline="-25000" dirty="0" smtClean="0"/>
              <a:t>1</a:t>
            </a:r>
            <a:r>
              <a:rPr lang="el-GR" sz="2000" dirty="0" smtClean="0"/>
              <a:t>Λ</a:t>
            </a:r>
            <a:r>
              <a:rPr lang="el-GR" sz="2000" baseline="-25000" dirty="0" smtClean="0"/>
              <a:t>1</a:t>
            </a:r>
            <a:r>
              <a:rPr lang="el-GR" sz="2000" dirty="0" smtClean="0"/>
              <a:t> </a:t>
            </a:r>
          </a:p>
          <a:p>
            <a:r>
              <a:rPr lang="el-GR" sz="2000" dirty="0" smtClean="0"/>
              <a:t>     αρχική ανακλώμενη: ΟΓ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774415" y="1318344"/>
            <a:ext cx="3299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νέα θέση κατόπτρου: Κ</a:t>
            </a:r>
            <a:r>
              <a:rPr lang="en-US" sz="2000" baseline="-25000" dirty="0" smtClean="0"/>
              <a:t>2</a:t>
            </a:r>
            <a:r>
              <a:rPr lang="el-GR" sz="2000" dirty="0" smtClean="0"/>
              <a:t>Λ</a:t>
            </a:r>
            <a:r>
              <a:rPr lang="el-GR" sz="2000" baseline="-25000" dirty="0" smtClean="0"/>
              <a:t>2</a:t>
            </a:r>
            <a:r>
              <a:rPr lang="el-GR" sz="2000" dirty="0" smtClean="0"/>
              <a:t> </a:t>
            </a:r>
          </a:p>
          <a:p>
            <a:r>
              <a:rPr lang="el-GR" sz="2000" dirty="0" smtClean="0"/>
              <a:t>     νέα ανακλώμενη: ΟΓ΄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6509109" y="2686021"/>
                <a:ext cx="5204899" cy="423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dirty="0" smtClean="0"/>
                  <a:t>ζητούμενη γωνία μεταξύ ΟΓ &amp; </a:t>
                </a:r>
                <a:r>
                  <a:rPr lang="el-GR" sz="2000" dirty="0"/>
                  <a:t>ΟΓ΄ </a:t>
                </a:r>
                <a:r>
                  <a:rPr lang="el-GR" sz="2000" dirty="0" smtClean="0"/>
                  <a:t>: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000" b="1" i="0" smtClean="0">
                            <a:latin typeface="Cambria Math" panose="02040503050406030204" pitchFamily="18" charset="0"/>
                          </a:rPr>
                          <m:t>𝚪𝚶𝚪</m:t>
                        </m:r>
                        <m:r>
                          <a:rPr lang="el-GR" sz="2000" b="1" i="0" smtClean="0">
                            <a:latin typeface="Cambria Math" panose="02040503050406030204" pitchFamily="18" charset="0"/>
                          </a:rPr>
                          <m:t>΄</m:t>
                        </m:r>
                      </m:e>
                    </m:acc>
                    <m:r>
                      <a:rPr lang="el-GR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000" b="1" i="1" smtClean="0"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endParaRPr lang="en-US" sz="2000" b="1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109" y="2686021"/>
                <a:ext cx="5204899" cy="423706"/>
              </a:xfrm>
              <a:prstGeom prst="rect">
                <a:avLst/>
              </a:prstGeom>
              <a:blipFill rotWithShape="0">
                <a:blip r:embed="rId2"/>
                <a:stretch>
                  <a:fillRect l="-1288" t="-10145" r="-14403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889243" y="4577019"/>
                <a:ext cx="7010509" cy="473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/>
                  <a:t>αρχική γωνία πρόσπτωσης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400" b="1" i="0" smtClean="0">
                            <a:latin typeface="Cambria Math" panose="02040503050406030204" pitchFamily="18" charset="0"/>
                          </a:rPr>
                          <m:t>𝚨</m:t>
                        </m:r>
                        <m:r>
                          <a:rPr lang="el-GR" sz="2400" b="1">
                            <a:latin typeface="Cambria Math" panose="02040503050406030204" pitchFamily="18" charset="0"/>
                          </a:rPr>
                          <m:t>𝚶</m:t>
                        </m:r>
                        <m:sSub>
                          <m:sSubPr>
                            <m:ctrlPr>
                              <a:rPr lang="el-GR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400" b="1" i="0" smtClean="0">
                                <a:latin typeface="Cambria Math" panose="02040503050406030204" pitchFamily="18" charset="0"/>
                              </a:rPr>
                              <m:t>𝚳</m:t>
                            </m:r>
                          </m:e>
                          <m:sub>
                            <m:r>
                              <a:rPr lang="el-GR" sz="2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el-GR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 ⇒</m:t>
                    </m:r>
                    <m:acc>
                      <m:accPr>
                        <m:chr m:val="̂"/>
                        <m:ctrlPr>
                          <a:rPr lang="el-GR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sz="2400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400" b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𝚳</m:t>
                            </m:r>
                          </m:e>
                          <m:sub>
                            <m:r>
                              <a:rPr lang="el-GR" sz="2400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l-GR" sz="2400" b="1" i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𝚶𝚪</m:t>
                        </m:r>
                      </m:e>
                    </m:acc>
                    <m:r>
                      <a:rPr lang="el-GR" sz="2400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endParaRPr lang="en-US" sz="2400" b="1" dirty="0">
                  <a:solidFill>
                    <a:schemeClr val="accent5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243" y="4577019"/>
                <a:ext cx="7010509" cy="473976"/>
              </a:xfrm>
              <a:prstGeom prst="rect">
                <a:avLst/>
              </a:prstGeom>
              <a:blipFill rotWithShape="0">
                <a:blip r:embed="rId3"/>
                <a:stretch>
                  <a:fillRect l="-1391" t="-7692" r="-11739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Brace 14"/>
          <p:cNvSpPr/>
          <p:nvPr/>
        </p:nvSpPr>
        <p:spPr>
          <a:xfrm>
            <a:off x="9222045" y="5557570"/>
            <a:ext cx="141199" cy="746317"/>
          </a:xfrm>
          <a:prstGeom prst="rightBrace">
            <a:avLst/>
          </a:prstGeom>
          <a:ln w="28575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Right Arrow 19"/>
          <p:cNvSpPr/>
          <p:nvPr/>
        </p:nvSpPr>
        <p:spPr>
          <a:xfrm>
            <a:off x="9627920" y="5828113"/>
            <a:ext cx="438154" cy="165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380059" y="5680013"/>
            <a:ext cx="998991" cy="461665"/>
          </a:xfrm>
          <a:prstGeom prst="rect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l-GR" sz="2400" b="1" dirty="0" smtClean="0">
                <a:solidFill>
                  <a:prstClr val="black"/>
                </a:solidFill>
              </a:rPr>
              <a:t>ω </a:t>
            </a:r>
            <a:r>
              <a:rPr lang="el-GR" sz="2400" b="1" dirty="0">
                <a:solidFill>
                  <a:prstClr val="black"/>
                </a:solidFill>
              </a:rPr>
              <a:t>=</a:t>
            </a:r>
            <a:r>
              <a:rPr lang="el-GR" sz="2400" b="1" dirty="0" smtClean="0">
                <a:solidFill>
                  <a:prstClr val="black"/>
                </a:solidFill>
              </a:rPr>
              <a:t>2φ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1201477" y="295957"/>
            <a:ext cx="4995398" cy="4023360"/>
            <a:chOff x="5897444" y="2524456"/>
            <a:chExt cx="4041058" cy="325472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7444" y="2524456"/>
              <a:ext cx="4041058" cy="325472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661031" y="4724400"/>
              <a:ext cx="3193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Ο</a:t>
              </a:r>
              <a:endParaRPr lang="en-US" sz="1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889243" y="5304049"/>
                <a:ext cx="7845546" cy="489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/>
                  <a:t>νέα γωνία πρόσπτωσης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400" b="1" i="0" smtClean="0">
                            <a:latin typeface="Cambria Math" panose="02040503050406030204" pitchFamily="18" charset="0"/>
                          </a:rPr>
                          <m:t>𝚨</m:t>
                        </m:r>
                        <m:r>
                          <a:rPr lang="el-GR" sz="2400" b="1">
                            <a:latin typeface="Cambria Math" panose="02040503050406030204" pitchFamily="18" charset="0"/>
                          </a:rPr>
                          <m:t>𝚶</m:t>
                        </m:r>
                        <m:sSub>
                          <m:sSubPr>
                            <m:ctrlPr>
                              <a:rPr lang="el-GR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400" b="1" i="0" smtClean="0">
                                <a:latin typeface="Cambria Math" panose="02040503050406030204" pitchFamily="18" charset="0"/>
                              </a:rPr>
                              <m:t>𝚳</m:t>
                            </m:r>
                          </m:e>
                          <m:sub>
                            <m:r>
                              <a:rPr lang="el-GR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  <m:r>
                      <a:rPr lang="el-GR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𝝋</m:t>
                    </m:r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 ⇒</m:t>
                    </m:r>
                    <m:acc>
                      <m:accPr>
                        <m:chr m:val="̂"/>
                        <m:ctrlPr>
                          <a:rPr lang="el-GR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400" b="1">
                                <a:latin typeface="Cambria Math" panose="02040503050406030204" pitchFamily="18" charset="0"/>
                              </a:rPr>
                              <m:t>𝚳</m:t>
                            </m:r>
                          </m:e>
                          <m:sub>
                            <m:r>
                              <a:rPr lang="el-GR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l-GR" sz="2400" b="1" i="0" smtClean="0">
                            <a:latin typeface="Cambria Math" panose="02040503050406030204" pitchFamily="18" charset="0"/>
                          </a:rPr>
                          <m:t>𝚶𝚪</m:t>
                        </m:r>
                        <m:r>
                          <a:rPr lang="el-GR" sz="2400" b="1" i="0" smtClean="0">
                            <a:latin typeface="Cambria Math" panose="02040503050406030204" pitchFamily="18" charset="0"/>
                          </a:rPr>
                          <m:t>΄</m:t>
                        </m:r>
                      </m:e>
                    </m:acc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sz="2400" b="1" i="1" smtClean="0">
                        <a:latin typeface="Cambria Math" panose="02040503050406030204" pitchFamily="18" charset="0"/>
                      </a:rPr>
                      <m:t>𝝋</m:t>
                    </m:r>
                  </m:oMath>
                </a14:m>
                <a:endParaRPr lang="en-US" sz="2400" b="1" dirty="0"/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243" y="5304049"/>
                <a:ext cx="7845546" cy="489878"/>
              </a:xfrm>
              <a:prstGeom prst="rect">
                <a:avLst/>
              </a:prstGeom>
              <a:blipFill rotWithShape="0">
                <a:blip r:embed="rId5"/>
                <a:stretch>
                  <a:fillRect l="-1243" t="-3750" b="-2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61527" y="6058948"/>
                <a:ext cx="8825686" cy="4898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l-GR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𝚳</m:t>
                              </m:r>
                            </m:e>
                            <m:sub>
                              <m:r>
                                <a:rPr lang="el-GR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l-GR" sz="24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𝚶𝚪</m:t>
                          </m:r>
                          <m:r>
                            <a:rPr lang="el-GR" sz="24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e>
                      </m:acc>
                      <m:r>
                        <a:rPr lang="el-GR" sz="2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l-GR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𝚳</m:t>
                              </m:r>
                            </m:e>
                            <m:sub>
                              <m:r>
                                <a:rPr lang="el-GR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l-GR" sz="24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𝚶𝚪</m:t>
                          </m:r>
                          <m:r>
                            <a:rPr lang="el-GR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acc>
                      <m:acc>
                        <m:accPr>
                          <m:chr m:val="̂"/>
                          <m:ctrlPr>
                            <a:rPr lang="el-GR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2400" b="1" i="0" smtClean="0">
                              <a:latin typeface="Cambria Math" panose="02040503050406030204" pitchFamily="18" charset="0"/>
                            </a:rPr>
                            <m:t>𝚪</m:t>
                          </m:r>
                          <m:r>
                            <a:rPr lang="el-GR" sz="2400" b="1">
                              <a:latin typeface="Cambria Math" panose="02040503050406030204" pitchFamily="18" charset="0"/>
                            </a:rPr>
                            <m:t>𝚶𝚪</m:t>
                          </m:r>
                          <m:r>
                            <a:rPr lang="el-GR" sz="2400" b="1">
                              <a:latin typeface="Cambria Math" panose="02040503050406030204" pitchFamily="18" charset="0"/>
                            </a:rPr>
                            <m:t>΄</m:t>
                          </m:r>
                        </m:e>
                      </m:acc>
                      <m:r>
                        <a:rPr lang="el-GR" sz="2400" b="1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l-GR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𝚳</m:t>
                              </m:r>
                            </m:e>
                            <m:sub>
                              <m:r>
                                <a:rPr lang="el-GR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l-GR" sz="24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𝚶𝚪</m:t>
                          </m:r>
                        </m:e>
                      </m:acc>
                      <m:r>
                        <a:rPr lang="el-GR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l-GR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𝚳</m:t>
                              </m:r>
                            </m:e>
                            <m:sub>
                              <m:r>
                                <a:rPr lang="el-GR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l-GR" sz="24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𝚶</m:t>
                          </m:r>
                          <m:sSub>
                            <m:sSubPr>
                              <m:ctrlPr>
                                <a:rPr lang="el-GR" sz="2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𝚳</m:t>
                              </m:r>
                            </m:e>
                            <m:sub>
                              <m:r>
                                <a:rPr lang="el-GR" sz="2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r>
                        <a:rPr lang="el-GR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l-GR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2400" b="1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  <m:r>
                            <a:rPr lang="el-GR" sz="24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𝚶𝚪</m:t>
                          </m:r>
                          <m:r>
                            <a:rPr lang="el-GR" sz="2400" b="1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e>
                      </m:acc>
                      <m:r>
                        <a:rPr lang="el-GR" sz="2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el-GR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sz="24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𝝋</m:t>
                      </m:r>
                      <m:r>
                        <a:rPr lang="el-GR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l-GR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27" y="6058948"/>
                <a:ext cx="8825686" cy="48987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4019551" y="5993576"/>
            <a:ext cx="981074" cy="740599"/>
          </a:xfrm>
          <a:prstGeom prst="ellipse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265301" y="5915026"/>
            <a:ext cx="1106923" cy="819150"/>
          </a:xfrm>
          <a:prstGeom prst="ellipse">
            <a:avLst/>
          </a:prstGeom>
          <a:noFill/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590755" y="5954300"/>
            <a:ext cx="846188" cy="779875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1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542" y="475702"/>
            <a:ext cx="5250878" cy="42410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2279" y="355885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(Ι)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737709" y="774602"/>
            <a:ext cx="3502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αρχική θέση κατόπτρου: ΚΛ</a:t>
            </a:r>
            <a:r>
              <a:rPr lang="el-GR" sz="2000" baseline="-25000" dirty="0" smtClean="0"/>
              <a:t>1</a:t>
            </a:r>
            <a:r>
              <a:rPr lang="el-GR" sz="2000" dirty="0" smtClean="0"/>
              <a:t> </a:t>
            </a:r>
          </a:p>
          <a:p>
            <a:r>
              <a:rPr lang="el-GR" sz="2000" dirty="0" smtClean="0"/>
              <a:t>     αρχική ανακλώμενη: Ο</a:t>
            </a:r>
            <a:r>
              <a:rPr lang="el-GR" sz="2000" baseline="-25000" dirty="0" smtClean="0"/>
              <a:t>1</a:t>
            </a:r>
            <a:r>
              <a:rPr lang="el-GR" sz="2000" dirty="0" smtClean="0"/>
              <a:t>Γ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764726" y="1661532"/>
            <a:ext cx="3169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νέα θέση κατόπτρου: ΚΛ</a:t>
            </a:r>
            <a:r>
              <a:rPr lang="el-GR" sz="2000" baseline="-25000" dirty="0" smtClean="0"/>
              <a:t>2</a:t>
            </a:r>
            <a:r>
              <a:rPr lang="el-GR" sz="2000" dirty="0" smtClean="0"/>
              <a:t> </a:t>
            </a:r>
          </a:p>
          <a:p>
            <a:r>
              <a:rPr lang="el-GR" sz="2000" dirty="0" smtClean="0"/>
              <a:t>     νέα ανακλώμενη: Ο</a:t>
            </a:r>
            <a:r>
              <a:rPr lang="el-GR" sz="2000" baseline="-25000" dirty="0" smtClean="0"/>
              <a:t>2</a:t>
            </a:r>
            <a:r>
              <a:rPr lang="el-GR" sz="2000" dirty="0" smtClean="0"/>
              <a:t>Δ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6499420" y="3029209"/>
                <a:ext cx="5204899" cy="409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dirty="0" smtClean="0"/>
                  <a:t>ζητούμενη γωνία μεταξύ Ο</a:t>
                </a:r>
                <a:r>
                  <a:rPr lang="el-GR" sz="2000" baseline="-25000" dirty="0" smtClean="0"/>
                  <a:t>1</a:t>
                </a:r>
                <a:r>
                  <a:rPr lang="el-GR" sz="2000" dirty="0" smtClean="0"/>
                  <a:t>Γ &amp; Ο</a:t>
                </a:r>
                <a:r>
                  <a:rPr lang="el-GR" sz="2000" baseline="-25000" dirty="0" smtClean="0"/>
                  <a:t>2</a:t>
                </a:r>
                <a:r>
                  <a:rPr lang="el-GR" sz="2000" dirty="0" smtClean="0"/>
                  <a:t>Δ: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000" b="1" i="0" smtClean="0">
                            <a:latin typeface="Cambria Math" panose="02040503050406030204" pitchFamily="18" charset="0"/>
                          </a:rPr>
                          <m:t>𝚪𝚬𝚫</m:t>
                        </m:r>
                      </m:e>
                    </m:acc>
                    <m:r>
                      <a:rPr lang="el-GR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000" b="1" i="1" smtClean="0"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endParaRPr lang="en-US" sz="2000" b="1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420" y="3029209"/>
                <a:ext cx="5204899" cy="409599"/>
              </a:xfrm>
              <a:prstGeom prst="rect">
                <a:avLst/>
              </a:prstGeom>
              <a:blipFill rotWithShape="0">
                <a:blip r:embed="rId3"/>
                <a:stretch>
                  <a:fillRect l="-1171" t="-8955" r="-15105" b="-26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497613" y="4929051"/>
            <a:ext cx="4801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τριγ. Ο</a:t>
            </a:r>
            <a:r>
              <a:rPr lang="el-GR" sz="2400" baseline="-25000" dirty="0" smtClean="0"/>
              <a:t>1</a:t>
            </a:r>
            <a:r>
              <a:rPr lang="el-GR" sz="2400" dirty="0" smtClean="0"/>
              <a:t>ΕΟ</a:t>
            </a:r>
            <a:r>
              <a:rPr lang="el-GR" sz="2400" baseline="-25000" dirty="0" smtClean="0"/>
              <a:t>2   </a:t>
            </a:r>
            <a:r>
              <a:rPr lang="el-GR" sz="2400" dirty="0" smtClean="0"/>
              <a:t>: εξωτ. γωνία  </a:t>
            </a:r>
            <a:r>
              <a:rPr lang="el-GR" sz="2400" b="1" dirty="0" smtClean="0"/>
              <a:t>2β=2α + ω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497613" y="5602991"/>
            <a:ext cx="4522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τριγ. Ο</a:t>
            </a:r>
            <a:r>
              <a:rPr lang="el-GR" sz="2400" baseline="-25000" dirty="0" smtClean="0"/>
              <a:t>1</a:t>
            </a:r>
            <a:r>
              <a:rPr lang="el-GR" sz="2400" dirty="0" smtClean="0"/>
              <a:t>ΜΟ</a:t>
            </a:r>
            <a:r>
              <a:rPr lang="el-GR" sz="2400" baseline="-25000" dirty="0" smtClean="0"/>
              <a:t>2</a:t>
            </a:r>
            <a:r>
              <a:rPr lang="el-GR" sz="2400" dirty="0" smtClean="0"/>
              <a:t> : εξωτ. γωνία  </a:t>
            </a:r>
            <a:r>
              <a:rPr lang="el-GR" sz="2400" b="1" dirty="0" smtClean="0"/>
              <a:t>β=α + φ</a:t>
            </a:r>
            <a:endParaRPr lang="en-US" sz="2400" b="1" dirty="0"/>
          </a:p>
        </p:txBody>
      </p:sp>
      <p:sp>
        <p:nvSpPr>
          <p:cNvPr id="15" name="Right Brace 14"/>
          <p:cNvSpPr/>
          <p:nvPr/>
        </p:nvSpPr>
        <p:spPr>
          <a:xfrm>
            <a:off x="6299120" y="5159883"/>
            <a:ext cx="176510" cy="839397"/>
          </a:xfrm>
          <a:prstGeom prst="rightBrace">
            <a:avLst/>
          </a:prstGeom>
          <a:ln w="28575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Right Arrow 15"/>
          <p:cNvSpPr/>
          <p:nvPr/>
        </p:nvSpPr>
        <p:spPr>
          <a:xfrm>
            <a:off x="6564425" y="5496848"/>
            <a:ext cx="438154" cy="165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091374" y="5348748"/>
            <a:ext cx="2255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400" b="1" dirty="0" smtClean="0">
                <a:solidFill>
                  <a:prstClr val="black"/>
                </a:solidFill>
              </a:rPr>
              <a:t>2α + 2φ =2α </a:t>
            </a:r>
            <a:r>
              <a:rPr lang="el-GR" sz="2400" b="1" dirty="0">
                <a:solidFill>
                  <a:prstClr val="black"/>
                </a:solidFill>
              </a:rPr>
              <a:t>+ ω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9370300" y="5496848"/>
            <a:ext cx="438154" cy="165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892594" y="5348746"/>
            <a:ext cx="998991" cy="461665"/>
          </a:xfrm>
          <a:prstGeom prst="rect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l-GR" sz="2400" b="1" dirty="0" smtClean="0">
                <a:solidFill>
                  <a:prstClr val="black"/>
                </a:solidFill>
              </a:rPr>
              <a:t>ω </a:t>
            </a:r>
            <a:r>
              <a:rPr lang="el-GR" sz="2400" b="1" dirty="0">
                <a:solidFill>
                  <a:prstClr val="black"/>
                </a:solidFill>
              </a:rPr>
              <a:t>=</a:t>
            </a:r>
            <a:r>
              <a:rPr lang="el-GR" sz="2400" b="1" dirty="0" smtClean="0">
                <a:solidFill>
                  <a:prstClr val="black"/>
                </a:solidFill>
              </a:rPr>
              <a:t>2φ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86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1465" y="162541"/>
            <a:ext cx="5312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παράλληλη μετατόπιση κατόπτρου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2775" y="944613"/>
            <a:ext cx="3512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αρχική θέση κατόπτρου: (Κ</a:t>
            </a:r>
            <a:r>
              <a:rPr lang="el-GR" sz="2000" baseline="-25000" dirty="0" smtClean="0"/>
              <a:t>1</a:t>
            </a:r>
            <a:r>
              <a:rPr lang="el-GR" sz="2000" dirty="0" smtClean="0"/>
              <a:t>) </a:t>
            </a:r>
          </a:p>
          <a:p>
            <a:r>
              <a:rPr lang="el-GR" sz="2000" dirty="0" smtClean="0"/>
              <a:t>     αρχική θέση ειδώλου: Α΄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349792" y="1831543"/>
            <a:ext cx="3151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νέα θέση κατόπτρου: (Κ</a:t>
            </a:r>
            <a:r>
              <a:rPr lang="el-GR" sz="2000" baseline="-25000" dirty="0" smtClean="0"/>
              <a:t>2</a:t>
            </a:r>
            <a:r>
              <a:rPr lang="el-GR" sz="2000" dirty="0" smtClean="0"/>
              <a:t>) </a:t>
            </a:r>
          </a:p>
          <a:p>
            <a:r>
              <a:rPr lang="el-GR" sz="2000" dirty="0" smtClean="0"/>
              <a:t>     νέα </a:t>
            </a:r>
            <a:r>
              <a:rPr lang="el-GR" sz="2000" dirty="0"/>
              <a:t>θέση ειδώλου: </a:t>
            </a:r>
            <a:r>
              <a:rPr lang="el-GR" sz="2000" dirty="0" smtClean="0"/>
              <a:t>Α΄΄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87611" y="916593"/>
            <a:ext cx="6694364" cy="3476447"/>
            <a:chOff x="975588" y="1646143"/>
            <a:chExt cx="6694364" cy="34764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5588" y="1646143"/>
              <a:ext cx="6694364" cy="347644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45881" y="1646143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(Κ</a:t>
              </a:r>
              <a:r>
                <a:rPr lang="el-GR" baseline="-25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l-GR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23950" y="1646143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(Κ</a:t>
              </a:r>
              <a:r>
                <a:rPr lang="el-GR" baseline="-25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l-GR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322775" y="2802549"/>
            <a:ext cx="4426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μετατόπιση κατόπτρου: </a:t>
            </a:r>
            <a:r>
              <a:rPr lang="el-GR" sz="2000" b="1" dirty="0" smtClean="0"/>
              <a:t>Ο</a:t>
            </a:r>
            <a:r>
              <a:rPr lang="el-GR" sz="2000" b="1" baseline="-25000" dirty="0" smtClean="0"/>
              <a:t>1</a:t>
            </a:r>
            <a:r>
              <a:rPr lang="el-GR" sz="2000" b="1" dirty="0" smtClean="0"/>
              <a:t>Ο</a:t>
            </a:r>
            <a:r>
              <a:rPr lang="el-GR" sz="2000" b="1" baseline="-25000" dirty="0" smtClean="0"/>
              <a:t>2 </a:t>
            </a:r>
            <a:r>
              <a:rPr lang="el-GR" sz="2000" b="1" dirty="0" smtClean="0"/>
              <a:t>= </a:t>
            </a:r>
            <a:r>
              <a:rPr lang="en-US" sz="2000" b="1" dirty="0" smtClean="0"/>
              <a:t>x</a:t>
            </a:r>
            <a:endParaRPr lang="el-GR" sz="2000" b="1" dirty="0" smtClean="0"/>
          </a:p>
          <a:p>
            <a:r>
              <a:rPr lang="el-GR" sz="2000" dirty="0"/>
              <a:t> </a:t>
            </a:r>
            <a:r>
              <a:rPr lang="el-GR" sz="2000" dirty="0" smtClean="0"/>
              <a:t>    ζητούμενημετατόπιση ειδώλου</a:t>
            </a:r>
            <a:r>
              <a:rPr lang="el-GR" sz="2000" dirty="0"/>
              <a:t>: </a:t>
            </a:r>
            <a:r>
              <a:rPr lang="el-GR" sz="2000" b="1" dirty="0" smtClean="0"/>
              <a:t>Α΄Α΄΄</a:t>
            </a:r>
            <a:endParaRPr lang="en-US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2429469" y="4782333"/>
            <a:ext cx="3151825" cy="461665"/>
          </a:xfrm>
          <a:prstGeom prst="rect">
            <a:avLst/>
          </a:prstGeom>
          <a:ln w="2540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2400" spc="300" dirty="0"/>
              <a:t>Α΄Α</a:t>
            </a:r>
            <a:r>
              <a:rPr lang="el-GR" sz="2400" spc="300" dirty="0" smtClean="0"/>
              <a:t>΄΄= Ο</a:t>
            </a:r>
            <a:r>
              <a:rPr lang="el-GR" sz="2400" spc="300" baseline="-25000" dirty="0" smtClean="0"/>
              <a:t>1</a:t>
            </a:r>
            <a:r>
              <a:rPr lang="el-GR" sz="2400" spc="300" dirty="0" smtClean="0"/>
              <a:t>Α΄΄- Ο</a:t>
            </a:r>
            <a:r>
              <a:rPr lang="el-GR" sz="2400" spc="300" baseline="-25000" dirty="0" smtClean="0"/>
              <a:t>1</a:t>
            </a:r>
            <a:r>
              <a:rPr lang="el-GR" sz="2400" spc="300" dirty="0" smtClean="0"/>
              <a:t>Α΄</a:t>
            </a:r>
            <a:endParaRPr lang="en-US" sz="2400" spc="300" dirty="0"/>
          </a:p>
        </p:txBody>
      </p:sp>
      <p:sp>
        <p:nvSpPr>
          <p:cNvPr id="16" name="Rectangle 15"/>
          <p:cNvSpPr/>
          <p:nvPr/>
        </p:nvSpPr>
        <p:spPr>
          <a:xfrm>
            <a:off x="287611" y="5381926"/>
            <a:ext cx="332174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2400" spc="300" dirty="0" smtClean="0">
                <a:solidFill>
                  <a:prstClr val="black"/>
                </a:solidFill>
              </a:rPr>
              <a:t>Ο</a:t>
            </a:r>
            <a:r>
              <a:rPr lang="el-GR" sz="2400" spc="300" baseline="-25000" dirty="0" smtClean="0">
                <a:solidFill>
                  <a:prstClr val="black"/>
                </a:solidFill>
              </a:rPr>
              <a:t>1</a:t>
            </a:r>
            <a:r>
              <a:rPr lang="el-GR" sz="2400" spc="300" dirty="0" smtClean="0">
                <a:solidFill>
                  <a:prstClr val="black"/>
                </a:solidFill>
              </a:rPr>
              <a:t>Α΄΄=</a:t>
            </a:r>
            <a:r>
              <a:rPr lang="el-GR" sz="2400" spc="300" dirty="0">
                <a:solidFill>
                  <a:prstClr val="black"/>
                </a:solidFill>
              </a:rPr>
              <a:t> </a:t>
            </a:r>
            <a:r>
              <a:rPr lang="el-GR" sz="2400" spc="300" dirty="0" smtClean="0">
                <a:solidFill>
                  <a:prstClr val="black"/>
                </a:solidFill>
              </a:rPr>
              <a:t>Ο</a:t>
            </a:r>
            <a:r>
              <a:rPr lang="el-GR" sz="2400" spc="300" baseline="-25000" dirty="0" smtClean="0">
                <a:solidFill>
                  <a:prstClr val="black"/>
                </a:solidFill>
              </a:rPr>
              <a:t>1</a:t>
            </a:r>
            <a:r>
              <a:rPr lang="el-GR" sz="2400" spc="300" dirty="0" smtClean="0">
                <a:solidFill>
                  <a:prstClr val="black"/>
                </a:solidFill>
              </a:rPr>
              <a:t>Ο</a:t>
            </a:r>
            <a:r>
              <a:rPr lang="el-GR" sz="2400" spc="300" baseline="-25000" dirty="0" smtClean="0">
                <a:solidFill>
                  <a:prstClr val="black"/>
                </a:solidFill>
              </a:rPr>
              <a:t>2 </a:t>
            </a:r>
            <a:r>
              <a:rPr lang="el-GR" sz="2400" spc="300" dirty="0" smtClean="0">
                <a:solidFill>
                  <a:prstClr val="black"/>
                </a:solidFill>
              </a:rPr>
              <a:t>+ Ο</a:t>
            </a:r>
            <a:r>
              <a:rPr lang="el-GR" sz="2400" spc="300" baseline="-25000" dirty="0" smtClean="0">
                <a:solidFill>
                  <a:prstClr val="black"/>
                </a:solidFill>
              </a:rPr>
              <a:t>2</a:t>
            </a:r>
            <a:r>
              <a:rPr lang="el-GR" sz="2400" spc="300" dirty="0" smtClean="0">
                <a:solidFill>
                  <a:prstClr val="black"/>
                </a:solidFill>
              </a:rPr>
              <a:t>Α΄΄</a:t>
            </a:r>
          </a:p>
          <a:p>
            <a:r>
              <a:rPr lang="el-GR" sz="2400" spc="300" dirty="0">
                <a:solidFill>
                  <a:prstClr val="black"/>
                </a:solidFill>
              </a:rPr>
              <a:t> </a:t>
            </a:r>
            <a:r>
              <a:rPr lang="el-GR" sz="2400" spc="300" dirty="0" smtClean="0">
                <a:solidFill>
                  <a:prstClr val="black"/>
                </a:solidFill>
              </a:rPr>
              <a:t>       = Ο</a:t>
            </a:r>
            <a:r>
              <a:rPr lang="el-GR" sz="2400" spc="300" baseline="-25000" dirty="0" smtClean="0">
                <a:solidFill>
                  <a:prstClr val="black"/>
                </a:solidFill>
              </a:rPr>
              <a:t>1</a:t>
            </a:r>
            <a:r>
              <a:rPr lang="el-GR" sz="2400" spc="300" dirty="0" smtClean="0">
                <a:solidFill>
                  <a:prstClr val="black"/>
                </a:solidFill>
              </a:rPr>
              <a:t>Ο</a:t>
            </a:r>
            <a:r>
              <a:rPr lang="el-GR" sz="2400" spc="300" baseline="-25000" dirty="0" smtClean="0">
                <a:solidFill>
                  <a:prstClr val="black"/>
                </a:solidFill>
              </a:rPr>
              <a:t>2 </a:t>
            </a:r>
            <a:r>
              <a:rPr lang="el-GR" sz="2400" spc="300" dirty="0" smtClean="0">
                <a:solidFill>
                  <a:prstClr val="black"/>
                </a:solidFill>
              </a:rPr>
              <a:t>+ Ο</a:t>
            </a:r>
            <a:r>
              <a:rPr lang="el-GR" sz="2400" spc="300" baseline="-25000" dirty="0" smtClean="0">
                <a:solidFill>
                  <a:prstClr val="black"/>
                </a:solidFill>
              </a:rPr>
              <a:t>2</a:t>
            </a:r>
            <a:r>
              <a:rPr lang="el-GR" sz="2400" spc="300" dirty="0" smtClean="0">
                <a:solidFill>
                  <a:prstClr val="black"/>
                </a:solidFill>
              </a:rPr>
              <a:t>Α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682650" y="5543090"/>
            <a:ext cx="179728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2400" spc="300" dirty="0" smtClean="0">
                <a:solidFill>
                  <a:prstClr val="black"/>
                </a:solidFill>
              </a:rPr>
              <a:t>Ο</a:t>
            </a:r>
            <a:r>
              <a:rPr lang="el-GR" sz="2400" spc="300" baseline="-25000" dirty="0" smtClean="0">
                <a:solidFill>
                  <a:prstClr val="black"/>
                </a:solidFill>
              </a:rPr>
              <a:t>1</a:t>
            </a:r>
            <a:r>
              <a:rPr lang="el-GR" sz="2400" spc="300" dirty="0" smtClean="0">
                <a:solidFill>
                  <a:prstClr val="black"/>
                </a:solidFill>
              </a:rPr>
              <a:t>Α΄= </a:t>
            </a:r>
            <a:r>
              <a:rPr lang="el-GR" sz="2400" spc="300" dirty="0">
                <a:solidFill>
                  <a:prstClr val="black"/>
                </a:solidFill>
              </a:rPr>
              <a:t>Ο</a:t>
            </a:r>
            <a:r>
              <a:rPr lang="el-GR" sz="2400" spc="300" baseline="-25000" dirty="0">
                <a:solidFill>
                  <a:prstClr val="black"/>
                </a:solidFill>
              </a:rPr>
              <a:t>1</a:t>
            </a:r>
            <a:r>
              <a:rPr lang="el-GR" sz="2400" spc="300" dirty="0">
                <a:solidFill>
                  <a:prstClr val="black"/>
                </a:solidFill>
              </a:rPr>
              <a:t>Α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3" idx="2"/>
          </p:cNvCxnSpPr>
          <p:nvPr/>
        </p:nvCxnSpPr>
        <p:spPr>
          <a:xfrm flipH="1">
            <a:off x="3609354" y="5243998"/>
            <a:ext cx="396028" cy="29909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916802" y="5243998"/>
            <a:ext cx="17417" cy="28673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Brace 24"/>
          <p:cNvSpPr/>
          <p:nvPr/>
        </p:nvSpPr>
        <p:spPr>
          <a:xfrm>
            <a:off x="6702860" y="4962229"/>
            <a:ext cx="176510" cy="839397"/>
          </a:xfrm>
          <a:prstGeom prst="rightBrace">
            <a:avLst/>
          </a:prstGeom>
          <a:ln w="28575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Right Arrow 25"/>
          <p:cNvSpPr/>
          <p:nvPr/>
        </p:nvSpPr>
        <p:spPr>
          <a:xfrm>
            <a:off x="6968165" y="5299194"/>
            <a:ext cx="438154" cy="165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406319" y="5151092"/>
            <a:ext cx="4315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/>
              <a:t>Α΄Α΄΄= Ο</a:t>
            </a:r>
            <a:r>
              <a:rPr lang="el-GR" sz="2400" baseline="-25000" dirty="0" smtClean="0"/>
              <a:t>1</a:t>
            </a:r>
            <a:r>
              <a:rPr lang="el-GR" sz="2400" dirty="0" smtClean="0"/>
              <a:t>Ο</a:t>
            </a:r>
            <a:r>
              <a:rPr lang="el-GR" sz="2400" baseline="-25000" dirty="0" smtClean="0"/>
              <a:t>2</a:t>
            </a:r>
            <a:r>
              <a:rPr lang="el-GR" sz="2400" dirty="0" smtClean="0"/>
              <a:t>+</a:t>
            </a:r>
            <a:r>
              <a:rPr lang="el-GR" sz="2400" dirty="0"/>
              <a:t> </a:t>
            </a:r>
            <a:r>
              <a:rPr lang="el-GR" sz="2400" dirty="0" smtClean="0"/>
              <a:t>Ο</a:t>
            </a:r>
            <a:r>
              <a:rPr lang="el-GR" sz="2400" baseline="-25000" dirty="0" smtClean="0"/>
              <a:t>2</a:t>
            </a:r>
            <a:r>
              <a:rPr lang="el-GR" sz="2400" dirty="0" smtClean="0"/>
              <a:t>Α - Ο</a:t>
            </a:r>
            <a:r>
              <a:rPr lang="el-GR" sz="2400" baseline="-25000" dirty="0" smtClean="0"/>
              <a:t>1</a:t>
            </a:r>
            <a:r>
              <a:rPr lang="el-GR" sz="2400" dirty="0" smtClean="0"/>
              <a:t>Α = 2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el-GR" sz="2400" dirty="0"/>
              <a:t> Ο</a:t>
            </a:r>
            <a:r>
              <a:rPr lang="el-GR" sz="2400" baseline="-25000" dirty="0"/>
              <a:t>1</a:t>
            </a:r>
            <a:r>
              <a:rPr lang="el-GR" sz="2400" dirty="0"/>
              <a:t>Ο</a:t>
            </a:r>
            <a:r>
              <a:rPr lang="el-GR" sz="2400" baseline="-25000" dirty="0"/>
              <a:t>2</a:t>
            </a:r>
            <a:endParaRPr lang="en-US" sz="2400" dirty="0"/>
          </a:p>
        </p:txBody>
      </p:sp>
      <p:sp>
        <p:nvSpPr>
          <p:cNvPr id="28" name="Right Brace 27"/>
          <p:cNvSpPr/>
          <p:nvPr/>
        </p:nvSpPr>
        <p:spPr>
          <a:xfrm rot="16200000" flipH="1">
            <a:off x="9668568" y="5316463"/>
            <a:ext cx="180712" cy="773301"/>
          </a:xfrm>
          <a:prstGeom prst="rightBrace">
            <a:avLst/>
          </a:prstGeom>
          <a:ln w="28575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0" name="Rectangle 29"/>
          <p:cNvSpPr/>
          <p:nvPr/>
        </p:nvSpPr>
        <p:spPr>
          <a:xfrm>
            <a:off x="9425393" y="570311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prstClr val="black"/>
                </a:solidFill>
              </a:rPr>
              <a:t>Ο</a:t>
            </a:r>
            <a:r>
              <a:rPr lang="el-GR" sz="2400" baseline="-25000" dirty="0">
                <a:solidFill>
                  <a:prstClr val="black"/>
                </a:solidFill>
              </a:rPr>
              <a:t>1</a:t>
            </a:r>
            <a:r>
              <a:rPr lang="el-GR" sz="2400" dirty="0">
                <a:solidFill>
                  <a:prstClr val="black"/>
                </a:solidFill>
              </a:rPr>
              <a:t>Ο</a:t>
            </a:r>
            <a:r>
              <a:rPr lang="el-GR" sz="2400" baseline="-25000" dirty="0">
                <a:solidFill>
                  <a:prstClr val="black"/>
                </a:solidFill>
              </a:rPr>
              <a:t>2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8622912" y="3869098"/>
            <a:ext cx="1826513" cy="461665"/>
          </a:xfrm>
          <a:prstGeom prst="rect">
            <a:avLst/>
          </a:prstGeom>
          <a:ln w="444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Α΄Α΄΄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578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948"/>
          <a:stretch/>
        </p:blipFill>
        <p:spPr>
          <a:xfrm>
            <a:off x="6893437" y="101534"/>
            <a:ext cx="3321846" cy="6605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718" y="1997475"/>
            <a:ext cx="516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Πόσα είδωλα σχηματίζονται από δύο κάθετα μεταξύ τους επίπεδα κάτοπτρα;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0820" y="168676"/>
            <a:ext cx="6079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/>
              <a:t>Συνδυασμοί Επιπέδων Κατόπτρων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1155723" y="6461594"/>
            <a:ext cx="5154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https://www4.uwsp.edu/physastr/kmenning/phys250/lect34.html</a:t>
            </a:r>
          </a:p>
        </p:txBody>
      </p:sp>
    </p:spTree>
    <p:extLst>
      <p:ext uri="{BB962C8B-B14F-4D97-AF65-F5344CB8AC3E}">
        <p14:creationId xmlns:p14="http://schemas.microsoft.com/office/powerpoint/2010/main" val="340509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403" y="676479"/>
            <a:ext cx="3545775" cy="3416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60" y="1031040"/>
            <a:ext cx="3595617" cy="2926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176" y="1402239"/>
            <a:ext cx="3017520" cy="21585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30989" y="4917702"/>
                <a:ext cx="7271414" cy="671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sz="2400" b="0" dirty="0" smtClean="0"/>
                  <a:t>Γενικά για γωνία </a:t>
                </a:r>
                <a:r>
                  <a:rPr lang="el-GR" sz="2400" b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el-GR" sz="2400" b="0" dirty="0" smtClean="0"/>
                  <a:t> </a:t>
                </a:r>
                <a:r>
                  <a:rPr lang="el-GR" sz="24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l-G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→ </a:t>
                </a:r>
                <a:r>
                  <a:rPr lang="el-GR" sz="2400" b="0" dirty="0" smtClean="0"/>
                  <a:t>πλήθος ειδώλων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b="1" i="0" smtClean="0">
                        <a:ln w="22225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Ν</m:t>
                    </m:r>
                    <m:r>
                      <a:rPr lang="el-GR" sz="2400" b="1" i="0" smtClean="0">
                        <a:ln w="22225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400" b="1" i="1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400" b="1" i="1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360</m:t>
                        </m:r>
                        <m:r>
                          <a:rPr lang="el-GR" sz="2400" b="1" i="1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num>
                      <m:den>
                        <m:r>
                          <a:rPr lang="el-GR" sz="2400" b="1" i="1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den>
                    </m:f>
                    <m:r>
                      <a:rPr lang="el-GR" sz="2400" b="1" i="1" smtClean="0">
                        <a:ln w="22225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sz="2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89" y="4917702"/>
                <a:ext cx="7271414" cy="671018"/>
              </a:xfrm>
              <a:prstGeom prst="rect">
                <a:avLst/>
              </a:prstGeom>
              <a:blipFill rotWithShape="0">
                <a:blip r:embed="rId5"/>
                <a:stretch>
                  <a:fillRect l="-1090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595022" y="5924408"/>
                <a:ext cx="10293011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200" dirty="0" smtClean="0"/>
                  <a:t>Αν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200" i="1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200" b="0" i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360</m:t>
                        </m:r>
                        <m:r>
                          <a:rPr lang="el-GR" sz="2200" b="0" i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200" b="0" i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den>
                    </m:f>
                  </m:oMath>
                </a14:m>
                <a:r>
                  <a:rPr lang="el-GR" sz="2200" dirty="0" smtClean="0"/>
                  <a:t> </a:t>
                </a:r>
                <a:r>
                  <a:rPr lang="el-GR" sz="2200" b="1" dirty="0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=άρτιος ακέραιος </a:t>
                </a:r>
                <a:r>
                  <a:rPr lang="el-GR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→ </a:t>
                </a:r>
                <a:r>
                  <a:rPr lang="el-GR" sz="2200" dirty="0" smtClean="0">
                    <a:cs typeface="Arial" panose="020B0604020202020204" pitchFamily="34" charset="0"/>
                  </a:rPr>
                  <a:t>Ν εξαρτάται μόνο από τη φ: π.χ. για </a:t>
                </a:r>
                <a:r>
                  <a:rPr lang="el-GR" sz="2200" b="1" dirty="0" smtClean="0">
                    <a:solidFill>
                      <a:srgbClr val="92D050"/>
                    </a:solidFill>
                    <a:cs typeface="Arial" panose="020B0604020202020204" pitchFamily="34" charset="0"/>
                  </a:rPr>
                  <a:t>φ=90°</a:t>
                </a:r>
                <a:r>
                  <a:rPr lang="el-GR" sz="2200" dirty="0" smtClean="0">
                    <a:cs typeface="Arial" panose="020B0604020202020204" pitchFamily="34" charset="0"/>
                  </a:rPr>
                  <a:t> </a:t>
                </a:r>
                <a:r>
                  <a:rPr lang="el-GR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→ </a:t>
                </a:r>
                <a:r>
                  <a:rPr lang="el-GR" sz="2200" b="1" dirty="0" smtClean="0">
                    <a:solidFill>
                      <a:srgbClr val="92D050"/>
                    </a:solidFill>
                    <a:cs typeface="Arial" panose="020B0604020202020204" pitchFamily="34" charset="0"/>
                  </a:rPr>
                  <a:t>Ν=3</a:t>
                </a:r>
                <a:r>
                  <a:rPr lang="el-GR" sz="2200" dirty="0" smtClean="0">
                    <a:cs typeface="Arial" panose="020B0604020202020204" pitchFamily="34" charset="0"/>
                  </a:rPr>
                  <a:t> είδωλα</a:t>
                </a:r>
                <a:endParaRPr lang="en-US" sz="22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22" y="5924408"/>
                <a:ext cx="10293011" cy="623248"/>
              </a:xfrm>
              <a:prstGeom prst="rect">
                <a:avLst/>
              </a:prstGeom>
              <a:blipFill rotWithShape="0">
                <a:blip r:embed="rId6"/>
                <a:stretch>
                  <a:fillRect l="-770" r="-592" b="-6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30989" y="320380"/>
            <a:ext cx="7133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prstClr val="black"/>
                </a:solidFill>
              </a:rPr>
              <a:t>Δύο επίπεδα κάτοπτρα κάθετα μεταξύ τους (</a:t>
            </a:r>
            <a:r>
              <a:rPr lang="el-GR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φ=90</a:t>
            </a:r>
            <a:r>
              <a:rPr lang="el-GR" sz="2400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°)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78167" y="4092679"/>
            <a:ext cx="548066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τα είδωλα Α΄,Α΄΄,Α΄΄΄στην περιφέρεια του κύκλου (Κ, ΚΑ)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1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6060</TotalTime>
  <Words>1196</Words>
  <Application>Microsoft Office PowerPoint</Application>
  <PresentationFormat>Widescreen</PresentationFormat>
  <Paragraphs>267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Light</vt:lpstr>
      <vt:lpstr>Cambria</vt:lpstr>
      <vt:lpstr>Cambria Math</vt:lpstr>
      <vt:lpstr>inherit</vt:lpstr>
      <vt:lpstr>Inter Var</vt:lpstr>
      <vt:lpstr>Office Theme</vt:lpstr>
      <vt:lpstr>OC_template_updated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Μονορεφλέξ</vt:lpstr>
      <vt:lpstr>Πεντάπρισμα – Αρχή λειτουργίας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71</cp:revision>
  <dcterms:created xsi:type="dcterms:W3CDTF">2023-11-17T06:24:27Z</dcterms:created>
  <dcterms:modified xsi:type="dcterms:W3CDTF">2024-12-01T11:53:30Z</dcterms:modified>
</cp:coreProperties>
</file>