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3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713" r:id="rId2"/>
    <p:sldMasterId id="2147483756" r:id="rId3"/>
    <p:sldMasterId id="2147483768" r:id="rId4"/>
    <p:sldMasterId id="2147483792" r:id="rId5"/>
    <p:sldMasterId id="2147483804" r:id="rId6"/>
    <p:sldMasterId id="2147483816" r:id="rId7"/>
    <p:sldMasterId id="2147483828" r:id="rId8"/>
    <p:sldMasterId id="2147483864" r:id="rId9"/>
    <p:sldMasterId id="2147483876" r:id="rId10"/>
    <p:sldMasterId id="2147483888" r:id="rId11"/>
    <p:sldMasterId id="2147483900" r:id="rId12"/>
    <p:sldMasterId id="2147483912" r:id="rId13"/>
    <p:sldMasterId id="2147483929" r:id="rId14"/>
  </p:sldMasterIdLst>
  <p:notesMasterIdLst>
    <p:notesMasterId r:id="rId98"/>
  </p:notesMasterIdLst>
  <p:handoutMasterIdLst>
    <p:handoutMasterId r:id="rId99"/>
  </p:handoutMasterIdLst>
  <p:sldIdLst>
    <p:sldId id="529" r:id="rId15"/>
    <p:sldId id="511" r:id="rId16"/>
    <p:sldId id="512" r:id="rId17"/>
    <p:sldId id="513" r:id="rId18"/>
    <p:sldId id="514" r:id="rId19"/>
    <p:sldId id="519" r:id="rId20"/>
    <p:sldId id="520" r:id="rId21"/>
    <p:sldId id="521" r:id="rId22"/>
    <p:sldId id="522" r:id="rId23"/>
    <p:sldId id="523" r:id="rId24"/>
    <p:sldId id="525" r:id="rId25"/>
    <p:sldId id="526" r:id="rId26"/>
    <p:sldId id="527" r:id="rId27"/>
    <p:sldId id="528" r:id="rId28"/>
    <p:sldId id="530" r:id="rId29"/>
    <p:sldId id="531" r:id="rId30"/>
    <p:sldId id="532" r:id="rId31"/>
    <p:sldId id="533" r:id="rId32"/>
    <p:sldId id="515" r:id="rId33"/>
    <p:sldId id="516" r:id="rId34"/>
    <p:sldId id="517" r:id="rId35"/>
    <p:sldId id="518" r:id="rId36"/>
    <p:sldId id="256" r:id="rId37"/>
    <p:sldId id="416" r:id="rId38"/>
    <p:sldId id="456" r:id="rId39"/>
    <p:sldId id="374" r:id="rId40"/>
    <p:sldId id="509" r:id="rId41"/>
    <p:sldId id="449" r:id="rId42"/>
    <p:sldId id="450" r:id="rId43"/>
    <p:sldId id="457" r:id="rId44"/>
    <p:sldId id="430" r:id="rId45"/>
    <p:sldId id="460" r:id="rId46"/>
    <p:sldId id="448" r:id="rId47"/>
    <p:sldId id="447" r:id="rId48"/>
    <p:sldId id="454" r:id="rId49"/>
    <p:sldId id="506" r:id="rId50"/>
    <p:sldId id="459" r:id="rId51"/>
    <p:sldId id="381" r:id="rId52"/>
    <p:sldId id="445" r:id="rId53"/>
    <p:sldId id="465" r:id="rId54"/>
    <p:sldId id="468" r:id="rId55"/>
    <p:sldId id="469" r:id="rId56"/>
    <p:sldId id="470" r:id="rId57"/>
    <p:sldId id="471" r:id="rId58"/>
    <p:sldId id="472" r:id="rId59"/>
    <p:sldId id="473" r:id="rId60"/>
    <p:sldId id="474" r:id="rId61"/>
    <p:sldId id="475" r:id="rId62"/>
    <p:sldId id="476" r:id="rId63"/>
    <p:sldId id="479" r:id="rId64"/>
    <p:sldId id="480" r:id="rId65"/>
    <p:sldId id="481" r:id="rId66"/>
    <p:sldId id="482" r:id="rId67"/>
    <p:sldId id="483" r:id="rId68"/>
    <p:sldId id="484" r:id="rId69"/>
    <p:sldId id="485" r:id="rId70"/>
    <p:sldId id="486" r:id="rId71"/>
    <p:sldId id="487" r:id="rId72"/>
    <p:sldId id="510" r:id="rId73"/>
    <p:sldId id="490" r:id="rId74"/>
    <p:sldId id="489" r:id="rId75"/>
    <p:sldId id="427" r:id="rId76"/>
    <p:sldId id="382" r:id="rId77"/>
    <p:sldId id="461" r:id="rId78"/>
    <p:sldId id="534" r:id="rId79"/>
    <p:sldId id="462" r:id="rId80"/>
    <p:sldId id="451" r:id="rId81"/>
    <p:sldId id="332" r:id="rId82"/>
    <p:sldId id="333" r:id="rId83"/>
    <p:sldId id="535" r:id="rId84"/>
    <p:sldId id="432" r:id="rId85"/>
    <p:sldId id="434" r:id="rId86"/>
    <p:sldId id="497" r:id="rId87"/>
    <p:sldId id="464" r:id="rId88"/>
    <p:sldId id="435" r:id="rId89"/>
    <p:sldId id="393" r:id="rId90"/>
    <p:sldId id="444" r:id="rId91"/>
    <p:sldId id="318" r:id="rId92"/>
    <p:sldId id="380" r:id="rId93"/>
    <p:sldId id="443" r:id="rId94"/>
    <p:sldId id="498" r:id="rId95"/>
    <p:sldId id="499" r:id="rId96"/>
    <p:sldId id="500" r:id="rId97"/>
  </p:sldIdLst>
  <p:sldSz cx="12192000" cy="6858000"/>
  <p:notesSz cx="7104063" cy="10234613"/>
  <p:custDataLst>
    <p:tags r:id="rId100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C3"/>
    <a:srgbClr val="FFFAE0"/>
    <a:srgbClr val="CC3300"/>
    <a:srgbClr val="333399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35" autoAdjust="0"/>
    <p:restoredTop sz="95460" autoAdjust="0"/>
  </p:normalViewPr>
  <p:slideViewPr>
    <p:cSldViewPr>
      <p:cViewPr varScale="1">
        <p:scale>
          <a:sx n="87" d="100"/>
          <a:sy n="87" d="100"/>
        </p:scale>
        <p:origin x="586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103" Type="http://schemas.openxmlformats.org/officeDocument/2006/relationships/theme" Target="theme/theme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handoutMaster" Target="handoutMasters/handout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8402A7-636E-4AB9-B0A1-262E2ED552CF}" type="doc">
      <dgm:prSet loTypeId="urn:microsoft.com/office/officeart/2005/8/layout/hierarchy1" loCatId="hierarchy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E0E21B5-C598-47C4-9C50-F8F46E6ACD98}">
      <dgm:prSet phldrT="[Text]" custT="1"/>
      <dgm:spPr/>
      <dgm:t>
        <a:bodyPr/>
        <a:lstStyle/>
        <a:p>
          <a:r>
            <a:rPr lang="el-GR" sz="2400" dirty="0" smtClean="0"/>
            <a:t>οπτικά σφάλματα ή εκτροπές</a:t>
          </a:r>
          <a:endParaRPr lang="en-US" sz="2400" dirty="0"/>
        </a:p>
      </dgm:t>
    </dgm:pt>
    <dgm:pt modelId="{B4B2EB28-86C2-4026-A0C2-1415E81A7397}" type="parTrans" cxnId="{BE5E1928-71EC-4BA1-8D48-01520FCFDF99}">
      <dgm:prSet/>
      <dgm:spPr/>
      <dgm:t>
        <a:bodyPr/>
        <a:lstStyle/>
        <a:p>
          <a:endParaRPr lang="en-US" sz="2400"/>
        </a:p>
      </dgm:t>
    </dgm:pt>
    <dgm:pt modelId="{D640D20E-E1C8-4C25-9CC7-35638B203EE7}" type="sibTrans" cxnId="{BE5E1928-71EC-4BA1-8D48-01520FCFDF99}">
      <dgm:prSet/>
      <dgm:spPr/>
      <dgm:t>
        <a:bodyPr/>
        <a:lstStyle/>
        <a:p>
          <a:endParaRPr lang="en-US" sz="2400"/>
        </a:p>
      </dgm:t>
    </dgm:pt>
    <dgm:pt modelId="{41296E16-D445-4612-9B6E-DF9A636C1B96}">
      <dgm:prSet phldrT="[Text]" custT="1"/>
      <dgm:spPr/>
      <dgm:t>
        <a:bodyPr/>
        <a:lstStyle/>
        <a:p>
          <a:r>
            <a:rPr lang="el-GR" sz="2400" dirty="0" smtClean="0"/>
            <a:t>μονοχρωματικά</a:t>
          </a:r>
          <a:endParaRPr lang="en-US" sz="2400" dirty="0"/>
        </a:p>
      </dgm:t>
    </dgm:pt>
    <dgm:pt modelId="{57E9A87F-DE00-4C6A-8276-1604F40EE0C0}" type="parTrans" cxnId="{7D05C7E7-31B8-42DA-9754-2B38979988E5}">
      <dgm:prSet/>
      <dgm:spPr/>
      <dgm:t>
        <a:bodyPr/>
        <a:lstStyle/>
        <a:p>
          <a:endParaRPr lang="en-US" sz="2400"/>
        </a:p>
      </dgm:t>
    </dgm:pt>
    <dgm:pt modelId="{62D06C2B-E297-4394-AFAE-2BC4E37FC37D}" type="sibTrans" cxnId="{7D05C7E7-31B8-42DA-9754-2B38979988E5}">
      <dgm:prSet/>
      <dgm:spPr/>
      <dgm:t>
        <a:bodyPr/>
        <a:lstStyle/>
        <a:p>
          <a:endParaRPr lang="en-US" sz="2400"/>
        </a:p>
      </dgm:t>
    </dgm:pt>
    <dgm:pt modelId="{589A0F75-FE7E-4B09-BC25-B896F822DF68}">
      <dgm:prSet phldrT="[Text]" custT="1"/>
      <dgm:spPr/>
      <dgm:t>
        <a:bodyPr/>
        <a:lstStyle/>
        <a:p>
          <a:r>
            <a:rPr lang="el-GR" sz="2400" dirty="0" smtClean="0"/>
            <a:t>λόγω γεωμετρίας </a:t>
          </a:r>
          <a:endParaRPr lang="en-US" sz="2400" dirty="0"/>
        </a:p>
      </dgm:t>
    </dgm:pt>
    <dgm:pt modelId="{FE6FB969-62D0-43E1-94FA-3C9A3AFB4008}" type="parTrans" cxnId="{0FFC6213-F727-4023-8A80-944DDDB31804}">
      <dgm:prSet/>
      <dgm:spPr/>
      <dgm:t>
        <a:bodyPr/>
        <a:lstStyle/>
        <a:p>
          <a:endParaRPr lang="en-US" sz="2400"/>
        </a:p>
      </dgm:t>
    </dgm:pt>
    <dgm:pt modelId="{F4A3BC0F-0659-46D2-B33A-5C03050B05AB}" type="sibTrans" cxnId="{0FFC6213-F727-4023-8A80-944DDDB31804}">
      <dgm:prSet/>
      <dgm:spPr/>
      <dgm:t>
        <a:bodyPr/>
        <a:lstStyle/>
        <a:p>
          <a:endParaRPr lang="en-US" sz="2400"/>
        </a:p>
      </dgm:t>
    </dgm:pt>
    <dgm:pt modelId="{71F4DB31-8316-406A-B2BC-E651CA47A9D2}">
      <dgm:prSet phldrT="[Text]" custT="1"/>
      <dgm:spPr/>
      <dgm:t>
        <a:bodyPr/>
        <a:lstStyle/>
        <a:p>
          <a:r>
            <a:rPr lang="el-GR" sz="2400" dirty="0" smtClean="0"/>
            <a:t>λόγω περίθλασης (φως=κύμα)</a:t>
          </a:r>
          <a:endParaRPr lang="en-US" sz="2400" dirty="0"/>
        </a:p>
      </dgm:t>
    </dgm:pt>
    <dgm:pt modelId="{A6F7D71F-635C-4FF3-B56E-EB002D3DDA9B}" type="parTrans" cxnId="{F2D14643-5852-44A8-827F-2970175520F5}">
      <dgm:prSet/>
      <dgm:spPr/>
      <dgm:t>
        <a:bodyPr/>
        <a:lstStyle/>
        <a:p>
          <a:endParaRPr lang="en-US" sz="2400"/>
        </a:p>
      </dgm:t>
    </dgm:pt>
    <dgm:pt modelId="{3777E4C9-9A4E-48D2-8F42-586293FEC7BA}" type="sibTrans" cxnId="{F2D14643-5852-44A8-827F-2970175520F5}">
      <dgm:prSet/>
      <dgm:spPr/>
      <dgm:t>
        <a:bodyPr/>
        <a:lstStyle/>
        <a:p>
          <a:endParaRPr lang="en-US" sz="2400"/>
        </a:p>
      </dgm:t>
    </dgm:pt>
    <dgm:pt modelId="{33159910-6DB3-4DE3-9C1B-E44670F13699}">
      <dgm:prSet phldrT="[Text]" custT="1"/>
      <dgm:spPr/>
      <dgm:t>
        <a:bodyPr/>
        <a:lstStyle/>
        <a:p>
          <a:r>
            <a:rPr lang="el-GR" sz="2400" dirty="0" smtClean="0"/>
            <a:t>χρωματικό</a:t>
          </a:r>
          <a:endParaRPr lang="en-US" sz="2400" dirty="0"/>
        </a:p>
      </dgm:t>
    </dgm:pt>
    <dgm:pt modelId="{9A08508E-2DD7-44B6-BBC5-B6461E4BB01D}" type="parTrans" cxnId="{0A6FACA5-8D66-4963-93D4-8030641F1167}">
      <dgm:prSet/>
      <dgm:spPr/>
      <dgm:t>
        <a:bodyPr/>
        <a:lstStyle/>
        <a:p>
          <a:endParaRPr lang="en-US" sz="2400"/>
        </a:p>
      </dgm:t>
    </dgm:pt>
    <dgm:pt modelId="{CA641B1A-847E-4217-954B-3C082C022E69}" type="sibTrans" cxnId="{0A6FACA5-8D66-4963-93D4-8030641F1167}">
      <dgm:prSet/>
      <dgm:spPr/>
      <dgm:t>
        <a:bodyPr/>
        <a:lstStyle/>
        <a:p>
          <a:endParaRPr lang="en-US" sz="2400"/>
        </a:p>
      </dgm:t>
    </dgm:pt>
    <dgm:pt modelId="{D2C40BFD-E11A-4D68-A3EC-D054E50EFEDA}">
      <dgm:prSet phldrT="[Text]" custT="1"/>
      <dgm:spPr/>
      <dgm:t>
        <a:bodyPr/>
        <a:lstStyle/>
        <a:p>
          <a:r>
            <a:rPr lang="en-US" sz="2400" b="1" dirty="0" smtClean="0"/>
            <a:t>n=f(</a:t>
          </a:r>
          <a:r>
            <a:rPr lang="el-GR" sz="2400" b="1" dirty="0" smtClean="0"/>
            <a:t>λ)</a:t>
          </a:r>
        </a:p>
        <a:p>
          <a:r>
            <a:rPr lang="el-GR" sz="2400" dirty="0" smtClean="0"/>
            <a:t>ο δ.δ εξαρτάται από το μήκος κύματος λ (χρώμα) της διαδιδόμενης ακτινοβολίας</a:t>
          </a:r>
          <a:endParaRPr lang="en-US" sz="2400" dirty="0"/>
        </a:p>
      </dgm:t>
    </dgm:pt>
    <dgm:pt modelId="{8BB02BE0-DA82-4EDC-8FCF-6DDED1F2E2AC}" type="parTrans" cxnId="{5E02F4B6-4FDA-4912-841C-35F9822DE457}">
      <dgm:prSet/>
      <dgm:spPr/>
      <dgm:t>
        <a:bodyPr/>
        <a:lstStyle/>
        <a:p>
          <a:endParaRPr lang="en-US" sz="2400"/>
        </a:p>
      </dgm:t>
    </dgm:pt>
    <dgm:pt modelId="{9A520A71-55CE-4132-8170-740F342F93D6}" type="sibTrans" cxnId="{5E02F4B6-4FDA-4912-841C-35F9822DE457}">
      <dgm:prSet/>
      <dgm:spPr/>
      <dgm:t>
        <a:bodyPr/>
        <a:lstStyle/>
        <a:p>
          <a:endParaRPr lang="en-US" sz="2400"/>
        </a:p>
      </dgm:t>
    </dgm:pt>
    <dgm:pt modelId="{442094B0-2E6E-4F1E-AD82-029057B411A4}" type="pres">
      <dgm:prSet presAssocID="{5A8402A7-636E-4AB9-B0A1-262E2ED552C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4D355E8-5B6C-4CA8-A4CC-E58E1F7A7664}" type="pres">
      <dgm:prSet presAssocID="{7E0E21B5-C598-47C4-9C50-F8F46E6ACD98}" presName="hierRoot1" presStyleCnt="0"/>
      <dgm:spPr/>
    </dgm:pt>
    <dgm:pt modelId="{28F0A7EB-C485-404B-8292-F1EDA9F72E95}" type="pres">
      <dgm:prSet presAssocID="{7E0E21B5-C598-47C4-9C50-F8F46E6ACD98}" presName="composite" presStyleCnt="0"/>
      <dgm:spPr/>
    </dgm:pt>
    <dgm:pt modelId="{2BF27CCD-0D17-4A64-9957-C76B4C9C7D41}" type="pres">
      <dgm:prSet presAssocID="{7E0E21B5-C598-47C4-9C50-F8F46E6ACD98}" presName="background" presStyleLbl="node0" presStyleIdx="0" presStyleCnt="1"/>
      <dgm:spPr/>
    </dgm:pt>
    <dgm:pt modelId="{B9E76D33-11AD-483A-8AB2-2F941916DE39}" type="pres">
      <dgm:prSet presAssocID="{7E0E21B5-C598-47C4-9C50-F8F46E6ACD98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A102AB-68BD-46CE-983F-3AD4E093F80E}" type="pres">
      <dgm:prSet presAssocID="{7E0E21B5-C598-47C4-9C50-F8F46E6ACD98}" presName="hierChild2" presStyleCnt="0"/>
      <dgm:spPr/>
    </dgm:pt>
    <dgm:pt modelId="{DF1DAD13-5362-437C-8969-44A24DCB831D}" type="pres">
      <dgm:prSet presAssocID="{57E9A87F-DE00-4C6A-8276-1604F40EE0C0}" presName="Name10" presStyleLbl="parChTrans1D2" presStyleIdx="0" presStyleCnt="2"/>
      <dgm:spPr/>
      <dgm:t>
        <a:bodyPr/>
        <a:lstStyle/>
        <a:p>
          <a:endParaRPr lang="en-US"/>
        </a:p>
      </dgm:t>
    </dgm:pt>
    <dgm:pt modelId="{542C3775-26F7-4090-BEF5-1DB61B8FEF1B}" type="pres">
      <dgm:prSet presAssocID="{41296E16-D445-4612-9B6E-DF9A636C1B96}" presName="hierRoot2" presStyleCnt="0"/>
      <dgm:spPr/>
    </dgm:pt>
    <dgm:pt modelId="{042C865A-4419-4202-9524-CAACBA9A45D7}" type="pres">
      <dgm:prSet presAssocID="{41296E16-D445-4612-9B6E-DF9A636C1B96}" presName="composite2" presStyleCnt="0"/>
      <dgm:spPr/>
    </dgm:pt>
    <dgm:pt modelId="{88689F6B-3BE0-4A63-B090-138CE42AF424}" type="pres">
      <dgm:prSet presAssocID="{41296E16-D445-4612-9B6E-DF9A636C1B96}" presName="background2" presStyleLbl="node2" presStyleIdx="0" presStyleCnt="2"/>
      <dgm:spPr/>
    </dgm:pt>
    <dgm:pt modelId="{4BCD89E4-8EB0-4AC2-889C-C1B1BE5408F8}" type="pres">
      <dgm:prSet presAssocID="{41296E16-D445-4612-9B6E-DF9A636C1B96}" presName="text2" presStyleLbl="fgAcc2" presStyleIdx="0" presStyleCnt="2" custScaleX="1301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123EF9-C568-4411-8C58-D24E326AB68A}" type="pres">
      <dgm:prSet presAssocID="{41296E16-D445-4612-9B6E-DF9A636C1B96}" presName="hierChild3" presStyleCnt="0"/>
      <dgm:spPr/>
    </dgm:pt>
    <dgm:pt modelId="{1997E548-EA38-4503-A540-69DCA074CF88}" type="pres">
      <dgm:prSet presAssocID="{FE6FB969-62D0-43E1-94FA-3C9A3AFB4008}" presName="Name17" presStyleLbl="parChTrans1D3" presStyleIdx="0" presStyleCnt="3"/>
      <dgm:spPr/>
      <dgm:t>
        <a:bodyPr/>
        <a:lstStyle/>
        <a:p>
          <a:endParaRPr lang="en-US"/>
        </a:p>
      </dgm:t>
    </dgm:pt>
    <dgm:pt modelId="{7BCF4171-3540-44F8-996E-0797FF81D87C}" type="pres">
      <dgm:prSet presAssocID="{589A0F75-FE7E-4B09-BC25-B896F822DF68}" presName="hierRoot3" presStyleCnt="0"/>
      <dgm:spPr/>
    </dgm:pt>
    <dgm:pt modelId="{B53B92A3-ADB7-402C-B4F0-28AE890893B7}" type="pres">
      <dgm:prSet presAssocID="{589A0F75-FE7E-4B09-BC25-B896F822DF68}" presName="composite3" presStyleCnt="0"/>
      <dgm:spPr/>
    </dgm:pt>
    <dgm:pt modelId="{0D54525D-29A5-42BA-89E1-B4FA6DF99F0E}" type="pres">
      <dgm:prSet presAssocID="{589A0F75-FE7E-4B09-BC25-B896F822DF68}" presName="background3" presStyleLbl="node3" presStyleIdx="0" presStyleCnt="3"/>
      <dgm:spPr/>
    </dgm:pt>
    <dgm:pt modelId="{2AD24402-04F4-4A1C-832B-F2C793C1A7E2}" type="pres">
      <dgm:prSet presAssocID="{589A0F75-FE7E-4B09-BC25-B896F822DF68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33F8FF-8525-4245-8947-576916335946}" type="pres">
      <dgm:prSet presAssocID="{589A0F75-FE7E-4B09-BC25-B896F822DF68}" presName="hierChild4" presStyleCnt="0"/>
      <dgm:spPr/>
    </dgm:pt>
    <dgm:pt modelId="{56D836C2-43CC-4157-9950-5495CB3ADCD4}" type="pres">
      <dgm:prSet presAssocID="{A6F7D71F-635C-4FF3-B56E-EB002D3DDA9B}" presName="Name17" presStyleLbl="parChTrans1D3" presStyleIdx="1" presStyleCnt="3"/>
      <dgm:spPr/>
      <dgm:t>
        <a:bodyPr/>
        <a:lstStyle/>
        <a:p>
          <a:endParaRPr lang="en-US"/>
        </a:p>
      </dgm:t>
    </dgm:pt>
    <dgm:pt modelId="{FB641D2A-04D1-4748-AD6A-B2A8D1A2F1A4}" type="pres">
      <dgm:prSet presAssocID="{71F4DB31-8316-406A-B2BC-E651CA47A9D2}" presName="hierRoot3" presStyleCnt="0"/>
      <dgm:spPr/>
    </dgm:pt>
    <dgm:pt modelId="{EC083528-64B9-402E-A3F3-5F9925974C3E}" type="pres">
      <dgm:prSet presAssocID="{71F4DB31-8316-406A-B2BC-E651CA47A9D2}" presName="composite3" presStyleCnt="0"/>
      <dgm:spPr/>
    </dgm:pt>
    <dgm:pt modelId="{DBE3F5F7-A89C-46BC-833E-0E77C57536A4}" type="pres">
      <dgm:prSet presAssocID="{71F4DB31-8316-406A-B2BC-E651CA47A9D2}" presName="background3" presStyleLbl="node3" presStyleIdx="1" presStyleCnt="3"/>
      <dgm:spPr/>
    </dgm:pt>
    <dgm:pt modelId="{894D1BD9-2E34-4A8A-8989-689C1345ADBA}" type="pres">
      <dgm:prSet presAssocID="{71F4DB31-8316-406A-B2BC-E651CA47A9D2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D0B12E-099D-409F-A5B1-3F738216F597}" type="pres">
      <dgm:prSet presAssocID="{71F4DB31-8316-406A-B2BC-E651CA47A9D2}" presName="hierChild4" presStyleCnt="0"/>
      <dgm:spPr/>
    </dgm:pt>
    <dgm:pt modelId="{1676CB90-0F78-4ECF-BAE0-59DFECA2AF3A}" type="pres">
      <dgm:prSet presAssocID="{9A08508E-2DD7-44B6-BBC5-B6461E4BB01D}" presName="Name10" presStyleLbl="parChTrans1D2" presStyleIdx="1" presStyleCnt="2"/>
      <dgm:spPr/>
      <dgm:t>
        <a:bodyPr/>
        <a:lstStyle/>
        <a:p>
          <a:endParaRPr lang="en-US"/>
        </a:p>
      </dgm:t>
    </dgm:pt>
    <dgm:pt modelId="{11396DD3-0932-494C-973B-570EF8AA43DB}" type="pres">
      <dgm:prSet presAssocID="{33159910-6DB3-4DE3-9C1B-E44670F13699}" presName="hierRoot2" presStyleCnt="0"/>
      <dgm:spPr/>
    </dgm:pt>
    <dgm:pt modelId="{24E5AEDE-EFB9-4308-9636-C2E9C3C52854}" type="pres">
      <dgm:prSet presAssocID="{33159910-6DB3-4DE3-9C1B-E44670F13699}" presName="composite2" presStyleCnt="0"/>
      <dgm:spPr/>
    </dgm:pt>
    <dgm:pt modelId="{1D3014E3-0D73-41EC-81D3-F0248BB2AC5A}" type="pres">
      <dgm:prSet presAssocID="{33159910-6DB3-4DE3-9C1B-E44670F13699}" presName="background2" presStyleLbl="node2" presStyleIdx="1" presStyleCnt="2"/>
      <dgm:spPr/>
    </dgm:pt>
    <dgm:pt modelId="{BBCE1403-121B-4FD4-B594-B57145F5DF23}" type="pres">
      <dgm:prSet presAssocID="{33159910-6DB3-4DE3-9C1B-E44670F13699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348062-584B-45E3-9ECD-BBFB80F6D9CF}" type="pres">
      <dgm:prSet presAssocID="{33159910-6DB3-4DE3-9C1B-E44670F13699}" presName="hierChild3" presStyleCnt="0"/>
      <dgm:spPr/>
    </dgm:pt>
    <dgm:pt modelId="{1EE3255C-9B49-483D-A2BB-D849A6FDE7BE}" type="pres">
      <dgm:prSet presAssocID="{8BB02BE0-DA82-4EDC-8FCF-6DDED1F2E2AC}" presName="Name17" presStyleLbl="parChTrans1D3" presStyleIdx="2" presStyleCnt="3"/>
      <dgm:spPr/>
      <dgm:t>
        <a:bodyPr/>
        <a:lstStyle/>
        <a:p>
          <a:endParaRPr lang="en-US"/>
        </a:p>
      </dgm:t>
    </dgm:pt>
    <dgm:pt modelId="{3D53D927-54F6-4C9D-8863-1C0D2F96D808}" type="pres">
      <dgm:prSet presAssocID="{D2C40BFD-E11A-4D68-A3EC-D054E50EFEDA}" presName="hierRoot3" presStyleCnt="0"/>
      <dgm:spPr/>
    </dgm:pt>
    <dgm:pt modelId="{1D922B09-D38A-4F19-8A6B-705A3C581A4D}" type="pres">
      <dgm:prSet presAssocID="{D2C40BFD-E11A-4D68-A3EC-D054E50EFEDA}" presName="composite3" presStyleCnt="0"/>
      <dgm:spPr/>
    </dgm:pt>
    <dgm:pt modelId="{3D23BC17-0E5C-4736-9E0D-ADDD46B76C6C}" type="pres">
      <dgm:prSet presAssocID="{D2C40BFD-E11A-4D68-A3EC-D054E50EFEDA}" presName="background3" presStyleLbl="node3" presStyleIdx="2" presStyleCnt="3"/>
      <dgm:spPr/>
    </dgm:pt>
    <dgm:pt modelId="{5FD48D2C-A6BD-4012-8CD3-DE3B5EFA2377}" type="pres">
      <dgm:prSet presAssocID="{D2C40BFD-E11A-4D68-A3EC-D054E50EFEDA}" presName="text3" presStyleLbl="fgAcc3" presStyleIdx="2" presStyleCnt="3" custScaleX="289440" custLinFactNeighborX="18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0065FB-356A-4D0D-967A-5077C7EE051E}" type="pres">
      <dgm:prSet presAssocID="{D2C40BFD-E11A-4D68-A3EC-D054E50EFEDA}" presName="hierChild4" presStyleCnt="0"/>
      <dgm:spPr/>
    </dgm:pt>
  </dgm:ptLst>
  <dgm:cxnLst>
    <dgm:cxn modelId="{2564476F-7749-49BD-BBED-6216C1AF9DE1}" type="presOf" srcId="{A6F7D71F-635C-4FF3-B56E-EB002D3DDA9B}" destId="{56D836C2-43CC-4157-9950-5495CB3ADCD4}" srcOrd="0" destOrd="0" presId="urn:microsoft.com/office/officeart/2005/8/layout/hierarchy1"/>
    <dgm:cxn modelId="{33CA2681-53DB-4906-9461-04FF4A6F530C}" type="presOf" srcId="{33159910-6DB3-4DE3-9C1B-E44670F13699}" destId="{BBCE1403-121B-4FD4-B594-B57145F5DF23}" srcOrd="0" destOrd="0" presId="urn:microsoft.com/office/officeart/2005/8/layout/hierarchy1"/>
    <dgm:cxn modelId="{7D05C7E7-31B8-42DA-9754-2B38979988E5}" srcId="{7E0E21B5-C598-47C4-9C50-F8F46E6ACD98}" destId="{41296E16-D445-4612-9B6E-DF9A636C1B96}" srcOrd="0" destOrd="0" parTransId="{57E9A87F-DE00-4C6A-8276-1604F40EE0C0}" sibTransId="{62D06C2B-E297-4394-AFAE-2BC4E37FC37D}"/>
    <dgm:cxn modelId="{9B53F6D5-D8C8-4D27-89C5-6F5F82F4A2F2}" type="presOf" srcId="{7E0E21B5-C598-47C4-9C50-F8F46E6ACD98}" destId="{B9E76D33-11AD-483A-8AB2-2F941916DE39}" srcOrd="0" destOrd="0" presId="urn:microsoft.com/office/officeart/2005/8/layout/hierarchy1"/>
    <dgm:cxn modelId="{D4C2FB37-FA57-4A07-A7D6-98ACFDA6002E}" type="presOf" srcId="{D2C40BFD-E11A-4D68-A3EC-D054E50EFEDA}" destId="{5FD48D2C-A6BD-4012-8CD3-DE3B5EFA2377}" srcOrd="0" destOrd="0" presId="urn:microsoft.com/office/officeart/2005/8/layout/hierarchy1"/>
    <dgm:cxn modelId="{0849E615-8178-4434-8806-63AC124920BA}" type="presOf" srcId="{71F4DB31-8316-406A-B2BC-E651CA47A9D2}" destId="{894D1BD9-2E34-4A8A-8989-689C1345ADBA}" srcOrd="0" destOrd="0" presId="urn:microsoft.com/office/officeart/2005/8/layout/hierarchy1"/>
    <dgm:cxn modelId="{5E02F4B6-4FDA-4912-841C-35F9822DE457}" srcId="{33159910-6DB3-4DE3-9C1B-E44670F13699}" destId="{D2C40BFD-E11A-4D68-A3EC-D054E50EFEDA}" srcOrd="0" destOrd="0" parTransId="{8BB02BE0-DA82-4EDC-8FCF-6DDED1F2E2AC}" sibTransId="{9A520A71-55CE-4132-8170-740F342F93D6}"/>
    <dgm:cxn modelId="{E5DDE508-1144-42B9-B3DF-CED43F8A2012}" type="presOf" srcId="{FE6FB969-62D0-43E1-94FA-3C9A3AFB4008}" destId="{1997E548-EA38-4503-A540-69DCA074CF88}" srcOrd="0" destOrd="0" presId="urn:microsoft.com/office/officeart/2005/8/layout/hierarchy1"/>
    <dgm:cxn modelId="{02A57FC1-70AA-4106-97D1-2CE721018477}" type="presOf" srcId="{8BB02BE0-DA82-4EDC-8FCF-6DDED1F2E2AC}" destId="{1EE3255C-9B49-483D-A2BB-D849A6FDE7BE}" srcOrd="0" destOrd="0" presId="urn:microsoft.com/office/officeart/2005/8/layout/hierarchy1"/>
    <dgm:cxn modelId="{E64F4C8F-D91B-4CF0-8F7E-8FC331142D8F}" type="presOf" srcId="{589A0F75-FE7E-4B09-BC25-B896F822DF68}" destId="{2AD24402-04F4-4A1C-832B-F2C793C1A7E2}" srcOrd="0" destOrd="0" presId="urn:microsoft.com/office/officeart/2005/8/layout/hierarchy1"/>
    <dgm:cxn modelId="{FA9A6FEC-6C04-443E-B8DA-37DABCEB3EF9}" type="presOf" srcId="{41296E16-D445-4612-9B6E-DF9A636C1B96}" destId="{4BCD89E4-8EB0-4AC2-889C-C1B1BE5408F8}" srcOrd="0" destOrd="0" presId="urn:microsoft.com/office/officeart/2005/8/layout/hierarchy1"/>
    <dgm:cxn modelId="{5450C003-64EE-4D49-BA90-534A5D64FC37}" type="presOf" srcId="{5A8402A7-636E-4AB9-B0A1-262E2ED552CF}" destId="{442094B0-2E6E-4F1E-AD82-029057B411A4}" srcOrd="0" destOrd="0" presId="urn:microsoft.com/office/officeart/2005/8/layout/hierarchy1"/>
    <dgm:cxn modelId="{0A6FACA5-8D66-4963-93D4-8030641F1167}" srcId="{7E0E21B5-C598-47C4-9C50-F8F46E6ACD98}" destId="{33159910-6DB3-4DE3-9C1B-E44670F13699}" srcOrd="1" destOrd="0" parTransId="{9A08508E-2DD7-44B6-BBC5-B6461E4BB01D}" sibTransId="{CA641B1A-847E-4217-954B-3C082C022E69}"/>
    <dgm:cxn modelId="{0FFC6213-F727-4023-8A80-944DDDB31804}" srcId="{41296E16-D445-4612-9B6E-DF9A636C1B96}" destId="{589A0F75-FE7E-4B09-BC25-B896F822DF68}" srcOrd="0" destOrd="0" parTransId="{FE6FB969-62D0-43E1-94FA-3C9A3AFB4008}" sibTransId="{F4A3BC0F-0659-46D2-B33A-5C03050B05AB}"/>
    <dgm:cxn modelId="{C7C18212-9B72-4973-B2B4-544E018A09F1}" type="presOf" srcId="{57E9A87F-DE00-4C6A-8276-1604F40EE0C0}" destId="{DF1DAD13-5362-437C-8969-44A24DCB831D}" srcOrd="0" destOrd="0" presId="urn:microsoft.com/office/officeart/2005/8/layout/hierarchy1"/>
    <dgm:cxn modelId="{99A6637E-F789-451C-A4B5-C01015E4158A}" type="presOf" srcId="{9A08508E-2DD7-44B6-BBC5-B6461E4BB01D}" destId="{1676CB90-0F78-4ECF-BAE0-59DFECA2AF3A}" srcOrd="0" destOrd="0" presId="urn:microsoft.com/office/officeart/2005/8/layout/hierarchy1"/>
    <dgm:cxn modelId="{F2D14643-5852-44A8-827F-2970175520F5}" srcId="{41296E16-D445-4612-9B6E-DF9A636C1B96}" destId="{71F4DB31-8316-406A-B2BC-E651CA47A9D2}" srcOrd="1" destOrd="0" parTransId="{A6F7D71F-635C-4FF3-B56E-EB002D3DDA9B}" sibTransId="{3777E4C9-9A4E-48D2-8F42-586293FEC7BA}"/>
    <dgm:cxn modelId="{BE5E1928-71EC-4BA1-8D48-01520FCFDF99}" srcId="{5A8402A7-636E-4AB9-B0A1-262E2ED552CF}" destId="{7E0E21B5-C598-47C4-9C50-F8F46E6ACD98}" srcOrd="0" destOrd="0" parTransId="{B4B2EB28-86C2-4026-A0C2-1415E81A7397}" sibTransId="{D640D20E-E1C8-4C25-9CC7-35638B203EE7}"/>
    <dgm:cxn modelId="{CD365E3D-12AC-4C79-8E0F-6E4C9DC59733}" type="presParOf" srcId="{442094B0-2E6E-4F1E-AD82-029057B411A4}" destId="{44D355E8-5B6C-4CA8-A4CC-E58E1F7A7664}" srcOrd="0" destOrd="0" presId="urn:microsoft.com/office/officeart/2005/8/layout/hierarchy1"/>
    <dgm:cxn modelId="{2BF622B8-24DA-4418-8D9D-31CA2BE6A67C}" type="presParOf" srcId="{44D355E8-5B6C-4CA8-A4CC-E58E1F7A7664}" destId="{28F0A7EB-C485-404B-8292-F1EDA9F72E95}" srcOrd="0" destOrd="0" presId="urn:microsoft.com/office/officeart/2005/8/layout/hierarchy1"/>
    <dgm:cxn modelId="{8A87819F-7776-47A6-97AA-B76BBA04DB25}" type="presParOf" srcId="{28F0A7EB-C485-404B-8292-F1EDA9F72E95}" destId="{2BF27CCD-0D17-4A64-9957-C76B4C9C7D41}" srcOrd="0" destOrd="0" presId="urn:microsoft.com/office/officeart/2005/8/layout/hierarchy1"/>
    <dgm:cxn modelId="{31FCBFE3-95F8-4BD0-A0B2-4248E788541C}" type="presParOf" srcId="{28F0A7EB-C485-404B-8292-F1EDA9F72E95}" destId="{B9E76D33-11AD-483A-8AB2-2F941916DE39}" srcOrd="1" destOrd="0" presId="urn:microsoft.com/office/officeart/2005/8/layout/hierarchy1"/>
    <dgm:cxn modelId="{2A7A002B-A275-4B48-95A1-00955B594E75}" type="presParOf" srcId="{44D355E8-5B6C-4CA8-A4CC-E58E1F7A7664}" destId="{03A102AB-68BD-46CE-983F-3AD4E093F80E}" srcOrd="1" destOrd="0" presId="urn:microsoft.com/office/officeart/2005/8/layout/hierarchy1"/>
    <dgm:cxn modelId="{82241E09-98B2-4C51-B5D0-B1F14B57C0F8}" type="presParOf" srcId="{03A102AB-68BD-46CE-983F-3AD4E093F80E}" destId="{DF1DAD13-5362-437C-8969-44A24DCB831D}" srcOrd="0" destOrd="0" presId="urn:microsoft.com/office/officeart/2005/8/layout/hierarchy1"/>
    <dgm:cxn modelId="{90BE4803-54F0-44DF-AAD3-D27E81D7D16D}" type="presParOf" srcId="{03A102AB-68BD-46CE-983F-3AD4E093F80E}" destId="{542C3775-26F7-4090-BEF5-1DB61B8FEF1B}" srcOrd="1" destOrd="0" presId="urn:microsoft.com/office/officeart/2005/8/layout/hierarchy1"/>
    <dgm:cxn modelId="{B0D9E49A-23EA-4613-B48F-9C4B196B3B20}" type="presParOf" srcId="{542C3775-26F7-4090-BEF5-1DB61B8FEF1B}" destId="{042C865A-4419-4202-9524-CAACBA9A45D7}" srcOrd="0" destOrd="0" presId="urn:microsoft.com/office/officeart/2005/8/layout/hierarchy1"/>
    <dgm:cxn modelId="{A99D768E-7694-4B82-848C-857FD2464B83}" type="presParOf" srcId="{042C865A-4419-4202-9524-CAACBA9A45D7}" destId="{88689F6B-3BE0-4A63-B090-138CE42AF424}" srcOrd="0" destOrd="0" presId="urn:microsoft.com/office/officeart/2005/8/layout/hierarchy1"/>
    <dgm:cxn modelId="{3C3BBE53-82A8-4C1E-B20D-40B3E3005228}" type="presParOf" srcId="{042C865A-4419-4202-9524-CAACBA9A45D7}" destId="{4BCD89E4-8EB0-4AC2-889C-C1B1BE5408F8}" srcOrd="1" destOrd="0" presId="urn:microsoft.com/office/officeart/2005/8/layout/hierarchy1"/>
    <dgm:cxn modelId="{91BE766D-63C7-46B8-A6C5-D9FCF5A6D74B}" type="presParOf" srcId="{542C3775-26F7-4090-BEF5-1DB61B8FEF1B}" destId="{84123EF9-C568-4411-8C58-D24E326AB68A}" srcOrd="1" destOrd="0" presId="urn:microsoft.com/office/officeart/2005/8/layout/hierarchy1"/>
    <dgm:cxn modelId="{07FB35A7-1B5C-483C-939A-D8B72CF522A2}" type="presParOf" srcId="{84123EF9-C568-4411-8C58-D24E326AB68A}" destId="{1997E548-EA38-4503-A540-69DCA074CF88}" srcOrd="0" destOrd="0" presId="urn:microsoft.com/office/officeart/2005/8/layout/hierarchy1"/>
    <dgm:cxn modelId="{9FE1E9DC-7B73-482A-941B-0DD1679C6898}" type="presParOf" srcId="{84123EF9-C568-4411-8C58-D24E326AB68A}" destId="{7BCF4171-3540-44F8-996E-0797FF81D87C}" srcOrd="1" destOrd="0" presId="urn:microsoft.com/office/officeart/2005/8/layout/hierarchy1"/>
    <dgm:cxn modelId="{F4038448-2107-4F9B-B7FC-C22C56DCA912}" type="presParOf" srcId="{7BCF4171-3540-44F8-996E-0797FF81D87C}" destId="{B53B92A3-ADB7-402C-B4F0-28AE890893B7}" srcOrd="0" destOrd="0" presId="urn:microsoft.com/office/officeart/2005/8/layout/hierarchy1"/>
    <dgm:cxn modelId="{B5417942-CED7-4D20-98F3-B0E3EF192AF0}" type="presParOf" srcId="{B53B92A3-ADB7-402C-B4F0-28AE890893B7}" destId="{0D54525D-29A5-42BA-89E1-B4FA6DF99F0E}" srcOrd="0" destOrd="0" presId="urn:microsoft.com/office/officeart/2005/8/layout/hierarchy1"/>
    <dgm:cxn modelId="{CC693075-1848-479F-BD39-3C9E61D8BA0C}" type="presParOf" srcId="{B53B92A3-ADB7-402C-B4F0-28AE890893B7}" destId="{2AD24402-04F4-4A1C-832B-F2C793C1A7E2}" srcOrd="1" destOrd="0" presId="urn:microsoft.com/office/officeart/2005/8/layout/hierarchy1"/>
    <dgm:cxn modelId="{14E3E738-B288-4A0E-9DA4-4C85DECE4C43}" type="presParOf" srcId="{7BCF4171-3540-44F8-996E-0797FF81D87C}" destId="{E633F8FF-8525-4245-8947-576916335946}" srcOrd="1" destOrd="0" presId="urn:microsoft.com/office/officeart/2005/8/layout/hierarchy1"/>
    <dgm:cxn modelId="{493A73AC-A369-4019-A7F8-39B8E894F38E}" type="presParOf" srcId="{84123EF9-C568-4411-8C58-D24E326AB68A}" destId="{56D836C2-43CC-4157-9950-5495CB3ADCD4}" srcOrd="2" destOrd="0" presId="urn:microsoft.com/office/officeart/2005/8/layout/hierarchy1"/>
    <dgm:cxn modelId="{A1468275-CE15-44B7-BD7B-B042BA9D6739}" type="presParOf" srcId="{84123EF9-C568-4411-8C58-D24E326AB68A}" destId="{FB641D2A-04D1-4748-AD6A-B2A8D1A2F1A4}" srcOrd="3" destOrd="0" presId="urn:microsoft.com/office/officeart/2005/8/layout/hierarchy1"/>
    <dgm:cxn modelId="{34D44AA5-ADE7-4C9F-9444-2A65D6648901}" type="presParOf" srcId="{FB641D2A-04D1-4748-AD6A-B2A8D1A2F1A4}" destId="{EC083528-64B9-402E-A3F3-5F9925974C3E}" srcOrd="0" destOrd="0" presId="urn:microsoft.com/office/officeart/2005/8/layout/hierarchy1"/>
    <dgm:cxn modelId="{C6F3E32C-B23D-434E-816A-A5F7BEBF0D1E}" type="presParOf" srcId="{EC083528-64B9-402E-A3F3-5F9925974C3E}" destId="{DBE3F5F7-A89C-46BC-833E-0E77C57536A4}" srcOrd="0" destOrd="0" presId="urn:microsoft.com/office/officeart/2005/8/layout/hierarchy1"/>
    <dgm:cxn modelId="{50D19997-797C-4B3F-878D-065519F88E15}" type="presParOf" srcId="{EC083528-64B9-402E-A3F3-5F9925974C3E}" destId="{894D1BD9-2E34-4A8A-8989-689C1345ADBA}" srcOrd="1" destOrd="0" presId="urn:microsoft.com/office/officeart/2005/8/layout/hierarchy1"/>
    <dgm:cxn modelId="{CB00D83D-AEE0-44D3-93C6-A82FFD315A60}" type="presParOf" srcId="{FB641D2A-04D1-4748-AD6A-B2A8D1A2F1A4}" destId="{09D0B12E-099D-409F-A5B1-3F738216F597}" srcOrd="1" destOrd="0" presId="urn:microsoft.com/office/officeart/2005/8/layout/hierarchy1"/>
    <dgm:cxn modelId="{98B1ACBF-930D-429A-8A9E-7C1BE728FF4D}" type="presParOf" srcId="{03A102AB-68BD-46CE-983F-3AD4E093F80E}" destId="{1676CB90-0F78-4ECF-BAE0-59DFECA2AF3A}" srcOrd="2" destOrd="0" presId="urn:microsoft.com/office/officeart/2005/8/layout/hierarchy1"/>
    <dgm:cxn modelId="{FEB28396-7776-46C5-9AF5-E5B47FEA8E53}" type="presParOf" srcId="{03A102AB-68BD-46CE-983F-3AD4E093F80E}" destId="{11396DD3-0932-494C-973B-570EF8AA43DB}" srcOrd="3" destOrd="0" presId="urn:microsoft.com/office/officeart/2005/8/layout/hierarchy1"/>
    <dgm:cxn modelId="{D8968F7D-6626-46C6-A542-5B4EF5AF9F2F}" type="presParOf" srcId="{11396DD3-0932-494C-973B-570EF8AA43DB}" destId="{24E5AEDE-EFB9-4308-9636-C2E9C3C52854}" srcOrd="0" destOrd="0" presId="urn:microsoft.com/office/officeart/2005/8/layout/hierarchy1"/>
    <dgm:cxn modelId="{38C09BA4-216B-4B19-9B2A-202A67BDE860}" type="presParOf" srcId="{24E5AEDE-EFB9-4308-9636-C2E9C3C52854}" destId="{1D3014E3-0D73-41EC-81D3-F0248BB2AC5A}" srcOrd="0" destOrd="0" presId="urn:microsoft.com/office/officeart/2005/8/layout/hierarchy1"/>
    <dgm:cxn modelId="{FF629899-5556-4183-B251-3133CE368647}" type="presParOf" srcId="{24E5AEDE-EFB9-4308-9636-C2E9C3C52854}" destId="{BBCE1403-121B-4FD4-B594-B57145F5DF23}" srcOrd="1" destOrd="0" presId="urn:microsoft.com/office/officeart/2005/8/layout/hierarchy1"/>
    <dgm:cxn modelId="{7D7377B3-D424-41FA-9B50-C93061968E05}" type="presParOf" srcId="{11396DD3-0932-494C-973B-570EF8AA43DB}" destId="{E7348062-584B-45E3-9ECD-BBFB80F6D9CF}" srcOrd="1" destOrd="0" presId="urn:microsoft.com/office/officeart/2005/8/layout/hierarchy1"/>
    <dgm:cxn modelId="{C8A5195B-203F-4328-A13E-FC32FB268824}" type="presParOf" srcId="{E7348062-584B-45E3-9ECD-BBFB80F6D9CF}" destId="{1EE3255C-9B49-483D-A2BB-D849A6FDE7BE}" srcOrd="0" destOrd="0" presId="urn:microsoft.com/office/officeart/2005/8/layout/hierarchy1"/>
    <dgm:cxn modelId="{57C7E17F-74A8-4E9D-8289-C47A77E7A4A6}" type="presParOf" srcId="{E7348062-584B-45E3-9ECD-BBFB80F6D9CF}" destId="{3D53D927-54F6-4C9D-8863-1C0D2F96D808}" srcOrd="1" destOrd="0" presId="urn:microsoft.com/office/officeart/2005/8/layout/hierarchy1"/>
    <dgm:cxn modelId="{AC73971D-03A4-4EDB-9B81-1E539376E1A3}" type="presParOf" srcId="{3D53D927-54F6-4C9D-8863-1C0D2F96D808}" destId="{1D922B09-D38A-4F19-8A6B-705A3C581A4D}" srcOrd="0" destOrd="0" presId="urn:microsoft.com/office/officeart/2005/8/layout/hierarchy1"/>
    <dgm:cxn modelId="{BDDC4500-2B0E-4D73-A5A8-AA1C6C1FA5C3}" type="presParOf" srcId="{1D922B09-D38A-4F19-8A6B-705A3C581A4D}" destId="{3D23BC17-0E5C-4736-9E0D-ADDD46B76C6C}" srcOrd="0" destOrd="0" presId="urn:microsoft.com/office/officeart/2005/8/layout/hierarchy1"/>
    <dgm:cxn modelId="{7EE8E078-3761-4761-9EDB-2FF31552D86D}" type="presParOf" srcId="{1D922B09-D38A-4F19-8A6B-705A3C581A4D}" destId="{5FD48D2C-A6BD-4012-8CD3-DE3B5EFA2377}" srcOrd="1" destOrd="0" presId="urn:microsoft.com/office/officeart/2005/8/layout/hierarchy1"/>
    <dgm:cxn modelId="{9DDF1402-3D8B-4B41-B467-0662B052F061}" type="presParOf" srcId="{3D53D927-54F6-4C9D-8863-1C0D2F96D808}" destId="{AC0065FB-356A-4D0D-967A-5077C7EE051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16/12/2024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16/12/2024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9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65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17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77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822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347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478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00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882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201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9854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33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372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618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459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10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09625-0E1F-44EB-839A-F14B7E7F9E9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54208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989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117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9224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493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453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506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898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509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860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740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0CF56-0602-4B88-8ACD-6AD7B4560C4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57348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097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389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527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693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47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8713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415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2740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202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69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10058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422400" y="4114800"/>
            <a:ext cx="10058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9F961-CD26-41E9-B2FE-967A9016789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22373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6496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46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656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3953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648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160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2151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65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656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62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D856F-F42A-4E9B-BDB0-971D74995D9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409506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378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4065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40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58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50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69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5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386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37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39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Τίτλος, 2 Αντικείμενα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3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0226-D26C-4FD8-9EC8-99136E855CF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48995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61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90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09625-0E1F-44EB-839A-F14B7E7F9E9A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339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0CF56-0602-4B88-8ACD-6AD7B4560C40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63177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10058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422400" y="4114800"/>
            <a:ext cx="100584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9F961-CD26-41E9-B2FE-967A9016789B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35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D856F-F42A-4E9B-BDB0-971D74995D94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030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Τίτλος, 2 Αντικείμενα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3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0226-D26C-4FD8-9EC8-99136E855CF0}" type="slidenum">
              <a:rPr lang="el-G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5784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4132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1880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3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560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919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2532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3821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5464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455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58034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36491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0355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106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33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45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22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92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5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96755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7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86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07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00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710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87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118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D09AED9-2298-441B-A213-FB0A5DCDBF31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89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C4D14BD-0036-4F5E-B955-D3C233430FB0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66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B3746CF-3A10-4DCF-B797-D9598911F0FD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3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825F30E-C07E-4BD9-8587-A4B17BFC1FFE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11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Τίτλος, 2 Αντικείμενα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422400" y="4114800"/>
            <a:ext cx="49276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69CD425-90AC-46F4-A807-D63C39361973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945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475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516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492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69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775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70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934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69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2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720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1C9F-A012-489D-A26A-738B9C7ADB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64E2D-D774-4F9D-AA59-D87234852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004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39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0738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928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20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093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75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66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5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96755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7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7107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439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42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0122-40AE-489F-ABDA-80E23DCF33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F9A88-A705-4016-97FF-A6197D760F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012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400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229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198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741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4582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4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711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2812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297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9760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6707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17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717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972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316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3610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995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283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623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112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083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284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888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9998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0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610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9043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931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24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573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360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605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9FE85-95FE-447D-899E-900E82417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598D4-0167-452A-94F5-98C3300EA1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027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9FE85-95FE-447D-899E-900E82417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598D4-0167-452A-94F5-98C3300EA1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855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9FE85-95FE-447D-899E-900E82417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598D4-0167-452A-94F5-98C3300EA1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31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9FE85-95FE-447D-899E-900E82417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598D4-0167-452A-94F5-98C3300EA1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246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9FE85-95FE-447D-899E-900E82417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598D4-0167-452A-94F5-98C3300EA1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077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9FE85-95FE-447D-899E-900E82417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598D4-0167-452A-94F5-98C3300EA1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372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9FE85-95FE-447D-899E-900E82417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598D4-0167-452A-94F5-98C3300EA1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229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9FE85-95FE-447D-899E-900E82417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598D4-0167-452A-94F5-98C3300EA1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496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9FE85-95FE-447D-899E-900E82417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598D4-0167-452A-94F5-98C3300EA1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508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9FE85-95FE-447D-899E-900E82417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598D4-0167-452A-94F5-98C3300EA1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275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9FE85-95FE-447D-899E-900E82417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598D4-0167-452A-94F5-98C3300EA1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332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324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44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43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696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7192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374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1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046A6DE-E056-4788-BAEA-F2F1111E3A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BA51660-1E76-4BD4-A843-9441442A02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542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7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811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699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265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477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987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79FE85-95FE-447D-899E-900E824176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C598D4-0167-452A-94F5-98C3300EA1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641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8014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ilonohpontou.files.wordpress.com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hyperlink" Target="http://www.ted.photographer.org.uk/camera_types.htm" TargetMode="External"/><Relationship Id="rId4" Type="http://schemas.openxmlformats.org/officeDocument/2006/relationships/image" Target="../media/image4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souworkshops.com/la-camara/?utm_source=rss&amp;utm_medium=rss&amp;utm_campaign=la-camara&amp;lang=e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ed.photographer.org.uk/camera_types.htm" TargetMode="External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d.photographer.org.uk/camera_types.htm" TargetMode="External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creativecommons.org/licenses/by-sa/3.0/deed.en" TargetMode="External"/><Relationship Id="rId5" Type="http://schemas.openxmlformats.org/officeDocument/2006/relationships/hyperlink" Target="http://graphicdesign.stackexchange.com/questions/25964/how-to-make-rounded-corners-from-shapes-drawn-with-lines" TargetMode="Externa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d.photographer.org.uk/camera_types.htm" TargetMode="External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deed.en" TargetMode="External"/><Relationship Id="rId5" Type="http://schemas.openxmlformats.org/officeDocument/2006/relationships/hyperlink" Target="https://en.wikipedia.org/wiki/File:View_camera_2.svg" TargetMode="Externa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hyperlink" Target="https://creativecommons.org/licenses/by/2.0/deed.en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8.xml"/><Relationship Id="rId6" Type="http://schemas.openxmlformats.org/officeDocument/2006/relationships/hyperlink" Target="https://commons.wikimedia.org/wiki/User:Jacopo_Werther" TargetMode="External"/><Relationship Id="rId5" Type="http://schemas.openxmlformats.org/officeDocument/2006/relationships/hyperlink" Target="https://commons.wikimedia.org/wiki/File:Gowland_Pocket_View_camera.jpg" TargetMode="Externa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bobbekian/" TargetMode="External"/><Relationship Id="rId3" Type="http://schemas.openxmlformats.org/officeDocument/2006/relationships/hyperlink" Target="https://commons.wikimedia.org/wiki/File:E-30-Cutmodel.jpg" TargetMode="External"/><Relationship Id="rId7" Type="http://schemas.openxmlformats.org/officeDocument/2006/relationships/hyperlink" Target="https://www.flickr.com/photos/bobbekian/5015451864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commons.wikimedia.org/wiki/User:Hanabi123" TargetMode="External"/><Relationship Id="rId9" Type="http://schemas.openxmlformats.org/officeDocument/2006/relationships/hyperlink" Target="https://creativecommons.org/licenses/by-sa/2.0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isual_angl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5.xml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en.wikipedia.org/wiki/en:Creative_Commons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8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8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microsoft.com/office/2007/relationships/hdphoto" Target="../media/hdphoto3.wdp"/><Relationship Id="rId7" Type="http://schemas.openxmlformats.org/officeDocument/2006/relationships/hyperlink" Target="https://creativecommons.org/licenses/by-sa/3.0/deed.en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7.xml"/><Relationship Id="rId6" Type="http://schemas.openxmlformats.org/officeDocument/2006/relationships/hyperlink" Target="https://en.wikipedia.org/wiki/User:DrBob" TargetMode="External"/><Relationship Id="rId5" Type="http://schemas.openxmlformats.org/officeDocument/2006/relationships/hyperlink" Target="https://commons.wikimedia.org/wiki/User:Hanabi123" TargetMode="External"/><Relationship Id="rId4" Type="http://schemas.openxmlformats.org/officeDocument/2006/relationships/hyperlink" Target="https://en.wikipedia.org/wiki/Chromatic_aberration#/media/File:Chromatic_aberration_lens_diagram.svg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5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9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0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6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3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3575720" y="2132856"/>
            <a:ext cx="4608512" cy="498598"/>
          </a:xfr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3600" b="1" dirty="0" smtClean="0"/>
              <a:t>Μεγεθυντικός Φακός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273392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1980" y="2961482"/>
            <a:ext cx="49911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2337538" y="119710"/>
            <a:ext cx="8624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00" dirty="0">
                <a:solidFill>
                  <a:prstClr val="black"/>
                </a:solidFill>
                <a:latin typeface="Calibri" panose="020F0502020204030204"/>
              </a:rPr>
              <a:t>Στην Ελάχιστη Απόσταση Ευκρινούς οράσεως  Δ  (25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cm)</a:t>
            </a:r>
            <a:r>
              <a:rPr lang="el-GR" sz="2800" dirty="0">
                <a:solidFill>
                  <a:prstClr val="black"/>
                </a:solidFill>
                <a:latin typeface="Calibri" panose="020F0502020204030204"/>
              </a:rPr>
              <a:t> :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524001" y="908720"/>
            <a:ext cx="348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1. Παρατήρηση με γυμνό οφθαλμό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524001" y="2699628"/>
            <a:ext cx="422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2. Παρατήρηση μέσω μεγεθυντικού φακού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flipV="1">
            <a:off x="5807968" y="4221088"/>
            <a:ext cx="0" cy="324000"/>
          </a:xfrm>
          <a:prstGeom prst="straightConnector1">
            <a:avLst/>
          </a:prstGeom>
          <a:ln w="38100">
            <a:solidFill>
              <a:srgbClr val="92D050"/>
            </a:solidFill>
            <a:tailEnd type="arrow" w="sm" len="sm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8 - Ευθεία γραμμή σύνδεσης"/>
          <p:cNvCxnSpPr/>
          <p:nvPr/>
        </p:nvCxnSpPr>
        <p:spPr>
          <a:xfrm>
            <a:off x="5375920" y="4221088"/>
            <a:ext cx="2088232" cy="0"/>
          </a:xfrm>
          <a:prstGeom prst="line">
            <a:avLst/>
          </a:prstGeom>
          <a:ln w="254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- TextBox"/>
          <p:cNvSpPr txBox="1"/>
          <p:nvPr/>
        </p:nvSpPr>
        <p:spPr>
          <a:xfrm>
            <a:off x="1919536" y="4725145"/>
            <a:ext cx="2987934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600" dirty="0">
                <a:solidFill>
                  <a:prstClr val="black"/>
                </a:solidFill>
              </a:rPr>
              <a:t>Γωνιακή Μεγέθυνση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7568" y="5373216"/>
            <a:ext cx="1619250" cy="9334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17" name="16 - TextBox"/>
          <p:cNvSpPr txBox="1"/>
          <p:nvPr/>
        </p:nvSpPr>
        <p:spPr>
          <a:xfrm>
            <a:off x="2135560" y="1556793"/>
            <a:ext cx="1970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Γωνία οράσεως </a:t>
            </a:r>
            <a:r>
              <a:rPr lang="el-GR" sz="2400" b="1" dirty="0">
                <a:solidFill>
                  <a:srgbClr val="0070C0"/>
                </a:solidFill>
                <a:latin typeface="Calibri" panose="020F0502020204030204"/>
              </a:rPr>
              <a:t>θ</a:t>
            </a:r>
            <a:r>
              <a:rPr lang="el-GR" sz="2400" b="1" baseline="-25000" dirty="0">
                <a:solidFill>
                  <a:srgbClr val="0070C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8" name="17 - TextBox"/>
          <p:cNvSpPr txBox="1"/>
          <p:nvPr/>
        </p:nvSpPr>
        <p:spPr>
          <a:xfrm>
            <a:off x="2063553" y="3356993"/>
            <a:ext cx="1965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>
                <a:solidFill>
                  <a:prstClr val="black"/>
                </a:solidFill>
                <a:latin typeface="Calibri" panose="020F0502020204030204"/>
              </a:rPr>
              <a:t>Γωνία οράσεως </a:t>
            </a:r>
            <a:r>
              <a:rPr lang="el-GR" sz="2400" b="1" dirty="0">
                <a:solidFill>
                  <a:srgbClr val="00B050"/>
                </a:solidFill>
                <a:latin typeface="Calibri" panose="020F0502020204030204"/>
              </a:rPr>
              <a:t>θ</a:t>
            </a:r>
            <a:r>
              <a:rPr lang="el-GR" sz="2400" b="1" baseline="-25000" dirty="0">
                <a:solidFill>
                  <a:srgbClr val="00B050"/>
                </a:solidFill>
                <a:latin typeface="Calibri" panose="020F0502020204030204"/>
              </a:rPr>
              <a:t>2</a:t>
            </a:r>
          </a:p>
        </p:txBody>
      </p:sp>
      <p:cxnSp>
        <p:nvCxnSpPr>
          <p:cNvPr id="20" name="19 - Ευθύγραμμο βέλος σύνδεσης"/>
          <p:cNvCxnSpPr/>
          <p:nvPr/>
        </p:nvCxnSpPr>
        <p:spPr>
          <a:xfrm>
            <a:off x="3215680" y="1268760"/>
            <a:ext cx="0" cy="396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20 - Ευθύγραμμο βέλος σύνδεσης"/>
          <p:cNvCxnSpPr/>
          <p:nvPr/>
        </p:nvCxnSpPr>
        <p:spPr>
          <a:xfrm>
            <a:off x="3215680" y="3068960"/>
            <a:ext cx="0" cy="3960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226" y="905933"/>
            <a:ext cx="477689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249062" y="175547"/>
            <a:ext cx="6911957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 smtClean="0">
                <a:solidFill>
                  <a:prstClr val="black"/>
                </a:solidFill>
              </a:rPr>
              <a:t>Μεγέθυνση που επιτυγχάνεται με Μεγεθυντικό Φακό</a:t>
            </a:r>
            <a:endParaRPr lang="el-GR" sz="2800" dirty="0">
              <a:solidFill>
                <a:srgbClr val="C00000"/>
              </a:solidFill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50 - TextBox"/>
          <p:cNvSpPr txBox="1"/>
          <p:nvPr/>
        </p:nvSpPr>
        <p:spPr>
          <a:xfrm>
            <a:off x="11375137" y="2939233"/>
            <a:ext cx="620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l-GR" sz="2800" b="1" dirty="0">
                <a:solidFill>
                  <a:prstClr val="black"/>
                </a:solidFill>
                <a:latin typeface="Calibri" panose="020F0502020204030204"/>
              </a:rPr>
              <a:t>α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lang="el-GR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51 - TextBox"/>
          <p:cNvSpPr txBox="1"/>
          <p:nvPr/>
        </p:nvSpPr>
        <p:spPr>
          <a:xfrm>
            <a:off x="11375137" y="4943398"/>
            <a:ext cx="62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l-GR" sz="2800" b="1" dirty="0">
                <a:solidFill>
                  <a:prstClr val="black"/>
                </a:solidFill>
                <a:latin typeface="Calibri" panose="020F0502020204030204"/>
              </a:rPr>
              <a:t>β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lang="el-GR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1524001" y="1072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1524001" y="15584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1524001" y="20060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1524001" y="26823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50 - TextBox"/>
          <p:cNvSpPr txBox="1"/>
          <p:nvPr/>
        </p:nvSpPr>
        <p:spPr>
          <a:xfrm>
            <a:off x="198400" y="1018401"/>
            <a:ext cx="5329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l-GR" sz="2400" b="1" dirty="0">
                <a:solidFill>
                  <a:prstClr val="black"/>
                </a:solidFill>
                <a:latin typeface="Calibri" panose="020F0502020204030204"/>
              </a:rPr>
              <a:t>α</a:t>
            </a:r>
            <a:r>
              <a:rPr lang="en-US" sz="2400" b="1" dirty="0" smtClean="0">
                <a:solidFill>
                  <a:prstClr val="black"/>
                </a:solidFill>
                <a:latin typeface="Calibri" panose="020F0502020204030204"/>
              </a:rPr>
              <a:t>)</a:t>
            </a:r>
            <a:r>
              <a:rPr lang="el-GR" sz="2400" b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l-GR" sz="2200" dirty="0" smtClean="0">
                <a:solidFill>
                  <a:prstClr val="black"/>
                </a:solidFill>
                <a:latin typeface="Calibri" panose="020F0502020204030204"/>
              </a:rPr>
              <a:t>Αντικείμενο στην Εστία </a:t>
            </a:r>
            <a:r>
              <a:rPr lang="el-GR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l-GR" sz="2200" dirty="0" smtClean="0">
                <a:solidFill>
                  <a:prstClr val="black"/>
                </a:solidFill>
                <a:latin typeface="Calibri" panose="020F0502020204030204"/>
              </a:rPr>
              <a:t>Είδωλο </a:t>
            </a:r>
            <a:r>
              <a:rPr lang="el-GR" sz="2200" dirty="0">
                <a:solidFill>
                  <a:prstClr val="black"/>
                </a:solidFill>
                <a:latin typeface="Calibri" panose="020F0502020204030204"/>
              </a:rPr>
              <a:t>στο </a:t>
            </a:r>
            <a:r>
              <a:rPr lang="el-GR" sz="2200" b="1" dirty="0" smtClean="0">
                <a:solidFill>
                  <a:prstClr val="black"/>
                </a:solidFill>
                <a:latin typeface="Calibri" panose="020F0502020204030204"/>
              </a:rPr>
              <a:t>∞</a:t>
            </a:r>
            <a:endParaRPr lang="en-US" sz="2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51 - TextBox"/>
          <p:cNvSpPr txBox="1"/>
          <p:nvPr/>
        </p:nvSpPr>
        <p:spPr>
          <a:xfrm>
            <a:off x="198400" y="3971111"/>
            <a:ext cx="7215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l-GR" sz="2400" b="1" dirty="0" smtClean="0">
                <a:solidFill>
                  <a:prstClr val="black"/>
                </a:solidFill>
                <a:latin typeface="Calibri" panose="020F0502020204030204"/>
              </a:rPr>
              <a:t>β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)</a:t>
            </a:r>
            <a:r>
              <a:rPr lang="el-GR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l-GR" sz="2400" dirty="0">
                <a:solidFill>
                  <a:prstClr val="black"/>
                </a:solidFill>
                <a:latin typeface="Calibri" panose="020F0502020204030204"/>
              </a:rPr>
              <a:t>Αντικείμενο 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σε θέση για την οποία το Είδωλο </a:t>
            </a:r>
            <a:r>
              <a:rPr lang="el-GR" sz="2400" dirty="0">
                <a:solidFill>
                  <a:prstClr val="black"/>
                </a:solidFill>
                <a:latin typeface="Calibri" panose="020F0502020204030204"/>
              </a:rPr>
              <a:t>στο 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Δ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nip Single Corner Rectangle 5"/>
          <p:cNvSpPr/>
          <p:nvPr/>
        </p:nvSpPr>
        <p:spPr>
          <a:xfrm>
            <a:off x="1951772" y="1592316"/>
            <a:ext cx="252248" cy="789405"/>
          </a:xfrm>
          <a:prstGeom prst="snip1Rect">
            <a:avLst>
              <a:gd name="adj" fmla="val 462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9" y="1384046"/>
            <a:ext cx="6217920" cy="23472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5" y="4338151"/>
            <a:ext cx="6217920" cy="2424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161019" y="1123738"/>
                <a:ext cx="1736566" cy="804003"/>
              </a:xfrm>
              <a:prstGeom prst="rect">
                <a:avLst/>
              </a:prstGeom>
              <a:solidFill>
                <a:srgbClr val="C0E49A">
                  <a:alpha val="55000"/>
                </a:srgbClr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4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γων</m:t>
                          </m:r>
                        </m:sub>
                      </m:sSub>
                      <m:r>
                        <a:rPr lang="en-US" sz="24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4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019" y="1123738"/>
                <a:ext cx="1736566" cy="80400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161019" y="2052088"/>
                <a:ext cx="865750" cy="66851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US" sz="2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019" y="2052088"/>
                <a:ext cx="865750" cy="66851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8260200" y="2970844"/>
                <a:ext cx="2152320" cy="491609"/>
              </a:xfrm>
              <a:prstGeom prst="rect">
                <a:avLst/>
              </a:prstGeom>
              <a:ln w="38100">
                <a:solidFill>
                  <a:srgbClr val="C00000"/>
                </a:solidFill>
                <a:prstDash val="sysDash"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𝚳</m:t>
                          </m:r>
                        </m:e>
                        <m:sub>
                          <m:r>
                            <a:rPr lang="el-GR" sz="24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𝛄𝛚𝛎</m:t>
                          </m:r>
                        </m:sub>
                      </m:sSub>
                      <m:r>
                        <a:rPr lang="en-US" sz="24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𝐏</m:t>
                      </m:r>
                      <m:r>
                        <a:rPr lang="en-US" sz="2400" b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</m:d>
                    </m:oMath>
                  </m:oMathPara>
                </a14:m>
                <a:endParaRPr lang="en-US" sz="2400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200" y="2970844"/>
                <a:ext cx="2152320" cy="491609"/>
              </a:xfrm>
              <a:prstGeom prst="rect">
                <a:avLst/>
              </a:prstGeom>
              <a:blipFill rotWithShape="0">
                <a:blip r:embed="rId6"/>
                <a:stretch>
                  <a:fillRect b="-2299"/>
                </a:stretch>
              </a:blipFill>
              <a:ln w="38100">
                <a:solidFill>
                  <a:srgbClr val="C0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990645" y="4813651"/>
                <a:ext cx="3992440" cy="804003"/>
              </a:xfrm>
              <a:prstGeom prst="rect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  <a:prstDash val="dash"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l-GR" sz="2400" b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2400" b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𝐱</m:t>
                      </m:r>
                      <m:r>
                        <a:rPr lang="en-US" sz="2400" b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2400" b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𝐟</m:t>
                      </m:r>
                      <m:r>
                        <a:rPr lang="en-US" sz="24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𝚳</m:t>
                          </m:r>
                        </m:e>
                        <m:sub>
                          <m:r>
                            <a:rPr lang="el-GR" sz="24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𝛄𝛚𝛎</m:t>
                          </m:r>
                        </m:sub>
                      </m:sSub>
                      <m:r>
                        <a:rPr lang="en-US" sz="24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l-GR" sz="2400" b="1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</m:d>
                        </m:num>
                        <m:den>
                          <m:r>
                            <a:rPr lang="en-US" sz="24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𝐟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645" y="4813651"/>
                <a:ext cx="3992440" cy="80400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62 - Ευθύγραμμο βέλος σύνδεσης"/>
          <p:cNvCxnSpPr/>
          <p:nvPr/>
        </p:nvCxnSpPr>
        <p:spPr>
          <a:xfrm>
            <a:off x="9336360" y="1962359"/>
            <a:ext cx="0" cy="904666"/>
          </a:xfrm>
          <a:prstGeom prst="straightConnector1">
            <a:avLst/>
          </a:prstGeom>
          <a:ln w="3492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02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17 - Ευθύγραμμο βέλος σύνδεσης"/>
          <p:cNvCxnSpPr/>
          <p:nvPr/>
        </p:nvCxnSpPr>
        <p:spPr>
          <a:xfrm flipV="1">
            <a:off x="4727848" y="3068960"/>
            <a:ext cx="0" cy="360040"/>
          </a:xfrm>
          <a:prstGeom prst="straightConnector1">
            <a:avLst/>
          </a:prstGeom>
          <a:ln w="31750">
            <a:solidFill>
              <a:srgbClr val="92D050"/>
            </a:solidFill>
            <a:tailEnd type="arrow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19 - Ευθεία γραμμή σύνδεσης"/>
          <p:cNvCxnSpPr/>
          <p:nvPr/>
        </p:nvCxnSpPr>
        <p:spPr>
          <a:xfrm>
            <a:off x="2495600" y="2466000"/>
            <a:ext cx="3600400" cy="963000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- Ευθεία γραμμή σύνδεσης"/>
          <p:cNvCxnSpPr/>
          <p:nvPr/>
        </p:nvCxnSpPr>
        <p:spPr>
          <a:xfrm>
            <a:off x="1919536" y="2361600"/>
            <a:ext cx="4176464" cy="70736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- Ευθύγραμμο βέλος σύνδεσης"/>
          <p:cNvCxnSpPr/>
          <p:nvPr/>
        </p:nvCxnSpPr>
        <p:spPr>
          <a:xfrm flipV="1">
            <a:off x="2495600" y="2457000"/>
            <a:ext cx="0" cy="972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39 - Ευθεία γραμμή σύνδεσης"/>
          <p:cNvCxnSpPr/>
          <p:nvPr/>
        </p:nvCxnSpPr>
        <p:spPr>
          <a:xfrm>
            <a:off x="4727848" y="3068960"/>
            <a:ext cx="5616624" cy="151216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43 - Ευθεία γραμμή σύνδεσης"/>
          <p:cNvCxnSpPr/>
          <p:nvPr/>
        </p:nvCxnSpPr>
        <p:spPr>
          <a:xfrm>
            <a:off x="4727848" y="3068960"/>
            <a:ext cx="1368152" cy="0"/>
          </a:xfrm>
          <a:prstGeom prst="line">
            <a:avLst/>
          </a:prstGeom>
          <a:ln w="2540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50 - Τόξο"/>
          <p:cNvSpPr/>
          <p:nvPr/>
        </p:nvSpPr>
        <p:spPr>
          <a:xfrm rot="14091223">
            <a:off x="3238872" y="2662172"/>
            <a:ext cx="1300596" cy="1029600"/>
          </a:xfrm>
          <a:prstGeom prst="arc">
            <a:avLst/>
          </a:prstGeom>
          <a:ln>
            <a:solidFill>
              <a:srgbClr val="C00000"/>
            </a:solidFill>
            <a:headEnd type="triangle" w="med" len="med"/>
            <a:tailEnd type="triangle" w="med" len="med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26" name="25 - TextBox"/>
          <p:cNvSpPr txBox="1"/>
          <p:nvPr/>
        </p:nvSpPr>
        <p:spPr>
          <a:xfrm>
            <a:off x="3071665" y="4221089"/>
            <a:ext cx="798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x’= </a:t>
            </a:r>
            <a:r>
              <a:rPr lang="el-GR" sz="2400" dirty="0">
                <a:solidFill>
                  <a:prstClr val="black"/>
                </a:solidFill>
                <a:latin typeface="Calibri" panose="020F0502020204030204"/>
              </a:rPr>
              <a:t>Δ</a:t>
            </a:r>
          </a:p>
        </p:txBody>
      </p:sp>
      <p:cxnSp>
        <p:nvCxnSpPr>
          <p:cNvPr id="28" name="27 - Ευθύγραμμο βέλος σύνδεσης"/>
          <p:cNvCxnSpPr/>
          <p:nvPr/>
        </p:nvCxnSpPr>
        <p:spPr>
          <a:xfrm flipH="1">
            <a:off x="2423592" y="4293096"/>
            <a:ext cx="363618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- TextBox"/>
          <p:cNvSpPr txBox="1"/>
          <p:nvPr/>
        </p:nvSpPr>
        <p:spPr>
          <a:xfrm>
            <a:off x="5152654" y="3573017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x</a:t>
            </a:r>
            <a:endParaRPr lang="el-GR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1" name="30 - Ευθύγραμμο βέλος σύνδεσης"/>
          <p:cNvCxnSpPr/>
          <p:nvPr/>
        </p:nvCxnSpPr>
        <p:spPr>
          <a:xfrm flipH="1">
            <a:off x="4727848" y="3645024"/>
            <a:ext cx="136815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- Ευθεία γραμμή σύνδεσης"/>
          <p:cNvCxnSpPr/>
          <p:nvPr/>
        </p:nvCxnSpPr>
        <p:spPr>
          <a:xfrm>
            <a:off x="6096000" y="3081600"/>
            <a:ext cx="4176464" cy="707440"/>
          </a:xfrm>
          <a:prstGeom prst="line">
            <a:avLst/>
          </a:prstGeom>
          <a:ln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" name="28 - Ομάδα"/>
          <p:cNvGrpSpPr/>
          <p:nvPr/>
        </p:nvGrpSpPr>
        <p:grpSpPr>
          <a:xfrm>
            <a:off x="1775520" y="1916832"/>
            <a:ext cx="8496944" cy="3024336"/>
            <a:chOff x="251520" y="1916832"/>
            <a:chExt cx="8496944" cy="3024336"/>
          </a:xfrm>
        </p:grpSpPr>
        <p:cxnSp>
          <p:nvCxnSpPr>
            <p:cNvPr id="5" name="4 - Ευθεία γραμμή σύνδεσης"/>
            <p:cNvCxnSpPr/>
            <p:nvPr/>
          </p:nvCxnSpPr>
          <p:spPr>
            <a:xfrm>
              <a:off x="251520" y="3429000"/>
              <a:ext cx="849694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- Ευθύγραμμο βέλος σύνδεσης"/>
            <p:cNvCxnSpPr/>
            <p:nvPr/>
          </p:nvCxnSpPr>
          <p:spPr>
            <a:xfrm>
              <a:off x="4572000" y="1916832"/>
              <a:ext cx="0" cy="302433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- TextBox"/>
            <p:cNvSpPr txBox="1"/>
            <p:nvPr/>
          </p:nvSpPr>
          <p:spPr>
            <a:xfrm>
              <a:off x="2195736" y="3445550"/>
              <a:ext cx="335348" cy="4154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tIns="0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2400" dirty="0">
                  <a:solidFill>
                    <a:prstClr val="black"/>
                  </a:solidFill>
                </a:rPr>
                <a:t>Ε</a:t>
              </a:r>
            </a:p>
          </p:txBody>
        </p:sp>
        <p:sp>
          <p:nvSpPr>
            <p:cNvPr id="32" name="31 - Έλλειψη"/>
            <p:cNvSpPr/>
            <p:nvPr/>
          </p:nvSpPr>
          <p:spPr>
            <a:xfrm>
              <a:off x="2339752" y="3384000"/>
              <a:ext cx="108000" cy="108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21" name="20 - TextBox"/>
            <p:cNvSpPr txBox="1"/>
            <p:nvPr/>
          </p:nvSpPr>
          <p:spPr>
            <a:xfrm>
              <a:off x="6660232" y="2852936"/>
              <a:ext cx="412292" cy="46166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2400" dirty="0">
                  <a:solidFill>
                    <a:prstClr val="black"/>
                  </a:solidFill>
                </a:rPr>
                <a:t>Ε’</a:t>
              </a:r>
            </a:p>
          </p:txBody>
        </p:sp>
        <p:sp>
          <p:nvSpPr>
            <p:cNvPr id="25" name="24 - Έλλειψη"/>
            <p:cNvSpPr/>
            <p:nvPr/>
          </p:nvSpPr>
          <p:spPr>
            <a:xfrm>
              <a:off x="6660232" y="3393008"/>
              <a:ext cx="108000" cy="108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</p:grpSp>
      <p:sp>
        <p:nvSpPr>
          <p:cNvPr id="27" name="26 - TextBox"/>
          <p:cNvSpPr txBox="1"/>
          <p:nvPr/>
        </p:nvSpPr>
        <p:spPr>
          <a:xfrm>
            <a:off x="2063552" y="980728"/>
            <a:ext cx="717869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>
                <a:solidFill>
                  <a:prstClr val="black"/>
                </a:solidFill>
              </a:rPr>
              <a:t>Πώς σχεδιάζουμε τις πορείες των </a:t>
            </a:r>
            <a:r>
              <a:rPr lang="el-GR" dirty="0" err="1">
                <a:solidFill>
                  <a:prstClr val="black"/>
                </a:solidFill>
              </a:rPr>
              <a:t>ακτίνων</a:t>
            </a:r>
            <a:r>
              <a:rPr lang="el-GR" dirty="0">
                <a:solidFill>
                  <a:prstClr val="black"/>
                </a:solidFill>
              </a:rPr>
              <a:t> για να σχηματίσουμε το είδωλο</a:t>
            </a:r>
          </a:p>
        </p:txBody>
      </p:sp>
      <p:pic>
        <p:nvPicPr>
          <p:cNvPr id="46" name="45 - Εικόνα" descr="Εικόνα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3713" y="2276873"/>
            <a:ext cx="499831" cy="499831"/>
          </a:xfrm>
          <a:prstGeom prst="rect">
            <a:avLst/>
          </a:prstGeom>
        </p:spPr>
      </p:pic>
      <p:pic>
        <p:nvPicPr>
          <p:cNvPr id="47" name="46 - Εικόνα" descr="Εικόνα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4073" y="3501009"/>
            <a:ext cx="499831" cy="499831"/>
          </a:xfrm>
          <a:prstGeom prst="rect">
            <a:avLst/>
          </a:prstGeom>
        </p:spPr>
      </p:pic>
      <p:pic>
        <p:nvPicPr>
          <p:cNvPr id="48" name="47 - Εικόνα" descr="Εικόνα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19537" y="2780929"/>
            <a:ext cx="499831" cy="499831"/>
          </a:xfrm>
          <a:prstGeom prst="rect">
            <a:avLst/>
          </a:prstGeom>
        </p:spPr>
      </p:pic>
      <p:pic>
        <p:nvPicPr>
          <p:cNvPr id="49" name="48 - Εικόνα" descr="Εικόνα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31905" y="2707050"/>
            <a:ext cx="499831" cy="505926"/>
          </a:xfrm>
          <a:prstGeom prst="rect">
            <a:avLst/>
          </a:prstGeom>
        </p:spPr>
      </p:pic>
      <p:pic>
        <p:nvPicPr>
          <p:cNvPr id="50" name="49 - Εικόνα" descr="Εικόνα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44073" y="2852936"/>
            <a:ext cx="499831" cy="50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4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592128" y="232902"/>
            <a:ext cx="5498493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 smtClean="0">
                <a:solidFill>
                  <a:prstClr val="white"/>
                </a:solidFill>
              </a:rPr>
              <a:t>Ι. Αντικείμενο </a:t>
            </a:r>
            <a:r>
              <a:rPr lang="el-GR" sz="2400" dirty="0">
                <a:solidFill>
                  <a:prstClr val="white"/>
                </a:solidFill>
              </a:rPr>
              <a:t>στην κύρια εστία του </a:t>
            </a:r>
            <a:r>
              <a:rPr lang="el-GR" sz="2400" dirty="0" smtClean="0">
                <a:solidFill>
                  <a:prstClr val="white"/>
                </a:solidFill>
              </a:rPr>
              <a:t>φακού</a:t>
            </a:r>
            <a:endParaRPr lang="el-GR" sz="2400" dirty="0">
              <a:solidFill>
                <a:prstClr val="white"/>
              </a:solidFill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5" y="1517925"/>
            <a:ext cx="52673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7" y="4198992"/>
            <a:ext cx="61055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334852" y="1062102"/>
            <a:ext cx="473430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dirty="0">
                <a:solidFill>
                  <a:prstClr val="black"/>
                </a:solidFill>
              </a:rPr>
              <a:t>(α). Οφθαλμός στην κύρια εστία του </a:t>
            </a:r>
            <a:r>
              <a:rPr lang="el-GR" sz="2000" dirty="0" smtClean="0">
                <a:solidFill>
                  <a:prstClr val="black"/>
                </a:solidFill>
              </a:rPr>
              <a:t>φακού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8112224" y="4354191"/>
            <a:ext cx="2554632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dirty="0">
                <a:solidFill>
                  <a:prstClr val="white"/>
                </a:solidFill>
              </a:rPr>
              <a:t>γωνία οράσεως ανεξάρτητη της θέσης του οφθαλμού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8112224" y="2614816"/>
            <a:ext cx="2157129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dirty="0">
                <a:solidFill>
                  <a:prstClr val="black"/>
                </a:solidFill>
              </a:rPr>
              <a:t>είδωλο στο άπειρο</a:t>
            </a:r>
          </a:p>
        </p:txBody>
      </p:sp>
      <p:sp>
        <p:nvSpPr>
          <p:cNvPr id="9" name="8 - Βέλος προς τα κάτω"/>
          <p:cNvSpPr/>
          <p:nvPr/>
        </p:nvSpPr>
        <p:spPr>
          <a:xfrm>
            <a:off x="8904312" y="3190880"/>
            <a:ext cx="288032" cy="936104"/>
          </a:xfrm>
          <a:prstGeom prst="down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0" name="5 - TextBox"/>
          <p:cNvSpPr txBox="1"/>
          <p:nvPr/>
        </p:nvSpPr>
        <p:spPr>
          <a:xfrm>
            <a:off x="334852" y="3926929"/>
            <a:ext cx="525252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dirty="0" smtClean="0">
                <a:solidFill>
                  <a:prstClr val="black"/>
                </a:solidFill>
              </a:rPr>
              <a:t>(β). </a:t>
            </a:r>
            <a:r>
              <a:rPr lang="el-GR" sz="2000" dirty="0">
                <a:solidFill>
                  <a:prstClr val="black"/>
                </a:solidFill>
              </a:rPr>
              <a:t>Οφθαλμός </a:t>
            </a:r>
            <a:r>
              <a:rPr lang="el-GR" sz="2000" dirty="0" smtClean="0">
                <a:solidFill>
                  <a:prstClr val="black"/>
                </a:solidFill>
              </a:rPr>
              <a:t>σε τυχαία θέση στον κύριο άξονα</a:t>
            </a:r>
            <a:endParaRPr lang="el-GR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41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5021" y="1548208"/>
            <a:ext cx="65627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3508741" y="216128"/>
            <a:ext cx="5427448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 smtClean="0">
                <a:solidFill>
                  <a:prstClr val="white"/>
                </a:solidFill>
              </a:rPr>
              <a:t>ΙΙ. Οφθαλμός </a:t>
            </a:r>
            <a:r>
              <a:rPr lang="el-GR" sz="2400" dirty="0">
                <a:solidFill>
                  <a:prstClr val="white"/>
                </a:solidFill>
              </a:rPr>
              <a:t>στην κύρια εστία του φακού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592543" y="984608"/>
            <a:ext cx="692311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dirty="0" smtClean="0">
                <a:solidFill>
                  <a:prstClr val="black"/>
                </a:solidFill>
              </a:rPr>
              <a:t>Αντικείμενο </a:t>
            </a:r>
            <a:r>
              <a:rPr lang="el-GR" sz="2000" dirty="0">
                <a:solidFill>
                  <a:prstClr val="black"/>
                </a:solidFill>
              </a:rPr>
              <a:t>μεταξύ κύριας εστίας &amp; οπτικού κέντρου του φακού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352019" y="6027003"/>
            <a:ext cx="6975373" cy="646331"/>
          </a:xfrm>
          <a:prstGeom prst="rect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1000">
                <a:schemeClr val="accent6">
                  <a:lumMod val="105000"/>
                  <a:satMod val="103000"/>
                  <a:tint val="73000"/>
                  <a:alpha val="21000"/>
                </a:schemeClr>
              </a:gs>
              <a:gs pos="58000">
                <a:schemeClr val="accent6">
                  <a:lumMod val="105000"/>
                  <a:satMod val="109000"/>
                  <a:tint val="81000"/>
                  <a:alpha val="43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u="sng" dirty="0">
                <a:solidFill>
                  <a:prstClr val="black"/>
                </a:solidFill>
              </a:rPr>
              <a:t>Ελάχιστη απόσταση </a:t>
            </a:r>
            <a:r>
              <a:rPr lang="el-GR" dirty="0">
                <a:solidFill>
                  <a:prstClr val="black"/>
                </a:solidFill>
              </a:rPr>
              <a:t>αντικειμένου από φακό: εκείνη (Α</a:t>
            </a:r>
            <a:r>
              <a:rPr lang="el-GR" baseline="-25000" dirty="0">
                <a:solidFill>
                  <a:prstClr val="black"/>
                </a:solidFill>
              </a:rPr>
              <a:t>1</a:t>
            </a:r>
            <a:r>
              <a:rPr lang="el-GR" dirty="0">
                <a:solidFill>
                  <a:prstClr val="black"/>
                </a:solidFill>
              </a:rPr>
              <a:t>Β</a:t>
            </a:r>
            <a:r>
              <a:rPr lang="el-GR" baseline="-25000" dirty="0">
                <a:solidFill>
                  <a:prstClr val="black"/>
                </a:solidFill>
              </a:rPr>
              <a:t>1</a:t>
            </a:r>
            <a:r>
              <a:rPr lang="el-GR" dirty="0">
                <a:solidFill>
                  <a:prstClr val="black"/>
                </a:solidFill>
              </a:rPr>
              <a:t>) για την οποία το είδωλο σχηματίζεται στην ελάχιστη απόσταση ευκρινούς οράσεως </a:t>
            </a:r>
            <a:r>
              <a:rPr lang="el-GR" dirty="0" smtClean="0">
                <a:solidFill>
                  <a:prstClr val="black"/>
                </a:solidFill>
              </a:rPr>
              <a:t>Δ </a:t>
            </a:r>
            <a:endParaRPr lang="el-GR" dirty="0">
              <a:solidFill>
                <a:prstClr val="black"/>
              </a:solidFill>
            </a:endParaRPr>
          </a:p>
        </p:txBody>
      </p:sp>
      <p:cxnSp>
        <p:nvCxnSpPr>
          <p:cNvPr id="8" name="7 - Ευθύγραμμο βέλος σύνδεσης"/>
          <p:cNvCxnSpPr/>
          <p:nvPr/>
        </p:nvCxnSpPr>
        <p:spPr>
          <a:xfrm flipV="1">
            <a:off x="3508741" y="5042568"/>
            <a:ext cx="1892315" cy="955131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6 - TextBox"/>
          <p:cNvSpPr txBox="1"/>
          <p:nvPr/>
        </p:nvSpPr>
        <p:spPr>
          <a:xfrm>
            <a:off x="8569053" y="3122973"/>
            <a:ext cx="3242841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solidFill>
                  <a:prstClr val="white"/>
                </a:solidFill>
              </a:rPr>
              <a:t>γωνία οράσεως ανεξάρτητη της θέσης του </a:t>
            </a:r>
            <a:r>
              <a:rPr lang="el-GR" sz="2400" dirty="0" smtClean="0">
                <a:solidFill>
                  <a:prstClr val="white"/>
                </a:solidFill>
              </a:rPr>
              <a:t>αντικειμένου</a:t>
            </a:r>
            <a:endParaRPr lang="el-GR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2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/>
              <p:cNvSpPr txBox="1"/>
              <p:nvPr/>
            </p:nvSpPr>
            <p:spPr>
              <a:xfrm>
                <a:off x="7158815" y="910266"/>
                <a:ext cx="1843011" cy="776303"/>
              </a:xfrm>
              <a:prstGeom prst="rect">
                <a:avLst/>
              </a:prstGeom>
              <a:noFill/>
              <a:ln w="50800">
                <a:solidFill>
                  <a:srgbClr val="92D050"/>
                </a:solidFill>
                <a:prstDash val="sysDash"/>
              </a:ln>
            </p:spPr>
            <p:txBody>
              <a:bodyPr wrap="square" lIns="0" tIns="91440" rIns="0" bIns="91440" rtlCol="0" anchor="ctr" anchorCtr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l-GR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815" y="910266"/>
                <a:ext cx="1843011" cy="7763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50800">
                <a:solidFill>
                  <a:srgbClr val="92D05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074358" y="1219919"/>
            <a:ext cx="10075719" cy="3749040"/>
            <a:chOff x="2885973" y="2078876"/>
            <a:chExt cx="7078183" cy="2633699"/>
          </a:xfrm>
        </p:grpSpPr>
        <p:grpSp>
          <p:nvGrpSpPr>
            <p:cNvPr id="72" name="Group 71"/>
            <p:cNvGrpSpPr/>
            <p:nvPr/>
          </p:nvGrpSpPr>
          <p:grpSpPr>
            <a:xfrm>
              <a:off x="3795669" y="2419272"/>
              <a:ext cx="304978" cy="323165"/>
              <a:chOff x="2964034" y="3871832"/>
              <a:chExt cx="406638" cy="430887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2964034" y="3872430"/>
                <a:ext cx="330348" cy="34733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994072" y="3871832"/>
                <a:ext cx="3766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1500" dirty="0">
                    <a:solidFill>
                      <a:prstClr val="black"/>
                    </a:solidFill>
                    <a:latin typeface="Calibri" panose="020F0502020204030204"/>
                  </a:rPr>
                  <a:t>1</a:t>
                </a:r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885973" y="2880080"/>
              <a:ext cx="1304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dirty="0">
                  <a:solidFill>
                    <a:srgbClr val="4472C4"/>
                  </a:solidFill>
                  <a:latin typeface="Calibri" panose="020F0502020204030204"/>
                </a:rPr>
                <a:t>αντικείμενο</a:t>
              </a:r>
              <a:endParaRPr lang="en-US" dirty="0">
                <a:solidFill>
                  <a:srgbClr val="4472C4"/>
                </a:solidFill>
                <a:latin typeface="Calibri" panose="020F050202020403020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481163" y="2960443"/>
              <a:ext cx="1044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b="1" dirty="0">
                  <a:solidFill>
                    <a:srgbClr val="70AD47"/>
                  </a:solidFill>
                  <a:latin typeface="Calibri" panose="020F0502020204030204"/>
                </a:rPr>
                <a:t>είδωλο 1</a:t>
              </a:r>
              <a:endParaRPr lang="en-US" b="1" dirty="0">
                <a:solidFill>
                  <a:srgbClr val="70AD47"/>
                </a:solidFill>
                <a:latin typeface="Calibri" panose="020F0502020204030204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3054495" y="2078876"/>
              <a:ext cx="6909661" cy="2633699"/>
              <a:chOff x="2817145" y="523408"/>
              <a:chExt cx="6909659" cy="2633697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2817145" y="1748596"/>
                <a:ext cx="690965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Down Arrow 6"/>
              <p:cNvSpPr/>
              <p:nvPr/>
            </p:nvSpPr>
            <p:spPr>
              <a:xfrm flipV="1">
                <a:off x="3608926" y="1205499"/>
                <a:ext cx="144523" cy="548640"/>
              </a:xfrm>
              <a:prstGeom prst="downArrow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6094525" y="1252913"/>
                <a:ext cx="2850083" cy="1533158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6305662" y="1369540"/>
                <a:ext cx="275219" cy="150015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/>
              <p:cNvGrpSpPr/>
              <p:nvPr/>
            </p:nvGrpSpPr>
            <p:grpSpPr>
              <a:xfrm>
                <a:off x="3682715" y="1252913"/>
                <a:ext cx="2411810" cy="66404"/>
                <a:chOff x="3168381" y="3343109"/>
                <a:chExt cx="2653102" cy="0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3168381" y="3343109"/>
                  <a:ext cx="2653102" cy="0"/>
                </a:xfrm>
                <a:prstGeom prst="line">
                  <a:avLst/>
                </a:prstGeom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3686249" y="3343109"/>
                  <a:ext cx="445770" cy="0"/>
                </a:xfrm>
                <a:prstGeom prst="straightConnector1">
                  <a:avLst/>
                </a:prstGeom>
                <a:ln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Connector 21"/>
              <p:cNvCxnSpPr>
                <a:stCxn id="7" idx="3"/>
              </p:cNvCxnSpPr>
              <p:nvPr/>
            </p:nvCxnSpPr>
            <p:spPr>
              <a:xfrm>
                <a:off x="3753449" y="1277760"/>
                <a:ext cx="4150068" cy="83319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6363052" y="1802217"/>
                <a:ext cx="331897" cy="6688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4153484" y="1354615"/>
                <a:ext cx="413712" cy="84207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5158639" y="1723771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986730" y="1725448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Down Arrow 45"/>
              <p:cNvSpPr/>
              <p:nvPr/>
            </p:nvSpPr>
            <p:spPr>
              <a:xfrm>
                <a:off x="7520834" y="1754253"/>
                <a:ext cx="80659" cy="289064"/>
              </a:xfrm>
              <a:prstGeom prst="downArrow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3700367" y="2110950"/>
                <a:ext cx="237744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3784395" y="2099571"/>
                <a:ext cx="241230" cy="281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rgbClr val="4472C4"/>
                    </a:solidFill>
                    <a:latin typeface="Calibri" panose="020F0502020204030204"/>
                  </a:rPr>
                  <a:t>x</a:t>
                </a:r>
                <a:endParaRPr lang="en-US" sz="2000" baseline="-25000" dirty="0">
                  <a:solidFill>
                    <a:srgbClr val="4472C4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6094525" y="523408"/>
                <a:ext cx="0" cy="2633697"/>
              </a:xfrm>
              <a:prstGeom prst="straightConnector1">
                <a:avLst/>
              </a:prstGeom>
              <a:ln w="63500"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/>
            <p:cNvGrpSpPr/>
            <p:nvPr/>
          </p:nvGrpSpPr>
          <p:grpSpPr>
            <a:xfrm>
              <a:off x="4777656" y="2417122"/>
              <a:ext cx="305558" cy="335334"/>
              <a:chOff x="2949816" y="3868965"/>
              <a:chExt cx="407412" cy="447112"/>
            </a:xfrm>
          </p:grpSpPr>
          <p:sp>
            <p:nvSpPr>
              <p:cNvPr id="120" name="Oval 119"/>
              <p:cNvSpPr/>
              <p:nvPr/>
            </p:nvSpPr>
            <p:spPr>
              <a:xfrm>
                <a:off x="2949816" y="3868965"/>
                <a:ext cx="330348" cy="348058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980628" y="3885190"/>
                <a:ext cx="3766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dirty="0" smtClean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5210182" y="3243657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solidFill>
                    <a:prstClr val="black"/>
                  </a:solidFill>
                  <a:latin typeface="Calibri" panose="020F0502020204030204"/>
                </a:rPr>
                <a:t>E</a:t>
              </a:r>
              <a:endParaRPr lang="en-US" sz="2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150109" y="2964049"/>
              <a:ext cx="439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solidFill>
                    <a:prstClr val="black"/>
                  </a:solidFill>
                  <a:latin typeface="Calibri" panose="020F0502020204030204"/>
                </a:rPr>
                <a:t>E</a:t>
              </a:r>
              <a:r>
                <a:rPr lang="el-GR" sz="2400" b="1" dirty="0" smtClean="0">
                  <a:solidFill>
                    <a:prstClr val="black"/>
                  </a:solidFill>
                  <a:latin typeface="Calibri" panose="020F0502020204030204"/>
                </a:rPr>
                <a:t>΄</a:t>
              </a:r>
              <a:endParaRPr lang="en-US" sz="2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941655" y="3650675"/>
              <a:ext cx="270492" cy="2810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srgbClr val="4472C4"/>
                  </a:solidFill>
                  <a:latin typeface="Calibri" panose="020F0502020204030204"/>
                </a:rPr>
                <a:t>x</a:t>
              </a:r>
              <a:r>
                <a:rPr lang="el-GR" sz="2000" b="1" dirty="0" smtClean="0">
                  <a:solidFill>
                    <a:srgbClr val="4472C4"/>
                  </a:solidFill>
                  <a:latin typeface="Calibri" panose="020F0502020204030204"/>
                </a:rPr>
                <a:t>΄</a:t>
              </a:r>
              <a:endParaRPr lang="en-US" sz="2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6365008" y="3665036"/>
              <a:ext cx="1445728" cy="0"/>
            </a:xfrm>
            <a:prstGeom prst="straightConnector1">
              <a:avLst/>
            </a:prstGeom>
            <a:ln w="28575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Down Arrow 61"/>
            <p:cNvSpPr/>
            <p:nvPr/>
          </p:nvSpPr>
          <p:spPr>
            <a:xfrm flipV="1">
              <a:off x="4832639" y="2762682"/>
              <a:ext cx="144523" cy="548640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4927103" y="2801585"/>
              <a:ext cx="4359099" cy="1539954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Down Arrow 64"/>
            <p:cNvSpPr/>
            <p:nvPr/>
          </p:nvSpPr>
          <p:spPr>
            <a:xfrm>
              <a:off x="8914642" y="3306234"/>
              <a:ext cx="80659" cy="914401"/>
            </a:xfrm>
            <a:prstGeom prst="down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569822" y="2964094"/>
              <a:ext cx="1044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b="1" dirty="0">
                  <a:solidFill>
                    <a:srgbClr val="70AD47"/>
                  </a:solidFill>
                  <a:latin typeface="Calibri" panose="020F0502020204030204"/>
                </a:rPr>
                <a:t>είδωλο </a:t>
              </a:r>
              <a:r>
                <a:rPr lang="el-GR" b="1" dirty="0" smtClean="0">
                  <a:solidFill>
                    <a:srgbClr val="70AD47"/>
                  </a:solidFill>
                  <a:latin typeface="Calibri" panose="020F0502020204030204"/>
                </a:rPr>
                <a:t>2</a:t>
              </a:r>
              <a:endParaRPr lang="en-US" b="1" dirty="0">
                <a:solidFill>
                  <a:srgbClr val="70AD47"/>
                </a:solidFill>
                <a:latin typeface="Calibri" panose="020F050202020403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9659675" y="1414566"/>
                <a:ext cx="1843011" cy="776303"/>
              </a:xfrm>
              <a:prstGeom prst="rect">
                <a:avLst/>
              </a:prstGeom>
              <a:noFill/>
              <a:ln w="50800">
                <a:solidFill>
                  <a:srgbClr val="92D050"/>
                </a:solidFill>
                <a:prstDash val="sysDash"/>
              </a:ln>
            </p:spPr>
            <p:txBody>
              <a:bodyPr wrap="square" lIns="0" tIns="91440" rIns="0" bIns="91440" rtlCol="0" anchor="ctr" anchorCtr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l-GR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675" y="1414566"/>
                <a:ext cx="1843011" cy="77630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50800">
                <a:solidFill>
                  <a:srgbClr val="92D05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1314246" y="5409919"/>
                <a:ext cx="6378791" cy="830099"/>
              </a:xfrm>
              <a:prstGeom prst="rect">
                <a:avLst/>
              </a:prstGeom>
              <a:noFill/>
              <a:ln w="50800">
                <a:solidFill>
                  <a:srgbClr val="92D050"/>
                </a:solidFill>
                <a:prstDash val="sysDash"/>
              </a:ln>
            </p:spPr>
            <p:txBody>
              <a:bodyPr wrap="square" lIns="0" tIns="91440" rIns="0" bIns="91440" rtlCol="0" anchor="ctr" anchorCtr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l-GR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l-GR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΄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→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246" y="5409919"/>
                <a:ext cx="6378791" cy="83009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50800">
                <a:solidFill>
                  <a:srgbClr val="92D05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4395965" y="2394427"/>
            <a:ext cx="368969" cy="12801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447691" y="3121026"/>
            <a:ext cx="368969" cy="12801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4339835" y="2248690"/>
            <a:ext cx="576839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7647" y="207155"/>
            <a:ext cx="6029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00" dirty="0" smtClean="0">
                <a:solidFill>
                  <a:prstClr val="black"/>
                </a:solidFill>
                <a:latin typeface="Calibri" panose="020F0502020204030204"/>
              </a:rPr>
              <a:t>Όταν το αντικείμενο πλησιάζει το φακό: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8489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/>
              <p:cNvSpPr txBox="1"/>
              <p:nvPr/>
            </p:nvSpPr>
            <p:spPr>
              <a:xfrm>
                <a:off x="7158815" y="910266"/>
                <a:ext cx="1843011" cy="776303"/>
              </a:xfrm>
              <a:prstGeom prst="rect">
                <a:avLst/>
              </a:prstGeom>
              <a:noFill/>
              <a:ln w="50800">
                <a:solidFill>
                  <a:srgbClr val="92D050"/>
                </a:solidFill>
                <a:prstDash val="sysDash"/>
              </a:ln>
            </p:spPr>
            <p:txBody>
              <a:bodyPr wrap="square" lIns="0" tIns="91440" rIns="0" bIns="91440" rtlCol="0" anchor="ctr" anchorCtr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l-GR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815" y="910266"/>
                <a:ext cx="1843011" cy="7763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50800">
                <a:solidFill>
                  <a:srgbClr val="92D05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074358" y="1219919"/>
            <a:ext cx="10478679" cy="4055809"/>
            <a:chOff x="2885973" y="2078876"/>
            <a:chExt cx="7361262" cy="2849204"/>
          </a:xfrm>
        </p:grpSpPr>
        <p:grpSp>
          <p:nvGrpSpPr>
            <p:cNvPr id="72" name="Group 71"/>
            <p:cNvGrpSpPr/>
            <p:nvPr/>
          </p:nvGrpSpPr>
          <p:grpSpPr>
            <a:xfrm>
              <a:off x="3795669" y="2419272"/>
              <a:ext cx="304978" cy="323165"/>
              <a:chOff x="2964034" y="3871832"/>
              <a:chExt cx="406638" cy="430887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2964034" y="3872430"/>
                <a:ext cx="330348" cy="34733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994072" y="3871832"/>
                <a:ext cx="3766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1500" dirty="0">
                    <a:solidFill>
                      <a:prstClr val="black"/>
                    </a:solidFill>
                    <a:latin typeface="Calibri" panose="020F0502020204030204"/>
                  </a:rPr>
                  <a:t>1</a:t>
                </a:r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885973" y="2880080"/>
              <a:ext cx="1304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dirty="0">
                  <a:solidFill>
                    <a:srgbClr val="4472C4"/>
                  </a:solidFill>
                  <a:latin typeface="Calibri" panose="020F0502020204030204"/>
                </a:rPr>
                <a:t>αντικείμενο</a:t>
              </a:r>
              <a:endParaRPr lang="en-US" dirty="0">
                <a:solidFill>
                  <a:srgbClr val="4472C4"/>
                </a:solidFill>
                <a:latin typeface="Calibri" panose="020F050202020403020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481163" y="2960443"/>
              <a:ext cx="1044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b="1" dirty="0">
                  <a:solidFill>
                    <a:srgbClr val="70AD47"/>
                  </a:solidFill>
                  <a:latin typeface="Calibri" panose="020F0502020204030204"/>
                </a:rPr>
                <a:t>είδωλο 1</a:t>
              </a:r>
              <a:endParaRPr lang="en-US" b="1" dirty="0">
                <a:solidFill>
                  <a:srgbClr val="70AD47"/>
                </a:solidFill>
                <a:latin typeface="Calibri" panose="020F0502020204030204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3054495" y="2078876"/>
              <a:ext cx="7192740" cy="2849204"/>
              <a:chOff x="2817145" y="523408"/>
              <a:chExt cx="7192738" cy="2849202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2817145" y="1748596"/>
                <a:ext cx="690965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Down Arrow 6"/>
              <p:cNvSpPr/>
              <p:nvPr/>
            </p:nvSpPr>
            <p:spPr>
              <a:xfrm flipV="1">
                <a:off x="3608926" y="1205499"/>
                <a:ext cx="144523" cy="548640"/>
              </a:xfrm>
              <a:prstGeom prst="downArrow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6094525" y="1252913"/>
                <a:ext cx="3915358" cy="2119697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6305662" y="1369540"/>
                <a:ext cx="275219" cy="150015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/>
              <p:cNvGrpSpPr/>
              <p:nvPr/>
            </p:nvGrpSpPr>
            <p:grpSpPr>
              <a:xfrm>
                <a:off x="3682715" y="1252913"/>
                <a:ext cx="2411810" cy="66404"/>
                <a:chOff x="3168381" y="3343109"/>
                <a:chExt cx="2653102" cy="0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3168381" y="3343109"/>
                  <a:ext cx="2653102" cy="0"/>
                </a:xfrm>
                <a:prstGeom prst="line">
                  <a:avLst/>
                </a:prstGeom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3686249" y="3343109"/>
                  <a:ext cx="445770" cy="0"/>
                </a:xfrm>
                <a:prstGeom prst="straightConnector1">
                  <a:avLst/>
                </a:prstGeom>
                <a:ln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Connector 21"/>
              <p:cNvCxnSpPr>
                <a:stCxn id="7" idx="3"/>
              </p:cNvCxnSpPr>
              <p:nvPr/>
            </p:nvCxnSpPr>
            <p:spPr>
              <a:xfrm>
                <a:off x="3753449" y="1277760"/>
                <a:ext cx="4150068" cy="83319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6363052" y="1802217"/>
                <a:ext cx="331897" cy="6688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4153484" y="1354615"/>
                <a:ext cx="413712" cy="84207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5158639" y="1723771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986730" y="1725448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Down Arrow 45"/>
              <p:cNvSpPr/>
              <p:nvPr/>
            </p:nvSpPr>
            <p:spPr>
              <a:xfrm>
                <a:off x="7520834" y="1754253"/>
                <a:ext cx="80659" cy="289064"/>
              </a:xfrm>
              <a:prstGeom prst="downArrow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3700367" y="2110950"/>
                <a:ext cx="237744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3784395" y="2099571"/>
                <a:ext cx="241230" cy="281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rgbClr val="4472C4"/>
                    </a:solidFill>
                    <a:latin typeface="Calibri" panose="020F0502020204030204"/>
                  </a:rPr>
                  <a:t>x</a:t>
                </a:r>
                <a:endParaRPr lang="en-US" sz="2000" baseline="-25000" dirty="0">
                  <a:solidFill>
                    <a:srgbClr val="4472C4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6094525" y="523408"/>
                <a:ext cx="0" cy="2633697"/>
              </a:xfrm>
              <a:prstGeom prst="straightConnector1">
                <a:avLst/>
              </a:prstGeom>
              <a:ln w="63500"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/>
            <p:cNvGrpSpPr/>
            <p:nvPr/>
          </p:nvGrpSpPr>
          <p:grpSpPr>
            <a:xfrm>
              <a:off x="4777656" y="2417122"/>
              <a:ext cx="305558" cy="335334"/>
              <a:chOff x="2949816" y="3868965"/>
              <a:chExt cx="407412" cy="447112"/>
            </a:xfrm>
          </p:grpSpPr>
          <p:sp>
            <p:nvSpPr>
              <p:cNvPr id="120" name="Oval 119"/>
              <p:cNvSpPr/>
              <p:nvPr/>
            </p:nvSpPr>
            <p:spPr>
              <a:xfrm>
                <a:off x="2949816" y="3868965"/>
                <a:ext cx="330348" cy="348058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980628" y="3885190"/>
                <a:ext cx="3766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dirty="0" smtClean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5210182" y="3243657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solidFill>
                    <a:prstClr val="black"/>
                  </a:solidFill>
                  <a:latin typeface="Calibri" panose="020F0502020204030204"/>
                </a:rPr>
                <a:t>E</a:t>
              </a:r>
              <a:endParaRPr lang="en-US" sz="2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150109" y="2964049"/>
              <a:ext cx="439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solidFill>
                    <a:prstClr val="black"/>
                  </a:solidFill>
                  <a:latin typeface="Calibri" panose="020F0502020204030204"/>
                </a:rPr>
                <a:t>E</a:t>
              </a:r>
              <a:r>
                <a:rPr lang="el-GR" sz="2400" b="1" dirty="0" smtClean="0">
                  <a:solidFill>
                    <a:prstClr val="black"/>
                  </a:solidFill>
                  <a:latin typeface="Calibri" panose="020F0502020204030204"/>
                </a:rPr>
                <a:t>΄</a:t>
              </a:r>
              <a:endParaRPr lang="en-US" sz="2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941655" y="3650675"/>
              <a:ext cx="270492" cy="2810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srgbClr val="4472C4"/>
                  </a:solidFill>
                  <a:latin typeface="Calibri" panose="020F0502020204030204"/>
                </a:rPr>
                <a:t>x</a:t>
              </a:r>
              <a:r>
                <a:rPr lang="el-GR" sz="2000" b="1" dirty="0" smtClean="0">
                  <a:solidFill>
                    <a:srgbClr val="4472C4"/>
                  </a:solidFill>
                  <a:latin typeface="Calibri" panose="020F0502020204030204"/>
                </a:rPr>
                <a:t>΄</a:t>
              </a:r>
              <a:endParaRPr lang="en-US" sz="2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6365008" y="3665036"/>
              <a:ext cx="1445728" cy="0"/>
            </a:xfrm>
            <a:prstGeom prst="straightConnector1">
              <a:avLst/>
            </a:prstGeom>
            <a:ln w="28575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Down Arrow 61"/>
            <p:cNvSpPr/>
            <p:nvPr/>
          </p:nvSpPr>
          <p:spPr>
            <a:xfrm flipV="1">
              <a:off x="4832639" y="2762682"/>
              <a:ext cx="144523" cy="548640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4927103" y="2801585"/>
              <a:ext cx="4359099" cy="1539954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Down Arrow 64"/>
            <p:cNvSpPr/>
            <p:nvPr/>
          </p:nvSpPr>
          <p:spPr>
            <a:xfrm>
              <a:off x="8914642" y="3306234"/>
              <a:ext cx="80659" cy="914401"/>
            </a:xfrm>
            <a:prstGeom prst="down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569822" y="2964094"/>
              <a:ext cx="1044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b="1" dirty="0">
                  <a:solidFill>
                    <a:srgbClr val="70AD47"/>
                  </a:solidFill>
                  <a:latin typeface="Calibri" panose="020F0502020204030204"/>
                </a:rPr>
                <a:t>είδωλο </a:t>
              </a:r>
              <a:r>
                <a:rPr lang="el-GR" b="1" dirty="0" smtClean="0">
                  <a:solidFill>
                    <a:srgbClr val="70AD47"/>
                  </a:solidFill>
                  <a:latin typeface="Calibri" panose="020F0502020204030204"/>
                </a:rPr>
                <a:t>2</a:t>
              </a:r>
              <a:endParaRPr lang="en-US" b="1" dirty="0">
                <a:solidFill>
                  <a:srgbClr val="70AD47"/>
                </a:solidFill>
                <a:latin typeface="Calibri" panose="020F050202020403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9659675" y="1414566"/>
                <a:ext cx="1843011" cy="776303"/>
              </a:xfrm>
              <a:prstGeom prst="rect">
                <a:avLst/>
              </a:prstGeom>
              <a:noFill/>
              <a:ln w="50800">
                <a:solidFill>
                  <a:srgbClr val="92D050"/>
                </a:solidFill>
                <a:prstDash val="sysDash"/>
              </a:ln>
            </p:spPr>
            <p:txBody>
              <a:bodyPr wrap="square" lIns="0" tIns="91440" rIns="0" bIns="91440" rtlCol="0" anchor="ctr" anchorCtr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l-GR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675" y="1414566"/>
                <a:ext cx="1843011" cy="77630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50800">
                <a:solidFill>
                  <a:srgbClr val="92D05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4395965" y="2394427"/>
            <a:ext cx="368969" cy="12801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447691" y="3121026"/>
            <a:ext cx="368969" cy="12801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4018710" y="2256853"/>
            <a:ext cx="365760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7647" y="207155"/>
            <a:ext cx="6029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00" dirty="0" smtClean="0">
                <a:solidFill>
                  <a:prstClr val="black"/>
                </a:solidFill>
                <a:latin typeface="Calibri" panose="020F0502020204030204"/>
              </a:rPr>
              <a:t>Όταν το αντικείμενο πλησιάζει το φακό: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Down Arrow 43"/>
          <p:cNvSpPr/>
          <p:nvPr/>
        </p:nvSpPr>
        <p:spPr>
          <a:xfrm flipV="1">
            <a:off x="4578176" y="2191791"/>
            <a:ext cx="205727" cy="78098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4860994" y="2259574"/>
            <a:ext cx="365760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055553" y="2278805"/>
            <a:ext cx="321443" cy="10599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729941" y="2265765"/>
            <a:ext cx="6539749" cy="361956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Brace 9"/>
          <p:cNvSpPr/>
          <p:nvPr/>
        </p:nvSpPr>
        <p:spPr>
          <a:xfrm rot="1440000">
            <a:off x="11438723" y="5282209"/>
            <a:ext cx="127927" cy="675762"/>
          </a:xfrm>
          <a:prstGeom prst="rightBrace">
            <a:avLst>
              <a:gd name="adj1" fmla="val 46595"/>
              <a:gd name="adj2" fmla="val 50000"/>
            </a:avLst>
          </a:prstGeom>
          <a:ln w="15875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69381" y="5971319"/>
            <a:ext cx="1148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b="1" dirty="0" smtClean="0">
                <a:solidFill>
                  <a:srgbClr val="70AD47"/>
                </a:solidFill>
                <a:latin typeface="Calibri" panose="020F0502020204030204"/>
              </a:rPr>
              <a:t>είδωλο</a:t>
            </a:r>
            <a:r>
              <a:rPr lang="en-US" sz="2000" b="1" dirty="0" smtClean="0">
                <a:solidFill>
                  <a:srgbClr val="70AD47"/>
                </a:solidFill>
                <a:latin typeface="Calibri" panose="020F0502020204030204"/>
              </a:rPr>
              <a:t> 3</a:t>
            </a:r>
            <a:endParaRPr lang="en-US" sz="2000" dirty="0">
              <a:solidFill>
                <a:srgbClr val="92D050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569894" y="5445610"/>
            <a:ext cx="447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92D050"/>
                </a:solidFill>
                <a:latin typeface="Calibri" panose="020F0502020204030204"/>
              </a:rPr>
              <a:t>∞</a:t>
            </a:r>
          </a:p>
        </p:txBody>
      </p:sp>
      <p:sp>
        <p:nvSpPr>
          <p:cNvPr id="56" name="Oval 55"/>
          <p:cNvSpPr/>
          <p:nvPr/>
        </p:nvSpPr>
        <p:spPr>
          <a:xfrm>
            <a:off x="4487389" y="1697273"/>
            <a:ext cx="352684" cy="37159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514644" y="1718730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smtClean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8" name="Straight Arrow Connector 57"/>
          <p:cNvCxnSpPr>
            <a:stCxn id="44" idx="3"/>
          </p:cNvCxnSpPr>
          <p:nvPr/>
        </p:nvCxnSpPr>
        <p:spPr>
          <a:xfrm>
            <a:off x="4783903" y="2294654"/>
            <a:ext cx="343149" cy="18820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219786" y="3090671"/>
            <a:ext cx="343149" cy="18820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10524113" y="4715591"/>
            <a:ext cx="343149" cy="18820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10322105" y="5363697"/>
            <a:ext cx="343149" cy="18820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08503" y="5498062"/>
            <a:ext cx="9937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00" dirty="0" smtClean="0">
                <a:solidFill>
                  <a:prstClr val="black"/>
                </a:solidFill>
                <a:latin typeface="Calibri" panose="020F0502020204030204"/>
              </a:rPr>
              <a:t>Το πραγματικό είδωλο απομακρύνεται από το φακό και μεγαλώνει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47647" y="6136170"/>
                <a:ext cx="49693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2800" dirty="0" smtClean="0">
                    <a:solidFill>
                      <a:prstClr val="black"/>
                    </a:solidFill>
                    <a:latin typeface="Calibri" panose="020F0502020204030204"/>
                  </a:rPr>
                  <a:t>Έως</a:t>
                </a:r>
                <a:r>
                  <a:rPr lang="en-US" sz="2800" dirty="0" smtClean="0">
                    <a:solidFill>
                      <a:prstClr val="black"/>
                    </a:solidFill>
                    <a:latin typeface="Calibri" panose="020F0502020204030204"/>
                  </a:rPr>
                  <a:t> :</a:t>
                </a:r>
                <a:r>
                  <a:rPr lang="el-GR" sz="2800" dirty="0" smtClean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2800" dirty="0" smtClean="0">
                    <a:solidFill>
                      <a:prstClr val="black"/>
                    </a:solidFill>
                    <a:latin typeface="Calibri" panose="020F0502020204030204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∞</m:t>
                    </m:r>
                    <m:r>
                      <a:rPr lang="el-GR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: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l-GR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(3)</m:t>
                    </m:r>
                  </m:oMath>
                </a14:m>
                <a:endParaRPr lang="en-US" sz="2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47" y="6136170"/>
                <a:ext cx="4969374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2454"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203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/>
              <p:cNvSpPr txBox="1"/>
              <p:nvPr/>
            </p:nvSpPr>
            <p:spPr>
              <a:xfrm>
                <a:off x="7158815" y="910266"/>
                <a:ext cx="1843011" cy="776303"/>
              </a:xfrm>
              <a:prstGeom prst="rect">
                <a:avLst/>
              </a:prstGeom>
              <a:noFill/>
              <a:ln w="50800">
                <a:solidFill>
                  <a:srgbClr val="92D050"/>
                </a:solidFill>
                <a:prstDash val="sysDash"/>
              </a:ln>
            </p:spPr>
            <p:txBody>
              <a:bodyPr wrap="square" lIns="0" tIns="91440" rIns="0" bIns="91440" rtlCol="0" anchor="ctr" anchorCtr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l-GR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815" y="910266"/>
                <a:ext cx="1843011" cy="7763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50800">
                <a:solidFill>
                  <a:srgbClr val="92D05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074358" y="1219919"/>
            <a:ext cx="10478679" cy="4055809"/>
            <a:chOff x="2885973" y="2078876"/>
            <a:chExt cx="7361262" cy="2849204"/>
          </a:xfrm>
        </p:grpSpPr>
        <p:sp>
          <p:nvSpPr>
            <p:cNvPr id="70" name="TextBox 69"/>
            <p:cNvSpPr txBox="1"/>
            <p:nvPr/>
          </p:nvSpPr>
          <p:spPr>
            <a:xfrm>
              <a:off x="3884182" y="2590126"/>
              <a:ext cx="68693" cy="16215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1500" dirty="0">
                  <a:solidFill>
                    <a:prstClr val="black"/>
                  </a:solidFill>
                </a:rPr>
                <a:t>1</a:t>
              </a:r>
              <a:endParaRPr lang="en-US" sz="1500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885973" y="2880080"/>
              <a:ext cx="1304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dirty="0">
                  <a:solidFill>
                    <a:srgbClr val="4472C4"/>
                  </a:solidFill>
                  <a:latin typeface="Calibri" panose="020F0502020204030204"/>
                </a:rPr>
                <a:t>αντικείμενο</a:t>
              </a:r>
              <a:endParaRPr lang="en-US" dirty="0">
                <a:solidFill>
                  <a:srgbClr val="4472C4"/>
                </a:solidFill>
                <a:latin typeface="Calibri" panose="020F050202020403020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481163" y="2960443"/>
              <a:ext cx="604045" cy="227023"/>
            </a:xfrm>
            <a:prstGeom prst="rect">
              <a:avLst/>
            </a:prstGeom>
            <a:noFill/>
          </p:spPr>
          <p:txBody>
            <a:bodyPr wrap="none" lIns="0" rIns="0" bIns="0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b="1" dirty="0">
                  <a:solidFill>
                    <a:srgbClr val="70AD47"/>
                  </a:solidFill>
                  <a:latin typeface="Calibri" panose="020F0502020204030204"/>
                </a:rPr>
                <a:t>είδωλο 1</a:t>
              </a:r>
              <a:endParaRPr lang="en-US" b="1" dirty="0">
                <a:solidFill>
                  <a:srgbClr val="70AD47"/>
                </a:solidFill>
                <a:latin typeface="Calibri" panose="020F0502020204030204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3054495" y="2078876"/>
              <a:ext cx="7192740" cy="2849204"/>
              <a:chOff x="2817145" y="523408"/>
              <a:chExt cx="7192738" cy="2849202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2817145" y="1748596"/>
                <a:ext cx="690965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Down Arrow 6"/>
              <p:cNvSpPr/>
              <p:nvPr/>
            </p:nvSpPr>
            <p:spPr>
              <a:xfrm flipV="1">
                <a:off x="3608926" y="1205499"/>
                <a:ext cx="144523" cy="548640"/>
              </a:xfrm>
              <a:prstGeom prst="downArrow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6094525" y="1252913"/>
                <a:ext cx="3915358" cy="2119697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6305662" y="1369540"/>
                <a:ext cx="275219" cy="150015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/>
              <p:cNvGrpSpPr/>
              <p:nvPr/>
            </p:nvGrpSpPr>
            <p:grpSpPr>
              <a:xfrm>
                <a:off x="3682715" y="1252913"/>
                <a:ext cx="2411810" cy="66404"/>
                <a:chOff x="3168381" y="3343109"/>
                <a:chExt cx="2653102" cy="0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3168381" y="3343109"/>
                  <a:ext cx="2653102" cy="0"/>
                </a:xfrm>
                <a:prstGeom prst="line">
                  <a:avLst/>
                </a:prstGeom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3686249" y="3343109"/>
                  <a:ext cx="445770" cy="0"/>
                </a:xfrm>
                <a:prstGeom prst="straightConnector1">
                  <a:avLst/>
                </a:prstGeom>
                <a:ln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Connector 21"/>
              <p:cNvCxnSpPr>
                <a:stCxn id="7" idx="3"/>
              </p:cNvCxnSpPr>
              <p:nvPr/>
            </p:nvCxnSpPr>
            <p:spPr>
              <a:xfrm>
                <a:off x="3753449" y="1277760"/>
                <a:ext cx="4150068" cy="83319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6363052" y="1802217"/>
                <a:ext cx="331897" cy="6688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4153484" y="1354615"/>
                <a:ext cx="413712" cy="84207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5158639" y="1723771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986730" y="1725448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Down Arrow 45"/>
              <p:cNvSpPr/>
              <p:nvPr/>
            </p:nvSpPr>
            <p:spPr>
              <a:xfrm>
                <a:off x="7520834" y="1754253"/>
                <a:ext cx="80659" cy="289064"/>
              </a:xfrm>
              <a:prstGeom prst="downArrow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3700367" y="2110950"/>
                <a:ext cx="237744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3784395" y="2099571"/>
                <a:ext cx="241230" cy="281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rgbClr val="4472C4"/>
                    </a:solidFill>
                    <a:latin typeface="Calibri" panose="020F0502020204030204"/>
                  </a:rPr>
                  <a:t>x</a:t>
                </a:r>
                <a:endParaRPr lang="en-US" sz="2000" baseline="-25000" dirty="0">
                  <a:solidFill>
                    <a:srgbClr val="4472C4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6094525" y="523408"/>
                <a:ext cx="0" cy="2633697"/>
              </a:xfrm>
              <a:prstGeom prst="straightConnector1">
                <a:avLst/>
              </a:prstGeom>
              <a:ln w="63500"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TextBox 120"/>
            <p:cNvSpPr txBox="1"/>
            <p:nvPr/>
          </p:nvSpPr>
          <p:spPr>
            <a:xfrm>
              <a:off x="4848475" y="2597120"/>
              <a:ext cx="68693" cy="16215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 smtClean="0">
                  <a:solidFill>
                    <a:prstClr val="black"/>
                  </a:solidFill>
                </a:rPr>
                <a:t>2</a:t>
              </a:r>
              <a:endParaRPr lang="en-US" sz="1500" dirty="0">
                <a:solidFill>
                  <a:prstClr val="black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210182" y="3243657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solidFill>
                    <a:prstClr val="black"/>
                  </a:solidFill>
                  <a:latin typeface="Calibri" panose="020F0502020204030204"/>
                </a:rPr>
                <a:t>E</a:t>
              </a:r>
              <a:endParaRPr lang="en-US" sz="2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150109" y="2964049"/>
              <a:ext cx="439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solidFill>
                    <a:prstClr val="black"/>
                  </a:solidFill>
                  <a:latin typeface="Calibri" panose="020F0502020204030204"/>
                </a:rPr>
                <a:t>E</a:t>
              </a:r>
              <a:r>
                <a:rPr lang="el-GR" sz="2400" b="1" dirty="0" smtClean="0">
                  <a:solidFill>
                    <a:prstClr val="black"/>
                  </a:solidFill>
                  <a:latin typeface="Calibri" panose="020F0502020204030204"/>
                </a:rPr>
                <a:t>΄</a:t>
              </a:r>
              <a:endParaRPr lang="en-US" sz="2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941655" y="3650675"/>
              <a:ext cx="270492" cy="2810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srgbClr val="4472C4"/>
                  </a:solidFill>
                  <a:latin typeface="Calibri" panose="020F0502020204030204"/>
                </a:rPr>
                <a:t>x</a:t>
              </a:r>
              <a:r>
                <a:rPr lang="el-GR" sz="2000" b="1" dirty="0" smtClean="0">
                  <a:solidFill>
                    <a:srgbClr val="4472C4"/>
                  </a:solidFill>
                  <a:latin typeface="Calibri" panose="020F0502020204030204"/>
                </a:rPr>
                <a:t>΄</a:t>
              </a:r>
              <a:endParaRPr lang="en-US" sz="2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6365008" y="3665036"/>
              <a:ext cx="1445728" cy="0"/>
            </a:xfrm>
            <a:prstGeom prst="straightConnector1">
              <a:avLst/>
            </a:prstGeom>
            <a:ln w="28575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Down Arrow 61"/>
            <p:cNvSpPr/>
            <p:nvPr/>
          </p:nvSpPr>
          <p:spPr>
            <a:xfrm flipV="1">
              <a:off x="4832639" y="2762682"/>
              <a:ext cx="144523" cy="548640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4927103" y="2801585"/>
              <a:ext cx="4359099" cy="1539954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Down Arrow 64"/>
            <p:cNvSpPr/>
            <p:nvPr/>
          </p:nvSpPr>
          <p:spPr>
            <a:xfrm>
              <a:off x="8914642" y="3306234"/>
              <a:ext cx="80659" cy="914401"/>
            </a:xfrm>
            <a:prstGeom prst="down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569822" y="2964094"/>
              <a:ext cx="1044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b="1" dirty="0">
                  <a:solidFill>
                    <a:srgbClr val="70AD47"/>
                  </a:solidFill>
                  <a:latin typeface="Calibri" panose="020F0502020204030204"/>
                </a:rPr>
                <a:t>είδωλο </a:t>
              </a:r>
              <a:r>
                <a:rPr lang="el-GR" b="1" dirty="0" smtClean="0">
                  <a:solidFill>
                    <a:srgbClr val="70AD47"/>
                  </a:solidFill>
                  <a:latin typeface="Calibri" panose="020F0502020204030204"/>
                </a:rPr>
                <a:t>2</a:t>
              </a:r>
              <a:endParaRPr lang="en-US" b="1" dirty="0">
                <a:solidFill>
                  <a:srgbClr val="70AD47"/>
                </a:solidFill>
                <a:latin typeface="Calibri" panose="020F050202020403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9659675" y="1414566"/>
                <a:ext cx="1843011" cy="776303"/>
              </a:xfrm>
              <a:prstGeom prst="rect">
                <a:avLst/>
              </a:prstGeom>
              <a:noFill/>
              <a:ln w="50800">
                <a:solidFill>
                  <a:srgbClr val="92D050"/>
                </a:solidFill>
                <a:prstDash val="sysDash"/>
              </a:ln>
            </p:spPr>
            <p:txBody>
              <a:bodyPr wrap="square" lIns="0" tIns="91440" rIns="0" bIns="91440" rtlCol="0" anchor="ctr" anchorCtr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l-GR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l-GR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675" y="1414566"/>
                <a:ext cx="1843011" cy="77630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50800">
                <a:solidFill>
                  <a:srgbClr val="92D05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4395965" y="2394427"/>
            <a:ext cx="368969" cy="12801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447691" y="3121026"/>
            <a:ext cx="368969" cy="12801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4018710" y="2256853"/>
            <a:ext cx="365760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7647" y="207155"/>
            <a:ext cx="6029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00" dirty="0" smtClean="0">
                <a:solidFill>
                  <a:prstClr val="black"/>
                </a:solidFill>
                <a:latin typeface="Calibri" panose="020F0502020204030204"/>
              </a:rPr>
              <a:t>Όταν το αντικείμενο πλησιάζει το φακό: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Down Arrow 43"/>
          <p:cNvSpPr/>
          <p:nvPr/>
        </p:nvSpPr>
        <p:spPr>
          <a:xfrm flipV="1">
            <a:off x="4578176" y="2191791"/>
            <a:ext cx="205727" cy="78098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4767864" y="2259574"/>
            <a:ext cx="365760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055553" y="2278805"/>
            <a:ext cx="321443" cy="10599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729941" y="2265765"/>
            <a:ext cx="6539749" cy="361956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Brace 9"/>
          <p:cNvSpPr/>
          <p:nvPr/>
        </p:nvSpPr>
        <p:spPr>
          <a:xfrm rot="1440000">
            <a:off x="11438723" y="5282209"/>
            <a:ext cx="127927" cy="675762"/>
          </a:xfrm>
          <a:prstGeom prst="rightBrace">
            <a:avLst>
              <a:gd name="adj1" fmla="val 46595"/>
              <a:gd name="adj2" fmla="val 50000"/>
            </a:avLst>
          </a:prstGeom>
          <a:ln w="15875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69381" y="5971319"/>
            <a:ext cx="1148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b="1" dirty="0" smtClean="0">
                <a:solidFill>
                  <a:srgbClr val="70AD47"/>
                </a:solidFill>
                <a:latin typeface="Calibri" panose="020F0502020204030204"/>
              </a:rPr>
              <a:t>είδωλο</a:t>
            </a:r>
            <a:r>
              <a:rPr lang="en-US" sz="2000" b="1" dirty="0" smtClean="0">
                <a:solidFill>
                  <a:srgbClr val="70AD47"/>
                </a:solidFill>
                <a:latin typeface="Calibri" panose="020F0502020204030204"/>
              </a:rPr>
              <a:t> 3</a:t>
            </a:r>
            <a:endParaRPr lang="en-US" sz="2000" dirty="0">
              <a:solidFill>
                <a:srgbClr val="92D050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569894" y="5445610"/>
            <a:ext cx="447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92D050"/>
                </a:solidFill>
                <a:latin typeface="Calibri" panose="020F0502020204030204"/>
              </a:rPr>
              <a:t>∞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559045" y="1955735"/>
            <a:ext cx="97784" cy="2308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smtClean="0">
                <a:solidFill>
                  <a:prstClr val="black"/>
                </a:solidFill>
              </a:rPr>
              <a:t>3</a:t>
            </a:r>
            <a:endParaRPr lang="en-US" sz="1500" dirty="0">
              <a:solidFill>
                <a:prstClr val="black"/>
              </a:solidFill>
            </a:endParaRPr>
          </a:p>
        </p:txBody>
      </p:sp>
      <p:cxnSp>
        <p:nvCxnSpPr>
          <p:cNvPr id="58" name="Straight Arrow Connector 57"/>
          <p:cNvCxnSpPr>
            <a:stCxn id="44" idx="3"/>
          </p:cNvCxnSpPr>
          <p:nvPr/>
        </p:nvCxnSpPr>
        <p:spPr>
          <a:xfrm>
            <a:off x="4783903" y="2294654"/>
            <a:ext cx="343149" cy="18820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219786" y="3090671"/>
            <a:ext cx="343149" cy="18820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10524113" y="4715591"/>
            <a:ext cx="343149" cy="18820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10322105" y="5363697"/>
            <a:ext cx="343149" cy="18820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Down Arrow 58"/>
          <p:cNvSpPr/>
          <p:nvPr/>
        </p:nvSpPr>
        <p:spPr>
          <a:xfrm flipV="1">
            <a:off x="5308176" y="2199858"/>
            <a:ext cx="205727" cy="78098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5452036" y="2256853"/>
            <a:ext cx="365760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471234" y="2257178"/>
            <a:ext cx="2413080" cy="333121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978185" y="1575642"/>
            <a:ext cx="1121637" cy="1545930"/>
          </a:xfrm>
          <a:prstGeom prst="line">
            <a:avLst/>
          </a:prstGeom>
          <a:ln w="190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3722713" y="1037615"/>
            <a:ext cx="5573473" cy="3017366"/>
          </a:xfrm>
          <a:prstGeom prst="line">
            <a:avLst/>
          </a:prstGeom>
          <a:ln w="190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Down Arrow 74"/>
          <p:cNvSpPr/>
          <p:nvPr/>
        </p:nvSpPr>
        <p:spPr>
          <a:xfrm flipV="1">
            <a:off x="5074449" y="1796625"/>
            <a:ext cx="114817" cy="1170432"/>
          </a:xfrm>
          <a:prstGeom prst="downArrow">
            <a:avLst/>
          </a:prstGeom>
          <a:solidFill>
            <a:srgbClr val="92D050">
              <a:alpha val="37000"/>
            </a:srgbClr>
          </a:solidFill>
          <a:ln w="15875">
            <a:solidFill>
              <a:srgbClr val="00B050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311492" y="1981754"/>
            <a:ext cx="97784" cy="2308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smtClean="0">
                <a:solidFill>
                  <a:prstClr val="black"/>
                </a:solidFill>
              </a:rPr>
              <a:t>4</a:t>
            </a: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713370" y="1284738"/>
            <a:ext cx="859851" cy="323165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b="1" dirty="0">
                <a:solidFill>
                  <a:srgbClr val="70AD47"/>
                </a:solidFill>
                <a:latin typeface="Calibri" panose="020F0502020204030204"/>
              </a:rPr>
              <a:t>είδωλο </a:t>
            </a:r>
            <a:r>
              <a:rPr lang="en-US" b="1" dirty="0" smtClean="0">
                <a:solidFill>
                  <a:srgbClr val="70AD47"/>
                </a:solidFill>
                <a:latin typeface="Calibri" panose="020F0502020204030204"/>
              </a:rPr>
              <a:t>4</a:t>
            </a:r>
            <a:endParaRPr lang="en-US" b="1" dirty="0">
              <a:solidFill>
                <a:srgbClr val="70AD47"/>
              </a:solidFill>
              <a:latin typeface="Calibri" panose="020F0502020204030204"/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5506283" y="2302721"/>
            <a:ext cx="194707" cy="268582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6063556" y="3068445"/>
            <a:ext cx="186873" cy="26086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715043" y="5603323"/>
                <a:ext cx="56620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2800" dirty="0" smtClean="0">
                    <a:solidFill>
                      <a:prstClr val="black"/>
                    </a:solidFill>
                    <a:latin typeface="Calibri" panose="020F0502020204030204"/>
                  </a:rPr>
                  <a:t>Γ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ια</m:t>
                    </m:r>
                    <m:r>
                      <a:rPr lang="el-GR" sz="28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l-GR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l-GR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800" dirty="0" smtClean="0">
                    <a:solidFill>
                      <a:prstClr val="black"/>
                    </a:solidFill>
                    <a:latin typeface="Calibri" panose="020F0502020204030204"/>
                  </a:rPr>
                  <a:t>φανταστικό είδωλο :  (4)</a:t>
                </a:r>
                <a:endParaRPr lang="en-US" sz="2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43" y="5603323"/>
                <a:ext cx="5662063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2153" t="-10465" r="-1292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985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09393" y="468765"/>
            <a:ext cx="8775119" cy="5310921"/>
            <a:chOff x="1602878" y="1101072"/>
            <a:chExt cx="8775119" cy="5310921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02878" y="1101072"/>
              <a:ext cx="8775119" cy="5310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757092" y="5381146"/>
              <a:ext cx="34338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4472C4"/>
                  </a:solidFill>
                  <a:latin typeface="Calibri" panose="020F0502020204030204"/>
                </a:rPr>
                <a:t>x</a:t>
              </a:r>
              <a:endParaRPr lang="en-US" sz="2400" baseline="-25000" dirty="0">
                <a:solidFill>
                  <a:srgbClr val="4472C4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199509" y="5807299"/>
              <a:ext cx="46358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smtClean="0">
                  <a:solidFill>
                    <a:srgbClr val="4472C4"/>
                  </a:solidFill>
                  <a:latin typeface="Calibri" panose="020F0502020204030204"/>
                </a:rPr>
                <a:t>x</a:t>
              </a:r>
              <a:r>
                <a:rPr lang="el-GR" sz="2800" b="1" dirty="0" smtClean="0">
                  <a:solidFill>
                    <a:srgbClr val="4472C4"/>
                  </a:solidFill>
                  <a:latin typeface="Calibri" panose="020F0502020204030204"/>
                </a:rPr>
                <a:t>΄</a:t>
              </a:r>
              <a:endParaRPr lang="en-US" sz="28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25600" y="5802667"/>
            <a:ext cx="8390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00" dirty="0" smtClean="0">
                <a:solidFill>
                  <a:prstClr val="black"/>
                </a:solidFill>
                <a:latin typeface="Calibri" panose="020F0502020204030204"/>
              </a:rPr>
              <a:t>Το φανταστικό είδωλο πλησιάζει στο φακό και μικραίνει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3959" y="308755"/>
            <a:ext cx="7426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00" dirty="0" smtClean="0">
                <a:solidFill>
                  <a:prstClr val="black"/>
                </a:solidFill>
                <a:latin typeface="Calibri" panose="020F0502020204030204"/>
              </a:rPr>
              <a:t>Όταν το αντικείμενο πλησιάζει το φακό για 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 x &lt; f </a:t>
            </a:r>
            <a:r>
              <a:rPr lang="el-GR" sz="2800" dirty="0" smtClean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251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1818" y="130292"/>
            <a:ext cx="4095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3600" dirty="0" smtClean="0">
                <a:solidFill>
                  <a:prstClr val="black"/>
                </a:solidFill>
                <a:latin typeface="Calibri" panose="020F0502020204030204"/>
              </a:rPr>
              <a:t>ΟΠΤΙΚΟ ΠΕΔΙΟ 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(FOV)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9361" y="6563436"/>
            <a:ext cx="71214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By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</a:rPr>
              <a:t>Moxfyre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at English Wikipedia, CC BY-SA 3.0, https://commons.wikimedia.org/w/index.php?curid=6545057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497" y="719924"/>
            <a:ext cx="11261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Η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max 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γωνία που σχηματίζουν οι ακτίνες που </a:t>
            </a:r>
            <a:r>
              <a:rPr lang="el-GR" sz="2400" b="1" u="sng" dirty="0" smtClean="0">
                <a:solidFill>
                  <a:prstClr val="black"/>
                </a:solidFill>
                <a:latin typeface="Calibri" panose="020F0502020204030204"/>
              </a:rPr>
              <a:t>χρησιμοποιούνται 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στο οπτικό σύστημα</a:t>
            </a:r>
            <a:endParaRPr lang="en-US" sz="24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Καθορίζει (</a:t>
            </a:r>
            <a:r>
              <a:rPr lang="el-GR" sz="2400" i="1" dirty="0" smtClean="0">
                <a:solidFill>
                  <a:prstClr val="black"/>
                </a:solidFill>
                <a:latin typeface="Calibri" panose="020F0502020204030204"/>
              </a:rPr>
              <a:t>περιορίζει ;;;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) την έκταση του </a:t>
            </a:r>
            <a:r>
              <a:rPr lang="el-GR" sz="2400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ορατού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 πεδίου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Εξαρτάται από :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(</a:t>
            </a:r>
            <a:r>
              <a:rPr lang="en-US" sz="2400" dirty="0" err="1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i</a:t>
            </a:r>
            <a:r>
              <a:rPr lang="en-US" sz="2400" dirty="0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)  </a:t>
            </a:r>
            <a:r>
              <a:rPr lang="el-GR" sz="2400" dirty="0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διαστάσεις αισθητήρα (</a:t>
            </a:r>
            <a:r>
              <a:rPr lang="en-US" sz="2400" b="1" dirty="0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d</a:t>
            </a:r>
            <a:r>
              <a:rPr lang="el-GR" sz="2400" dirty="0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)    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&amp;    </a:t>
            </a:r>
            <a:r>
              <a:rPr lang="en-US" sz="2400" dirty="0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(ii) </a:t>
            </a:r>
            <a:r>
              <a:rPr lang="el-GR" sz="2400" dirty="0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εστιακή απόσταση φακού (</a:t>
            </a:r>
            <a:r>
              <a:rPr lang="en-US" sz="2400" b="1" dirty="0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F</a:t>
            </a:r>
            <a:r>
              <a:rPr lang="en-US" sz="2400" dirty="0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)</a:t>
            </a:r>
            <a:endParaRPr lang="en-US" sz="24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500256" y="4128027"/>
                <a:ext cx="3232360" cy="1060483"/>
              </a:xfrm>
              <a:prstGeom prst="rect">
                <a:avLst/>
              </a:prstGeom>
              <a:ln w="44450">
                <a:prstDash val="sysDash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l-GR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𝑎𝑟𝑐𝑡𝑎𝑛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256" y="4128027"/>
                <a:ext cx="3232360" cy="106048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4450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783661" y="5497286"/>
                <a:ext cx="51003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dirty="0" smtClean="0">
                    <a:solidFill>
                      <a:prstClr val="black"/>
                    </a:solidFill>
                    <a:latin typeface="Calibri" panose="020F0502020204030204"/>
                  </a:rPr>
                  <a:t>Φακός εστιασμένος στο άπειρο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l-GR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→∞)→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661" y="5497286"/>
                <a:ext cx="5100371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07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247165" y="2366934"/>
            <a:ext cx="6478794" cy="4114800"/>
            <a:chOff x="247165" y="2366934"/>
            <a:chExt cx="6478794" cy="41148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710619" y="3383280"/>
              <a:ext cx="0" cy="2560320"/>
            </a:xfrm>
            <a:prstGeom prst="line">
              <a:avLst/>
            </a:prstGeom>
            <a:ln w="5080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165" y="2366934"/>
              <a:ext cx="6478794" cy="4114800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706837" y="3405158"/>
              <a:ext cx="5660304" cy="2092128"/>
            </a:xfrm>
            <a:prstGeom prst="line">
              <a:avLst/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710619" y="3938091"/>
              <a:ext cx="5718230" cy="2005509"/>
            </a:xfrm>
            <a:prstGeom prst="line">
              <a:avLst/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09501" y="3187549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dirty="0">
                  <a:solidFill>
                    <a:prstClr val="black"/>
                  </a:solidFill>
                  <a:latin typeface="Calibri" panose="020F0502020204030204"/>
                </a:rPr>
                <a:t>Α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3509" y="5714362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dirty="0" smtClean="0">
                  <a:solidFill>
                    <a:prstClr val="black"/>
                  </a:solidFill>
                  <a:latin typeface="Calibri" panose="020F0502020204030204"/>
                </a:rPr>
                <a:t>Β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9394" y="3808180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b="1" dirty="0" smtClean="0">
                  <a:solidFill>
                    <a:srgbClr val="70AD47">
                      <a:lumMod val="75000"/>
                    </a:srgbClr>
                  </a:solidFill>
                  <a:latin typeface="Calibri" panose="020F0502020204030204"/>
                </a:rPr>
                <a:t>Γ</a:t>
              </a:r>
              <a:endParaRPr lang="en-US" b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104" y="521235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b="1" dirty="0" smtClean="0">
                  <a:solidFill>
                    <a:srgbClr val="70AD47">
                      <a:lumMod val="75000"/>
                    </a:srgbClr>
                  </a:solidFill>
                  <a:latin typeface="Calibri" panose="020F0502020204030204"/>
                </a:rPr>
                <a:t>Δ</a:t>
              </a:r>
              <a:endParaRPr lang="en-US" b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8504801" y="3335241"/>
            <a:ext cx="1041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FOV</a:t>
            </a:r>
          </a:p>
        </p:txBody>
      </p:sp>
    </p:spTree>
    <p:extLst>
      <p:ext uri="{BB962C8B-B14F-4D97-AF65-F5344CB8AC3E}">
        <p14:creationId xmlns:p14="http://schemas.microsoft.com/office/powerpoint/2010/main" val="24117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400" y="934743"/>
            <a:ext cx="6081364" cy="4327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3400" y="6179129"/>
            <a:ext cx="5479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/>
                </a:solidFill>
                <a:latin typeface="Calibri" panose="020F0502020204030204"/>
              </a:rPr>
              <a:t>Κ.Δ.Αλεξόπουλου, Δ.Ι.Μαρίνου, Γενική Φυσική – Τόμος Πέμπτος ΟΠΤΙΚΗ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979" y="5391772"/>
            <a:ext cx="3332767" cy="445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8284" y="327273"/>
            <a:ext cx="9349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3200" dirty="0" smtClean="0">
                <a:solidFill>
                  <a:prstClr val="black"/>
                </a:solidFill>
                <a:latin typeface="Calibri" panose="020F0502020204030204"/>
              </a:rPr>
              <a:t>ΓΩΝΙΑ ΟΡΑΣΕΩΣ – ΟΠΤΙΚΟ ΠΕΔΙΟ – ΓΩΝΙΑΚΟ ΑΝΟΙΓΜΑ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161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442" y="1830943"/>
            <a:ext cx="10233963" cy="3171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24234" y="605076"/>
            <a:ext cx="4095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3600" dirty="0" smtClean="0">
                <a:solidFill>
                  <a:prstClr val="black"/>
                </a:solidFill>
                <a:latin typeface="Calibri" panose="020F0502020204030204"/>
              </a:rPr>
              <a:t>ΟΠΤΙΚΟ ΠΕΔΙΟ 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(FOV)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106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0/08/Numerical_aperture_for_a_lens.svg/250px-Numerical_aperture_for_a_len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068" y="954721"/>
            <a:ext cx="4998360" cy="3958701"/>
          </a:xfrm>
          <a:prstGeom prst="rect">
            <a:avLst/>
          </a:prstGeom>
          <a:solidFill>
            <a:schemeClr val="bg1">
              <a:lumMod val="75000"/>
              <a:alpha val="42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77324" y="3805387"/>
                <a:ext cx="3085909" cy="922176"/>
              </a:xfrm>
              <a:prstGeom prst="rect">
                <a:avLst/>
              </a:prstGeom>
              <a:ln w="31750">
                <a:prstDash val="sys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l-GR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=2∙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𝑎𝑟𝑐𝑡𝑎𝑛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324" y="3805387"/>
                <a:ext cx="3085909" cy="92217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1750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7520211" y="5164480"/>
            <a:ext cx="4671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By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</a:rPr>
              <a:t>Moxfyre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at English Wikipedia - Transferred from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</a:rPr>
              <a:t>en.wikipedia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to Commons by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</a:rPr>
              <a:t>Moxfyre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., Public Domain, https://commons.wikimedia.org/w/index.php?curid=6545240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1464" y="-5280"/>
            <a:ext cx="4095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3600" dirty="0" smtClean="0">
                <a:solidFill>
                  <a:prstClr val="black"/>
                </a:solidFill>
                <a:latin typeface="Calibri" panose="020F0502020204030204"/>
              </a:rPr>
              <a:t>Γωνιακό Άνοιγμα 2θ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24" y="847584"/>
            <a:ext cx="68249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Η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max 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γωνία που σχηματίζουν οι ακτίνες από ένα φωτεινό σημείο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(F)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 που </a:t>
            </a:r>
            <a:r>
              <a:rPr lang="el-GR" sz="2400" dirty="0">
                <a:solidFill>
                  <a:prstClr val="black"/>
                </a:solidFill>
                <a:latin typeface="Calibri" panose="020F0502020204030204"/>
              </a:rPr>
              <a:t>εισέρχονται στο οπτικό σύστημα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 και συντελούν στο σχηματισμό ειδώλου.</a:t>
            </a:r>
            <a:endParaRPr lang="en-US" sz="24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Καθορίζει τη </a:t>
            </a:r>
            <a:r>
              <a:rPr lang="el-GR" sz="2400" b="1" u="sng" dirty="0" smtClean="0">
                <a:solidFill>
                  <a:prstClr val="black"/>
                </a:solidFill>
                <a:latin typeface="Calibri" panose="020F0502020204030204"/>
              </a:rPr>
              <a:t>φωτεινή ροή 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που εισέρχεται στη διάταξη (</a:t>
            </a:r>
            <a:r>
              <a:rPr lang="el-GR" sz="2400" b="1" dirty="0">
                <a:solidFill>
                  <a:prstClr val="black"/>
                </a:solidFill>
                <a:latin typeface="Calibri" panose="020F0502020204030204"/>
              </a:rPr>
              <a:t>φωτεινότητα </a:t>
            </a:r>
            <a:r>
              <a:rPr lang="el-GR" sz="2400" b="1" dirty="0" smtClean="0">
                <a:solidFill>
                  <a:prstClr val="black"/>
                </a:solidFill>
                <a:latin typeface="Calibri" panose="020F0502020204030204"/>
              </a:rPr>
              <a:t>ειδώλου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Εξαρτάται από τη</a:t>
            </a:r>
            <a:r>
              <a:rPr lang="en-US" sz="2400" dirty="0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 </a:t>
            </a:r>
            <a:r>
              <a:rPr lang="el-GR" sz="2400" dirty="0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διάμετρο της οπής (διάφραγμα)</a:t>
            </a:r>
            <a:endParaRPr lang="en-US" sz="24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3746" y="4918880"/>
            <a:ext cx="2487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Για μικρή γωνία θ: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30658" y="5567014"/>
                <a:ext cx="2589620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𝑡𝑎𝑛</m:t>
                      </m:r>
                      <m:d>
                        <m:d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d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d>
                        <m:d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d>
                      <m:r>
                        <a:rPr lang="el-GR" sz="2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l-GR" sz="2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58" y="5567014"/>
                <a:ext cx="2589620" cy="78386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350545" y="5487645"/>
                <a:ext cx="2142831" cy="1025537"/>
              </a:xfrm>
              <a:prstGeom prst="rect">
                <a:avLst/>
              </a:prstGeom>
              <a:ln w="34925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sz="24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sz="24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l-GR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type m:val="skw"/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0545" y="5487645"/>
                <a:ext cx="2142831" cy="102553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34925">
                <a:solidFill>
                  <a:srgbClr val="FFC000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420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91096" y="2496065"/>
            <a:ext cx="4907113" cy="584775"/>
          </a:xfrm>
          <a:prstGeom prst="rect">
            <a:avLst/>
          </a:prstGeom>
          <a:ln w="254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3200" dirty="0" smtClean="0">
                <a:solidFill>
                  <a:prstClr val="black"/>
                </a:solidFill>
              </a:rPr>
              <a:t>ημθ </a:t>
            </a:r>
            <a:r>
              <a:rPr lang="el-GR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εφθ ≈ (ΑΒ) = θ(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rad)</a:t>
            </a:r>
            <a:r>
              <a:rPr lang="el-GR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27633" y="710793"/>
            <a:ext cx="5801293" cy="5176032"/>
            <a:chOff x="2040747" y="756980"/>
            <a:chExt cx="5801293" cy="5176032"/>
          </a:xfrm>
        </p:grpSpPr>
        <p:sp>
          <p:nvSpPr>
            <p:cNvPr id="2" name="Oval 1"/>
            <p:cNvSpPr/>
            <p:nvPr/>
          </p:nvSpPr>
          <p:spPr>
            <a:xfrm>
              <a:off x="3366654" y="1600198"/>
              <a:ext cx="3657600" cy="3657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5177563" y="1017346"/>
              <a:ext cx="0" cy="48990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040747" y="3428998"/>
              <a:ext cx="58012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24254" y="1034008"/>
              <a:ext cx="0" cy="48990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177561" y="2747010"/>
              <a:ext cx="2011681" cy="6819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5177562" y="2834640"/>
              <a:ext cx="201168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024254" y="2804160"/>
              <a:ext cx="0" cy="3657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4941393" y="756980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dirty="0" smtClean="0">
                  <a:solidFill>
                    <a:srgbClr val="00B050"/>
                  </a:solidFill>
                  <a:latin typeface="Calibri" panose="020F0502020204030204"/>
                </a:rPr>
                <a:t>ημ</a:t>
              </a:r>
              <a:r>
                <a:rPr lang="en-US" dirty="0" smtClean="0">
                  <a:solidFill>
                    <a:srgbClr val="00B050"/>
                  </a:solidFill>
                  <a:latin typeface="Calibri" panose="020F0502020204030204"/>
                </a:rPr>
                <a:t> (sin)</a:t>
              </a:r>
              <a:endParaRPr lang="en-US" dirty="0">
                <a:solidFill>
                  <a:srgbClr val="00B050"/>
                </a:solidFill>
                <a:latin typeface="Calibri" panose="020F0502020204030204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05751" y="771643"/>
              <a:ext cx="939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dirty="0" smtClean="0">
                  <a:solidFill>
                    <a:srgbClr val="FF0000"/>
                  </a:solidFill>
                  <a:latin typeface="Calibri" panose="020F0502020204030204"/>
                </a:rPr>
                <a:t>εφ (</a:t>
              </a:r>
              <a:r>
                <a:rPr lang="en-US" dirty="0" smtClean="0">
                  <a:solidFill>
                    <a:srgbClr val="FF0000"/>
                  </a:solidFill>
                  <a:latin typeface="Calibri" panose="020F0502020204030204"/>
                </a:rPr>
                <a:t>tan)</a:t>
              </a:r>
              <a:endParaRPr lang="en-US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14" name="50 - Τόξο"/>
            <p:cNvSpPr/>
            <p:nvPr/>
          </p:nvSpPr>
          <p:spPr>
            <a:xfrm rot="7508777" flipH="1">
              <a:off x="5589988" y="3033098"/>
              <a:ext cx="1186826" cy="833709"/>
            </a:xfrm>
            <a:prstGeom prst="arc">
              <a:avLst>
                <a:gd name="adj1" fmla="val 18146305"/>
                <a:gd name="adj2" fmla="val 0"/>
              </a:avLst>
            </a:prstGeom>
            <a:ln>
              <a:solidFill>
                <a:srgbClr val="C00000"/>
              </a:solidFill>
              <a:headEnd type="triangle" w="med" len="med"/>
              <a:tailEnd type="triangle" w="med" len="med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49422" y="3024039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dirty="0">
                  <a:solidFill>
                    <a:prstClr val="black"/>
                  </a:solidFill>
                  <a:latin typeface="Calibri" panose="020F0502020204030204"/>
                </a:rPr>
                <a:t>θ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177561" y="2834640"/>
              <a:ext cx="0" cy="594358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24254" y="2872739"/>
              <a:ext cx="0" cy="594358"/>
            </a:xfrm>
            <a:prstGeom prst="line">
              <a:avLst/>
            </a:prstGeom>
            <a:ln w="317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970743" y="3393371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dirty="0" smtClean="0">
                  <a:solidFill>
                    <a:prstClr val="black"/>
                  </a:solidFill>
                  <a:latin typeface="Calibri" panose="020F0502020204030204"/>
                </a:rPr>
                <a:t>Α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52857" y="2551576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dirty="0" smtClean="0">
                  <a:solidFill>
                    <a:prstClr val="black"/>
                  </a:solidFill>
                  <a:latin typeface="Calibri" panose="020F0502020204030204"/>
                </a:rPr>
                <a:t>Β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16315" y="3371465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dirty="0" smtClean="0">
                  <a:solidFill>
                    <a:prstClr val="black"/>
                  </a:solidFill>
                  <a:latin typeface="Calibri" panose="020F0502020204030204"/>
                </a:rPr>
                <a:t>Ο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357830" y="3810000"/>
            <a:ext cx="3229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(ΑΒ)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(rad) 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= θ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(rad)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∙(</a:t>
            </a:r>
            <a:r>
              <a:rPr lang="el-GR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ΟΑ)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9851571" y="3694610"/>
            <a:ext cx="772886" cy="8556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587689" y="448095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dirty="0" smtClean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466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3575720" y="2132856"/>
            <a:ext cx="4608512" cy="1261884"/>
          </a:xfr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3600" b="1" dirty="0"/>
              <a:t>Φωτογραφική Μηχανή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3600" b="1" dirty="0"/>
              <a:t> Φωτογραφικός φακός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l-GR" smtClean="0"/>
              <a:t>Φωτογραφική Μηχανή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Made in Greece (1954)</a:t>
            </a:r>
            <a:endParaRPr lang="el-GR" smtClean="0"/>
          </a:p>
        </p:txBody>
      </p:sp>
      <p:pic>
        <p:nvPicPr>
          <p:cNvPr id="6146" name="Picture 2" descr="http://filonohpontou.files.wordpress.com/2011/08/piccacamer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513" y="1556792"/>
            <a:ext cx="5926981" cy="37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36077" y="5705714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Calibri"/>
              </a:rPr>
              <a:t>H PICCA </a:t>
            </a:r>
            <a:r>
              <a:rPr lang="el-GR" sz="2000" dirty="0">
                <a:solidFill>
                  <a:prstClr val="black"/>
                </a:solidFill>
                <a:latin typeface="Calibri"/>
              </a:rPr>
              <a:t>είναι η μοναδική σύγχρονη φωτογραφική μηχανή που κατασκευάστηκε στην Ελλάδα. Ο Δημήτρης </a:t>
            </a:r>
            <a:r>
              <a:rPr lang="el-GR" sz="2000" dirty="0" err="1">
                <a:solidFill>
                  <a:prstClr val="black"/>
                </a:solidFill>
                <a:latin typeface="Calibri"/>
              </a:rPr>
              <a:t>Πικόπουλος</a:t>
            </a:r>
            <a:r>
              <a:rPr lang="el-GR" sz="2000" dirty="0">
                <a:solidFill>
                  <a:prstClr val="black"/>
                </a:solidFill>
                <a:latin typeface="Calibri"/>
              </a:rPr>
              <a:t> έφτιαξε 400 περίπου τέτοιες μηχανές που κυκλοφόρησαν το 1954.</a:t>
            </a:r>
          </a:p>
        </p:txBody>
      </p:sp>
      <p:sp>
        <p:nvSpPr>
          <p:cNvPr id="4" name="Rectangle 3"/>
          <p:cNvSpPr/>
          <p:nvPr/>
        </p:nvSpPr>
        <p:spPr>
          <a:xfrm>
            <a:off x="4915359" y="5335316"/>
            <a:ext cx="23612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/>
                <a:hlinkClick r:id="rId3"/>
              </a:rPr>
              <a:t>filonohpontou.files.wordpress.com</a:t>
            </a:r>
            <a:endParaRPr lang="el-GR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7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45932" y="830320"/>
            <a:ext cx="9944535" cy="5055473"/>
            <a:chOff x="945932" y="830320"/>
            <a:chExt cx="9944535" cy="50554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7845" y="840829"/>
              <a:ext cx="9522622" cy="504496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945932" y="830320"/>
              <a:ext cx="6190593" cy="1446550"/>
            </a:xfrm>
            <a:prstGeom prst="rect">
              <a:avLst/>
            </a:prstGeom>
            <a:ln w="76200">
              <a:solidFill>
                <a:srgbClr val="D14C4C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4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Αρχή λειτουργίας φωτογραφικής μηχανής</a:t>
              </a:r>
              <a:endPara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737404" y="5701127"/>
            <a:ext cx="5564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https://www.cyberphysics.co.uk/topics/light/camera.htm</a:t>
            </a:r>
          </a:p>
        </p:txBody>
      </p:sp>
    </p:spTree>
    <p:extLst>
      <p:ext uri="{BB962C8B-B14F-4D97-AF65-F5344CB8AC3E}">
        <p14:creationId xmlns:p14="http://schemas.microsoft.com/office/powerpoint/2010/main" val="385973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1544" y="116632"/>
            <a:ext cx="8229600" cy="122413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l-GR" dirty="0" smtClean="0"/>
              <a:t>Αρχή λειτουργιάς φωτογραφικής μηχανής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l-GR" b="1" dirty="0" smtClean="0"/>
          </a:p>
          <a:p>
            <a:pPr eaLnBrk="1" hangingPunct="1">
              <a:defRPr/>
            </a:pPr>
            <a:r>
              <a:rPr lang="el-GR" sz="3600" dirty="0"/>
              <a:t>Φωτογραφικός φακός</a:t>
            </a:r>
          </a:p>
          <a:p>
            <a:pPr eaLnBrk="1" hangingPunct="1">
              <a:defRPr/>
            </a:pPr>
            <a:r>
              <a:rPr lang="el-GR" sz="3600" dirty="0"/>
              <a:t>Φωτοφράκτης (ή Κλείστρο)</a:t>
            </a:r>
          </a:p>
          <a:p>
            <a:pPr eaLnBrk="1" hangingPunct="1">
              <a:defRPr/>
            </a:pPr>
            <a:r>
              <a:rPr lang="el-GR" sz="3600" dirty="0"/>
              <a:t>Διάφραγμα (ή Άνοιγμα)</a:t>
            </a:r>
          </a:p>
          <a:p>
            <a:pPr eaLnBrk="1" hangingPunct="1">
              <a:defRPr/>
            </a:pPr>
            <a:r>
              <a:rPr lang="el-GR" sz="3600" dirty="0"/>
              <a:t>Φιλμ (Αναλογικό ή Ψηφιακό) </a:t>
            </a:r>
          </a:p>
          <a:p>
            <a:pPr eaLnBrk="1" hangingPunct="1">
              <a:defRPr/>
            </a:pP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205655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Ανθρώπινος Οφθαλμός - Κάμερα</a:t>
            </a:r>
          </a:p>
        </p:txBody>
      </p:sp>
      <p:pic>
        <p:nvPicPr>
          <p:cNvPr id="4099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27" r="17676"/>
          <a:stretch/>
        </p:blipFill>
        <p:spPr>
          <a:xfrm>
            <a:off x="131386" y="1163035"/>
            <a:ext cx="4248472" cy="5478377"/>
          </a:xfr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74311"/>
              </p:ext>
            </p:extLst>
          </p:nvPr>
        </p:nvGraphicFramePr>
        <p:xfrm>
          <a:off x="4727848" y="1705978"/>
          <a:ext cx="7200800" cy="439248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600400"/>
                <a:gridCol w="3600400"/>
              </a:tblGrid>
              <a:tr h="879825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l-GR" sz="2400" b="0" dirty="0" smtClean="0"/>
                        <a:t>Κάμερα – φωτοευαίσθητο υλικό.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l-GR" sz="2400" b="0" dirty="0" smtClean="0"/>
                        <a:t>Οφθαλμός</a:t>
                      </a:r>
                      <a:r>
                        <a:rPr lang="en-US" sz="2400" b="0" dirty="0" smtClean="0"/>
                        <a:t> –</a:t>
                      </a:r>
                      <a:r>
                        <a:rPr lang="el-GR" sz="2400" b="0" dirty="0" smtClean="0"/>
                        <a:t> εγκέφαλος.</a:t>
                      </a:r>
                    </a:p>
                  </a:txBody>
                  <a:tcPr/>
                </a:tc>
              </a:tr>
              <a:tr h="879825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l-GR" sz="2400" dirty="0" smtClean="0"/>
                        <a:t>Φωτογραφικός Φακός.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l-GR" sz="2400" dirty="0" smtClean="0"/>
                        <a:t>Κερατοειδής – κρυσταλοειδής φακός.</a:t>
                      </a:r>
                    </a:p>
                  </a:txBody>
                  <a:tcPr/>
                </a:tc>
              </a:tr>
              <a:tr h="877613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l-GR" sz="2400" dirty="0" smtClean="0"/>
                        <a:t>Κλείστρο.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l-GR" sz="2400" dirty="0" smtClean="0"/>
                        <a:t>Βλέφαρο.</a:t>
                      </a:r>
                    </a:p>
                  </a:txBody>
                  <a:tcPr/>
                </a:tc>
              </a:tr>
              <a:tr h="877613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l-GR" sz="2400" dirty="0" smtClean="0"/>
                        <a:t>Διάφραγμα.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l-GR" sz="2400" dirty="0" smtClean="0"/>
                        <a:t>Ίριδα.</a:t>
                      </a:r>
                    </a:p>
                  </a:txBody>
                  <a:tcPr/>
                </a:tc>
              </a:tr>
              <a:tr h="877613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l-GR" sz="2400" dirty="0" smtClean="0"/>
                        <a:t>Φιλμ ή φωτοστοιχείο.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l-GR" sz="2400" dirty="0" smtClean="0"/>
                        <a:t>Αμφιβληστροειδής.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191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l-GR" smtClean="0"/>
              <a:t>Οι 4 βασικές κατηγορίες </a:t>
            </a:r>
            <a:br>
              <a:rPr lang="el-GR" smtClean="0"/>
            </a:br>
            <a:r>
              <a:rPr lang="el-GR" smtClean="0"/>
              <a:t>Φωτογραφικών Μηχανών</a:t>
            </a:r>
          </a:p>
        </p:txBody>
      </p:sp>
      <p:pic>
        <p:nvPicPr>
          <p:cNvPr id="6" name="Picture 8" descr="Please click here for detailed view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9656" y="1628800"/>
            <a:ext cx="2897766" cy="181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lease click here for detailed viewi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4722" y="3619575"/>
            <a:ext cx="238763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lease click here for detailed viewi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0747" y="3933059"/>
            <a:ext cx="3024336" cy="182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087888" y="6427890"/>
            <a:ext cx="2160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n-lt"/>
                <a:hlinkClick r:id="rId5"/>
              </a:rPr>
              <a:t>ted.photographer.org.uk</a:t>
            </a:r>
            <a:endParaRPr lang="el-GR" sz="1200" dirty="0">
              <a:latin typeface="+mn-lt"/>
            </a:endParaRPr>
          </a:p>
        </p:txBody>
      </p:sp>
      <p:pic>
        <p:nvPicPr>
          <p:cNvPr id="11" name="Picture 4" descr="Please click here for detailed viewi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838" y="1441094"/>
            <a:ext cx="2776129" cy="19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36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Κατ’ ευθείαν οράσεως</a:t>
            </a:r>
          </a:p>
        </p:txBody>
      </p:sp>
      <p:sp>
        <p:nvSpPr>
          <p:cNvPr id="4" name="Rectangle 3"/>
          <p:cNvSpPr/>
          <p:nvPr/>
        </p:nvSpPr>
        <p:spPr>
          <a:xfrm>
            <a:off x="5634837" y="633096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latin typeface="+mn-lt"/>
                <a:hlinkClick r:id="rId2"/>
              </a:rPr>
              <a:t>souworkshops.com</a:t>
            </a:r>
            <a:endParaRPr lang="el-GR" sz="1200" dirty="0">
              <a:latin typeface="+mn-lt"/>
            </a:endParaRPr>
          </a:p>
        </p:txBody>
      </p:sp>
      <p:pic>
        <p:nvPicPr>
          <p:cNvPr id="9" name="Picture 4" descr="http://www.souworkshops.com/wp-content/uploads/2013/01/error-paralaje-english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7931" y="1103589"/>
            <a:ext cx="4945819" cy="504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Please click here for detailed viewi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536" y="2722863"/>
            <a:ext cx="2897766" cy="181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8299" y="4533970"/>
            <a:ext cx="2160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n-lt"/>
                <a:hlinkClick r:id="rId5"/>
              </a:rPr>
              <a:t>ted.photographer.org.uk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620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887686" y="2305344"/>
            <a:ext cx="6487509" cy="4485501"/>
            <a:chOff x="4887686" y="2305344"/>
            <a:chExt cx="6487509" cy="4485501"/>
          </a:xfrm>
        </p:grpSpPr>
        <p:pic>
          <p:nvPicPr>
            <p:cNvPr id="2" name="Picture 2" descr="undefine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7686" y="2305344"/>
              <a:ext cx="6487509" cy="4485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7402286" y="5921828"/>
              <a:ext cx="3243943" cy="519589"/>
            </a:xfrm>
            <a:prstGeom prst="rect">
              <a:avLst/>
            </a:prstGeom>
            <a:noFill/>
            <a:ln w="539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294731" y="6513846"/>
            <a:ext cx="56734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 smtClean="0">
                <a:solidFill>
                  <a:prstClr val="black"/>
                </a:solidFill>
                <a:latin typeface="Calibri" panose="020F0502020204030204"/>
              </a:rPr>
              <a:t>By Ojosepa, CC BY 3.0, https://commons.wikimedia.org/w/index.php?curid=88818391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8048" y="62593"/>
            <a:ext cx="874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3600" dirty="0" smtClean="0">
                <a:solidFill>
                  <a:prstClr val="black"/>
                </a:solidFill>
                <a:latin typeface="Calibri" panose="020F0502020204030204"/>
              </a:rPr>
              <a:t>ΓΩΝΙΑ ΟΡΑΣΕΩΣ  (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visual angle/angle of vision)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604" y="1105015"/>
            <a:ext cx="67497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Η γωνία υπό την οποία παρατηρείται το αντικείμενο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Εξαρτάται από :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2400" dirty="0" err="1" smtClean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)  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διαστάσεις αντικειμένου (ΑΒ)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		    (ii) 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απόσταση (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D)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5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1962"/>
          <a:stretch/>
        </p:blipFill>
        <p:spPr>
          <a:xfrm>
            <a:off x="2207568" y="470575"/>
            <a:ext cx="9289032" cy="6279284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-290500" y="116632"/>
            <a:ext cx="6148264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l-GR" dirty="0" smtClean="0"/>
              <a:t>Κατ’ ευθείαν οράσεως</a:t>
            </a:r>
          </a:p>
        </p:txBody>
      </p:sp>
      <p:sp>
        <p:nvSpPr>
          <p:cNvPr id="2" name="Oval 1"/>
          <p:cNvSpPr/>
          <p:nvPr/>
        </p:nvSpPr>
        <p:spPr>
          <a:xfrm>
            <a:off x="7176120" y="5669280"/>
            <a:ext cx="122413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2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340768"/>
            <a:ext cx="8074465" cy="4846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07768" y="630932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https://www.photokonnexion.com/definition-optical-path/</a:t>
            </a:r>
          </a:p>
        </p:txBody>
      </p:sp>
      <p:sp>
        <p:nvSpPr>
          <p:cNvPr id="8" name="Rectangle 7"/>
          <p:cNvSpPr/>
          <p:nvPr/>
        </p:nvSpPr>
        <p:spPr>
          <a:xfrm>
            <a:off x="4547360" y="149155"/>
            <a:ext cx="34928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4400" b="1" dirty="0"/>
              <a:t>Μονορεφλέξ</a:t>
            </a:r>
          </a:p>
        </p:txBody>
      </p:sp>
    </p:spTree>
    <p:extLst>
      <p:ext uri="{BB962C8B-B14F-4D97-AF65-F5344CB8AC3E}">
        <p14:creationId xmlns:p14="http://schemas.microsoft.com/office/powerpoint/2010/main" val="98521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>
          <a:xfrm>
            <a:off x="623392" y="208963"/>
            <a:ext cx="10515600" cy="701731"/>
          </a:xfr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b="1" dirty="0" smtClean="0"/>
              <a:t>Διπλορεφλέξ</a:t>
            </a:r>
          </a:p>
        </p:txBody>
      </p:sp>
      <p:pic>
        <p:nvPicPr>
          <p:cNvPr id="10242" name="Picture 2" descr="Please click here for detailed view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141" y="1484784"/>
            <a:ext cx="3323738" cy="390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00639" y="5695149"/>
            <a:ext cx="2160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n-lt"/>
                <a:hlinkClick r:id="rId3"/>
              </a:rPr>
              <a:t>ted.photographer.org.uk</a:t>
            </a:r>
            <a:endParaRPr lang="el-GR" sz="1200" dirty="0">
              <a:latin typeface="+mn-lt"/>
            </a:endParaRPr>
          </a:p>
        </p:txBody>
      </p:sp>
      <p:pic>
        <p:nvPicPr>
          <p:cNvPr id="10244" name="Picture 4" descr="http://121clicks.com/wp-content/uploads/2012/01/qapart4_mamiyac3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173" y="1278633"/>
            <a:ext cx="6782627" cy="452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12024" y="5695149"/>
            <a:ext cx="2699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Στο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graphicdesign.stackexchange.com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254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Μηχανή στούντιο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l-GR">
              <a:solidFill>
                <a:prstClr val="black"/>
              </a:solidFill>
            </a:endParaRPr>
          </a:p>
        </p:txBody>
      </p:sp>
      <p:pic>
        <p:nvPicPr>
          <p:cNvPr id="11266" name="Picture 2" descr="Please click here for detailed view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528" y="2591504"/>
            <a:ext cx="3024336" cy="182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79576" y="4751744"/>
            <a:ext cx="2160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/>
                <a:hlinkClick r:id="rId3"/>
              </a:rPr>
              <a:t>ted.photographer.org.uk</a:t>
            </a:r>
            <a:endParaRPr lang="el-GR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268" name="Picture 4" descr="File:View camera 2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936" y="1844827"/>
            <a:ext cx="4381360" cy="360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243869" y="5614688"/>
            <a:ext cx="2933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5"/>
              </a:rPr>
              <a:t>“View camera 2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” 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από </a:t>
            </a:r>
            <a:r>
              <a:rPr lang="en-US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Malyszkz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 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6"/>
              </a:rPr>
              <a:t>CC BY-SA 3.0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144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RAVANTINOS\Desktop\Linhof_M679c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4378" y="238418"/>
            <a:ext cx="250190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RAVANTINOS\Desktop\M679cs_Image8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2204864"/>
            <a:ext cx="45847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File:Gowland Pocket View camer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5699" y="3128244"/>
            <a:ext cx="2814612" cy="28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08829" y="5944498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5"/>
              </a:rPr>
              <a:t>Gowland Pocket View camera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” 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από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6" tooltip="User:Jacopo Werther"/>
              </a:rPr>
              <a:t>Jacopo </a:t>
            </a:r>
            <a:r>
              <a:rPr lang="en-US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6" tooltip="User:Jacopo Werther"/>
              </a:rPr>
              <a:t>Werther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 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7"/>
              </a:rPr>
              <a:t>CC BY 2.0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551384" y="404664"/>
            <a:ext cx="4896544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Μηχανές στούντιο</a:t>
            </a:r>
          </a:p>
        </p:txBody>
      </p:sp>
    </p:spTree>
    <p:extLst>
      <p:ext uri="{BB962C8B-B14F-4D97-AF65-F5344CB8AC3E}">
        <p14:creationId xmlns:p14="http://schemas.microsoft.com/office/powerpoint/2010/main" val="106644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Αρχή του </a:t>
            </a:r>
            <a:r>
              <a:rPr lang="en-US" dirty="0" err="1" smtClean="0"/>
              <a:t>Scheimflug</a:t>
            </a:r>
            <a:endParaRPr lang="el-GR" dirty="0" smtClean="0"/>
          </a:p>
        </p:txBody>
      </p:sp>
      <p:pic>
        <p:nvPicPr>
          <p:cNvPr id="52227" name="Picture 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99" y="1404212"/>
            <a:ext cx="6338141" cy="4329044"/>
          </a:xfr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4032" y="1159283"/>
            <a:ext cx="5694130" cy="457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5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2279576" y="16587"/>
            <a:ext cx="7543800" cy="14319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l-GR" sz="3600" dirty="0" smtClean="0"/>
              <a:t>Αρχή του </a:t>
            </a:r>
            <a:r>
              <a:rPr lang="en-US" sz="3600" dirty="0" err="1" smtClean="0"/>
              <a:t>Scheimflug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l-GR" sz="3600" dirty="0" smtClean="0"/>
              <a:t>(παραμορφώσεις  προοπτικής)</a:t>
            </a:r>
            <a:endParaRPr lang="el-GR" sz="3600" dirty="0"/>
          </a:p>
        </p:txBody>
      </p:sp>
      <p:pic>
        <p:nvPicPr>
          <p:cNvPr id="4" name="Picture 2" descr="C:\Users\ARAVANTINOS\Desktop\Focusing%20the%20tilt-shift%20lens-1_img_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552" y="1268760"/>
            <a:ext cx="8593403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19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1962"/>
          <a:stretch/>
        </p:blipFill>
        <p:spPr>
          <a:xfrm>
            <a:off x="623392" y="346750"/>
            <a:ext cx="5040560" cy="3407363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539737" y="14094"/>
            <a:ext cx="3650196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l-GR" sz="2400" dirty="0" smtClean="0">
                <a:solidFill>
                  <a:srgbClr val="CC3300"/>
                </a:solidFill>
              </a:rPr>
              <a:t>Κατ’ ευθείαν οράσεως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7464152" y="2923742"/>
            <a:ext cx="3384376" cy="3745618"/>
            <a:chOff x="7104112" y="2424115"/>
            <a:chExt cx="3571726" cy="3952965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51" b="3933"/>
            <a:stretch/>
          </p:blipFill>
          <p:spPr>
            <a:xfrm>
              <a:off x="7104112" y="2424115"/>
              <a:ext cx="3571726" cy="395296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104112" y="5373216"/>
              <a:ext cx="144016" cy="864096"/>
            </a:xfrm>
            <a:prstGeom prst="rect">
              <a:avLst/>
            </a:prstGeom>
            <a:solidFill>
              <a:srgbClr val="FFFA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03"/>
          <a:stretch/>
        </p:blipFill>
        <p:spPr bwMode="auto">
          <a:xfrm>
            <a:off x="1649890" y="3818551"/>
            <a:ext cx="4536504" cy="301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50007"/>
          <a:stretch/>
        </p:blipFill>
        <p:spPr>
          <a:xfrm>
            <a:off x="6571196" y="166226"/>
            <a:ext cx="4894298" cy="2656288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6220117" y="14093"/>
            <a:ext cx="182509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l-GR" sz="2400" dirty="0" smtClean="0">
                <a:solidFill>
                  <a:srgbClr val="CC3300"/>
                </a:solidFill>
              </a:rPr>
              <a:t>μονορεφλέξ</a:t>
            </a: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623392" y="4221088"/>
            <a:ext cx="2231169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l-GR" sz="2400" dirty="0" smtClean="0">
                <a:solidFill>
                  <a:srgbClr val="CC3300"/>
                </a:solidFill>
              </a:rPr>
              <a:t>διπλορεφλέξ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6220117" y="2923742"/>
            <a:ext cx="1770217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l-GR" sz="2400" dirty="0" smtClean="0">
                <a:solidFill>
                  <a:srgbClr val="CC3300"/>
                </a:solidFill>
              </a:rPr>
              <a:t>Στούντιο</a:t>
            </a:r>
          </a:p>
        </p:txBody>
      </p:sp>
    </p:spTree>
    <p:extLst>
      <p:ext uri="{BB962C8B-B14F-4D97-AF65-F5344CB8AC3E}">
        <p14:creationId xmlns:p14="http://schemas.microsoft.com/office/powerpoint/2010/main" val="197595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smtClean="0"/>
              <a:t>Φωτογραφικός Φακός</a:t>
            </a:r>
          </a:p>
        </p:txBody>
      </p:sp>
      <p:pic>
        <p:nvPicPr>
          <p:cNvPr id="1026" name="Picture 2" descr="File:E-30-Cutmode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7754" y="1478826"/>
            <a:ext cx="4387627" cy="32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67754" y="4731155"/>
            <a:ext cx="43876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3"/>
              </a:rPr>
              <a:t>E-30-Cutmode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l” 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από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4" tooltip="User:Hanabi123"/>
              </a:rPr>
              <a:t>Hanabi123</a:t>
            </a:r>
            <a:r>
              <a:rPr lang="el-GR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5"/>
              </a:rPr>
              <a:t>CC BY-SA 3.0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pic>
        <p:nvPicPr>
          <p:cNvPr id="1027" name="Picture 3" descr="D:\Downloads\5015451864_39841f0ff1_z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4255" y="1460490"/>
            <a:ext cx="4352032" cy="326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204258" y="4731155"/>
            <a:ext cx="43876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7"/>
              </a:rPr>
              <a:t>Lenses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” 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από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8" tooltip="Go to Bob Bekian's photostream"/>
              </a:rPr>
              <a:t>Bob </a:t>
            </a:r>
            <a:r>
              <a:rPr lang="en-US" sz="1200" dirty="0" err="1">
                <a:solidFill>
                  <a:prstClr val="black"/>
                </a:solidFill>
                <a:latin typeface="Calibri"/>
                <a:hlinkClick r:id="rId8" tooltip="Go to Bob Bekian's photostream"/>
              </a:rPr>
              <a:t>Bekian</a:t>
            </a:r>
            <a:r>
              <a:rPr lang="el-GR" sz="1200" dirty="0">
                <a:solidFill>
                  <a:prstClr val="black"/>
                </a:solidFill>
                <a:latin typeface="Calibri"/>
              </a:rPr>
              <a:t>  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Calibri"/>
                <a:hlinkClick r:id="rId9"/>
              </a:rPr>
              <a:t>CC BY-SA 2.0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88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7528" y="620691"/>
            <a:ext cx="8208912" cy="5558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accent5">
                    <a:lumMod val="50000"/>
                  </a:schemeClr>
                </a:solidFill>
              </a:rPr>
              <a:t>ΑΠΑΙΤΗΣΕΙΣ ΦΩΤΟΓΡΑΦΙΚΩΝ ΦΑΚΩΝ</a:t>
            </a:r>
          </a:p>
          <a:p>
            <a:endParaRPr lang="el-GR" sz="3200" dirty="0"/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800" dirty="0"/>
              <a:t>Ικανότητα συλλογής φωτός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800" dirty="0"/>
              <a:t>Χρωματική Αξιοπιστία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800" dirty="0"/>
              <a:t>Ομοιόμορφα φωτισμένη εικόνα με ομοιόμορφη οξύτητα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800" dirty="0"/>
              <a:t>Ελαχιστοποίση σφαλμάτων – ανακλάσεων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800" dirty="0"/>
              <a:t>Ελαχιστοποίηση βάρους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800" dirty="0"/>
              <a:t>Μέγιστη Διακριτική Ικανότητα όχι μεγαλύτερη από εκείνη του αισθητήρα</a:t>
            </a:r>
            <a:endParaRPr lang="en-US" sz="2800" dirty="0"/>
          </a:p>
        </p:txBody>
      </p:sp>
      <p:sp>
        <p:nvSpPr>
          <p:cNvPr id="3" name="Striped Right Arrow 2"/>
          <p:cNvSpPr/>
          <p:nvPr/>
        </p:nvSpPr>
        <p:spPr>
          <a:xfrm>
            <a:off x="983432" y="4005064"/>
            <a:ext cx="844352" cy="288032"/>
          </a:xfrm>
          <a:prstGeom prst="striped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1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" y="1028401"/>
            <a:ext cx="12129135" cy="3648269"/>
          </a:xfrm>
          <a:prstGeom prst="rect">
            <a:avLst/>
          </a:prstGeom>
          <a:ln w="12700" cap="sq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27611" y="4341686"/>
            <a:ext cx="86252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https://en.wikipedia.org/wiki/Visual_angle</a:t>
            </a:r>
            <a:r>
              <a:rPr lang="el-GR" sz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dirty="0">
                <a:solidFill>
                  <a:srgbClr val="202122"/>
                </a:solidFill>
                <a:latin typeface="Arial" panose="020B0604020202020204" pitchFamily="34" charset="0"/>
              </a:rPr>
              <a:t>available under the </a:t>
            </a:r>
            <a:r>
              <a:rPr lang="en-US" sz="1200" dirty="0">
                <a:solidFill>
                  <a:srgbClr val="3366BB"/>
                </a:solidFill>
                <a:latin typeface="Arial" panose="020B0604020202020204" pitchFamily="34" charset="0"/>
                <a:hlinkClick r:id="rId4" tooltip="w:en:Creative Commons"/>
              </a:rPr>
              <a:t>Creative Commons</a:t>
            </a:r>
            <a:r>
              <a:rPr lang="en-US" sz="12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sz="1200" dirty="0">
                <a:solidFill>
                  <a:srgbClr val="3366BB"/>
                </a:solidFill>
                <a:latin typeface="Arial" panose="020B0604020202020204" pitchFamily="34" charset="0"/>
                <a:hlinkClick r:id="rId5"/>
              </a:rPr>
              <a:t>CC0 1.0 Universal Public Domain </a:t>
            </a:r>
            <a:r>
              <a:rPr lang="en-US" sz="1200" dirty="0" smtClean="0">
                <a:solidFill>
                  <a:srgbClr val="3366BB"/>
                </a:solidFill>
                <a:latin typeface="Arial" panose="020B0604020202020204" pitchFamily="34" charset="0"/>
                <a:hlinkClick r:id="rId5"/>
              </a:rPr>
              <a:t>Dedication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5829" y="93795"/>
            <a:ext cx="897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3600" dirty="0" smtClean="0">
                <a:solidFill>
                  <a:prstClr val="black"/>
                </a:solidFill>
                <a:latin typeface="Calibri" panose="020F0502020204030204"/>
              </a:rPr>
              <a:t>ΓΩΝΙΑ ΟΡΑΣΕΩΣ :  «γωνιακό» μέγεθος ειδώλου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582" y="4914367"/>
            <a:ext cx="10270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solidFill>
                  <a:prstClr val="black"/>
                </a:solidFill>
                <a:latin typeface="Calibri" panose="020F0502020204030204"/>
              </a:rPr>
              <a:t>Ί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διο αντικείμενο σε διαφορετικές αποστάσεις </a:t>
            </a:r>
            <a:r>
              <a:rPr lang="el-GR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διαφορετική γωνία οράσεως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81512" y="5851425"/>
            <a:ext cx="7310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διαφορετικό μέγεθος </a:t>
            </a:r>
            <a:r>
              <a:rPr lang="el-GR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ειδώλου στον αμφιβληστροειδή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7314891" y="5391006"/>
            <a:ext cx="242122" cy="445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9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5298" y="126211"/>
            <a:ext cx="3928319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3600" dirty="0" smtClean="0">
                <a:solidFill>
                  <a:prstClr val="white"/>
                </a:solidFill>
              </a:rPr>
              <a:t>ΣΦΑΛΜΑΤΑ ΦΑΚΩΝ</a:t>
            </a:r>
            <a:endParaRPr lang="en-US" sz="3600" dirty="0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35935" y="772542"/>
            <a:ext cx="6108275" cy="839972"/>
            <a:chOff x="-244549" y="999454"/>
            <a:chExt cx="6108275" cy="839972"/>
          </a:xfrm>
        </p:grpSpPr>
        <p:sp>
          <p:nvSpPr>
            <p:cNvPr id="3" name="TextBox 2"/>
            <p:cNvSpPr txBox="1"/>
            <p:nvPr/>
          </p:nvSpPr>
          <p:spPr>
            <a:xfrm>
              <a:off x="-244549" y="1179093"/>
              <a:ext cx="61082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2800" dirty="0" smtClean="0">
                  <a:solidFill>
                    <a:prstClr val="black"/>
                  </a:solidFill>
                  <a:latin typeface="Calibri" panose="020F0502020204030204"/>
                </a:rPr>
                <a:t>Πραγματικό οπτικό σύστημα = ΙΔΑΝΙΚΟ  </a:t>
              </a:r>
              <a:endParaRPr lang="en-US" sz="28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Multiply 3"/>
            <p:cNvSpPr/>
            <p:nvPr/>
          </p:nvSpPr>
          <p:spPr>
            <a:xfrm>
              <a:off x="4115298" y="999454"/>
              <a:ext cx="1392865" cy="839972"/>
            </a:xfrm>
            <a:prstGeom prst="mathMultiply">
              <a:avLst/>
            </a:prstGeom>
            <a:solidFill>
              <a:srgbClr val="FF0000">
                <a:alpha val="6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Striped Right Arrow 4"/>
          <p:cNvSpPr/>
          <p:nvPr/>
        </p:nvSpPr>
        <p:spPr>
          <a:xfrm>
            <a:off x="6703773" y="1009815"/>
            <a:ext cx="956931" cy="407951"/>
          </a:xfrm>
          <a:prstGeom prst="stripedRightArrow">
            <a:avLst>
              <a:gd name="adj1" fmla="val 44787"/>
              <a:gd name="adj2" fmla="val 814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24" y="952181"/>
            <a:ext cx="2041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00" dirty="0" smtClean="0">
                <a:solidFill>
                  <a:prstClr val="black"/>
                </a:solidFill>
                <a:latin typeface="Calibri" panose="020F0502020204030204"/>
              </a:rPr>
              <a:t>θολό είδωλο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triped Right Arrow 6"/>
          <p:cNvSpPr/>
          <p:nvPr/>
        </p:nvSpPr>
        <p:spPr>
          <a:xfrm rot="8716158">
            <a:off x="7563402" y="1641047"/>
            <a:ext cx="1258086" cy="477340"/>
          </a:xfrm>
          <a:prstGeom prst="stripedRightArrow">
            <a:avLst>
              <a:gd name="adj1" fmla="val 44787"/>
              <a:gd name="adj2" fmla="val 814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prstClr val="white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1860246" y="1872475"/>
          <a:ext cx="9983971" cy="4748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832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Graphic spid="9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05" y="850126"/>
            <a:ext cx="4936276" cy="213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378" y="788925"/>
            <a:ext cx="5098501" cy="225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512" y="3429863"/>
            <a:ext cx="3962743" cy="2743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2965" y="3509771"/>
            <a:ext cx="3505504" cy="274343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102916" y="3467616"/>
            <a:ext cx="2626431" cy="108009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11721" y="3821683"/>
            <a:ext cx="153422" cy="3394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Isosceles Triangle 18"/>
          <p:cNvSpPr/>
          <p:nvPr/>
        </p:nvSpPr>
        <p:spPr>
          <a:xfrm>
            <a:off x="2420814" y="3623416"/>
            <a:ext cx="949210" cy="367969"/>
          </a:xfrm>
          <a:prstGeom prst="triangle">
            <a:avLst>
              <a:gd name="adj" fmla="val 0"/>
            </a:avLst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465143" y="109551"/>
            <a:ext cx="554190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200" dirty="0" smtClean="0"/>
              <a:t>ΣΦΑΛΜΑ ΣΦΑΙΡΙΚΗΣ ΕΚΤΡΟΠΗΣ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5125965" y="2733460"/>
            <a:ext cx="2173031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400" dirty="0" smtClean="0"/>
              <a:t>Πού οφείλεται 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363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220" y="571127"/>
            <a:ext cx="9382248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44" y="5775672"/>
            <a:ext cx="12115259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 smtClean="0"/>
              <a:t>Για μια φωτεινή ακτίνα:</a:t>
            </a:r>
          </a:p>
          <a:p>
            <a:r>
              <a:rPr lang="el-GR" b="1" dirty="0" smtClean="0"/>
              <a:t>Διαμήκης</a:t>
            </a:r>
            <a:r>
              <a:rPr lang="el-GR" dirty="0" smtClean="0"/>
              <a:t> σφαιρική απόκλιση: απόσταση του σημείου όπου η αναδυόμενη ακτίνα τέμνει τον οπτικό άξονα από Ε’</a:t>
            </a:r>
            <a:r>
              <a:rPr lang="el-GR" baseline="-25000" dirty="0" smtClean="0"/>
              <a:t>παρ</a:t>
            </a:r>
          </a:p>
          <a:p>
            <a:r>
              <a:rPr lang="el-GR" b="1" dirty="0" smtClean="0"/>
              <a:t>Εγκάρσια</a:t>
            </a:r>
            <a:r>
              <a:rPr lang="el-GR" dirty="0" smtClean="0"/>
              <a:t> </a:t>
            </a:r>
            <a:r>
              <a:rPr lang="el-GR" dirty="0"/>
              <a:t>σφαιρική απόκλιση: </a:t>
            </a:r>
            <a:r>
              <a:rPr lang="el-GR" dirty="0" smtClean="0"/>
              <a:t>ύψος πάνω από οπτικό άξονα όπου η αναδυόμενη ακτίνα τέμνει οθόνη τοποθετημένη στην Ε’</a:t>
            </a:r>
            <a:r>
              <a:rPr lang="el-GR" baseline="-25000" dirty="0" smtClean="0"/>
              <a:t>παρ</a:t>
            </a:r>
            <a:r>
              <a:rPr lang="el-GR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3285" y="0"/>
            <a:ext cx="8263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/>
              <a:t>Σφαιρική  Εκτροπή: Διαμήκης &amp; Εγκάρσια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0171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220636" y="881340"/>
            <a:ext cx="7209578" cy="4560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73" r="5400" b="4945"/>
          <a:stretch/>
        </p:blipFill>
        <p:spPr>
          <a:xfrm>
            <a:off x="7565571" y="1186137"/>
            <a:ext cx="4321629" cy="37124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613" y="5712490"/>
            <a:ext cx="11244988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σφαιρική εκτροπή μειώνεται όταν η γωνία πρόσπτωσης γίνει (περίπου) ίση με τη γωνία ανάδυσης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0829" y="45647"/>
            <a:ext cx="9309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/>
              <a:t>Σφαιρική  Εκτροπή – Παράγοντας σχήματος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4331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smtClean="0"/>
              <a:t>Εκτροπή Σφαιρικών Επιφανειών</a:t>
            </a:r>
          </a:p>
        </p:txBody>
      </p:sp>
      <p:pic>
        <p:nvPicPr>
          <p:cNvPr id="19459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985" y="2204864"/>
            <a:ext cx="4644515" cy="3096344"/>
          </a:xfrm>
        </p:spPr>
      </p:pic>
      <p:pic>
        <p:nvPicPr>
          <p:cNvPr id="19460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529" y="1412776"/>
            <a:ext cx="3928519" cy="3024336"/>
          </a:xfrm>
        </p:spPr>
      </p:pic>
      <p:sp>
        <p:nvSpPr>
          <p:cNvPr id="7" name="Rectangle 6"/>
          <p:cNvSpPr/>
          <p:nvPr/>
        </p:nvSpPr>
        <p:spPr>
          <a:xfrm>
            <a:off x="6716476" y="5992881"/>
            <a:ext cx="5211766" cy="52322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spcBef>
                <a:spcPts val="0"/>
              </a:spcBef>
            </a:pP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Φυσική Εικόνας &amp; Ήχου ΙΙ (Θ</a:t>
            </a:r>
            <a:r>
              <a:rPr lang="el-GR" sz="1400" dirty="0" smtClean="0">
                <a:solidFill>
                  <a:schemeClr val="accent5">
                    <a:lumMod val="75000"/>
                  </a:schemeClr>
                </a:solidFill>
              </a:rPr>
              <a:t>) - Ενότητα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3: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Φωτογραφικός φακός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Αθανάσιος </a:t>
            </a:r>
            <a:r>
              <a:rPr lang="el-GR" sz="1400" dirty="0" smtClean="0">
                <a:solidFill>
                  <a:schemeClr val="accent5">
                    <a:lumMod val="75000"/>
                  </a:schemeClr>
                </a:solidFill>
              </a:rPr>
              <a:t>Αραβαντινός, Τμήμα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Φωτογραφίας &amp; Οπτικοακουστικών</a:t>
            </a:r>
          </a:p>
        </p:txBody>
      </p:sp>
    </p:spTree>
    <p:extLst>
      <p:ext uri="{BB962C8B-B14F-4D97-AF65-F5344CB8AC3E}">
        <p14:creationId xmlns:p14="http://schemas.microsoft.com/office/powerpoint/2010/main" val="358124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>
          <a:xfrm>
            <a:off x="542610" y="337140"/>
            <a:ext cx="11139435" cy="646331"/>
          </a:xfr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dirty="0"/>
              <a:t>     </a:t>
            </a:r>
            <a:r>
              <a:rPr lang="el-GR" sz="4000" dirty="0"/>
              <a:t>Ασφαιρικές </a:t>
            </a:r>
            <a:r>
              <a:rPr lang="en-US" sz="4000" dirty="0"/>
              <a:t> </a:t>
            </a:r>
            <a:r>
              <a:rPr lang="el-GR" sz="4000" dirty="0" smtClean="0"/>
              <a:t>Διαθλαστικές  Επιφάνειες</a:t>
            </a:r>
            <a:endParaRPr lang="el-GR" sz="4000" dirty="0"/>
          </a:p>
        </p:txBody>
      </p:sp>
      <p:pic>
        <p:nvPicPr>
          <p:cNvPr id="2048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6" y="1268760"/>
            <a:ext cx="4714997" cy="2664296"/>
          </a:xfrm>
        </p:spPr>
      </p:pic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5950" y="3717033"/>
            <a:ext cx="4749639" cy="286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42166" y="6180974"/>
            <a:ext cx="5211766" cy="52322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spcBef>
                <a:spcPts val="0"/>
              </a:spcBef>
            </a:pP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Φυσική Εικόνας &amp; Ήχου ΙΙ (Θ</a:t>
            </a:r>
            <a:r>
              <a:rPr lang="el-GR" sz="1400" dirty="0" smtClean="0">
                <a:solidFill>
                  <a:schemeClr val="accent5">
                    <a:lumMod val="75000"/>
                  </a:schemeClr>
                </a:solidFill>
              </a:rPr>
              <a:t>) - Ενότητα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3: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Φωτογραφικός φακός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Αθανάσιος </a:t>
            </a:r>
            <a:r>
              <a:rPr lang="el-GR" sz="1400" dirty="0" smtClean="0">
                <a:solidFill>
                  <a:schemeClr val="accent5">
                    <a:lumMod val="75000"/>
                  </a:schemeClr>
                </a:solidFill>
              </a:rPr>
              <a:t>Αραβαντινός, Τμήμα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Φωτογραφίας &amp; Οπτικοακουστικών</a:t>
            </a:r>
          </a:p>
        </p:txBody>
      </p:sp>
    </p:spTree>
    <p:extLst>
      <p:ext uri="{BB962C8B-B14F-4D97-AF65-F5344CB8AC3E}">
        <p14:creationId xmlns:p14="http://schemas.microsoft.com/office/powerpoint/2010/main" val="411198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9106" b="7134"/>
          <a:stretch/>
        </p:blipFill>
        <p:spPr>
          <a:xfrm>
            <a:off x="1189422" y="874941"/>
            <a:ext cx="5386544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757335" y="1101318"/>
            <a:ext cx="1575900" cy="1751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98279" y="4346121"/>
            <a:ext cx="9525000" cy="2324100"/>
            <a:chOff x="1537765" y="4378778"/>
            <a:chExt cx="9525000" cy="23241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7765" y="4378778"/>
              <a:ext cx="9525000" cy="23241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661335" y="6395101"/>
              <a:ext cx="6096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https://photographyinfo.gr/blog/komisfalmatafotografikonfakon/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95108" y="183883"/>
            <a:ext cx="11153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b="1" dirty="0" smtClean="0"/>
              <a:t>ΚΟΜΗ </a:t>
            </a:r>
            <a:r>
              <a:rPr lang="el-GR" sz="4000" dirty="0"/>
              <a:t>(σε διατάξεις μεγάλου </a:t>
            </a:r>
            <a:r>
              <a:rPr lang="el-GR" sz="4000" dirty="0" smtClean="0"/>
              <a:t>γωνιακού ανοίγματος)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3986169" y="3289346"/>
            <a:ext cx="7128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Οι ακτίνες που διέρχονται από την περιφέρεια του φακού τέμνονται σε διαφορετικές θέσεις από εκείνες που διέρχονται κοντά στο οπτικό κέντρο  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→ </a:t>
            </a:r>
            <a:r>
              <a:rPr lang="el-GR" dirty="0" smtClean="0">
                <a:latin typeface="Arial Black" panose="020B0A04020102020204" pitchFamily="34" charset="0"/>
              </a:rPr>
              <a:t> </a:t>
            </a:r>
            <a:r>
              <a:rPr lang="el-GR" dirty="0" smtClean="0"/>
              <a:t>άνιση κατανομή φωτισμού</a:t>
            </a:r>
            <a:endParaRPr lang="en-US" dirty="0"/>
          </a:p>
        </p:txBody>
      </p:sp>
      <p:cxnSp>
        <p:nvCxnSpPr>
          <p:cNvPr id="10" name="Straight Arrow Connector 9"/>
          <p:cNvCxnSpPr>
            <a:endCxn id="3" idx="1"/>
          </p:cNvCxnSpPr>
          <p:nvPr/>
        </p:nvCxnSpPr>
        <p:spPr>
          <a:xfrm>
            <a:off x="6237514" y="1948543"/>
            <a:ext cx="1519821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92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87814" y="1843085"/>
            <a:ext cx="9526763" cy="3171826"/>
            <a:chOff x="937330" y="1809219"/>
            <a:chExt cx="9526763" cy="31718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7330" y="1809220"/>
              <a:ext cx="6343650" cy="317182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49822"/>
            <a:stretch/>
          </p:blipFill>
          <p:spPr>
            <a:xfrm>
              <a:off x="7280980" y="1809219"/>
              <a:ext cx="3183113" cy="3171825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937330" y="5792589"/>
            <a:ext cx="10227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https://www.lonelyspeck.com/a-practical-guide-to-lens-aberrations-and-the-lonely-speck-aberration-test/</a:t>
            </a:r>
          </a:p>
        </p:txBody>
      </p:sp>
      <p:sp>
        <p:nvSpPr>
          <p:cNvPr id="7" name="Rectangle 6"/>
          <p:cNvSpPr/>
          <p:nvPr/>
        </p:nvSpPr>
        <p:spPr>
          <a:xfrm>
            <a:off x="2871976" y="392417"/>
            <a:ext cx="60696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ΣΦΑΙΡΙΚΗ ΕΚΤΡΟΠΗ - ΚΟΜΗ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4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50" t="1853" r="6144" b="5020"/>
          <a:stretch/>
        </p:blipFill>
        <p:spPr>
          <a:xfrm>
            <a:off x="6220745" y="1455008"/>
            <a:ext cx="5779911" cy="4206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695" t="3941" r="4017" b="6231"/>
          <a:stretch/>
        </p:blipFill>
        <p:spPr>
          <a:xfrm>
            <a:off x="169901" y="1455008"/>
            <a:ext cx="5984487" cy="42062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6066" y="6093296"/>
            <a:ext cx="11135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https://www.lonelyspeck.com/a-practical-guide-to-lens-aberrations-and-the-lonely-speck-aberration-test/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3432" y="0"/>
            <a:ext cx="9871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ΣΦΑΙΡΙΚΗ ΕΚΤΡΟΠΗ – ΚΟΜΗ :  ΦΩΤΟΓΡΑΦΙΚΕΣ ΕΠΙΠΤΩΣΕΙΣ</a:t>
            </a:r>
            <a:endParaRPr lang="en-US" sz="3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18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61" y="231570"/>
            <a:ext cx="6974428" cy="42553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80337" y="80414"/>
            <a:ext cx="39770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ΑΣΤΙΓΜΑΤΙΣΜΟΣ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076" y="1185971"/>
            <a:ext cx="617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φωτεινό σημείο σε δευτερεύοντα άξονα υπό μεγάλη κλίση θ με τον κύριο άξονα του φακού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55076" y="3408510"/>
            <a:ext cx="4316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400" dirty="0" smtClean="0">
                <a:solidFill>
                  <a:prstClr val="black"/>
                </a:solidFill>
              </a:rPr>
              <a:t>είδωλο σημειακής φωτεινής πηγής: γραμμή αντί σημείου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75" y="4413159"/>
            <a:ext cx="6495351" cy="21651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1925" y="6058042"/>
            <a:ext cx="4203938" cy="520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https://www.lonelyspeck.com/a-practical-guide-to-lens-aberrations-and-the-lonely-speck-aberration-test/</a:t>
            </a:r>
          </a:p>
        </p:txBody>
      </p:sp>
      <p:sp>
        <p:nvSpPr>
          <p:cNvPr id="9" name="Striped Right Arrow 8"/>
          <p:cNvSpPr/>
          <p:nvPr/>
        </p:nvSpPr>
        <p:spPr>
          <a:xfrm rot="5400000">
            <a:off x="1558040" y="2480461"/>
            <a:ext cx="1246439" cy="464556"/>
          </a:xfrm>
          <a:prstGeom prst="stripedRightArrow">
            <a:avLst>
              <a:gd name="adj1" fmla="val 50000"/>
              <a:gd name="adj2" fmla="val 77150"/>
            </a:avLst>
          </a:prstGeom>
          <a:solidFill>
            <a:schemeClr val="accent4">
              <a:lumMod val="60000"/>
              <a:lumOff val="40000"/>
            </a:schemeClr>
          </a:solidFill>
          <a:ln w="53975">
            <a:solidFill>
              <a:srgbClr val="607BA7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2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198" y="1163398"/>
            <a:ext cx="8209072" cy="301752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807762" y="4326996"/>
          <a:ext cx="10334659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573"/>
                <a:gridCol w="2155371"/>
                <a:gridCol w="2503714"/>
                <a:gridCol w="1936400"/>
                <a:gridCol w="2254601"/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διάμετρος </a:t>
                      </a:r>
                      <a:r>
                        <a:rPr lang="en-US" sz="2000" dirty="0" smtClean="0"/>
                        <a:t>S</a:t>
                      </a:r>
                      <a:endParaRPr lang="el-GR" sz="2000" dirty="0" smtClean="0"/>
                    </a:p>
                    <a:p>
                      <a:pPr algn="r"/>
                      <a:r>
                        <a:rPr lang="en-US" sz="2000" dirty="0" smtClean="0"/>
                        <a:t>(km)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απόσταση </a:t>
                      </a:r>
                      <a:r>
                        <a:rPr lang="en-US" sz="2000" dirty="0" smtClean="0"/>
                        <a:t>D</a:t>
                      </a:r>
                      <a:r>
                        <a:rPr lang="el-GR" sz="2000" dirty="0" smtClean="0"/>
                        <a:t> από</a:t>
                      </a:r>
                      <a:r>
                        <a:rPr lang="el-GR" sz="2000" baseline="0" dirty="0" smtClean="0"/>
                        <a:t> Γη</a:t>
                      </a:r>
                      <a:endParaRPr lang="en-US" sz="2000" baseline="0" dirty="0" smtClean="0"/>
                    </a:p>
                    <a:p>
                      <a:pPr algn="r"/>
                      <a:r>
                        <a:rPr lang="en-US" sz="2000" baseline="0" dirty="0" smtClean="0"/>
                        <a:t>(km)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S/D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γωνία οράσεως </a:t>
                      </a:r>
                      <a:r>
                        <a:rPr lang="en-US" sz="2000" dirty="0" smtClean="0"/>
                        <a:t>V</a:t>
                      </a:r>
                      <a:endParaRPr lang="el-GR" sz="2000" dirty="0" smtClean="0"/>
                    </a:p>
                    <a:p>
                      <a:pPr algn="r"/>
                      <a:r>
                        <a:rPr lang="en-US" sz="2000" dirty="0" smtClean="0"/>
                        <a:t>(</a:t>
                      </a:r>
                      <a:r>
                        <a:rPr lang="el-GR" sz="2000" dirty="0" smtClean="0"/>
                        <a:t>μοιρες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ΣΕΛΗΝΗ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3474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384,400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0.009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0.5</a:t>
                      </a:r>
                      <a:endParaRPr lang="en-US" sz="2000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l-GR" sz="2000" b="1" dirty="0" smtClean="0"/>
                        <a:t>ΗΛΙΟΣ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1,393,000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149,600,000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0.009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0.5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6876" y="255419"/>
            <a:ext cx="9996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Αλλά</a:t>
            </a:r>
            <a:r>
              <a:rPr lang="el-GR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l-GR" sz="28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διαφορετικά</a:t>
            </a:r>
            <a:r>
              <a:rPr lang="el-GR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αντικείμενα με την </a:t>
            </a:r>
            <a:r>
              <a:rPr lang="el-GR" sz="28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ίδια</a:t>
            </a:r>
            <a:r>
              <a:rPr lang="el-GR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γωνία οράσεως</a:t>
            </a:r>
            <a:r>
              <a:rPr lang="el-G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89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3753" y="6139884"/>
            <a:ext cx="4251136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/>
              <a:t>https://exposuretherapy.ca/photography-guide/lens-aberrations-and-distortion/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2720" y="76446"/>
            <a:ext cx="8819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srgbClr val="607B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ΑΣΤΙΓΜΑΤΙΣΜΟΣ: ΦΩΤΟΓΡΑΦΙΚΕΣ ΕΠΙΠΤΩΣΕΙΣ</a:t>
            </a:r>
            <a:endParaRPr lang="en-US" sz="3600" dirty="0">
              <a:solidFill>
                <a:srgbClr val="607B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53639" y="735623"/>
            <a:ext cx="7753790" cy="5927481"/>
            <a:chOff x="2297283" y="474013"/>
            <a:chExt cx="7753790" cy="592748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23592" y="474013"/>
              <a:ext cx="5927481" cy="592748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297283" y="4498364"/>
              <a:ext cx="1547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 smtClean="0"/>
                <a:t>Οπτικό κέντρο φακού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3809636" y="4096512"/>
              <a:ext cx="852852" cy="559776"/>
            </a:xfrm>
            <a:prstGeom prst="straightConnector1">
              <a:avLst/>
            </a:prstGeom>
            <a:ln w="28575">
              <a:solidFill>
                <a:srgbClr val="DD181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563699" y="1266591"/>
            <a:ext cx="4002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κηλίδωση (άλως) διαγώνια γύρω από τις ανταύγειες </a:t>
            </a:r>
          </a:p>
          <a:p>
            <a:r>
              <a:rPr lang="el-GR" sz="2400" dirty="0" smtClean="0"/>
              <a:t>(κάθετα </a:t>
            </a:r>
            <a:r>
              <a:rPr lang="el-GR" sz="2400" dirty="0"/>
              <a:t>στον οπτικό </a:t>
            </a:r>
            <a:r>
              <a:rPr lang="el-GR" sz="2400" dirty="0" smtClean="0"/>
              <a:t>άξονα): </a:t>
            </a:r>
          </a:p>
          <a:p>
            <a:r>
              <a:rPr lang="el-GR" sz="2400" i="1" dirty="0" smtClean="0"/>
              <a:t>ακτινικός</a:t>
            </a:r>
            <a:r>
              <a:rPr lang="el-GR" sz="2400" dirty="0" smtClean="0"/>
              <a:t> </a:t>
            </a:r>
            <a:r>
              <a:rPr lang="el-GR" sz="2400" dirty="0"/>
              <a:t>αστιγματισμός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002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931" y="1499909"/>
            <a:ext cx="5768142" cy="3137405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296" y="1401938"/>
            <a:ext cx="5046000" cy="32353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480458" y="326572"/>
            <a:ext cx="101466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Καμπύλωση Πεδίου (σε διατάξεις μεγάλου οπτικού πεδίου)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740296" y="4874688"/>
            <a:ext cx="5211766" cy="52322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spcBef>
                <a:spcPts val="0"/>
              </a:spcBef>
            </a:pP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Φυσική Εικόνας &amp; Ήχου ΙΙ (Θ</a:t>
            </a:r>
            <a:r>
              <a:rPr lang="el-GR" sz="1400" dirty="0" smtClean="0">
                <a:solidFill>
                  <a:schemeClr val="accent5">
                    <a:lumMod val="75000"/>
                  </a:schemeClr>
                </a:solidFill>
              </a:rPr>
              <a:t>) - Ενότητα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3: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Φωτογραφικός φακός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Αθανάσιος </a:t>
            </a:r>
            <a:r>
              <a:rPr lang="el-GR" sz="1400" dirty="0" smtClean="0">
                <a:solidFill>
                  <a:schemeClr val="accent5">
                    <a:lumMod val="75000"/>
                  </a:schemeClr>
                </a:solidFill>
              </a:rPr>
              <a:t>Αραβαντινός, Τμήμα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Φωτογραφίας &amp; Οπτικοακουστικών</a:t>
            </a:r>
          </a:p>
        </p:txBody>
      </p:sp>
    </p:spTree>
    <p:extLst>
      <p:ext uri="{BB962C8B-B14F-4D97-AF65-F5344CB8AC3E}">
        <p14:creationId xmlns:p14="http://schemas.microsoft.com/office/powerpoint/2010/main" val="6870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112" y="1001062"/>
            <a:ext cx="6667500" cy="5105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1664" y="6078943"/>
            <a:ext cx="6130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https://expertphotography.com/lens-aberrations-photography/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508" y="188640"/>
            <a:ext cx="11574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ΚΑΜΠΥΛΩΣΗ ΠΕΔΙΟΥ: ΦΩΤΟΓΡΑΦΙΚΕΣ ΕΠΙΠΤΩΣΕΙΣ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843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2236" y="37618"/>
            <a:ext cx="4793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/>
              <a:t>Παραμόρφωση Ειδώλου</a:t>
            </a:r>
            <a:endParaRPr lang="en-US" sz="3600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140611" y="1889256"/>
            <a:ext cx="6550689" cy="417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40" t="2834" r="66120" b="5967"/>
          <a:stretch/>
        </p:blipFill>
        <p:spPr>
          <a:xfrm>
            <a:off x="9329057" y="3333872"/>
            <a:ext cx="1930908" cy="1926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3753" r="5311" b="5801"/>
          <a:stretch/>
        </p:blipFill>
        <p:spPr>
          <a:xfrm>
            <a:off x="7162800" y="360784"/>
            <a:ext cx="2071300" cy="1990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991" y="770763"/>
            <a:ext cx="6346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Η εγκάρσια μεγέθυνση είναι </a:t>
            </a:r>
            <a:r>
              <a:rPr lang="el-GR" sz="2000" dirty="0"/>
              <a:t>διαφορετική</a:t>
            </a:r>
            <a:r>
              <a:rPr lang="el-GR" sz="2000" dirty="0" smtClean="0"/>
              <a:t> για τμήματα του αντικειμένου σε διαφορετική απόσταση (πλησιέστερα ή πιο απομακρυσμένα) από τον κύριο άξονα του φακού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3418176" y="6177889"/>
            <a:ext cx="6273123" cy="52322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spcBef>
                <a:spcPts val="0"/>
              </a:spcBef>
            </a:pP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Φυσική Εικόνας &amp; Ήχου ΙΙ (Θ</a:t>
            </a:r>
            <a:r>
              <a:rPr lang="el-GR" sz="1400" dirty="0" smtClean="0">
                <a:solidFill>
                  <a:schemeClr val="accent5">
                    <a:lumMod val="75000"/>
                  </a:schemeClr>
                </a:solidFill>
              </a:rPr>
              <a:t>) - Ενότητα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3: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Φωτογραφικός φακός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Αθανάσιος </a:t>
            </a:r>
            <a:r>
              <a:rPr lang="el-GR" sz="1400" dirty="0" smtClean="0">
                <a:solidFill>
                  <a:schemeClr val="accent5">
                    <a:lumMod val="75000"/>
                  </a:schemeClr>
                </a:solidFill>
              </a:rPr>
              <a:t>Αραβαντινός, Τμήμα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Φωτογραφίας &amp; </a:t>
            </a:r>
            <a:r>
              <a:rPr lang="el-GR" sz="1400" dirty="0" smtClean="0">
                <a:solidFill>
                  <a:schemeClr val="accent5">
                    <a:lumMod val="75000"/>
                  </a:schemeClr>
                </a:solidFill>
              </a:rPr>
              <a:t>Οπτικοακουστικών Τεχνών</a:t>
            </a:r>
            <a:endParaRPr lang="el-GR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3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959" y="592067"/>
            <a:ext cx="5918671" cy="5723363"/>
          </a:xfrm>
        </p:spPr>
      </p:pic>
      <p:sp>
        <p:nvSpPr>
          <p:cNvPr id="5" name="Rectangle 4"/>
          <p:cNvSpPr/>
          <p:nvPr/>
        </p:nvSpPr>
        <p:spPr>
          <a:xfrm>
            <a:off x="3434959" y="6309783"/>
            <a:ext cx="6141866" cy="52322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spcBef>
                <a:spcPts val="0"/>
              </a:spcBef>
            </a:pP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Φυσική Εικόνας &amp; Ήχου ΙΙ (Θ</a:t>
            </a:r>
            <a:r>
              <a:rPr lang="el-GR" sz="1400" dirty="0" smtClean="0">
                <a:solidFill>
                  <a:schemeClr val="accent5">
                    <a:lumMod val="75000"/>
                  </a:schemeClr>
                </a:solidFill>
              </a:rPr>
              <a:t>) - Ενότητα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3: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Φωτογραφικός φακός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Αθανάσιος </a:t>
            </a:r>
            <a:r>
              <a:rPr lang="el-GR" sz="1400" dirty="0" smtClean="0">
                <a:solidFill>
                  <a:schemeClr val="accent5">
                    <a:lumMod val="75000"/>
                  </a:schemeClr>
                </a:solidFill>
              </a:rPr>
              <a:t>Αραβαντινός, Τμήμα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Φωτογραφίας &amp; </a:t>
            </a:r>
            <a:r>
              <a:rPr lang="el-GR" sz="1400" dirty="0" smtClean="0">
                <a:solidFill>
                  <a:schemeClr val="accent5">
                    <a:lumMod val="75000"/>
                  </a:schemeClr>
                </a:solidFill>
              </a:rPr>
              <a:t>Οπτικοακουστικών Τεχνών</a:t>
            </a:r>
            <a:endParaRPr lang="el-GR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title"/>
          </p:nvPr>
        </p:nvSpPr>
        <p:spPr>
          <a:xfrm>
            <a:off x="100652" y="148875"/>
            <a:ext cx="11963400" cy="646331"/>
          </a:xfr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l-GR" sz="4000" dirty="0" smtClean="0"/>
              <a:t>Πιθοειδής – Μηνοειδής  Γραμμική παραμόρφωση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1522" y="1366683"/>
            <a:ext cx="2524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εγκάρσια μεγέθυνση </a:t>
            </a:r>
            <a:r>
              <a:rPr lang="el-GR" u="sng" dirty="0" smtClean="0"/>
              <a:t>μεγαλύτερη </a:t>
            </a:r>
            <a:r>
              <a:rPr lang="el-GR" b="1" u="sng" dirty="0" smtClean="0"/>
              <a:t>κοντά</a:t>
            </a:r>
            <a:r>
              <a:rPr lang="el-GR" u="sng" dirty="0" smtClean="0"/>
              <a:t> </a:t>
            </a:r>
            <a:r>
              <a:rPr lang="el-GR" dirty="0" smtClean="0"/>
              <a:t>στον κύριο άξονα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99542" y="1366683"/>
            <a:ext cx="1230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πιθοειδής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164532" y="3222109"/>
            <a:ext cx="1272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μηνοειδής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9480376" y="5027556"/>
            <a:ext cx="2549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ορθοσκοπικό σύστημα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31522" y="3026384"/>
            <a:ext cx="2524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εγκάρσια μεγέθυνση </a:t>
            </a:r>
            <a:r>
              <a:rPr lang="el-GR" u="sng" dirty="0" smtClean="0"/>
              <a:t>μεγαλύτερη </a:t>
            </a:r>
            <a:r>
              <a:rPr lang="el-GR" b="1" u="sng" dirty="0" smtClean="0"/>
              <a:t>μακριά</a:t>
            </a:r>
            <a:r>
              <a:rPr lang="el-GR" u="sng" dirty="0" smtClean="0"/>
              <a:t> </a:t>
            </a:r>
            <a:r>
              <a:rPr lang="el-GR" dirty="0" smtClean="0"/>
              <a:t>από τον κύριο άξονα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31522" y="4947672"/>
            <a:ext cx="30034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/>
              <a:t>διόρθωση παραμόρφωσης ειδώλου: </a:t>
            </a:r>
          </a:p>
        </p:txBody>
      </p:sp>
    </p:spTree>
    <p:extLst>
      <p:ext uri="{BB962C8B-B14F-4D97-AF65-F5344CB8AC3E}">
        <p14:creationId xmlns:p14="http://schemas.microsoft.com/office/powerpoint/2010/main" val="89957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26" y="2015848"/>
            <a:ext cx="4946290" cy="3291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58648"/>
            <a:ext cx="5633275" cy="37490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330" y="5850900"/>
            <a:ext cx="5168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https://focus-review.com/en/what-is-lens-distortion/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3552" y="86713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ΠΑΡΑΜΟΡΦΩΣΗ ΕΙΔΩΛΟΥ</a:t>
            </a:r>
            <a:r>
              <a:rPr lang="el-GR" sz="36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6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ΦΩΤΟΓΡΑΦΙΚΕΣ ΕΠΙΠΤΩΣΕΙΣ</a:t>
            </a:r>
            <a:endParaRPr lang="en-US" sz="36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261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1052736"/>
            <a:ext cx="6667500" cy="50006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86806" y="6165304"/>
            <a:ext cx="5818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sz="1600" dirty="0"/>
              <a:t>expertphotography.com/lens-aberrations-photography</a:t>
            </a:r>
            <a:r>
              <a:rPr lang="en-US" dirty="0"/>
              <a:t>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7568" y="211935"/>
            <a:ext cx="7575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Καλλιτεχνικές</a:t>
            </a:r>
            <a:r>
              <a:rPr lang="el-GR" sz="2800" dirty="0" smtClean="0"/>
              <a:t> παραμορφώσεις: φακός </a:t>
            </a:r>
            <a:r>
              <a:rPr lang="en-US" sz="2800" dirty="0" smtClean="0"/>
              <a:t>fish-eye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682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>
          <a:xfrm>
            <a:off x="729343" y="220001"/>
            <a:ext cx="10515600" cy="701731"/>
          </a:xfr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dirty="0" smtClean="0"/>
              <a:t>Διαμήκης Χρωματική Εκτροπή</a:t>
            </a:r>
          </a:p>
        </p:txBody>
      </p:sp>
      <p:pic>
        <p:nvPicPr>
          <p:cNvPr id="4098" name="Picture 2" descr="Chromatic aberration lens diagram.sv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440" y="1196752"/>
            <a:ext cx="7182377" cy="432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19536" y="5399891"/>
            <a:ext cx="4387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en-US" sz="1200" dirty="0">
                <a:hlinkClick r:id="rId4"/>
              </a:rPr>
              <a:t>Chromatic aberration lens diagram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από </a:t>
            </a:r>
            <a:r>
              <a:rPr lang="en-US" sz="1200" dirty="0" err="1">
                <a:hlinkClick r:id="rId5" tooltip="User:Hanabi123"/>
              </a:rPr>
              <a:t>H</a:t>
            </a:r>
            <a:r>
              <a:rPr lang="en-US" sz="1200" dirty="0" err="1">
                <a:hlinkClick r:id="rId6"/>
              </a:rPr>
              <a:t>DrBob</a:t>
            </a:r>
            <a:r>
              <a:rPr lang="el-GR" sz="1200" dirty="0"/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διαθέσιμο με άδεια </a:t>
            </a:r>
            <a:r>
              <a:rPr lang="en-US" sz="1200" dirty="0">
                <a:hlinkClick r:id="rId7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79976" y="6237312"/>
            <a:ext cx="6083613" cy="52322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spcBef>
                <a:spcPts val="0"/>
              </a:spcBef>
            </a:pP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Φυσική Εικόνας &amp; Ήχου ΙΙ (Θ</a:t>
            </a:r>
            <a:r>
              <a:rPr lang="el-GR" sz="1400" dirty="0" smtClean="0">
                <a:solidFill>
                  <a:schemeClr val="accent5">
                    <a:lumMod val="75000"/>
                  </a:schemeClr>
                </a:solidFill>
              </a:rPr>
              <a:t>) - Ενότητα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3: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Φωτογραφικός φακός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Αθανάσιος </a:t>
            </a:r>
            <a:r>
              <a:rPr lang="el-GR" sz="1400" dirty="0" smtClean="0">
                <a:solidFill>
                  <a:schemeClr val="accent5">
                    <a:lumMod val="75000"/>
                  </a:schemeClr>
                </a:solidFill>
              </a:rPr>
              <a:t>Αραβαντινός, Τμήμα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Φωτογραφίας &amp; </a:t>
            </a:r>
            <a:r>
              <a:rPr lang="el-GR" sz="1400" dirty="0" smtClean="0">
                <a:solidFill>
                  <a:schemeClr val="accent5">
                    <a:lumMod val="75000"/>
                  </a:schemeClr>
                </a:solidFill>
              </a:rPr>
              <a:t>Οπτικοακουστικών Τεχνών</a:t>
            </a:r>
            <a:endParaRPr lang="el-GR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2264" y="921732"/>
            <a:ext cx="3491325" cy="310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8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Εγκάρσια Χρωματική Εκτροπή</a:t>
            </a:r>
          </a:p>
        </p:txBody>
      </p:sp>
      <p:pic>
        <p:nvPicPr>
          <p:cNvPr id="1433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1955309"/>
            <a:ext cx="8229600" cy="3523647"/>
          </a:xfrm>
        </p:spPr>
      </p:pic>
      <p:sp>
        <p:nvSpPr>
          <p:cNvPr id="5" name="Rectangle 4"/>
          <p:cNvSpPr/>
          <p:nvPr/>
        </p:nvSpPr>
        <p:spPr>
          <a:xfrm>
            <a:off x="5663952" y="6093888"/>
            <a:ext cx="6332294" cy="52322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spcBef>
                <a:spcPts val="0"/>
              </a:spcBef>
            </a:pP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Φυσική Εικόνας &amp; Ήχου ΙΙ (Θ</a:t>
            </a:r>
            <a:r>
              <a:rPr lang="el-GR" sz="1400" dirty="0" smtClean="0">
                <a:solidFill>
                  <a:schemeClr val="accent5">
                    <a:lumMod val="75000"/>
                  </a:schemeClr>
                </a:solidFill>
              </a:rPr>
              <a:t>) - Ενότητα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3: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Φωτογραφικός φακός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Αθανάσιος </a:t>
            </a:r>
            <a:r>
              <a:rPr lang="el-GR" sz="1400" dirty="0" smtClean="0">
                <a:solidFill>
                  <a:schemeClr val="accent5">
                    <a:lumMod val="75000"/>
                  </a:schemeClr>
                </a:solidFill>
              </a:rPr>
              <a:t>Αραβαντινός, Τμήμα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sz="1400" dirty="0">
                <a:solidFill>
                  <a:schemeClr val="accent5">
                    <a:lumMod val="75000"/>
                  </a:schemeClr>
                </a:solidFill>
              </a:rPr>
              <a:t>Φωτογραφίας &amp; </a:t>
            </a:r>
            <a:r>
              <a:rPr lang="el-GR" sz="1400" dirty="0" smtClean="0">
                <a:solidFill>
                  <a:schemeClr val="accent5">
                    <a:lumMod val="75000"/>
                  </a:schemeClr>
                </a:solidFill>
              </a:rPr>
              <a:t>Οπτικοακουστικών Τεχνών</a:t>
            </a:r>
            <a:endParaRPr lang="el-GR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1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smtClean="0"/>
              <a:t>Αχρωματικό Ζεύγος Φακών</a:t>
            </a:r>
          </a:p>
        </p:txBody>
      </p:sp>
      <p:pic>
        <p:nvPicPr>
          <p:cNvPr id="1536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2301065"/>
            <a:ext cx="8229600" cy="2832132"/>
          </a:xfrm>
        </p:spPr>
      </p:pic>
      <p:sp>
        <p:nvSpPr>
          <p:cNvPr id="5" name="Rectangle 4"/>
          <p:cNvSpPr/>
          <p:nvPr/>
        </p:nvSpPr>
        <p:spPr>
          <a:xfrm>
            <a:off x="6762709" y="6104773"/>
            <a:ext cx="5211766" cy="52322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Φυσική Εικόνας &amp; Ήχου ΙΙ (Θ</a:t>
            </a:r>
            <a:r>
              <a:rPr lang="el-GR" sz="1400" dirty="0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) - Ενότητα </a:t>
            </a:r>
            <a:r>
              <a:rPr lang="el-GR" sz="14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3:</a:t>
            </a:r>
            <a:r>
              <a:rPr lang="en-US" sz="14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l-GR" sz="14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Φωτογραφικός φακός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el-GR" sz="14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Αθανάσιος </a:t>
            </a:r>
            <a:r>
              <a:rPr lang="el-GR" sz="1400" dirty="0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Αραβαντινός, Τμήμα</a:t>
            </a:r>
            <a:r>
              <a:rPr lang="en-US" sz="1400" dirty="0" smtClean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l-GR" sz="14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Φωτογραφίας &amp; Οπτικοακουστικών</a:t>
            </a:r>
          </a:p>
        </p:txBody>
      </p:sp>
    </p:spTree>
    <p:extLst>
      <p:ext uri="{BB962C8B-B14F-4D97-AF65-F5344CB8AC3E}">
        <p14:creationId xmlns:p14="http://schemas.microsoft.com/office/powerpoint/2010/main" val="347664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91" y="1412088"/>
            <a:ext cx="6488294" cy="41063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6137" y="245326"/>
            <a:ext cx="4590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3600" dirty="0" smtClean="0">
                <a:solidFill>
                  <a:prstClr val="black"/>
                </a:solidFill>
                <a:latin typeface="Calibri" panose="020F0502020204030204"/>
              </a:rPr>
              <a:t>Ανθρώπινος Οφθαλμός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378" y="1127087"/>
            <a:ext cx="3726008" cy="444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4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upload.wikimedia.org/wikipedia/commons/0/04/Lens6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188" y="1992570"/>
            <a:ext cx="6996608" cy="421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67492" y="6207386"/>
            <a:ext cx="5976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https://upload.wikimedia.org/wikipedia/commons/0/04/Lens6b.png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69188" y="332656"/>
                <a:ext cx="8065670" cy="57836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2800" dirty="0" smtClean="0">
                    <a:solidFill>
                      <a:prstClr val="black"/>
                    </a:solidFill>
                  </a:rPr>
                  <a:t>ΑΧΡΩΜΑΤΙΚΟ ΖΕΥΓΟΣ ΦΑΚΩΝ 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rgbClr val="0070C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2800" i="1">
                            <a:solidFill>
                              <a:srgbClr val="0070C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𝑟𝑒𝑑</m:t>
                        </m:r>
                      </m:sub>
                      <m:sup>
                        <m:r>
                          <a:rPr lang="el-GR" sz="2800" i="1">
                            <a:solidFill>
                              <a:srgbClr val="0070C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𝛴</m:t>
                        </m:r>
                      </m:sup>
                    </m:sSubSup>
                    <m:r>
                      <a:rPr lang="en-US" sz="2800" i="1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i="1">
                            <a:solidFill>
                              <a:srgbClr val="0070C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2800" i="1">
                            <a:solidFill>
                              <a:srgbClr val="0070C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𝑏𝑙𝑢𝑒</m:t>
                        </m:r>
                      </m:sub>
                      <m:sup>
                        <m:r>
                          <a:rPr lang="el-GR" sz="2800" i="1">
                            <a:solidFill>
                              <a:srgbClr val="0070C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𝛴</m:t>
                        </m:r>
                      </m:sup>
                    </m:sSubSup>
                    <m:r>
                      <a:rPr lang="el-GR" sz="2800" i="1" smtClean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Sup>
                      <m:sSubSupPr>
                        <m:ctrlPr>
                          <a:rPr lang="en-US" sz="2800" i="1">
                            <a:solidFill>
                              <a:srgbClr val="0070C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2800" i="1">
                            <a:solidFill>
                              <a:srgbClr val="0070C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𝑔𝑟𝑒𝑒𝑛</m:t>
                        </m:r>
                      </m:sub>
                      <m:sup>
                        <m:r>
                          <a:rPr lang="el-GR" sz="2800" i="1">
                            <a:solidFill>
                              <a:srgbClr val="0070C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𝛴</m:t>
                        </m:r>
                      </m:sup>
                    </m:sSubSup>
                  </m:oMath>
                </a14:m>
                <a:endParaRPr lang="en-US" sz="2800" baseline="-25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188" y="332656"/>
                <a:ext cx="8065670" cy="57836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970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2" y="1484784"/>
            <a:ext cx="3222104" cy="4213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979740"/>
            <a:ext cx="6638529" cy="53202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92144" y="6130703"/>
            <a:ext cx="4494585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https://en.wikipedia.org/wiki/Chromatic_aberration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344" y="189754"/>
            <a:ext cx="11893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ΧΡΩΜΑΤΙΚΗ ΕΚΤΡΟΠΗ: ΦΩΤΟΓΡΑΦΙΚΕΣ ΕΠΙΠΤΩΣΕΙΣ</a:t>
            </a:r>
            <a:endParaRPr lang="en-US" sz="36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549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411" y="44624"/>
            <a:ext cx="7958658" cy="59689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47528" y="6453339"/>
            <a:ext cx="8588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https://www.photokonnexion.com/definition-photographic-lens-camera-lens-photographic-objective-lens/</a:t>
            </a:r>
          </a:p>
        </p:txBody>
      </p:sp>
    </p:spTree>
    <p:extLst>
      <p:ext uri="{BB962C8B-B14F-4D97-AF65-F5344CB8AC3E}">
        <p14:creationId xmlns:p14="http://schemas.microsoft.com/office/powerpoint/2010/main" val="348895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smtClean="0"/>
              <a:t>Φωτογραφικός Φακός</a:t>
            </a:r>
          </a:p>
        </p:txBody>
      </p:sp>
      <p:sp>
        <p:nvSpPr>
          <p:cNvPr id="19464" name="Rectangle 8"/>
          <p:cNvSpPr>
            <a:spLocks noGrp="1" noChangeArrowheads="1"/>
          </p:cNvSpPr>
          <p:nvPr>
            <p:ph idx="1"/>
          </p:nvPr>
        </p:nvSpPr>
        <p:spPr>
          <a:xfrm>
            <a:off x="1026332" y="1340768"/>
            <a:ext cx="10166920" cy="504056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800" b="1" dirty="0"/>
              <a:t>Σκοπός:</a:t>
            </a:r>
            <a:r>
              <a:rPr lang="el-GR" sz="2800" dirty="0"/>
              <a:t> Η συλλογή του φωτός από το θέμα και η κατάλληλη εστίαση του σε φωτοευαίσθητη επιφάνεια.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800" b="1" dirty="0"/>
              <a:t>Εστιακή απόσταση: </a:t>
            </a:r>
            <a:r>
              <a:rPr lang="el-GR" sz="2800" dirty="0"/>
              <a:t>Η απόσταση που χωρίζει το εστιασμένο είδωλο ενός πολύ μακρινού αντικειμένου από τον φωτογραφικό φακό.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800" dirty="0"/>
              <a:t>Μεγάλη εστιακή απόσταση αντιστοιχεί σε μεγάλη μεγέθυνση.</a:t>
            </a:r>
          </a:p>
        </p:txBody>
      </p:sp>
    </p:spTree>
    <p:extLst>
      <p:ext uri="{BB962C8B-B14F-4D97-AF65-F5344CB8AC3E}">
        <p14:creationId xmlns:p14="http://schemas.microsoft.com/office/powerpoint/2010/main" val="408888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3017895" y="198221"/>
            <a:ext cx="2656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3200" dirty="0" smtClean="0">
                <a:solidFill>
                  <a:prstClr val="black"/>
                </a:solidFill>
                <a:latin typeface="Calibri" panose="020F0502020204030204"/>
              </a:rPr>
              <a:t>ΛΕΠΤΟΙ ΦΑΚΟΙ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410" y="517897"/>
            <a:ext cx="3627290" cy="2724405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15624" y="3929726"/>
            <a:ext cx="685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στιακές αποστάσεις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 (Focal Lengths) : 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Ο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E=</a:t>
            </a:r>
            <a:r>
              <a:rPr lang="en-US" sz="2400" i="1" dirty="0" smtClean="0">
                <a:solidFill>
                  <a:prstClr val="black"/>
                </a:solidFill>
                <a:latin typeface="Calibri" panose="020F0502020204030204"/>
              </a:rPr>
              <a:t>f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, ΟΕ΄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=</a:t>
            </a:r>
            <a:r>
              <a:rPr lang="en-US" sz="2400" i="1" dirty="0" smtClean="0">
                <a:solidFill>
                  <a:prstClr val="black"/>
                </a:solidFill>
                <a:latin typeface="Calibri" panose="020F0502020204030204"/>
              </a:rPr>
              <a:t>f</a:t>
            </a:r>
            <a:r>
              <a:rPr lang="el-GR" sz="2400" i="1" dirty="0" smtClean="0">
                <a:solidFill>
                  <a:prstClr val="black"/>
                </a:solidFill>
                <a:latin typeface="Calibri" panose="020F0502020204030204"/>
              </a:rPr>
              <a:t>΄</a:t>
            </a:r>
            <a:endParaRPr lang="en-US" sz="2400" i="1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867898" y="4786669"/>
            <a:ext cx="14896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solidFill>
                  <a:prstClr val="black"/>
                </a:solidFill>
                <a:latin typeface="Calibri" panose="020F0502020204030204"/>
              </a:rPr>
              <a:t>Αν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en-US" sz="2400" baseline="-25000" dirty="0" smtClean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l-GR" sz="2400" dirty="0" smtClean="0">
                <a:solidFill>
                  <a:prstClr val="black"/>
                </a:solidFill>
                <a:latin typeface="Calibri" panose="020F0502020204030204"/>
              </a:rPr>
              <a:t>=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en-US" sz="2400" baseline="-25000" dirty="0" smtClean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en-US" sz="2400" baseline="-25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037229" y="4725114"/>
            <a:ext cx="1917513" cy="523220"/>
          </a:xfrm>
          <a:prstGeom prst="rect">
            <a:avLst/>
          </a:prstGeom>
          <a:ln w="28575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00" dirty="0">
                <a:solidFill>
                  <a:prstClr val="black"/>
                </a:solidFill>
              </a:rPr>
              <a:t>Ο</a:t>
            </a:r>
            <a:r>
              <a:rPr lang="en-US" sz="2800" dirty="0">
                <a:solidFill>
                  <a:prstClr val="black"/>
                </a:solidFill>
              </a:rPr>
              <a:t>E</a:t>
            </a:r>
            <a:r>
              <a:rPr lang="el-GR" sz="2800" dirty="0">
                <a:solidFill>
                  <a:prstClr val="black"/>
                </a:solidFill>
              </a:rPr>
              <a:t> =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l-GR" sz="2800" dirty="0">
                <a:solidFill>
                  <a:prstClr val="black"/>
                </a:solidFill>
              </a:rPr>
              <a:t>ΟΕ</a:t>
            </a:r>
            <a:r>
              <a:rPr lang="el-GR" sz="2800" dirty="0" smtClean="0">
                <a:solidFill>
                  <a:prstClr val="black"/>
                </a:solidFill>
              </a:rPr>
              <a:t>΄= </a:t>
            </a:r>
            <a:r>
              <a:rPr lang="en-US" sz="2800" i="1" dirty="0" smtClean="0">
                <a:solidFill>
                  <a:prstClr val="black"/>
                </a:solidFill>
                <a:ea typeface="Cambria Math" panose="02040503050406030204" pitchFamily="18" charset="0"/>
              </a:rPr>
              <a:t>f</a:t>
            </a:r>
            <a:r>
              <a:rPr lang="el-GR" sz="2800" dirty="0" smtClean="0">
                <a:solidFill>
                  <a:prstClr val="black"/>
                </a:solidFill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5" name="Right Arrow 74"/>
          <p:cNvSpPr/>
          <p:nvPr/>
        </p:nvSpPr>
        <p:spPr>
          <a:xfrm>
            <a:off x="3173575" y="4965082"/>
            <a:ext cx="560047" cy="1725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613941" y="5711308"/>
                <a:ext cx="10482100" cy="824265"/>
              </a:xfrm>
              <a:prstGeom prst="rect">
                <a:avLst/>
              </a:prstGeom>
              <a:noFill/>
              <a:ln w="38100">
                <a:solidFill>
                  <a:schemeClr val="accent6"/>
                </a:solidFill>
                <a:prstDash val="sysDash"/>
              </a:ln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2800" dirty="0" smtClean="0">
                    <a:solidFill>
                      <a:prstClr val="black"/>
                    </a:solidFill>
                    <a:latin typeface="Calibri" panose="020F0502020204030204"/>
                  </a:rPr>
                  <a:t>Οπτική Ισχύς: 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l-GR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sz="2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l-G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l-GR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sSub>
                          <m:sSubPr>
                            <m:ctrlPr>
                              <a:rPr lang="el-G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𝜎𝜏𝜊𝜈</m:t>
                            </m:r>
                            <m:r>
                              <a:rPr lang="el-GR" sz="2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l-GR" sz="2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𝛼𝜀𝜌𝛼</m:t>
                            </m:r>
                            <m:r>
                              <a:rPr lang="el-GR" sz="2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groupChr>
                    <m:r>
                      <a:rPr lang="el-GR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l-GR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l-GR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l-GR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l-GR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l-GR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sz="2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sz="28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l-GR" sz="28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8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l-G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l-GR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8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sz="2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941" y="5711308"/>
                <a:ext cx="10482100" cy="824265"/>
              </a:xfrm>
              <a:prstGeom prst="rect">
                <a:avLst/>
              </a:prstGeom>
              <a:blipFill rotWithShape="0">
                <a:blip r:embed="rId4"/>
                <a:stretch>
                  <a:fillRect l="-1043" b="-1418"/>
                </a:stretch>
              </a:blipFill>
              <a:ln w="38100">
                <a:solidFill>
                  <a:schemeClr val="accent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8" name="Group 87"/>
          <p:cNvGrpSpPr/>
          <p:nvPr/>
        </p:nvGrpSpPr>
        <p:grpSpPr>
          <a:xfrm>
            <a:off x="394750" y="1349383"/>
            <a:ext cx="7502962" cy="2429194"/>
            <a:chOff x="394750" y="1349383"/>
            <a:chExt cx="7502962" cy="2429194"/>
          </a:xfrm>
        </p:grpSpPr>
        <p:grpSp>
          <p:nvGrpSpPr>
            <p:cNvPr id="57" name="Group 56"/>
            <p:cNvGrpSpPr/>
            <p:nvPr/>
          </p:nvGrpSpPr>
          <p:grpSpPr>
            <a:xfrm>
              <a:off x="394750" y="1406175"/>
              <a:ext cx="7502962" cy="2372402"/>
              <a:chOff x="1178224" y="2404550"/>
              <a:chExt cx="7502962" cy="2372402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4208436" y="2404550"/>
                <a:ext cx="114300" cy="2057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 flipV="1">
                <a:off x="1397415" y="3433249"/>
                <a:ext cx="7283771" cy="303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7" name="Group 66"/>
              <p:cNvGrpSpPr/>
              <p:nvPr/>
            </p:nvGrpSpPr>
            <p:grpSpPr>
              <a:xfrm>
                <a:off x="4263692" y="2884298"/>
                <a:ext cx="2774489" cy="1892654"/>
                <a:chOff x="4293110" y="1119060"/>
                <a:chExt cx="2195429" cy="1969687"/>
              </a:xfrm>
            </p:grpSpPr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4480459" y="1289396"/>
                  <a:ext cx="356309" cy="324320"/>
                </a:xfrm>
                <a:prstGeom prst="straightConnector1">
                  <a:avLst/>
                </a:prstGeom>
                <a:ln>
                  <a:solidFill>
                    <a:schemeClr val="accent4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4293110" y="1119060"/>
                  <a:ext cx="2195429" cy="1969687"/>
                </a:xfrm>
                <a:prstGeom prst="line">
                  <a:avLst/>
                </a:prstGeom>
                <a:ln w="19050">
                  <a:solidFill>
                    <a:schemeClr val="accent4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/>
              <p:cNvGrpSpPr/>
              <p:nvPr/>
            </p:nvGrpSpPr>
            <p:grpSpPr>
              <a:xfrm>
                <a:off x="2483068" y="2883830"/>
                <a:ext cx="1783080" cy="0"/>
                <a:chOff x="3168381" y="3343109"/>
                <a:chExt cx="2653102" cy="0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3168381" y="3343109"/>
                  <a:ext cx="2653102" cy="0"/>
                </a:xfrm>
                <a:prstGeom prst="line">
                  <a:avLst/>
                </a:prstGeom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3686249" y="3343109"/>
                  <a:ext cx="445770" cy="0"/>
                </a:xfrm>
                <a:prstGeom prst="straightConnector1">
                  <a:avLst/>
                </a:prstGeom>
                <a:ln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Arrow Connector 29"/>
              <p:cNvCxnSpPr/>
              <p:nvPr/>
            </p:nvCxnSpPr>
            <p:spPr>
              <a:xfrm>
                <a:off x="4398583" y="3809597"/>
                <a:ext cx="707050" cy="5577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2937751" y="3125009"/>
                <a:ext cx="287509" cy="14788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/>
              <p:cNvSpPr txBox="1"/>
              <p:nvPr/>
            </p:nvSpPr>
            <p:spPr>
              <a:xfrm>
                <a:off x="3433971" y="3101769"/>
                <a:ext cx="3097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prstClr val="black"/>
                    </a:solidFill>
                    <a:latin typeface="Calibri" panose="020F0502020204030204"/>
                  </a:rPr>
                  <a:t>E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3523462" y="3411835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706298" y="3110084"/>
                <a:ext cx="8803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dirty="0">
                    <a:solidFill>
                      <a:srgbClr val="002060"/>
                    </a:solidFill>
                    <a:latin typeface="Calibri" panose="020F0502020204030204"/>
                  </a:rPr>
                  <a:t>Κύριος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dirty="0">
                    <a:solidFill>
                      <a:srgbClr val="002060"/>
                    </a:solidFill>
                    <a:latin typeface="Calibri" panose="020F0502020204030204"/>
                  </a:rPr>
                  <a:t>Άξονας</a:t>
                </a:r>
                <a:endParaRPr lang="en-US" dirty="0">
                  <a:solidFill>
                    <a:srgbClr val="002060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178224" y="2529494"/>
                <a:ext cx="13048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dirty="0">
                    <a:solidFill>
                      <a:srgbClr val="4472C4"/>
                    </a:solidFill>
                    <a:latin typeface="Calibri" panose="020F0502020204030204"/>
                  </a:rPr>
                  <a:t>αντικείμενο</a:t>
                </a:r>
                <a:endParaRPr lang="en-US" dirty="0">
                  <a:solidFill>
                    <a:srgbClr val="4472C4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196975" y="3808483"/>
                <a:ext cx="9115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dirty="0">
                    <a:solidFill>
                      <a:srgbClr val="70AD47"/>
                    </a:solidFill>
                    <a:latin typeface="Calibri" panose="020F0502020204030204"/>
                  </a:rPr>
                  <a:t>είδωλο </a:t>
                </a:r>
                <a:endParaRPr lang="en-US" dirty="0">
                  <a:solidFill>
                    <a:srgbClr val="70AD47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045329" y="3412395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Down Arrow 45"/>
              <p:cNvSpPr/>
              <p:nvPr/>
            </p:nvSpPr>
            <p:spPr>
              <a:xfrm>
                <a:off x="5605216" y="3433364"/>
                <a:ext cx="45720" cy="365760"/>
              </a:xfrm>
              <a:prstGeom prst="downArrow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975665" y="3101769"/>
                <a:ext cx="3914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smtClean="0">
                    <a:solidFill>
                      <a:prstClr val="black"/>
                    </a:solidFill>
                    <a:latin typeface="Calibri" panose="020F0502020204030204"/>
                  </a:rPr>
                  <a:t>E</a:t>
                </a:r>
                <a:r>
                  <a:rPr lang="el-GR" sz="2000" dirty="0" smtClean="0">
                    <a:solidFill>
                      <a:prstClr val="black"/>
                    </a:solidFill>
                    <a:latin typeface="Calibri" panose="020F0502020204030204"/>
                  </a:rPr>
                  <a:t>΄</a:t>
                </a:r>
                <a:endParaRPr lang="en-US" sz="2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4263690" y="3815486"/>
                <a:ext cx="2794071" cy="0"/>
              </a:xfrm>
              <a:prstGeom prst="line">
                <a:avLst/>
              </a:prstGeom>
              <a:ln w="2222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Down Arrow 6"/>
              <p:cNvSpPr/>
              <p:nvPr/>
            </p:nvSpPr>
            <p:spPr>
              <a:xfrm flipV="1">
                <a:off x="2420147" y="2865747"/>
                <a:ext cx="109728" cy="576072"/>
              </a:xfrm>
              <a:prstGeom prst="downArrow">
                <a:avLst>
                  <a:gd name="adj1" fmla="val 50000"/>
                  <a:gd name="adj2" fmla="val 75144"/>
                </a:avLst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7912" y="2878475"/>
                <a:ext cx="1790489" cy="931323"/>
              </a:xfrm>
              <a:prstGeom prst="line">
                <a:avLst/>
              </a:prstGeom>
              <a:ln w="2222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3986843" y="3313364"/>
                <a:ext cx="3545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l-GR" sz="2000" dirty="0" smtClean="0">
                    <a:solidFill>
                      <a:prstClr val="black"/>
                    </a:solidFill>
                    <a:latin typeface="Calibri" panose="020F0502020204030204"/>
                  </a:rPr>
                  <a:t>Ο</a:t>
                </a:r>
                <a:endParaRPr lang="en-US" sz="2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244791" y="3417816"/>
                <a:ext cx="48006" cy="480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9" name="Rectangle 78"/>
            <p:cNvSpPr/>
            <p:nvPr/>
          </p:nvSpPr>
          <p:spPr>
            <a:xfrm>
              <a:off x="2381170" y="1353024"/>
              <a:ext cx="4507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prstClr val="black"/>
                  </a:solidFill>
                  <a:latin typeface="Calibri" panose="020F0502020204030204"/>
                </a:rPr>
                <a:t>n</a:t>
              </a:r>
              <a:r>
                <a:rPr lang="en-US" sz="2400" b="1" baseline="-25000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  <a:endParaRPr lang="en-US" sz="2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037229" y="1349383"/>
              <a:ext cx="4507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solidFill>
                    <a:prstClr val="black"/>
                  </a:solidFill>
                  <a:latin typeface="Calibri" panose="020F0502020204030204"/>
                </a:rPr>
                <a:t>n</a:t>
              </a:r>
              <a:r>
                <a:rPr lang="el-GR" sz="2400" b="1" baseline="-25000" dirty="0" smtClean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  <a:endParaRPr lang="en-US" sz="2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298692" y="1854835"/>
              <a:ext cx="3497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solidFill>
                    <a:prstClr val="black"/>
                  </a:solidFill>
                  <a:latin typeface="Calibri" panose="020F0502020204030204"/>
                </a:rPr>
                <a:t>n</a:t>
              </a:r>
              <a:endParaRPr lang="en-US" sz="2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330740" y="2528551"/>
              <a:ext cx="1569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dirty="0" smtClean="0">
                  <a:solidFill>
                    <a:prstClr val="black"/>
                  </a:solidFill>
                  <a:latin typeface="Calibri" panose="020F0502020204030204"/>
                </a:rPr>
                <a:t>Ε: κύρια εστία 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49024" y="3020847"/>
              <a:ext cx="1500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dirty="0" smtClean="0">
                  <a:solidFill>
                    <a:prstClr val="black"/>
                  </a:solidFill>
                  <a:latin typeface="Calibri" panose="020F0502020204030204"/>
                </a:rPr>
                <a:t>οπτικό κέντρο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flipV="1">
              <a:off x="2514118" y="2477127"/>
              <a:ext cx="171535" cy="1608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3032449" y="2557538"/>
              <a:ext cx="266243" cy="5785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7450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244" y="1332206"/>
            <a:ext cx="10562396" cy="47002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7318" y="6461909"/>
            <a:ext cx="3587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https://www.newport.com/n/optics-formulas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7931" y="5938689"/>
            <a:ext cx="566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Calibri"/>
              </a:rPr>
              <a:t>E</a:t>
            </a:r>
            <a:r>
              <a:rPr lang="el-GR" sz="2400" dirty="0" smtClean="0">
                <a:solidFill>
                  <a:srgbClr val="C00000"/>
                </a:solidFill>
                <a:latin typeface="Calibri"/>
              </a:rPr>
              <a:t>στιακή απόσταση</a:t>
            </a: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 (Focal Length)</a:t>
            </a:r>
            <a:r>
              <a:rPr lang="el-GR" sz="2400" dirty="0" smtClean="0">
                <a:solidFill>
                  <a:srgbClr val="C00000"/>
                </a:solidFill>
                <a:latin typeface="Calibri"/>
              </a:rPr>
              <a:t> :</a:t>
            </a: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l-GR" sz="2400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libri"/>
              </a:rPr>
              <a:t>f</a:t>
            </a:r>
            <a:r>
              <a:rPr lang="en-US" sz="2800" b="1" i="1" baseline="-25000" dirty="0" err="1">
                <a:solidFill>
                  <a:srgbClr val="C00000"/>
                </a:solidFill>
                <a:latin typeface="Calibri"/>
              </a:rPr>
              <a:t>e</a:t>
            </a:r>
            <a:r>
              <a:rPr lang="el-GR" sz="2800" b="1" i="1" dirty="0">
                <a:solidFill>
                  <a:srgbClr val="C00000"/>
                </a:solidFill>
                <a:latin typeface="Calibri"/>
              </a:rPr>
              <a:t> , </a:t>
            </a:r>
            <a:r>
              <a:rPr lang="en-US" sz="2800" b="1" i="1" dirty="0" err="1">
                <a:solidFill>
                  <a:srgbClr val="C00000"/>
                </a:solidFill>
                <a:latin typeface="Calibri"/>
              </a:rPr>
              <a:t>f</a:t>
            </a:r>
            <a:r>
              <a:rPr lang="en-US" sz="2800" b="1" i="1" baseline="-25000" dirty="0" err="1">
                <a:solidFill>
                  <a:srgbClr val="C00000"/>
                </a:solidFill>
                <a:latin typeface="Calibri"/>
              </a:rPr>
              <a:t>e</a:t>
            </a:r>
            <a:r>
              <a:rPr lang="el-GR" sz="2800" b="1" i="1" dirty="0">
                <a:solidFill>
                  <a:srgbClr val="C00000"/>
                </a:solidFill>
                <a:latin typeface="Calibri"/>
              </a:rPr>
              <a:t>΄ </a:t>
            </a:r>
            <a:endParaRPr lang="en-US" sz="2400" dirty="0" smtClean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6907" y="424990"/>
            <a:ext cx="4187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kern="0" dirty="0" smtClean="0">
                <a:solidFill>
                  <a:srgbClr val="FFC000"/>
                </a:solidFill>
                <a:latin typeface="Calibri"/>
              </a:rPr>
              <a:t>Μετωπιαία </a:t>
            </a:r>
            <a:r>
              <a:rPr lang="en-US" sz="2400" b="1" kern="0" dirty="0" smtClean="0">
                <a:solidFill>
                  <a:srgbClr val="FFC000"/>
                </a:solidFill>
                <a:latin typeface="Calibri"/>
              </a:rPr>
              <a:t>E</a:t>
            </a:r>
            <a:r>
              <a:rPr lang="el-GR" sz="2400" kern="0" dirty="0" smtClean="0">
                <a:solidFill>
                  <a:prstClr val="black"/>
                </a:solidFill>
                <a:latin typeface="Calibri"/>
              </a:rPr>
              <a:t>στιακή απόσταση</a:t>
            </a:r>
            <a:endParaRPr lang="en-US" sz="2400" kern="0" dirty="0" smtClean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038521" y="902769"/>
            <a:ext cx="642787" cy="413323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575442" y="5320108"/>
            <a:ext cx="197425" cy="712364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504903" y="5404191"/>
            <a:ext cx="1363028" cy="628281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438053" y="902769"/>
            <a:ext cx="1334814" cy="413323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1344" y="9491"/>
            <a:ext cx="3680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ΦΑΚΟΙ ΜΕ ΠΑΧΟΣ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597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307" y="1043844"/>
            <a:ext cx="3627564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4902" y="4924171"/>
            <a:ext cx="2430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spc="225" dirty="0">
                <a:solidFill>
                  <a:prstClr val="black"/>
                </a:solidFill>
                <a:latin typeface="Calibri" panose="020F0502020204030204"/>
              </a:rPr>
              <a:t>Ε, Ε΄ </a:t>
            </a:r>
            <a:r>
              <a:rPr lang="el-GR" sz="2000" dirty="0">
                <a:solidFill>
                  <a:prstClr val="black"/>
                </a:solidFill>
                <a:latin typeface="Calibri" panose="020F0502020204030204"/>
              </a:rPr>
              <a:t>:  κύριες εστίες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5480" y="5261138"/>
            <a:ext cx="272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000" dirty="0">
                <a:solidFill>
                  <a:prstClr val="black"/>
                </a:solidFill>
                <a:latin typeface="Calibri" panose="020F0502020204030204"/>
              </a:rPr>
              <a:t>(Κ), (Κ΄) :  κύρια επίπεδα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3514" y="5621178"/>
            <a:ext cx="2528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spc="225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l-GR" sz="2000" spc="225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000" spc="225" dirty="0" smtClean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l-GR" sz="2000" spc="225" dirty="0">
                <a:solidFill>
                  <a:prstClr val="black"/>
                </a:solidFill>
                <a:latin typeface="Calibri" panose="020F0502020204030204"/>
              </a:rPr>
              <a:t>΄ </a:t>
            </a:r>
            <a:r>
              <a:rPr lang="el-GR" sz="2000" dirty="0" smtClean="0">
                <a:solidFill>
                  <a:prstClr val="black"/>
                </a:solidFill>
                <a:latin typeface="Calibri" panose="020F0502020204030204"/>
              </a:rPr>
              <a:t>:  </a:t>
            </a:r>
            <a:r>
              <a:rPr lang="el-GR" sz="2000" dirty="0">
                <a:solidFill>
                  <a:prstClr val="black"/>
                </a:solidFill>
                <a:latin typeface="Calibri" panose="020F0502020204030204"/>
              </a:rPr>
              <a:t>κύρια σημεία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7488" y="4581128"/>
            <a:ext cx="5233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spc="225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el-GR" sz="2000" spc="225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000" spc="225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el-GR" sz="2000" spc="225" dirty="0">
                <a:solidFill>
                  <a:prstClr val="black"/>
                </a:solidFill>
                <a:latin typeface="Calibri" panose="020F0502020204030204"/>
              </a:rPr>
              <a:t>΄ </a:t>
            </a:r>
            <a:r>
              <a:rPr lang="el-GR" sz="2000" dirty="0">
                <a:solidFill>
                  <a:prstClr val="black"/>
                </a:solidFill>
                <a:latin typeface="Calibri" panose="020F0502020204030204"/>
              </a:rPr>
              <a:t>:  κορυφές των διαθλαστικών επιφανειών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728298" y="1092004"/>
            <a:ext cx="5538869" cy="3108960"/>
            <a:chOff x="290686" y="1187179"/>
            <a:chExt cx="5577840" cy="3130834"/>
          </a:xfrm>
        </p:grpSpPr>
        <p:grpSp>
          <p:nvGrpSpPr>
            <p:cNvPr id="14" name="Group 13"/>
            <p:cNvGrpSpPr/>
            <p:nvPr/>
          </p:nvGrpSpPr>
          <p:grpSpPr>
            <a:xfrm>
              <a:off x="290686" y="1187179"/>
              <a:ext cx="5577840" cy="3130834"/>
              <a:chOff x="290686" y="1187179"/>
              <a:chExt cx="5577840" cy="313083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686" y="1187179"/>
                <a:ext cx="5577840" cy="3130834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665018" y="2878281"/>
                <a:ext cx="1080655" cy="12261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588901" y="2799116"/>
              <a:ext cx="0" cy="1188720"/>
            </a:xfrm>
            <a:prstGeom prst="line">
              <a:avLst/>
            </a:prstGeom>
            <a:ln w="508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076172" y="2799116"/>
              <a:ext cx="0" cy="1188720"/>
            </a:xfrm>
            <a:prstGeom prst="line">
              <a:avLst/>
            </a:prstGeom>
            <a:ln w="508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1595951" y="3913095"/>
              <a:ext cx="274320" cy="0"/>
            </a:xfrm>
            <a:prstGeom prst="straightConnector1">
              <a:avLst/>
            </a:prstGeom>
            <a:ln w="25400">
              <a:solidFill>
                <a:srgbClr val="385723">
                  <a:alpha val="72000"/>
                </a:srgb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088" y="4044121"/>
            <a:ext cx="3397420" cy="2560320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4315691" y="2415444"/>
            <a:ext cx="109728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061985" y="2415444"/>
            <a:ext cx="822960" cy="0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606666" y="2288488"/>
            <a:ext cx="481222" cy="30777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</a:rPr>
              <a:t>BFD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49638" y="2251401"/>
            <a:ext cx="461986" cy="30777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white"/>
                </a:solidFill>
              </a:rPr>
              <a:t>FFD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81773" y="5981218"/>
            <a:ext cx="3793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el-GR" sz="2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l-GR" sz="20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el-GR" sz="2000" dirty="0">
                <a:solidFill>
                  <a:prstClr val="black"/>
                </a:solidFill>
                <a:latin typeface="Calibri" panose="020F0502020204030204"/>
              </a:rPr>
              <a:t>΄ </a:t>
            </a:r>
            <a:r>
              <a:rPr lang="el-GR" sz="2000" dirty="0" smtClean="0">
                <a:solidFill>
                  <a:prstClr val="black"/>
                </a:solidFill>
                <a:latin typeface="Calibri" panose="020F0502020204030204"/>
              </a:rPr>
              <a:t> :  </a:t>
            </a:r>
            <a:r>
              <a:rPr lang="el-GR" sz="2000" dirty="0">
                <a:solidFill>
                  <a:prstClr val="black"/>
                </a:solidFill>
                <a:latin typeface="Calibri" panose="020F0502020204030204"/>
              </a:rPr>
              <a:t>δεσμικά (κομβικά) σημεία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4" name="Straight Arrow Connector 33"/>
          <p:cNvCxnSpPr>
            <a:stCxn id="30" idx="3"/>
          </p:cNvCxnSpPr>
          <p:nvPr/>
        </p:nvCxnSpPr>
        <p:spPr>
          <a:xfrm flipV="1">
            <a:off x="5275312" y="5801639"/>
            <a:ext cx="2260848" cy="379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26823" y="220288"/>
            <a:ext cx="3680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ΦΑΚΟΙ ΜΕ ΠΑΧΟΣ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816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l-GR"/>
              <a:t>Εσωτερική δομή σύνθετων φωτογραφικών φακών</a:t>
            </a:r>
          </a:p>
        </p:txBody>
      </p:sp>
      <p:pic>
        <p:nvPicPr>
          <p:cNvPr id="2969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115" y="1196978"/>
            <a:ext cx="5421775" cy="5040313"/>
          </a:xfr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5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smtClean="0"/>
              <a:t>Φωτογραφικός Φακός - Σχεδίαση</a:t>
            </a:r>
          </a:p>
        </p:txBody>
      </p:sp>
      <p:pic>
        <p:nvPicPr>
          <p:cNvPr id="2253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158" y="1196978"/>
            <a:ext cx="6311684" cy="5040313"/>
          </a:xfrm>
        </p:spPr>
      </p:pic>
    </p:spTree>
    <p:extLst>
      <p:ext uri="{BB962C8B-B14F-4D97-AF65-F5344CB8AC3E}">
        <p14:creationId xmlns:p14="http://schemas.microsoft.com/office/powerpoint/2010/main" val="354336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l-GR"/>
              <a:t>Φωτογραφικός Φακός </a:t>
            </a:r>
            <a:br>
              <a:rPr lang="el-GR"/>
            </a:br>
            <a:r>
              <a:rPr lang="el-GR"/>
              <a:t>Τεχνικά Χαρακτηριστικά κατασκευής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800" dirty="0"/>
              <a:t>Φασματικό εύρος λειτουργίας (</a:t>
            </a:r>
            <a:r>
              <a:rPr lang="en-US" sz="2800" dirty="0"/>
              <a:t>VIS, IR, UV)</a:t>
            </a:r>
            <a:endParaRPr lang="el-GR" sz="2800" dirty="0"/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800" dirty="0"/>
              <a:t>Γωνία Οράσεως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800" dirty="0"/>
              <a:t>Μέγιστο διάφραγμα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800" dirty="0"/>
              <a:t>Εστιακή απόσταση (σταθερή, ή όχι)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800" dirty="0"/>
              <a:t>Οπτικά στοιχεία – επιφάνειες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800" dirty="0"/>
              <a:t>Φυσικό μέγεθος, Βάρος, Εργονομία</a:t>
            </a:r>
          </a:p>
          <a:p>
            <a:pPr>
              <a:spcBef>
                <a:spcPts val="1200"/>
              </a:spcBef>
              <a:spcAft>
                <a:spcPts val="600"/>
              </a:spcAft>
              <a:defRPr/>
            </a:pPr>
            <a:r>
              <a:rPr lang="el-GR" sz="2800" dirty="0"/>
              <a:t>Τελικό κόστος αγοράς</a:t>
            </a:r>
          </a:p>
        </p:txBody>
      </p:sp>
    </p:spTree>
    <p:extLst>
      <p:ext uri="{BB962C8B-B14F-4D97-AF65-F5344CB8AC3E}">
        <p14:creationId xmlns:p14="http://schemas.microsoft.com/office/powerpoint/2010/main" val="114904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71" t="14349"/>
          <a:stretch/>
        </p:blipFill>
        <p:spPr>
          <a:xfrm>
            <a:off x="3778237" y="272980"/>
            <a:ext cx="6842362" cy="2699495"/>
          </a:xfrm>
          <a:prstGeom prst="rect">
            <a:avLst/>
          </a:prstGeom>
          <a:ln w="47625">
            <a:solidFill>
              <a:srgbClr val="CD3838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16" y="2964870"/>
            <a:ext cx="5675534" cy="2946400"/>
          </a:xfrm>
          <a:prstGeom prst="rect">
            <a:avLst/>
          </a:prstGeom>
          <a:ln w="34925">
            <a:solidFill>
              <a:srgbClr val="607BA7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983" y="4281595"/>
            <a:ext cx="5430828" cy="2391135"/>
          </a:xfrm>
          <a:prstGeom prst="rect">
            <a:avLst/>
          </a:prstGeom>
          <a:ln w="28575">
            <a:solidFill>
              <a:srgbClr val="B4C7E7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38072" y="2595538"/>
            <a:ext cx="296299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 smtClean="0">
                <a:solidFill>
                  <a:prstClr val="black"/>
                </a:solidFill>
              </a:rPr>
              <a:t>πρεσβυωπία - υπερμετρωπία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1364" y="1325760"/>
            <a:ext cx="116570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 smtClean="0">
                <a:solidFill>
                  <a:prstClr val="black"/>
                </a:solidFill>
              </a:rPr>
              <a:t>μυωπία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8510" y="3893791"/>
            <a:ext cx="156869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 smtClean="0">
                <a:solidFill>
                  <a:prstClr val="black"/>
                </a:solidFill>
              </a:rPr>
              <a:t>αστιγματισμός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237" y="272980"/>
            <a:ext cx="2050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00" dirty="0" smtClean="0">
                <a:solidFill>
                  <a:prstClr val="black"/>
                </a:solidFill>
                <a:latin typeface="Calibri" panose="020F0502020204030204"/>
              </a:rPr>
              <a:t>ανωμαλίες ανθρώπινης οράσεως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267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10055" y="4575019"/>
            <a:ext cx="8784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https://www.nikonusa.com/en/learn-and-explore/a/tips-and-techniques/understanding-focal-length.html#</a:t>
            </a:r>
          </a:p>
        </p:txBody>
      </p:sp>
      <p:sp>
        <p:nvSpPr>
          <p:cNvPr id="4" name="Rectangle 3"/>
          <p:cNvSpPr/>
          <p:nvPr/>
        </p:nvSpPr>
        <p:spPr>
          <a:xfrm>
            <a:off x="9930670" y="4849429"/>
            <a:ext cx="14285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GT-Eesti-Pro-Display"/>
              </a:rPr>
              <a:t>© Dave Black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479" y="166310"/>
            <a:ext cx="10519611" cy="523220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sz="2800" b="1" dirty="0">
                <a:solidFill>
                  <a:srgbClr val="ED7D31"/>
                </a:solidFill>
              </a:rPr>
              <a:t>ΕΣΤΙΑΚΗ ΑΠΟΣΤΑΣΗ </a:t>
            </a:r>
            <a:r>
              <a:rPr lang="el-GR" sz="2800" b="1" dirty="0" smtClean="0">
                <a:solidFill>
                  <a:prstClr val="black"/>
                </a:solidFill>
              </a:rPr>
              <a:t>: </a:t>
            </a:r>
            <a:r>
              <a:rPr lang="el-GR" sz="2800" b="1" dirty="0" smtClean="0">
                <a:solidFill>
                  <a:srgbClr val="70AD47"/>
                </a:solidFill>
              </a:rPr>
              <a:t>ΜΕΓΕΘΥΝΣΗ</a:t>
            </a:r>
            <a:r>
              <a:rPr lang="en-US" sz="2800" b="1" dirty="0" smtClean="0">
                <a:solidFill>
                  <a:srgbClr val="70AD47"/>
                </a:solidFill>
              </a:rPr>
              <a:t> </a:t>
            </a:r>
            <a:r>
              <a:rPr lang="el-GR" sz="2800" b="1" dirty="0">
                <a:solidFill>
                  <a:prstClr val="black"/>
                </a:solidFill>
              </a:rPr>
              <a:t>– </a:t>
            </a:r>
            <a:r>
              <a:rPr lang="el-GR" sz="2800" b="1" dirty="0" smtClean="0">
                <a:solidFill>
                  <a:srgbClr val="FFC000"/>
                </a:solidFill>
              </a:rPr>
              <a:t>ΓΩΝΙΑ </a:t>
            </a:r>
            <a:r>
              <a:rPr lang="el-GR" sz="2800" b="1" dirty="0">
                <a:solidFill>
                  <a:srgbClr val="FFC000"/>
                </a:solidFill>
              </a:rPr>
              <a:t>ΟΡΑΣΕΩΣ </a:t>
            </a:r>
            <a:r>
              <a:rPr lang="el-GR" sz="2800" b="1" dirty="0">
                <a:solidFill>
                  <a:prstClr val="black"/>
                </a:solidFill>
              </a:rPr>
              <a:t>– </a:t>
            </a:r>
            <a:r>
              <a:rPr lang="el-GR" sz="2800" b="1" dirty="0" smtClean="0">
                <a:solidFill>
                  <a:srgbClr val="0070C0"/>
                </a:solidFill>
              </a:rPr>
              <a:t>ΒΑΘΟΣ ΠΕΔΙΟΥ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3530" y="2792026"/>
            <a:ext cx="10855736" cy="1874291"/>
            <a:chOff x="665575" y="2045008"/>
            <a:chExt cx="10855736" cy="18742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66688" b="66863"/>
            <a:stretch/>
          </p:blipFill>
          <p:spPr>
            <a:xfrm>
              <a:off x="665575" y="2045008"/>
              <a:ext cx="2714232" cy="18180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923" t="33348" r="67114" b="33952"/>
            <a:stretch/>
          </p:blipFill>
          <p:spPr>
            <a:xfrm>
              <a:off x="3437368" y="2045008"/>
              <a:ext cx="2604303" cy="17940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33454" t="65837"/>
            <a:stretch/>
          </p:blipFill>
          <p:spPr>
            <a:xfrm>
              <a:off x="6099232" y="2045008"/>
              <a:ext cx="5422079" cy="1874291"/>
            </a:xfrm>
            <a:prstGeom prst="rect">
              <a:avLst/>
            </a:prstGeom>
          </p:spPr>
        </p:pic>
      </p:grpSp>
      <p:sp>
        <p:nvSpPr>
          <p:cNvPr id="9" name="Down Arrow 8"/>
          <p:cNvSpPr/>
          <p:nvPr/>
        </p:nvSpPr>
        <p:spPr>
          <a:xfrm rot="5400000">
            <a:off x="3830064" y="2832765"/>
            <a:ext cx="365760" cy="6126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1198590" y="6031808"/>
            <a:ext cx="243655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00" dirty="0" smtClean="0">
                <a:solidFill>
                  <a:prstClr val="black"/>
                </a:solidFill>
              </a:rPr>
              <a:t>Βάθος Πεδίου 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1082843" y="5203426"/>
            <a:ext cx="243655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00" dirty="0" smtClean="0">
                <a:solidFill>
                  <a:prstClr val="black"/>
                </a:solidFill>
              </a:rPr>
              <a:t>Γωνία οράσεως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7846863" y="1853308"/>
            <a:ext cx="311344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00" dirty="0" smtClean="0">
                <a:solidFill>
                  <a:prstClr val="black"/>
                </a:solidFill>
              </a:rPr>
              <a:t>Εστιακή απόσταση </a:t>
            </a:r>
            <a:r>
              <a:rPr lang="en-US" sz="2800" dirty="0" smtClean="0">
                <a:solidFill>
                  <a:prstClr val="black"/>
                </a:solidFill>
              </a:rPr>
              <a:t>f  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8694526" y="988899"/>
            <a:ext cx="206812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sz="2800" dirty="0" smtClean="0">
                <a:solidFill>
                  <a:prstClr val="black"/>
                </a:solidFill>
              </a:rPr>
              <a:t>Μεγέθυνση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16200000" flipH="1">
            <a:off x="7748911" y="-1414754"/>
            <a:ext cx="365760" cy="612648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5400000">
            <a:off x="4143851" y="1636676"/>
            <a:ext cx="365760" cy="6858000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16200000" flipH="1">
            <a:off x="6681731" y="-1780090"/>
            <a:ext cx="365760" cy="859536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0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751547"/>
            <a:ext cx="8147886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7568" y="6381331"/>
            <a:ext cx="8784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https://www.nikonusa.com/en/learn-and-explore/a/tips-and-techniques/understanding-focal-length.html#</a:t>
            </a:r>
          </a:p>
        </p:txBody>
      </p:sp>
      <p:sp>
        <p:nvSpPr>
          <p:cNvPr id="4" name="Rectangle 3"/>
          <p:cNvSpPr/>
          <p:nvPr/>
        </p:nvSpPr>
        <p:spPr>
          <a:xfrm>
            <a:off x="8688288" y="6140361"/>
            <a:ext cx="14285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GT-Eesti-Pro-Display"/>
              </a:rPr>
              <a:t>© Dave Black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205492" y="146501"/>
            <a:ext cx="800802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2800" b="1" dirty="0"/>
              <a:t>ΕΣΤΙΑΚΗ ΑΠΟΣΤΑΣΗ : ΓΩΝΙΑ ΟΡΑΣΕΩΣ – ΜΕΓΕΘΥΝΣΗ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3793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6732"/>
            <a:ext cx="4079776" cy="1754326"/>
          </a:xfr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l-G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Εστιακή </a:t>
            </a:r>
            <a:r>
              <a:rPr lang="el-G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απόσταση – οπτικό πεδίο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(FOV)</a:t>
            </a:r>
            <a:endParaRPr lang="el-G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Photography Cheat Sheet: what your camera captures at every lens' focal lengt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1824" y="255128"/>
            <a:ext cx="4680520" cy="636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81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2152650" y="37412"/>
            <a:ext cx="7886700" cy="646331"/>
          </a:xfr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Εστιακή απόσταση –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FOV</a:t>
            </a:r>
            <a:endParaRPr lang="el-G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98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072" y="930041"/>
            <a:ext cx="4608509" cy="554537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927056" y="1052736"/>
                <a:ext cx="3168944" cy="677558"/>
              </a:xfrm>
              <a:prstGeom prst="rect">
                <a:avLst/>
              </a:prstGeom>
              <a:ln w="44450"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2400" dirty="0"/>
                  <a:t>FOV:  </a:t>
                </a:r>
                <a14:m>
                  <m:oMath xmlns:m="http://schemas.openxmlformats.org/officeDocument/2006/math">
                    <m:r>
                      <a:rPr lang="el-GR" sz="24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sz="2400" i="1">
                        <a:latin typeface="Cambria Math" panose="02040503050406030204" pitchFamily="18" charset="0"/>
                      </a:rPr>
                      <m:t>=2 </m:t>
                    </m:r>
                    <m:r>
                      <a:rPr lang="el-GR" sz="2400" i="1">
                        <a:latin typeface="Cambria Math" panose="02040503050406030204" pitchFamily="18" charset="0"/>
                      </a:rPr>
                      <m:t>𝜏𝜊𝜉𝜀𝜑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056" y="1052736"/>
                <a:ext cx="3168944" cy="677558"/>
              </a:xfrm>
              <a:prstGeom prst="rect">
                <a:avLst/>
              </a:prstGeom>
              <a:blipFill rotWithShape="0">
                <a:blip r:embed="rId3"/>
                <a:stretch>
                  <a:fillRect l="-2277"/>
                </a:stretch>
              </a:blipFill>
              <a:ln w="44450"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 flipV="1">
            <a:off x="7464149" y="1290841"/>
            <a:ext cx="3240360" cy="2304256"/>
          </a:xfrm>
          <a:prstGeom prst="line">
            <a:avLst/>
          </a:prstGeom>
          <a:ln w="8572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643" y="2353681"/>
            <a:ext cx="4786592" cy="35952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32689" y="5974095"/>
            <a:ext cx="48965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By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Sensor_sizes_overlaid.svg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Moxfyrederivative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work: Autopilot (talk) -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Sensor_sizes_overlaid.svg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, CC BY-SA 3.0, https://commons.wikimedia.org/w/index.php?curid=6897985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769429" y="1240971"/>
            <a:ext cx="2126771" cy="1899997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98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260648"/>
            <a:ext cx="12013976" cy="646331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l-GR" sz="4000" dirty="0" smtClean="0"/>
              <a:t>Εστιακή απόσταση – Γωνία οράσεως</a:t>
            </a:r>
            <a:r>
              <a:rPr lang="en-US" sz="4000" dirty="0" smtClean="0"/>
              <a:t>, </a:t>
            </a:r>
            <a:r>
              <a:rPr lang="el-GR" sz="4000" dirty="0" smtClean="0"/>
              <a:t>φιλμ (24 </a:t>
            </a:r>
            <a:r>
              <a:rPr lang="en-US" sz="4000" dirty="0" smtClean="0"/>
              <a:t>x 36mm)</a:t>
            </a:r>
            <a:endParaRPr lang="el-GR" sz="40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416" y="906979"/>
            <a:ext cx="10597629" cy="55638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297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Grp="1" noChangeArrowheads="1"/>
          </p:cNvSpPr>
          <p:nvPr>
            <p:ph type="title"/>
          </p:nvPr>
        </p:nvSpPr>
        <p:spPr>
          <a:xfrm>
            <a:off x="2796830" y="200557"/>
            <a:ext cx="5831417" cy="590931"/>
          </a:xfr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Εστιακή απόσταση –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FOV</a:t>
            </a:r>
            <a:endParaRPr lang="el-G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997" name="Rectangle 5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89640" y="1440163"/>
                <a:ext cx="4470399" cy="4392232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70000"/>
                  </a:lnSpc>
                  <a:buNone/>
                  <a:defRPr/>
                </a:pPr>
                <a:r>
                  <a:rPr lang="en-US" sz="1600" dirty="0"/>
                  <a:t>FOV:  </a:t>
                </a:r>
                <a14:m>
                  <m:oMath xmlns:m="http://schemas.openxmlformats.org/officeDocument/2006/math">
                    <m:r>
                      <a:rPr lang="el-GR" sz="16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=2 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𝜏𝜊𝜉𝜀𝜑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e>
                    </m:d>
                  </m:oMath>
                </a14:m>
                <a:endParaRPr lang="el-GR" sz="1600" dirty="0"/>
              </a:p>
              <a:p>
                <a:pPr marL="0" indent="0">
                  <a:lnSpc>
                    <a:spcPct val="170000"/>
                  </a:lnSpc>
                  <a:buNone/>
                  <a:defRPr/>
                </a:pPr>
                <a:r>
                  <a:rPr lang="el-GR" sz="1600" dirty="0"/>
                  <a:t>Άρα: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l-GR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𝜀𝜑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1600" i="1"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l-GR" sz="1600" dirty="0"/>
              </a:p>
              <a:p>
                <a:pPr marL="0" indent="0">
                  <a:lnSpc>
                    <a:spcPct val="170000"/>
                  </a:lnSpc>
                  <a:buNone/>
                  <a:defRPr/>
                </a:pPr>
                <a:r>
                  <a:rPr lang="el-GR" sz="1600" dirty="0"/>
                  <a:t>Για φωτοευαίσθητη επιφάνεια με διάσταση </a:t>
                </a:r>
                <a:r>
                  <a:rPr lang="en-US" sz="1600" dirty="0"/>
                  <a:t>(</a:t>
                </a:r>
                <a:r>
                  <a:rPr lang="el-GR" sz="1600" dirty="0"/>
                  <a:t>24</a:t>
                </a:r>
                <a:r>
                  <a:rPr lang="en-US" sz="1600" dirty="0"/>
                  <a:t>x36)mm </a:t>
                </a:r>
                <a:r>
                  <a:rPr lang="el-GR" sz="1600" dirty="0"/>
                  <a:t>είναι:</a:t>
                </a:r>
              </a:p>
              <a:p>
                <a:pPr marL="0" indent="0">
                  <a:lnSpc>
                    <a:spcPct val="170000"/>
                  </a:lnSpc>
                  <a:buNone/>
                  <a:defRPr/>
                </a:pPr>
                <a:r>
                  <a:rPr lang="en-US" sz="1600" dirty="0">
                    <a:cs typeface="Arial" panose="020B0604020202020204" pitchFamily="34" charset="0"/>
                  </a:rPr>
                  <a:t>d</a:t>
                </a:r>
                <a:r>
                  <a:rPr lang="el-GR" sz="1600" dirty="0">
                    <a:cs typeface="Arial" panose="020B0604020202020204" pitchFamily="34" charset="0"/>
                  </a:rPr>
                  <a:t> ≈ </a:t>
                </a:r>
                <a:r>
                  <a:rPr lang="en-US" sz="1600" dirty="0">
                    <a:cs typeface="Arial" panose="020B0604020202020204" pitchFamily="34" charset="0"/>
                  </a:rPr>
                  <a:t>43 mm</a:t>
                </a:r>
                <a:r>
                  <a:rPr lang="en-US" sz="1600" dirty="0"/>
                  <a:t> </a:t>
                </a:r>
                <a:r>
                  <a:rPr lang="en-US" sz="1600" dirty="0">
                    <a:cs typeface="Arial" panose="020B0604020202020204" pitchFamily="34" charset="0"/>
                  </a:rPr>
                  <a:t>→</a:t>
                </a:r>
                <a:r>
                  <a:rPr lang="el-GR" sz="1600" dirty="0">
                    <a:cs typeface="Arial" panose="020B0604020202020204" pitchFamily="34" charset="0"/>
                  </a:rPr>
                  <a:t> </a:t>
                </a:r>
                <a:r>
                  <a:rPr lang="en-US" sz="1600" dirty="0">
                    <a:cs typeface="Arial" panose="020B0604020202020204" pitchFamily="34" charset="0"/>
                  </a:rPr>
                  <a:t>d/2 =21.6 mm</a:t>
                </a:r>
                <a:endParaRPr lang="en-US" sz="1600" dirty="0"/>
              </a:p>
              <a:p>
                <a:pPr marL="0" indent="0">
                  <a:lnSpc>
                    <a:spcPct val="170000"/>
                  </a:lnSpc>
                  <a:buNone/>
                  <a:defRPr/>
                </a:pPr>
                <a:r>
                  <a:rPr lang="el-GR" sz="1600" dirty="0"/>
                  <a:t> Άρα </a:t>
                </a:r>
                <a14:m>
                  <m:oMath xmlns:m="http://schemas.openxmlformats.org/officeDocument/2006/math">
                    <m:r>
                      <a:rPr lang="el-GR" sz="1800" i="1">
                        <a:latin typeface="Cambria Math" panose="02040503050406030204" pitchFamily="18" charset="0"/>
                      </a:rPr>
                      <m:t>𝜀𝜑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1800" i="1"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21.6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21.6</m:t>
                        </m:r>
                      </m:num>
                      <m:den>
                        <m:r>
                          <a:rPr lang="el-GR" sz="1800" i="1">
                            <a:latin typeface="Cambria Math" panose="02040503050406030204" pitchFamily="18" charset="0"/>
                          </a:rPr>
                          <m:t>𝜀𝜑</m:t>
                        </m:r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sz="18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den>
                    </m:f>
                  </m:oMath>
                </a14:m>
                <a:endParaRPr lang="en-US" sz="1600" dirty="0"/>
              </a:p>
              <a:p>
                <a:pPr marL="0" indent="0">
                  <a:lnSpc>
                    <a:spcPct val="170000"/>
                  </a:lnSpc>
                  <a:buNone/>
                  <a:defRPr/>
                </a:pPr>
                <a:r>
                  <a:rPr lang="el-GR" sz="1600" dirty="0"/>
                  <a:t>όπου </a:t>
                </a:r>
                <a:r>
                  <a:rPr lang="en-US" sz="1600" dirty="0"/>
                  <a:t>f</a:t>
                </a:r>
                <a:r>
                  <a:rPr lang="el-GR" sz="1600" dirty="0"/>
                  <a:t> : εστιακή απόσταση (</a:t>
                </a:r>
                <a:r>
                  <a:rPr lang="en-US" sz="1600" dirty="0"/>
                  <a:t> </a:t>
                </a:r>
                <a:r>
                  <a:rPr lang="el-GR" sz="1600" dirty="0"/>
                  <a:t>σε </a:t>
                </a:r>
                <a:r>
                  <a:rPr lang="en-US" sz="1600" dirty="0"/>
                  <a:t>mm)</a:t>
                </a:r>
                <a:r>
                  <a:rPr lang="el-GR" sz="1600" dirty="0"/>
                  <a:t>.</a:t>
                </a:r>
              </a:p>
            </p:txBody>
          </p:sp>
        </mc:Choice>
        <mc:Fallback xmlns="">
          <p:sp>
            <p:nvSpPr>
              <p:cNvPr id="84997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9640" y="1440163"/>
                <a:ext cx="4470399" cy="4392232"/>
              </a:xfrm>
              <a:blipFill rotWithShape="0">
                <a:blip r:embed="rId2"/>
                <a:stretch>
                  <a:fillRect l="-819" b="-3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9931338" y="5373219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l-GR" sz="1600" dirty="0">
                <a:solidFill>
                  <a:srgbClr val="535CDF"/>
                </a:solidFill>
              </a:rPr>
              <a:t>α</a:t>
            </a:r>
            <a:endParaRPr lang="en-US" sz="1600" dirty="0">
              <a:solidFill>
                <a:srgbClr val="535CDF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683144" y="5001687"/>
            <a:ext cx="1188720" cy="182033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95600" y="4725147"/>
            <a:ext cx="1080120" cy="836197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39" y="1052736"/>
            <a:ext cx="6248385" cy="49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7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l-GR"/>
              <a:t>Φωτογραφικοί φακοί διαφορετικών εστιακών αποστάσεων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9496" y="1304764"/>
            <a:ext cx="3899925" cy="5040560"/>
          </a:xfrm>
        </p:spPr>
        <p:txBody>
          <a:bodyPr>
            <a:normAutofit/>
          </a:bodyPr>
          <a:lstStyle/>
          <a:p>
            <a:r>
              <a:rPr lang="el-GR" sz="2800" dirty="0"/>
              <a:t>Φωτογράφηση ίδιας θεματολογίας με φωτογραφικούς φακούς της εταιρείας   </a:t>
            </a:r>
            <a:r>
              <a:rPr lang="el-GR" sz="2800" dirty="0" err="1"/>
              <a:t>Hugo</a:t>
            </a:r>
            <a:r>
              <a:rPr lang="el-GR" sz="2800" dirty="0"/>
              <a:t> </a:t>
            </a:r>
            <a:r>
              <a:rPr lang="el-GR" sz="2800" dirty="0" err="1"/>
              <a:t>Meyer</a:t>
            </a:r>
            <a:r>
              <a:rPr lang="el-GR" sz="2800" dirty="0"/>
              <a:t>  διαφορετικών εστιακών αποστάσεων</a:t>
            </a:r>
          </a:p>
          <a:p>
            <a:endParaRPr lang="el-GR" sz="28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37544" y="1249106"/>
            <a:ext cx="4743032" cy="5057896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6269825" y="1412776"/>
            <a:ext cx="365760" cy="48245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 flipH="1">
            <a:off x="4707285" y="4751495"/>
            <a:ext cx="243655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800" dirty="0"/>
              <a:t>Βάθος Πεδίου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386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632720" y="188643"/>
            <a:ext cx="7543800" cy="1431925"/>
          </a:xfrm>
        </p:spPr>
        <p:txBody>
          <a:bodyPr/>
          <a:lstStyle/>
          <a:p>
            <a:pPr algn="ctr">
              <a:defRPr/>
            </a:pPr>
            <a:r>
              <a:rPr lang="el-GR" sz="4000" dirty="0"/>
              <a:t>Μέγεθος  Ε</a:t>
            </a:r>
            <a:br>
              <a:rPr lang="el-GR" sz="4000" dirty="0"/>
            </a:br>
            <a:r>
              <a:rPr lang="el-GR" sz="4000" dirty="0" err="1"/>
              <a:t>Φωτογραφιζόμενου</a:t>
            </a:r>
            <a:r>
              <a:rPr lang="el-GR" sz="4000" dirty="0"/>
              <a:t> Ειδώλου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063552" y="2060848"/>
            <a:ext cx="8229600" cy="4384352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el-GR" sz="4400" b="1" dirty="0">
                <a:solidFill>
                  <a:srgbClr val="C00000"/>
                </a:solidFill>
              </a:rPr>
              <a:t>Ε = Α / (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l-GR" sz="4400" b="1" dirty="0">
                <a:solidFill>
                  <a:srgbClr val="C00000"/>
                </a:solidFill>
              </a:rPr>
              <a:t>1 – α / </a:t>
            </a:r>
            <a:r>
              <a:rPr lang="en-US" sz="4400" b="1" dirty="0">
                <a:solidFill>
                  <a:srgbClr val="C00000"/>
                </a:solidFill>
              </a:rPr>
              <a:t>f )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l-GR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dirty="0"/>
              <a:t>Όπου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dirty="0"/>
              <a:t>Ε : Μέγεθος Ειδώλου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dirty="0"/>
              <a:t>Α : Μέγεθος Αντικειμένου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dirty="0"/>
              <a:t>α : Απόσταση φωτογράφισης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dirty="0"/>
              <a:t>f : </a:t>
            </a:r>
            <a:r>
              <a:rPr lang="el-GR" dirty="0"/>
              <a:t>Εστιακή Απόσταση </a:t>
            </a:r>
            <a:r>
              <a:rPr lang="el-GR" dirty="0" smtClean="0"/>
              <a:t>φακού</a:t>
            </a:r>
            <a:endParaRPr lang="el-GR" dirty="0"/>
          </a:p>
          <a:p>
            <a:pPr>
              <a:buFont typeface="Wingdings" panose="05000000000000000000" pitchFamily="2" charset="2"/>
              <a:buNone/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689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Μεταβολή μεγέθους ειδώλου με </a:t>
            </a:r>
            <a:r>
              <a:rPr lang="en-US" dirty="0" smtClean="0"/>
              <a:t>f</a:t>
            </a:r>
            <a:endParaRPr lang="el-GR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1196752"/>
            <a:ext cx="3682752" cy="50405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l-GR" sz="2800" dirty="0"/>
              <a:t>Φωτογραφικός φακός με μικρή εστιακή απόσταση δημιουργεί μικρό είδωλο.</a:t>
            </a:r>
          </a:p>
          <a:p>
            <a:pPr>
              <a:lnSpc>
                <a:spcPct val="90000"/>
              </a:lnSpc>
              <a:defRPr/>
            </a:pPr>
            <a:r>
              <a:rPr lang="el-GR" sz="2800" dirty="0"/>
              <a:t>Φωτογραφικός φακός με μεγάλη εστιακή απόσταση δημιουργεί μεγάλο είδωλο.</a:t>
            </a:r>
          </a:p>
          <a:p>
            <a:endParaRPr lang="el-GR" sz="280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955" y="1268763"/>
            <a:ext cx="4728897" cy="50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7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316195" y="2316457"/>
            <a:ext cx="114300" cy="2057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flipV="1">
            <a:off x="3267202" y="2987969"/>
            <a:ext cx="208099" cy="37033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034598" y="3326106"/>
            <a:ext cx="48006" cy="48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5362283" y="2991640"/>
            <a:ext cx="3966724" cy="1048185"/>
            <a:chOff x="4293110" y="1119060"/>
            <a:chExt cx="3138835" cy="109084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293110" y="1119060"/>
              <a:ext cx="3138835" cy="1090847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4686300" y="1263650"/>
              <a:ext cx="546100" cy="184150"/>
            </a:xfrm>
            <a:prstGeom prst="straightConnector1">
              <a:avLst/>
            </a:prstGeom>
            <a:ln>
              <a:solidFill>
                <a:schemeClr val="accent4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3373936" y="2992921"/>
            <a:ext cx="1989827" cy="0"/>
            <a:chOff x="3168381" y="3343109"/>
            <a:chExt cx="2653102" cy="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3168381" y="3343109"/>
              <a:ext cx="2653102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3686249" y="3343109"/>
              <a:ext cx="445770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3373516" y="3000794"/>
            <a:ext cx="5911477" cy="1032691"/>
            <a:chOff x="2482390" y="1123950"/>
            <a:chExt cx="5973514" cy="109084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482390" y="1123950"/>
              <a:ext cx="5973514" cy="109084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354731" y="1649376"/>
              <a:ext cx="698500" cy="12608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905873" y="1203299"/>
              <a:ext cx="546210" cy="9792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5346192" y="2989060"/>
            <a:ext cx="1161494" cy="589430"/>
            <a:chOff x="1771055" y="2707020"/>
            <a:chExt cx="2664679" cy="1003609"/>
          </a:xfrm>
        </p:grpSpPr>
        <p:cxnSp>
          <p:nvCxnSpPr>
            <p:cNvPr id="11" name="Straight Connector 10"/>
            <p:cNvCxnSpPr>
              <a:stCxn id="7" idx="2"/>
            </p:cNvCxnSpPr>
            <p:nvPr/>
          </p:nvCxnSpPr>
          <p:spPr>
            <a:xfrm>
              <a:off x="1771055" y="2707020"/>
              <a:ext cx="2664679" cy="1003609"/>
            </a:xfrm>
            <a:prstGeom prst="line">
              <a:avLst/>
            </a:prstGeom>
            <a:ln w="19050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2442351" y="2959091"/>
              <a:ext cx="659598" cy="251792"/>
            </a:xfrm>
            <a:prstGeom prst="straightConnector1">
              <a:avLst/>
            </a:prstGeom>
            <a:ln>
              <a:solidFill>
                <a:schemeClr val="accent4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/>
          <p:cNvCxnSpPr/>
          <p:nvPr/>
        </p:nvCxnSpPr>
        <p:spPr>
          <a:xfrm>
            <a:off x="2505174" y="3348191"/>
            <a:ext cx="7543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979881" y="3325348"/>
            <a:ext cx="48006" cy="48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4563460" y="3393439"/>
            <a:ext cx="287036" cy="323165"/>
            <a:chOff x="2901950" y="3809633"/>
            <a:chExt cx="382715" cy="430887"/>
          </a:xfrm>
        </p:grpSpPr>
        <p:sp>
          <p:nvSpPr>
            <p:cNvPr id="71" name="Oval 70"/>
            <p:cNvSpPr/>
            <p:nvPr/>
          </p:nvSpPr>
          <p:spPr>
            <a:xfrm>
              <a:off x="2901950" y="3848986"/>
              <a:ext cx="330348" cy="3473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08065" y="3809633"/>
              <a:ext cx="3766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1500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  <a:endParaRPr lang="en-US" sz="15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879077" y="3388865"/>
            <a:ext cx="287036" cy="323165"/>
            <a:chOff x="2901950" y="3809633"/>
            <a:chExt cx="382715" cy="430887"/>
          </a:xfrm>
        </p:grpSpPr>
        <p:sp>
          <p:nvSpPr>
            <p:cNvPr id="77" name="Oval 76"/>
            <p:cNvSpPr/>
            <p:nvPr/>
          </p:nvSpPr>
          <p:spPr>
            <a:xfrm>
              <a:off x="2901950" y="3848986"/>
              <a:ext cx="330348" cy="34733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08065" y="3809633"/>
              <a:ext cx="3766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150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  <a:endParaRPr lang="en-US" sz="15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680130" y="3021404"/>
            <a:ext cx="880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>
                <a:solidFill>
                  <a:srgbClr val="002060"/>
                </a:solidFill>
                <a:latin typeface="Calibri" panose="020F0502020204030204"/>
              </a:rPr>
              <a:t>Κύριος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dirty="0">
                <a:solidFill>
                  <a:srgbClr val="002060"/>
                </a:solidFill>
                <a:latin typeface="Calibri" panose="020F0502020204030204"/>
              </a:rPr>
              <a:t>Άξονας</a:t>
            </a:r>
            <a:endParaRPr lang="en-US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19539" y="2564907"/>
            <a:ext cx="1671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solidFill>
                  <a:srgbClr val="4472C4"/>
                </a:solidFill>
                <a:latin typeface="Calibri" panose="020F0502020204030204"/>
              </a:rPr>
              <a:t>αντικείμενο</a:t>
            </a:r>
            <a:endParaRPr lang="en-US" sz="2400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38339" y="476675"/>
            <a:ext cx="5888535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3200" dirty="0">
                <a:solidFill>
                  <a:prstClr val="white"/>
                </a:solidFill>
              </a:rPr>
              <a:t>Μεταβολή μεγέθους ειδώλου με </a:t>
            </a:r>
            <a:r>
              <a:rPr lang="en-US" sz="3200" dirty="0">
                <a:solidFill>
                  <a:prstClr val="white"/>
                </a:solidFill>
              </a:rPr>
              <a:t>f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13151" y="3682621"/>
            <a:ext cx="8885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500" dirty="0">
                <a:solidFill>
                  <a:srgbClr val="70AD47"/>
                </a:solidFill>
                <a:latin typeface="Calibri" panose="020F0502020204030204"/>
              </a:rPr>
              <a:t>είδωλο 1</a:t>
            </a:r>
            <a:endParaRPr lang="en-US" sz="1500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4663192" y="3326317"/>
            <a:ext cx="48006" cy="48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6720479" y="3324136"/>
            <a:ext cx="48006" cy="48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Down Arrow 45"/>
          <p:cNvSpPr/>
          <p:nvPr/>
        </p:nvSpPr>
        <p:spPr>
          <a:xfrm>
            <a:off x="6359708" y="3351689"/>
            <a:ext cx="152400" cy="176085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9220857" y="3357373"/>
            <a:ext cx="152400" cy="685800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865238" y="4099964"/>
            <a:ext cx="8885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500" dirty="0">
                <a:solidFill>
                  <a:srgbClr val="70AD47"/>
                </a:solidFill>
                <a:latin typeface="Calibri" panose="020F0502020204030204"/>
              </a:rPr>
              <a:t>είδωλο 2</a:t>
            </a:r>
            <a:endParaRPr lang="en-US" sz="1500" dirty="0">
              <a:solidFill>
                <a:srgbClr val="70AD47"/>
              </a:solidFill>
              <a:latin typeface="Calibri" panose="020F0502020204030204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371248" y="3784628"/>
            <a:ext cx="198882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467542" y="377965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4472C4"/>
                </a:solidFill>
                <a:latin typeface="Calibri" panose="020F0502020204030204"/>
              </a:rPr>
              <a:t>x</a:t>
            </a:r>
            <a:r>
              <a:rPr lang="en-US" baseline="-25000" dirty="0" smtClean="0">
                <a:solidFill>
                  <a:srgbClr val="4472C4"/>
                </a:solidFill>
                <a:latin typeface="Calibri" panose="020F0502020204030204"/>
              </a:rPr>
              <a:t>o</a:t>
            </a:r>
            <a:endParaRPr lang="en-US" baseline="-25000" dirty="0">
              <a:solidFill>
                <a:srgbClr val="4472C4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57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  <p:bldP spid="35" grpId="0"/>
      <p:bldP spid="43" grpId="0" animBg="1"/>
      <p:bldP spid="45" grpId="0" animBg="1"/>
      <p:bldP spid="46" grpId="0" animBg="1"/>
      <p:bldP spid="20" grpId="0" animBg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5025" t="50000" r="2677"/>
          <a:stretch>
            <a:fillRect/>
          </a:stretch>
        </p:blipFill>
        <p:spPr bwMode="auto">
          <a:xfrm>
            <a:off x="5303911" y="3861048"/>
            <a:ext cx="4175673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1919536" y="6021288"/>
            <a:ext cx="8136904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sz="2800" b="1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ελάχιστη απόσταση ευκρινούς οράσεως  Δ  (25 </a:t>
            </a:r>
            <a:r>
              <a:rPr lang="en-US" sz="2800" b="1" spc="5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cm)</a:t>
            </a:r>
            <a:endParaRPr lang="el-GR" sz="2800" b="1" spc="5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2063552" y="476672"/>
            <a:ext cx="2523832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00" dirty="0">
                <a:solidFill>
                  <a:prstClr val="black"/>
                </a:solidFill>
              </a:rPr>
              <a:t>Μακρινή όραση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2063553" y="4509120"/>
            <a:ext cx="2336217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00" dirty="0">
                <a:solidFill>
                  <a:prstClr val="black"/>
                </a:solidFill>
              </a:rPr>
              <a:t>Κοντινή όραση</a:t>
            </a:r>
          </a:p>
        </p:txBody>
      </p:sp>
      <p:grpSp>
        <p:nvGrpSpPr>
          <p:cNvPr id="13" name="12 - Ομάδα"/>
          <p:cNvGrpSpPr/>
          <p:nvPr/>
        </p:nvGrpSpPr>
        <p:grpSpPr>
          <a:xfrm>
            <a:off x="6168008" y="72008"/>
            <a:ext cx="4359400" cy="2060848"/>
            <a:chOff x="4644008" y="72008"/>
            <a:chExt cx="4359400" cy="2060848"/>
          </a:xfrm>
        </p:grpSpPr>
        <p:pic>
          <p:nvPicPr>
            <p:cNvPr id="7" name="6 - Εικόνα" descr="Εικόνα1.png"/>
            <p:cNvPicPr>
              <a:picLocks noChangeAspect="1"/>
            </p:cNvPicPr>
            <p:nvPr/>
          </p:nvPicPr>
          <p:blipFill>
            <a:blip r:embed="rId3" cstate="print"/>
            <a:srcRect l="2250" r="2990"/>
            <a:stretch>
              <a:fillRect/>
            </a:stretch>
          </p:blipFill>
          <p:spPr>
            <a:xfrm>
              <a:off x="5220072" y="72008"/>
              <a:ext cx="3783336" cy="2060848"/>
            </a:xfrm>
            <a:prstGeom prst="rect">
              <a:avLst/>
            </a:prstGeom>
          </p:spPr>
        </p:pic>
        <p:sp>
          <p:nvSpPr>
            <p:cNvPr id="12" name="11 - Ορθογώνιο"/>
            <p:cNvSpPr/>
            <p:nvPr/>
          </p:nvSpPr>
          <p:spPr>
            <a:xfrm>
              <a:off x="4644008" y="332656"/>
              <a:ext cx="1215397" cy="52322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2800" dirty="0">
                  <a:solidFill>
                    <a:prstClr val="black"/>
                  </a:solidFill>
                </a:rPr>
                <a:t>(&gt;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l-GR" sz="2800" dirty="0">
                  <a:solidFill>
                    <a:prstClr val="black"/>
                  </a:solidFill>
                </a:rPr>
                <a:t>6</a:t>
              </a:r>
              <a:r>
                <a:rPr lang="en-US" sz="2800" dirty="0">
                  <a:solidFill>
                    <a:prstClr val="black"/>
                  </a:solidFill>
                </a:rPr>
                <a:t> m)</a:t>
              </a:r>
              <a:endParaRPr lang="el-GR" sz="2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4" name="3 - Εικόνα" descr="IMG_20210316_073223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639" t="37799" r="4336" b="36110"/>
          <a:stretch>
            <a:fillRect/>
          </a:stretch>
        </p:blipFill>
        <p:spPr>
          <a:xfrm>
            <a:off x="1596008" y="1484784"/>
            <a:ext cx="622818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0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6"/>
          <p:cNvSpPr>
            <a:spLocks noGrp="1" noChangeArrowheads="1"/>
          </p:cNvSpPr>
          <p:nvPr>
            <p:ph type="title"/>
          </p:nvPr>
        </p:nvSpPr>
        <p:spPr>
          <a:xfrm>
            <a:off x="695400" y="252175"/>
            <a:ext cx="11161240" cy="584775"/>
          </a:xfr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sz="3200" dirty="0"/>
              <a:t>Εστιακή απόσταση – μεγέθη </a:t>
            </a:r>
            <a:r>
              <a:rPr lang="el-GR" sz="3200" dirty="0" err="1"/>
              <a:t>φωτογραφιζόμενων</a:t>
            </a:r>
            <a:r>
              <a:rPr lang="el-GR" sz="3200" dirty="0"/>
              <a:t> αντικειμένων</a:t>
            </a:r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055440" y="1700808"/>
            <a:ext cx="4564783" cy="41148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l-GR" sz="2800" dirty="0" smtClean="0"/>
              <a:t>Παραμόρφωση Προοπτικής: </a:t>
            </a:r>
            <a:endParaRPr lang="el-GR" sz="28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l-GR" sz="2800" dirty="0" smtClean="0"/>
              <a:t>Η </a:t>
            </a:r>
            <a:r>
              <a:rPr lang="el-GR" sz="2800" dirty="0"/>
              <a:t>φωτογράφιση με φακούς διαφορετικής εστιακής απόστασης δεν επηρεάζει όλα τα απεικονιζόμενα μεγέθη στον ίδιο βαθμό. </a:t>
            </a:r>
          </a:p>
        </p:txBody>
      </p:sp>
      <p:pic>
        <p:nvPicPr>
          <p:cNvPr id="27652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8128" y="836950"/>
            <a:ext cx="2980607" cy="5943600"/>
          </a:xfrm>
        </p:spPr>
      </p:pic>
    </p:spTree>
    <p:extLst>
      <p:ext uri="{BB962C8B-B14F-4D97-AF65-F5344CB8AC3E}">
        <p14:creationId xmlns:p14="http://schemas.microsoft.com/office/powerpoint/2010/main" val="110248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9376" y="332656"/>
            <a:ext cx="10972800" cy="90872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l-GR" dirty="0"/>
              <a:t>Φωτογραφικός φακός</a:t>
            </a:r>
            <a:br>
              <a:rPr lang="el-GR" dirty="0"/>
            </a:br>
            <a:r>
              <a:rPr lang="el-GR" dirty="0"/>
              <a:t>Ερωτήσεις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847528" y="1772816"/>
            <a:ext cx="9001000" cy="4319588"/>
          </a:xfrm>
        </p:spPr>
        <p:txBody>
          <a:bodyPr/>
          <a:lstStyle/>
          <a:p>
            <a:pPr>
              <a:defRPr/>
            </a:pPr>
            <a:r>
              <a:rPr lang="el-GR" dirty="0"/>
              <a:t>Ο τηλεφακός δημιουργεί μεγαλύτερο ή μικρότερο είδωλο από το είδωλο του κανονικού φακού ;</a:t>
            </a:r>
          </a:p>
          <a:p>
            <a:pPr>
              <a:defRPr/>
            </a:pPr>
            <a:r>
              <a:rPr lang="el-GR" dirty="0"/>
              <a:t>Τι ακριβώς σημαίνει «ρύθμιση απείρου» για ένα φωτογραφικό φακό ;</a:t>
            </a:r>
          </a:p>
          <a:p>
            <a:pPr>
              <a:defRPr/>
            </a:pPr>
            <a:r>
              <a:rPr lang="el-GR" dirty="0"/>
              <a:t>Το </a:t>
            </a:r>
            <a:r>
              <a:rPr lang="el-GR" dirty="0" err="1"/>
              <a:t>πεντάπρισμα</a:t>
            </a:r>
            <a:r>
              <a:rPr lang="el-GR" dirty="0"/>
              <a:t> σε ποια κατηγορία φωτογραφικών μηχανών χρησιμοποιείται. Ποιο φαινόμενο αξιοποιεί ;</a:t>
            </a:r>
          </a:p>
        </p:txBody>
      </p:sp>
    </p:spTree>
    <p:extLst>
      <p:ext uri="{BB962C8B-B14F-4D97-AF65-F5344CB8AC3E}">
        <p14:creationId xmlns:p14="http://schemas.microsoft.com/office/powerpoint/2010/main" val="368603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l-GR" dirty="0"/>
              <a:t>Φωτογραφικός φακός</a:t>
            </a:r>
            <a:br>
              <a:rPr lang="el-GR" dirty="0"/>
            </a:br>
            <a:r>
              <a:rPr lang="el-GR" dirty="0"/>
              <a:t>Ερωτήσεις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19536" y="1628800"/>
            <a:ext cx="9001000" cy="4348163"/>
          </a:xfrm>
        </p:spPr>
        <p:txBody>
          <a:bodyPr/>
          <a:lstStyle/>
          <a:p>
            <a:pPr>
              <a:defRPr/>
            </a:pPr>
            <a:r>
              <a:rPr lang="el-GR" dirty="0"/>
              <a:t>Πως προσδιορίζεται η «ταχύτητα» ενός φωτογραφικού φακού; Από τι εξαρτάται ;</a:t>
            </a:r>
          </a:p>
          <a:p>
            <a:pPr>
              <a:defRPr/>
            </a:pPr>
            <a:r>
              <a:rPr lang="el-GR" dirty="0"/>
              <a:t>Πως προέκυψε η ανάγκη δημιουργίας των </a:t>
            </a:r>
            <a:r>
              <a:rPr lang="el-GR" dirty="0" err="1"/>
              <a:t>ασφαιρικών</a:t>
            </a:r>
            <a:r>
              <a:rPr lang="el-GR" dirty="0"/>
              <a:t> φωτογραφικών φακών ;</a:t>
            </a:r>
          </a:p>
          <a:p>
            <a:pPr>
              <a:defRPr/>
            </a:pPr>
            <a:r>
              <a:rPr lang="el-GR" dirty="0"/>
              <a:t>Κανονικός (</a:t>
            </a:r>
            <a:r>
              <a:rPr lang="en-US" dirty="0"/>
              <a:t>normal) </a:t>
            </a:r>
            <a:r>
              <a:rPr lang="el-GR" dirty="0"/>
              <a:t>είναι ο φακός με τιμή εστιακής απόστασης πάντοτε τα 50</a:t>
            </a:r>
            <a:r>
              <a:rPr lang="en-US" dirty="0"/>
              <a:t>mm </a:t>
            </a:r>
            <a:r>
              <a:rPr lang="el-GR" dirty="0"/>
              <a:t>ή όχι ; Τι ακριβώς συμβαίνει ;</a:t>
            </a:r>
          </a:p>
        </p:txBody>
      </p:sp>
    </p:spTree>
    <p:extLst>
      <p:ext uri="{BB962C8B-B14F-4D97-AF65-F5344CB8AC3E}">
        <p14:creationId xmlns:p14="http://schemas.microsoft.com/office/powerpoint/2010/main" val="241927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l-GR" dirty="0"/>
              <a:t>Φωτογραφικός φακός</a:t>
            </a:r>
            <a:br>
              <a:rPr lang="el-GR" dirty="0"/>
            </a:br>
            <a:r>
              <a:rPr lang="el-GR" dirty="0"/>
              <a:t>Ερωτήσεις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207568" y="1700808"/>
            <a:ext cx="8424936" cy="3890962"/>
          </a:xfrm>
        </p:spPr>
        <p:txBody>
          <a:bodyPr/>
          <a:lstStyle/>
          <a:p>
            <a:pPr>
              <a:defRPr/>
            </a:pPr>
            <a:r>
              <a:rPr lang="el-GR" dirty="0"/>
              <a:t>Ποιες ακριβώς είναι οι συντρέχουσες ευθείες στη φωτογράφιση με μηχανή στούντιο σύμφωνα με την αρχή του </a:t>
            </a:r>
            <a:r>
              <a:rPr lang="en-US" dirty="0" err="1"/>
              <a:t>Scheimflug</a:t>
            </a:r>
            <a:r>
              <a:rPr lang="en-US" dirty="0"/>
              <a:t> </a:t>
            </a:r>
            <a:r>
              <a:rPr lang="el-GR" dirty="0"/>
              <a:t>;</a:t>
            </a:r>
            <a:endParaRPr lang="en-US" dirty="0"/>
          </a:p>
          <a:p>
            <a:pPr>
              <a:defRPr/>
            </a:pPr>
            <a:r>
              <a:rPr lang="el-GR" dirty="0"/>
              <a:t>Που οφείλεται το χρωματικό σφάλμα στους φωτογραφικούς φακούς ; Πως μπορεί να αντιμετωπιστεί ;</a:t>
            </a:r>
          </a:p>
        </p:txBody>
      </p:sp>
    </p:spTree>
    <p:extLst>
      <p:ext uri="{BB962C8B-B14F-4D97-AF65-F5344CB8AC3E}">
        <p14:creationId xmlns:p14="http://schemas.microsoft.com/office/powerpoint/2010/main" val="398633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970" y="2216728"/>
            <a:ext cx="8905947" cy="3505856"/>
          </a:xfrm>
          <a:prstGeom prst="rect">
            <a:avLst/>
          </a:prstGeom>
        </p:spPr>
      </p:pic>
      <p:sp>
        <p:nvSpPr>
          <p:cNvPr id="3" name="5 - TextBox"/>
          <p:cNvSpPr txBox="1"/>
          <p:nvPr/>
        </p:nvSpPr>
        <p:spPr>
          <a:xfrm>
            <a:off x="1867171" y="537383"/>
            <a:ext cx="5616624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l-GR" sz="3200" b="1" spc="100" dirty="0">
                <a:solidFill>
                  <a:prstClr val="white"/>
                </a:solidFill>
              </a:rPr>
              <a:t>ΜΕΓΕΘΥΝΤΙΚΟΣ ΦΑΚΟΣ</a:t>
            </a:r>
          </a:p>
        </p:txBody>
      </p:sp>
      <p:pic>
        <p:nvPicPr>
          <p:cNvPr id="4" name="Picture 4" descr="Μεγεθυντικός Φακός με LED Φωτισμό SPM 6204"/>
          <p:cNvPicPr>
            <a:picLocks noChangeAspect="1" noChangeArrowheads="1"/>
          </p:cNvPicPr>
          <p:nvPr/>
        </p:nvPicPr>
        <p:blipFill rotWithShape="1">
          <a:blip r:embed="rId3" cstate="print"/>
          <a:srcRect l="7278" t="20822" r="8422" b="23677"/>
          <a:stretch/>
        </p:blipFill>
        <p:spPr bwMode="auto">
          <a:xfrm>
            <a:off x="8152495" y="334184"/>
            <a:ext cx="2859386" cy="1882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710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  <p:tag name="ISPRING_RESOURCE_PATHS_HASH_PRESENTER" val="89b02e29548a96191a4b5b3167ebb792f2e78085"/>
</p:tagLst>
</file>

<file path=ppt/theme/theme1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16002</TotalTime>
  <Words>1974</Words>
  <Application>Microsoft Office PowerPoint</Application>
  <PresentationFormat>Widescreen</PresentationFormat>
  <Paragraphs>401</Paragraphs>
  <Slides>83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83</vt:i4>
      </vt:variant>
    </vt:vector>
  </HeadingPairs>
  <TitlesOfParts>
    <vt:vector size="105" baseType="lpstr">
      <vt:lpstr>Arial</vt:lpstr>
      <vt:lpstr>Arial Black</vt:lpstr>
      <vt:lpstr>Calibri</vt:lpstr>
      <vt:lpstr>Calibri Light</vt:lpstr>
      <vt:lpstr>Cambria Math</vt:lpstr>
      <vt:lpstr>Courier New</vt:lpstr>
      <vt:lpstr>GT-Eesti-Pro-Display</vt:lpstr>
      <vt:lpstr>Wingdings</vt:lpstr>
      <vt:lpstr>OC_template_updated</vt:lpstr>
      <vt:lpstr>template</vt:lpstr>
      <vt:lpstr>Office Theme</vt:lpstr>
      <vt:lpstr>1_Office Theme</vt:lpstr>
      <vt:lpstr>3_Office Theme</vt:lpstr>
      <vt:lpstr>4_Office Theme</vt:lpstr>
      <vt:lpstr>5_Office Theme</vt:lpstr>
      <vt:lpstr>6_Office Theme</vt:lpstr>
      <vt:lpstr>9_Office Theme</vt:lpstr>
      <vt:lpstr>10_Office Theme</vt:lpstr>
      <vt:lpstr>11_Office Theme</vt:lpstr>
      <vt:lpstr>12_Office Theme</vt:lpstr>
      <vt:lpstr>1_OC_template_updated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Φωτογραφική Μηχανή  Made in Greece (1954)</vt:lpstr>
      <vt:lpstr>PowerPoint Presentation</vt:lpstr>
      <vt:lpstr>Αρχή λειτουργιάς φωτογραφικής μηχανής</vt:lpstr>
      <vt:lpstr>Ανθρώπινος Οφθαλμός - Κάμερα</vt:lpstr>
      <vt:lpstr>Οι 4 βασικές κατηγορίες  Φωτογραφικών Μηχανών</vt:lpstr>
      <vt:lpstr>Κατ’ ευθείαν οράσεως</vt:lpstr>
      <vt:lpstr>PowerPoint Presentation</vt:lpstr>
      <vt:lpstr>PowerPoint Presentation</vt:lpstr>
      <vt:lpstr>Διπλορεφλέξ</vt:lpstr>
      <vt:lpstr>Μηχανή στούντιο</vt:lpstr>
      <vt:lpstr>PowerPoint Presentation</vt:lpstr>
      <vt:lpstr>Αρχή του Scheimflug</vt:lpstr>
      <vt:lpstr>PowerPoint Presentation</vt:lpstr>
      <vt:lpstr>PowerPoint Presentation</vt:lpstr>
      <vt:lpstr>Φωτογραφικός Φακός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Εκτροπή Σφαιρικών Επιφανειών</vt:lpstr>
      <vt:lpstr>     Ασφαιρικές  Διαθλαστικές  Επιφάνειες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Πιθοειδής – Μηνοειδής  Γραμμική παραμόρφωση</vt:lpstr>
      <vt:lpstr>PowerPoint Presentation</vt:lpstr>
      <vt:lpstr>PowerPoint Presentation</vt:lpstr>
      <vt:lpstr>Διαμήκης Χρωματική Εκτροπή</vt:lpstr>
      <vt:lpstr>Εγκάρσια Χρωματική Εκτροπή</vt:lpstr>
      <vt:lpstr>Αχρωματικό Ζεύγος Φακών</vt:lpstr>
      <vt:lpstr>PowerPoint Presentation</vt:lpstr>
      <vt:lpstr>PowerPoint Presentation</vt:lpstr>
      <vt:lpstr>PowerPoint Presentation</vt:lpstr>
      <vt:lpstr>Φωτογραφικός Φακός</vt:lpstr>
      <vt:lpstr>PowerPoint Presentation</vt:lpstr>
      <vt:lpstr>PowerPoint Presentation</vt:lpstr>
      <vt:lpstr>PowerPoint Presentation</vt:lpstr>
      <vt:lpstr>Εσωτερική δομή σύνθετων φωτογραφικών φακών</vt:lpstr>
      <vt:lpstr>Φωτογραφικός Φακός - Σχεδίαση</vt:lpstr>
      <vt:lpstr>Φωτογραφικός Φακός  Τεχνικά Χαρακτηριστικά κατασκευής</vt:lpstr>
      <vt:lpstr>PowerPoint Presentation</vt:lpstr>
      <vt:lpstr>PowerPoint Presentation</vt:lpstr>
      <vt:lpstr>Εστιακή απόσταση – οπτικό πεδίο (FOV)</vt:lpstr>
      <vt:lpstr>Εστιακή απόσταση – FOV</vt:lpstr>
      <vt:lpstr>PowerPoint Presentation</vt:lpstr>
      <vt:lpstr>Εστιακή απόσταση – FOV</vt:lpstr>
      <vt:lpstr>Φωτογραφικοί φακοί διαφορετικών εστιακών αποστάσεων</vt:lpstr>
      <vt:lpstr>Μέγεθος  Ε Φωτογραφιζόμενου Ειδώλου</vt:lpstr>
      <vt:lpstr>Μεταβολή μεγέθους ειδώλου με f</vt:lpstr>
      <vt:lpstr>PowerPoint Presentation</vt:lpstr>
      <vt:lpstr>Εστιακή απόσταση – μεγέθη φωτογραφιζόμενων αντικειμένων</vt:lpstr>
      <vt:lpstr>Φωτογραφικός φακός Ερωτήσεις</vt:lpstr>
      <vt:lpstr>Φωτογραφικός φακός Ερωτήσεις</vt:lpstr>
      <vt:lpstr>Φωτογραφικός φακός Ερωτήσεις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Τίτλος Μαθήματος</dc:title>
  <dc:creator>opencourses@teiath.gr</dc:creator>
  <cp:lastModifiedBy>Microsoft account</cp:lastModifiedBy>
  <cp:revision>582</cp:revision>
  <dcterms:created xsi:type="dcterms:W3CDTF">2013-03-04T13:35:19Z</dcterms:created>
  <dcterms:modified xsi:type="dcterms:W3CDTF">2024-12-16T19:03:35Z</dcterms:modified>
</cp:coreProperties>
</file>