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13" r:id="rId2"/>
    <p:sldMasterId id="2147483756" r:id="rId3"/>
    <p:sldMasterId id="2147483768" r:id="rId4"/>
    <p:sldMasterId id="2147483876" r:id="rId5"/>
    <p:sldMasterId id="2147483900" r:id="rId6"/>
    <p:sldMasterId id="2147483929" r:id="rId7"/>
  </p:sldMasterIdLst>
  <p:notesMasterIdLst>
    <p:notesMasterId r:id="rId50"/>
  </p:notesMasterIdLst>
  <p:handoutMasterIdLst>
    <p:handoutMasterId r:id="rId51"/>
  </p:handoutMasterIdLst>
  <p:sldIdLst>
    <p:sldId id="529" r:id="rId8"/>
    <p:sldId id="333" r:id="rId9"/>
    <p:sldId id="382" r:id="rId10"/>
    <p:sldId id="318" r:id="rId11"/>
    <p:sldId id="380" r:id="rId12"/>
    <p:sldId id="536" r:id="rId13"/>
    <p:sldId id="530" r:id="rId14"/>
    <p:sldId id="531" r:id="rId15"/>
    <p:sldId id="532" r:id="rId16"/>
    <p:sldId id="533" r:id="rId17"/>
    <p:sldId id="444" r:id="rId18"/>
    <p:sldId id="535" r:id="rId19"/>
    <p:sldId id="432" r:id="rId20"/>
    <p:sldId id="497" r:id="rId21"/>
    <p:sldId id="388" r:id="rId22"/>
    <p:sldId id="389" r:id="rId23"/>
    <p:sldId id="423" r:id="rId24"/>
    <p:sldId id="390" r:id="rId25"/>
    <p:sldId id="391" r:id="rId26"/>
    <p:sldId id="413" r:id="rId27"/>
    <p:sldId id="410" r:id="rId28"/>
    <p:sldId id="411" r:id="rId29"/>
    <p:sldId id="537" r:id="rId30"/>
    <p:sldId id="538" r:id="rId31"/>
    <p:sldId id="412" r:id="rId32"/>
    <p:sldId id="414" r:id="rId33"/>
    <p:sldId id="415" r:id="rId34"/>
    <p:sldId id="419" r:id="rId35"/>
    <p:sldId id="420" r:id="rId36"/>
    <p:sldId id="440" r:id="rId37"/>
    <p:sldId id="439" r:id="rId38"/>
    <p:sldId id="438" r:id="rId39"/>
    <p:sldId id="507" r:id="rId40"/>
    <p:sldId id="441" r:id="rId41"/>
    <p:sldId id="422" r:id="rId42"/>
    <p:sldId id="437" r:id="rId43"/>
    <p:sldId id="436" r:id="rId44"/>
    <p:sldId id="442" r:id="rId45"/>
    <p:sldId id="455" r:id="rId46"/>
    <p:sldId id="498" r:id="rId47"/>
    <p:sldId id="499" r:id="rId48"/>
    <p:sldId id="500" r:id="rId49"/>
  </p:sldIdLst>
  <p:sldSz cx="12192000" cy="6858000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949"/>
    <a:srgbClr val="BF9000"/>
    <a:srgbClr val="4545C3"/>
    <a:srgbClr val="FFFAE0"/>
    <a:srgbClr val="CC3300"/>
    <a:srgbClr val="3333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5" autoAdjust="0"/>
    <p:restoredTop sz="95460" autoAdjust="0"/>
  </p:normalViewPr>
  <p:slideViewPr>
    <p:cSldViewPr>
      <p:cViewPr varScale="1">
        <p:scale>
          <a:sx n="87" d="100"/>
          <a:sy n="87" d="100"/>
        </p:scale>
        <p:origin x="58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16/12/2024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47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6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1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7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9625-0E1F-44EB-839A-F14B7E7F9E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42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CF56-0602-4B88-8ACD-6AD7B4560C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73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10058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422400" y="4114800"/>
            <a:ext cx="10058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F961-CD26-41E9-B2FE-967A901678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23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856F-F42A-4E9B-BDB0-971D74995D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09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226-D26C-4FD8-9EC8-99136E855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8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3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4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9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5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96755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8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1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8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1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89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6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1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1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4FE64-D055-4B5F-85FF-645FB9E8276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787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5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16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4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69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7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93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72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00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39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73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28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2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09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7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5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96755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10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3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42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122-40AE-489F-ABDA-80E23DCF3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F9A88-A705-4016-97FF-A6197D760F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2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1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8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11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22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49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50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8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50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6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40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4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5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95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64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1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6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5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62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37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40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18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6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1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38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54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5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80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49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3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0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  <p:sldLayoutId id="2147483728" r:id="rId14"/>
    <p:sldLayoutId id="2147483729" r:id="rId15"/>
    <p:sldLayoutId id="214748374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11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9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69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37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46A6DE-E056-4788-BAEA-F2F1111E3A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A51660-1E76-4BD4-A843-9441442A02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542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how-aperture-shutter-speed-and-iso-affect-pictures-sh-169920448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psfordigitalphotography.com/digital-photography-basics-learning-apertur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erture#/media/File:16_minolta_50mm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Leonr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ens_aperture_side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Nagualdesign" TargetMode="External"/><Relationship Id="rId3" Type="http://schemas.openxmlformats.org/officeDocument/2006/relationships/hyperlink" Target="https://en.wikipedia.org/wiki/Aperture#/media/File:Aperture_diagram.svg" TargetMode="External"/><Relationship Id="rId7" Type="http://schemas.openxmlformats.org/officeDocument/2006/relationships/hyperlink" Target="https://en.wikipedia.org/wiki/Aperture#/media/File:Apertures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s://commons.wikimedia.org/wiki/User:Selket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BenFrantzDale~commonswiki&amp;action=edit&amp;redlink=1" TargetMode="External"/><Relationship Id="rId3" Type="http://schemas.openxmlformats.org/officeDocument/2006/relationships/hyperlink" Target="https://en.wikipedia.org/wiki/File:Focus_stacking_Tachinid_fly.jpg" TargetMode="External"/><Relationship Id="rId7" Type="http://schemas.openxmlformats.org/officeDocument/2006/relationships/hyperlink" Target="https://commons.wikimedia.org/wiki/File:Depth_of_field_diagram.p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User:Muhammad_Mahdi_Kari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DOF-ShallowDepthofField.jpg" TargetMode="External"/><Relationship Id="rId7" Type="http://schemas.openxmlformats.org/officeDocument/2006/relationships/hyperlink" Target="https://en.wikipedia.org/wiki/File:Jonquil_flowers_at_f3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creativecommons.org/licenses/by-sa/3.0/deed.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30.png"/><Relationship Id="rId5" Type="http://schemas.openxmlformats.org/officeDocument/2006/relationships/image" Target="../media/image25.emf"/><Relationship Id="rId4" Type="http://schemas.openxmlformats.org/officeDocument/2006/relationships/image" Target="../media/image6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75720" y="2132856"/>
            <a:ext cx="4608512" cy="498598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600" b="1" dirty="0"/>
              <a:t>Φωτογραφικός Φακός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7339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9393" y="468765"/>
            <a:ext cx="8775119" cy="5310921"/>
            <a:chOff x="1602878" y="1101072"/>
            <a:chExt cx="8775119" cy="531092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2878" y="1101072"/>
              <a:ext cx="8775119" cy="531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57092" y="5381146"/>
              <a:ext cx="3433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4472C4"/>
                  </a:solidFill>
                  <a:latin typeface="Calibri" panose="020F0502020204030204"/>
                </a:rPr>
                <a:t>x</a:t>
              </a:r>
              <a:endParaRPr lang="en-US" sz="2400" baseline="-25000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99509" y="5807299"/>
              <a:ext cx="4635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4472C4"/>
                  </a:solidFill>
                  <a:latin typeface="Calibri" panose="020F0502020204030204"/>
                </a:rPr>
                <a:t>x</a:t>
              </a:r>
              <a:r>
                <a:rPr lang="el-GR" sz="2800" b="1" dirty="0" smtClean="0">
                  <a:solidFill>
                    <a:srgbClr val="4472C4"/>
                  </a:solidFill>
                  <a:latin typeface="Calibri" panose="020F0502020204030204"/>
                </a:rPr>
                <a:t>΄</a:t>
              </a:r>
              <a:endParaRPr lang="en-US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5600" y="5802667"/>
            <a:ext cx="8390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Το φανταστικό είδωλο πλησιάζει στο φακό και μικραίνει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959" y="308755"/>
            <a:ext cx="742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Όταν το αντικείμενο πλησιάζει το φακό για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x &lt; f </a:t>
            </a: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25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32720" y="188643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sz="4000" dirty="0"/>
              <a:t>Μέγεθος  Ε</a:t>
            </a:r>
            <a:br>
              <a:rPr lang="el-GR" sz="4000" dirty="0"/>
            </a:br>
            <a:r>
              <a:rPr lang="el-GR" sz="4000" dirty="0" err="1"/>
              <a:t>Φωτογραφιζόμενου</a:t>
            </a:r>
            <a:r>
              <a:rPr lang="el-GR" sz="4000" dirty="0"/>
              <a:t> Ειδώλου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63552" y="2060848"/>
            <a:ext cx="8229600" cy="438435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l-GR" sz="4400" b="1" dirty="0">
                <a:solidFill>
                  <a:srgbClr val="C00000"/>
                </a:solidFill>
              </a:rPr>
              <a:t>Ε = Α / (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l-GR" sz="4400" b="1" dirty="0">
                <a:solidFill>
                  <a:srgbClr val="C00000"/>
                </a:solidFill>
              </a:rPr>
              <a:t>1 – α / </a:t>
            </a:r>
            <a:r>
              <a:rPr lang="en-US" sz="4400" b="1" dirty="0">
                <a:solidFill>
                  <a:srgbClr val="C00000"/>
                </a:solidFill>
              </a:rPr>
              <a:t>f 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l-GR" dirty="0"/>
              <a:t>Όπου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l-GR" dirty="0"/>
              <a:t>Ε : Μέγεθος Ειδώλου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l-GR" dirty="0"/>
              <a:t>Α : Μέγεθος Αντικειμένου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l-GR" dirty="0"/>
              <a:t>α : Απόσταση φωτογράφισης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f : </a:t>
            </a:r>
            <a:r>
              <a:rPr lang="el-GR" dirty="0"/>
              <a:t>Εστιακή Απόσταση </a:t>
            </a:r>
            <a:r>
              <a:rPr lang="el-GR" dirty="0" smtClean="0"/>
              <a:t>φακού</a:t>
            </a:r>
            <a:endParaRPr lang="el-GR" dirty="0"/>
          </a:p>
          <a:p>
            <a:pPr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68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0055" y="4575019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https://www.nikonusa.com/en/learn-and-explore/a/tips-and-techniques/understanding-focal-length.html#</a:t>
            </a:r>
          </a:p>
        </p:txBody>
      </p:sp>
      <p:sp>
        <p:nvSpPr>
          <p:cNvPr id="4" name="Rectangle 3"/>
          <p:cNvSpPr/>
          <p:nvPr/>
        </p:nvSpPr>
        <p:spPr>
          <a:xfrm>
            <a:off x="9930670" y="4849429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GT-Eesti-Pro-Display"/>
              </a:rPr>
              <a:t>© Dave Black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479" y="166310"/>
            <a:ext cx="10519611" cy="52322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ED7D31"/>
                </a:solidFill>
              </a:rPr>
              <a:t>ΕΣΤΙΑΚΗ ΑΠΟΣΤΑΣΗ </a:t>
            </a:r>
            <a:r>
              <a:rPr lang="el-GR" sz="2800" b="1" dirty="0" smtClean="0">
                <a:solidFill>
                  <a:prstClr val="black"/>
                </a:solidFill>
              </a:rPr>
              <a:t>: </a:t>
            </a:r>
            <a:r>
              <a:rPr lang="el-GR" sz="2800" b="1" dirty="0" smtClean="0">
                <a:solidFill>
                  <a:srgbClr val="70AD47"/>
                </a:solidFill>
              </a:rPr>
              <a:t>ΜΕΓΕΘΥΝΣΗ</a:t>
            </a:r>
            <a:r>
              <a:rPr lang="en-US" sz="2800" b="1" dirty="0" smtClean="0">
                <a:solidFill>
                  <a:srgbClr val="70AD47"/>
                </a:solidFill>
              </a:rPr>
              <a:t> </a:t>
            </a:r>
            <a:r>
              <a:rPr lang="el-GR" sz="2800" b="1" dirty="0">
                <a:solidFill>
                  <a:prstClr val="black"/>
                </a:solidFill>
              </a:rPr>
              <a:t>– </a:t>
            </a:r>
            <a:r>
              <a:rPr lang="el-GR" sz="2800" b="1" dirty="0" smtClean="0">
                <a:solidFill>
                  <a:srgbClr val="FFC000"/>
                </a:solidFill>
              </a:rPr>
              <a:t>ΓΩΝΙΑ </a:t>
            </a:r>
            <a:r>
              <a:rPr lang="el-GR" sz="2800" b="1" dirty="0">
                <a:solidFill>
                  <a:srgbClr val="FFC000"/>
                </a:solidFill>
              </a:rPr>
              <a:t>ΟΡΑΣΕΩΣ </a:t>
            </a:r>
            <a:r>
              <a:rPr lang="el-GR" sz="2800" b="1" dirty="0">
                <a:solidFill>
                  <a:prstClr val="black"/>
                </a:solidFill>
              </a:rPr>
              <a:t>– </a:t>
            </a:r>
            <a:r>
              <a:rPr lang="el-GR" sz="2800" b="1" dirty="0" smtClean="0">
                <a:solidFill>
                  <a:srgbClr val="0070C0"/>
                </a:solidFill>
              </a:rPr>
              <a:t>ΒΑΘΟΣ ΠΕΔΙΟΥ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3530" y="2792026"/>
            <a:ext cx="10855736" cy="1874291"/>
            <a:chOff x="665575" y="2045008"/>
            <a:chExt cx="10855736" cy="1874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66688" b="66863"/>
            <a:stretch/>
          </p:blipFill>
          <p:spPr>
            <a:xfrm>
              <a:off x="665575" y="2045008"/>
              <a:ext cx="2714232" cy="18180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923" t="33348" r="67114" b="33952"/>
            <a:stretch/>
          </p:blipFill>
          <p:spPr>
            <a:xfrm>
              <a:off x="3437368" y="2045008"/>
              <a:ext cx="2604303" cy="17940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3454" t="65837"/>
            <a:stretch/>
          </p:blipFill>
          <p:spPr>
            <a:xfrm>
              <a:off x="6099232" y="2045008"/>
              <a:ext cx="5422079" cy="1874291"/>
            </a:xfrm>
            <a:prstGeom prst="rect">
              <a:avLst/>
            </a:prstGeom>
          </p:spPr>
        </p:pic>
      </p:grpSp>
      <p:sp>
        <p:nvSpPr>
          <p:cNvPr id="9" name="Down Arrow 8"/>
          <p:cNvSpPr/>
          <p:nvPr/>
        </p:nvSpPr>
        <p:spPr>
          <a:xfrm rot="5400000">
            <a:off x="3830064" y="2832765"/>
            <a:ext cx="365760" cy="6126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98590" y="6031808"/>
            <a:ext cx="24365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</a:rPr>
              <a:t>Βάθος Πεδίου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82843" y="5203426"/>
            <a:ext cx="243655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</a:rPr>
              <a:t>Γωνία οράσεως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846863" y="1853308"/>
            <a:ext cx="31134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</a:rPr>
              <a:t>Εστιακή απόσταση </a:t>
            </a:r>
            <a:r>
              <a:rPr lang="en-US" sz="2800" dirty="0" smtClean="0">
                <a:solidFill>
                  <a:prstClr val="black"/>
                </a:solidFill>
              </a:rPr>
              <a:t>f 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694526" y="988899"/>
            <a:ext cx="206812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</a:rPr>
              <a:t>Μεγέθυνση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 flipH="1">
            <a:off x="7748911" y="-1414754"/>
            <a:ext cx="365760" cy="612648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5400000">
            <a:off x="4143851" y="1636676"/>
            <a:ext cx="365760" cy="68580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200000" flipH="1">
            <a:off x="6681731" y="-1780090"/>
            <a:ext cx="365760" cy="859536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751547"/>
            <a:ext cx="8147886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7568" y="6381331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https://www.nikonusa.com/en/learn-and-explore/a/tips-and-techniques/understanding-focal-length.html#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8288" y="6140361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GT-Eesti-Pro-Display"/>
              </a:rPr>
              <a:t>© Dave Black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05492" y="146501"/>
            <a:ext cx="800802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b="1" dirty="0"/>
              <a:t>ΕΣΤΙΑΚΗ ΑΠΟΣΤΑΣΗ : ΓΩΝΙΑ ΟΡΑΣΕΩΣ – ΜΕΓΕΘΥΝΣΗ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79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152650" y="37412"/>
            <a:ext cx="7886700" cy="646331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Εστιακή απόσταση –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930041"/>
            <a:ext cx="4608509" cy="55453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7056" y="1052736"/>
                <a:ext cx="3168944" cy="677558"/>
              </a:xfrm>
              <a:prstGeom prst="rect">
                <a:avLst/>
              </a:prstGeom>
              <a:ln w="44450"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400" dirty="0"/>
                  <a:t>FOV: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𝜏𝜊𝜉𝜀𝜑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56" y="1052736"/>
                <a:ext cx="3168944" cy="677558"/>
              </a:xfrm>
              <a:prstGeom prst="rect">
                <a:avLst/>
              </a:prstGeom>
              <a:blipFill rotWithShape="0">
                <a:blip r:embed="rId3"/>
                <a:stretch>
                  <a:fillRect l="-2277"/>
                </a:stretch>
              </a:blipFill>
              <a:ln w="44450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7464149" y="1290841"/>
            <a:ext cx="3240360" cy="2304256"/>
          </a:xfrm>
          <a:prstGeom prst="line">
            <a:avLst/>
          </a:prstGeom>
          <a:ln w="857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43" y="2353681"/>
            <a:ext cx="4786592" cy="35952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2689" y="5974095"/>
            <a:ext cx="4896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By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Sensor_sizes_overlaid.svg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Moxfyrederivative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work: Autopilot (talk) -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Sensor_sizes_overlaid.svg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, CC BY-SA 3.0, https://commons.wikimedia.org/w/index.php?curid=6897985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69429" y="1240971"/>
            <a:ext cx="2126771" cy="18999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Φωτοφράκτης (ή Κλείστρο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200" b="0" dirty="0"/>
              <a:t>1/2</a:t>
            </a:r>
            <a:endParaRPr lang="el-GR" sz="32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484784"/>
            <a:ext cx="8316912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800" b="1" dirty="0"/>
              <a:t>Σκοπός:</a:t>
            </a:r>
            <a:r>
              <a:rPr lang="el-GR" sz="2800" dirty="0"/>
              <a:t> «Προστατεύει» την φωτοευαίσθητη επιφάνεια από το εισερχόμενο φως, καθορίζει τον χρόνο έκθεσης.</a:t>
            </a:r>
          </a:p>
          <a:p>
            <a:pPr>
              <a:spcBef>
                <a:spcPts val="1200"/>
              </a:spcBef>
              <a:defRPr/>
            </a:pPr>
            <a:r>
              <a:rPr lang="el-GR" sz="2800" dirty="0"/>
              <a:t>Πρόκειται για Φωτοφράκτη ή κλείστρο (εστιακού επιπέδου ή διαφραγματικός).</a:t>
            </a:r>
          </a:p>
          <a:p>
            <a:pPr>
              <a:spcBef>
                <a:spcPts val="1200"/>
              </a:spcBef>
              <a:defRPr/>
            </a:pPr>
            <a:r>
              <a:rPr lang="el-GR" sz="2800" dirty="0"/>
              <a:t>Αναφέρεται και σαν «ταχύτητα» φωτογράφισης, η τιμή της αντιστοιχεί σε αντίστροφα του δευτερολέπτου</a:t>
            </a:r>
            <a:r>
              <a:rPr lang="en-US" sz="2800" dirty="0"/>
              <a:t> </a:t>
            </a:r>
            <a:r>
              <a:rPr lang="el-GR" sz="2800" dirty="0"/>
              <a:t>(π.χ. ταχύτητα 125 σημαίνει ότι ο χρόνος έκθεσης έχει διάρκεια : 1/125 </a:t>
            </a:r>
            <a:r>
              <a:rPr lang="en-US" sz="2800" dirty="0"/>
              <a:t>sec</a:t>
            </a:r>
            <a:r>
              <a:rPr lang="el-G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9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Φωτοφράκτης (ή Κλείστρο)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4941" y="1169359"/>
            <a:ext cx="8077200" cy="53498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  <a:defRPr/>
            </a:pPr>
            <a:r>
              <a:rPr lang="el-GR" sz="2400" dirty="0"/>
              <a:t>Ισχύουν: 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Διπλάσια η τιμή ταχύτητας ~ μισή η ποσότητα του φωτός που αξιοποιείται.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Μισή η τιμή ταχύτητας ~ διπλάσια η ποσότητα του φωτός.</a:t>
            </a:r>
          </a:p>
          <a:p>
            <a:pPr>
              <a:spcBef>
                <a:spcPts val="1200"/>
              </a:spcBef>
              <a:buNone/>
              <a:defRPr/>
            </a:pPr>
            <a:endParaRPr lang="el-GR" sz="2400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l-GR" sz="2400" dirty="0"/>
              <a:t>Φωτογραφικές Επιπτώσεις: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Μικρές Ταχύτητες ~ «κουνημένη» απεικόνιση.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l-GR" sz="2400" dirty="0"/>
              <a:t>(μεγάλος χρόνος έκθεσης)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Μεγάλες Ταχύτητες ~ «παγωμένη» η κίνηση.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l-GR" sz="2400" dirty="0"/>
              <a:t>(μικρός χρόνος έκθεσης)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847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/>
              <a:t>Ταχύτητες φωτοφράκτη και Κίνηση,</a:t>
            </a:r>
            <a:r>
              <a:rPr lang="en-US"/>
              <a:t> </a:t>
            </a:r>
            <a:r>
              <a:rPr lang="el-GR"/>
              <a:t>εντύπωση σκόπιμης «θαμπάδας»</a:t>
            </a:r>
          </a:p>
        </p:txBody>
      </p:sp>
      <p:pic>
        <p:nvPicPr>
          <p:cNvPr id="14340" name="Picture 4" descr="This Chart Shows How Aperture, Shutter Speed, and ISO Affect Your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7010" y="1412779"/>
            <a:ext cx="6777980" cy="41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8085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3"/>
              </a:rPr>
              <a:t>lifehacker.com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0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3"/>
            <a:ext cx="8077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/>
              <a:t>ΔΙΑΦΡΑΓΜΑ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(ή ΑΝΟΙΓΜΑ ΦΑΚΟΥ ή ΣΤΟΠ)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3" y="1981200"/>
            <a:ext cx="78263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/>
              <a:t>Σκοπός :</a:t>
            </a:r>
            <a:r>
              <a:rPr lang="el-GR" sz="2800"/>
              <a:t> Πρόκειται για άνοιγμα κυκλικού σχήματος πολύ κοντά στον φωτογραφικό φακό. Καθορίζει την ποσότητα του φωτός που εισέρχεται στη φωτογραφική μηχανή.</a:t>
            </a:r>
          </a:p>
          <a:p>
            <a:pPr eaLnBrk="1" hangingPunct="1">
              <a:defRPr/>
            </a:pPr>
            <a:r>
              <a:rPr lang="el-GR" sz="2800"/>
              <a:t>Αναφέρεται σαν αριθμός </a:t>
            </a:r>
            <a:r>
              <a:rPr lang="en-US" sz="2800"/>
              <a:t>f </a:t>
            </a:r>
            <a:r>
              <a:rPr lang="el-GR" sz="2800"/>
              <a:t>και είναι το πηλίκο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(εστιακή απόσταση προς την διάμετρο του ανοίγματος δηλαδή </a:t>
            </a:r>
            <a:r>
              <a:rPr lang="en-US" sz="2800"/>
              <a:t>f / D</a:t>
            </a:r>
            <a:r>
              <a:rPr lang="el-GR" sz="2800"/>
              <a:t>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/>
              <a:t>   </a:t>
            </a:r>
            <a:r>
              <a:rPr lang="el-GR" sz="2800"/>
              <a:t>Έτσι, μεγάλο </a:t>
            </a:r>
            <a:r>
              <a:rPr lang="en-US" sz="2800"/>
              <a:t>f number </a:t>
            </a:r>
            <a:r>
              <a:rPr lang="el-GR" sz="2800"/>
              <a:t>σημαίνει μικρό άνοιγμα. </a:t>
            </a:r>
          </a:p>
          <a:p>
            <a:pPr eaLnBrk="1" hangingPunct="1">
              <a:defRPr/>
            </a:pP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9745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6632"/>
            <a:ext cx="8229600" cy="12241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/>
              <a:t>Διάφραγμα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(ή Άνοιγμα φακού ή Στοπ)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628800"/>
            <a:ext cx="8229600" cy="5040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Ισχύουν : </a:t>
            </a:r>
            <a:endParaRPr lang="en-US" sz="2800" dirty="0"/>
          </a:p>
          <a:p>
            <a:pPr marL="354013" indent="0">
              <a:lnSpc>
                <a:spcPct val="80000"/>
              </a:lnSpc>
              <a:buNone/>
              <a:defRPr/>
            </a:pPr>
            <a:r>
              <a:rPr lang="el-GR" sz="2800" dirty="0"/>
              <a:t>Αύξηση κατά 1 στοπ </a:t>
            </a:r>
            <a:endParaRPr lang="en-US" sz="2800" dirty="0"/>
          </a:p>
          <a:p>
            <a:pPr marL="354013" indent="0" algn="ctr">
              <a:lnSpc>
                <a:spcPct val="80000"/>
              </a:lnSpc>
              <a:buNone/>
              <a:defRPr/>
            </a:pPr>
            <a:r>
              <a:rPr lang="en-US" sz="2800" dirty="0"/>
              <a:t>   </a:t>
            </a:r>
            <a:r>
              <a:rPr lang="el-GR" sz="2800" dirty="0"/>
              <a:t>( </a:t>
            </a:r>
            <a:r>
              <a:rPr lang="en-US" sz="2800" dirty="0"/>
              <a:t>x</a:t>
            </a:r>
            <a:r>
              <a:rPr lang="el-GR" sz="2800" dirty="0"/>
              <a:t> 1.414 )  ~ μισή ποσότητα φωτός</a:t>
            </a:r>
          </a:p>
          <a:p>
            <a:pPr marL="354013" indent="0">
              <a:lnSpc>
                <a:spcPct val="80000"/>
              </a:lnSpc>
              <a:buNone/>
              <a:defRPr/>
            </a:pPr>
            <a:r>
              <a:rPr lang="el-GR" sz="2800" dirty="0"/>
              <a:t>Ελάττωση κατά 1 στοπ </a:t>
            </a:r>
            <a:endParaRPr lang="en-US" sz="28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  <a:r>
              <a:rPr lang="el-GR" sz="2800" dirty="0"/>
              <a:t>( : 1.414 ) ~ διπλάσια ποσότητα φωτός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Φωτογραφικές Επιπτώσεις :</a:t>
            </a:r>
          </a:p>
          <a:p>
            <a:pPr marL="354013" indent="0">
              <a:lnSpc>
                <a:spcPct val="80000"/>
              </a:lnSpc>
              <a:buNone/>
              <a:defRPr/>
            </a:pPr>
            <a:r>
              <a:rPr lang="el-GR" sz="2800" dirty="0"/>
              <a:t>Μεγάλο </a:t>
            </a:r>
            <a:r>
              <a:rPr lang="en-US" sz="2800" dirty="0"/>
              <a:t>f number</a:t>
            </a:r>
            <a:r>
              <a:rPr lang="el-GR" sz="2800" dirty="0"/>
              <a:t> (π.χ. 11 ή και 16) ~ Μεγάλο βάθος πεδίου.  </a:t>
            </a:r>
          </a:p>
          <a:p>
            <a:pPr marL="354013" indent="0">
              <a:lnSpc>
                <a:spcPct val="80000"/>
              </a:lnSpc>
              <a:buNone/>
              <a:defRPr/>
            </a:pPr>
            <a:r>
              <a:rPr lang="el-GR" sz="2800" dirty="0"/>
              <a:t>Μικρό </a:t>
            </a:r>
            <a:r>
              <a:rPr lang="en-US" sz="2800" dirty="0"/>
              <a:t>f number</a:t>
            </a:r>
            <a:r>
              <a:rPr lang="el-GR" sz="2800" dirty="0"/>
              <a:t> (π.χ. 2 ή 2.8) ~ Μικρό βάθος πεδίου. </a:t>
            </a:r>
          </a:p>
        </p:txBody>
      </p:sp>
    </p:spTree>
    <p:extLst>
      <p:ext uri="{BB962C8B-B14F-4D97-AF65-F5344CB8AC3E}">
        <p14:creationId xmlns:p14="http://schemas.microsoft.com/office/powerpoint/2010/main" val="23945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/>
              <a:t>Φωτογραφικός Φακός </a:t>
            </a:r>
            <a:br>
              <a:rPr lang="el-GR" dirty="0"/>
            </a:br>
            <a:r>
              <a:rPr lang="el-GR" dirty="0"/>
              <a:t>Τεχνικά Χαρακτηριστικά κατασκευής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Φασματικό εύρος λειτουργίας (</a:t>
            </a:r>
            <a:r>
              <a:rPr lang="en-US" sz="2800" dirty="0"/>
              <a:t>VIS, IR, UV)</a:t>
            </a:r>
            <a:endParaRPr lang="el-GR" sz="2800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Γωνία Οράσεως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Μέγιστο διάφραγμα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Εστιακή απόσταση (σταθερή, ή όχι)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Οπτικά στοιχεία – επιφάνειες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Φυσικό μέγεθος, Βάρος, Εργονομία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Τελικό κόστος αγοράς</a:t>
            </a:r>
          </a:p>
        </p:txBody>
      </p:sp>
    </p:spTree>
    <p:extLst>
      <p:ext uri="{BB962C8B-B14F-4D97-AF65-F5344CB8AC3E}">
        <p14:creationId xmlns:p14="http://schemas.microsoft.com/office/powerpoint/2010/main" val="11490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Κλίμακες Διαφραγμάτων</a:t>
            </a:r>
          </a:p>
        </p:txBody>
      </p:sp>
      <p:pic>
        <p:nvPicPr>
          <p:cNvPr id="10242" name="Picture 2" descr="http://tipsfordigitalphotography.com/wp-content/uploads/2015/03/aperture-sca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444" y="1412779"/>
            <a:ext cx="5961112" cy="43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2292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tipsfordigitalphotography.com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Τιμές Διαφράγματος (Κλίμακα)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sz="2800" dirty="0"/>
              <a:t>Η καθιερωμένη σειρά διαφραγμάτων είναι:</a:t>
            </a:r>
          </a:p>
          <a:p>
            <a:pPr marL="0" indent="355600">
              <a:spcAft>
                <a:spcPts val="600"/>
              </a:spcAft>
              <a:buNone/>
              <a:defRPr/>
            </a:pPr>
            <a:r>
              <a:rPr lang="el-GR" sz="2800" dirty="0"/>
              <a:t>1, 1.4, 2, 2.8, 4, 5.6, 8, 11, 16, 22, 32, …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/>
              <a:t>Πρόκειται για σειρά αριθμών που αποτελούν γεωμετρική πρόοδο με λόγο την ρίζα του αριθμού 2 (= 1.414).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/>
              <a:t>Διάφραγμα (π.χ. 8) σημαίνει ότι για ΚΑΘΕ φακό η στερεά γωνία εισόδου είναι η  ΙΔΙΑ.</a:t>
            </a:r>
          </a:p>
          <a:p>
            <a:pPr>
              <a:spcAft>
                <a:spcPts val="600"/>
              </a:spcAft>
              <a:buNone/>
              <a:defRPr/>
            </a:pPr>
            <a:endParaRPr lang="el-GR" dirty="0" smtClean="0"/>
          </a:p>
          <a:p>
            <a:pPr>
              <a:spcAft>
                <a:spcPts val="600"/>
              </a:spcAft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45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/>
              <a:t>Μεταβολή Φωτεινότητας Ειδώλου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b="1" dirty="0"/>
              <a:t>                   f / D  </a:t>
            </a:r>
            <a:r>
              <a:rPr lang="el-GR" sz="2800" b="1" dirty="0"/>
              <a:t>  </a:t>
            </a:r>
            <a:r>
              <a:rPr lang="en-US" sz="2800" b="1" dirty="0"/>
              <a:t>   </a:t>
            </a:r>
            <a:r>
              <a:rPr lang="el-GR" sz="2800" b="1" dirty="0"/>
              <a:t>Φωτεινότητα Ειδώλου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 1             </a:t>
            </a:r>
            <a:r>
              <a:rPr lang="el-GR" sz="2800" dirty="0"/>
              <a:t>           Ε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 </a:t>
            </a:r>
            <a:r>
              <a:rPr lang="el-GR" sz="2800" dirty="0"/>
              <a:t>1.4          </a:t>
            </a:r>
            <a:r>
              <a:rPr lang="en-US" sz="2800" dirty="0"/>
              <a:t>    </a:t>
            </a:r>
            <a:r>
              <a:rPr lang="el-GR" sz="2800" dirty="0"/>
              <a:t>       Ε/2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</a:t>
            </a:r>
            <a:r>
              <a:rPr lang="el-GR" sz="2800" dirty="0"/>
              <a:t>  2                </a:t>
            </a:r>
            <a:r>
              <a:rPr lang="en-US" sz="2800" dirty="0"/>
              <a:t>      </a:t>
            </a:r>
            <a:r>
              <a:rPr lang="el-GR" sz="2800" dirty="0"/>
              <a:t>  Ε/4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 </a:t>
            </a:r>
            <a:r>
              <a:rPr lang="el-GR" sz="2800" dirty="0"/>
              <a:t>2.8          </a:t>
            </a:r>
            <a:r>
              <a:rPr lang="en-US" sz="2800" dirty="0"/>
              <a:t>    </a:t>
            </a:r>
            <a:r>
              <a:rPr lang="el-GR" sz="2800" dirty="0"/>
              <a:t>       Ε/8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 4    </a:t>
            </a:r>
            <a:r>
              <a:rPr lang="el-GR" sz="2800" dirty="0"/>
              <a:t>   </a:t>
            </a:r>
            <a:r>
              <a:rPr lang="en-US" sz="2800" dirty="0"/>
              <a:t>  </a:t>
            </a:r>
            <a:r>
              <a:rPr lang="el-GR" sz="2800" dirty="0"/>
              <a:t>   </a:t>
            </a:r>
            <a:r>
              <a:rPr lang="en-US" sz="2800" dirty="0"/>
              <a:t>    </a:t>
            </a:r>
            <a:r>
              <a:rPr lang="el-GR" sz="2800" dirty="0"/>
              <a:t>        Ε/16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 </a:t>
            </a:r>
            <a:r>
              <a:rPr lang="el-GR" sz="2800" dirty="0"/>
              <a:t>5.6               </a:t>
            </a:r>
            <a:r>
              <a:rPr lang="en-US" sz="2800" dirty="0"/>
              <a:t>   </a:t>
            </a:r>
            <a:r>
              <a:rPr lang="el-GR" sz="2800" dirty="0"/>
              <a:t>   Ε/32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</a:t>
            </a:r>
            <a:r>
              <a:rPr lang="el-GR" sz="2800" dirty="0"/>
              <a:t> 8              </a:t>
            </a:r>
            <a:r>
              <a:rPr lang="en-US" sz="2800" dirty="0"/>
              <a:t>   </a:t>
            </a:r>
            <a:r>
              <a:rPr lang="el-GR" sz="2800" dirty="0"/>
              <a:t>       Ε/64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 </a:t>
            </a:r>
            <a:r>
              <a:rPr lang="el-GR" sz="2800" dirty="0"/>
              <a:t>11         </a:t>
            </a:r>
            <a:r>
              <a:rPr lang="en-US" sz="2800" dirty="0"/>
              <a:t> </a:t>
            </a:r>
            <a:r>
              <a:rPr lang="el-GR" sz="2800" dirty="0"/>
              <a:t>   </a:t>
            </a:r>
            <a:r>
              <a:rPr lang="en-US" sz="2800" dirty="0"/>
              <a:t> </a:t>
            </a:r>
            <a:r>
              <a:rPr lang="el-GR" sz="2800" dirty="0"/>
              <a:t> </a:t>
            </a:r>
            <a:r>
              <a:rPr lang="en-US" sz="2800" dirty="0"/>
              <a:t> </a:t>
            </a:r>
            <a:r>
              <a:rPr lang="el-GR" sz="2800" dirty="0"/>
              <a:t>      Ε/128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              </a:t>
            </a:r>
            <a:r>
              <a:rPr lang="el-GR" sz="2800" dirty="0"/>
              <a:t> 16            </a:t>
            </a:r>
            <a:r>
              <a:rPr lang="en-US" sz="2800" dirty="0"/>
              <a:t> </a:t>
            </a:r>
            <a:r>
              <a:rPr lang="el-GR" sz="2800" dirty="0"/>
              <a:t>  </a:t>
            </a:r>
            <a:r>
              <a:rPr lang="en-US" sz="2800" dirty="0"/>
              <a:t> </a:t>
            </a:r>
            <a:r>
              <a:rPr lang="el-GR" sz="2800" dirty="0"/>
              <a:t> </a:t>
            </a:r>
            <a:r>
              <a:rPr lang="en-US" sz="2800" dirty="0"/>
              <a:t> </a:t>
            </a:r>
            <a:r>
              <a:rPr lang="el-GR" sz="2800" dirty="0"/>
              <a:t>    Ε/256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endParaRPr lang="el-GR" sz="2800" dirty="0"/>
          </a:p>
          <a:p>
            <a:pPr marL="609600" indent="-609600" algn="ctr">
              <a:lnSpc>
                <a:spcPct val="90000"/>
              </a:lnSpc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08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κατανόησης  1/2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5360" y="1556792"/>
                <a:ext cx="10225136" cy="531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l-GR" sz="24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Αν σε μια φωτογραφική λήψη με 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l-GR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/1.4 επιτυγχάνεται ικανοποιητική φωτεινότητα ειδώλου για χρόνο έκθεσης είναι 1/500 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l-GR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πόσος πρέπει να είναι ο χρόνος έκθεσης σε λήψη με 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l-GR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/2 ώστε να έχουμε την ίδια φωτεινότητα; (Δίνεται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i="1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l-GR" sz="2400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≅1.4</m:t>
                    </m:r>
                  </m:oMath>
                </a14:m>
                <a:r>
                  <a:rPr lang="el-GR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l-GR" sz="2400" dirty="0" smtClean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endParaRPr lang="el-GR" sz="2400" dirty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l-GR" sz="24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Μεταβάλλοντας </a:t>
                </a:r>
                <a:r>
                  <a:rPr lang="el-GR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άνοιγμα φακού φωτογραφικής μηχανής πως επηρεάζονται (και γιατί) : (i) Το μέγεθος του ειδώλου στο φιλμ, (ii) Η φωτεινότητα του ειδώλου, (iii) Το ευδιάκριτο του ειδώλου και (iv) Ο χρόνος έκθεσης της φωτογράφησης</a:t>
                </a:r>
                <a:r>
                  <a:rPr lang="el-GR" sz="24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endParaRPr lang="el-GR" sz="240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endParaRPr lang="en-US" sz="240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556792"/>
                <a:ext cx="10225136" cy="5318700"/>
              </a:xfrm>
              <a:prstGeom prst="rect">
                <a:avLst/>
              </a:prstGeom>
              <a:blipFill rotWithShape="0">
                <a:blip r:embed="rId2"/>
                <a:stretch>
                  <a:fillRect l="-954" t="-458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κατανόησης  2/2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35360" y="1556792"/>
            <a:ext cx="10225136" cy="400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Άνθρωπος ύψους 1.70 m βρίσκεται σε απόσταση 5 m από φωτογραφική μηχανή και φωτογραφίζεται μέσω φακού εστιακής απόστασης 50 mm. Πόσο απέχει ο φακός από το φιλμ στη συγκεκριμένη φωτογράφηση; Ποιο είναι το μέγεθος του ειδώλου στο φιλμ; Θα χωρέσει ολόκληρο το είδωλό του στο καρρέ του φιλμ που είναι 24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mm x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endParaRPr lang="el-GR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endParaRPr lang="en-US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Διάφραγμα φωτογραφικού φακού</a:t>
            </a:r>
          </a:p>
        </p:txBody>
      </p:sp>
      <p:pic>
        <p:nvPicPr>
          <p:cNvPr id="12290" name="Picture 2" descr="https://upload.wikimedia.org/wikipedia/commons/thumb/b/bc/16_minolta_50mm.jpg/1024px-16_minolta_50m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804" y="1196752"/>
            <a:ext cx="8100392" cy="50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3356" y="6263682"/>
            <a:ext cx="296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16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minolta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50mm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Leonrw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6950" y="1574958"/>
            <a:ext cx="6864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f/2.8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80176" y="1574958"/>
            <a:ext cx="6222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f/16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4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91344" y="692696"/>
            <a:ext cx="3924436" cy="1323439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dirty="0" smtClean="0"/>
              <a:t>Κλίμακες Διαφραγμάτων</a:t>
            </a:r>
          </a:p>
        </p:txBody>
      </p:sp>
      <p:pic>
        <p:nvPicPr>
          <p:cNvPr id="11266" name="Picture 2" descr="File:Lens aperture s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780" y="114372"/>
            <a:ext cx="6607106" cy="66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92980" y="6217853"/>
            <a:ext cx="4867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Lens aperture side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MarkSweep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Κλίμακες Διαφραγμάτων</a:t>
            </a:r>
          </a:p>
        </p:txBody>
      </p:sp>
      <p:pic>
        <p:nvPicPr>
          <p:cNvPr id="9218" name="Picture 2" descr="https://upload.wikimedia.org/wikipedia/commons/thumb/8/87/Aperture_diagram.svg/462px-Apertu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132856"/>
            <a:ext cx="6416774" cy="25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9743" y="4688457"/>
            <a:ext cx="296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Aperture diagram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Selket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220" name="Picture 4" descr="https://upload.wikimedia.org/wikipedia/commons/thumb/d/d7/Apertures.jpg/800px-Apertur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774" y="980728"/>
            <a:ext cx="2727226" cy="54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38272" y="6204350"/>
            <a:ext cx="2377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Apertures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/>
                </a:solidFill>
                <a:hlinkClick r:id="rId8"/>
              </a:rPr>
              <a:t>Nagualdesign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/>
              <a:t>Βάθος πεδίου </a:t>
            </a:r>
            <a:br>
              <a:rPr lang="el-GR"/>
            </a:br>
            <a:r>
              <a:rPr lang="el-GR"/>
              <a:t>Φωτογραφικά παραδείγματα</a:t>
            </a:r>
          </a:p>
        </p:txBody>
      </p:sp>
      <p:pic>
        <p:nvPicPr>
          <p:cNvPr id="8194" name="Picture 2" descr="File:Focus stacking Tachinid 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48638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8574" y="3791813"/>
            <a:ext cx="335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Focus stacking Tachinid fly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u="sng" dirty="0">
                <a:solidFill>
                  <a:prstClr val="black"/>
                </a:solidFill>
                <a:latin typeface="Calibri"/>
                <a:hlinkClick r:id="rId4" tooltip="w:User:Muhammad Mahdi Karim"/>
              </a:rPr>
              <a:t>Muhammad Mahdi Karim</a:t>
            </a:r>
            <a:r>
              <a:rPr lang="el-GR" sz="1200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8196" name="Picture 4" descr="File:Depth of field dia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624" y="4253478"/>
            <a:ext cx="6546304" cy="21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05159" y="6387868"/>
            <a:ext cx="3981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Depth of field diagram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BenFrantzDale~commonswiki (page does not exist)"/>
              </a:rPr>
              <a:t>BenFrantzDale~commonswiki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/>
              <a:t>Βάθος πεδίου </a:t>
            </a:r>
            <a:br>
              <a:rPr lang="el-GR" dirty="0"/>
            </a:br>
            <a:r>
              <a:rPr lang="el-GR" dirty="0"/>
              <a:t>Φωτογραφικά παραδείγματα</a:t>
            </a:r>
          </a:p>
        </p:txBody>
      </p:sp>
      <p:pic>
        <p:nvPicPr>
          <p:cNvPr id="2050" name="Picture 2" descr="http://upload.wikimedia.org/wikipedia/commons/3/38/DOF-ShallowDepthofFie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0434" y="3212979"/>
            <a:ext cx="4202906" cy="30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24108" y="6235530"/>
            <a:ext cx="3586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DOF-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ShallowDepthofField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Ligar~commonswiki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52" name="Picture 4" descr="File:Jonquil flowers at f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098" y="1244193"/>
            <a:ext cx="38100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Jonquil flowers at f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098" y="3725689"/>
            <a:ext cx="38100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5715" y="6235530"/>
            <a:ext cx="3586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“Jonquil flowers at f32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και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“Jonquil flowers at f5”</a:t>
            </a:r>
          </a:p>
          <a:p>
            <a:pPr algn="ctr"/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Fir0002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 BY-NC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mtClean="0"/>
              <a:t>Φωτογραφικός Φακός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idx="1"/>
          </p:nvPr>
        </p:nvSpPr>
        <p:spPr>
          <a:xfrm>
            <a:off x="1026332" y="1340768"/>
            <a:ext cx="10166920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b="1" dirty="0"/>
              <a:t>Σκοπός:</a:t>
            </a:r>
            <a:r>
              <a:rPr lang="el-GR" sz="2800" dirty="0"/>
              <a:t> Η συλλογή του φωτός από το θέμα και η κατάλληλη εστίαση του σε φωτοευαίσθητη επιφάνεια.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b="1" dirty="0"/>
              <a:t>Εστιακή απόσταση: </a:t>
            </a:r>
            <a:r>
              <a:rPr lang="el-GR" sz="2800" dirty="0"/>
              <a:t>Η απόσταση που χωρίζει το εστιασμένο είδωλο ενός πολύ μακρινού αντικειμένου από τον φωτογραφικό φακό.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Μεγάλη εστιακή απόσταση αντιστοιχεί σε μεγάλη μεγέθυνση.</a:t>
            </a:r>
          </a:p>
        </p:txBody>
      </p:sp>
    </p:spTree>
    <p:extLst>
      <p:ext uri="{BB962C8B-B14F-4D97-AF65-F5344CB8AC3E}">
        <p14:creationId xmlns:p14="http://schemas.microsoft.com/office/powerpoint/2010/main" val="40888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Βάθος πεδίου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Πρόκειται για την περιοχή των αποστάσεων από την φωτογραφική μηχανή για την οποία όλα τα αντικείμενα εμφανίζονται στην φωτογραφία καλά εστιασμένα.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Το βάθος πεδίου ερμηνεύεται με την θεωρία των κύκλων σύγχυσης.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097337"/>
            <a:ext cx="8164283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9491" y="4297737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https://www.photokonnexion.com/circle-of-confusion-definition/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5800" y="286369"/>
            <a:ext cx="361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ΚΥΚΛΟΙ ΣΥΓΧΥΣΗΣ (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CoC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9491" y="4653139"/>
            <a:ext cx="7869116" cy="1200329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333333"/>
                </a:solidFill>
                <a:latin typeface="Georgia" panose="02040502050405020303" pitchFamily="18" charset="0"/>
              </a:rPr>
              <a:t>Size is the critical factor. An ‘acceptably sharp’ </a:t>
            </a:r>
            <a:r>
              <a:rPr lang="en-US" sz="1200" dirty="0" err="1">
                <a:solidFill>
                  <a:srgbClr val="333333"/>
                </a:solidFill>
                <a:latin typeface="Georgia" panose="02040502050405020303" pitchFamily="18" charset="0"/>
              </a:rPr>
              <a:t>CoC</a:t>
            </a:r>
            <a:r>
              <a:rPr lang="en-US" sz="1200" dirty="0">
                <a:solidFill>
                  <a:srgbClr val="333333"/>
                </a:solidFill>
                <a:latin typeface="Georgia" panose="02040502050405020303" pitchFamily="18" charset="0"/>
              </a:rPr>
              <a:t> is defined as one that appears sharp to the eye on an 203 × 254 mm (8 x 10 inch) print viewed from 305 mm (12 inches) away. In practice this works out to about 0.25 mm (1/100th of an inch) on that print size. Of course a different standard size would apply to different print sizes.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333333"/>
                </a:solidFill>
                <a:latin typeface="Georgia" panose="02040502050405020303" pitchFamily="18" charset="0"/>
              </a:rPr>
              <a:t>In the modern digital camera the individual pixel on the sensor makes a convenient focus-point definition. If an individual point of light creates a circle of confusion bigger than the size of one pixel, it will start to affect the surrounding pixels and the sharpness will be lost.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09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82941" y="5674783"/>
                <a:ext cx="5375959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 smtClean="0">
                    <a:solidFill>
                      <a:prstClr val="black"/>
                    </a:solidFill>
                  </a:rPr>
                  <a:t>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:r>
                  <a:rPr lang="el-GR" b="1" dirty="0" smtClean="0">
                    <a:solidFill>
                      <a:prstClr val="black"/>
                    </a:solidFill>
                    <a:latin typeface="Calibri" panose="020F0502020204030204"/>
                  </a:rPr>
                  <a:t>υπερεστιακή </a:t>
                </a:r>
                <a:r>
                  <a:rPr lang="el-GR" b="1" dirty="0">
                    <a:solidFill>
                      <a:prstClr val="black"/>
                    </a:solidFill>
                    <a:latin typeface="Calibri" panose="020F0502020204030204"/>
                  </a:rPr>
                  <a:t>απόσταση</a:t>
                </a:r>
                <a:r>
                  <a:rPr lang="en-US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938" y="5674783"/>
                <a:ext cx="5375959" cy="533736"/>
              </a:xfrm>
              <a:prstGeom prst="rect">
                <a:avLst/>
              </a:prstGeom>
              <a:blipFill rotWithShape="0">
                <a:blip r:embed="rId2"/>
                <a:stretch>
                  <a:fillRect l="-907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94202" y="4033476"/>
            <a:ext cx="24208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By Jeff Conrad for the Large Format Page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6822" y="4674432"/>
                <a:ext cx="2745752" cy="696729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822" y="4674429"/>
                <a:ext cx="2745752" cy="6967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8355" y="4039080"/>
                <a:ext cx="1697003" cy="839269"/>
              </a:xfrm>
              <a:prstGeom prst="rect">
                <a:avLst/>
              </a:prstGeom>
              <a:ln w="381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2" y="4039077"/>
                <a:ext cx="1697003" cy="8392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FFFF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046075" y="1039875"/>
            <a:ext cx="6192099" cy="3017520"/>
            <a:chOff x="1577506" y="243500"/>
            <a:chExt cx="8256132" cy="40233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7506" y="243500"/>
              <a:ext cx="8256132" cy="402336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4166483" y="524786"/>
              <a:ext cx="1677726" cy="120859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66483" y="1756607"/>
              <a:ext cx="1677726" cy="120859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940949" y="1756607"/>
              <a:ext cx="2492237" cy="125512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940949" y="489829"/>
              <a:ext cx="2492237" cy="124355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999671" y="501482"/>
              <a:ext cx="3844538" cy="1231903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048041" y="1760696"/>
              <a:ext cx="3844538" cy="1231903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688383" y="1356775"/>
              <a:ext cx="389614" cy="182880"/>
            </a:xfrm>
            <a:prstGeom prst="straightConnector1">
              <a:avLst/>
            </a:prstGeom>
            <a:ln>
              <a:solidFill>
                <a:srgbClr val="9B9B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18423" y="1855388"/>
              <a:ext cx="389614" cy="182880"/>
            </a:xfrm>
            <a:prstGeom prst="straightConnector1">
              <a:avLst/>
            </a:prstGeom>
            <a:ln>
              <a:solidFill>
                <a:srgbClr val="9B9B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341869" y="2384171"/>
              <a:ext cx="400837" cy="289538"/>
            </a:xfrm>
            <a:prstGeom prst="straightConnector1">
              <a:avLst/>
            </a:prstGeom>
            <a:ln>
              <a:solidFill>
                <a:srgbClr val="9B9B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595216" y="984316"/>
              <a:ext cx="400837" cy="289538"/>
            </a:xfrm>
            <a:prstGeom prst="straightConnector1">
              <a:avLst/>
            </a:prstGeom>
            <a:ln>
              <a:solidFill>
                <a:srgbClr val="9B9B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940949" y="510380"/>
              <a:ext cx="1246118" cy="121682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922174" y="1775761"/>
              <a:ext cx="1246118" cy="121682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182019" y="1129085"/>
              <a:ext cx="662535" cy="631611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120542" y="1673076"/>
              <a:ext cx="646479" cy="6210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813732" y="3815310"/>
              <a:ext cx="313676" cy="311213"/>
            </a:xfrm>
            <a:prstGeom prst="rect">
              <a:avLst/>
            </a:prstGeom>
            <a:noFill/>
            <a:ln w="317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07170" y="3118474"/>
              <a:ext cx="313676" cy="311213"/>
            </a:xfrm>
            <a:prstGeom prst="rect">
              <a:avLst/>
            </a:prstGeom>
            <a:noFill/>
            <a:ln w="317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29760" y="3819219"/>
              <a:ext cx="313676" cy="311213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74443" y="3096100"/>
              <a:ext cx="313676" cy="311213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8355" y="5157195"/>
                <a:ext cx="1676677" cy="839269"/>
              </a:xfrm>
              <a:prstGeom prst="rect">
                <a:avLst/>
              </a:prstGeom>
              <a:ln w="38100">
                <a:solidFill>
                  <a:srgbClr val="92D05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2" y="5157192"/>
                <a:ext cx="1676677" cy="8392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79068" y="374096"/>
            <a:ext cx="34278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002060"/>
                </a:solidFill>
                <a:latin typeface="Calibri" panose="020F0502020204030204"/>
              </a:rPr>
              <a:t>ΒΑΘΟΣ </a:t>
            </a:r>
            <a:r>
              <a:rPr lang="el-GR" sz="3600" b="1" dirty="0" smtClean="0">
                <a:solidFill>
                  <a:srgbClr val="002060"/>
                </a:solidFill>
                <a:latin typeface="Calibri" panose="020F0502020204030204"/>
              </a:rPr>
              <a:t>ΠΕΔΙΟΥ Τ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67784" y="764704"/>
            <a:ext cx="0" cy="13716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94202" y="781050"/>
            <a:ext cx="0" cy="13716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62696" y="1039875"/>
            <a:ext cx="1631506" cy="0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7466" y="809044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3791743" y="4365104"/>
            <a:ext cx="182880" cy="1368152"/>
          </a:xfrm>
          <a:prstGeom prst="rightBrace">
            <a:avLst/>
          </a:prstGeom>
          <a:ln w="19050">
            <a:solidFill>
              <a:schemeClr val="accent5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18355" y="6247415"/>
                <a:ext cx="2882071" cy="504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εγκαρσια μεγεθυνση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2" y="6247412"/>
                <a:ext cx="2882071" cy="504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rot="16200000">
            <a:off x="4527827" y="2744912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Plane of Focus</a:t>
            </a:r>
          </a:p>
        </p:txBody>
      </p:sp>
    </p:spTree>
    <p:extLst>
      <p:ext uri="{BB962C8B-B14F-4D97-AF65-F5344CB8AC3E}">
        <p14:creationId xmlns:p14="http://schemas.microsoft.com/office/powerpoint/2010/main" val="19115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3472" y="1412776"/>
                <a:ext cx="8856984" cy="4710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b="1" dirty="0">
                    <a:solidFill>
                      <a:prstClr val="black"/>
                    </a:solidFill>
                    <a:latin typeface="Calibri"/>
                  </a:rPr>
                  <a:t>Υπερεστιακό σημείο: 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</a:rPr>
                  <a:t>Το κοντινότερο σημείο του χώρου που απεικονίζεται με ευκρίνεια όταν ο φωτογραφικός φακός είναι εστιασμένος στο άπειρο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pPr marL="342900" lvl="0" indent="-342900" fontAlgn="auto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l-GR" sz="2400" b="1" dirty="0">
                    <a:solidFill>
                      <a:prstClr val="black"/>
                    </a:solidFill>
                    <a:latin typeface="Calibri" panose="020F0502020204030204"/>
                  </a:rPr>
                  <a:t>Υπερεστιακή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l-GR" sz="2400" b="1" dirty="0">
                    <a:solidFill>
                      <a:prstClr val="black"/>
                    </a:solidFill>
                    <a:latin typeface="Calibri" panose="020F0502020204030204"/>
                  </a:rPr>
                  <a:t>: </a:t>
                </a:r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η απόσταση εστίασης 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u (</a:t>
                </a:r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απόσταση του επιπέδου εστίασης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anose="020F0502020204030204"/>
                  </a:rPr>
                  <a:t>PoF</a:t>
                </a:r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 από το φακό) για την οποία το βάθος πεδίου εκτείνεται στο άπειρο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).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  </a:t>
                </a:r>
                <a:endParaRPr lang="el-GR" sz="2400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 indent="3429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= </a:t>
                </a:r>
                <a:r>
                  <a:rPr lang="el-GR" sz="2400" b="1" dirty="0">
                    <a:solidFill>
                      <a:prstClr val="black"/>
                    </a:solidFill>
                    <a:latin typeface="Calibri" panose="020F0502020204030204"/>
                  </a:rPr>
                  <a:t>υπερεστιακή απόσταση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lvl="0" indent="3429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  <a:p>
                <a:pPr lvl="0" indent="3429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latin typeface="+mn-lt"/>
                  </a:rPr>
                  <a:t>Η υπερεστιακή </a:t>
                </a:r>
                <a:r>
                  <a:rPr lang="el-GR" sz="2400" dirty="0">
                    <a:latin typeface="+mn-lt"/>
                  </a:rPr>
                  <a:t>απόσταση για τον </a:t>
                </a:r>
                <a:r>
                  <a:rPr lang="el-GR" sz="2400" u="dash" dirty="0">
                    <a:latin typeface="+mn-lt"/>
                  </a:rPr>
                  <a:t>μέσο ανθρώπινο </a:t>
                </a:r>
                <a:r>
                  <a:rPr lang="el-GR" sz="2400" u="dash" dirty="0" smtClean="0">
                    <a:latin typeface="+mn-lt"/>
                  </a:rPr>
                  <a:t>οφθαλμό</a:t>
                </a:r>
                <a:r>
                  <a:rPr lang="el-GR" sz="2400" dirty="0" smtClean="0">
                    <a:latin typeface="+mn-lt"/>
                  </a:rPr>
                  <a:t>: </a:t>
                </a:r>
                <a:r>
                  <a:rPr lang="el-GR" sz="2400" b="1" dirty="0" smtClean="0">
                    <a:latin typeface="+mn-lt"/>
                  </a:rPr>
                  <a:t>2</a:t>
                </a:r>
                <a:r>
                  <a:rPr lang="en-US" sz="2400" b="1" dirty="0" smtClean="0">
                    <a:latin typeface="+mn-lt"/>
                  </a:rPr>
                  <a:t> m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el-GR" sz="2400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1412776"/>
                <a:ext cx="8856984" cy="4710970"/>
              </a:xfrm>
              <a:prstGeom prst="rect">
                <a:avLst/>
              </a:prstGeom>
              <a:blipFill rotWithShape="0">
                <a:blip r:embed="rId2"/>
                <a:stretch>
                  <a:fillRect l="-895" t="-647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43472" y="332656"/>
            <a:ext cx="893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ΒΑΘΟΣ </a:t>
            </a:r>
            <a:r>
              <a:rPr lang="el-G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ΠΕΔΙΟΥ Τ - </a:t>
            </a:r>
            <a:r>
              <a:rPr lang="el-G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ΥΠΕΡΕΣΤΙΑΚΟ ΣΗΜΕΙΟ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5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404664"/>
            <a:ext cx="7438818" cy="576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4689" y="6237315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https://mastinlabs.com/blogs/photoism/understanding-depth-of-field</a:t>
            </a:r>
          </a:p>
        </p:txBody>
      </p:sp>
    </p:spTree>
    <p:extLst>
      <p:ext uri="{BB962C8B-B14F-4D97-AF65-F5344CB8AC3E}">
        <p14:creationId xmlns:p14="http://schemas.microsoft.com/office/powerpoint/2010/main" val="10951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Βάθος πεδίου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Το βάθος πεδίου εξαρτάται από:</a:t>
            </a:r>
          </a:p>
          <a:p>
            <a:pPr eaLnBrk="1" hangingPunct="1">
              <a:defRPr/>
            </a:pPr>
            <a:r>
              <a:rPr lang="el-GR" dirty="0" smtClean="0"/>
              <a:t>Το διάφραγμα (</a:t>
            </a:r>
            <a:r>
              <a:rPr lang="en-US" dirty="0" smtClean="0"/>
              <a:t>f number)</a:t>
            </a:r>
          </a:p>
          <a:p>
            <a:pPr eaLnBrk="1" hangingPunct="1">
              <a:defRPr/>
            </a:pPr>
            <a:r>
              <a:rPr lang="el-GR" dirty="0" smtClean="0"/>
              <a:t>Απόσταση από το θέμα</a:t>
            </a:r>
          </a:p>
          <a:p>
            <a:pPr eaLnBrk="1" hangingPunct="1">
              <a:defRPr/>
            </a:pPr>
            <a:r>
              <a:rPr lang="el-GR" dirty="0" smtClean="0"/>
              <a:t>Εστιακή απόσταση φακού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87" y="3676420"/>
            <a:ext cx="827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By NightWolf1223 - Own work, CC BY-SA 4.0, https://commons.wikimedia.org/w/index.php?curid=118009180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46" y="836712"/>
            <a:ext cx="41148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78" y="836712"/>
            <a:ext cx="4114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547" y="3060986"/>
            <a:ext cx="77777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 </a:t>
            </a:r>
            <a:r>
              <a:rPr lang="en-US" sz="2400" dirty="0">
                <a:solidFill>
                  <a:prstClr val="black"/>
                </a:solidFill>
              </a:rPr>
              <a:t>/22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890" y="3060986"/>
            <a:ext cx="85472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 </a:t>
            </a:r>
            <a:r>
              <a:rPr lang="en-US" sz="2400" dirty="0">
                <a:solidFill>
                  <a:prstClr val="black"/>
                </a:solidFill>
              </a:rPr>
              <a:t>/1.8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50074"/>
          <a:stretch/>
        </p:blipFill>
        <p:spPr>
          <a:xfrm>
            <a:off x="1631507" y="4388829"/>
            <a:ext cx="4184499" cy="1552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5603" y="42226"/>
            <a:ext cx="725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ΔΙΑΦΡΑΓΜΑ ΚΑΙ ΒΑΘΟΣ ΠΕΔΙΟΥ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9046" y="6237315"/>
            <a:ext cx="5155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By </a:t>
            </a:r>
            <a:r>
              <a:rPr lang="en-US" sz="1200" dirty="0" err="1">
                <a:solidFill>
                  <a:prstClr val="black"/>
                </a:solidFill>
              </a:rPr>
              <a:t>Diaphragm.svgderivative</a:t>
            </a:r>
            <a:r>
              <a:rPr lang="en-US" sz="1200" dirty="0">
                <a:solidFill>
                  <a:prstClr val="black"/>
                </a:solidFill>
              </a:rPr>
              <a:t> work: </a:t>
            </a:r>
            <a:r>
              <a:rPr lang="en-US" sz="1200" dirty="0" err="1">
                <a:solidFill>
                  <a:prstClr val="black"/>
                </a:solidFill>
              </a:rPr>
              <a:t>BenFrantzDale</a:t>
            </a:r>
            <a:r>
              <a:rPr lang="en-US" sz="1200" dirty="0">
                <a:solidFill>
                  <a:prstClr val="black"/>
                </a:solidFill>
              </a:rPr>
              <a:t> - </a:t>
            </a:r>
            <a:r>
              <a:rPr lang="en-US" sz="1200" dirty="0" err="1">
                <a:solidFill>
                  <a:prstClr val="black"/>
                </a:solidFill>
              </a:rPr>
              <a:t>Diaphragm.svg</a:t>
            </a:r>
            <a:r>
              <a:rPr lang="en-US" sz="1200" dirty="0">
                <a:solidFill>
                  <a:prstClr val="black"/>
                </a:solidFill>
              </a:rPr>
              <a:t>, CC BY-SA 3.0, https://commons.wikimedia.org/w/index.php?curid=11606603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0717"/>
          <a:stretch/>
        </p:blipFill>
        <p:spPr>
          <a:xfrm>
            <a:off x="6240019" y="4408789"/>
            <a:ext cx="4184499" cy="1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7" y="640080"/>
            <a:ext cx="6436753" cy="5852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4085" y="6525347"/>
            <a:ext cx="5018856" cy="276999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https://photographylife.com/what-is-depth-of-field#camera-subject-distance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116635"/>
            <a:ext cx="900100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prstClr val="black"/>
                </a:solidFill>
              </a:rPr>
              <a:t>ΑΠΟΣΤΑΣΗ ΦΑΚΟΥ - ΑΝΤΙΚΕΙΜΕΝΟΥ &amp; ΒΑΘΟΣ ΠΕΔΙΟΥ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08702" y="3246120"/>
            <a:ext cx="1463040" cy="288032"/>
          </a:xfrm>
          <a:prstGeom prst="ellipse">
            <a:avLst/>
          </a:prstGeom>
          <a:noFill/>
          <a:ln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3468" y="6235213"/>
            <a:ext cx="1512168" cy="288032"/>
          </a:xfrm>
          <a:prstGeom prst="ellipse">
            <a:avLst/>
          </a:prstGeom>
          <a:noFill/>
          <a:ln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459125" y="1170583"/>
            <a:ext cx="7543800" cy="615553"/>
          </a:xfrm>
        </p:spPr>
        <p:txBody>
          <a:bodyPr vert="horz" lIns="0" tIns="0" rIns="0" bIns="0" rtlCol="0" anchor="ctr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F = </a:t>
            </a:r>
            <a:r>
              <a:rPr lang="el-GR" dirty="0"/>
              <a:t>28, 50, 7</a:t>
            </a:r>
            <a:r>
              <a:rPr lang="en-US" dirty="0"/>
              <a:t>0</a:t>
            </a:r>
            <a:r>
              <a:rPr lang="el-GR" dirty="0"/>
              <a:t>, 210 </a:t>
            </a:r>
            <a:r>
              <a:rPr lang="en-US" dirty="0"/>
              <a:t>mm</a:t>
            </a:r>
            <a:r>
              <a:rPr lang="el-GR" dirty="0"/>
              <a:t> 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1890" y="2099403"/>
            <a:ext cx="3716905" cy="2011680"/>
          </a:xfrm>
        </p:spPr>
      </p:pic>
      <p:pic>
        <p:nvPicPr>
          <p:cNvPr id="2662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4928" y="2099403"/>
            <a:ext cx="3746995" cy="2011680"/>
          </a:xfrm>
        </p:spPr>
      </p:pic>
      <p:pic>
        <p:nvPicPr>
          <p:cNvPr id="2662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788" y="4581525"/>
            <a:ext cx="3744004" cy="2011680"/>
          </a:xfrm>
        </p:spPr>
      </p:pic>
      <p:pic>
        <p:nvPicPr>
          <p:cNvPr id="2663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4925" y="4581525"/>
            <a:ext cx="3744004" cy="2011680"/>
          </a:xfrm>
        </p:spPr>
      </p:pic>
      <p:sp>
        <p:nvSpPr>
          <p:cNvPr id="8" name="TextBox 7"/>
          <p:cNvSpPr txBox="1"/>
          <p:nvPr/>
        </p:nvSpPr>
        <p:spPr>
          <a:xfrm>
            <a:off x="1559496" y="116635"/>
            <a:ext cx="9001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prstClr val="black"/>
                </a:solidFill>
              </a:rPr>
              <a:t>ΕΣΤΙΑΚΗ ΑΠΟΣΤΑΣΗ &amp; ΒΑΘΟΣ ΠΕΔΙΟΥ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Φιλμ (Αναλογικό ή Ψηφιακό)</a:t>
            </a:r>
            <a:r>
              <a:rPr lang="en-US" dirty="0" smtClean="0"/>
              <a:t> </a:t>
            </a:r>
            <a:r>
              <a:rPr lang="en-US" sz="3200" b="0" dirty="0"/>
              <a:t>1/2</a:t>
            </a:r>
            <a:endParaRPr lang="el-GR" sz="3200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l-GR" sz="2800" b="1" dirty="0"/>
              <a:t>Σκοπός :</a:t>
            </a:r>
            <a:r>
              <a:rPr lang="el-GR" sz="2800" dirty="0"/>
              <a:t> Η ανίχνευση φωτός, φωτόνια προσπίπτουν στην επιφάνεια και προκαλούν χημική ή άλλη διαδικασία</a:t>
            </a:r>
            <a:r>
              <a:rPr lang="en-US" sz="2800" dirty="0"/>
              <a:t> </a:t>
            </a:r>
            <a:endParaRPr lang="el-GR" sz="2800" dirty="0"/>
          </a:p>
          <a:p>
            <a:pPr>
              <a:spcBef>
                <a:spcPts val="1200"/>
              </a:spcBef>
              <a:buNone/>
              <a:defRPr/>
            </a:pPr>
            <a:r>
              <a:rPr lang="el-GR" sz="2800" dirty="0"/>
              <a:t>   (π.χ. φωτοηλεκτρικό φαινόμενο).</a:t>
            </a:r>
          </a:p>
          <a:p>
            <a:pPr>
              <a:spcBef>
                <a:spcPts val="1200"/>
              </a:spcBef>
              <a:defRPr/>
            </a:pPr>
            <a:r>
              <a:rPr lang="el-GR" sz="2800" dirty="0"/>
              <a:t>Ευαισθησία (ή Ταχύτητα) φιλμ : Εκφράζεται σε </a:t>
            </a:r>
            <a:r>
              <a:rPr lang="en-US" sz="2800" dirty="0"/>
              <a:t>ASA</a:t>
            </a:r>
            <a:r>
              <a:rPr lang="el-GR" sz="2800" dirty="0"/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l-GR" sz="2800" dirty="0"/>
              <a:t>Μεγάλη τιμή </a:t>
            </a:r>
            <a:r>
              <a:rPr lang="en-US" sz="2800" dirty="0"/>
              <a:t>ASA </a:t>
            </a:r>
            <a:r>
              <a:rPr lang="el-GR" sz="2800" dirty="0"/>
              <a:t>σημαίνει γρήγορο φιλμ δηλαδή λειτουργεί και σε πολύ «χαμηλά» επίπεδα φωτισμού.</a:t>
            </a:r>
          </a:p>
        </p:txBody>
      </p:sp>
    </p:spTree>
    <p:extLst>
      <p:ext uri="{BB962C8B-B14F-4D97-AF65-F5344CB8AC3E}">
        <p14:creationId xmlns:p14="http://schemas.microsoft.com/office/powerpoint/2010/main" val="42164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Μεταβολή μεγέθους ειδώλου με </a:t>
            </a:r>
            <a:r>
              <a:rPr lang="en-US" dirty="0" smtClean="0"/>
              <a:t>f</a:t>
            </a: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196752"/>
            <a:ext cx="3682752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/>
              <a:t>Φωτογραφικός φακός με μικρή εστιακή απόσταση δημιουργεί μικρό είδωλο.</a:t>
            </a:r>
          </a:p>
          <a:p>
            <a:pPr>
              <a:lnSpc>
                <a:spcPct val="90000"/>
              </a:lnSpc>
              <a:defRPr/>
            </a:pPr>
            <a:r>
              <a:rPr lang="el-GR" sz="2800" dirty="0"/>
              <a:t>Φωτογραφικός φακός με μεγάλη εστιακή απόσταση δημιουργεί μεγάλο είδωλο.</a:t>
            </a:r>
          </a:p>
          <a:p>
            <a:endParaRPr lang="el-GR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5" y="1268763"/>
            <a:ext cx="4728897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10972800" cy="9087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dirty="0"/>
              <a:t>Φωτογραφικός φακός</a:t>
            </a:r>
            <a:br>
              <a:rPr lang="el-GR" dirty="0"/>
            </a:br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47528" y="1772816"/>
            <a:ext cx="9001000" cy="4319588"/>
          </a:xfrm>
        </p:spPr>
        <p:txBody>
          <a:bodyPr/>
          <a:lstStyle/>
          <a:p>
            <a:pPr>
              <a:defRPr/>
            </a:pPr>
            <a:r>
              <a:rPr lang="el-GR" dirty="0"/>
              <a:t>Ο τηλεφακός δημιουργεί μεγαλύτερο ή μικρότερο είδωλο από το είδωλο του κανονικού φακού ;</a:t>
            </a:r>
          </a:p>
          <a:p>
            <a:pPr>
              <a:defRPr/>
            </a:pPr>
            <a:r>
              <a:rPr lang="el-GR" dirty="0"/>
              <a:t>Τι ακριβώς σημαίνει «ρύθμιση απείρου» για ένα φωτογραφικό φακό ;</a:t>
            </a:r>
          </a:p>
          <a:p>
            <a:pPr>
              <a:defRPr/>
            </a:pPr>
            <a:r>
              <a:rPr lang="el-GR" dirty="0"/>
              <a:t>Το </a:t>
            </a:r>
            <a:r>
              <a:rPr lang="el-GR" dirty="0" err="1"/>
              <a:t>πεντάπρισμα</a:t>
            </a:r>
            <a:r>
              <a:rPr lang="el-GR" dirty="0"/>
              <a:t> σε ποια κατηγορία φωτογραφικών μηχανών χρησιμοποιείται. Ποιο φαινόμενο αξιοποιεί ;</a:t>
            </a:r>
          </a:p>
        </p:txBody>
      </p:sp>
    </p:spTree>
    <p:extLst>
      <p:ext uri="{BB962C8B-B14F-4D97-AF65-F5344CB8AC3E}">
        <p14:creationId xmlns:p14="http://schemas.microsoft.com/office/powerpoint/2010/main" val="36860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dirty="0"/>
              <a:t>Φωτογραφικός φακός</a:t>
            </a:r>
            <a:br>
              <a:rPr lang="el-GR" dirty="0"/>
            </a:br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19536" y="1628800"/>
            <a:ext cx="9001000" cy="4348163"/>
          </a:xfrm>
        </p:spPr>
        <p:txBody>
          <a:bodyPr/>
          <a:lstStyle/>
          <a:p>
            <a:pPr>
              <a:defRPr/>
            </a:pPr>
            <a:r>
              <a:rPr lang="el-GR" dirty="0"/>
              <a:t>Πως προσδιορίζεται η «ταχύτητα» ενός φωτογραφικού φακού; Από τι εξαρτάται ;</a:t>
            </a:r>
          </a:p>
          <a:p>
            <a:pPr>
              <a:defRPr/>
            </a:pPr>
            <a:r>
              <a:rPr lang="el-GR" dirty="0"/>
              <a:t>Πως προέκυψε η ανάγκη δημιουργίας των </a:t>
            </a:r>
            <a:r>
              <a:rPr lang="el-GR" dirty="0" err="1"/>
              <a:t>ασφαιρικών</a:t>
            </a:r>
            <a:r>
              <a:rPr lang="el-GR" dirty="0"/>
              <a:t> φωτογραφικών φακών ;</a:t>
            </a:r>
          </a:p>
          <a:p>
            <a:pPr>
              <a:defRPr/>
            </a:pPr>
            <a:r>
              <a:rPr lang="el-GR" dirty="0"/>
              <a:t>Κανονικός (</a:t>
            </a:r>
            <a:r>
              <a:rPr lang="en-US" dirty="0"/>
              <a:t>normal) </a:t>
            </a:r>
            <a:r>
              <a:rPr lang="el-GR" dirty="0"/>
              <a:t>είναι ο φακός με τιμή εστιακής απόστασης πάντοτε τα 50</a:t>
            </a:r>
            <a:r>
              <a:rPr lang="en-US" dirty="0"/>
              <a:t>mm </a:t>
            </a:r>
            <a:r>
              <a:rPr lang="el-GR" dirty="0"/>
              <a:t>ή όχι ; Τι ακριβώς συμβαίνει ;</a:t>
            </a:r>
          </a:p>
        </p:txBody>
      </p:sp>
    </p:spTree>
    <p:extLst>
      <p:ext uri="{BB962C8B-B14F-4D97-AF65-F5344CB8AC3E}">
        <p14:creationId xmlns:p14="http://schemas.microsoft.com/office/powerpoint/2010/main" val="24192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dirty="0"/>
              <a:t>Φωτογραφικός φακός</a:t>
            </a:r>
            <a:br>
              <a:rPr lang="el-GR" dirty="0"/>
            </a:br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07568" y="1700808"/>
            <a:ext cx="8424936" cy="3890962"/>
          </a:xfrm>
        </p:spPr>
        <p:txBody>
          <a:bodyPr/>
          <a:lstStyle/>
          <a:p>
            <a:pPr>
              <a:defRPr/>
            </a:pPr>
            <a:r>
              <a:rPr lang="el-GR" dirty="0"/>
              <a:t>Ποιες ακριβώς είναι οι συντρέχουσες ευθείες στη φωτογράφιση με μηχανή στούντιο σύμφωνα με την αρχή του </a:t>
            </a:r>
            <a:r>
              <a:rPr lang="en-US" dirty="0" err="1"/>
              <a:t>Scheimflug</a:t>
            </a:r>
            <a:r>
              <a:rPr lang="en-US" dirty="0"/>
              <a:t> </a:t>
            </a:r>
            <a:r>
              <a:rPr lang="el-GR" dirty="0"/>
              <a:t>;</a:t>
            </a:r>
            <a:endParaRPr lang="en-US" dirty="0"/>
          </a:p>
          <a:p>
            <a:pPr>
              <a:defRPr/>
            </a:pPr>
            <a:r>
              <a:rPr lang="el-GR" dirty="0"/>
              <a:t>Που οφείλεται το χρωματικό σφάλμα στους φωτογραφικούς φακούς ; Πως μπορεί να αντιμετωπιστεί ;</a:t>
            </a:r>
          </a:p>
        </p:txBody>
      </p:sp>
    </p:spTree>
    <p:extLst>
      <p:ext uri="{BB962C8B-B14F-4D97-AF65-F5344CB8AC3E}">
        <p14:creationId xmlns:p14="http://schemas.microsoft.com/office/powerpoint/2010/main" val="39863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16195" y="2316457"/>
            <a:ext cx="114300" cy="2057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3267202" y="2987969"/>
            <a:ext cx="208099" cy="3703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4598" y="3326106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62283" y="2991640"/>
            <a:ext cx="3966724" cy="1048185"/>
            <a:chOff x="4293110" y="1119060"/>
            <a:chExt cx="3138835" cy="10908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3110" y="1119060"/>
              <a:ext cx="3138835" cy="1090847"/>
            </a:xfrm>
            <a:prstGeom prst="line">
              <a:avLst/>
            </a:prstGeom>
            <a:ln w="1905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6300" y="1263650"/>
              <a:ext cx="546100" cy="184150"/>
            </a:xfrm>
            <a:prstGeom prst="straightConnector1">
              <a:avLst/>
            </a:prstGeom>
            <a:ln>
              <a:solidFill>
                <a:schemeClr val="accent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373936" y="2992921"/>
            <a:ext cx="1989827" cy="0"/>
            <a:chOff x="3168381" y="3343109"/>
            <a:chExt cx="2653102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68381" y="3343109"/>
              <a:ext cx="265310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6249" y="3343109"/>
              <a:ext cx="44577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373516" y="3000794"/>
            <a:ext cx="5911477" cy="1032691"/>
            <a:chOff x="2482390" y="1123950"/>
            <a:chExt cx="5973514" cy="109084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2390" y="1123950"/>
              <a:ext cx="5973514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4731" y="1649376"/>
              <a:ext cx="698500" cy="12608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5873" y="1203299"/>
              <a:ext cx="546210" cy="979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346192" y="2989060"/>
            <a:ext cx="1161494" cy="589430"/>
            <a:chOff x="1771055" y="2707020"/>
            <a:chExt cx="2664679" cy="1003609"/>
          </a:xfrm>
        </p:grpSpPr>
        <p:cxnSp>
          <p:nvCxnSpPr>
            <p:cNvPr id="11" name="Straight Connector 10"/>
            <p:cNvCxnSpPr>
              <a:stCxn id="7" idx="2"/>
            </p:cNvCxnSpPr>
            <p:nvPr/>
          </p:nvCxnSpPr>
          <p:spPr>
            <a:xfrm>
              <a:off x="1771055" y="2707020"/>
              <a:ext cx="2664679" cy="1003609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42351" y="2959091"/>
              <a:ext cx="659598" cy="251792"/>
            </a:xfrm>
            <a:prstGeom prst="straightConnector1">
              <a:avLst/>
            </a:prstGeom>
            <a:ln>
              <a:solidFill>
                <a:schemeClr val="accent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2505174" y="3348191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79881" y="3325348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563460" y="3393439"/>
            <a:ext cx="287036" cy="323165"/>
            <a:chOff x="2901950" y="3809633"/>
            <a:chExt cx="382715" cy="430887"/>
          </a:xfrm>
        </p:grpSpPr>
        <p:sp>
          <p:nvSpPr>
            <p:cNvPr id="71" name="Oval 70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08065" y="3809633"/>
              <a:ext cx="3766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50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15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79077" y="3388865"/>
            <a:ext cx="287036" cy="323165"/>
            <a:chOff x="2901950" y="3809633"/>
            <a:chExt cx="382715" cy="430887"/>
          </a:xfrm>
        </p:grpSpPr>
        <p:sp>
          <p:nvSpPr>
            <p:cNvPr id="77" name="Oval 76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08065" y="3809633"/>
              <a:ext cx="3766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5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en-US" sz="15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680130" y="3021404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/>
              </a:rPr>
              <a:t>Κύριος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/>
              </a:rPr>
              <a:t>Άξονας</a:t>
            </a:r>
            <a:endParaRPr lang="en-US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9539" y="2564907"/>
            <a:ext cx="1671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srgbClr val="4472C4"/>
                </a:solidFill>
                <a:latin typeface="Calibri" panose="020F0502020204030204"/>
              </a:rPr>
              <a:t>αντικείμενο</a:t>
            </a:r>
            <a:endParaRPr lang="en-US" sz="24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8339" y="476675"/>
            <a:ext cx="588853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dirty="0">
                <a:solidFill>
                  <a:prstClr val="white"/>
                </a:solidFill>
              </a:rPr>
              <a:t>Μεταβολή μεγέθους ειδώλου με </a:t>
            </a:r>
            <a:r>
              <a:rPr lang="en-US" sz="3200" dirty="0">
                <a:solidFill>
                  <a:prstClr val="white"/>
                </a:solidFill>
              </a:rPr>
              <a:t>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3151" y="3682621"/>
            <a:ext cx="8885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500" dirty="0">
                <a:solidFill>
                  <a:srgbClr val="70AD47"/>
                </a:solidFill>
                <a:latin typeface="Calibri" panose="020F0502020204030204"/>
              </a:rPr>
              <a:t>είδωλο 1</a:t>
            </a:r>
            <a:endParaRPr lang="en-US" sz="1500" dirty="0">
              <a:solidFill>
                <a:srgbClr val="70AD47"/>
              </a:solidFill>
              <a:latin typeface="Calibri" panose="020F050202020403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63192" y="3326317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20479" y="3324136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6359708" y="3351689"/>
            <a:ext cx="152400" cy="176085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220857" y="3357373"/>
            <a:ext cx="152400" cy="68580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65238" y="4099964"/>
            <a:ext cx="8885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500" dirty="0">
                <a:solidFill>
                  <a:srgbClr val="70AD47"/>
                </a:solidFill>
                <a:latin typeface="Calibri" panose="020F0502020204030204"/>
              </a:rPr>
              <a:t>είδωλο 2</a:t>
            </a:r>
            <a:endParaRPr lang="en-US" sz="1500" dirty="0">
              <a:solidFill>
                <a:srgbClr val="70AD47"/>
              </a:solidFill>
              <a:latin typeface="Calibri" panose="020F050202020403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71248" y="3784628"/>
            <a:ext cx="19888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67542" y="37796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472C4"/>
                </a:solidFill>
                <a:latin typeface="Calibri" panose="020F0502020204030204"/>
              </a:rPr>
              <a:t>x</a:t>
            </a:r>
            <a:r>
              <a:rPr lang="en-US" baseline="-25000" dirty="0" smtClean="0">
                <a:solidFill>
                  <a:srgbClr val="4472C4"/>
                </a:solidFill>
                <a:latin typeface="Calibri" panose="020F0502020204030204"/>
              </a:rPr>
              <a:t>o</a:t>
            </a:r>
            <a:endParaRPr lang="en-US" baseline="-25000" dirty="0">
              <a:solidFill>
                <a:srgbClr val="4472C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5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35" grpId="0"/>
      <p:bldP spid="43" grpId="0" animBg="1"/>
      <p:bldP spid="45" grpId="0" animBg="1"/>
      <p:bldP spid="46" grpId="0" animBg="1"/>
      <p:bldP spid="20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15480" y="260648"/>
                <a:ext cx="7975710" cy="958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600" dirty="0">
                    <a:solidFill>
                      <a:prstClr val="black"/>
                    </a:solidFill>
                    <a:latin typeface="Calibri" panose="020F0502020204030204"/>
                  </a:rPr>
                  <a:t>Εγκάρσια Γραμμική </a:t>
                </a:r>
                <a:r>
                  <a:rPr lang="el-GR" sz="3600" dirty="0" smtClean="0">
                    <a:solidFill>
                      <a:prstClr val="black"/>
                    </a:solidFill>
                    <a:latin typeface="Calibri" panose="020F0502020204030204"/>
                  </a:rPr>
                  <a:t>Μεγέθυνση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 panose="020F0502020204030204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260648"/>
                <a:ext cx="7975710" cy="958852"/>
              </a:xfrm>
              <a:prstGeom prst="rect">
                <a:avLst/>
              </a:prstGeom>
              <a:blipFill rotWithShape="0">
                <a:blip r:embed="rId2"/>
                <a:stretch>
                  <a:fillRect l="-2292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51384" y="2167517"/>
                <a:ext cx="3707746" cy="751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rgbClr val="FFC00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</a:rPr>
                  <a:t>Gauss: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167517"/>
                <a:ext cx="3707746" cy="751616"/>
              </a:xfrm>
              <a:prstGeom prst="rect">
                <a:avLst/>
              </a:prstGeom>
              <a:blipFill rotWithShape="0">
                <a:blip r:embed="rId3"/>
                <a:stretch>
                  <a:fillRect l="-2956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51384" y="4696985"/>
                <a:ext cx="39101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349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</a:rPr>
                  <a:t>Newton: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4696985"/>
                <a:ext cx="391010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804" t="-1294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55840" y="1971758"/>
                <a:ext cx="4001602" cy="1143133"/>
              </a:xfrm>
              <a:prstGeom prst="rect">
                <a:avLst/>
              </a:prstGeom>
              <a:ln w="38100">
                <a:solidFill>
                  <a:srgbClr val="BF9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l-GR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1971758"/>
                <a:ext cx="4001602" cy="1143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BF9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55840" y="4444884"/>
                <a:ext cx="4001602" cy="1143133"/>
              </a:xfrm>
              <a:prstGeom prst="rect">
                <a:avLst/>
              </a:prstGeom>
              <a:ln w="38100">
                <a:solidFill>
                  <a:srgbClr val="D3494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4444884"/>
                <a:ext cx="4001602" cy="11431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D3494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350531" y="1831622"/>
                <a:ext cx="2273410" cy="1423403"/>
              </a:xfrm>
              <a:prstGeom prst="rect">
                <a:avLst/>
              </a:prstGeom>
              <a:ln w="38100">
                <a:solidFill>
                  <a:srgbClr val="BF9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531" y="1831622"/>
                <a:ext cx="2273410" cy="14234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BF9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8688288" y="2543323"/>
            <a:ext cx="590235" cy="1"/>
          </a:xfrm>
          <a:prstGeom prst="straightConnector1">
            <a:avLst/>
          </a:prstGeom>
          <a:ln w="698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4358" y="1219919"/>
            <a:ext cx="10075719" cy="3749040"/>
            <a:chOff x="2885973" y="2078876"/>
            <a:chExt cx="7078183" cy="2633699"/>
          </a:xfrm>
        </p:grpSpPr>
        <p:grpSp>
          <p:nvGrpSpPr>
            <p:cNvPr id="72" name="Group 71"/>
            <p:cNvGrpSpPr/>
            <p:nvPr/>
          </p:nvGrpSpPr>
          <p:grpSpPr>
            <a:xfrm>
              <a:off x="3795669" y="2419272"/>
              <a:ext cx="304978" cy="323165"/>
              <a:chOff x="2964034" y="3871832"/>
              <a:chExt cx="406638" cy="43088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964034" y="3872430"/>
                <a:ext cx="330348" cy="34733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94072" y="3871832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5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5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85973" y="2880080"/>
              <a:ext cx="13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srgbClr val="4472C4"/>
                  </a:solidFill>
                  <a:latin typeface="Calibri" panose="020F0502020204030204"/>
                </a:rPr>
                <a:t>αντικείμενο</a:t>
              </a:r>
              <a:endParaRPr lang="en-US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1163" y="2960443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>
                  <a:solidFill>
                    <a:srgbClr val="70AD47"/>
                  </a:solidFill>
                  <a:latin typeface="Calibri" panose="020F0502020204030204"/>
                </a:rPr>
                <a:t>είδωλο 1</a:t>
              </a:r>
              <a:endParaRPr lang="en-US" b="1" dirty="0">
                <a:solidFill>
                  <a:srgbClr val="70AD47"/>
                </a:solidFill>
                <a:latin typeface="Calibri" panose="020F0502020204030204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4495" y="2078876"/>
              <a:ext cx="6909661" cy="2633699"/>
              <a:chOff x="2817145" y="523408"/>
              <a:chExt cx="6909659" cy="263369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817145" y="1748596"/>
                <a:ext cx="69096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V="1">
                <a:off x="3608926" y="1205499"/>
                <a:ext cx="144523" cy="548640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94525" y="1252913"/>
                <a:ext cx="2850083" cy="1533158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305662" y="1369540"/>
                <a:ext cx="275219" cy="15001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682715" y="1252913"/>
                <a:ext cx="2411810" cy="66404"/>
                <a:chOff x="3168381" y="3343109"/>
                <a:chExt cx="2653102" cy="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68381" y="3343109"/>
                  <a:ext cx="2653102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686249" y="3343109"/>
                  <a:ext cx="445770" cy="0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>
                <a:stCxn id="7" idx="3"/>
              </p:cNvCxnSpPr>
              <p:nvPr/>
            </p:nvCxnSpPr>
            <p:spPr>
              <a:xfrm>
                <a:off x="3753449" y="1277760"/>
                <a:ext cx="4150068" cy="83319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63052" y="1802217"/>
                <a:ext cx="331897" cy="66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53484" y="1354615"/>
                <a:ext cx="413712" cy="84207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158639" y="1723771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86730" y="1725448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520834" y="1754253"/>
                <a:ext cx="80659" cy="289064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700367" y="2110950"/>
                <a:ext cx="23774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784395" y="2099571"/>
                <a:ext cx="241230" cy="28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4472C4"/>
                    </a:solidFill>
                    <a:latin typeface="Calibri" panose="020F0502020204030204"/>
                  </a:rPr>
                  <a:t>x</a:t>
                </a:r>
                <a:endParaRPr lang="en-US" sz="2000" baseline="-250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094525" y="523408"/>
                <a:ext cx="0" cy="2633697"/>
              </a:xfrm>
              <a:prstGeom prst="straightConnector1">
                <a:avLst/>
              </a:prstGeom>
              <a:ln w="63500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4777656" y="2417122"/>
              <a:ext cx="305558" cy="335334"/>
              <a:chOff x="2949816" y="3868965"/>
              <a:chExt cx="407412" cy="447112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949816" y="3868965"/>
                <a:ext cx="330348" cy="34805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80628" y="3885190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 smtClean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5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10182" y="324365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50109" y="2964049"/>
              <a:ext cx="43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r>
                <a:rPr lang="el-GR" sz="2400" b="1" dirty="0" smtClean="0">
                  <a:solidFill>
                    <a:prstClr val="black"/>
                  </a:solidFill>
                  <a:latin typeface="Calibri" panose="020F0502020204030204"/>
                </a:rPr>
                <a:t>΄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41655" y="3650675"/>
              <a:ext cx="270492" cy="28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4472C4"/>
                  </a:solidFill>
                  <a:latin typeface="Calibri" panose="020F0502020204030204"/>
                </a:rPr>
                <a:t>x</a:t>
              </a:r>
              <a:r>
                <a:rPr lang="el-GR" sz="2000" b="1" dirty="0" smtClean="0">
                  <a:solidFill>
                    <a:srgbClr val="4472C4"/>
                  </a:solidFill>
                  <a:latin typeface="Calibri" panose="020F0502020204030204"/>
                </a:rPr>
                <a:t>΄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6365008" y="3665036"/>
              <a:ext cx="1445728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flipV="1">
              <a:off x="4832639" y="2762682"/>
              <a:ext cx="144523" cy="54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27103" y="2801585"/>
              <a:ext cx="4359099" cy="153995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8914642" y="3306234"/>
              <a:ext cx="80659" cy="91440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69822" y="2964094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>
                  <a:solidFill>
                    <a:srgbClr val="70AD47"/>
                  </a:solidFill>
                  <a:latin typeface="Calibri" panose="020F0502020204030204"/>
                </a:rPr>
                <a:t>είδωλο </a:t>
              </a:r>
              <a:r>
                <a:rPr lang="el-GR" b="1" dirty="0" smtClean="0">
                  <a:solidFill>
                    <a:srgbClr val="70AD47"/>
                  </a:solidFill>
                  <a:latin typeface="Calibri" panose="020F0502020204030204"/>
                </a:rPr>
                <a:t>2</a:t>
              </a:r>
              <a:endParaRPr lang="en-US" b="1" dirty="0">
                <a:solidFill>
                  <a:srgbClr val="70AD47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14246" y="5409919"/>
                <a:ext cx="6378791" cy="830099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46" y="5409919"/>
                <a:ext cx="6378791" cy="830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95965" y="2394427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47691" y="3121026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39835" y="2248690"/>
            <a:ext cx="576839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647" y="207155"/>
            <a:ext cx="602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Όταν το αντικείμενο πλησιάζει το φακό: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48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4358" y="1219919"/>
            <a:ext cx="10478679" cy="4055809"/>
            <a:chOff x="2885973" y="2078876"/>
            <a:chExt cx="7361262" cy="2849204"/>
          </a:xfrm>
        </p:grpSpPr>
        <p:grpSp>
          <p:nvGrpSpPr>
            <p:cNvPr id="72" name="Group 71"/>
            <p:cNvGrpSpPr/>
            <p:nvPr/>
          </p:nvGrpSpPr>
          <p:grpSpPr>
            <a:xfrm>
              <a:off x="3795669" y="2419272"/>
              <a:ext cx="304978" cy="323165"/>
              <a:chOff x="2964034" y="3871832"/>
              <a:chExt cx="406638" cy="43088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964034" y="3872430"/>
                <a:ext cx="330348" cy="34733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94072" y="3871832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5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5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85973" y="2880080"/>
              <a:ext cx="13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srgbClr val="4472C4"/>
                  </a:solidFill>
                  <a:latin typeface="Calibri" panose="020F0502020204030204"/>
                </a:rPr>
                <a:t>αντικείμενο</a:t>
              </a:r>
              <a:endParaRPr lang="en-US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1163" y="2960443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>
                  <a:solidFill>
                    <a:srgbClr val="70AD47"/>
                  </a:solidFill>
                  <a:latin typeface="Calibri" panose="020F0502020204030204"/>
                </a:rPr>
                <a:t>είδωλο 1</a:t>
              </a:r>
              <a:endParaRPr lang="en-US" b="1" dirty="0">
                <a:solidFill>
                  <a:srgbClr val="70AD47"/>
                </a:solidFill>
                <a:latin typeface="Calibri" panose="020F0502020204030204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4495" y="2078876"/>
              <a:ext cx="7192740" cy="2849204"/>
              <a:chOff x="2817145" y="523408"/>
              <a:chExt cx="7192738" cy="284920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817145" y="1748596"/>
                <a:ext cx="69096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V="1">
                <a:off x="3608926" y="1205499"/>
                <a:ext cx="144523" cy="548640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94525" y="1252913"/>
                <a:ext cx="3915358" cy="2119697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305662" y="1369540"/>
                <a:ext cx="275219" cy="15001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682715" y="1252913"/>
                <a:ext cx="2411810" cy="66404"/>
                <a:chOff x="3168381" y="3343109"/>
                <a:chExt cx="2653102" cy="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68381" y="3343109"/>
                  <a:ext cx="2653102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686249" y="3343109"/>
                  <a:ext cx="445770" cy="0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>
                <a:stCxn id="7" idx="3"/>
              </p:cNvCxnSpPr>
              <p:nvPr/>
            </p:nvCxnSpPr>
            <p:spPr>
              <a:xfrm>
                <a:off x="3753449" y="1277760"/>
                <a:ext cx="4150068" cy="83319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63052" y="1802217"/>
                <a:ext cx="331897" cy="66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53484" y="1354615"/>
                <a:ext cx="413712" cy="84207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158639" y="1723771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86730" y="1725448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520834" y="1754253"/>
                <a:ext cx="80659" cy="289064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700367" y="2110950"/>
                <a:ext cx="23774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784395" y="2099571"/>
                <a:ext cx="241230" cy="28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4472C4"/>
                    </a:solidFill>
                    <a:latin typeface="Calibri" panose="020F0502020204030204"/>
                  </a:rPr>
                  <a:t>x</a:t>
                </a:r>
                <a:endParaRPr lang="en-US" sz="2000" baseline="-250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094525" y="523408"/>
                <a:ext cx="0" cy="2633697"/>
              </a:xfrm>
              <a:prstGeom prst="straightConnector1">
                <a:avLst/>
              </a:prstGeom>
              <a:ln w="63500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4777656" y="2417122"/>
              <a:ext cx="305558" cy="335334"/>
              <a:chOff x="2949816" y="3868965"/>
              <a:chExt cx="407412" cy="447112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949816" y="3868965"/>
                <a:ext cx="330348" cy="34805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80628" y="3885190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 smtClean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5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10182" y="324365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50109" y="2964049"/>
              <a:ext cx="43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r>
                <a:rPr lang="el-GR" sz="2400" b="1" dirty="0" smtClean="0">
                  <a:solidFill>
                    <a:prstClr val="black"/>
                  </a:solidFill>
                  <a:latin typeface="Calibri" panose="020F0502020204030204"/>
                </a:rPr>
                <a:t>΄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41655" y="3650675"/>
              <a:ext cx="270492" cy="28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4472C4"/>
                  </a:solidFill>
                  <a:latin typeface="Calibri" panose="020F0502020204030204"/>
                </a:rPr>
                <a:t>x</a:t>
              </a:r>
              <a:r>
                <a:rPr lang="el-GR" sz="2000" b="1" dirty="0" smtClean="0">
                  <a:solidFill>
                    <a:srgbClr val="4472C4"/>
                  </a:solidFill>
                  <a:latin typeface="Calibri" panose="020F0502020204030204"/>
                </a:rPr>
                <a:t>΄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6365008" y="3665036"/>
              <a:ext cx="1445728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flipV="1">
              <a:off x="4832639" y="2762682"/>
              <a:ext cx="144523" cy="54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27103" y="2801585"/>
              <a:ext cx="4359099" cy="153995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8914642" y="3306234"/>
              <a:ext cx="80659" cy="91440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69822" y="2964094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>
                  <a:solidFill>
                    <a:srgbClr val="70AD47"/>
                  </a:solidFill>
                  <a:latin typeface="Calibri" panose="020F0502020204030204"/>
                </a:rPr>
                <a:t>είδωλο </a:t>
              </a:r>
              <a:r>
                <a:rPr lang="el-GR" b="1" dirty="0" smtClean="0">
                  <a:solidFill>
                    <a:srgbClr val="70AD47"/>
                  </a:solidFill>
                  <a:latin typeface="Calibri" panose="020F0502020204030204"/>
                </a:rPr>
                <a:t>2</a:t>
              </a:r>
              <a:endParaRPr lang="en-US" b="1" dirty="0">
                <a:solidFill>
                  <a:srgbClr val="70AD47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95965" y="2394427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47691" y="3121026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018710" y="2256853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647" y="207155"/>
            <a:ext cx="602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Όταν το αντικείμενο πλησιάζει το φακό: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Down Arrow 43"/>
          <p:cNvSpPr/>
          <p:nvPr/>
        </p:nvSpPr>
        <p:spPr>
          <a:xfrm flipV="1">
            <a:off x="4578176" y="2191791"/>
            <a:ext cx="205727" cy="780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60994" y="2259574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55553" y="2278805"/>
            <a:ext cx="321443" cy="10599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9941" y="2265765"/>
            <a:ext cx="6539749" cy="361956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440000">
            <a:off x="11438723" y="5282209"/>
            <a:ext cx="127927" cy="675762"/>
          </a:xfrm>
          <a:prstGeom prst="rightBrace">
            <a:avLst>
              <a:gd name="adj1" fmla="val 46595"/>
              <a:gd name="adj2" fmla="val 50000"/>
            </a:avLst>
          </a:prstGeom>
          <a:ln w="15875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9381" y="5971319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70AD47"/>
                </a:solidFill>
                <a:latin typeface="Calibri" panose="020F0502020204030204"/>
              </a:rPr>
              <a:t>είδωλο</a:t>
            </a:r>
            <a:r>
              <a:rPr lang="en-US" sz="2000" b="1" dirty="0" smtClean="0">
                <a:solidFill>
                  <a:srgbClr val="70AD47"/>
                </a:solidFill>
                <a:latin typeface="Calibri" panose="020F0502020204030204"/>
              </a:rPr>
              <a:t> 3</a:t>
            </a:r>
            <a:endParaRPr lang="en-US" sz="2000" dirty="0">
              <a:solidFill>
                <a:srgbClr val="92D050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69894" y="544561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2D050"/>
                </a:solidFill>
                <a:latin typeface="Calibri" panose="020F0502020204030204"/>
              </a:rPr>
              <a:t>∞</a:t>
            </a:r>
          </a:p>
        </p:txBody>
      </p:sp>
      <p:sp>
        <p:nvSpPr>
          <p:cNvPr id="56" name="Oval 55"/>
          <p:cNvSpPr/>
          <p:nvPr/>
        </p:nvSpPr>
        <p:spPr>
          <a:xfrm>
            <a:off x="4487389" y="1697273"/>
            <a:ext cx="352684" cy="3715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14644" y="1718730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8" name="Straight Arrow Connector 57"/>
          <p:cNvCxnSpPr>
            <a:stCxn id="44" idx="3"/>
          </p:cNvCxnSpPr>
          <p:nvPr/>
        </p:nvCxnSpPr>
        <p:spPr>
          <a:xfrm>
            <a:off x="4783903" y="2294654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19786" y="309067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0524113" y="471559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0322105" y="5363697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8503" y="5498062"/>
            <a:ext cx="993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Το πραγματικό είδωλο απομακρύνεται από το φακό και μεγαλώνει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7647" y="6136170"/>
                <a:ext cx="4969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Έως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 :</a:t>
                </a:r>
                <a:r>
                  <a:rPr lang="el-GR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∞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(3)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7" y="6136170"/>
                <a:ext cx="4969374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45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0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4358" y="1219919"/>
            <a:ext cx="10478679" cy="4055809"/>
            <a:chOff x="2885973" y="2078876"/>
            <a:chExt cx="7361262" cy="2849204"/>
          </a:xfrm>
        </p:grpSpPr>
        <p:sp>
          <p:nvSpPr>
            <p:cNvPr id="70" name="TextBox 69"/>
            <p:cNvSpPr txBox="1"/>
            <p:nvPr/>
          </p:nvSpPr>
          <p:spPr>
            <a:xfrm>
              <a:off x="3884182" y="2590126"/>
              <a:ext cx="68693" cy="162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500" dirty="0">
                  <a:solidFill>
                    <a:prstClr val="black"/>
                  </a:solidFill>
                </a:rPr>
                <a:t>1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85973" y="2880080"/>
              <a:ext cx="13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>
                  <a:solidFill>
                    <a:srgbClr val="4472C4"/>
                  </a:solidFill>
                  <a:latin typeface="Calibri" panose="020F0502020204030204"/>
                </a:rPr>
                <a:t>αντικείμενο</a:t>
              </a:r>
              <a:endParaRPr lang="en-US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1163" y="2960443"/>
              <a:ext cx="604045" cy="227023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>
                  <a:solidFill>
                    <a:srgbClr val="70AD47"/>
                  </a:solidFill>
                  <a:latin typeface="Calibri" panose="020F0502020204030204"/>
                </a:rPr>
                <a:t>είδωλο 1</a:t>
              </a:r>
              <a:endParaRPr lang="en-US" b="1" dirty="0">
                <a:solidFill>
                  <a:srgbClr val="70AD47"/>
                </a:solidFill>
                <a:latin typeface="Calibri" panose="020F0502020204030204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4495" y="2078876"/>
              <a:ext cx="7192740" cy="2849204"/>
              <a:chOff x="2817145" y="523408"/>
              <a:chExt cx="7192738" cy="284920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817145" y="1748596"/>
                <a:ext cx="69096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V="1">
                <a:off x="3608926" y="1205499"/>
                <a:ext cx="144523" cy="548640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94525" y="1252913"/>
                <a:ext cx="3915358" cy="2119697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305662" y="1369540"/>
                <a:ext cx="275219" cy="15001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682715" y="1252913"/>
                <a:ext cx="2411810" cy="66404"/>
                <a:chOff x="3168381" y="3343109"/>
                <a:chExt cx="2653102" cy="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68381" y="3343109"/>
                  <a:ext cx="2653102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686249" y="3343109"/>
                  <a:ext cx="445770" cy="0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>
                <a:stCxn id="7" idx="3"/>
              </p:cNvCxnSpPr>
              <p:nvPr/>
            </p:nvCxnSpPr>
            <p:spPr>
              <a:xfrm>
                <a:off x="3753449" y="1277760"/>
                <a:ext cx="4150068" cy="83319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63052" y="1802217"/>
                <a:ext cx="331897" cy="66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53484" y="1354615"/>
                <a:ext cx="413712" cy="84207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158639" y="1723771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86730" y="1725448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520834" y="1754253"/>
                <a:ext cx="80659" cy="289064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700367" y="2110950"/>
                <a:ext cx="23774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784395" y="2099571"/>
                <a:ext cx="241230" cy="28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4472C4"/>
                    </a:solidFill>
                    <a:latin typeface="Calibri" panose="020F0502020204030204"/>
                  </a:rPr>
                  <a:t>x</a:t>
                </a:r>
                <a:endParaRPr lang="en-US" sz="2000" baseline="-250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094525" y="523408"/>
                <a:ext cx="0" cy="2633697"/>
              </a:xfrm>
              <a:prstGeom prst="straightConnector1">
                <a:avLst/>
              </a:prstGeom>
              <a:ln w="63500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4848475" y="2597120"/>
              <a:ext cx="68693" cy="162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 smtClean="0">
                  <a:solidFill>
                    <a:prstClr val="black"/>
                  </a:solidFill>
                </a:rPr>
                <a:t>2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10182" y="324365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50109" y="2964049"/>
              <a:ext cx="43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r>
                <a:rPr lang="el-GR" sz="2400" b="1" dirty="0" smtClean="0">
                  <a:solidFill>
                    <a:prstClr val="black"/>
                  </a:solidFill>
                  <a:latin typeface="Calibri" panose="020F0502020204030204"/>
                </a:rPr>
                <a:t>΄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41655" y="3650675"/>
              <a:ext cx="270492" cy="28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4472C4"/>
                  </a:solidFill>
                  <a:latin typeface="Calibri" panose="020F0502020204030204"/>
                </a:rPr>
                <a:t>x</a:t>
              </a:r>
              <a:r>
                <a:rPr lang="el-GR" sz="2000" b="1" dirty="0" smtClean="0">
                  <a:solidFill>
                    <a:srgbClr val="4472C4"/>
                  </a:solidFill>
                  <a:latin typeface="Calibri" panose="020F0502020204030204"/>
                </a:rPr>
                <a:t>΄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6365008" y="3665036"/>
              <a:ext cx="1445728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flipV="1">
              <a:off x="4832639" y="2762682"/>
              <a:ext cx="144523" cy="54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27103" y="2801585"/>
              <a:ext cx="4359099" cy="153995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8914642" y="3306234"/>
              <a:ext cx="80659" cy="91440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69822" y="2964094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>
                  <a:solidFill>
                    <a:srgbClr val="70AD47"/>
                  </a:solidFill>
                  <a:latin typeface="Calibri" panose="020F0502020204030204"/>
                </a:rPr>
                <a:t>είδωλο </a:t>
              </a:r>
              <a:r>
                <a:rPr lang="el-GR" b="1" dirty="0" smtClean="0">
                  <a:solidFill>
                    <a:srgbClr val="70AD47"/>
                  </a:solidFill>
                  <a:latin typeface="Calibri" panose="020F0502020204030204"/>
                </a:rPr>
                <a:t>2</a:t>
              </a:r>
              <a:endParaRPr lang="en-US" b="1" dirty="0">
                <a:solidFill>
                  <a:srgbClr val="70AD47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95965" y="2394427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47691" y="3121026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018710" y="2256853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647" y="207155"/>
            <a:ext cx="602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Όταν το αντικείμενο πλησιάζει το φακό: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Down Arrow 43"/>
          <p:cNvSpPr/>
          <p:nvPr/>
        </p:nvSpPr>
        <p:spPr>
          <a:xfrm flipV="1">
            <a:off x="4578176" y="2191791"/>
            <a:ext cx="205727" cy="780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67864" y="2259574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55553" y="2278805"/>
            <a:ext cx="321443" cy="10599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9941" y="2265765"/>
            <a:ext cx="6539749" cy="361956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440000">
            <a:off x="11438723" y="5282209"/>
            <a:ext cx="127927" cy="675762"/>
          </a:xfrm>
          <a:prstGeom prst="rightBrace">
            <a:avLst>
              <a:gd name="adj1" fmla="val 46595"/>
              <a:gd name="adj2" fmla="val 50000"/>
            </a:avLst>
          </a:prstGeom>
          <a:ln w="15875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9381" y="5971319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70AD47"/>
                </a:solidFill>
                <a:latin typeface="Calibri" panose="020F0502020204030204"/>
              </a:rPr>
              <a:t>είδωλο</a:t>
            </a:r>
            <a:r>
              <a:rPr lang="en-US" sz="2000" b="1" dirty="0" smtClean="0">
                <a:solidFill>
                  <a:srgbClr val="70AD47"/>
                </a:solidFill>
                <a:latin typeface="Calibri" panose="020F0502020204030204"/>
              </a:rPr>
              <a:t> 3</a:t>
            </a:r>
            <a:endParaRPr lang="en-US" sz="2000" dirty="0">
              <a:solidFill>
                <a:srgbClr val="92D050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69894" y="544561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92D050"/>
                </a:solidFill>
                <a:latin typeface="Calibri" panose="020F0502020204030204"/>
              </a:rPr>
              <a:t>∞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59045" y="1955735"/>
            <a:ext cx="97784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</a:rPr>
              <a:t>3</a:t>
            </a:r>
            <a:endParaRPr lang="en-US" sz="1500" dirty="0">
              <a:solidFill>
                <a:prstClr val="black"/>
              </a:solidFill>
            </a:endParaRPr>
          </a:p>
        </p:txBody>
      </p:sp>
      <p:cxnSp>
        <p:nvCxnSpPr>
          <p:cNvPr id="58" name="Straight Arrow Connector 57"/>
          <p:cNvCxnSpPr>
            <a:stCxn id="44" idx="3"/>
          </p:cNvCxnSpPr>
          <p:nvPr/>
        </p:nvCxnSpPr>
        <p:spPr>
          <a:xfrm>
            <a:off x="4783903" y="2294654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19786" y="309067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0524113" y="471559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0322105" y="5363697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wn Arrow 58"/>
          <p:cNvSpPr/>
          <p:nvPr/>
        </p:nvSpPr>
        <p:spPr>
          <a:xfrm flipV="1">
            <a:off x="5308176" y="2199858"/>
            <a:ext cx="205727" cy="780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452036" y="2256853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71234" y="2257178"/>
            <a:ext cx="2413080" cy="333121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78185" y="1575642"/>
            <a:ext cx="1121637" cy="1545930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722713" y="1037615"/>
            <a:ext cx="5573473" cy="301736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own Arrow 74"/>
          <p:cNvSpPr/>
          <p:nvPr/>
        </p:nvSpPr>
        <p:spPr>
          <a:xfrm flipV="1">
            <a:off x="5074449" y="1796625"/>
            <a:ext cx="114817" cy="1170432"/>
          </a:xfrm>
          <a:prstGeom prst="downArrow">
            <a:avLst/>
          </a:prstGeom>
          <a:solidFill>
            <a:srgbClr val="92D050">
              <a:alpha val="37000"/>
            </a:srgbClr>
          </a:solidFill>
          <a:ln w="15875">
            <a:solidFill>
              <a:srgbClr val="00B05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11492" y="1981754"/>
            <a:ext cx="97784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</a:rPr>
              <a:t>4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13370" y="1284738"/>
            <a:ext cx="859851" cy="323165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srgbClr val="70AD47"/>
                </a:solidFill>
                <a:latin typeface="Calibri" panose="020F0502020204030204"/>
              </a:rPr>
              <a:t>είδωλο </a:t>
            </a:r>
            <a:r>
              <a:rPr lang="en-US" b="1" dirty="0" smtClean="0">
                <a:solidFill>
                  <a:srgbClr val="70AD47"/>
                </a:solidFill>
                <a:latin typeface="Calibri" panose="020F0502020204030204"/>
              </a:rPr>
              <a:t>4</a:t>
            </a:r>
            <a:endParaRPr lang="en-US" b="1" dirty="0">
              <a:solidFill>
                <a:srgbClr val="70AD47"/>
              </a:solidFill>
              <a:latin typeface="Calibri" panose="020F0502020204030204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506283" y="2302721"/>
            <a:ext cx="194707" cy="26858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063556" y="3068445"/>
            <a:ext cx="186873" cy="26086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15043" y="5603323"/>
                <a:ext cx="5662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ια</m:t>
                    </m:r>
                    <m:r>
                      <a:rPr lang="el-GR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φανταστικό είδωλο :  (4)</a:t>
                </a:r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43" y="5603323"/>
                <a:ext cx="566206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153" t="-10465" r="-129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9b02e29548a96191a4b5b3167ebb792f2e78085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16155</TotalTime>
  <Words>1418</Words>
  <Application>Microsoft Office PowerPoint</Application>
  <PresentationFormat>Widescreen</PresentationFormat>
  <Paragraphs>244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Courier New</vt:lpstr>
      <vt:lpstr>Georgia</vt:lpstr>
      <vt:lpstr>GT-Eesti-Pro-Display</vt:lpstr>
      <vt:lpstr>Times New Roman</vt:lpstr>
      <vt:lpstr>Wingdings</vt:lpstr>
      <vt:lpstr>OC_template_updated</vt:lpstr>
      <vt:lpstr>template</vt:lpstr>
      <vt:lpstr>Office Theme</vt:lpstr>
      <vt:lpstr>1_Office Theme</vt:lpstr>
      <vt:lpstr>10_Office Theme</vt:lpstr>
      <vt:lpstr>12_Office Theme</vt:lpstr>
      <vt:lpstr>13_Office Theme</vt:lpstr>
      <vt:lpstr>PowerPoint Presentation</vt:lpstr>
      <vt:lpstr>Φωτογραφικός Φακός  Τεχνικά Χαρακτηριστικά κατασκευής</vt:lpstr>
      <vt:lpstr>Φωτογραφικός Φακός</vt:lpstr>
      <vt:lpstr>Μεταβολή μεγέθους ειδώλου με 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Μέγεθος  Ε Φωτογραφιζόμενου Ειδώλου</vt:lpstr>
      <vt:lpstr>PowerPoint Presentation</vt:lpstr>
      <vt:lpstr>PowerPoint Presentation</vt:lpstr>
      <vt:lpstr>Εστιακή απόσταση – FOV</vt:lpstr>
      <vt:lpstr>Φωτοφράκτης (ή Κλείστρο) 1/2</vt:lpstr>
      <vt:lpstr>Φωτοφράκτης (ή Κλείστρο) 2/2</vt:lpstr>
      <vt:lpstr>Ταχύτητες φωτοφράκτη και Κίνηση, εντύπωση σκόπιμης «θαμπάδας»</vt:lpstr>
      <vt:lpstr>ΔΙΑΦΡΑΓΜΑ  (ή ΑΝΟΙΓΜΑ ΦΑΚΟΥ ή ΣΤΟΠ)</vt:lpstr>
      <vt:lpstr>Διάφραγμα  (ή Άνοιγμα φακού ή Στοπ)</vt:lpstr>
      <vt:lpstr>Κλίμακες Διαφραγμάτων</vt:lpstr>
      <vt:lpstr>Τιμές Διαφράγματος (Κλίμακα)</vt:lpstr>
      <vt:lpstr>Μεταβολή Φωτεινότητας Ειδώλου</vt:lpstr>
      <vt:lpstr>Ερωτήσεις κατανόησης  1/2</vt:lpstr>
      <vt:lpstr>Ερωτήσεις κατανόησης  2/2</vt:lpstr>
      <vt:lpstr>Διάφραγμα φωτογραφικού φακού</vt:lpstr>
      <vt:lpstr>Κλίμακες Διαφραγμάτων</vt:lpstr>
      <vt:lpstr>Κλίμακες Διαφραγμάτων</vt:lpstr>
      <vt:lpstr>Βάθος πεδίου  Φωτογραφικά παραδείγματα</vt:lpstr>
      <vt:lpstr>Βάθος πεδίου  Φωτογραφικά παραδείγματα</vt:lpstr>
      <vt:lpstr>Βάθος πεδίου</vt:lpstr>
      <vt:lpstr>PowerPoint Presentation</vt:lpstr>
      <vt:lpstr>PowerPoint Presentation</vt:lpstr>
      <vt:lpstr>PowerPoint Presentation</vt:lpstr>
      <vt:lpstr>PowerPoint Presentation</vt:lpstr>
      <vt:lpstr>Βάθος πεδίου</vt:lpstr>
      <vt:lpstr>PowerPoint Presentation</vt:lpstr>
      <vt:lpstr>PowerPoint Presentation</vt:lpstr>
      <vt:lpstr>F = 28, 50, 70, 210 mm </vt:lpstr>
      <vt:lpstr>Φιλμ (Αναλογικό ή Ψηφιακό) 1/2</vt:lpstr>
      <vt:lpstr>Φωτογραφικός φακός Ερωτήσεις</vt:lpstr>
      <vt:lpstr>Φωτογραφικός φακός Ερωτήσεις</vt:lpstr>
      <vt:lpstr>Φωτογραφικός φακός Ερωτήσεις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Microsoft account</cp:lastModifiedBy>
  <cp:revision>591</cp:revision>
  <dcterms:created xsi:type="dcterms:W3CDTF">2013-03-04T13:35:19Z</dcterms:created>
  <dcterms:modified xsi:type="dcterms:W3CDTF">2024-12-16T00:46:07Z</dcterms:modified>
</cp:coreProperties>
</file>