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37"/>
  </p:notesMasterIdLst>
  <p:sldIdLst>
    <p:sldId id="296" r:id="rId3"/>
    <p:sldId id="291" r:id="rId4"/>
    <p:sldId id="292" r:id="rId5"/>
    <p:sldId id="297" r:id="rId6"/>
    <p:sldId id="299" r:id="rId7"/>
    <p:sldId id="295" r:id="rId8"/>
    <p:sldId id="290" r:id="rId9"/>
    <p:sldId id="294" r:id="rId10"/>
    <p:sldId id="293" r:id="rId11"/>
    <p:sldId id="269" r:id="rId12"/>
    <p:sldId id="270" r:id="rId13"/>
    <p:sldId id="271" r:id="rId14"/>
    <p:sldId id="272" r:id="rId15"/>
    <p:sldId id="300" r:id="rId16"/>
    <p:sldId id="301" r:id="rId17"/>
    <p:sldId id="302" r:id="rId18"/>
    <p:sldId id="303" r:id="rId19"/>
    <p:sldId id="304" r:id="rId20"/>
    <p:sldId id="305" r:id="rId21"/>
    <p:sldId id="306" r:id="rId22"/>
    <p:sldId id="307" r:id="rId23"/>
    <p:sldId id="268" r:id="rId24"/>
    <p:sldId id="288" r:id="rId25"/>
    <p:sldId id="274" r:id="rId26"/>
    <p:sldId id="257" r:id="rId27"/>
    <p:sldId id="258" r:id="rId28"/>
    <p:sldId id="267" r:id="rId29"/>
    <p:sldId id="265" r:id="rId30"/>
    <p:sldId id="275" r:id="rId31"/>
    <p:sldId id="276" r:id="rId32"/>
    <p:sldId id="277" r:id="rId33"/>
    <p:sldId id="278" r:id="rId34"/>
    <p:sldId id="286" r:id="rId35"/>
    <p:sldId id="287" r:id="rId3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ED0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>
        <p:scale>
          <a:sx n="76" d="100"/>
          <a:sy n="76" d="100"/>
        </p:scale>
        <p:origin x="-296" y="-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5118C6A-6E72-4E0B-B779-6EEE9AA790B7}" type="datetimeFigureOut">
              <a:rPr lang="el-GR" smtClean="0"/>
              <a:t>9/10/2025</a:t>
            </a:fld>
            <a:endParaRPr lang="el-G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l-G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D26EBB1-E071-4F77-9F2D-1495D5AE442F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7932253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1156AC-90F3-434B-87C1-39C4A3AEAC8B}" type="slidenum">
              <a:rPr lang="el-GR" smtClean="0"/>
              <a:t>14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338308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FD814E-F0FA-47B9-8BD0-5DE45AAAF70D}" type="datetimeFigureOut">
              <a:rPr lang="en-US" smtClean="0"/>
              <a:t>10/9/2025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D1A57B-B2A9-424F-AD54-EA5B640F95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57613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FD814E-F0FA-47B9-8BD0-5DE45AAAF70D}" type="datetimeFigureOut">
              <a:rPr lang="en-US" smtClean="0"/>
              <a:t>10/9/2025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D1A57B-B2A9-424F-AD54-EA5B640F95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99816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FD814E-F0FA-47B9-8BD0-5DE45AAAF70D}" type="datetimeFigureOut">
              <a:rPr lang="en-US" smtClean="0"/>
              <a:t>10/9/2025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D1A57B-B2A9-424F-AD54-EA5B640F95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832853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941C9F-A012-489D-A26A-738B9C7ADB4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64E2D-D774-4F9D-AA59-D8723485280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0496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941C9F-A012-489D-A26A-738B9C7ADB4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64E2D-D774-4F9D-AA59-D8723485280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451698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941C9F-A012-489D-A26A-738B9C7ADB4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64E2D-D774-4F9D-AA59-D8723485280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911464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941C9F-A012-489D-A26A-738B9C7ADB4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64E2D-D774-4F9D-AA59-D8723485280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0854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941C9F-A012-489D-A26A-738B9C7ADB4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64E2D-D774-4F9D-AA59-D8723485280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223178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941C9F-A012-489D-A26A-738B9C7ADB4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64E2D-D774-4F9D-AA59-D8723485280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483117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941C9F-A012-489D-A26A-738B9C7ADB4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64E2D-D774-4F9D-AA59-D8723485280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283152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941C9F-A012-489D-A26A-738B9C7ADB4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64E2D-D774-4F9D-AA59-D8723485280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68396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FD814E-F0FA-47B9-8BD0-5DE45AAAF70D}" type="datetimeFigureOut">
              <a:rPr lang="en-US" smtClean="0"/>
              <a:t>10/9/2025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D1A57B-B2A9-424F-AD54-EA5B640F95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831536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941C9F-A012-489D-A26A-738B9C7ADB4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64E2D-D774-4F9D-AA59-D8723485280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952717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941C9F-A012-489D-A26A-738B9C7ADB4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64E2D-D774-4F9D-AA59-D8723485280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738498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941C9F-A012-489D-A26A-738B9C7ADB4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64E2D-D774-4F9D-AA59-D8723485280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63592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FD814E-F0FA-47B9-8BD0-5DE45AAAF70D}" type="datetimeFigureOut">
              <a:rPr lang="en-US" smtClean="0"/>
              <a:t>10/9/2025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D1A57B-B2A9-424F-AD54-EA5B640F95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5957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FD814E-F0FA-47B9-8BD0-5DE45AAAF70D}" type="datetimeFigureOut">
              <a:rPr lang="en-US" smtClean="0"/>
              <a:t>10/9/2025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D1A57B-B2A9-424F-AD54-EA5B640F95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91800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FD814E-F0FA-47B9-8BD0-5DE45AAAF70D}" type="datetimeFigureOut">
              <a:rPr lang="en-US" smtClean="0"/>
              <a:t>10/9/2025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D1A57B-B2A9-424F-AD54-EA5B640F95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50822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FD814E-F0FA-47B9-8BD0-5DE45AAAF70D}" type="datetimeFigureOut">
              <a:rPr lang="en-US" smtClean="0"/>
              <a:t>10/9/2025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D1A57B-B2A9-424F-AD54-EA5B640F95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39105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FD814E-F0FA-47B9-8BD0-5DE45AAAF70D}" type="datetimeFigureOut">
              <a:rPr lang="en-US" smtClean="0"/>
              <a:t>10/9/2025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D1A57B-B2A9-424F-AD54-EA5B640F95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70762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FD814E-F0FA-47B9-8BD0-5DE45AAAF70D}" type="datetimeFigureOut">
              <a:rPr lang="en-US" smtClean="0"/>
              <a:t>10/9/2025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D1A57B-B2A9-424F-AD54-EA5B640F95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18559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FD814E-F0FA-47B9-8BD0-5DE45AAAF70D}" type="datetimeFigureOut">
              <a:rPr lang="en-US" smtClean="0"/>
              <a:t>10/9/2025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D1A57B-B2A9-424F-AD54-EA5B640F95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25782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FD814E-F0FA-47B9-8BD0-5DE45AAAF70D}" type="datetimeFigureOut">
              <a:rPr lang="en-US" smtClean="0"/>
              <a:t>10/9/2025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D1A57B-B2A9-424F-AD54-EA5B640F95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32208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941C9F-A012-489D-A26A-738B9C7ADB4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164E2D-D774-4F9D-AA59-D8723485280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96643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jpeg"/><Relationship Id="rId7" Type="http://schemas.openxmlformats.org/officeDocument/2006/relationships/image" Target="../media/image31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jpg"/><Relationship Id="rId9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45.jpe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12" Type="http://schemas.openxmlformats.org/officeDocument/2006/relationships/image" Target="../media/image44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11" Type="http://schemas.openxmlformats.org/officeDocument/2006/relationships/image" Target="../media/image43.png"/><Relationship Id="rId5" Type="http://schemas.openxmlformats.org/officeDocument/2006/relationships/image" Target="../media/image37.png"/><Relationship Id="rId10" Type="http://schemas.openxmlformats.org/officeDocument/2006/relationships/image" Target="../media/image42.png"/><Relationship Id="rId4" Type="http://schemas.openxmlformats.org/officeDocument/2006/relationships/image" Target="../media/image36.png"/><Relationship Id="rId9" Type="http://schemas.openxmlformats.org/officeDocument/2006/relationships/image" Target="../media/image4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47.emf"/><Relationship Id="rId7" Type="http://schemas.openxmlformats.org/officeDocument/2006/relationships/image" Target="../media/image51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10" Type="http://schemas.openxmlformats.org/officeDocument/2006/relationships/image" Target="../media/image54.png"/><Relationship Id="rId4" Type="http://schemas.openxmlformats.org/officeDocument/2006/relationships/image" Target="../media/image48.emf"/><Relationship Id="rId9" Type="http://schemas.openxmlformats.org/officeDocument/2006/relationships/image" Target="../media/image5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7" Type="http://schemas.openxmlformats.org/officeDocument/2006/relationships/image" Target="../media/image60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://weeklysciencequiz.blogspot.gr/2011/09/when-light-meets-matter.html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encyclopedie-environnement.org/en/air-en/colours-sky/" TargetMode="External"/><Relationship Id="rId5" Type="http://schemas.openxmlformats.org/officeDocument/2006/relationships/image" Target="../media/image65.png"/><Relationship Id="rId4" Type="http://schemas.openxmlformats.org/officeDocument/2006/relationships/image" Target="../media/image6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emf"/><Relationship Id="rId2" Type="http://schemas.openxmlformats.org/officeDocument/2006/relationships/image" Target="../media/image66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0.gif"/><Relationship Id="rId5" Type="http://schemas.openxmlformats.org/officeDocument/2006/relationships/image" Target="../media/image69.jpeg"/><Relationship Id="rId4" Type="http://schemas.openxmlformats.org/officeDocument/2006/relationships/image" Target="../media/image68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0.png"/><Relationship Id="rId2" Type="http://schemas.openxmlformats.org/officeDocument/2006/relationships/image" Target="../media/image51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40.png"/><Relationship Id="rId4" Type="http://schemas.openxmlformats.org/officeDocument/2006/relationships/image" Target="../media/image53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fphoto.photoshelter.com/image/I0000nFZpKs7dW1g" TargetMode="External"/><Relationship Id="rId4" Type="http://schemas.openxmlformats.org/officeDocument/2006/relationships/image" Target="../media/image6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filonohpontou.files.wordpress.com/" TargetMode="Externa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emf"/><Relationship Id="rId2" Type="http://schemas.openxmlformats.org/officeDocument/2006/relationships/image" Target="../media/image74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0.png"/><Relationship Id="rId4" Type="http://schemas.openxmlformats.org/officeDocument/2006/relationships/image" Target="../media/image79.em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1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hyperlink" Target="https://commons.wikimedia.org/wiki/File:Christiaan_Huygens-painting.jpeg" TargetMode="External"/><Relationship Id="rId3" Type="http://schemas.openxmlformats.org/officeDocument/2006/relationships/image" Target="../media/image6.gif"/><Relationship Id="rId7" Type="http://schemas.openxmlformats.org/officeDocument/2006/relationships/image" Target="../media/image7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pitt.edu/~jdnorton/teaching/HPS_0410/chapters/quantum_theory_origins/" TargetMode="External"/><Relationship Id="rId11" Type="http://schemas.openxmlformats.org/officeDocument/2006/relationships/image" Target="../media/image9.gif"/><Relationship Id="rId5" Type="http://schemas.openxmlformats.org/officeDocument/2006/relationships/hyperlink" Target="https://commons.wikimedia.org/wiki/User:Soerfm" TargetMode="External"/><Relationship Id="rId10" Type="http://schemas.openxmlformats.org/officeDocument/2006/relationships/image" Target="../media/image8.gif"/><Relationship Id="rId4" Type="http://schemas.openxmlformats.org/officeDocument/2006/relationships/hyperlink" Target="https://en.wikipedia.org/wiki/Isaac_Newton#/media/File:GodfreyKneller-IsaacNewton-1689.jpg" TargetMode="External"/><Relationship Id="rId9" Type="http://schemas.openxmlformats.org/officeDocument/2006/relationships/hyperlink" Target="https://commons.wikimedia.org/wiki/User:Kristaga" TargetMode="Externa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hyperlink" Target="https://commons.wikimedia.org/wiki/User:Quibik" TargetMode="External"/><Relationship Id="rId13" Type="http://schemas.openxmlformats.org/officeDocument/2006/relationships/image" Target="../media/image15.jpeg"/><Relationship Id="rId3" Type="http://schemas.openxmlformats.org/officeDocument/2006/relationships/hyperlink" Target="https://en.wikiquote.org/wiki/Max_Planck#/media/File:Max_Planck.png" TargetMode="External"/><Relationship Id="rId7" Type="http://schemas.openxmlformats.org/officeDocument/2006/relationships/hyperlink" Target="https://commons.wikimedia.org/wiki/File:Einstein_1921_portrait2.jpg" TargetMode="External"/><Relationship Id="rId12" Type="http://schemas.openxmlformats.org/officeDocument/2006/relationships/image" Target="../media/image14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11" Type="http://schemas.openxmlformats.org/officeDocument/2006/relationships/image" Target="../media/image13.jpeg"/><Relationship Id="rId5" Type="http://schemas.openxmlformats.org/officeDocument/2006/relationships/hyperlink" Target="http://creativecommons.org/licenses/by-sa/3.0" TargetMode="External"/><Relationship Id="rId15" Type="http://schemas.openxmlformats.org/officeDocument/2006/relationships/image" Target="../media/image17.jpeg"/><Relationship Id="rId10" Type="http://schemas.microsoft.com/office/2007/relationships/hdphoto" Target="../media/hdphoto1.wdp"/><Relationship Id="rId4" Type="http://schemas.openxmlformats.org/officeDocument/2006/relationships/hyperlink" Target="https://commons.wikimedia.org/wiki/User:Beao" TargetMode="External"/><Relationship Id="rId9" Type="http://schemas.openxmlformats.org/officeDocument/2006/relationships/image" Target="../media/image12.png"/><Relationship Id="rId14" Type="http://schemas.openxmlformats.org/officeDocument/2006/relationships/image" Target="../media/image16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flickr.com/photos/bobbekian/" TargetMode="External"/><Relationship Id="rId3" Type="http://schemas.openxmlformats.org/officeDocument/2006/relationships/hyperlink" Target="https://commons.wikimedia.org/wiki/File:E-30-Cutmodel.jpg" TargetMode="External"/><Relationship Id="rId7" Type="http://schemas.openxmlformats.org/officeDocument/2006/relationships/hyperlink" Target="https://www.flickr.com/photos/bobbekian/5015451864" TargetMode="External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0.jpeg"/><Relationship Id="rId5" Type="http://schemas.openxmlformats.org/officeDocument/2006/relationships/hyperlink" Target="https://creativecommons.org/licenses/by-sa/3.0/deed.en" TargetMode="External"/><Relationship Id="rId4" Type="http://schemas.openxmlformats.org/officeDocument/2006/relationships/hyperlink" Target="https://commons.wikimedia.org/wiki/User:Hanabi123" TargetMode="External"/><Relationship Id="rId9" Type="http://schemas.openxmlformats.org/officeDocument/2006/relationships/hyperlink" Target="https://creativecommons.org/licenses/by-sa/2.0/" TargetMode="Externa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hyperlink" Target="https://commons.wikimedia.org/wiki/User:Tobias_%22ToMar%22_Maier" TargetMode="External"/><Relationship Id="rId13" Type="http://schemas.openxmlformats.org/officeDocument/2006/relationships/image" Target="../media/image24.png"/><Relationship Id="rId3" Type="http://schemas.openxmlformats.org/officeDocument/2006/relationships/hyperlink" Target="https://commons.wikimedia.org/wiki/File:Canon_EF_16-35mm_F2.8L_USM_ultra_wide_angle_lens.jpg" TargetMode="External"/><Relationship Id="rId7" Type="http://schemas.openxmlformats.org/officeDocument/2006/relationships/hyperlink" Target="https://commons.wikimedia.org/wiki/File:Canon_Zoom_Lens_EF_35-70mm_1to3.5-4.5.jpg" TargetMode="External"/><Relationship Id="rId12" Type="http://schemas.openxmlformats.org/officeDocument/2006/relationships/hyperlink" Target="https://commons.wikimedia.org/wiki/User:Yerpo" TargetMode="External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2.jpeg"/><Relationship Id="rId11" Type="http://schemas.openxmlformats.org/officeDocument/2006/relationships/hyperlink" Target="https://en.wikipedia.org/wiki/Telephoto_lens#/media/File:Sigma_150-500_APO_HSM.JPG" TargetMode="External"/><Relationship Id="rId5" Type="http://schemas.openxmlformats.org/officeDocument/2006/relationships/hyperlink" Target="https://creativecommons.org/licenses/by/2.0/deed.en" TargetMode="External"/><Relationship Id="rId10" Type="http://schemas.openxmlformats.org/officeDocument/2006/relationships/image" Target="../media/image23.jpeg"/><Relationship Id="rId4" Type="http://schemas.openxmlformats.org/officeDocument/2006/relationships/hyperlink" Target="https://commons.wikimedia.org/wiki/User:Jacopo_Werther" TargetMode="External"/><Relationship Id="rId9" Type="http://schemas.openxmlformats.org/officeDocument/2006/relationships/hyperlink" Target="https://creativecommons.org/licenses/by-sa/3.0/deed.en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Aperture#/media/File:16_minolta_50mm.jpg" TargetMode="External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3.xml"/><Relationship Id="rId5" Type="http://schemas.openxmlformats.org/officeDocument/2006/relationships/hyperlink" Target="http://creativecommons.org/licenses/by/3.0" TargetMode="External"/><Relationship Id="rId4" Type="http://schemas.openxmlformats.org/officeDocument/2006/relationships/hyperlink" Target="https://commons.wikimedia.org/wiki/User:Leonrw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59339" y="321075"/>
            <a:ext cx="512364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5400" b="1" dirty="0">
                <a:ln w="22225">
                  <a:noFill/>
                  <a:prstDash val="solid"/>
                </a:ln>
                <a:solidFill>
                  <a:srgbClr val="FF9D6E"/>
                </a:solidFill>
              </a:rPr>
              <a:t>ΦΥΣΙΚΗ ΕΙΚΟΝΑΣ</a:t>
            </a:r>
            <a:endParaRPr lang="en-US" sz="5400" b="1" dirty="0">
              <a:ln w="22225">
                <a:noFill/>
                <a:prstDash val="solid"/>
              </a:ln>
              <a:solidFill>
                <a:srgbClr val="FF9D6E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255782" y="4447180"/>
            <a:ext cx="822372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l-GR" sz="5400" dirty="0">
                <a:ln w="0">
                  <a:noFill/>
                </a:ln>
                <a:solidFill>
                  <a:srgbClr val="6393A7"/>
                </a:solidFill>
                <a:effectLst>
                  <a:outerShdw blurRad="60007" dist="310007" dir="7680000" sy="30000" kx="1300200" algn="ctr" rotWithShape="0">
                    <a:srgbClr val="476372">
                      <a:alpha val="32000"/>
                    </a:srgbClr>
                  </a:outerShdw>
                </a:effectLst>
              </a:rPr>
              <a:t>ΚΑΛΗ ΑΚΑΔΗΜΑΪΚΗ ΧΡΟΝΙΑ</a:t>
            </a:r>
            <a:endParaRPr lang="en-US" sz="5400" dirty="0">
              <a:ln w="0">
                <a:noFill/>
              </a:ln>
              <a:solidFill>
                <a:srgbClr val="6393A7"/>
              </a:solidFill>
              <a:effectLst>
                <a:outerShdw blurRad="60007" dist="310007" dir="7680000" sy="30000" kx="1300200" algn="ctr" rotWithShape="0">
                  <a:srgbClr val="476372">
                    <a:alpha val="32000"/>
                  </a:srgbClr>
                </a:outerShdw>
              </a:effectLst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D8F9D182-9CE4-72F7-A4D5-4998123F7CA9}"/>
              </a:ext>
            </a:extLst>
          </p:cNvPr>
          <p:cNvSpPr txBox="1"/>
          <p:nvPr/>
        </p:nvSpPr>
        <p:spPr>
          <a:xfrm>
            <a:off x="6830453" y="5827061"/>
            <a:ext cx="44913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>
                <a:solidFill>
                  <a:prstClr val="black"/>
                </a:solidFill>
              </a:rPr>
              <a:t>Μ. ΚΑΡΑΓΙΑΝΝΗ</a:t>
            </a:r>
          </a:p>
          <a:p>
            <a:r>
              <a:rPr lang="en-US" dirty="0" smtClean="0">
                <a:solidFill>
                  <a:prstClr val="black"/>
                </a:solidFill>
              </a:rPr>
              <a:t>email</a:t>
            </a:r>
            <a:r>
              <a:rPr lang="el-GR" dirty="0" smtClean="0">
                <a:solidFill>
                  <a:prstClr val="black"/>
                </a:solidFill>
              </a:rPr>
              <a:t> </a:t>
            </a:r>
            <a:r>
              <a:rPr lang="el-GR" dirty="0" smtClean="0">
                <a:solidFill>
                  <a:prstClr val="black"/>
                </a:solidFill>
              </a:rPr>
              <a:t>επικοινωνίας:     </a:t>
            </a:r>
            <a:r>
              <a:rPr lang="en-US" dirty="0" smtClean="0">
                <a:solidFill>
                  <a:prstClr val="black"/>
                </a:solidFill>
              </a:rPr>
              <a:t>mkaragianni@uniwa.gr</a:t>
            </a:r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16" name="Picture 2" descr="part blurry image">
            <a:extLst>
              <a:ext uri="{FF2B5EF4-FFF2-40B4-BE49-F238E27FC236}">
                <a16:creationId xmlns:a16="http://schemas.microsoft.com/office/drawing/2014/main" xmlns="" id="{C04BC5FD-A3D7-D70F-6D3E-D85B16B369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7366" y="1515186"/>
            <a:ext cx="3705725" cy="2618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 descr="A child singing into a microphone&#10;&#10;Description automatically generated">
            <a:extLst>
              <a:ext uri="{FF2B5EF4-FFF2-40B4-BE49-F238E27FC236}">
                <a16:creationId xmlns:a16="http://schemas.microsoft.com/office/drawing/2014/main" xmlns="" id="{40CCA046-A6DD-5FC6-4061-99DFDE3F47A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5941" y="2015490"/>
            <a:ext cx="3154680" cy="210312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BFB603BF-9296-2265-0275-0A0E134A3753}"/>
              </a:ext>
            </a:extLst>
          </p:cNvPr>
          <p:cNvSpPr txBox="1"/>
          <p:nvPr/>
        </p:nvSpPr>
        <p:spPr>
          <a:xfrm>
            <a:off x="6158474" y="855087"/>
            <a:ext cx="67197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5400" b="1" dirty="0">
                <a:ln w="22225">
                  <a:noFill/>
                  <a:prstDash val="solid"/>
                </a:ln>
                <a:solidFill>
                  <a:srgbClr val="FF9D6E"/>
                </a:solidFill>
              </a:rPr>
              <a:t>&amp;</a:t>
            </a:r>
            <a:endParaRPr lang="en-US" sz="5400" b="1" dirty="0">
              <a:ln w="22225">
                <a:noFill/>
                <a:prstDash val="solid"/>
              </a:ln>
              <a:solidFill>
                <a:srgbClr val="FF9D6E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5B7591A1-0D56-7ABE-25DA-B6FE36179A21}"/>
              </a:ext>
            </a:extLst>
          </p:cNvPr>
          <p:cNvSpPr txBox="1"/>
          <p:nvPr/>
        </p:nvSpPr>
        <p:spPr>
          <a:xfrm>
            <a:off x="7078619" y="855087"/>
            <a:ext cx="178529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5400" b="1" dirty="0">
                <a:ln w="22225">
                  <a:noFill/>
                  <a:prstDash val="solid"/>
                </a:ln>
                <a:solidFill>
                  <a:srgbClr val="FF9D6E"/>
                </a:solidFill>
              </a:rPr>
              <a:t>ΗΧΟΥ</a:t>
            </a:r>
            <a:endParaRPr lang="en-US" sz="5400" b="1" dirty="0">
              <a:ln w="22225">
                <a:noFill/>
                <a:prstDash val="solid"/>
              </a:ln>
              <a:solidFill>
                <a:srgbClr val="FF9D6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899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/>
          </p:nvPr>
        </p:nvGraphicFramePr>
        <p:xfrm>
          <a:off x="257909" y="263250"/>
          <a:ext cx="11602720" cy="64922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591621"/>
                <a:gridCol w="8011099"/>
              </a:tblGrid>
              <a:tr h="265176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ΦΑΚΟΙ :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1800" b="1" kern="1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σχηματισμός ειδώλου -Μέτρηση</a:t>
                      </a:r>
                      <a:r>
                        <a:rPr lang="el-GR" sz="1800" b="1" kern="100" baseline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</a:t>
                      </a:r>
                      <a:r>
                        <a:rPr lang="el-GR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εστιακής απόστασης -Μεγέθυνση -</a:t>
                      </a:r>
                      <a:r>
                        <a:rPr lang="el-GR" sz="1800" b="1" kern="1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Σύνθετες οπτικές διατάξεις </a:t>
                      </a:r>
                      <a:endParaRPr lang="en-US" b="1" dirty="0" smtClean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  <a:p>
                      <a:pPr algn="ctr"/>
                      <a:endParaRPr lang="en-US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19202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18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Σφάλματα φακών -</a:t>
                      </a:r>
                      <a:r>
                        <a:rPr lang="el-GR" sz="1800" b="1" baseline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σφαιρικό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19202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18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Σφάλματα φακών -</a:t>
                      </a:r>
                      <a:r>
                        <a:rPr lang="el-GR" sz="1800" b="1" baseline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χρωματικό</a:t>
                      </a:r>
                      <a:endParaRPr lang="en-US" dirty="0" smtClean="0"/>
                    </a:p>
                    <a:p>
                      <a:endParaRPr lang="en-US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13" name="Picture 2" descr="https://petapixel.com/assets/uploads/2021/09/exhibition1-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8302" y="3015226"/>
            <a:ext cx="2464340" cy="1737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https://petapixel.com/assets/uploads/2021/09/exhibition1-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6991" y="3011129"/>
            <a:ext cx="2464341" cy="1737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891"/>
          <a:stretch/>
        </p:blipFill>
        <p:spPr>
          <a:xfrm>
            <a:off x="7857762" y="4993008"/>
            <a:ext cx="3768373" cy="151330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69328" y="5257122"/>
            <a:ext cx="1371600" cy="13716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69143" y="318956"/>
            <a:ext cx="2231329" cy="238374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7"/>
          <a:srcRect b="49758"/>
          <a:stretch/>
        </p:blipFill>
        <p:spPr>
          <a:xfrm>
            <a:off x="4044968" y="4990105"/>
            <a:ext cx="3767655" cy="1516204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571356" y="355025"/>
            <a:ext cx="1147483" cy="2286000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189723" y="319639"/>
            <a:ext cx="3446104" cy="2321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8107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/>
          </p:nvPr>
        </p:nvGraphicFramePr>
        <p:xfrm>
          <a:off x="71120" y="91440"/>
          <a:ext cx="12100560" cy="65786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745728"/>
                <a:gridCol w="8354832"/>
              </a:tblGrid>
              <a:tr h="337312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18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Φωτογραφική Μηχανή :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18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Αρχή λειτουργίας, διακριτά μέρη, Εστίαση, Διάφραγμα, φωτεινότητα ειδώλου, Βάθος πεδίου</a:t>
                      </a:r>
                    </a:p>
                    <a:p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3205480">
                <a:tc>
                  <a:txBody>
                    <a:bodyPr/>
                    <a:lstStyle/>
                    <a:p>
                      <a:pPr algn="l"/>
                      <a:endParaRPr lang="el-GR" sz="1800" b="1" dirty="0" smtClean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  <a:p>
                      <a:pPr algn="l"/>
                      <a:r>
                        <a:rPr lang="el-GR" sz="18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Διάχυση ηλιακών ακτίνων -</a:t>
                      </a:r>
                      <a:r>
                        <a:rPr lang="en-US" sz="18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Pinhole</a:t>
                      </a:r>
                      <a:endParaRPr lang="en-US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12710" y="254132"/>
            <a:ext cx="2179484" cy="285599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88504" y="180024"/>
            <a:ext cx="4953256" cy="320203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45058" y="4994988"/>
            <a:ext cx="1249902" cy="138900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01262" y="4462852"/>
            <a:ext cx="1746045" cy="199271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45058" y="3759554"/>
            <a:ext cx="1512340" cy="113605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2991" y="4366494"/>
            <a:ext cx="1345345" cy="72135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52826" y="5353171"/>
            <a:ext cx="1246376" cy="90245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15726" y="5224808"/>
            <a:ext cx="1542610" cy="1159187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784199" y="3637575"/>
            <a:ext cx="1554642" cy="838287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386996" y="3627749"/>
            <a:ext cx="2487938" cy="2756246"/>
          </a:xfrm>
          <a:prstGeom prst="rect">
            <a:avLst/>
          </a:prstGeom>
        </p:spPr>
      </p:pic>
      <p:pic>
        <p:nvPicPr>
          <p:cNvPr id="21" name="Picture 3" descr="C:\Users\ARAVANTINOS\Desktop\imagesCAST2XMW.jp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>
          <a:xfrm>
            <a:off x="10098444" y="3927070"/>
            <a:ext cx="1678781" cy="107156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22" name="Picture 4" descr="C:\Users\ARAVANTINOS\Desktop\imagesCAYHU76A.jp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>
          <a:xfrm>
            <a:off x="10126006" y="5123025"/>
            <a:ext cx="1623655" cy="101903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803998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/>
          </p:nvPr>
        </p:nvGraphicFramePr>
        <p:xfrm>
          <a:off x="172720" y="121919"/>
          <a:ext cx="11846560" cy="641955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373120"/>
                <a:gridCol w="8473440"/>
              </a:tblGrid>
              <a:tr h="2346961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4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18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Πόλωση (νόμος </a:t>
                      </a:r>
                      <a:r>
                        <a:rPr lang="en-US" sz="1800" b="1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Malus</a:t>
                      </a:r>
                      <a:r>
                        <a:rPr lang="el-GR" sz="18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): πολωτικά φίλτρα</a:t>
                      </a:r>
                      <a:endParaRPr lang="en-US" sz="1800" b="1" dirty="0" smtClean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  <a:p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4072597">
                <a:tc>
                  <a:txBody>
                    <a:bodyPr/>
                    <a:lstStyle/>
                    <a:p>
                      <a:pPr algn="l"/>
                      <a:endParaRPr lang="el-GR" sz="1800" b="1" dirty="0" smtClean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  <a:p>
                      <a:pPr algn="ctr"/>
                      <a:r>
                        <a:rPr lang="el-GR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Συμβολή φωτός, αντιανακλαστικές επιστρώσεις φακών, Αρχή λειτουργίας, χρώματα από συμβολή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23" name="Picture 22" descr="PHYSIC LESSONS: ΠΟΛΩΣΗ ΤΟΥ ΦΩΤΟΣ">
            <a:extLst>
              <a:ext uri="{FF2B5EF4-FFF2-40B4-BE49-F238E27FC236}">
                <a16:creationId xmlns:a16="http://schemas.microsoft.com/office/drawing/2014/main" xmlns="" id="{743C7A51-CEB8-429B-9F3E-39039E2EA7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4699" y="413742"/>
            <a:ext cx="3099812" cy="184727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06879" y="413742"/>
            <a:ext cx="2370243" cy="164592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63328" y="413742"/>
            <a:ext cx="2370240" cy="164592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6805" y="4408469"/>
            <a:ext cx="1444099" cy="104941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89641" y="4993584"/>
            <a:ext cx="1082119" cy="9286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7"/>
          <a:srcRect b="49941"/>
          <a:stretch/>
        </p:blipFill>
        <p:spPr>
          <a:xfrm>
            <a:off x="6089624" y="3670131"/>
            <a:ext cx="2926080" cy="195374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8"/>
          <a:srcRect t="50165"/>
          <a:stretch/>
        </p:blipFill>
        <p:spPr>
          <a:xfrm>
            <a:off x="9007488" y="3678326"/>
            <a:ext cx="2926080" cy="194554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9"/>
          <a:srcRect b="50502"/>
          <a:stretch/>
        </p:blipFill>
        <p:spPr>
          <a:xfrm>
            <a:off x="3710785" y="3102355"/>
            <a:ext cx="2274005" cy="1502796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10"/>
          <a:srcRect t="51179"/>
          <a:stretch/>
        </p:blipFill>
        <p:spPr>
          <a:xfrm>
            <a:off x="3711172" y="4659117"/>
            <a:ext cx="2273618" cy="1482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683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/>
          </p:nvPr>
        </p:nvGraphicFramePr>
        <p:xfrm>
          <a:off x="172720" y="121919"/>
          <a:ext cx="11846560" cy="6644641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373120"/>
                <a:gridCol w="8473440"/>
              </a:tblGrid>
              <a:tr h="2346961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4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18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Φωτοηλεκτρικό φαινόμενο,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14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l-GR" sz="1800" b="1" dirty="0" smtClean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14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18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Ψηφιακός αισθητήρας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4297680">
                <a:tc>
                  <a:txBody>
                    <a:bodyPr/>
                    <a:lstStyle/>
                    <a:p>
                      <a:pPr algn="l"/>
                      <a:endParaRPr lang="el-GR" sz="1800" b="1" dirty="0" smtClean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  <a:p>
                      <a:pPr algn="l"/>
                      <a:endParaRPr lang="el-GR" sz="1800" b="1" dirty="0" smtClean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  <a:p>
                      <a:pPr algn="l"/>
                      <a:endParaRPr lang="el-GR" sz="1800" b="1" dirty="0" smtClean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  <a:p>
                      <a:pPr algn="ctr">
                        <a:lnSpc>
                          <a:spcPct val="114000"/>
                        </a:lnSpc>
                      </a:pPr>
                      <a:r>
                        <a:rPr lang="el-GR" sz="18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Φωτιστικά</a:t>
                      </a:r>
                      <a:r>
                        <a:rPr lang="el-GR" sz="1800" b="1" baseline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Σώματα - </a:t>
                      </a:r>
                      <a:r>
                        <a:rPr lang="el-GR" sz="18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Φωτομετρία </a:t>
                      </a:r>
                    </a:p>
                    <a:p>
                      <a:pPr algn="ctr">
                        <a:lnSpc>
                          <a:spcPct val="114000"/>
                        </a:lnSpc>
                      </a:pPr>
                      <a:r>
                        <a:rPr lang="el-GR" sz="18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(ισοφωτισμός, πολική κατανομή φωτοβολίας)</a:t>
                      </a:r>
                      <a:endParaRPr lang="en-US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/>
          <a:srcRect b="53605"/>
          <a:stretch/>
        </p:blipFill>
        <p:spPr>
          <a:xfrm>
            <a:off x="9019745" y="2659900"/>
            <a:ext cx="2834640" cy="194910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2"/>
          <a:srcRect t="47626" b="5443"/>
          <a:stretch/>
        </p:blipFill>
        <p:spPr>
          <a:xfrm>
            <a:off x="9019745" y="4620780"/>
            <a:ext cx="2834640" cy="1971649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26983" y="2770970"/>
            <a:ext cx="4539497" cy="3931681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4923" y="4971184"/>
            <a:ext cx="1216361" cy="74924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26127" y="474498"/>
            <a:ext cx="2119029" cy="146304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6"/>
          <a:srcRect t="7923" b="8201"/>
          <a:stretch/>
        </p:blipFill>
        <p:spPr>
          <a:xfrm>
            <a:off x="3690917" y="185350"/>
            <a:ext cx="2507385" cy="210312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209329" y="312414"/>
            <a:ext cx="2455471" cy="1970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8461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904260" y="185994"/>
            <a:ext cx="10144125" cy="682625"/>
          </a:xfrm>
        </p:spPr>
        <p:txBody>
          <a:bodyPr>
            <a:noAutofit/>
          </a:bodyPr>
          <a:lstStyle/>
          <a:p>
            <a:pPr algn="ctr"/>
            <a:r>
              <a:rPr lang="el-GR" dirty="0" smtClean="0"/>
              <a:t>Μηχανισμοί αλληλεπίδρασης</a:t>
            </a:r>
            <a:endParaRPr lang="el-GR" dirty="0"/>
          </a:p>
        </p:txBody>
      </p:sp>
      <p:sp>
        <p:nvSpPr>
          <p:cNvPr id="6" name="Rectangle 5"/>
          <p:cNvSpPr/>
          <p:nvPr/>
        </p:nvSpPr>
        <p:spPr>
          <a:xfrm>
            <a:off x="3946580" y="6268527"/>
            <a:ext cx="208634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hlinkClick r:id="rId3"/>
              </a:rPr>
              <a:t>weeklysciencequiz.blogspot.gr</a:t>
            </a:r>
            <a:endParaRPr lang="el-GR" sz="1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1874622" y="1273740"/>
            <a:ext cx="6459793" cy="4994787"/>
            <a:chOff x="3571875" y="1690688"/>
            <a:chExt cx="5048250" cy="4177878"/>
          </a:xfrm>
        </p:grpSpPr>
        <p:pic>
          <p:nvPicPr>
            <p:cNvPr id="5" name="Picture 2" descr="http://1.bp.blogspot.com/-pl1RJpFNNgY/TnVqquL8N7I/AAAAAAAAAJk/GEjL7SvKb3I/s1600/light_behavior_530.jp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71875" y="1772816"/>
              <a:ext cx="5048250" cy="40957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TextBox 2"/>
            <p:cNvSpPr txBox="1"/>
            <p:nvPr/>
          </p:nvSpPr>
          <p:spPr>
            <a:xfrm>
              <a:off x="3876675" y="1690688"/>
              <a:ext cx="1069524" cy="369332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70C0"/>
              </a:solidFill>
              <a:prstDash val="dash"/>
            </a:ln>
          </p:spPr>
          <p:txBody>
            <a:bodyPr wrap="none" rtlCol="0">
              <a:spAutoFit/>
            </a:bodyPr>
            <a:lstStyle/>
            <a:p>
              <a:r>
                <a:rPr lang="el-GR" dirty="0" smtClean="0"/>
                <a:t>Διέλευση</a:t>
              </a:r>
              <a:endParaRPr lang="en-US" dirty="0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5537073" y="1690688"/>
              <a:ext cx="1136273" cy="369332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70C0"/>
              </a:solidFill>
              <a:prstDash val="dash"/>
            </a:ln>
          </p:spPr>
          <p:txBody>
            <a:bodyPr wrap="none" rtlCol="0">
              <a:spAutoFit/>
            </a:bodyPr>
            <a:lstStyle/>
            <a:p>
              <a:r>
                <a:rPr lang="el-GR" dirty="0" smtClean="0"/>
                <a:t>Ανάκλαση</a:t>
              </a:r>
              <a:endParaRPr lang="en-US" dirty="0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7246739" y="1690688"/>
              <a:ext cx="1112549" cy="369332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70C0"/>
              </a:solidFill>
              <a:prstDash val="dash"/>
            </a:ln>
          </p:spPr>
          <p:txBody>
            <a:bodyPr wrap="none" rtlCol="0">
              <a:spAutoFit/>
            </a:bodyPr>
            <a:lstStyle/>
            <a:p>
              <a:r>
                <a:rPr lang="el-GR" dirty="0" smtClean="0"/>
                <a:t>Διάθλαση</a:t>
              </a:r>
              <a:endParaRPr lang="en-US" dirty="0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5373687" y="3594961"/>
              <a:ext cx="1444626" cy="369332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70C0"/>
              </a:solidFill>
              <a:prstDash val="dash"/>
            </a:ln>
          </p:spPr>
          <p:txBody>
            <a:bodyPr wrap="none" rtlCol="0">
              <a:spAutoFit/>
            </a:bodyPr>
            <a:lstStyle/>
            <a:p>
              <a:r>
                <a:rPr lang="el-GR" dirty="0" smtClean="0"/>
                <a:t>Απορρόφηση</a:t>
              </a:r>
              <a:endParaRPr lang="en-US" dirty="0"/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3836087" y="3594961"/>
              <a:ext cx="1216743" cy="369332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70C0"/>
              </a:solidFill>
              <a:prstDash val="dash"/>
            </a:ln>
          </p:spPr>
          <p:txBody>
            <a:bodyPr wrap="none" rtlCol="0">
              <a:spAutoFit/>
            </a:bodyPr>
            <a:lstStyle/>
            <a:p>
              <a:r>
                <a:rPr lang="el-GR" dirty="0" smtClean="0"/>
                <a:t>Περίθλαση</a:t>
              </a:r>
              <a:endParaRPr lang="en-US" dirty="0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7294955" y="3594961"/>
              <a:ext cx="990399" cy="369332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FF0000"/>
              </a:solidFill>
              <a:prstDash val="sysDot"/>
            </a:ln>
          </p:spPr>
          <p:txBody>
            <a:bodyPr wrap="none" rtlCol="0">
              <a:spAutoFit/>
            </a:bodyPr>
            <a:lstStyle/>
            <a:p>
              <a:r>
                <a:rPr lang="el-GR" dirty="0" smtClean="0"/>
                <a:t>Σκέδαση</a:t>
              </a:r>
              <a:endParaRPr lang="en-US" dirty="0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8696704" y="4514201"/>
            <a:ext cx="3396974" cy="1754326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l-GR" dirty="0" smtClean="0"/>
              <a:t>μεταφορά ενέργειας από το προσπίπτον φωτεινό κύμα στα σωματίδια του υλικού και ακολούθως επανεκπομπή μέρους αυτής της ενέργειας</a:t>
            </a:r>
          </a:p>
          <a:p>
            <a:r>
              <a:rPr lang="en-US" i="1" dirty="0" smtClean="0"/>
              <a:t>“OPTICS”, Hecht – </a:t>
            </a:r>
            <a:r>
              <a:rPr lang="en-US" i="1" dirty="0" err="1" smtClean="0"/>
              <a:t>Zajac</a:t>
            </a:r>
            <a:r>
              <a:rPr lang="en-US" i="1" dirty="0" smtClean="0"/>
              <a:t>, 1973</a:t>
            </a:r>
            <a:endParaRPr lang="en-US" i="1" dirty="0"/>
          </a:p>
        </p:txBody>
      </p:sp>
      <p:sp>
        <p:nvSpPr>
          <p:cNvPr id="13" name="Oval 12"/>
          <p:cNvSpPr/>
          <p:nvPr/>
        </p:nvSpPr>
        <p:spPr>
          <a:xfrm>
            <a:off x="6225086" y="3991907"/>
            <a:ext cx="2127488" cy="2535067"/>
          </a:xfrm>
          <a:prstGeom prst="ellipse">
            <a:avLst/>
          </a:prstGeom>
          <a:noFill/>
          <a:ln w="60325" cmpd="sng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6897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www.encyclopedie-environnement.org/app/uploads/2016/07/colours-of-the-sky_fig6_rayonnement-solaire-atmospher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4627" y="356124"/>
            <a:ext cx="7211475" cy="2878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4726" y="3997001"/>
            <a:ext cx="2959928" cy="192024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50665" y="6391796"/>
            <a:ext cx="83044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 smtClean="0"/>
              <a:t>το ηλιακό φως σκεδάζεται προς όλες τις κατευθύνσεις – εντονότερα τα μικρά λ (μπλε)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5882" y="3871775"/>
            <a:ext cx="3344337" cy="222345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24627" y="3997001"/>
            <a:ext cx="3549533" cy="192024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50665" y="218898"/>
            <a:ext cx="567604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800" b="1" dirty="0" smtClean="0"/>
              <a:t>ΣΚΕΔΑΣΗ &amp; ΔΙΑΣΤΑΣΕΙΣ ΣΩΜΑΤΙΔΙΩΝ</a:t>
            </a:r>
            <a:endParaRPr lang="en-US" sz="2800" b="1" dirty="0"/>
          </a:p>
        </p:txBody>
      </p:sp>
      <p:sp>
        <p:nvSpPr>
          <p:cNvPr id="12" name="Rectangle 11"/>
          <p:cNvSpPr/>
          <p:nvPr/>
        </p:nvSpPr>
        <p:spPr>
          <a:xfrm>
            <a:off x="5095415" y="3122336"/>
            <a:ext cx="4357489" cy="40011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1000" dirty="0">
                <a:solidFill>
                  <a:srgbClr val="000000"/>
                </a:solidFill>
                <a:latin typeface="Source Sans Pro"/>
              </a:rPr>
              <a:t>BELORIZKY </a:t>
            </a:r>
            <a:r>
              <a:rPr lang="en-US" sz="1000" dirty="0" err="1">
                <a:solidFill>
                  <a:srgbClr val="000000"/>
                </a:solidFill>
                <a:latin typeface="Source Sans Pro"/>
              </a:rPr>
              <a:t>Elie</a:t>
            </a:r>
            <a:r>
              <a:rPr lang="en-US" sz="1000" dirty="0">
                <a:solidFill>
                  <a:srgbClr val="000000"/>
                </a:solidFill>
                <a:latin typeface="Source Sans Pro"/>
              </a:rPr>
              <a:t> (July 16, 2019), The </a:t>
            </a:r>
            <a:r>
              <a:rPr lang="en-US" sz="1000" dirty="0" err="1">
                <a:solidFill>
                  <a:srgbClr val="000000"/>
                </a:solidFill>
                <a:latin typeface="Source Sans Pro"/>
              </a:rPr>
              <a:t>colours</a:t>
            </a:r>
            <a:r>
              <a:rPr lang="en-US" sz="1000" dirty="0">
                <a:solidFill>
                  <a:srgbClr val="000000"/>
                </a:solidFill>
                <a:latin typeface="Source Sans Pro"/>
              </a:rPr>
              <a:t> of the sky, </a:t>
            </a:r>
            <a:r>
              <a:rPr lang="en-US" sz="1000" dirty="0" smtClean="0">
                <a:solidFill>
                  <a:srgbClr val="0078AF"/>
                </a:solidFill>
                <a:latin typeface="Source Sans Pro"/>
                <a:hlinkClick r:id="rId6"/>
              </a:rPr>
              <a:t>https</a:t>
            </a:r>
            <a:r>
              <a:rPr lang="en-US" sz="1000" dirty="0">
                <a:solidFill>
                  <a:srgbClr val="0078AF"/>
                </a:solidFill>
                <a:latin typeface="Source Sans Pro"/>
                <a:hlinkClick r:id="rId6"/>
              </a:rPr>
              <a:t>://www.encyclopedie-environnement.org/en/air-en/colours-sky/</a:t>
            </a:r>
            <a:r>
              <a:rPr lang="en-US" sz="1000" dirty="0">
                <a:solidFill>
                  <a:srgbClr val="000000"/>
                </a:solidFill>
                <a:latin typeface="Source Sans Pro"/>
              </a:rPr>
              <a:t>.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31070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t="61595"/>
          <a:stretch/>
        </p:blipFill>
        <p:spPr>
          <a:xfrm>
            <a:off x="578779" y="1304574"/>
            <a:ext cx="5591037" cy="1645920"/>
          </a:xfrm>
          <a:prstGeom prst="rect">
            <a:avLst/>
          </a:prstGeom>
        </p:spPr>
      </p:pic>
      <p:grpSp>
        <p:nvGrpSpPr>
          <p:cNvPr id="28" name="Group 27"/>
          <p:cNvGrpSpPr/>
          <p:nvPr/>
        </p:nvGrpSpPr>
        <p:grpSpPr>
          <a:xfrm>
            <a:off x="6900555" y="4400369"/>
            <a:ext cx="4832580" cy="2198132"/>
            <a:chOff x="6741982" y="4303299"/>
            <a:chExt cx="4832580" cy="2198132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3"/>
            <a:srcRect l="1658" t="21626" r="3016" b="3636"/>
            <a:stretch/>
          </p:blipFill>
          <p:spPr>
            <a:xfrm>
              <a:off x="6741982" y="4672631"/>
              <a:ext cx="4832580" cy="1828800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6741982" y="4303299"/>
              <a:ext cx="1525354" cy="369332"/>
            </a:xfrm>
            <a:prstGeom prst="rect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l-GR" dirty="0" smtClean="0"/>
                <a:t>υπέρυθρο (</a:t>
              </a:r>
              <a:r>
                <a:rPr lang="en-US" dirty="0" smtClean="0"/>
                <a:t>IR</a:t>
              </a:r>
              <a:r>
                <a:rPr lang="el-GR" dirty="0" smtClean="0"/>
                <a:t>)</a:t>
              </a:r>
              <a:endParaRPr lang="en-US" dirty="0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9247716" y="4303299"/>
              <a:ext cx="1097865" cy="369332"/>
            </a:xfrm>
            <a:prstGeom prst="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l-GR" dirty="0" smtClean="0"/>
                <a:t>ακτίνες</a:t>
              </a:r>
              <a:r>
                <a:rPr lang="en-US" dirty="0" smtClean="0"/>
                <a:t>-</a:t>
              </a:r>
              <a:r>
                <a:rPr lang="el-GR" dirty="0" smtClean="0"/>
                <a:t> </a:t>
              </a:r>
              <a:r>
                <a:rPr lang="en-US" dirty="0" smtClean="0"/>
                <a:t>x</a:t>
              </a:r>
              <a:endParaRPr lang="en-US" dirty="0"/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347595" y="814675"/>
            <a:ext cx="635622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800" b="1" dirty="0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ΔΙΑΦΑΝΗ –</a:t>
            </a:r>
            <a:r>
              <a:rPr lang="en-US" sz="2800" b="1" dirty="0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l-GR" sz="2800" b="1" dirty="0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ΗΜΙΔΙΑΦΑΝΗ</a:t>
            </a:r>
            <a:r>
              <a:rPr lang="en-US" sz="2800" b="1" dirty="0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– </a:t>
            </a:r>
            <a:r>
              <a:rPr lang="el-GR" sz="2800" b="1" dirty="0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ΑΔΙΑΦΑΝΗ</a:t>
            </a:r>
            <a:r>
              <a:rPr lang="en-US" sz="2800" b="1" dirty="0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l-GR" sz="2800" b="1" dirty="0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endParaRPr lang="en-US" sz="2800" b="1" dirty="0">
              <a:ln w="0"/>
              <a:solidFill>
                <a:srgbClr val="7030A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041031" y="3053544"/>
            <a:ext cx="4666534" cy="400110"/>
          </a:xfrm>
          <a:prstGeom prst="rect">
            <a:avLst/>
          </a:prstGeom>
          <a:ln w="28575"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l-GR" sz="2000" b="1" dirty="0" smtClean="0"/>
              <a:t>Διαφάνεια – Αδιαφάνεια εξαρτάται από: </a:t>
            </a:r>
            <a:endParaRPr lang="en-US" sz="2000" b="1" dirty="0" smtClean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35006" y="1006024"/>
            <a:ext cx="4435191" cy="228600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6819785" y="3320863"/>
            <a:ext cx="519834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https://blogs.sch.gr/vilikar/2023/03/02/2-diafani-imidiafani-kai-adiafani-somata/</a:t>
            </a:r>
          </a:p>
        </p:txBody>
      </p:sp>
      <p:sp>
        <p:nvSpPr>
          <p:cNvPr id="16" name="Rectangle 15"/>
          <p:cNvSpPr/>
          <p:nvPr/>
        </p:nvSpPr>
        <p:spPr>
          <a:xfrm>
            <a:off x="6114955" y="3943553"/>
            <a:ext cx="231095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sz="2000" b="1" dirty="0"/>
              <a:t>μήκος κύματος λ </a:t>
            </a:r>
            <a:endParaRPr lang="en-US" sz="2000" b="1" dirty="0"/>
          </a:p>
        </p:txBody>
      </p:sp>
      <p:sp>
        <p:nvSpPr>
          <p:cNvPr id="19" name="Rectangle 18"/>
          <p:cNvSpPr/>
          <p:nvPr/>
        </p:nvSpPr>
        <p:spPr>
          <a:xfrm>
            <a:off x="195470" y="3943553"/>
            <a:ext cx="3935501" cy="6771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sz="2000" b="1" dirty="0" smtClean="0"/>
              <a:t>υλικό:</a:t>
            </a:r>
            <a:r>
              <a:rPr lang="en-US" sz="2000" dirty="0" smtClean="0"/>
              <a:t> </a:t>
            </a:r>
            <a:endParaRPr lang="el-GR" sz="2000" dirty="0" smtClean="0"/>
          </a:p>
          <a:p>
            <a:r>
              <a:rPr lang="el-GR" dirty="0" smtClean="0"/>
              <a:t>ηλεκτρονική </a:t>
            </a:r>
            <a:r>
              <a:rPr lang="el-GR" dirty="0"/>
              <a:t>δομή –προσμίξεις –</a:t>
            </a:r>
            <a:r>
              <a:rPr lang="en-US" dirty="0"/>
              <a:t> </a:t>
            </a:r>
            <a:r>
              <a:rPr lang="el-GR" dirty="0"/>
              <a:t>πάχος </a:t>
            </a:r>
          </a:p>
        </p:txBody>
      </p:sp>
      <p:cxnSp>
        <p:nvCxnSpPr>
          <p:cNvPr id="21" name="Straight Arrow Connector 20"/>
          <p:cNvCxnSpPr/>
          <p:nvPr/>
        </p:nvCxnSpPr>
        <p:spPr>
          <a:xfrm flipH="1">
            <a:off x="1307690" y="3509564"/>
            <a:ext cx="1469775" cy="498431"/>
          </a:xfrm>
          <a:prstGeom prst="straightConnector1">
            <a:avLst/>
          </a:prstGeom>
          <a:ln w="41275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>
            <a:endCxn id="16" idx="1"/>
          </p:cNvCxnSpPr>
          <p:nvPr/>
        </p:nvCxnSpPr>
        <p:spPr>
          <a:xfrm>
            <a:off x="4621161" y="3517515"/>
            <a:ext cx="1493794" cy="626093"/>
          </a:xfrm>
          <a:prstGeom prst="straightConnector1">
            <a:avLst/>
          </a:prstGeom>
          <a:ln w="41275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9" name="Group 28"/>
          <p:cNvGrpSpPr/>
          <p:nvPr/>
        </p:nvGrpSpPr>
        <p:grpSpPr>
          <a:xfrm>
            <a:off x="286983" y="4728035"/>
            <a:ext cx="5109294" cy="1662616"/>
            <a:chOff x="286983" y="4728035"/>
            <a:chExt cx="5109294" cy="1662616"/>
          </a:xfrm>
        </p:grpSpPr>
        <p:pic>
          <p:nvPicPr>
            <p:cNvPr id="2052" name="Picture 4" descr="https://qph.cf2.quoracdn.net/main-qimg-b2f10d3eb310cef3d3a639b3b48574a0-lq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0317"/>
            <a:stretch/>
          </p:blipFill>
          <p:spPr bwMode="auto">
            <a:xfrm>
              <a:off x="286983" y="4728035"/>
              <a:ext cx="2292170" cy="16459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4" name="Picture 6" descr="Additives for Kinetic Hydrate Inhibitor Formulations To Avoid Polymer  Fouling at High Injection Temperatures: Part 1. A Review of Possible  Methods | Energy &amp; Fuels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08353" y="4744731"/>
              <a:ext cx="2587924" cy="16459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8" name="TextBox 17"/>
          <p:cNvSpPr txBox="1"/>
          <p:nvPr/>
        </p:nvSpPr>
        <p:spPr>
          <a:xfrm>
            <a:off x="4227611" y="81735"/>
            <a:ext cx="304282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3600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ΑΠΟΡΡΟΦΗΣΗ</a:t>
            </a:r>
            <a:endParaRPr lang="en-US" sz="3600" b="1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06687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8842" y="1117938"/>
            <a:ext cx="7620660" cy="500525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650134" y="6123188"/>
            <a:ext cx="47912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https://www.sciencephoto.com/contributor/xxx/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157296" y="205683"/>
            <a:ext cx="519308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4000" dirty="0" smtClean="0"/>
              <a:t>ΑΝΑΚΛΑΣΗ – ΔΙΑΘΛΑΣΗ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2311339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59701" y="216733"/>
            <a:ext cx="11514388" cy="53026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l-GR" sz="2400" dirty="0" smtClean="0">
                <a:solidFill>
                  <a:schemeClr val="tx1"/>
                </a:solidFill>
              </a:rPr>
              <a:t>Η ταχύτητα </a:t>
            </a:r>
            <a:r>
              <a:rPr lang="en-US" sz="2400" dirty="0" smtClean="0">
                <a:solidFill>
                  <a:schemeClr val="tx1"/>
                </a:solidFill>
              </a:rPr>
              <a:t>c</a:t>
            </a:r>
            <a:r>
              <a:rPr lang="el-GR" sz="2400" dirty="0" smtClean="0">
                <a:solidFill>
                  <a:schemeClr val="tx1"/>
                </a:solidFill>
              </a:rPr>
              <a:t> διάδοσης Η/Μ ακτινοβολίας εξαρτάται από:</a:t>
            </a:r>
            <a:r>
              <a:rPr lang="el-GR" sz="2400" dirty="0" smtClean="0">
                <a:solidFill>
                  <a:prstClr val="white"/>
                </a:solidFill>
              </a:rPr>
              <a:t> </a:t>
            </a:r>
            <a:r>
              <a:rPr lang="el-GR" sz="2800" b="1" dirty="0" smtClean="0">
                <a:solidFill>
                  <a:schemeClr val="accent2">
                    <a:lumMod val="75000"/>
                  </a:schemeClr>
                </a:solidFill>
              </a:rPr>
              <a:t>ιδιότητες μέσου</a:t>
            </a:r>
            <a:r>
              <a:rPr lang="el-GR" sz="2800" dirty="0" smtClean="0">
                <a:solidFill>
                  <a:schemeClr val="accent2">
                    <a:lumMod val="75000"/>
                  </a:schemeClr>
                </a:solidFill>
              </a:rPr>
              <a:t>,</a:t>
            </a:r>
            <a:r>
              <a:rPr lang="el-GR" sz="2800" b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800" b="1" i="1" dirty="0" smtClean="0">
                <a:solidFill>
                  <a:schemeClr val="accent2">
                    <a:lumMod val="75000"/>
                  </a:schemeClr>
                </a:solidFill>
              </a:rPr>
              <a:t>f</a:t>
            </a:r>
            <a:r>
              <a:rPr lang="el-GR" sz="2800" b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endParaRPr lang="en-US" sz="28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59701" y="1286341"/>
            <a:ext cx="11093843" cy="584775"/>
          </a:xfrm>
          <a:prstGeom prst="rect">
            <a:avLst/>
          </a:prstGeom>
          <a:noFill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tx1"/>
                </a:solidFill>
              </a:rPr>
              <a:t>c</a:t>
            </a:r>
            <a:r>
              <a:rPr lang="en-US" sz="2400" b="1" baseline="-25000" dirty="0">
                <a:solidFill>
                  <a:schemeClr val="tx1"/>
                </a:solidFill>
              </a:rPr>
              <a:t>0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l-GR" sz="2400" dirty="0" smtClean="0">
                <a:solidFill>
                  <a:schemeClr val="tx1"/>
                </a:solidFill>
              </a:rPr>
              <a:t>στο </a:t>
            </a:r>
            <a:r>
              <a:rPr lang="el-GR" sz="2800" b="1" dirty="0" smtClean="0">
                <a:solidFill>
                  <a:schemeClr val="tx1"/>
                </a:solidFill>
              </a:rPr>
              <a:t>κενό</a:t>
            </a:r>
            <a:r>
              <a:rPr lang="el-GR" sz="2400" dirty="0" smtClean="0">
                <a:solidFill>
                  <a:schemeClr val="tx1"/>
                </a:solidFill>
              </a:rPr>
              <a:t>:</a:t>
            </a:r>
            <a:r>
              <a:rPr lang="en-US" sz="2400" dirty="0" smtClean="0">
                <a:solidFill>
                  <a:schemeClr val="tx1"/>
                </a:solidFill>
              </a:rPr>
              <a:t>      </a:t>
            </a:r>
            <a:r>
              <a:rPr lang="el-GR" sz="2400" dirty="0" smtClean="0">
                <a:solidFill>
                  <a:schemeClr val="tx1"/>
                </a:solidFill>
              </a:rPr>
              <a:t>έχει την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l-GR" sz="2400" dirty="0" smtClean="0">
                <a:solidFill>
                  <a:schemeClr val="tx1"/>
                </a:solidFill>
              </a:rPr>
              <a:t>ίδια τιμή  </a:t>
            </a:r>
            <a:r>
              <a:rPr lang="en-US" sz="2800" b="1" dirty="0" smtClean="0">
                <a:solidFill>
                  <a:schemeClr val="tx1"/>
                </a:solidFill>
              </a:rPr>
              <a:t>c</a:t>
            </a:r>
            <a:r>
              <a:rPr lang="en-US" sz="2800" b="1" baseline="-25000" dirty="0" smtClean="0">
                <a:solidFill>
                  <a:schemeClr val="tx1"/>
                </a:solidFill>
              </a:rPr>
              <a:t>0</a:t>
            </a:r>
            <a:r>
              <a:rPr lang="en-US" sz="2800" b="1" dirty="0" smtClean="0">
                <a:solidFill>
                  <a:schemeClr val="tx1"/>
                </a:solidFill>
              </a:rPr>
              <a:t> = 3 x 10</a:t>
            </a:r>
            <a:r>
              <a:rPr lang="en-US" sz="2800" b="1" baseline="30000" dirty="0" smtClean="0">
                <a:solidFill>
                  <a:schemeClr val="tx1"/>
                </a:solidFill>
              </a:rPr>
              <a:t>8</a:t>
            </a:r>
            <a:r>
              <a:rPr lang="en-US" sz="2800" b="1" dirty="0" smtClean="0">
                <a:solidFill>
                  <a:schemeClr val="tx1"/>
                </a:solidFill>
              </a:rPr>
              <a:t> m/sec</a:t>
            </a:r>
            <a:r>
              <a:rPr lang="en-US" sz="3200" dirty="0" smtClean="0">
                <a:solidFill>
                  <a:schemeClr val="tx1"/>
                </a:solidFill>
              </a:rPr>
              <a:t> </a:t>
            </a:r>
            <a:r>
              <a:rPr lang="el-GR" sz="3200" dirty="0" smtClean="0">
                <a:solidFill>
                  <a:schemeClr val="tx1"/>
                </a:solidFill>
              </a:rPr>
              <a:t> </a:t>
            </a:r>
            <a:r>
              <a:rPr lang="el-GR" sz="2400" dirty="0" smtClean="0">
                <a:solidFill>
                  <a:schemeClr val="tx1"/>
                </a:solidFill>
              </a:rPr>
              <a:t>για </a:t>
            </a:r>
            <a:r>
              <a:rPr lang="el-GR" sz="2400" b="1" dirty="0" smtClean="0">
                <a:solidFill>
                  <a:schemeClr val="tx1"/>
                </a:solidFill>
              </a:rPr>
              <a:t>όλες</a:t>
            </a:r>
            <a:r>
              <a:rPr lang="el-GR" sz="2400" dirty="0" smtClean="0">
                <a:solidFill>
                  <a:schemeClr val="tx1"/>
                </a:solidFill>
              </a:rPr>
              <a:t> τις συχνότητες 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i="1" dirty="0" smtClean="0">
                <a:solidFill>
                  <a:schemeClr val="tx1"/>
                </a:solidFill>
              </a:rPr>
              <a:t>f</a:t>
            </a:r>
            <a:endParaRPr lang="en-US" sz="2400" i="1" dirty="0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359701" y="2510186"/>
                <a:ext cx="11093843" cy="523220"/>
              </a:xfrm>
              <a:prstGeom prst="rect">
                <a:avLst/>
              </a:prstGeom>
              <a:noFill/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square" rtlCol="0" anchor="ctr">
                <a:spAutoFit/>
              </a:bodyPr>
              <a:lstStyle/>
              <a:p>
                <a:pPr marL="342900" indent="-342900" algn="just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sz="24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𝒗</m:t>
                    </m:r>
                    <m:r>
                      <a:rPr lang="en-US" sz="24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l-GR" sz="2400" dirty="0" smtClean="0">
                    <a:solidFill>
                      <a:schemeClr val="tx1"/>
                    </a:solidFill>
                  </a:rPr>
                  <a:t>σ</a:t>
                </a:r>
                <a:r>
                  <a:rPr lang="el-GR" sz="2400" dirty="0">
                    <a:solidFill>
                      <a:schemeClr val="tx1"/>
                    </a:solidFill>
                  </a:rPr>
                  <a:t>ε</a:t>
                </a:r>
                <a:r>
                  <a:rPr lang="el-GR" sz="2800" dirty="0" smtClean="0">
                    <a:solidFill>
                      <a:schemeClr val="tx1"/>
                    </a:solidFill>
                  </a:rPr>
                  <a:t> </a:t>
                </a:r>
                <a:r>
                  <a:rPr lang="el-GR" sz="2800" b="1" dirty="0" smtClean="0">
                    <a:solidFill>
                      <a:schemeClr val="tx1"/>
                    </a:solidFill>
                  </a:rPr>
                  <a:t>υλικό μέσο</a:t>
                </a:r>
                <a:r>
                  <a:rPr lang="el-GR" sz="2800" dirty="0" smtClean="0">
                    <a:solidFill>
                      <a:schemeClr val="tx1"/>
                    </a:solidFill>
                  </a:rPr>
                  <a:t>:</a:t>
                </a:r>
                <a:r>
                  <a:rPr lang="en-US" sz="2800" dirty="0" smtClean="0">
                    <a:solidFill>
                      <a:schemeClr val="tx1"/>
                    </a:solidFill>
                  </a:rPr>
                  <a:t>  </a:t>
                </a:r>
                <a:r>
                  <a:rPr lang="el-GR" sz="2800" dirty="0" smtClean="0">
                    <a:solidFill>
                      <a:schemeClr val="tx1"/>
                    </a:solidFill>
                  </a:rPr>
                  <a:t>  </a:t>
                </a:r>
                <a14:m>
                  <m:oMath xmlns:m="http://schemas.openxmlformats.org/officeDocument/2006/math">
                    <m:r>
                      <a:rPr lang="en-US" sz="28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𝒗</m:t>
                    </m:r>
                    <m:r>
                      <a:rPr lang="el-GR" sz="28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l-GR" sz="28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𝝀</m:t>
                    </m:r>
                    <m:r>
                      <a:rPr lang="en-US" sz="28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r>
                      <a:rPr lang="en-US" sz="28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𝒇</m:t>
                    </m:r>
                    <m:r>
                      <a:rPr lang="en-US" sz="28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&lt; </m:t>
                    </m:r>
                    <m:sSub>
                      <m:sSubPr>
                        <m:ctrlPr>
                          <a:rPr lang="en-US" sz="2800" b="1" i="1" smtClean="0">
                            <a:solidFill>
                              <a:schemeClr val="tx1"/>
                            </a:solidFill>
                            <a:latin typeface="Cambria Math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𝒄</m:t>
                        </m:r>
                      </m:e>
                      <m:sub>
                        <m:r>
                          <a:rPr lang="en-US" sz="28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𝟎</m:t>
                        </m:r>
                      </m:sub>
                    </m:sSub>
                    <m:r>
                      <a:rPr lang="en-US" sz="28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 </m:t>
                    </m:r>
                  </m:oMath>
                </a14:m>
                <a:endParaRPr lang="en-US" sz="28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9701" y="2510186"/>
                <a:ext cx="11093843" cy="523220"/>
              </a:xfrm>
              <a:prstGeom prst="rect">
                <a:avLst/>
              </a:prstGeom>
              <a:blipFill rotWithShape="0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" name="Group 4"/>
          <p:cNvGrpSpPr/>
          <p:nvPr/>
        </p:nvGrpSpPr>
        <p:grpSpPr>
          <a:xfrm>
            <a:off x="359701" y="3402101"/>
            <a:ext cx="10227284" cy="1409700"/>
            <a:chOff x="643916" y="68072"/>
            <a:chExt cx="10227284" cy="1409700"/>
          </a:xfrm>
        </p:grpSpPr>
        <p:sp>
          <p:nvSpPr>
            <p:cNvPr id="6" name="TextBox 5"/>
            <p:cNvSpPr txBox="1"/>
            <p:nvPr/>
          </p:nvSpPr>
          <p:spPr>
            <a:xfrm>
              <a:off x="643916" y="509053"/>
              <a:ext cx="4759636" cy="523220"/>
            </a:xfrm>
            <a:prstGeom prst="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wrap="none" rtlCol="0">
              <a:spAutoFit/>
            </a:bodyPr>
            <a:lstStyle/>
            <a:p>
              <a:r>
                <a:rPr lang="el-GR" sz="2800" b="1" dirty="0" smtClean="0"/>
                <a:t>(Απόλυτος) δείκτης διάθλασης</a:t>
              </a:r>
              <a:endParaRPr lang="en-US" sz="2800" b="1" dirty="0"/>
            </a:p>
          </p:txBody>
        </p:sp>
        <p:grpSp>
          <p:nvGrpSpPr>
            <p:cNvPr id="7" name="Group 6"/>
            <p:cNvGrpSpPr/>
            <p:nvPr/>
          </p:nvGrpSpPr>
          <p:grpSpPr>
            <a:xfrm>
              <a:off x="6057900" y="68072"/>
              <a:ext cx="4813300" cy="1409700"/>
              <a:chOff x="6057900" y="68072"/>
              <a:chExt cx="4813300" cy="1409700"/>
            </a:xfrm>
          </p:grpSpPr>
          <p:grpSp>
            <p:nvGrpSpPr>
              <p:cNvPr id="8" name="Group 7"/>
              <p:cNvGrpSpPr/>
              <p:nvPr/>
            </p:nvGrpSpPr>
            <p:grpSpPr>
              <a:xfrm>
                <a:off x="6178183" y="185888"/>
                <a:ext cx="4563054" cy="1156792"/>
                <a:chOff x="3289300" y="2420034"/>
                <a:chExt cx="4563054" cy="1156792"/>
              </a:xfrm>
            </p:grpSpPr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0" name="TextBox 9"/>
                    <p:cNvSpPr txBox="1"/>
                    <p:nvPr/>
                  </p:nvSpPr>
                  <p:spPr>
                    <a:xfrm>
                      <a:off x="3289300" y="2743200"/>
                      <a:ext cx="1413528" cy="833626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</p:spPr>
                  <p:txBody>
                    <a:bodyPr wrap="none" rtlCol="0">
                      <a:spAutoFit/>
                    </a:bodyPr>
                    <a:lstStyle/>
                    <a:p>
                      <a:r>
                        <a:rPr lang="en-US" sz="3600" dirty="0" smtClean="0"/>
                        <a:t>n = </a:t>
                      </a:r>
                      <a14:m>
                        <m:oMath xmlns:m="http://schemas.openxmlformats.org/officeDocument/2006/math">
                          <m:f>
                            <m:fPr>
                              <m:ctrlPr>
                                <a:rPr lang="en-US" sz="3600" i="1" smtClean="0">
                                  <a:latin typeface="Cambria Math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sz="3600" i="1" smtClean="0"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sz="3600" b="0" i="1" smtClean="0"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</m:e>
                                <m:sub>
                                  <m:r>
                                    <a:rPr lang="en-US" sz="3600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en-US" sz="3600" b="0" i="1" smtClean="0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den>
                          </m:f>
                        </m:oMath>
                      </a14:m>
                      <a:r>
                        <a:rPr lang="en-US" sz="3600" dirty="0" smtClean="0"/>
                        <a:t>  </a:t>
                      </a:r>
                      <a:endParaRPr lang="en-US" sz="3600" dirty="0"/>
                    </a:p>
                  </p:txBody>
                </p:sp>
              </mc:Choice>
              <mc:Fallback xmlns="">
                <p:sp>
                  <p:nvSpPr>
                    <p:cNvPr id="10" name="TextBox 9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3289300" y="2743200"/>
                      <a:ext cx="1413528" cy="833626"/>
                    </a:xfrm>
                    <a:prstGeom prst="rect">
                      <a:avLst/>
                    </a:prstGeom>
                    <a:blipFill rotWithShape="0">
                      <a:blip r:embed="rId3"/>
                      <a:stretch>
                        <a:fillRect l="-13362" t="-2190" b="-13139"/>
                      </a:stretch>
                    </a:blipFill>
                    <a:ln>
                      <a:noFill/>
                    </a:ln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p:sp>
              <p:nvSpPr>
                <p:cNvPr id="11" name="Right Arrow 10"/>
                <p:cNvSpPr/>
                <p:nvPr/>
              </p:nvSpPr>
              <p:spPr>
                <a:xfrm>
                  <a:off x="4724399" y="2969513"/>
                  <a:ext cx="1514463" cy="381000"/>
                </a:xfrm>
                <a:prstGeom prst="rightArrow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2" name="Rectangle 11"/>
                    <p:cNvSpPr/>
                    <p:nvPr/>
                  </p:nvSpPr>
                  <p:spPr>
                    <a:xfrm>
                      <a:off x="4806669" y="2420034"/>
                      <a:ext cx="1443600" cy="646331"/>
                    </a:xfrm>
                    <a:prstGeom prst="rect">
                      <a:avLst/>
                    </a:prstGeom>
                    <a:ln>
                      <a:noFill/>
                    </a:ln>
                  </p:spPr>
                  <p:txBody>
                    <a:bodyPr wrap="none">
                      <a:spAutoFit/>
                    </a:bodyPr>
                    <a:lstStyle/>
                    <a:p>
                      <a14:m>
                        <m:oMath xmlns:m="http://schemas.openxmlformats.org/officeDocument/2006/math">
                          <m:sSub>
                            <m:sSubPr>
                              <m:ctrlPr>
                                <a:rPr lang="en-US" sz="3600" i="1" smtClean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3600" b="0" i="1" smtClean="0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b>
                              <m:r>
                                <a:rPr lang="en-US" sz="36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oMath>
                      </a14:m>
                      <a:r>
                        <a:rPr lang="en-US" sz="3600" b="0" dirty="0" smtClean="0">
                          <a:ea typeface="Cambria Math" panose="02040503050406030204" pitchFamily="18" charset="0"/>
                        </a:rPr>
                        <a:t> </a:t>
                      </a:r>
                      <a14:m>
                        <m:oMath xmlns:m="http://schemas.openxmlformats.org/officeDocument/2006/math">
                          <m:r>
                            <a:rPr lang="en-US" sz="3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≥</m:t>
                          </m:r>
                          <m:r>
                            <a:rPr lang="en-US" sz="3600" i="1">
                              <a:latin typeface="Cambria Math" panose="02040503050406030204" pitchFamily="18" charset="0"/>
                            </a:rPr>
                            <m:t>𝑣</m:t>
                          </m:r>
                        </m:oMath>
                      </a14:m>
                      <a:endParaRPr lang="en-US" sz="3600" dirty="0"/>
                    </a:p>
                  </p:txBody>
                </p:sp>
              </mc:Choice>
              <mc:Fallback xmlns="">
                <p:sp>
                  <p:nvSpPr>
                    <p:cNvPr id="12" name="Rectangle 11"/>
                    <p:cNvSpPr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4806669" y="2420034"/>
                      <a:ext cx="1443600" cy="646331"/>
                    </a:xfrm>
                    <a:prstGeom prst="rect">
                      <a:avLst/>
                    </a:prstGeom>
                    <a:blipFill rotWithShape="0">
                      <a:blip r:embed="rId4"/>
                      <a:stretch>
                        <a:fillRect/>
                      </a:stretch>
                    </a:blipFill>
                    <a:ln>
                      <a:noFill/>
                    </a:ln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3" name="Rectangle 12"/>
                    <p:cNvSpPr/>
                    <p:nvPr/>
                  </p:nvSpPr>
                  <p:spPr>
                    <a:xfrm>
                      <a:off x="6606628" y="2836847"/>
                      <a:ext cx="1245726" cy="646331"/>
                    </a:xfrm>
                    <a:prstGeom prst="rect">
                      <a:avLst/>
                    </a:prstGeom>
                    <a:ln>
                      <a:noFill/>
                    </a:ln>
                  </p:spPr>
                  <p:txBody>
                    <a:bodyPr wrap="none">
                      <a:spAutoFit/>
                    </a:bodyPr>
                    <a:lstStyle/>
                    <a:p>
                      <a14:m>
                        <m:oMath xmlns:m="http://schemas.openxmlformats.org/officeDocument/2006/math">
                          <m:r>
                            <a:rPr lang="en-US" sz="360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oMath>
                      </a14:m>
                      <a:r>
                        <a:rPr lang="en-US" sz="3600" b="0" dirty="0" smtClean="0">
                          <a:ea typeface="Cambria Math" panose="02040503050406030204" pitchFamily="18" charset="0"/>
                        </a:rPr>
                        <a:t> </a:t>
                      </a:r>
                      <a14:m>
                        <m:oMath xmlns:m="http://schemas.openxmlformats.org/officeDocument/2006/math">
                          <m:r>
                            <a:rPr lang="en-US" sz="3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≥</m:t>
                          </m:r>
                        </m:oMath>
                      </a14:m>
                      <a:r>
                        <a:rPr lang="en-US" sz="3600" dirty="0" smtClean="0"/>
                        <a:t> 1</a:t>
                      </a:r>
                      <a:endParaRPr lang="en-US" sz="3600" dirty="0"/>
                    </a:p>
                  </p:txBody>
                </p:sp>
              </mc:Choice>
              <mc:Fallback xmlns="">
                <p:sp>
                  <p:nvSpPr>
                    <p:cNvPr id="13" name="Rectangle 12"/>
                    <p:cNvSpPr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6606628" y="2836847"/>
                      <a:ext cx="1245726" cy="646331"/>
                    </a:xfrm>
                    <a:prstGeom prst="rect">
                      <a:avLst/>
                    </a:prstGeom>
                    <a:blipFill rotWithShape="0">
                      <a:blip r:embed="rId5"/>
                      <a:stretch>
                        <a:fillRect t="-15094" r="-14216" b="-34906"/>
                      </a:stretch>
                    </a:blipFill>
                    <a:ln>
                      <a:noFill/>
                    </a:ln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p:sp>
            <p:nvSpPr>
              <p:cNvPr id="9" name="Rectangle 8"/>
              <p:cNvSpPr/>
              <p:nvPr/>
            </p:nvSpPr>
            <p:spPr>
              <a:xfrm>
                <a:off x="6057900" y="68072"/>
                <a:ext cx="4813300" cy="1409700"/>
              </a:xfrm>
              <a:prstGeom prst="rect">
                <a:avLst/>
              </a:prstGeom>
              <a:noFill/>
              <a:ln w="63500" cmpd="sng">
                <a:solidFill>
                  <a:schemeClr val="accent2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928138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6129" y="231622"/>
            <a:ext cx="3337056" cy="267481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549" y="3278275"/>
            <a:ext cx="4491381" cy="32004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524564" y="14909"/>
            <a:ext cx="585538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4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ΑΝΑΚΛΑΣΗ – ΔΙΑΘΛΑΣΗ</a:t>
            </a:r>
            <a:endParaRPr lang="en-US" sz="44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315644" y="1123118"/>
            <a:ext cx="4914193" cy="1200329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l-GR" sz="2400" b="1" dirty="0" smtClean="0"/>
              <a:t>ΑΟ, ΟΒ, ΝΝ΄, ΔΟ </a:t>
            </a:r>
            <a:r>
              <a:rPr lang="el-GR" sz="2400" dirty="0" smtClean="0"/>
              <a:t>βρίσκονται όλες </a:t>
            </a:r>
          </a:p>
          <a:p>
            <a:pPr>
              <a:lnSpc>
                <a:spcPct val="150000"/>
              </a:lnSpc>
            </a:pPr>
            <a:r>
              <a:rPr lang="el-GR" sz="2400" dirty="0"/>
              <a:t> </a:t>
            </a:r>
            <a:r>
              <a:rPr lang="el-GR" sz="2400" dirty="0" smtClean="0"/>
              <a:t>   στο ίδιο </a:t>
            </a:r>
            <a:r>
              <a:rPr lang="el-GR" sz="2400" u="sng" dirty="0" smtClean="0"/>
              <a:t>επίπεδο πρόσπτωσης </a:t>
            </a:r>
            <a:r>
              <a:rPr lang="el-GR" sz="2400" b="1" dirty="0" smtClean="0"/>
              <a:t>π</a:t>
            </a:r>
            <a:endParaRPr lang="en-US" sz="24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5315644" y="2725843"/>
            <a:ext cx="27182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l-GR" sz="2400" dirty="0" smtClean="0"/>
              <a:t>Ανάκλαση :  </a:t>
            </a:r>
            <a:r>
              <a:rPr lang="el-GR" sz="2400" b="1" i="1" dirty="0" smtClean="0"/>
              <a:t>α = β</a:t>
            </a:r>
            <a:endParaRPr lang="en-US" sz="2400" b="1" i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4984048" y="3481801"/>
                <a:ext cx="6496458" cy="97007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l-GR" sz="3200" b="1" dirty="0" smtClean="0"/>
                  <a:t>Διάθλαση</a:t>
                </a:r>
                <a:r>
                  <a:rPr lang="el-GR" sz="3200" dirty="0" smtClean="0"/>
                  <a:t> : νόμος </a:t>
                </a:r>
                <a:r>
                  <a:rPr lang="en-US" sz="3200" dirty="0" smtClean="0"/>
                  <a:t>Snell : 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latin typeface="Cambria Math"/>
                          </a:rPr>
                        </m:ctrlPr>
                      </m:fPr>
                      <m:num>
                        <m:r>
                          <a:rPr lang="el-GR" sz="3600" b="1" i="1">
                            <a:latin typeface="Cambria Math" panose="02040503050406030204" pitchFamily="18" charset="0"/>
                          </a:rPr>
                          <m:t>𝜼𝝁𝜹</m:t>
                        </m:r>
                      </m:num>
                      <m:den>
                        <m:r>
                          <a:rPr lang="el-GR" sz="3600" b="1" i="1">
                            <a:latin typeface="Cambria Math" panose="02040503050406030204" pitchFamily="18" charset="0"/>
                          </a:rPr>
                          <m:t>𝜼𝝁𝜶</m:t>
                        </m:r>
                      </m:den>
                    </m:f>
                    <m:r>
                      <a:rPr lang="en-US" sz="3600" b="1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3600" b="1" i="1">
                            <a:latin typeface="Cambria Math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sz="3600" b="1" i="1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sz="3600" b="1" i="1">
                                <a:latin typeface="Cambria Math" panose="02040503050406030204" pitchFamily="18" charset="0"/>
                              </a:rPr>
                              <m:t>𝒏</m:t>
                            </m:r>
                          </m:e>
                          <m:sub>
                            <m:r>
                              <a:rPr lang="en-US" sz="3600" b="1" i="1">
                                <a:latin typeface="Cambria Math" panose="02040503050406030204" pitchFamily="18" charset="0"/>
                              </a:rPr>
                              <m:t>𝟏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US" sz="3600" b="1" i="1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sz="3600" b="1" i="1">
                                <a:latin typeface="Cambria Math" panose="02040503050406030204" pitchFamily="18" charset="0"/>
                              </a:rPr>
                              <m:t>𝒏</m:t>
                            </m:r>
                          </m:e>
                          <m:sub>
                            <m:r>
                              <a:rPr lang="en-US" sz="3600" b="1" i="1">
                                <a:latin typeface="Cambria Math" panose="02040503050406030204" pitchFamily="18" charset="0"/>
                              </a:rPr>
                              <m:t>𝟐</m:t>
                            </m:r>
                          </m:sub>
                        </m:sSub>
                      </m:den>
                    </m:f>
                  </m:oMath>
                </a14:m>
                <a:endParaRPr lang="en-US" sz="3200" b="1" dirty="0"/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84048" y="3481801"/>
                <a:ext cx="6496458" cy="970074"/>
              </a:xfrm>
              <a:prstGeom prst="rect">
                <a:avLst/>
              </a:prstGeom>
              <a:blipFill rotWithShape="0">
                <a:blip r:embed="rId4"/>
                <a:stretch>
                  <a:fillRect l="-216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TextBox 13"/>
          <p:cNvSpPr txBox="1"/>
          <p:nvPr/>
        </p:nvSpPr>
        <p:spPr>
          <a:xfrm>
            <a:off x="7452256" y="5287063"/>
            <a:ext cx="3725700" cy="646331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3600" b="1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n</a:t>
            </a:r>
            <a:r>
              <a:rPr lang="el-GR" sz="3600" b="1" i="1" baseline="-25000" dirty="0" smtClean="0"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  <a:r>
              <a:rPr lang="en-US" sz="3600" b="1" i="1" dirty="0" smtClean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∙</a:t>
            </a:r>
            <a:r>
              <a:rPr lang="el-GR" sz="3600" b="1" i="1" dirty="0" smtClean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l-GR" sz="3600" b="1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ημα = </a:t>
            </a:r>
            <a:r>
              <a:rPr lang="en-US" sz="3600" b="1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n</a:t>
            </a:r>
            <a:r>
              <a:rPr lang="el-GR" sz="3600" b="1" i="1" baseline="-25000" dirty="0" smtClean="0">
                <a:latin typeface="Cambria" panose="02040503050406030204" pitchFamily="18" charset="0"/>
                <a:ea typeface="Cambria" panose="02040503050406030204" pitchFamily="18" charset="0"/>
              </a:rPr>
              <a:t>2 </a:t>
            </a:r>
            <a:r>
              <a:rPr lang="en-US" sz="3600" b="1" i="1" dirty="0" smtClean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∙</a:t>
            </a:r>
            <a:r>
              <a:rPr lang="el-GR" sz="3600" b="1" i="1" dirty="0" smtClean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l-GR" sz="3600" b="1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ημδ</a:t>
            </a:r>
            <a:endParaRPr lang="en-US" sz="3600" b="1" i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10379949" y="3758084"/>
            <a:ext cx="522514" cy="432079"/>
            <a:chOff x="10701495" y="3758084"/>
            <a:chExt cx="522514" cy="432079"/>
          </a:xfrm>
        </p:grpSpPr>
        <p:cxnSp>
          <p:nvCxnSpPr>
            <p:cNvPr id="16" name="Straight Arrow Connector 15"/>
            <p:cNvCxnSpPr/>
            <p:nvPr/>
          </p:nvCxnSpPr>
          <p:spPr>
            <a:xfrm flipH="1">
              <a:off x="10701495" y="3758084"/>
              <a:ext cx="522514" cy="432079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/>
            <p:cNvCxnSpPr/>
            <p:nvPr/>
          </p:nvCxnSpPr>
          <p:spPr>
            <a:xfrm>
              <a:off x="10701495" y="3758084"/>
              <a:ext cx="522514" cy="432079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" name="Down Arrow 19"/>
          <p:cNvSpPr/>
          <p:nvPr/>
        </p:nvSpPr>
        <p:spPr>
          <a:xfrm>
            <a:off x="9787095" y="4561952"/>
            <a:ext cx="211015" cy="633046"/>
          </a:xfrm>
          <a:prstGeom prst="downArrow">
            <a:avLst/>
          </a:prstGeom>
          <a:solidFill>
            <a:schemeClr val="accent4">
              <a:lumMod val="60000"/>
              <a:lumOff val="40000"/>
            </a:schemeClr>
          </a:solidFill>
          <a:ln w="25400">
            <a:solidFill>
              <a:srgbClr val="4065A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364573" y="2878165"/>
            <a:ext cx="335861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>
                <a:hlinkClick r:id="rId5"/>
              </a:rPr>
              <a:t>https://</a:t>
            </a:r>
            <a:r>
              <a:rPr lang="en-US" sz="1000" dirty="0" smtClean="0">
                <a:hlinkClick r:id="rId5"/>
              </a:rPr>
              <a:t>fphoto.photoshelter.com/image/I0000nFZpKs7dW1g</a:t>
            </a:r>
            <a:endParaRPr lang="en-US" sz="1000" dirty="0" smtClean="0"/>
          </a:p>
          <a:p>
            <a:r>
              <a:rPr lang="en-US" sz="1000" dirty="0">
                <a:solidFill>
                  <a:srgbClr val="222222"/>
                </a:solidFill>
              </a:rPr>
              <a:t>Copyright:© 1974 George </a:t>
            </a:r>
            <a:r>
              <a:rPr lang="en-US" sz="1000" dirty="0" err="1">
                <a:solidFill>
                  <a:srgbClr val="222222"/>
                </a:solidFill>
              </a:rPr>
              <a:t>Resch</a:t>
            </a:r>
            <a:r>
              <a:rPr lang="en-US" sz="1000" dirty="0">
                <a:solidFill>
                  <a:srgbClr val="222222"/>
                </a:solidFill>
              </a:rPr>
              <a:t> - Fundamental </a:t>
            </a:r>
            <a:r>
              <a:rPr lang="en-US" sz="1000" dirty="0" smtClean="0">
                <a:solidFill>
                  <a:srgbClr val="222222"/>
                </a:solidFill>
              </a:rPr>
              <a:t>Photographs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4230225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2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6" name="Rectangle 4"/>
          <p:cNvSpPr>
            <a:spLocks noGrp="1" noChangeArrowheads="1"/>
          </p:cNvSpPr>
          <p:nvPr>
            <p:ph type="title"/>
          </p:nvPr>
        </p:nvSpPr>
        <p:spPr>
          <a:xfrm>
            <a:off x="527888" y="37914"/>
            <a:ext cx="10515600" cy="1006429"/>
          </a:xfrm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l-GR" dirty="0" smtClean="0"/>
              <a:t>Φωτογραφική Μηχανή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Made in Greece (1954)</a:t>
            </a:r>
            <a:endParaRPr lang="el-GR" dirty="0" smtClean="0"/>
          </a:p>
        </p:txBody>
      </p:sp>
      <p:pic>
        <p:nvPicPr>
          <p:cNvPr id="6146" name="Picture 2" descr="http://filonohpontou.files.wordpress.com/2011/08/piccacamera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91832" y="1044343"/>
            <a:ext cx="6836679" cy="4358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536077" y="5705712"/>
            <a:ext cx="705678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prstClr val="black"/>
                </a:solidFill>
                <a:latin typeface="Calibri"/>
              </a:rPr>
              <a:t>H PICCA </a:t>
            </a:r>
            <a:r>
              <a:rPr lang="el-GR" sz="2000" dirty="0">
                <a:solidFill>
                  <a:prstClr val="black"/>
                </a:solidFill>
                <a:latin typeface="Calibri"/>
              </a:rPr>
              <a:t>είναι η μοναδική σύγχρονη φωτογραφική μηχανή που κατασκευάστηκε στην Ελλάδα. Ο Δημήτρης </a:t>
            </a:r>
            <a:r>
              <a:rPr lang="el-GR" sz="2000" dirty="0" err="1">
                <a:solidFill>
                  <a:prstClr val="black"/>
                </a:solidFill>
                <a:latin typeface="Calibri"/>
              </a:rPr>
              <a:t>Πικόπουλος</a:t>
            </a:r>
            <a:r>
              <a:rPr lang="el-GR" sz="2000" dirty="0">
                <a:solidFill>
                  <a:prstClr val="black"/>
                </a:solidFill>
                <a:latin typeface="Calibri"/>
              </a:rPr>
              <a:t> έφτιαξε 400 περίπου τέτοιες μηχανές που κυκλοφόρησαν το 1954.</a:t>
            </a:r>
          </a:p>
        </p:txBody>
      </p:sp>
      <p:sp>
        <p:nvSpPr>
          <p:cNvPr id="4" name="Rectangle 3"/>
          <p:cNvSpPr/>
          <p:nvPr/>
        </p:nvSpPr>
        <p:spPr>
          <a:xfrm>
            <a:off x="4915357" y="5428713"/>
            <a:ext cx="236128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200" dirty="0">
                <a:solidFill>
                  <a:prstClr val="black"/>
                </a:solidFill>
                <a:latin typeface="Calibri"/>
                <a:hlinkClick r:id="rId3"/>
              </a:rPr>
              <a:t>filonohpontou.files.wordpress.com</a:t>
            </a:r>
            <a:endParaRPr lang="el-GR" sz="1200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6819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701414" y="1324862"/>
            <a:ext cx="3934967" cy="3676582"/>
            <a:chOff x="701414" y="1324862"/>
            <a:chExt cx="3934967" cy="3676582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01414" y="1801044"/>
              <a:ext cx="3500184" cy="3200400"/>
            </a:xfrm>
            <a:prstGeom prst="rect">
              <a:avLst/>
            </a:prstGeom>
          </p:spPr>
        </p:pic>
        <p:grpSp>
          <p:nvGrpSpPr>
            <p:cNvPr id="7" name="Group 6"/>
            <p:cNvGrpSpPr/>
            <p:nvPr/>
          </p:nvGrpSpPr>
          <p:grpSpPr>
            <a:xfrm>
              <a:off x="3539101" y="1324862"/>
              <a:ext cx="1097280" cy="1097280"/>
              <a:chOff x="4720136" y="71097"/>
              <a:chExt cx="1097280" cy="1097280"/>
            </a:xfrm>
          </p:grpSpPr>
          <p:sp>
            <p:nvSpPr>
              <p:cNvPr id="5" name="TextBox 4"/>
              <p:cNvSpPr txBox="1"/>
              <p:nvPr/>
            </p:nvSpPr>
            <p:spPr>
              <a:xfrm>
                <a:off x="4835951" y="575559"/>
                <a:ext cx="354584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l-GR" sz="2400" dirty="0" smtClean="0"/>
                  <a:t>π</a:t>
                </a:r>
                <a:endParaRPr lang="en-US" sz="2400" dirty="0"/>
              </a:p>
            </p:txBody>
          </p:sp>
          <p:sp>
            <p:nvSpPr>
              <p:cNvPr id="6" name="Arc 5"/>
              <p:cNvSpPr/>
              <p:nvPr/>
            </p:nvSpPr>
            <p:spPr>
              <a:xfrm rot="5400000" flipV="1">
                <a:off x="4720136" y="71097"/>
                <a:ext cx="1097280" cy="1097280"/>
              </a:xfrm>
              <a:prstGeom prst="arc">
                <a:avLst/>
              </a:prstGeom>
              <a:ln w="28575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15" name="Group 14"/>
          <p:cNvGrpSpPr/>
          <p:nvPr/>
        </p:nvGrpSpPr>
        <p:grpSpPr>
          <a:xfrm>
            <a:off x="4565361" y="1324862"/>
            <a:ext cx="3887390" cy="3702080"/>
            <a:chOff x="4565361" y="1324862"/>
            <a:chExt cx="3887390" cy="3702080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565361" y="1771678"/>
              <a:ext cx="3512592" cy="3255264"/>
            </a:xfrm>
            <a:prstGeom prst="rect">
              <a:avLst/>
            </a:prstGeom>
          </p:spPr>
        </p:pic>
        <p:grpSp>
          <p:nvGrpSpPr>
            <p:cNvPr id="8" name="Group 7"/>
            <p:cNvGrpSpPr/>
            <p:nvPr/>
          </p:nvGrpSpPr>
          <p:grpSpPr>
            <a:xfrm>
              <a:off x="7355471" y="1324862"/>
              <a:ext cx="1097280" cy="1097280"/>
              <a:chOff x="4720136" y="71097"/>
              <a:chExt cx="1097280" cy="1097280"/>
            </a:xfrm>
          </p:grpSpPr>
          <p:sp>
            <p:nvSpPr>
              <p:cNvPr id="9" name="TextBox 8"/>
              <p:cNvSpPr txBox="1"/>
              <p:nvPr/>
            </p:nvSpPr>
            <p:spPr>
              <a:xfrm>
                <a:off x="4835951" y="575559"/>
                <a:ext cx="354584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l-GR" sz="2400" dirty="0" smtClean="0"/>
                  <a:t>π</a:t>
                </a:r>
                <a:endParaRPr lang="en-US" sz="2400" dirty="0"/>
              </a:p>
            </p:txBody>
          </p:sp>
          <p:sp>
            <p:nvSpPr>
              <p:cNvPr id="10" name="Arc 9"/>
              <p:cNvSpPr/>
              <p:nvPr/>
            </p:nvSpPr>
            <p:spPr>
              <a:xfrm rot="5400000" flipV="1">
                <a:off x="4720136" y="71097"/>
                <a:ext cx="1097280" cy="1097280"/>
              </a:xfrm>
              <a:prstGeom prst="arc">
                <a:avLst/>
              </a:prstGeom>
              <a:ln w="28575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16" name="Group 15"/>
          <p:cNvGrpSpPr/>
          <p:nvPr/>
        </p:nvGrpSpPr>
        <p:grpSpPr>
          <a:xfrm>
            <a:off x="8425995" y="1324862"/>
            <a:ext cx="3816370" cy="3566050"/>
            <a:chOff x="8275275" y="1324862"/>
            <a:chExt cx="3816370" cy="356605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75275" y="1873392"/>
              <a:ext cx="3267730" cy="3017520"/>
            </a:xfrm>
            <a:prstGeom prst="rect">
              <a:avLst/>
            </a:prstGeom>
            <a:ln w="12700" cap="sq" cmpd="sng">
              <a:solidFill>
                <a:srgbClr val="7891BF"/>
              </a:solidFill>
              <a:prstDash val="solid"/>
              <a:miter lim="800000"/>
            </a:ln>
            <a:effectLst/>
          </p:spPr>
        </p:pic>
        <p:grpSp>
          <p:nvGrpSpPr>
            <p:cNvPr id="11" name="Group 10"/>
            <p:cNvGrpSpPr/>
            <p:nvPr/>
          </p:nvGrpSpPr>
          <p:grpSpPr>
            <a:xfrm>
              <a:off x="10994365" y="1324862"/>
              <a:ext cx="1097280" cy="1097280"/>
              <a:chOff x="4720136" y="71097"/>
              <a:chExt cx="1097280" cy="1097280"/>
            </a:xfrm>
          </p:grpSpPr>
          <p:sp>
            <p:nvSpPr>
              <p:cNvPr id="12" name="TextBox 11"/>
              <p:cNvSpPr txBox="1"/>
              <p:nvPr/>
            </p:nvSpPr>
            <p:spPr>
              <a:xfrm>
                <a:off x="4835951" y="575559"/>
                <a:ext cx="354584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l-GR" sz="2400" dirty="0" smtClean="0"/>
                  <a:t>π</a:t>
                </a:r>
                <a:endParaRPr lang="en-US" sz="2400" dirty="0"/>
              </a:p>
            </p:txBody>
          </p:sp>
          <p:sp>
            <p:nvSpPr>
              <p:cNvPr id="13" name="Arc 12"/>
              <p:cNvSpPr/>
              <p:nvPr/>
            </p:nvSpPr>
            <p:spPr>
              <a:xfrm rot="5400000" flipV="1">
                <a:off x="4720136" y="71097"/>
                <a:ext cx="1097280" cy="1097280"/>
              </a:xfrm>
              <a:prstGeom prst="arc">
                <a:avLst/>
              </a:prstGeom>
              <a:ln w="28575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18" name="TextBox 17"/>
          <p:cNvSpPr txBox="1"/>
          <p:nvPr/>
        </p:nvSpPr>
        <p:spPr>
          <a:xfrm>
            <a:off x="1117849" y="137919"/>
            <a:ext cx="98837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800" dirty="0" smtClean="0"/>
              <a:t>ΔΙΑΔΟΣΗ ΦΩΤΟΣ ΑΠΟ ΤΟ </a:t>
            </a:r>
            <a:r>
              <a:rPr lang="el-GR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ΟΠΤΙΚΟ ΜΕΣΟ </a:t>
            </a:r>
            <a:r>
              <a:rPr lang="el-GR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(1)</a:t>
            </a:r>
            <a:r>
              <a:rPr lang="el-GR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l-GR" sz="2800" dirty="0" smtClean="0"/>
              <a:t>ΣΤΟ ΟΠΤΙΚΟ ΜΕΣΟ </a:t>
            </a:r>
            <a:r>
              <a:rPr lang="el-GR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(2)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98685" y="1162565"/>
            <a:ext cx="37481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400" dirty="0" smtClean="0"/>
              <a:t>(</a:t>
            </a:r>
            <a:r>
              <a:rPr lang="en-US" sz="2400" dirty="0" err="1" smtClean="0"/>
              <a:t>i</a:t>
            </a:r>
            <a:r>
              <a:rPr lang="en-US" sz="2400" dirty="0" smtClean="0"/>
              <a:t>)  </a:t>
            </a:r>
            <a:r>
              <a:rPr lang="el-GR" sz="2400" dirty="0" smtClean="0"/>
              <a:t>αραιότερο → πυκνότερο 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4456601" y="1161288"/>
            <a:ext cx="38186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400" dirty="0" smtClean="0"/>
              <a:t>(</a:t>
            </a:r>
            <a:r>
              <a:rPr lang="en-US" sz="2400" dirty="0" smtClean="0"/>
              <a:t>ii)  </a:t>
            </a:r>
            <a:r>
              <a:rPr lang="el-GR" sz="2400" dirty="0" smtClean="0"/>
              <a:t>αραιότερο → πυκνότερο </a:t>
            </a:r>
          </a:p>
        </p:txBody>
      </p:sp>
      <p:sp>
        <p:nvSpPr>
          <p:cNvPr id="21" name="Rectangle 20"/>
          <p:cNvSpPr/>
          <p:nvPr/>
        </p:nvSpPr>
        <p:spPr>
          <a:xfrm>
            <a:off x="1206411" y="5026942"/>
            <a:ext cx="233269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n</a:t>
            </a:r>
            <a:r>
              <a:rPr lang="en-US" sz="2800" baseline="-250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1</a:t>
            </a:r>
            <a:r>
              <a:rPr lang="en-US" sz="28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&lt;n</a:t>
            </a:r>
            <a:r>
              <a:rPr lang="en-US" sz="2800" baseline="-250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2</a:t>
            </a:r>
            <a:r>
              <a:rPr lang="en-US" sz="28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  ⇒</a:t>
            </a:r>
            <a:r>
              <a:rPr lang="el-GR" sz="28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 δ&lt;α</a:t>
            </a:r>
            <a:endParaRPr lang="en-US" sz="280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5001141" y="5029200"/>
            <a:ext cx="237597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n</a:t>
            </a:r>
            <a:r>
              <a:rPr lang="en-US" sz="2800" baseline="-250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1</a:t>
            </a:r>
            <a:r>
              <a:rPr lang="el-GR" sz="28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&gt;</a:t>
            </a:r>
            <a:r>
              <a:rPr lang="en-US" sz="28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n</a:t>
            </a:r>
            <a:r>
              <a:rPr lang="en-US" sz="2800" baseline="-250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2</a:t>
            </a:r>
            <a:r>
              <a:rPr lang="en-US" sz="28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  ⇒</a:t>
            </a:r>
            <a:r>
              <a:rPr lang="el-GR" sz="28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 δ&gt;α</a:t>
            </a:r>
            <a:endParaRPr lang="en-US" sz="280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8855429" y="5029200"/>
            <a:ext cx="234711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l-GR" sz="28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α=0</a:t>
            </a:r>
            <a:r>
              <a:rPr lang="el-GR" sz="2800" dirty="0" smtClean="0"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°</a:t>
            </a:r>
            <a:r>
              <a:rPr lang="en-US" sz="28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  ⇒</a:t>
            </a:r>
            <a:r>
              <a:rPr lang="el-GR" sz="28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 δ=0</a:t>
            </a:r>
            <a:r>
              <a:rPr lang="el-GR" sz="2800" dirty="0"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°</a:t>
            </a:r>
            <a:endParaRPr lang="en-US" sz="280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8392463" y="1158861"/>
            <a:ext cx="32230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(iii) </a:t>
            </a:r>
            <a:r>
              <a:rPr lang="el-GR" sz="2400" dirty="0" smtClean="0"/>
              <a:t>κάθετη πρόσπτωση</a:t>
            </a:r>
            <a:endParaRPr lang="en-US" sz="2400" dirty="0"/>
          </a:p>
        </p:txBody>
      </p:sp>
      <p:sp>
        <p:nvSpPr>
          <p:cNvPr id="17" name="TextBox 16"/>
          <p:cNvSpPr txBox="1"/>
          <p:nvPr/>
        </p:nvSpPr>
        <p:spPr>
          <a:xfrm>
            <a:off x="4810892" y="4044462"/>
            <a:ext cx="1156086" cy="400110"/>
          </a:xfrm>
          <a:prstGeom prst="rect">
            <a:avLst/>
          </a:prstGeom>
          <a:solidFill>
            <a:srgbClr val="FFF2CC"/>
          </a:solidFill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(n</a:t>
            </a:r>
            <a:r>
              <a:rPr lang="en-US" sz="2000" baseline="-25000" dirty="0" smtClean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1 </a:t>
            </a:r>
            <a:r>
              <a:rPr lang="en-US" sz="2000" dirty="0" smtClean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&gt; n</a:t>
            </a:r>
            <a:r>
              <a:rPr lang="en-US" sz="2000" baseline="-25000" dirty="0" smtClean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2</a:t>
            </a:r>
            <a:r>
              <a:rPr lang="en-US" sz="2000" dirty="0" smtClean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)</a:t>
            </a:r>
            <a:endParaRPr lang="en-US" sz="2000" dirty="0">
              <a:latin typeface="Cambria Math" panose="02040503050406030204" pitchFamily="18" charset="0"/>
              <a:ea typeface="Cambria Math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9133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2076" y="1464663"/>
            <a:ext cx="3370082" cy="239515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409190" y="275699"/>
            <a:ext cx="581402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3200" dirty="0" smtClean="0"/>
              <a:t>ΟΛΙΚΗ ΑΝΑΚΛΑΣΗ – ΟΡΙΚΗ ΓΩΝΙΑ</a:t>
            </a:r>
            <a:endParaRPr lang="en-US" sz="3200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" name="TextBox 3"/>
              <p:cNvSpPr txBox="1"/>
              <p:nvPr/>
            </p:nvSpPr>
            <p:spPr>
              <a:xfrm>
                <a:off x="10110037" y="2262130"/>
                <a:ext cx="1821653" cy="764568"/>
              </a:xfrm>
              <a:prstGeom prst="rect">
                <a:avLst/>
              </a:prstGeom>
              <a:ln/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2800" b="1" dirty="0" smtClean="0">
                    <a:solidFill>
                      <a:srgbClr val="00B0F0"/>
                    </a:solidFill>
                  </a:rPr>
                  <a:t>n</a:t>
                </a:r>
                <a:r>
                  <a:rPr lang="el-GR" sz="2800" b="1" baseline="-25000" dirty="0" smtClean="0">
                    <a:solidFill>
                      <a:srgbClr val="00B0F0"/>
                    </a:solidFill>
                  </a:rPr>
                  <a:t>2 </a:t>
                </a:r>
                <a:r>
                  <a:rPr lang="en-US" sz="2800" dirty="0" smtClean="0"/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el-GR" sz="2800" b="0" i="0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m:rPr>
                            <m:nor/>
                          </m:rPr>
                          <a:rPr lang="el-GR" sz="2800" dirty="0"/>
                          <m:t>ημα</m:t>
                        </m:r>
                        <m:r>
                          <m:rPr>
                            <m:nor/>
                          </m:rPr>
                          <a:rPr lang="el-GR" sz="2800" baseline="-25000" dirty="0"/>
                          <m:t>ορ</m:t>
                        </m:r>
                      </m:den>
                    </m:f>
                  </m:oMath>
                </a14:m>
                <a:r>
                  <a:rPr lang="en-US" sz="2800" dirty="0" smtClean="0"/>
                  <a:t>  </a:t>
                </a:r>
                <a:endParaRPr lang="en-US" sz="2800" dirty="0"/>
              </a:p>
            </p:txBody>
          </p:sp>
        </mc:Choice>
        <mc:Fallback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10037" y="2262130"/>
                <a:ext cx="1821653" cy="764568"/>
              </a:xfrm>
              <a:prstGeom prst="rect">
                <a:avLst/>
              </a:prstGeom>
              <a:blipFill rotWithShape="1">
                <a:blip r:embed="rId3"/>
                <a:stretch>
                  <a:fillRect l="-6667" b="-1575"/>
                </a:stretch>
              </a:blipFill>
              <a:ln/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" name="Group 4"/>
          <p:cNvGrpSpPr/>
          <p:nvPr/>
        </p:nvGrpSpPr>
        <p:grpSpPr>
          <a:xfrm>
            <a:off x="4881888" y="1062040"/>
            <a:ext cx="4786879" cy="3200400"/>
            <a:chOff x="6253408" y="1030800"/>
            <a:chExt cx="4786879" cy="3200400"/>
          </a:xfrm>
        </p:grpSpPr>
        <p:grpSp>
          <p:nvGrpSpPr>
            <p:cNvPr id="6" name="Group 5"/>
            <p:cNvGrpSpPr/>
            <p:nvPr/>
          </p:nvGrpSpPr>
          <p:grpSpPr>
            <a:xfrm>
              <a:off x="6253408" y="1030800"/>
              <a:ext cx="4786879" cy="3200400"/>
              <a:chOff x="6253408" y="1030800"/>
              <a:chExt cx="4786879" cy="3200400"/>
            </a:xfrm>
          </p:grpSpPr>
          <p:pic>
            <p:nvPicPr>
              <p:cNvPr id="9" name="Picture 8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253408" y="1030800"/>
                <a:ext cx="4786879" cy="3200400"/>
              </a:xfrm>
              <a:prstGeom prst="rect">
                <a:avLst/>
              </a:prstGeom>
            </p:spPr>
          </p:pic>
          <p:sp>
            <p:nvSpPr>
              <p:cNvPr id="10" name="Rectangle 9"/>
              <p:cNvSpPr/>
              <p:nvPr/>
            </p:nvSpPr>
            <p:spPr>
              <a:xfrm>
                <a:off x="9053565" y="3343375"/>
                <a:ext cx="351692" cy="299749"/>
              </a:xfrm>
              <a:prstGeom prst="rect">
                <a:avLst/>
              </a:prstGeom>
              <a:solidFill>
                <a:srgbClr val="B4C7E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7" name="TextBox 6"/>
            <p:cNvSpPr txBox="1"/>
            <p:nvPr/>
          </p:nvSpPr>
          <p:spPr>
            <a:xfrm>
              <a:off x="8990796" y="3221554"/>
              <a:ext cx="51969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l-GR" sz="2000" b="1" dirty="0" smtClean="0">
                  <a:solidFill>
                    <a:srgbClr val="C00000"/>
                  </a:solidFill>
                </a:rPr>
                <a:t>α</a:t>
              </a:r>
              <a:r>
                <a:rPr lang="el-GR" sz="2000" b="1" baseline="-25000" dirty="0" smtClean="0">
                  <a:solidFill>
                    <a:srgbClr val="C00000"/>
                  </a:solidFill>
                </a:rPr>
                <a:t>ορ</a:t>
              </a:r>
              <a:endParaRPr lang="en-US" sz="2000" b="1" baseline="-25000" dirty="0">
                <a:solidFill>
                  <a:srgbClr val="C00000"/>
                </a:solidFill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7772943" y="2120216"/>
              <a:ext cx="87390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l-GR" sz="2000" dirty="0" smtClean="0">
                  <a:solidFill>
                    <a:srgbClr val="5473A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δ=</a:t>
              </a:r>
              <a:endParaRPr lang="en-US" sz="2000" dirty="0">
                <a:solidFill>
                  <a:srgbClr val="5473A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cxnSp>
        <p:nvCxnSpPr>
          <p:cNvPr id="12" name="Straight Arrow Connector 11"/>
          <p:cNvCxnSpPr/>
          <p:nvPr/>
        </p:nvCxnSpPr>
        <p:spPr>
          <a:xfrm>
            <a:off x="3959603" y="2636038"/>
            <a:ext cx="855678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73284" y="4429513"/>
            <a:ext cx="3449934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269732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54607569"/>
              </p:ext>
            </p:extLst>
          </p:nvPr>
        </p:nvGraphicFramePr>
        <p:xfrm>
          <a:off x="492369" y="712175"/>
          <a:ext cx="11394831" cy="5943600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11394831"/>
              </a:tblGrid>
              <a:tr h="457200">
                <a:tc>
                  <a:txBody>
                    <a:bodyPr/>
                    <a:lstStyle/>
                    <a:p>
                      <a:pPr marL="228600" marR="0" indent="-2286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l-GR" sz="2000" b="0" kern="100" cap="none" spc="0" dirty="0">
                          <a:ln w="0"/>
                          <a:solidFill>
                            <a:schemeClr val="accent2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Φως : Θεωρίες, Φαινόμενα ανάκλασης, διάχυσης, διάθλασης</a:t>
                      </a:r>
                      <a:endParaRPr lang="en-US" sz="2000" b="0" kern="100" cap="none" spc="0" dirty="0">
                        <a:ln w="0"/>
                        <a:solidFill>
                          <a:schemeClr val="accent2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363" marR="57363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marL="228600" marR="0" indent="-2286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  <a:tabLst>
                          <a:tab pos="228600" algn="l"/>
                        </a:tabLst>
                      </a:pPr>
                      <a:r>
                        <a:rPr lang="el-GR" sz="2000" b="0" kern="100" cap="none" spc="0" dirty="0">
                          <a:ln w="0"/>
                          <a:solidFill>
                            <a:schemeClr val="accent2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Πρίσμα : Ανάλυση φωτός, Δείκτης διάθλασης υλικών, ουράνιο τόξο </a:t>
                      </a:r>
                      <a:endParaRPr lang="en-US" sz="2000" b="0" kern="100" cap="none" spc="0" dirty="0">
                        <a:ln w="0"/>
                        <a:solidFill>
                          <a:schemeClr val="accent2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363" marR="57363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marL="228600" marR="0" indent="-2286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l-GR" sz="2000" b="0" kern="100" cap="none" spc="0" dirty="0">
                          <a:ln w="0"/>
                          <a:solidFill>
                            <a:schemeClr val="accent2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Κάτοπτρα, Φακοί, πορείες ακτίνων, σχηματισμός ειδώλου. Σύνθετες οπτικές διατάξεις </a:t>
                      </a:r>
                      <a:endParaRPr lang="en-US" sz="2000" b="0" kern="100" cap="none" spc="0" dirty="0">
                        <a:ln w="0"/>
                        <a:solidFill>
                          <a:schemeClr val="accent2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363" marR="57363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marL="228600" marR="0" indent="-2286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l-GR" sz="2000" b="0" kern="100" cap="none" spc="0" dirty="0">
                          <a:ln w="0"/>
                          <a:solidFill>
                            <a:schemeClr val="accent2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Σφάλματα φακών : Σφαιρικότητας, Χρωματικό, προέλευση, αντιμετώπιση.</a:t>
                      </a:r>
                      <a:endParaRPr lang="en-US" sz="2000" b="0" kern="100" cap="none" spc="0" dirty="0">
                        <a:ln w="0"/>
                        <a:solidFill>
                          <a:schemeClr val="accent2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363" marR="57363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marL="228600" marR="0" indent="-2286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l-GR" sz="2000" b="0" kern="100" cap="none" spc="0" dirty="0">
                          <a:ln w="0"/>
                          <a:solidFill>
                            <a:schemeClr val="accent2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Φωτογραφική Μηχανή : Αρχή λειτουργίας, διακριτά μέρη </a:t>
                      </a:r>
                      <a:endParaRPr lang="en-US" sz="2000" b="0" kern="100" cap="none" spc="0" dirty="0">
                        <a:ln w="0"/>
                        <a:solidFill>
                          <a:schemeClr val="accent2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363" marR="57363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marL="228600" marR="0" indent="-2286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l-GR" sz="2000" b="0" kern="100" cap="none" spc="0" dirty="0">
                          <a:ln w="0"/>
                          <a:solidFill>
                            <a:schemeClr val="accent2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Εστίαση, Σκόπευση, Φωτοφράκτης, Διάφραγμα</a:t>
                      </a:r>
                      <a:endParaRPr lang="en-US" sz="2000" b="0" kern="100" cap="none" spc="0" dirty="0">
                        <a:ln w="0"/>
                        <a:solidFill>
                          <a:schemeClr val="accent2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363" marR="57363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marL="228600" marR="0" indent="-2286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l-GR" sz="2000" b="0" kern="100" cap="none" spc="0" dirty="0" smtClean="0">
                          <a:ln w="0"/>
                          <a:solidFill>
                            <a:schemeClr val="accent2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Κατηγορίες </a:t>
                      </a:r>
                      <a:r>
                        <a:rPr lang="el-GR" sz="2000" b="0" kern="100" cap="none" spc="0" dirty="0">
                          <a:ln w="0"/>
                          <a:solidFill>
                            <a:schemeClr val="accent2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Φωτογραφικών φακών, σχέση εστιακής απόστασης – γωνία οράσεως</a:t>
                      </a:r>
                      <a:endParaRPr lang="en-US" sz="2000" b="0" kern="100" cap="none" spc="0" dirty="0">
                        <a:ln w="0"/>
                        <a:solidFill>
                          <a:schemeClr val="accent2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363" marR="57363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marL="228600" marR="0" indent="-2286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l-GR" sz="2000" b="0" kern="100" cap="none" spc="0" dirty="0">
                          <a:ln w="0"/>
                          <a:solidFill>
                            <a:schemeClr val="accent2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Βάθος πεδίου φωτογράφισης, σχέσεις υπολογισμού</a:t>
                      </a:r>
                      <a:endParaRPr lang="en-US" sz="2000" b="0" kern="100" cap="none" spc="0" dirty="0">
                        <a:ln w="0"/>
                        <a:solidFill>
                          <a:schemeClr val="accent2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363" marR="57363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marL="228600" marR="0" indent="-2286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l-GR" sz="2000" b="0" kern="100" cap="none" spc="0" dirty="0">
                          <a:ln w="0"/>
                          <a:solidFill>
                            <a:schemeClr val="accent2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Εγκάρσια, διαμήκη μεγέθυνση σε είδωλα από φακό. Συντρέχουσες ευθείες, συνθήκη </a:t>
                      </a:r>
                      <a:r>
                        <a:rPr lang="en-US" sz="2000" b="0" kern="100" cap="none" spc="0" dirty="0" err="1">
                          <a:ln w="0"/>
                          <a:solidFill>
                            <a:schemeClr val="accent2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Scheimflug</a:t>
                      </a:r>
                      <a:r>
                        <a:rPr lang="el-GR" sz="2000" b="0" kern="100" cap="none" spc="0" dirty="0">
                          <a:ln w="0"/>
                          <a:solidFill>
                            <a:schemeClr val="accent2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.</a:t>
                      </a:r>
                      <a:endParaRPr lang="en-US" sz="2000" b="0" kern="100" cap="none" spc="0" dirty="0">
                        <a:ln w="0"/>
                        <a:solidFill>
                          <a:schemeClr val="accent2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363" marR="57363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marL="228600" marR="0" indent="-2286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l-GR" sz="2000" b="0" kern="100" cap="none" spc="0" dirty="0">
                          <a:ln w="0"/>
                          <a:solidFill>
                            <a:schemeClr val="accent2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Ορατό φάσμα, Εικόνες από φαινόμενα ατμοσφαιρικής Οπτικής : περιγραφή, ερμηνεία.</a:t>
                      </a:r>
                      <a:endParaRPr lang="en-US" sz="2000" b="0" kern="100" cap="none" spc="0" dirty="0">
                        <a:ln w="0"/>
                        <a:solidFill>
                          <a:schemeClr val="accent2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363" marR="57363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marL="228600" marR="0" indent="-2286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l-GR" sz="2000" b="0" kern="100" cap="none" spc="0" dirty="0">
                          <a:ln w="0"/>
                          <a:solidFill>
                            <a:schemeClr val="tx2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Ήχος, Στοιχεία ακουστικής</a:t>
                      </a:r>
                      <a:endParaRPr lang="en-US" sz="2000" b="0" kern="100" cap="none" spc="0" dirty="0">
                        <a:ln w="0"/>
                        <a:solidFill>
                          <a:schemeClr val="tx2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363" marR="57363" marT="0" marB="0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marL="228600" marR="0" indent="-2286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l-GR" sz="2000" b="0" kern="100" cap="none" spc="0" dirty="0">
                          <a:ln w="0"/>
                          <a:solidFill>
                            <a:schemeClr val="tx2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Χαρακτηριστικά ήχου, Ταχύτητα, συχνότητα, Ένταση ήχου, υπολογισμοί </a:t>
                      </a:r>
                      <a:r>
                        <a:rPr lang="en-US" sz="2000" b="0" kern="100" cap="none" spc="0" dirty="0">
                          <a:ln w="0"/>
                          <a:solidFill>
                            <a:schemeClr val="tx2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dB </a:t>
                      </a:r>
                      <a:r>
                        <a:rPr lang="el-GR" sz="2000" b="0" kern="100" cap="none" spc="0" dirty="0">
                          <a:ln w="0"/>
                          <a:solidFill>
                            <a:schemeClr val="tx2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σε στούντιο</a:t>
                      </a:r>
                      <a:endParaRPr lang="en-US" sz="2000" b="0" kern="100" cap="none" spc="0" dirty="0">
                        <a:ln w="0"/>
                        <a:solidFill>
                          <a:schemeClr val="tx2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363" marR="57363" marT="0" marB="0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marL="228600" marR="0" indent="-2286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l-GR" sz="2000" b="0" kern="100" cap="none" spc="0" dirty="0">
                          <a:ln w="0"/>
                          <a:solidFill>
                            <a:schemeClr val="tx2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Χαρακτηριστικά ανθρώπινης ομιλίας, ακοής. Απορρόφηση ήχου.</a:t>
                      </a:r>
                      <a:endParaRPr lang="en-US" sz="2000" b="0" kern="100" cap="none" spc="0" dirty="0">
                        <a:ln w="0"/>
                        <a:solidFill>
                          <a:schemeClr val="tx2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363" marR="57363" marT="0" marB="0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2171701" y="114299"/>
            <a:ext cx="64251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400" b="1" kern="100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ΘΕΜΑΤΟΛΟΓΙΑ ΦΥΣΙΚΗΣ </a:t>
            </a:r>
            <a:r>
              <a:rPr lang="el-GR" sz="2400" b="1" kern="1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ΕΙΚΟΝΑΣ &amp; ΗΧΟΥ</a:t>
            </a:r>
            <a:r>
              <a:rPr lang="en-US" sz="2400" b="1" kern="1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l-GR" sz="2400" b="1" kern="1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(ΦΕΗ)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453167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343" t="35941" r="15103" b="29311"/>
          <a:stretch/>
        </p:blipFill>
        <p:spPr>
          <a:xfrm>
            <a:off x="615131" y="1630240"/>
            <a:ext cx="10946753" cy="256076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95375" y="590550"/>
            <a:ext cx="922669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3200" dirty="0" smtClean="0"/>
              <a:t>ΠΡΟΤΕΙΝΟΜΕΝΑ ΒΙΒΛΙΑ ΣΤΗΝ ΠΛΑΤΦΟΡΜΑ ΕΥΔΟΞΟΣ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96685326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5" t="15843" r="7090" b="5507"/>
          <a:stretch/>
        </p:blipFill>
        <p:spPr>
          <a:xfrm>
            <a:off x="0" y="243281"/>
            <a:ext cx="12284692" cy="6451133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184558" y="1995974"/>
            <a:ext cx="1845578" cy="367907"/>
          </a:xfrm>
          <a:prstGeom prst="ellipse">
            <a:avLst/>
          </a:prstGeom>
          <a:noFill/>
          <a:ln w="3492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ounded Rectangle 5"/>
          <p:cNvSpPr/>
          <p:nvPr/>
        </p:nvSpPr>
        <p:spPr>
          <a:xfrm>
            <a:off x="92279" y="1862356"/>
            <a:ext cx="2139193" cy="904197"/>
          </a:xfrm>
          <a:prstGeom prst="roundRect">
            <a:avLst/>
          </a:prstGeom>
          <a:noFill/>
          <a:ln w="158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14849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64" t="15398" r="7563" b="8799"/>
          <a:stretch/>
        </p:blipFill>
        <p:spPr>
          <a:xfrm>
            <a:off x="0" y="209723"/>
            <a:ext cx="12144007" cy="5964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9799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7" t="15250" r="5171" b="17402"/>
          <a:stretch/>
        </p:blipFill>
        <p:spPr>
          <a:xfrm>
            <a:off x="58723" y="294882"/>
            <a:ext cx="12293870" cy="5494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6462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0" t="17030" r="7423" b="5236"/>
          <a:stretch/>
        </p:blipFill>
        <p:spPr>
          <a:xfrm>
            <a:off x="0" y="493191"/>
            <a:ext cx="12217326" cy="6108663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213379" y="3279097"/>
            <a:ext cx="1384663" cy="705393"/>
          </a:xfrm>
          <a:prstGeom prst="roundRect">
            <a:avLst/>
          </a:prstGeom>
          <a:noFill/>
          <a:ln w="38100">
            <a:solidFill>
              <a:srgbClr val="92D05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ounded Rectangle 4"/>
          <p:cNvSpPr/>
          <p:nvPr/>
        </p:nvSpPr>
        <p:spPr>
          <a:xfrm>
            <a:off x="146267" y="4622334"/>
            <a:ext cx="1841924" cy="436227"/>
          </a:xfrm>
          <a:prstGeom prst="roundRect">
            <a:avLst/>
          </a:prstGeom>
          <a:noFill/>
          <a:ln w="38100">
            <a:solidFill>
              <a:srgbClr val="92D05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1657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7" t="15992" r="7340" b="5979"/>
          <a:stretch/>
        </p:blipFill>
        <p:spPr>
          <a:xfrm>
            <a:off x="134816" y="520118"/>
            <a:ext cx="12057184" cy="6040074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>
            <a:off x="2162095" y="4065849"/>
            <a:ext cx="2411869" cy="481229"/>
          </a:xfrm>
          <a:prstGeom prst="ellipse">
            <a:avLst/>
          </a:prstGeom>
          <a:noFill/>
          <a:ln w="254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1797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71" t="15546" b="5535"/>
          <a:stretch/>
        </p:blipFill>
        <p:spPr>
          <a:xfrm>
            <a:off x="92278" y="620784"/>
            <a:ext cx="12216627" cy="5746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2686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40" name="Rectangle 4"/>
          <p:cNvSpPr>
            <a:spLocks noGrp="1" noChangeArrowheads="1"/>
          </p:cNvSpPr>
          <p:nvPr>
            <p:ph type="title"/>
          </p:nvPr>
        </p:nvSpPr>
        <p:spPr>
          <a:xfrm>
            <a:off x="648629" y="1418293"/>
            <a:ext cx="4525537" cy="3748719"/>
          </a:xfrm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el-GR" dirty="0" smtClean="0"/>
              <a:t>Ανθρώπινος Οφθαλμός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l-GR" dirty="0" smtClean="0"/>
              <a:t>Κάμερα</a:t>
            </a:r>
          </a:p>
        </p:txBody>
      </p:sp>
      <p:pic>
        <p:nvPicPr>
          <p:cNvPr id="4099" name="Picture 5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101" r="15464"/>
          <a:stretch/>
        </p:blipFill>
        <p:spPr>
          <a:xfrm>
            <a:off x="5553308" y="111513"/>
            <a:ext cx="5575610" cy="6649762"/>
          </a:xfrm>
        </p:spPr>
      </p:pic>
    </p:spTree>
    <p:extLst>
      <p:ext uri="{BB962C8B-B14F-4D97-AF65-F5344CB8AC3E}">
        <p14:creationId xmlns:p14="http://schemas.microsoft.com/office/powerpoint/2010/main" val="1196810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4" t="23260" r="6339" b="13545"/>
          <a:stretch/>
        </p:blipFill>
        <p:spPr>
          <a:xfrm>
            <a:off x="0" y="864065"/>
            <a:ext cx="12517989" cy="5016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0575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5" t="17030" r="7256" b="15621"/>
          <a:stretch/>
        </p:blipFill>
        <p:spPr>
          <a:xfrm>
            <a:off x="58723" y="528505"/>
            <a:ext cx="12032623" cy="519278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11060" y="5869985"/>
            <a:ext cx="11089061" cy="52322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el-GR" sz="28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Τα εκτυπώνετε και τα φέρνετε στο εργαστήριο στην αντίστοιχη άσκηση</a:t>
            </a:r>
            <a:endParaRPr lang="en-US" sz="280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" name="Oval 6"/>
          <p:cNvSpPr/>
          <p:nvPr/>
        </p:nvSpPr>
        <p:spPr>
          <a:xfrm>
            <a:off x="3762194" y="2823715"/>
            <a:ext cx="4148623" cy="602366"/>
          </a:xfrm>
          <a:prstGeom prst="ellipse">
            <a:avLst/>
          </a:prstGeom>
          <a:noFill/>
          <a:ln w="254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95847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88" t="15901" r="2169" b="7018"/>
          <a:stretch/>
        </p:blipFill>
        <p:spPr>
          <a:xfrm>
            <a:off x="77318" y="763398"/>
            <a:ext cx="11713642" cy="5503178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>
            <a:off x="3300800" y="1462964"/>
            <a:ext cx="3758803" cy="374225"/>
          </a:xfrm>
          <a:prstGeom prst="ellipse">
            <a:avLst/>
          </a:prstGeom>
          <a:noFill/>
          <a:ln w="254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2278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66674" y="200242"/>
            <a:ext cx="94619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dirty="0" smtClean="0"/>
              <a:t>Προϋποθέσεις για Επιτυχή ολοκλήρωση της εργαστηριακής άσκησης: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46931" y="4490572"/>
            <a:ext cx="11273770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Aft>
                <a:spcPts val="600"/>
              </a:spcAft>
            </a:pPr>
            <a:r>
              <a:rPr lang="el-GR" sz="2400" b="1" dirty="0">
                <a:solidFill>
                  <a:prstClr val="black"/>
                </a:solidFill>
              </a:rPr>
              <a:t>Διάρκεια Εργαστηρίου : 2 ώρες </a:t>
            </a:r>
            <a:r>
              <a:rPr lang="el-GR" sz="2400" dirty="0">
                <a:solidFill>
                  <a:prstClr val="black"/>
                </a:solidFill>
              </a:rPr>
              <a:t>στις οποίες πραγματοποιούνται:</a:t>
            </a:r>
          </a:p>
          <a:p>
            <a:pPr marL="342900" indent="-342900">
              <a:lnSpc>
                <a:spcPct val="120000"/>
              </a:lnSpc>
              <a:buFont typeface="+mj-lt"/>
              <a:buAutoNum type="arabicPeriod"/>
            </a:pPr>
            <a:r>
              <a:rPr lang="el-GR" sz="2000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Εκτέλεση άσκησης </a:t>
            </a:r>
            <a:r>
              <a:rPr lang="el-GR" sz="2000" dirty="0" smtClean="0"/>
              <a:t>σύμφωνα με τις οδηγίες του φυλλαδίου και του επιβλέποντα – λήψη μετρήσεων και καταχώρηση πειραματικών δεδομένων.</a:t>
            </a:r>
          </a:p>
          <a:p>
            <a:pPr marL="342900" indent="-342900">
              <a:lnSpc>
                <a:spcPct val="120000"/>
              </a:lnSpc>
              <a:buFont typeface="+mj-lt"/>
              <a:buAutoNum type="arabicPeriod"/>
            </a:pPr>
            <a:r>
              <a:rPr lang="el-GR" sz="2000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Επεξεργασία δεδομένων </a:t>
            </a:r>
            <a:r>
              <a:rPr lang="el-GR" sz="2000" dirty="0" smtClean="0"/>
              <a:t>– συμπλήρωση φύλλου έργου. </a:t>
            </a:r>
          </a:p>
          <a:p>
            <a:pPr marL="342900" indent="-342900">
              <a:lnSpc>
                <a:spcPct val="120000"/>
              </a:lnSpc>
              <a:buFont typeface="+mj-lt"/>
              <a:buAutoNum type="arabicPeriod"/>
            </a:pPr>
            <a:r>
              <a:rPr lang="el-GR" sz="2000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Προφορική εξέταση </a:t>
            </a:r>
            <a:r>
              <a:rPr lang="el-GR" sz="2000" dirty="0" smtClean="0"/>
              <a:t>από τον επιβλέποντα καθηγητή. </a:t>
            </a:r>
            <a:endParaRPr lang="en-US" sz="2000" dirty="0"/>
          </a:p>
        </p:txBody>
      </p:sp>
      <p:sp>
        <p:nvSpPr>
          <p:cNvPr id="4" name="TextBox 3"/>
          <p:cNvSpPr txBox="1"/>
          <p:nvPr/>
        </p:nvSpPr>
        <p:spPr>
          <a:xfrm>
            <a:off x="820163" y="2459871"/>
            <a:ext cx="298872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400" dirty="0" smtClean="0"/>
              <a:t>Απαραίτητος </a:t>
            </a:r>
            <a:r>
              <a:rPr lang="el-GR" sz="2400" dirty="0"/>
              <a:t>εξοπλισμός </a:t>
            </a:r>
            <a:r>
              <a:rPr lang="el-GR" sz="2400" dirty="0" smtClean="0"/>
              <a:t>:</a:t>
            </a:r>
          </a:p>
        </p:txBody>
      </p:sp>
      <p:sp>
        <p:nvSpPr>
          <p:cNvPr id="18" name="Rectangle 17"/>
          <p:cNvSpPr/>
          <p:nvPr/>
        </p:nvSpPr>
        <p:spPr>
          <a:xfrm>
            <a:off x="3888176" y="1330056"/>
            <a:ext cx="2699522" cy="461665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l-GR" sz="2400" dirty="0"/>
              <a:t>γραπτός βαθμός ≥5 </a:t>
            </a:r>
            <a:endParaRPr lang="en-US" sz="2400" dirty="0"/>
          </a:p>
        </p:txBody>
      </p:sp>
      <p:sp>
        <p:nvSpPr>
          <p:cNvPr id="19" name="Rectangle 18"/>
          <p:cNvSpPr/>
          <p:nvPr/>
        </p:nvSpPr>
        <p:spPr>
          <a:xfrm>
            <a:off x="7482354" y="1368748"/>
            <a:ext cx="3170099" cy="46166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l-GR" sz="2400" dirty="0"/>
              <a:t>προφορικός βαθμός ≥5 </a:t>
            </a:r>
            <a:endParaRPr lang="en-US" sz="2400" dirty="0"/>
          </a:p>
        </p:txBody>
      </p:sp>
      <p:sp>
        <p:nvSpPr>
          <p:cNvPr id="20" name="Rectangle 19"/>
          <p:cNvSpPr/>
          <p:nvPr/>
        </p:nvSpPr>
        <p:spPr>
          <a:xfrm>
            <a:off x="466674" y="1305243"/>
            <a:ext cx="2526846" cy="461665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l-GR" sz="2400" dirty="0"/>
              <a:t>Φυσική παρουσία </a:t>
            </a:r>
            <a:endParaRPr lang="en-US" sz="2400" dirty="0"/>
          </a:p>
        </p:txBody>
      </p:sp>
      <p:sp>
        <p:nvSpPr>
          <p:cNvPr id="21" name="Rectangle 20"/>
          <p:cNvSpPr/>
          <p:nvPr/>
        </p:nvSpPr>
        <p:spPr>
          <a:xfrm>
            <a:off x="3676809" y="2172184"/>
            <a:ext cx="4694305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sz="2400" dirty="0"/>
              <a:t>χιλιοστομετρικό </a:t>
            </a:r>
            <a:r>
              <a:rPr lang="el-GR" sz="2400" dirty="0" smtClean="0"/>
              <a:t>χαρτί (</a:t>
            </a:r>
            <a:r>
              <a:rPr lang="el-GR" sz="2400" dirty="0"/>
              <a:t>μιλιμετρέ</a:t>
            </a:r>
            <a:r>
              <a:rPr lang="el-GR" sz="2400" dirty="0" smtClean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sz="2400" dirty="0" smtClean="0"/>
              <a:t>χάρακα διαφανή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sz="2400" dirty="0" smtClean="0"/>
              <a:t>σετ </a:t>
            </a:r>
            <a:r>
              <a:rPr lang="el-GR" sz="2400" dirty="0"/>
              <a:t>από </a:t>
            </a:r>
            <a:r>
              <a:rPr lang="el-GR" sz="2400" dirty="0" smtClean="0"/>
              <a:t>καμπυλόγραμμα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sz="2400" dirty="0" smtClean="0"/>
              <a:t>μολύβι</a:t>
            </a:r>
            <a:r>
              <a:rPr lang="el-GR" sz="2400" dirty="0"/>
              <a:t>, </a:t>
            </a:r>
            <a:r>
              <a:rPr lang="el-GR" sz="2400" dirty="0" smtClean="0"/>
              <a:t>γόμα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sz="2400" dirty="0" smtClean="0"/>
              <a:t>scientific </a:t>
            </a:r>
            <a:r>
              <a:rPr lang="el-GR" sz="2400" dirty="0"/>
              <a:t>calculator</a:t>
            </a:r>
            <a:endParaRPr lang="en-US" sz="2400" dirty="0"/>
          </a:p>
        </p:txBody>
      </p:sp>
      <p:cxnSp>
        <p:nvCxnSpPr>
          <p:cNvPr id="24" name="Straight Arrow Connector 23"/>
          <p:cNvCxnSpPr/>
          <p:nvPr/>
        </p:nvCxnSpPr>
        <p:spPr>
          <a:xfrm flipH="1">
            <a:off x="1959429" y="660758"/>
            <a:ext cx="1273628" cy="52545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2313754" y="756900"/>
            <a:ext cx="301686" cy="369332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l-GR" dirty="0" smtClean="0"/>
              <a:t>1</a:t>
            </a:r>
            <a:endParaRPr lang="en-US" dirty="0"/>
          </a:p>
        </p:txBody>
      </p:sp>
      <p:sp>
        <p:nvSpPr>
          <p:cNvPr id="26" name="TextBox 25"/>
          <p:cNvSpPr txBox="1"/>
          <p:nvPr/>
        </p:nvSpPr>
        <p:spPr>
          <a:xfrm>
            <a:off x="5046783" y="706054"/>
            <a:ext cx="301686" cy="369332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l-GR" dirty="0" smtClean="0"/>
              <a:t>2</a:t>
            </a:r>
            <a:endParaRPr lang="en-US" dirty="0"/>
          </a:p>
        </p:txBody>
      </p:sp>
      <p:sp>
        <p:nvSpPr>
          <p:cNvPr id="27" name="TextBox 26"/>
          <p:cNvSpPr txBox="1"/>
          <p:nvPr/>
        </p:nvSpPr>
        <p:spPr>
          <a:xfrm>
            <a:off x="8143952" y="700976"/>
            <a:ext cx="301686" cy="369332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l-GR" dirty="0" smtClean="0"/>
              <a:t>3</a:t>
            </a:r>
            <a:endParaRPr lang="en-US" dirty="0"/>
          </a:p>
        </p:txBody>
      </p:sp>
      <p:cxnSp>
        <p:nvCxnSpPr>
          <p:cNvPr id="29" name="Straight Arrow Connector 28"/>
          <p:cNvCxnSpPr>
            <a:stCxn id="2" idx="2"/>
          </p:cNvCxnSpPr>
          <p:nvPr/>
        </p:nvCxnSpPr>
        <p:spPr>
          <a:xfrm>
            <a:off x="5197626" y="661906"/>
            <a:ext cx="0" cy="64008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>
            <a:off x="7916424" y="644755"/>
            <a:ext cx="966319" cy="731468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32" name="Rectangle 31"/>
          <p:cNvSpPr/>
          <p:nvPr/>
        </p:nvSpPr>
        <p:spPr>
          <a:xfrm>
            <a:off x="1091963" y="2032955"/>
            <a:ext cx="7696200" cy="2151005"/>
          </a:xfrm>
          <a:prstGeom prst="rect">
            <a:avLst/>
          </a:prstGeom>
          <a:noFill/>
          <a:ln w="47625" cmpd="sng">
            <a:solidFill>
              <a:srgbClr val="7030A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2957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10860" y="404321"/>
            <a:ext cx="10925226" cy="60447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l-GR" sz="24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ΠΡΟΣΕΛΕΥΣΗ </a:t>
            </a:r>
          </a:p>
          <a:p>
            <a:pPr>
              <a:spcAft>
                <a:spcPts val="600"/>
              </a:spcAft>
            </a:pPr>
            <a:r>
              <a:rPr lang="el-GR" sz="2400" b="1" dirty="0" smtClean="0">
                <a:solidFill>
                  <a:srgbClr val="C00000"/>
                </a:solidFill>
              </a:rPr>
              <a:t>Μέγιστη</a:t>
            </a:r>
            <a:r>
              <a:rPr lang="el-GR" sz="2400" dirty="0" smtClean="0"/>
              <a:t> </a:t>
            </a:r>
            <a:r>
              <a:rPr lang="el-GR" sz="2400" dirty="0"/>
              <a:t>ανεκτή καθυστέρηση άφιξης </a:t>
            </a:r>
            <a:r>
              <a:rPr lang="el-GR" sz="2400" b="1" dirty="0">
                <a:solidFill>
                  <a:srgbClr val="C00000"/>
                </a:solidFill>
              </a:rPr>
              <a:t>15’</a:t>
            </a:r>
            <a:r>
              <a:rPr lang="el-GR" sz="2400" dirty="0"/>
              <a:t>.    </a:t>
            </a:r>
          </a:p>
          <a:p>
            <a:r>
              <a:rPr lang="el-GR" sz="2400" dirty="0"/>
              <a:t>Καθυστέρηση </a:t>
            </a:r>
            <a:r>
              <a:rPr lang="el-GR" sz="2400" b="1" dirty="0">
                <a:solidFill>
                  <a:srgbClr val="FF0000"/>
                </a:solidFill>
              </a:rPr>
              <a:t>&gt; 15’</a:t>
            </a:r>
            <a:r>
              <a:rPr lang="el-GR" sz="2400" dirty="0">
                <a:solidFill>
                  <a:srgbClr val="FF0000"/>
                </a:solidFill>
              </a:rPr>
              <a:t> </a:t>
            </a:r>
            <a:r>
              <a:rPr lang="el-GR" sz="2400" dirty="0"/>
              <a:t>→ΔΕΝ ΕΠΙΤΡΕΠΕΤΑΙ ΝΑ ΑΣΚΗΘΕΙΤΕ </a:t>
            </a:r>
            <a:r>
              <a:rPr lang="el-GR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↔</a:t>
            </a:r>
            <a:r>
              <a:rPr lang="el-GR" sz="2400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ΧΡΕΩΝΕΣΤΕ ΜΕ </a:t>
            </a:r>
            <a:r>
              <a:rPr lang="el-GR" sz="2400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ΑΠΟΥΣΙΑ</a:t>
            </a:r>
            <a:r>
              <a:rPr lang="el-GR" sz="2400" dirty="0" smtClean="0"/>
              <a:t> </a:t>
            </a:r>
            <a:endParaRPr lang="el-GR" sz="2400" dirty="0"/>
          </a:p>
          <a:p>
            <a:endParaRPr lang="el-GR" sz="2400" dirty="0" smtClean="0"/>
          </a:p>
          <a:p>
            <a:r>
              <a:rPr lang="el-GR" sz="24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ΠΡΟΕΤΟΙΜΑΣΙΑ</a:t>
            </a:r>
            <a:r>
              <a:rPr lang="el-GR" sz="2400" dirty="0" smtClean="0"/>
              <a:t> </a:t>
            </a:r>
            <a:endParaRPr lang="el-GR" sz="2400" dirty="0"/>
          </a:p>
          <a:p>
            <a:pPr>
              <a:lnSpc>
                <a:spcPct val="110000"/>
              </a:lnSpc>
            </a:pPr>
            <a:r>
              <a:rPr lang="el-GR" sz="2400" dirty="0"/>
              <a:t>Πριν την προσέλευση στο εργαστήριο, πρέπει να είστε κατάλληλα προετοιμασμένοι για την Άσκηση που θα εκτελέσετε, δηλαδή πρέπει να: </a:t>
            </a:r>
          </a:p>
          <a:p>
            <a:pPr marL="342900" indent="-342900"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lang="el-GR" sz="2400" dirty="0"/>
              <a:t>έχετε μελετήσει το κείμενο του Φυλλαδίου και τις σχετικές αναφορές </a:t>
            </a:r>
          </a:p>
          <a:p>
            <a:pPr marL="342900" indent="-342900"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lang="el-GR" sz="2400" dirty="0"/>
              <a:t>έχετε μελετήσει τις αντίστοιχες ερωτήσεις που συμπεριλαμβάνονται στο τέλος κάθε Φυλλαδίου </a:t>
            </a:r>
          </a:p>
          <a:p>
            <a:pPr marL="342900" indent="-342900"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lang="el-GR" sz="2400" dirty="0"/>
              <a:t>έχετε εκτυπώσει το φύλλο έργου που τελικά θα παραδώσετε στο τέλος του διώρου. </a:t>
            </a:r>
          </a:p>
          <a:p>
            <a:pPr marL="342900" indent="-342900">
              <a:lnSpc>
                <a:spcPct val="125000"/>
              </a:lnSpc>
              <a:buFont typeface="Wingdings" panose="05000000000000000000" pitchFamily="2" charset="2"/>
              <a:buChar char="Ø"/>
            </a:pPr>
            <a:r>
              <a:rPr lang="el-GR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ΠΡΟΣΟΧΗ</a:t>
            </a:r>
            <a:r>
              <a:rPr lang="el-GR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!!! </a:t>
            </a:r>
          </a:p>
          <a:p>
            <a:pPr indent="347663"/>
            <a:r>
              <a:rPr lang="el-GR" sz="2400" b="1" dirty="0" smtClean="0">
                <a:solidFill>
                  <a:srgbClr val="FF0000"/>
                </a:solidFill>
              </a:rPr>
              <a:t>ΧΩΡΊΣ </a:t>
            </a:r>
            <a:r>
              <a:rPr lang="el-GR" sz="2400" b="1" dirty="0">
                <a:solidFill>
                  <a:srgbClr val="FF0000"/>
                </a:solidFill>
              </a:rPr>
              <a:t>ΦΎΛΛΟ ΈΡΓΟΥ </a:t>
            </a:r>
            <a:r>
              <a:rPr lang="el-GR" sz="2400" dirty="0"/>
              <a:t>ΔΕΝ ΕΠΙΤΡΕΠΕΤΑΙ ΝΑ ΑΣΚΗΘΕΙΤΕ</a:t>
            </a:r>
            <a:r>
              <a:rPr lang="el-GR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↔ </a:t>
            </a:r>
            <a:r>
              <a:rPr lang="el-GR" sz="2400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ΧΡΕΩΝΕΣΤΕ ΜΕ </a:t>
            </a:r>
            <a:r>
              <a:rPr lang="el-GR" sz="2400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ΑΠΟΥΣΙΑ</a:t>
            </a:r>
            <a:endParaRPr lang="el-GR" sz="24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778781" y="4152622"/>
            <a:ext cx="2314864" cy="40011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l-GR" sz="2000" b="1" dirty="0" smtClean="0"/>
              <a:t>προφορική εξέταση</a:t>
            </a:r>
            <a:endParaRPr lang="en-US" sz="2000" b="1" dirty="0"/>
          </a:p>
        </p:txBody>
      </p:sp>
      <p:cxnSp>
        <p:nvCxnSpPr>
          <p:cNvPr id="5" name="Straight Arrow Connector 4"/>
          <p:cNvCxnSpPr>
            <a:endCxn id="3" idx="1"/>
          </p:cNvCxnSpPr>
          <p:nvPr/>
        </p:nvCxnSpPr>
        <p:spPr>
          <a:xfrm flipV="1">
            <a:off x="2884714" y="4352677"/>
            <a:ext cx="894067" cy="0"/>
          </a:xfrm>
          <a:prstGeom prst="straightConnector1">
            <a:avLst/>
          </a:prstGeom>
          <a:ln w="63500"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6" name="Rectangle 5"/>
          <p:cNvSpPr/>
          <p:nvPr/>
        </p:nvSpPr>
        <p:spPr>
          <a:xfrm>
            <a:off x="2781510" y="5100782"/>
            <a:ext cx="1925335" cy="40011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l-GR" sz="2000" b="1" dirty="0" smtClean="0"/>
              <a:t>γραπτή εργασία</a:t>
            </a:r>
            <a:endParaRPr lang="en-US" sz="2000" b="1" dirty="0"/>
          </a:p>
        </p:txBody>
      </p:sp>
      <p:cxnSp>
        <p:nvCxnSpPr>
          <p:cNvPr id="7" name="Straight Arrow Connector 6"/>
          <p:cNvCxnSpPr/>
          <p:nvPr/>
        </p:nvCxnSpPr>
        <p:spPr>
          <a:xfrm flipV="1">
            <a:off x="1839685" y="5310114"/>
            <a:ext cx="894067" cy="0"/>
          </a:xfrm>
          <a:prstGeom prst="straightConnector1">
            <a:avLst/>
          </a:prstGeom>
          <a:ln w="63500"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57541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104775" y="820327"/>
            <a:ext cx="5524500" cy="535531"/>
          </a:xfrm>
        </p:spPr>
        <p:txBody>
          <a:bodyPr wrap="square">
            <a:spAutoFit/>
          </a:bodyPr>
          <a:lstStyle/>
          <a:p>
            <a:pPr algn="ctr"/>
            <a: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Isaac Newton</a:t>
            </a:r>
            <a:r>
              <a:rPr lang="el-GR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(1669): σωματίδια</a:t>
            </a:r>
            <a:endParaRPr lang="el-GR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050" name="Picture 2" descr="C:\Users\ARAVANTINOS\Desktop\220px-GodfreyKneller-IsaacNewton-1689[1]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270943" y="1423107"/>
            <a:ext cx="2080642" cy="2856154"/>
          </a:xfrm>
          <a:prstGeom prst="rect">
            <a:avLst/>
          </a:prstGeom>
          <a:noFill/>
        </p:spPr>
      </p:pic>
      <p:pic>
        <p:nvPicPr>
          <p:cNvPr id="1026" name="Picture 2" descr="C:\Users\ARAVANTINOS\Desktop\light_quantum_particle[1]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06452" y="1423107"/>
            <a:ext cx="4598510" cy="1368152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104775" y="3817596"/>
            <a:ext cx="2600325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prstClr val="black">
                    <a:lumMod val="85000"/>
                    <a:lumOff val="15000"/>
                  </a:prstClr>
                </a:solidFill>
              </a:rPr>
              <a:t>“</a:t>
            </a:r>
            <a:r>
              <a:rPr lang="en-US" sz="1200" dirty="0">
                <a:solidFill>
                  <a:prstClr val="black">
                    <a:lumMod val="85000"/>
                    <a:lumOff val="15000"/>
                  </a:prstClr>
                </a:solidFill>
                <a:hlinkClick r:id="rId4"/>
              </a:rPr>
              <a:t>GodfreyKneller-IsaacNewton-1689</a:t>
            </a:r>
            <a:r>
              <a:rPr lang="en-US" sz="1200" dirty="0">
                <a:solidFill>
                  <a:prstClr val="black">
                    <a:lumMod val="85000"/>
                    <a:lumOff val="15000"/>
                  </a:prstClr>
                </a:solidFill>
              </a:rPr>
              <a:t>” </a:t>
            </a:r>
            <a:r>
              <a:rPr lang="el-GR" sz="1200" dirty="0">
                <a:solidFill>
                  <a:prstClr val="black">
                    <a:lumMod val="85000"/>
                    <a:lumOff val="15000"/>
                  </a:prstClr>
                </a:solidFill>
              </a:rPr>
              <a:t>από </a:t>
            </a:r>
            <a:r>
              <a:rPr lang="en-US" sz="1200" dirty="0" err="1">
                <a:solidFill>
                  <a:prstClr val="black">
                    <a:lumMod val="85000"/>
                    <a:lumOff val="15000"/>
                  </a:prstClr>
                </a:solidFill>
                <a:hlinkClick r:id="rId5"/>
              </a:rPr>
              <a:t>Soerfm</a:t>
            </a:r>
            <a:r>
              <a:rPr lang="el-GR" sz="1200" dirty="0">
                <a:solidFill>
                  <a:prstClr val="black">
                    <a:lumMod val="85000"/>
                    <a:lumOff val="15000"/>
                  </a:prstClr>
                </a:solidFill>
              </a:rPr>
              <a:t> διαθέσιμο ως κοινό κτήμα</a:t>
            </a:r>
          </a:p>
        </p:txBody>
      </p:sp>
      <p:sp>
        <p:nvSpPr>
          <p:cNvPr id="4" name="Rectangle 3"/>
          <p:cNvSpPr/>
          <p:nvPr/>
        </p:nvSpPr>
        <p:spPr>
          <a:xfrm>
            <a:off x="3404220" y="2557671"/>
            <a:ext cx="140168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prstClr val="black">
                    <a:lumMod val="85000"/>
                    <a:lumOff val="15000"/>
                  </a:prstClr>
                </a:solidFill>
                <a:hlinkClick r:id="rId6"/>
              </a:rPr>
              <a:t>pitt.edu</a:t>
            </a:r>
            <a:endParaRPr lang="el-GR" sz="1200" dirty="0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750760" y="-70194"/>
            <a:ext cx="5073120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l-GR" sz="4400" b="1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</a:rPr>
              <a:t>ΘΕΩΡΙΕΣ ΓΙΑ ΤΟ ΦΩΣ</a:t>
            </a:r>
            <a:endParaRPr lang="en-US" sz="4400" b="1" dirty="0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517242" y="820327"/>
            <a:ext cx="4410075" cy="92333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1085850" indent="-1085850"/>
            <a:r>
              <a:rPr lang="el-GR" dirty="0">
                <a:solidFill>
                  <a:srgbClr val="57EC34"/>
                </a:solidFill>
              </a:rPr>
              <a:t>ερμηνεύει:</a:t>
            </a:r>
            <a:r>
              <a:rPr lang="el-GR" dirty="0">
                <a:solidFill>
                  <a:prstClr val="black"/>
                </a:solidFill>
              </a:rPr>
              <a:t> ευθύγραμμη διάδοση, ανάλυση λευκού φωτός, ανάκλαση, </a:t>
            </a:r>
            <a:r>
              <a:rPr lang="el-GR" dirty="0" smtClean="0">
                <a:solidFill>
                  <a:prstClr val="black"/>
                </a:solidFill>
              </a:rPr>
              <a:t>θλάση κατά τη διάθλαση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517243" y="1911340"/>
            <a:ext cx="4410075" cy="64633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1028700" indent="-1028700"/>
            <a:r>
              <a:rPr lang="el-GR" dirty="0" smtClean="0">
                <a:solidFill>
                  <a:srgbClr val="FF0000"/>
                </a:solidFill>
              </a:rPr>
              <a:t>Αποτυχία: </a:t>
            </a:r>
            <a:r>
              <a:rPr lang="el-GR" dirty="0">
                <a:solidFill>
                  <a:prstClr val="black"/>
                </a:solidFill>
              </a:rPr>
              <a:t>μείωση ταχύτητας σε πυκνό μέσο, συμβολή, περίθλαση</a:t>
            </a:r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10" name="Picture 2" descr="C:\Users\ARAVANTINOS\Desktop\200px-Christiaan_Huygens[1].jpg"/>
          <p:cNvPicPr>
            <a:picLocks noChangeAspect="1" noChangeArrowheads="1"/>
          </p:cNvPicPr>
          <p:nvPr/>
        </p:nvPicPr>
        <p:blipFill>
          <a:blip r:embed="rId7" cstate="print"/>
          <a:stretch>
            <a:fillRect/>
          </a:stretch>
        </p:blipFill>
        <p:spPr bwMode="auto">
          <a:xfrm>
            <a:off x="3730694" y="3695700"/>
            <a:ext cx="2228645" cy="3108960"/>
          </a:xfrm>
          <a:prstGeom prst="rect">
            <a:avLst/>
          </a:prstGeom>
          <a:noFill/>
        </p:spPr>
      </p:pic>
      <p:sp>
        <p:nvSpPr>
          <p:cNvPr id="11" name="Rectangle 10"/>
          <p:cNvSpPr/>
          <p:nvPr/>
        </p:nvSpPr>
        <p:spPr>
          <a:xfrm>
            <a:off x="3724126" y="6367105"/>
            <a:ext cx="2416912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prstClr val="black">
                    <a:lumMod val="85000"/>
                    <a:lumOff val="15000"/>
                  </a:prstClr>
                </a:solidFill>
              </a:rPr>
              <a:t>“</a:t>
            </a:r>
            <a:r>
              <a:rPr lang="en-US" sz="1200" dirty="0">
                <a:solidFill>
                  <a:prstClr val="black"/>
                </a:solidFill>
                <a:hlinkClick r:id="rId8"/>
              </a:rPr>
              <a:t>Christiaan Huygens-painting</a:t>
            </a:r>
            <a:r>
              <a:rPr lang="en-US" sz="1200" dirty="0">
                <a:solidFill>
                  <a:prstClr val="black">
                    <a:lumMod val="85000"/>
                    <a:lumOff val="15000"/>
                  </a:prstClr>
                </a:solidFill>
              </a:rPr>
              <a:t>” </a:t>
            </a:r>
            <a:r>
              <a:rPr lang="el-GR" sz="1200" dirty="0">
                <a:solidFill>
                  <a:prstClr val="black">
                    <a:lumMod val="85000"/>
                    <a:lumOff val="15000"/>
                  </a:prstClr>
                </a:solidFill>
              </a:rPr>
              <a:t>από </a:t>
            </a:r>
            <a:r>
              <a:rPr lang="en-US" sz="1200" dirty="0" err="1">
                <a:solidFill>
                  <a:prstClr val="black"/>
                </a:solidFill>
                <a:hlinkClick r:id="rId9" tooltip="User:Kristaga"/>
              </a:rPr>
              <a:t>Kristaga</a:t>
            </a:r>
            <a:r>
              <a:rPr lang="el-GR" sz="1200" dirty="0">
                <a:solidFill>
                  <a:prstClr val="black">
                    <a:lumMod val="85000"/>
                    <a:lumOff val="15000"/>
                  </a:prstClr>
                </a:solidFill>
              </a:rPr>
              <a:t> διαθέσιμο ως κοινό κτήμα</a:t>
            </a:r>
          </a:p>
        </p:txBody>
      </p:sp>
      <p:sp>
        <p:nvSpPr>
          <p:cNvPr id="12" name="1 - Τίτλος"/>
          <p:cNvSpPr txBox="1">
            <a:spLocks/>
          </p:cNvSpPr>
          <p:nvPr/>
        </p:nvSpPr>
        <p:spPr>
          <a:xfrm>
            <a:off x="3457575" y="3110311"/>
            <a:ext cx="6076950" cy="6921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Christian Huygens (1678):</a:t>
            </a:r>
            <a:r>
              <a:rPr lang="el-GR" sz="32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κύματα</a:t>
            </a:r>
            <a:endParaRPr lang="el-GR" sz="32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4" name="Picture 3" descr="C:\Users\ARAVANTINOS\Desktop\mn005938_w150[1].gif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141038" y="4015316"/>
            <a:ext cx="970037" cy="970037"/>
          </a:xfrm>
          <a:prstGeom prst="rect">
            <a:avLst/>
          </a:prstGeom>
          <a:noFill/>
        </p:spPr>
      </p:pic>
      <p:sp>
        <p:nvSpPr>
          <p:cNvPr id="15" name="Rectangle 14"/>
          <p:cNvSpPr/>
          <p:nvPr/>
        </p:nvSpPr>
        <p:spPr>
          <a:xfrm>
            <a:off x="6949157" y="6192391"/>
            <a:ext cx="77858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prstClr val="black">
                    <a:lumMod val="85000"/>
                    <a:lumOff val="15000"/>
                  </a:prstClr>
                </a:solidFill>
                <a:hlinkClick r:id="rId6"/>
              </a:rPr>
              <a:t>pitt.edu</a:t>
            </a:r>
            <a:endParaRPr lang="el-GR" sz="1200" dirty="0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7781923" y="3877358"/>
            <a:ext cx="4410075" cy="64633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1085850" indent="-1085850"/>
            <a:r>
              <a:rPr lang="el-GR" dirty="0">
                <a:solidFill>
                  <a:srgbClr val="57EC34"/>
                </a:solidFill>
              </a:rPr>
              <a:t>ερμηνεύει:</a:t>
            </a:r>
            <a:r>
              <a:rPr lang="el-GR" dirty="0">
                <a:solidFill>
                  <a:prstClr val="black"/>
                </a:solidFill>
              </a:rPr>
              <a:t> ανάκλαση, διάθλαση, συμβολή, περίθλαση, πόλωση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7781923" y="4662188"/>
            <a:ext cx="4410075" cy="64633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1028700" indent="-1028700"/>
            <a:r>
              <a:rPr lang="el-GR" dirty="0" smtClean="0">
                <a:solidFill>
                  <a:srgbClr val="FF0000"/>
                </a:solidFill>
              </a:rPr>
              <a:t>Αποτυχία: </a:t>
            </a:r>
            <a:r>
              <a:rPr lang="el-GR" dirty="0">
                <a:solidFill>
                  <a:prstClr val="black"/>
                </a:solidFill>
              </a:rPr>
              <a:t>πειραματική επιβεβαίωση ύπαρξης αιθέρα</a:t>
            </a:r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13" name="Picture 2" descr="C:\Users\ARAVANTINOS\Desktop\light_quantum_wave[1].gif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6300005" y="5250180"/>
            <a:ext cx="1981200" cy="90967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626798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4" grpId="0"/>
      <p:bldP spid="6" grpId="0" animBg="1"/>
      <p:bldP spid="7" grpId="0" animBg="1"/>
      <p:bldP spid="11" grpId="0" animBg="1"/>
      <p:bldP spid="12" grpId="0"/>
      <p:bldP spid="15" grpId="0"/>
      <p:bldP spid="16" grpId="0" animBg="1"/>
      <p:bldP spid="1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160467" y="75605"/>
            <a:ext cx="4324447" cy="625475"/>
          </a:xfrm>
        </p:spPr>
        <p:txBody>
          <a:bodyPr>
            <a:normAutofit/>
          </a:bodyPr>
          <a:lstStyle/>
          <a:p>
            <a:pPr algn="ctr"/>
            <a:r>
              <a:rPr lang="en-US" sz="2400" b="1" dirty="0" smtClean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M. Planck    –    </a:t>
            </a:r>
            <a:r>
              <a:rPr lang="el-GR" sz="2400" b="1" dirty="0" smtClean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r>
              <a:rPr lang="en-US" sz="2400" b="1" dirty="0" smtClean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A. Einstein</a:t>
            </a:r>
            <a:endParaRPr lang="el-GR" sz="2400" b="1" dirty="0">
              <a:solidFill>
                <a:schemeClr val="accent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Picture 2" descr="C:\Users\ARAVANTINOS\Desktop\168px-Max_Planck[1]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512083" y="701080"/>
            <a:ext cx="1597637" cy="2377440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>
            <a:off x="160467" y="3046542"/>
            <a:ext cx="2277749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prstClr val="black">
                    <a:lumMod val="85000"/>
                    <a:lumOff val="15000"/>
                  </a:prstClr>
                </a:solidFill>
              </a:rPr>
              <a:t>“</a:t>
            </a:r>
            <a:r>
              <a:rPr lang="en-US" sz="1200" dirty="0">
                <a:solidFill>
                  <a:prstClr val="black"/>
                </a:solidFill>
                <a:hlinkClick r:id="rId3"/>
              </a:rPr>
              <a:t>Max Planck</a:t>
            </a:r>
            <a:r>
              <a:rPr lang="en-US" sz="1200" dirty="0">
                <a:solidFill>
                  <a:prstClr val="black">
                    <a:lumMod val="85000"/>
                    <a:lumOff val="15000"/>
                  </a:prstClr>
                </a:solidFill>
              </a:rPr>
              <a:t>” </a:t>
            </a:r>
            <a:r>
              <a:rPr lang="el-GR" sz="1200" dirty="0">
                <a:solidFill>
                  <a:prstClr val="black">
                    <a:lumMod val="85000"/>
                    <a:lumOff val="15000"/>
                  </a:prstClr>
                </a:solidFill>
              </a:rPr>
              <a:t>από </a:t>
            </a:r>
            <a:r>
              <a:rPr lang="en-US" sz="1200" u="sng" dirty="0" err="1">
                <a:solidFill>
                  <a:prstClr val="black"/>
                </a:solidFill>
                <a:hlinkClick r:id="rId4"/>
              </a:rPr>
              <a:t>Beao</a:t>
            </a:r>
            <a:r>
              <a:rPr lang="el-GR" sz="1200" dirty="0">
                <a:solidFill>
                  <a:prstClr val="black">
                    <a:lumMod val="85000"/>
                    <a:lumOff val="15000"/>
                  </a:prstClr>
                </a:solidFill>
              </a:rPr>
              <a:t> διαθέσιμο με άδεια </a:t>
            </a:r>
            <a:r>
              <a:rPr lang="en-US" sz="1200" u="sng" dirty="0">
                <a:solidFill>
                  <a:prstClr val="black"/>
                </a:solidFill>
                <a:hlinkClick r:id="rId5"/>
              </a:rPr>
              <a:t>CC BY-SA 3.0</a:t>
            </a:r>
            <a:endParaRPr lang="en-US" sz="1200" dirty="0">
              <a:solidFill>
                <a:prstClr val="black"/>
              </a:solidFill>
            </a:endParaRPr>
          </a:p>
        </p:txBody>
      </p:sp>
      <p:pic>
        <p:nvPicPr>
          <p:cNvPr id="7" name="Picture 2" descr="File:Einstein 1921 portrait2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2991" y="701080"/>
            <a:ext cx="1831853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2542991" y="3046541"/>
            <a:ext cx="2276475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prstClr val="black"/>
                </a:solidFill>
              </a:rPr>
              <a:t>“</a:t>
            </a:r>
            <a:r>
              <a:rPr lang="en-US" sz="1200" dirty="0">
                <a:solidFill>
                  <a:prstClr val="black"/>
                </a:solidFill>
                <a:hlinkClick r:id="rId7"/>
              </a:rPr>
              <a:t>Einstein 1921 portrait2</a:t>
            </a:r>
            <a:r>
              <a:rPr lang="en-US" sz="1200" dirty="0">
                <a:solidFill>
                  <a:prstClr val="black">
                    <a:lumMod val="85000"/>
                    <a:lumOff val="15000"/>
                  </a:prstClr>
                </a:solidFill>
              </a:rPr>
              <a:t>” </a:t>
            </a:r>
            <a:r>
              <a:rPr lang="el-GR" sz="1200" dirty="0">
                <a:solidFill>
                  <a:prstClr val="black">
                    <a:lumMod val="85000"/>
                    <a:lumOff val="15000"/>
                  </a:prstClr>
                </a:solidFill>
              </a:rPr>
              <a:t>από </a:t>
            </a:r>
            <a:r>
              <a:rPr lang="en-US" sz="1200" dirty="0" err="1">
                <a:solidFill>
                  <a:prstClr val="black"/>
                </a:solidFill>
                <a:hlinkClick r:id="rId8" tooltip="User:Quibik"/>
              </a:rPr>
              <a:t>Quibik</a:t>
            </a:r>
            <a:r>
              <a:rPr lang="el-GR" sz="1200" dirty="0">
                <a:solidFill>
                  <a:prstClr val="black">
                    <a:lumMod val="85000"/>
                    <a:lumOff val="15000"/>
                  </a:prstClr>
                </a:solidFill>
              </a:rPr>
              <a:t> διαθέσιμο ως κοινό κτήμα</a:t>
            </a:r>
            <a:endParaRPr lang="en-US" sz="1200" dirty="0">
              <a:solidFill>
                <a:prstClr val="black"/>
              </a:solidFill>
            </a:endParaRPr>
          </a:p>
        </p:txBody>
      </p:sp>
      <p:pic>
        <p:nvPicPr>
          <p:cNvPr id="9" name="Picture 2" descr="C:\Users\ARAVANTINOS\Desktop\university-physics-notes-dispersion-relations-html-7d9c07[1].gif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4859851" y="1553497"/>
            <a:ext cx="2664296" cy="1530553"/>
          </a:xfrm>
          <a:prstGeom prst="rect">
            <a:avLst/>
          </a:prstGeom>
          <a:noFill/>
        </p:spPr>
      </p:pic>
      <p:sp>
        <p:nvSpPr>
          <p:cNvPr id="10" name="Rectangle 9"/>
          <p:cNvSpPr/>
          <p:nvPr/>
        </p:nvSpPr>
        <p:spPr>
          <a:xfrm>
            <a:off x="4886964" y="577030"/>
            <a:ext cx="711554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2400" dirty="0" smtClean="0">
                <a:solidFill>
                  <a:prstClr val="black"/>
                </a:solidFill>
              </a:rPr>
              <a:t>εκπομπή </a:t>
            </a:r>
            <a:r>
              <a:rPr lang="el-GR" sz="2400" dirty="0">
                <a:solidFill>
                  <a:prstClr val="black"/>
                </a:solidFill>
              </a:rPr>
              <a:t>- απορρόφηση φωτός </a:t>
            </a:r>
            <a:r>
              <a:rPr lang="el-GR" sz="2400" dirty="0" smtClean="0">
                <a:solidFill>
                  <a:prstClr val="black"/>
                </a:solidFill>
              </a:rPr>
              <a:t>ασυνεχής - ενεργειακά </a:t>
            </a:r>
            <a:r>
              <a:rPr lang="el-GR" sz="2400" dirty="0">
                <a:solidFill>
                  <a:prstClr val="black"/>
                </a:solidFill>
              </a:rPr>
              <a:t>«πακέτα» </a:t>
            </a:r>
            <a:r>
              <a:rPr lang="en-US" sz="2400" dirty="0">
                <a:solidFill>
                  <a:prstClr val="black"/>
                </a:solidFill>
              </a:rPr>
              <a:t>(quanta) </a:t>
            </a:r>
            <a:r>
              <a:rPr lang="el-GR" sz="2400" dirty="0" smtClean="0">
                <a:solidFill>
                  <a:prstClr val="black"/>
                </a:solidFill>
              </a:rPr>
              <a:t>= </a:t>
            </a:r>
            <a:r>
              <a:rPr lang="el-GR" sz="2400" b="1" dirty="0" smtClean="0">
                <a:solidFill>
                  <a:prstClr val="black"/>
                </a:solidFill>
              </a:rPr>
              <a:t>φωτόνια</a:t>
            </a:r>
            <a:endParaRPr lang="en-US" sz="2400" b="1" dirty="0">
              <a:solidFill>
                <a:prstClr val="black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7877894" y="1421667"/>
            <a:ext cx="268733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2400" dirty="0">
                <a:solidFill>
                  <a:prstClr val="black"/>
                </a:solidFill>
              </a:rPr>
              <a:t>ενέργεια </a:t>
            </a:r>
            <a:r>
              <a:rPr lang="el-GR" sz="2400" dirty="0" smtClean="0">
                <a:solidFill>
                  <a:prstClr val="black"/>
                </a:solidFill>
              </a:rPr>
              <a:t>φωτονίου:</a:t>
            </a:r>
            <a:endParaRPr lang="el-GR" sz="2400" dirty="0">
              <a:solidFill>
                <a:prstClr val="black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8851894" y="1994683"/>
            <a:ext cx="1053494" cy="52322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2800" dirty="0">
                <a:solidFill>
                  <a:srgbClr val="0070C0"/>
                </a:solidFill>
              </a:rPr>
              <a:t>E = h</a:t>
            </a:r>
            <a:r>
              <a:rPr lang="el-GR" sz="2800" dirty="0" smtClean="0">
                <a:solidFill>
                  <a:srgbClr val="0070C0"/>
                </a:solidFill>
              </a:rPr>
              <a:t>ν</a:t>
            </a:r>
            <a:endParaRPr lang="en-US" sz="2800" dirty="0">
              <a:solidFill>
                <a:prstClr val="black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7492211" y="2787025"/>
            <a:ext cx="446923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prstClr val="black"/>
                </a:solidFill>
              </a:rPr>
              <a:t>h = 6.63 x </a:t>
            </a:r>
            <a:r>
              <a:rPr lang="it-IT" sz="2000" dirty="0">
                <a:solidFill>
                  <a:prstClr val="black"/>
                </a:solidFill>
              </a:rPr>
              <a:t>10</a:t>
            </a:r>
            <a:r>
              <a:rPr lang="it-IT" sz="2000" baseline="30000" dirty="0">
                <a:solidFill>
                  <a:prstClr val="black"/>
                </a:solidFill>
              </a:rPr>
              <a:t>-34 </a:t>
            </a:r>
            <a:r>
              <a:rPr lang="it-IT" sz="2000" dirty="0">
                <a:solidFill>
                  <a:prstClr val="black"/>
                </a:solidFill>
              </a:rPr>
              <a:t>Joule sec</a:t>
            </a:r>
            <a:r>
              <a:rPr lang="el-GR" sz="2000" dirty="0">
                <a:solidFill>
                  <a:prstClr val="black"/>
                </a:solidFill>
              </a:rPr>
              <a:t>, σταθερά </a:t>
            </a:r>
            <a:r>
              <a:rPr lang="en-US" sz="2000" dirty="0">
                <a:solidFill>
                  <a:prstClr val="black"/>
                </a:solidFill>
              </a:rPr>
              <a:t>Planck</a:t>
            </a:r>
          </a:p>
        </p:txBody>
      </p:sp>
      <p:pic>
        <p:nvPicPr>
          <p:cNvPr id="15" name="Picture 3" descr="C:\Users\ARAVANTINOS\Desktop\180px-Broglie_Big[1]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68100" y="3912490"/>
            <a:ext cx="1368152" cy="1854207"/>
          </a:xfrm>
          <a:prstGeom prst="rect">
            <a:avLst/>
          </a:prstGeom>
          <a:noFill/>
        </p:spPr>
      </p:pic>
      <p:pic>
        <p:nvPicPr>
          <p:cNvPr id="16" name="Picture 4" descr="C:\Users\ARAVANTINOS\Desktop\157px-Bundesarchiv_Bild183-R57262,_Werner_Heisenberg[1].jp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1952276" y="4710005"/>
            <a:ext cx="1440160" cy="2021133"/>
          </a:xfrm>
          <a:prstGeom prst="rect">
            <a:avLst/>
          </a:prstGeom>
          <a:noFill/>
        </p:spPr>
      </p:pic>
      <p:pic>
        <p:nvPicPr>
          <p:cNvPr id="17" name="Picture 5" descr="C:\Users\ARAVANTINOS\Desktop\scaled-189x250-Schrφdinger,_Erwin_434[1].jp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3601988" y="3819945"/>
            <a:ext cx="1332160" cy="1997896"/>
          </a:xfrm>
          <a:prstGeom prst="rect">
            <a:avLst/>
          </a:prstGeom>
          <a:noFill/>
        </p:spPr>
      </p:pic>
      <p:pic>
        <p:nvPicPr>
          <p:cNvPr id="18" name="Picture 6" descr="C:\Users\ARAVANTINOS\Desktop\220px-Dirac_4[1].jp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5192636" y="4710005"/>
            <a:ext cx="1368152" cy="2021133"/>
          </a:xfrm>
          <a:prstGeom prst="rect">
            <a:avLst/>
          </a:prstGeom>
          <a:noFill/>
        </p:spPr>
      </p:pic>
      <p:pic>
        <p:nvPicPr>
          <p:cNvPr id="19" name="Picture 7" descr="C:\Users\ARAVANTINOS\Desktop\Max_Born[1].jpg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6776812" y="3912490"/>
            <a:ext cx="1440160" cy="1854206"/>
          </a:xfrm>
          <a:prstGeom prst="rect">
            <a:avLst/>
          </a:prstGeom>
          <a:noFill/>
        </p:spPr>
      </p:pic>
      <p:sp>
        <p:nvSpPr>
          <p:cNvPr id="20" name="Rectangle 19"/>
          <p:cNvSpPr/>
          <p:nvPr/>
        </p:nvSpPr>
        <p:spPr>
          <a:xfrm>
            <a:off x="1827648" y="4188878"/>
            <a:ext cx="172412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solidFill>
                  <a:srgbClr val="FFC20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W. Heisenberg</a:t>
            </a:r>
            <a:endParaRPr lang="en-US" sz="2000" b="1" dirty="0">
              <a:solidFill>
                <a:srgbClr val="FFC202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284141" y="5817841"/>
            <a:ext cx="149278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solidFill>
                  <a:srgbClr val="FFC20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L. de Broglie</a:t>
            </a:r>
            <a:endParaRPr lang="en-US" sz="2000" b="1" dirty="0">
              <a:solidFill>
                <a:srgbClr val="FFC202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3438520" y="5808798"/>
            <a:ext cx="170803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solidFill>
                  <a:srgbClr val="FFC20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E. Schrodinger</a:t>
            </a:r>
            <a:endParaRPr lang="en-US" sz="2000" b="1" dirty="0">
              <a:solidFill>
                <a:srgbClr val="FFC202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5352839" y="4212008"/>
            <a:ext cx="96346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 smtClean="0">
                <a:solidFill>
                  <a:srgbClr val="FFC20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</a:t>
            </a:r>
            <a:r>
              <a:rPr lang="en-US" sz="2000" b="1" dirty="0">
                <a:solidFill>
                  <a:srgbClr val="FFC20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Dirac</a:t>
            </a:r>
            <a:endParaRPr lang="en-US" sz="2000" b="1" dirty="0">
              <a:solidFill>
                <a:srgbClr val="FFC202"/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6968670" y="5808798"/>
            <a:ext cx="104708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buFont typeface="Arial" panose="020B0604020202020204" pitchFamily="34" charset="0"/>
              <a:buNone/>
            </a:pPr>
            <a:r>
              <a:rPr lang="en-US" sz="2000" b="1" dirty="0">
                <a:solidFill>
                  <a:srgbClr val="FFC20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M. Born</a:t>
            </a:r>
            <a:endParaRPr lang="it-IT" sz="2000" b="1" dirty="0">
              <a:solidFill>
                <a:srgbClr val="FFC20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8480408" y="4728298"/>
            <a:ext cx="192341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l-GR" b="1" u="sng" dirty="0" smtClean="0">
                <a:solidFill>
                  <a:prstClr val="black"/>
                </a:solidFill>
              </a:rPr>
              <a:t>σωμάτιο</a:t>
            </a:r>
            <a:r>
              <a:rPr lang="el-GR" dirty="0" smtClean="0">
                <a:solidFill>
                  <a:prstClr val="black"/>
                </a:solidFill>
              </a:rPr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dirty="0" smtClean="0">
                <a:solidFill>
                  <a:prstClr val="black"/>
                </a:solidFill>
              </a:rPr>
              <a:t>φωτοηλεκτρικό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prstClr val="black"/>
                </a:solidFill>
              </a:rPr>
              <a:t>Compton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0559710" y="5109520"/>
            <a:ext cx="148925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l-GR" b="1" u="sng" dirty="0" smtClean="0">
                <a:solidFill>
                  <a:prstClr val="black"/>
                </a:solidFill>
              </a:rPr>
              <a:t>κύμα</a:t>
            </a:r>
            <a:r>
              <a:rPr lang="en-US" b="1" dirty="0" smtClean="0">
                <a:solidFill>
                  <a:prstClr val="black"/>
                </a:solidFill>
              </a:rPr>
              <a:t>:</a:t>
            </a:r>
            <a:endParaRPr lang="el-GR" b="1" dirty="0" smtClean="0">
              <a:solidFill>
                <a:prstClr val="black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dirty="0" smtClean="0">
                <a:solidFill>
                  <a:prstClr val="black"/>
                </a:solidFill>
              </a:rPr>
              <a:t>συμβολή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dirty="0" smtClean="0">
                <a:solidFill>
                  <a:prstClr val="black"/>
                </a:solidFill>
              </a:rPr>
              <a:t>περίθλαση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dirty="0" smtClean="0">
                <a:solidFill>
                  <a:prstClr val="black"/>
                </a:solidFill>
              </a:rPr>
              <a:t>πόλωση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8565193" y="3859995"/>
            <a:ext cx="297427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2400" dirty="0">
                <a:solidFill>
                  <a:prstClr val="black"/>
                </a:solidFill>
              </a:rPr>
              <a:t>Δυαδική φύση φωτός</a:t>
            </a:r>
            <a:endParaRPr lang="en-US" sz="2400" dirty="0">
              <a:solidFill>
                <a:prstClr val="black"/>
              </a:solidFill>
            </a:endParaRPr>
          </a:p>
        </p:txBody>
      </p:sp>
      <p:cxnSp>
        <p:nvCxnSpPr>
          <p:cNvPr id="29" name="Straight Arrow Connector 28"/>
          <p:cNvCxnSpPr/>
          <p:nvPr/>
        </p:nvCxnSpPr>
        <p:spPr>
          <a:xfrm flipH="1">
            <a:off x="9209314" y="4321660"/>
            <a:ext cx="77491" cy="38834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>
            <a:off x="9286805" y="4321660"/>
            <a:ext cx="1729538" cy="78786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64769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 animBg="1"/>
      <p:bldP spid="8" grpId="0" animBg="1"/>
      <p:bldP spid="10" grpId="0"/>
      <p:bldP spid="11" grpId="0"/>
      <p:bldP spid="12" grpId="0" animBg="1"/>
      <p:bldP spid="13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57211" y="6308739"/>
            <a:ext cx="556408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https://www.cyberphysics.co.uk/topics/light/camera.htm</a:t>
            </a:r>
          </a:p>
        </p:txBody>
      </p:sp>
      <p:grpSp>
        <p:nvGrpSpPr>
          <p:cNvPr id="17" name="Group 16"/>
          <p:cNvGrpSpPr/>
          <p:nvPr/>
        </p:nvGrpSpPr>
        <p:grpSpPr>
          <a:xfrm>
            <a:off x="536439" y="478740"/>
            <a:ext cx="11176620" cy="5055473"/>
            <a:chOff x="949030" y="835574"/>
            <a:chExt cx="11176620" cy="5055473"/>
          </a:xfrm>
        </p:grpSpPr>
        <p:grpSp>
          <p:nvGrpSpPr>
            <p:cNvPr id="5" name="Group 4"/>
            <p:cNvGrpSpPr/>
            <p:nvPr/>
          </p:nvGrpSpPr>
          <p:grpSpPr>
            <a:xfrm>
              <a:off x="949030" y="835574"/>
              <a:ext cx="9944535" cy="5055473"/>
              <a:chOff x="945932" y="830320"/>
              <a:chExt cx="9944535" cy="5055473"/>
            </a:xfrm>
          </p:grpSpPr>
          <p:pic>
            <p:nvPicPr>
              <p:cNvPr id="2" name="Picture 1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1367845" y="840829"/>
                <a:ext cx="9522622" cy="5044964"/>
              </a:xfrm>
              <a:prstGeom prst="rect">
                <a:avLst/>
              </a:prstGeom>
            </p:spPr>
          </p:pic>
          <p:sp>
            <p:nvSpPr>
              <p:cNvPr id="3" name="TextBox 2"/>
              <p:cNvSpPr txBox="1"/>
              <p:nvPr/>
            </p:nvSpPr>
            <p:spPr>
              <a:xfrm>
                <a:off x="945932" y="830320"/>
                <a:ext cx="6190593" cy="1446550"/>
              </a:xfrm>
              <a:prstGeom prst="rect">
                <a:avLst/>
              </a:prstGeom>
              <a:ln w="76200">
                <a:solidFill>
                  <a:srgbClr val="D14C4C"/>
                </a:solidFill>
              </a:ln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l-GR" sz="4400" b="1" dirty="0" smtClean="0"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Αρχή λειτουργίας φωτογραφικής μηχανής</a:t>
                </a:r>
                <a:endParaRPr lang="en-US" sz="44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p:grpSp>
        <p:sp>
          <p:nvSpPr>
            <p:cNvPr id="7" name="Rectangle 6"/>
            <p:cNvSpPr/>
            <p:nvPr/>
          </p:nvSpPr>
          <p:spPr>
            <a:xfrm>
              <a:off x="9546336" y="1962615"/>
              <a:ext cx="1408176" cy="141620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9546336" y="2424669"/>
              <a:ext cx="2563888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l-GR" sz="2400" b="1" dirty="0" smtClean="0"/>
                <a:t>ψηφιακός αισθητήρας</a:t>
              </a:r>
              <a:r>
                <a:rPr lang="en-US" sz="2400" b="1" dirty="0" smtClean="0"/>
                <a:t> </a:t>
              </a:r>
              <a:r>
                <a:rPr lang="el-GR" sz="2400" b="1" dirty="0" smtClean="0"/>
                <a:t>ή </a:t>
              </a:r>
              <a:r>
                <a:rPr lang="en-US" sz="2400" b="1" dirty="0" smtClean="0"/>
                <a:t>film</a:t>
              </a:r>
              <a:endParaRPr lang="en-US" sz="2400" b="1" dirty="0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9355873" y="3378820"/>
              <a:ext cx="1405054" cy="1121786"/>
            </a:xfrm>
            <a:prstGeom prst="rect">
              <a:avLst/>
            </a:prstGeom>
            <a:solidFill>
              <a:schemeClr val="bg1"/>
            </a:solidFill>
            <a:ln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9422780" y="3363311"/>
              <a:ext cx="2702870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l-GR" sz="2400" b="1" dirty="0" smtClean="0"/>
                <a:t>Είδωλο</a:t>
              </a:r>
            </a:p>
            <a:p>
              <a:r>
                <a:rPr lang="el-GR" sz="2400" b="1" dirty="0" smtClean="0"/>
                <a:t>(πραγματικό &amp; αντεστραμμένο)</a:t>
              </a:r>
              <a:endParaRPr lang="en-US" sz="2400" b="1" dirty="0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1103971" y="2865863"/>
              <a:ext cx="2464419" cy="85185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1531099" y="2840167"/>
              <a:ext cx="1806497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l-GR" sz="2400" b="1" dirty="0" smtClean="0"/>
                <a:t>Φωτεινό αντικείμενο</a:t>
              </a:r>
              <a:endParaRPr lang="en-US" sz="2400" b="1" dirty="0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3242998" y="4237975"/>
              <a:ext cx="2282432" cy="47899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4795025" y="4716966"/>
              <a:ext cx="225254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l-GR" sz="2400" b="1" dirty="0" smtClean="0"/>
                <a:t>φωτογραφικός φακός</a:t>
              </a:r>
              <a:endParaRPr lang="en-US" sz="24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1280447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Rectangle 4"/>
          <p:cNvSpPr>
            <a:spLocks noGrp="1" noChangeArrowheads="1"/>
          </p:cNvSpPr>
          <p:nvPr>
            <p:ph type="title"/>
          </p:nvPr>
        </p:nvSpPr>
        <p:spPr>
          <a:xfrm>
            <a:off x="797578" y="153260"/>
            <a:ext cx="10515600" cy="1325563"/>
          </a:xfrm>
        </p:spPr>
        <p:txBody>
          <a:bodyPr/>
          <a:lstStyle/>
          <a:p>
            <a:pPr algn="ctr" eaLnBrk="1" hangingPunct="1">
              <a:defRPr/>
            </a:pPr>
            <a:r>
              <a:rPr lang="el-GR" dirty="0" smtClean="0"/>
              <a:t>Φωτογραφικός Φακός</a:t>
            </a:r>
          </a:p>
        </p:txBody>
      </p:sp>
      <p:pic>
        <p:nvPicPr>
          <p:cNvPr id="1026" name="Picture 2" descr="File:E-30-Cutmodel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4142" y="1478823"/>
            <a:ext cx="5057725" cy="3749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999190" y="5567850"/>
            <a:ext cx="438762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“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hlinkClick r:id="rId3"/>
              </a:rPr>
              <a:t>E-30-Cutmode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l” </a:t>
            </a:r>
            <a:r>
              <a:rPr lang="el-GR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από </a:t>
            </a:r>
            <a:r>
              <a:rPr lang="en-US" sz="1200" dirty="0">
                <a:hlinkClick r:id="rId4" tooltip="User:Hanabi123"/>
              </a:rPr>
              <a:t>Hanabi123</a:t>
            </a:r>
            <a:r>
              <a:rPr lang="el-GR" sz="1200" dirty="0"/>
              <a:t> </a:t>
            </a:r>
            <a:r>
              <a:rPr lang="el-GR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διαθέσιμο με άδεια </a:t>
            </a:r>
            <a:r>
              <a:rPr lang="en-US" sz="1200" dirty="0">
                <a:hlinkClick r:id="rId5"/>
              </a:rPr>
              <a:t>CC BY-SA 3.0</a:t>
            </a:r>
            <a:endParaRPr lang="en-US" sz="1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1027" name="Picture 3" descr="D:\Downloads\5015451864_39841f0ff1_z.jp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04255" y="1460490"/>
            <a:ext cx="4998720" cy="3749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6601788" y="5567850"/>
            <a:ext cx="438762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“</a:t>
            </a:r>
            <a:r>
              <a:rPr lang="en-US" sz="1200" dirty="0">
                <a:hlinkClick r:id="rId7"/>
              </a:rPr>
              <a:t>Lenses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” </a:t>
            </a:r>
            <a:r>
              <a:rPr lang="el-GR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από </a:t>
            </a:r>
            <a:r>
              <a:rPr lang="en-US" sz="1200" dirty="0">
                <a:hlinkClick r:id="rId8" tooltip="Go to Bob Bekian's photostream"/>
              </a:rPr>
              <a:t>Bob </a:t>
            </a:r>
            <a:r>
              <a:rPr lang="en-US" sz="1200" dirty="0" err="1">
                <a:hlinkClick r:id="rId8" tooltip="Go to Bob Bekian's photostream"/>
              </a:rPr>
              <a:t>Bekian</a:t>
            </a:r>
            <a:r>
              <a:rPr lang="el-GR" sz="1200" dirty="0"/>
              <a:t>  </a:t>
            </a:r>
            <a:r>
              <a:rPr lang="el-GR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διαθέσιμο με άδεια </a:t>
            </a:r>
            <a:r>
              <a:rPr lang="en-US" sz="1200" dirty="0">
                <a:hlinkClick r:id="rId9"/>
              </a:rPr>
              <a:t>CC BY-SA 2.0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945539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 txBox="1">
            <a:spLocks noChangeArrowheads="1"/>
          </p:cNvSpPr>
          <p:nvPr/>
        </p:nvSpPr>
        <p:spPr>
          <a:xfrm>
            <a:off x="992010" y="165650"/>
            <a:ext cx="10259570" cy="613513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l-GR" dirty="0" smtClean="0"/>
              <a:t>  </a:t>
            </a:r>
            <a:r>
              <a:rPr lang="en-US" dirty="0" smtClean="0"/>
              <a:t>ZOOM </a:t>
            </a:r>
            <a:r>
              <a:rPr lang="el-GR" dirty="0" smtClean="0"/>
              <a:t>     </a:t>
            </a:r>
            <a:r>
              <a:rPr lang="en-US" dirty="0" smtClean="0"/>
              <a:t> </a:t>
            </a:r>
            <a:r>
              <a:rPr lang="el-GR" dirty="0" smtClean="0"/>
              <a:t>     </a:t>
            </a:r>
            <a:r>
              <a:rPr lang="en-US" dirty="0" smtClean="0"/>
              <a:t>		</a:t>
            </a:r>
            <a:r>
              <a:rPr lang="el-GR" dirty="0" smtClean="0"/>
              <a:t>Ευρυγώνιος</a:t>
            </a:r>
            <a:r>
              <a:rPr lang="en-US" dirty="0" smtClean="0"/>
              <a:t>				</a:t>
            </a:r>
            <a:r>
              <a:rPr lang="el-GR" dirty="0" smtClean="0"/>
              <a:t>Τηλεφακός</a:t>
            </a:r>
          </a:p>
        </p:txBody>
      </p:sp>
      <p:pic>
        <p:nvPicPr>
          <p:cNvPr id="3" name="Picture 2" descr="File:Canon EF 16-35mm F2.8L USM ultra wide angle lens.jpg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801047" y="2876926"/>
            <a:ext cx="3891544" cy="3437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4302069" y="6100866"/>
            <a:ext cx="294900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“</a:t>
            </a:r>
            <a:r>
              <a:rPr lang="en-US" sz="1200" dirty="0">
                <a:solidFill>
                  <a:prstClr val="black"/>
                </a:solidFill>
                <a:latin typeface="Calibri"/>
                <a:hlinkClick r:id="rId3"/>
              </a:rPr>
              <a:t>Canon EF 16-35mm F2.8L USM ultra wide angle lens</a:t>
            </a:r>
            <a:r>
              <a:rPr lang="en-US" sz="12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” </a:t>
            </a:r>
            <a:r>
              <a:rPr lang="el-GR" sz="12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από </a:t>
            </a:r>
            <a:r>
              <a:rPr lang="en-US" sz="1200" dirty="0">
                <a:solidFill>
                  <a:prstClr val="black"/>
                </a:solidFill>
                <a:latin typeface="Calibri"/>
                <a:hlinkClick r:id="rId4" tooltip="User:Jacopo Werther"/>
              </a:rPr>
              <a:t>Jacopo </a:t>
            </a:r>
            <a:r>
              <a:rPr lang="en-US" sz="1200" dirty="0" err="1" smtClean="0">
                <a:solidFill>
                  <a:prstClr val="black"/>
                </a:solidFill>
                <a:latin typeface="Calibri"/>
                <a:hlinkClick r:id="rId4" tooltip="User:Jacopo Werther"/>
              </a:rPr>
              <a:t>Werther</a:t>
            </a:r>
            <a:r>
              <a:rPr lang="en-US" sz="1200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el-GR" sz="12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διαθέσιμο με άδεια </a:t>
            </a:r>
            <a:r>
              <a:rPr lang="en-US" sz="1200" dirty="0">
                <a:solidFill>
                  <a:prstClr val="black"/>
                </a:solidFill>
                <a:latin typeface="Calibri"/>
                <a:hlinkClick r:id="rId5"/>
              </a:rPr>
              <a:t>CC BY 2.0</a:t>
            </a:r>
            <a:endParaRPr lang="en-US" sz="1200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5" name="Picture 4" descr="File:Canon Zoom Lens EF 35-70mm 1to3.5-4.5.jp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4626" y="1027612"/>
            <a:ext cx="3314142" cy="4418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473003" y="5652379"/>
            <a:ext cx="294900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“</a:t>
            </a:r>
            <a:r>
              <a:rPr lang="en-US" sz="1200" dirty="0">
                <a:solidFill>
                  <a:prstClr val="black"/>
                </a:solidFill>
                <a:latin typeface="Calibri"/>
                <a:hlinkClick r:id="rId7"/>
              </a:rPr>
              <a:t>Canon Zoom Lens EF 35-70mm 1to3.5-4.5</a:t>
            </a:r>
            <a:r>
              <a:rPr lang="en-US" sz="12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” </a:t>
            </a:r>
            <a:r>
              <a:rPr lang="el-GR" sz="12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από </a:t>
            </a:r>
            <a:r>
              <a:rPr lang="en-US" sz="1200" dirty="0">
                <a:solidFill>
                  <a:prstClr val="black"/>
                </a:solidFill>
                <a:latin typeface="Calibri"/>
                <a:hlinkClick r:id="rId8" tooltip="User:Tobias &quot;ToMar&quot; Maier"/>
              </a:rPr>
              <a:t>Tobias "</a:t>
            </a:r>
            <a:r>
              <a:rPr lang="en-US" sz="1200" dirty="0" err="1">
                <a:solidFill>
                  <a:prstClr val="black"/>
                </a:solidFill>
                <a:latin typeface="Calibri"/>
                <a:hlinkClick r:id="rId8" tooltip="User:Tobias &quot;ToMar&quot; Maier"/>
              </a:rPr>
              <a:t>ToMar</a:t>
            </a:r>
            <a:r>
              <a:rPr lang="en-US" sz="1200" dirty="0">
                <a:solidFill>
                  <a:prstClr val="black"/>
                </a:solidFill>
                <a:latin typeface="Calibri"/>
                <a:hlinkClick r:id="rId8" tooltip="User:Tobias &quot;ToMar&quot; Maier"/>
              </a:rPr>
              <a:t>" </a:t>
            </a:r>
            <a:r>
              <a:rPr lang="en-US" sz="1200" dirty="0" smtClean="0">
                <a:solidFill>
                  <a:prstClr val="black"/>
                </a:solidFill>
                <a:latin typeface="Calibri"/>
                <a:hlinkClick r:id="rId8" tooltip="User:Tobias &quot;ToMar&quot; Maier"/>
              </a:rPr>
              <a:t>Maier</a:t>
            </a:r>
            <a:r>
              <a:rPr lang="en-US" sz="1200" dirty="0" smtClean="0">
                <a:solidFill>
                  <a:prstClr val="black"/>
                </a:solidFill>
                <a:latin typeface="Calibri"/>
              </a:rPr>
              <a:t>  </a:t>
            </a:r>
            <a:r>
              <a:rPr lang="el-GR" sz="12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διαθέσιμο με άδεια </a:t>
            </a:r>
            <a:r>
              <a:rPr lang="en-US" sz="1200" dirty="0">
                <a:solidFill>
                  <a:prstClr val="black"/>
                </a:solidFill>
                <a:latin typeface="Calibri"/>
                <a:hlinkClick r:id="rId9"/>
              </a:rPr>
              <a:t>CC BY-SA 3.0</a:t>
            </a:r>
            <a:endParaRPr lang="en-US" sz="1200" dirty="0">
              <a:solidFill>
                <a:prstClr val="black">
                  <a:lumMod val="75000"/>
                  <a:lumOff val="25000"/>
                </a:prstClr>
              </a:solidFill>
              <a:latin typeface="Calibri"/>
            </a:endParaRPr>
          </a:p>
        </p:txBody>
      </p:sp>
      <p:pic>
        <p:nvPicPr>
          <p:cNvPr id="8" name="Picture 2" descr="https://upload.wikimedia.org/wikipedia/commons/thumb/1/13/Sigma_150-500_APO_HSM.JPG/1280px-Sigma_150-500_APO_HSM.JPG"/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37823" y="3111188"/>
            <a:ext cx="3610288" cy="2834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8385975" y="6123168"/>
            <a:ext cx="294900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2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  <a:hlinkClick r:id="rId11"/>
              </a:rPr>
              <a:t>“</a:t>
            </a:r>
            <a:r>
              <a:rPr lang="en-US" sz="1200" dirty="0">
                <a:solidFill>
                  <a:prstClr val="black"/>
                </a:solidFill>
                <a:latin typeface="Calibri"/>
                <a:hlinkClick r:id="rId11"/>
              </a:rPr>
              <a:t>Sigma 150-500 APO </a:t>
            </a:r>
            <a:r>
              <a:rPr lang="en-US" sz="1200" dirty="0" smtClean="0">
                <a:solidFill>
                  <a:prstClr val="black"/>
                </a:solidFill>
                <a:latin typeface="Calibri"/>
                <a:hlinkClick r:id="rId11"/>
              </a:rPr>
              <a:t>HSM</a:t>
            </a:r>
            <a:r>
              <a:rPr lang="en-US" sz="12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” </a:t>
            </a:r>
            <a:r>
              <a:rPr lang="el-GR" sz="12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από </a:t>
            </a:r>
            <a:r>
              <a:rPr lang="en-US" sz="1200" dirty="0" err="1" smtClean="0">
                <a:solidFill>
                  <a:prstClr val="black"/>
                </a:solidFill>
                <a:latin typeface="Calibri"/>
                <a:hlinkClick r:id="rId12"/>
              </a:rPr>
              <a:t>Yerpo</a:t>
            </a:r>
            <a:r>
              <a:rPr lang="en-US" sz="1200" dirty="0" smtClean="0">
                <a:solidFill>
                  <a:prstClr val="black"/>
                </a:solidFill>
                <a:latin typeface="Calibri"/>
                <a:hlinkClick r:id="rId8" tooltip="User:Tobias &quot;ToMar&quot; Maier"/>
              </a:rPr>
              <a:t> Maier</a:t>
            </a:r>
            <a:r>
              <a:rPr lang="en-US" sz="1200" dirty="0" smtClean="0">
                <a:solidFill>
                  <a:prstClr val="black"/>
                </a:solidFill>
                <a:latin typeface="Calibri"/>
              </a:rPr>
              <a:t>  </a:t>
            </a:r>
            <a:r>
              <a:rPr lang="el-GR" sz="12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διαθέσιμο με άδεια </a:t>
            </a:r>
            <a:r>
              <a:rPr lang="en-US" sz="1200" dirty="0" smtClean="0">
                <a:solidFill>
                  <a:prstClr val="black"/>
                </a:solidFill>
                <a:latin typeface="Calibri"/>
                <a:hlinkClick r:id="rId9"/>
              </a:rPr>
              <a:t>CC BY-SA 3.0</a:t>
            </a:r>
            <a:endParaRPr lang="en-US" sz="1200" dirty="0">
              <a:solidFill>
                <a:prstClr val="black">
                  <a:lumMod val="75000"/>
                  <a:lumOff val="25000"/>
                </a:prstClr>
              </a:solidFill>
              <a:latin typeface="Calibri"/>
            </a:endParaRPr>
          </a:p>
        </p:txBody>
      </p:sp>
      <p:pic>
        <p:nvPicPr>
          <p:cNvPr id="10" name="Picture 5"/>
          <p:cNvPicPr>
            <a:picLocks noChangeAspect="1" noChangeArrowheads="1"/>
          </p:cNvPicPr>
          <p:nvPr/>
        </p:nvPicPr>
        <p:blipFill rotWithShape="1"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9778" r="51097" b="7938"/>
          <a:stretch/>
        </p:blipFill>
        <p:spPr>
          <a:xfrm>
            <a:off x="4197382" y="857220"/>
            <a:ext cx="2651411" cy="2131305"/>
          </a:xfrm>
          <a:prstGeom prst="rect">
            <a:avLst/>
          </a:prstGeom>
        </p:spPr>
      </p:pic>
      <p:pic>
        <p:nvPicPr>
          <p:cNvPr id="11" name="Picture 5"/>
          <p:cNvPicPr>
            <a:picLocks noChangeAspect="1" noChangeArrowheads="1"/>
          </p:cNvPicPr>
          <p:nvPr/>
        </p:nvPicPr>
        <p:blipFill rotWithShape="1"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0891" b="13792"/>
          <a:stretch/>
        </p:blipFill>
        <p:spPr>
          <a:xfrm rot="16200000">
            <a:off x="8575010" y="126409"/>
            <a:ext cx="2194560" cy="3581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205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4" name="Rectangle 4"/>
          <p:cNvSpPr>
            <a:spLocks noGrp="1" noChangeArrowheads="1"/>
          </p:cNvSpPr>
          <p:nvPr>
            <p:ph type="title"/>
          </p:nvPr>
        </p:nvSpPr>
        <p:spPr>
          <a:xfrm>
            <a:off x="548268" y="324254"/>
            <a:ext cx="10515600" cy="549381"/>
          </a:xfrm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l-GR" dirty="0" smtClean="0"/>
              <a:t>Διάφραγμα φωτογραφικού φακού</a:t>
            </a:r>
          </a:p>
        </p:txBody>
      </p:sp>
      <p:pic>
        <p:nvPicPr>
          <p:cNvPr id="12290" name="Picture 2" descr="https://upload.wikimedia.org/wikipedia/commons/thumb/b/bc/16_minolta_50mm.jpg/1024px-16_minolta_50mm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45804" y="1083620"/>
            <a:ext cx="8100392" cy="5062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4381039" y="6261915"/>
            <a:ext cx="422956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“</a:t>
            </a:r>
            <a:r>
              <a:rPr lang="en-US" sz="1200" dirty="0">
                <a:hlinkClick r:id="rId3"/>
              </a:rPr>
              <a:t>16 </a:t>
            </a:r>
            <a:r>
              <a:rPr lang="en-US" sz="1200" dirty="0" err="1">
                <a:hlinkClick r:id="rId3"/>
              </a:rPr>
              <a:t>minolta</a:t>
            </a:r>
            <a:r>
              <a:rPr lang="en-US" sz="1200" dirty="0">
                <a:hlinkClick r:id="rId3"/>
              </a:rPr>
              <a:t> 50mm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”</a:t>
            </a:r>
            <a:r>
              <a:rPr lang="el-GR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από </a:t>
            </a:r>
            <a:r>
              <a:rPr lang="en-US" sz="1200" dirty="0" err="1">
                <a:hlinkClick r:id="rId4"/>
              </a:rPr>
              <a:t>Leonrw</a:t>
            </a:r>
            <a:r>
              <a:rPr lang="el-GR" sz="1200" dirty="0"/>
              <a:t> </a:t>
            </a:r>
            <a:r>
              <a:rPr lang="el-GR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διαθέσιμο με άδεια </a:t>
            </a:r>
            <a:r>
              <a:rPr lang="en-US" sz="1200" dirty="0">
                <a:hlinkClick r:id="rId5"/>
              </a:rPr>
              <a:t>CC BY 3.0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795845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2354</TotalTime>
  <Words>1065</Words>
  <Application>Microsoft Office PowerPoint</Application>
  <PresentationFormat>Custom</PresentationFormat>
  <Paragraphs>177</Paragraphs>
  <Slides>34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34</vt:i4>
      </vt:variant>
    </vt:vector>
  </HeadingPairs>
  <TitlesOfParts>
    <vt:vector size="36" baseType="lpstr">
      <vt:lpstr>Office Theme</vt:lpstr>
      <vt:lpstr>1_Office Theme</vt:lpstr>
      <vt:lpstr>PowerPoint Presentation</vt:lpstr>
      <vt:lpstr>Φωτογραφική Μηχανή  Made in Greece (1954)</vt:lpstr>
      <vt:lpstr>Ανθρώπινος Οφθαλμός        Κάμερα</vt:lpstr>
      <vt:lpstr>Isaac Newton (1669): σωματίδια</vt:lpstr>
      <vt:lpstr>M. Planck    –      A. Einstein</vt:lpstr>
      <vt:lpstr>PowerPoint Presentation</vt:lpstr>
      <vt:lpstr>Φωτογραφικός Φακός</vt:lpstr>
      <vt:lpstr>PowerPoint Presentation</vt:lpstr>
      <vt:lpstr>Διάφραγμα φωτογραφικού φακού</vt:lpstr>
      <vt:lpstr>PowerPoint Presentation</vt:lpstr>
      <vt:lpstr>PowerPoint Presentation</vt:lpstr>
      <vt:lpstr>PowerPoint Presentation</vt:lpstr>
      <vt:lpstr>PowerPoint Presentation</vt:lpstr>
      <vt:lpstr>Μηχανισμοί αλληλεπίδρασης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account</dc:creator>
  <cp:lastModifiedBy>User</cp:lastModifiedBy>
  <cp:revision>57</cp:revision>
  <dcterms:created xsi:type="dcterms:W3CDTF">2024-09-19T06:08:15Z</dcterms:created>
  <dcterms:modified xsi:type="dcterms:W3CDTF">2025-10-09T13:28:42Z</dcterms:modified>
</cp:coreProperties>
</file>