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0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1" r:id="rId12"/>
    <p:sldId id="284" r:id="rId13"/>
    <p:sldId id="285" r:id="rId14"/>
    <p:sldId id="286" r:id="rId15"/>
    <p:sldId id="287" r:id="rId16"/>
    <p:sldId id="288" r:id="rId17"/>
    <p:sldId id="302" r:id="rId18"/>
    <p:sldId id="289" r:id="rId19"/>
    <p:sldId id="290" r:id="rId20"/>
    <p:sldId id="291" r:id="rId21"/>
    <p:sldId id="303" r:id="rId22"/>
    <p:sldId id="256" r:id="rId23"/>
    <p:sldId id="269" r:id="rId24"/>
    <p:sldId id="271" r:id="rId25"/>
    <p:sldId id="279" r:id="rId26"/>
    <p:sldId id="262" r:id="rId27"/>
    <p:sldId id="281" r:id="rId28"/>
    <p:sldId id="280" r:id="rId29"/>
    <p:sldId id="278" r:id="rId30"/>
    <p:sldId id="258" r:id="rId31"/>
    <p:sldId id="259" r:id="rId32"/>
    <p:sldId id="260" r:id="rId33"/>
    <p:sldId id="268" r:id="rId34"/>
    <p:sldId id="263" r:id="rId35"/>
    <p:sldId id="282" r:id="rId36"/>
    <p:sldId id="266" r:id="rId37"/>
    <p:sldId id="270" r:id="rId38"/>
    <p:sldId id="265" r:id="rId39"/>
    <p:sldId id="272" r:id="rId40"/>
    <p:sldId id="275" r:id="rId41"/>
    <p:sldId id="276" r:id="rId42"/>
    <p:sldId id="264" r:id="rId43"/>
    <p:sldId id="27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58" autoAdjust="0"/>
    <p:restoredTop sz="94660"/>
  </p:normalViewPr>
  <p:slideViewPr>
    <p:cSldViewPr snapToGrid="0">
      <p:cViewPr>
        <p:scale>
          <a:sx n="70" d="100"/>
          <a:sy n="70" d="100"/>
        </p:scale>
        <p:origin x="619" y="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10DD-9F8C-47CC-847A-B2368ACA2AB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3996-FD30-4EFB-9F9D-B6B9DD57B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9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10DD-9F8C-47CC-847A-B2368ACA2AB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3996-FD30-4EFB-9F9D-B6B9DD57B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96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10DD-9F8C-47CC-847A-B2368ACA2AB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3996-FD30-4EFB-9F9D-B6B9DD57B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27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79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42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53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017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37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36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75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05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10DD-9F8C-47CC-847A-B2368ACA2AB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3996-FD30-4EFB-9F9D-B6B9DD57B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47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48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7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10DD-9F8C-47CC-847A-B2368ACA2AB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3996-FD30-4EFB-9F9D-B6B9DD57B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93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10DD-9F8C-47CC-847A-B2368ACA2AB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3996-FD30-4EFB-9F9D-B6B9DD57B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9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10DD-9F8C-47CC-847A-B2368ACA2AB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3996-FD30-4EFB-9F9D-B6B9DD57B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8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10DD-9F8C-47CC-847A-B2368ACA2AB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3996-FD30-4EFB-9F9D-B6B9DD57B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33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10DD-9F8C-47CC-847A-B2368ACA2AB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3996-FD30-4EFB-9F9D-B6B9DD57B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96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10DD-9F8C-47CC-847A-B2368ACA2AB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3996-FD30-4EFB-9F9D-B6B9DD57B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4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10DD-9F8C-47CC-847A-B2368ACA2AB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3996-FD30-4EFB-9F9D-B6B9DD57B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39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410DD-9F8C-47CC-847A-B2368ACA2AB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3996-FD30-4EFB-9F9D-B6B9DD57B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0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60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ircular.Polarization.Circularly.Polarized.Light_Circular.Polarizer_Creating.Left.Handed.Helix.View-el.sv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commons.wikimedia.org/wiki/User:Ggia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infocellar.com/networks/fiber-optics/fiber.htm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screencast.com/t/iE4TbHReD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29.png"/><Relationship Id="rId7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0.png"/><Relationship Id="rId7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0.png"/><Relationship Id="rId5" Type="http://schemas.openxmlformats.org/officeDocument/2006/relationships/image" Target="../media/image320.png"/><Relationship Id="rId4" Type="http://schemas.openxmlformats.org/officeDocument/2006/relationships/image" Target="../media/image3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deed.en" TargetMode="External"/><Relationship Id="rId3" Type="http://schemas.openxmlformats.org/officeDocument/2006/relationships/image" Target="../media/image9.jpeg"/><Relationship Id="rId7" Type="http://schemas.openxmlformats.org/officeDocument/2006/relationships/hyperlink" Target="https://www.flickr.com/photos/dominicspics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User:Zephyris" TargetMode="External"/><Relationship Id="rId5" Type="http://schemas.openxmlformats.org/officeDocument/2006/relationships/hyperlink" Target="https://commons.wikimedia.org/wiki/File:Birefringence_Stress_Plastic.JPG" TargetMode="External"/><Relationship Id="rId4" Type="http://schemas.openxmlformats.org/officeDocument/2006/relationships/hyperlink" Target="http://cargocollective.com/rosetta/Photoelasticity" TargetMode="Externa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72" y="18238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sz="4800" b="1" spc="2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ΠΟΛΩΣΗ</a:t>
            </a:r>
            <a:endParaRPr lang="en-US" sz="4800" b="1" spc="2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9148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72" y="18238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sz="4800" b="1" spc="2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ΣΥΜΒΟΛΗ</a:t>
            </a:r>
            <a:endParaRPr lang="en-US" sz="4800" b="1" spc="2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7505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50AEEE0-C821-4151-9CD5-AF509D276E48}"/>
              </a:ext>
            </a:extLst>
          </p:cNvPr>
          <p:cNvSpPr txBox="1">
            <a:spLocks/>
          </p:cNvSpPr>
          <p:nvPr/>
        </p:nvSpPr>
        <p:spPr>
          <a:xfrm>
            <a:off x="1415480" y="54700"/>
            <a:ext cx="10058400" cy="769441"/>
          </a:xfrm>
          <a:prstGeom prst="rect">
            <a:avLst/>
          </a:prstGeom>
        </p:spPr>
        <p:txBody>
          <a:bodyPr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algn="ctr"/>
            <a:r>
              <a:rPr lang="el-GR" kern="0" dirty="0" smtClean="0"/>
              <a:t>Μέτωπο Κύματος</a:t>
            </a:r>
          </a:p>
        </p:txBody>
      </p:sp>
      <p:sp>
        <p:nvSpPr>
          <p:cNvPr id="3" name="Rectangle 2"/>
          <p:cNvSpPr/>
          <p:nvPr/>
        </p:nvSpPr>
        <p:spPr>
          <a:xfrm>
            <a:off x="335360" y="984998"/>
            <a:ext cx="108732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  <a:tabLst>
                <a:tab pos="9434513" algn="l"/>
              </a:tabLst>
            </a:pPr>
            <a:r>
              <a:rPr lang="el-GR" sz="3200" kern="0" dirty="0"/>
              <a:t>Τα σημεία στα οποία η διαταραχή φτάνει την ίδια χρονική στιγμή, άρα έχει την ίδια </a:t>
            </a:r>
            <a:r>
              <a:rPr lang="el-GR" sz="3200" kern="0" dirty="0" smtClean="0"/>
              <a:t>φάση :</a:t>
            </a:r>
            <a:endParaRPr lang="el-GR" sz="3200" kern="0" dirty="0"/>
          </a:p>
          <a:p>
            <a:pPr marL="461963" algn="just">
              <a:tabLst>
                <a:tab pos="9434513" algn="l"/>
              </a:tabLst>
            </a:pPr>
            <a:r>
              <a:rPr lang="el-GR" sz="3200" kern="0" dirty="0"/>
              <a:t>Όλα τα σημεία του μετώπου </a:t>
            </a:r>
            <a:r>
              <a:rPr lang="el-GR" sz="3200" kern="0" dirty="0" smtClean="0"/>
              <a:t>κύματος εκτελούν </a:t>
            </a:r>
            <a:r>
              <a:rPr lang="el-GR" sz="3200" kern="0" dirty="0"/>
              <a:t>ταυτόχρονα την ίδια κίνηση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818" r="10482"/>
          <a:stretch/>
        </p:blipFill>
        <p:spPr>
          <a:xfrm>
            <a:off x="983432" y="3228282"/>
            <a:ext cx="4263264" cy="3307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3218120"/>
            <a:ext cx="4097026" cy="32503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15680" y="6202096"/>
            <a:ext cx="4490909" cy="338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dirty="0"/>
              <a:t>https://atomstalk.com/blogs/huygens-principle/</a:t>
            </a:r>
          </a:p>
        </p:txBody>
      </p:sp>
    </p:spTree>
    <p:extLst>
      <p:ext uri="{BB962C8B-B14F-4D97-AF65-F5344CB8AC3E}">
        <p14:creationId xmlns:p14="http://schemas.microsoft.com/office/powerpoint/2010/main" val="104826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23DA2DA-5DC4-4CD0-8CCD-CD078D241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1" y="130632"/>
            <a:ext cx="10515600" cy="701731"/>
          </a:xfrm>
        </p:spPr>
        <p:txBody>
          <a:bodyPr>
            <a:spAutoFit/>
          </a:bodyPr>
          <a:lstStyle/>
          <a:p>
            <a:pPr algn="ctr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Συμβολή κυμάτων σε υδάτινη επιφάνεια</a:t>
            </a:r>
          </a:p>
        </p:txBody>
      </p:sp>
      <p:pic>
        <p:nvPicPr>
          <p:cNvPr id="2050" name="Picture 2" descr="τετράδια φυσικής: Γ' Λυκείου - Συμβολή κυμάτων (Θεωρία - ερωτήσεις ...">
            <a:extLst>
              <a:ext uri="{FF2B5EF4-FFF2-40B4-BE49-F238E27FC236}">
                <a16:creationId xmlns:a16="http://schemas.microsoft.com/office/drawing/2014/main" xmlns="" id="{AFDF92E5-250A-4507-AD35-72918603BC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56" y="1228071"/>
            <a:ext cx="6526019" cy="516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64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D350B38F-BC33-49BB-8A37-0A05D58DC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2466" y="85277"/>
            <a:ext cx="9300349" cy="1311128"/>
          </a:xfr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Συμβολή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φωτεινών κυμάτων </a:t>
            </a:r>
            <a:b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 πείραμα του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(1801)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Το Πείραμα της Διπλής Σχισμής | Enquire">
            <a:extLst>
              <a:ext uri="{FF2B5EF4-FFF2-40B4-BE49-F238E27FC236}">
                <a16:creationId xmlns:a16="http://schemas.microsoft.com/office/drawing/2014/main" xmlns="" id="{4195AE5B-3130-4D47-9C91-6E0229530B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37" y="1614459"/>
            <a:ext cx="6457629" cy="427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White Light Interferometry - Nanoscience Instruments">
            <a:extLst>
              <a:ext uri="{FF2B5EF4-FFF2-40B4-BE49-F238E27FC236}">
                <a16:creationId xmlns:a16="http://schemas.microsoft.com/office/drawing/2014/main" xmlns="" id="{6AAAF4A5-77F6-4882-9441-933DABBB1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475" y="1273263"/>
            <a:ext cx="3473233" cy="461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4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7DF8E6E-9A0D-48C8-A793-49DFD3EA9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17" y="222038"/>
            <a:ext cx="8961863" cy="701731"/>
          </a:xfr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Λεπτά υμένια, </a:t>
            </a:r>
            <a:r>
              <a:rPr lang="el-G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χρώματα </a:t>
            </a:r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 συμβολή</a:t>
            </a:r>
          </a:p>
        </p:txBody>
      </p:sp>
      <p:pic>
        <p:nvPicPr>
          <p:cNvPr id="6" name="Picture 11" descr="Catenoid by the_exploratorium.">
            <a:extLst>
              <a:ext uri="{FF2B5EF4-FFF2-40B4-BE49-F238E27FC236}">
                <a16:creationId xmlns:a16="http://schemas.microsoft.com/office/drawing/2014/main" xmlns="" id="{F865AE38-6F3D-4749-9372-111578A146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r="3" b="1522"/>
          <a:stretch/>
        </p:blipFill>
        <p:spPr bwMode="auto">
          <a:xfrm rot="16200000">
            <a:off x="5897829" y="2276636"/>
            <a:ext cx="4996912" cy="272558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196" name="Picture 4" descr="Κεφάλαιο 34 Κυµατική Φύση του Φωτός; Συµβολή">
            <a:extLst>
              <a:ext uri="{FF2B5EF4-FFF2-40B4-BE49-F238E27FC236}">
                <a16:creationId xmlns:a16="http://schemas.microsoft.com/office/drawing/2014/main" xmlns="" id="{96EBEF5C-3878-43DA-88BE-53732CCD9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5" y="1140974"/>
            <a:ext cx="5242528" cy="207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Soap Film in Bubble Hoop Photo I by the_exploratorium.">
            <a:extLst>
              <a:ext uri="{FF2B5EF4-FFF2-40B4-BE49-F238E27FC236}">
                <a16:creationId xmlns:a16="http://schemas.microsoft.com/office/drawing/2014/main" xmlns="" id="{8F059BD3-D71C-4553-9CAC-ADDFB7E0A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9281" y="3645962"/>
            <a:ext cx="4389120" cy="291876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29768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7DF8E6E-9A0D-48C8-A793-49DFD3EA9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335" y="163322"/>
            <a:ext cx="8961863" cy="701731"/>
          </a:xfr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Λεπτά υμένια, </a:t>
            </a:r>
            <a:r>
              <a:rPr lang="el-G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χρώματα </a:t>
            </a:r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 συμβολή</a:t>
            </a:r>
          </a:p>
        </p:txBody>
      </p:sp>
      <p:pic>
        <p:nvPicPr>
          <p:cNvPr id="5" name="Picture 7" descr="Soap Film in Bubble Hoop Photo I by the_exploratorium.">
            <a:extLst>
              <a:ext uri="{FF2B5EF4-FFF2-40B4-BE49-F238E27FC236}">
                <a16:creationId xmlns:a16="http://schemas.microsoft.com/office/drawing/2014/main" xmlns="" id="{8F059BD3-D71C-4553-9CAC-ADDFB7E0A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412" y="1292737"/>
            <a:ext cx="4389120" cy="291876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2" descr="Chapter 37">
            <a:extLst>
              <a:ext uri="{FF2B5EF4-FFF2-40B4-BE49-F238E27FC236}">
                <a16:creationId xmlns:a16="http://schemas.microsoft.com/office/drawing/2014/main" xmlns="" id="{51EE21DA-3078-48CA-ADDB-750E7ABCBC5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5" b="19943"/>
          <a:stretch/>
        </p:blipFill>
        <p:spPr bwMode="auto">
          <a:xfrm>
            <a:off x="5517931" y="1061593"/>
            <a:ext cx="3450141" cy="33810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xmlns="" id="{6D123881-35D3-46C3-934C-EB9BFA3DA8ED}"/>
              </a:ext>
            </a:extLst>
          </p:cNvPr>
          <p:cNvSpPr txBox="1">
            <a:spLocks/>
          </p:cNvSpPr>
          <p:nvPr/>
        </p:nvSpPr>
        <p:spPr>
          <a:xfrm>
            <a:off x="360412" y="4835724"/>
            <a:ext cx="9067783" cy="15122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 smtClean="0"/>
              <a:t>Διαφορά οπτικών δρόμων 1, 2 : 2</a:t>
            </a:r>
            <a:r>
              <a:rPr lang="en-US" dirty="0" err="1" smtClean="0"/>
              <a:t>nt</a:t>
            </a:r>
            <a:r>
              <a:rPr lang="el-GR" dirty="0" smtClean="0"/>
              <a:t> συνδ – (λ/2)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l-GR" dirty="0" smtClean="0"/>
          </a:p>
          <a:p>
            <a:r>
              <a:rPr lang="el-GR" dirty="0" smtClean="0"/>
              <a:t>Διαφορά οπτικών δρόμων 3, 4 : 2</a:t>
            </a:r>
            <a:r>
              <a:rPr lang="en-US" dirty="0" err="1" smtClean="0"/>
              <a:t>nt</a:t>
            </a:r>
            <a:r>
              <a:rPr lang="el-GR" dirty="0" smtClean="0"/>
              <a:t> συνδ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95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72" y="18238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sz="4800" b="1" spc="2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ΠΕΡΙΘΛΑΣΗ</a:t>
            </a:r>
            <a:endParaRPr lang="en-US" sz="4800" b="1" spc="2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1675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BCD7387-CFD5-4696-B030-7DC07963C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6063" y="283633"/>
            <a:ext cx="10515600" cy="701731"/>
          </a:xfrm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Περίθλαση φωτός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AFCB934-800B-4700-9CAE-95D6A0B11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999" y="1288604"/>
            <a:ext cx="9489762" cy="3891136"/>
          </a:xfrm>
        </p:spPr>
        <p:txBody>
          <a:bodyPr/>
          <a:lstStyle/>
          <a:p>
            <a:pPr algn="just">
              <a:lnSpc>
                <a:spcPct val="125000"/>
              </a:lnSpc>
            </a:pPr>
            <a:r>
              <a:rPr lang="el-GR" dirty="0"/>
              <a:t>Η «κάμψη» του φωτός στα όρια ενός αδιαφανούς εμπόδιου έχει σαν αποτέλεσμα την «αλλοίωση» των άκρων της γεωμετρικής σκιάς. Το φαινόμενο αυτό που καταστρατηγεί την λογική της ευθύγραμμης διάδοσης του φωτός καλείται </a:t>
            </a:r>
            <a:r>
              <a:rPr lang="el-GR" b="1" dirty="0"/>
              <a:t>περίθλαση</a:t>
            </a:r>
            <a:r>
              <a:rPr lang="el-GR" dirty="0"/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094" y="3807288"/>
            <a:ext cx="4395597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8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8B76E82-FF70-4029-8C81-4C535664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161" y="805594"/>
            <a:ext cx="6276278" cy="535531"/>
          </a:xfr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Laser – </a:t>
            </a:r>
            <a:r>
              <a:rPr lang="el-GR" sz="3200" dirty="0"/>
              <a:t>κυκλικό άνοιγμα</a:t>
            </a:r>
          </a:p>
        </p:txBody>
      </p:sp>
      <p:pic>
        <p:nvPicPr>
          <p:cNvPr id="2050" name="Picture 2" descr="Scientists Say: Diffraction | Science News for Students">
            <a:extLst>
              <a:ext uri="{FF2B5EF4-FFF2-40B4-BE49-F238E27FC236}">
                <a16:creationId xmlns:a16="http://schemas.microsoft.com/office/drawing/2014/main" xmlns="" id="{52EDDD0F-857C-4DB3-B4C1-BE10D691C0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507" y="1538392"/>
            <a:ext cx="5560741" cy="297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1AF6F259-CB5C-4AE4-A036-1A62E3A20F41}"/>
              </a:ext>
            </a:extLst>
          </p:cNvPr>
          <p:cNvSpPr txBox="1">
            <a:spLocks/>
          </p:cNvSpPr>
          <p:nvPr/>
        </p:nvSpPr>
        <p:spPr>
          <a:xfrm>
            <a:off x="31594" y="809683"/>
            <a:ext cx="4549698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Poisson/</a:t>
            </a:r>
            <a:r>
              <a:rPr lang="en-US" sz="3200" dirty="0" err="1" smtClean="0"/>
              <a:t>Arago</a:t>
            </a:r>
            <a:r>
              <a:rPr lang="en-US" sz="3200" dirty="0" smtClean="0"/>
              <a:t> spot (1820)</a:t>
            </a:r>
            <a:endParaRPr lang="el-GR" sz="3200" dirty="0"/>
          </a:p>
        </p:txBody>
      </p:sp>
      <p:pic>
        <p:nvPicPr>
          <p:cNvPr id="5" name="Picture 2" descr="Arago spot - Wikipedia">
            <a:extLst>
              <a:ext uri="{FF2B5EF4-FFF2-40B4-BE49-F238E27FC236}">
                <a16:creationId xmlns:a16="http://schemas.microsoft.com/office/drawing/2014/main" xmlns="" id="{127FAA3D-7870-4E8E-B851-F41F85F86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8" y="1538392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Τίτλος 1">
            <a:extLst>
              <a:ext uri="{FF2B5EF4-FFF2-40B4-BE49-F238E27FC236}">
                <a16:creationId xmlns:a16="http://schemas.microsoft.com/office/drawing/2014/main" xmlns="" id="{3BCD7387-CFD5-4696-B030-7DC07963CBE4}"/>
              </a:ext>
            </a:extLst>
          </p:cNvPr>
          <p:cNvSpPr txBox="1">
            <a:spLocks/>
          </p:cNvSpPr>
          <p:nvPr/>
        </p:nvSpPr>
        <p:spPr>
          <a:xfrm>
            <a:off x="-24161" y="142809"/>
            <a:ext cx="1051560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Περίθλαση φωτός</a:t>
            </a:r>
            <a:endParaRPr lang="el-GR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Arrow Connector 6"/>
          <p:cNvCxnSpPr>
            <a:stCxn id="4" idx="2"/>
          </p:cNvCxnSpPr>
          <p:nvPr/>
        </p:nvCxnSpPr>
        <p:spPr>
          <a:xfrm flipH="1">
            <a:off x="2288478" y="1345214"/>
            <a:ext cx="0" cy="2194560"/>
          </a:xfrm>
          <a:prstGeom prst="straightConnector1">
            <a:avLst/>
          </a:prstGeom>
          <a:ln w="444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962194" y="4776029"/>
            <a:ext cx="466903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/>
              <a:t>ακτίνα </a:t>
            </a:r>
            <a:r>
              <a:rPr lang="el-GR" sz="2400" dirty="0" smtClean="0"/>
              <a:t>δίσκου </a:t>
            </a:r>
            <a:r>
              <a:rPr lang="en-US" sz="2400" dirty="0" smtClean="0"/>
              <a:t>Airy</a:t>
            </a:r>
            <a:r>
              <a:rPr lang="el-GR" sz="2400" dirty="0" smtClean="0"/>
              <a:t> = </a:t>
            </a:r>
            <a:r>
              <a:rPr lang="el-GR" sz="2400" b="1" dirty="0"/>
              <a:t>1.22 (</a:t>
            </a:r>
            <a:r>
              <a:rPr lang="en-US" sz="2400" b="1" dirty="0"/>
              <a:t>f </a:t>
            </a:r>
            <a:r>
              <a:rPr lang="el-GR" sz="2400" b="1" dirty="0"/>
              <a:t>λ / </a:t>
            </a:r>
            <a:r>
              <a:rPr lang="en-US" sz="2400" b="1" dirty="0"/>
              <a:t>d )</a:t>
            </a:r>
            <a:r>
              <a:rPr lang="el-GR" sz="2400" dirty="0"/>
              <a:t>,</a:t>
            </a:r>
            <a:r>
              <a:rPr lang="en-US" sz="2400" dirty="0"/>
              <a:t> </a:t>
            </a:r>
            <a:r>
              <a:rPr lang="el-GR" sz="2400" dirty="0"/>
              <a:t> </a:t>
            </a:r>
            <a:endParaRPr lang="el-GR" sz="2400" dirty="0" smtClean="0"/>
          </a:p>
          <a:p>
            <a:endParaRPr lang="el-GR" sz="2400" dirty="0"/>
          </a:p>
          <a:p>
            <a:r>
              <a:rPr lang="el-GR" sz="2400" dirty="0" smtClean="0"/>
              <a:t>όπου :	</a:t>
            </a:r>
            <a:r>
              <a:rPr lang="en-US" sz="2400" dirty="0" smtClean="0"/>
              <a:t>f </a:t>
            </a:r>
            <a:r>
              <a:rPr lang="en-US" sz="2400" dirty="0"/>
              <a:t>: </a:t>
            </a:r>
            <a:r>
              <a:rPr lang="el-GR" sz="2400" dirty="0"/>
              <a:t>εστιακή </a:t>
            </a:r>
            <a:r>
              <a:rPr lang="el-GR" sz="2400" dirty="0" smtClean="0"/>
              <a:t>απόσταση φακού</a:t>
            </a:r>
            <a:endParaRPr lang="el-GR" sz="2400" dirty="0"/>
          </a:p>
          <a:p>
            <a:r>
              <a:rPr lang="el-GR" sz="2400" dirty="0" smtClean="0"/>
              <a:t>	λ </a:t>
            </a:r>
            <a:r>
              <a:rPr lang="el-GR" sz="2400" dirty="0"/>
              <a:t>: μήκος κύματος </a:t>
            </a:r>
            <a:r>
              <a:rPr lang="el-GR" sz="2400" dirty="0" smtClean="0"/>
              <a:t>φωτός</a:t>
            </a:r>
          </a:p>
          <a:p>
            <a:r>
              <a:rPr lang="el-GR" sz="2400" dirty="0" smtClean="0"/>
              <a:t>	</a:t>
            </a:r>
            <a:r>
              <a:rPr lang="en-US" sz="2400" dirty="0" smtClean="0"/>
              <a:t>d </a:t>
            </a:r>
            <a:r>
              <a:rPr lang="en-US" sz="2400" dirty="0"/>
              <a:t>:</a:t>
            </a:r>
            <a:r>
              <a:rPr lang="el-GR" sz="2400" dirty="0"/>
              <a:t> διάμετρος </a:t>
            </a:r>
            <a:r>
              <a:rPr lang="el-GR" sz="2400" dirty="0" smtClean="0"/>
              <a:t>φακού 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638884" y="3122341"/>
            <a:ext cx="0" cy="1672683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81522" y="3122341"/>
            <a:ext cx="0" cy="1672683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368271" y="4720372"/>
            <a:ext cx="274320" cy="0"/>
          </a:xfrm>
          <a:prstGeom prst="straightConnector1">
            <a:avLst/>
          </a:prstGeom>
          <a:ln w="254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1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xmlns="" id="{24C3DB20-D3E7-4791-AD79-8F5993581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029" y="49442"/>
            <a:ext cx="7543800" cy="701731"/>
          </a:xfrm>
        </p:spPr>
        <p:txBody>
          <a:bodyPr>
            <a:spAutoFit/>
          </a:bodyPr>
          <a:lstStyle/>
          <a:p>
            <a:pPr algn="ctr"/>
            <a:r>
              <a:rPr lang="el-G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Κριτήριο 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Rayleigh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Chapter 38">
            <a:extLst>
              <a:ext uri="{FF2B5EF4-FFF2-40B4-BE49-F238E27FC236}">
                <a16:creationId xmlns:a16="http://schemas.microsoft.com/office/drawing/2014/main" xmlns="" id="{8C9A8887-6FB7-4FDF-9BF2-AD029B5852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1" t="26587" r="17549"/>
          <a:stretch/>
        </p:blipFill>
        <p:spPr bwMode="auto">
          <a:xfrm>
            <a:off x="696685" y="968859"/>
            <a:ext cx="7108085" cy="437602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Rectangle 1"/>
          <p:cNvSpPr/>
          <p:nvPr/>
        </p:nvSpPr>
        <p:spPr>
          <a:xfrm>
            <a:off x="696685" y="5573485"/>
            <a:ext cx="86541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/>
              <a:t>Για την παρατήρηση δυο γειτονικών σημείων σαν ξεχωριστά </a:t>
            </a:r>
            <a:r>
              <a:rPr lang="el-GR" sz="3200" dirty="0" smtClean="0"/>
              <a:t>πρέπει : η </a:t>
            </a:r>
            <a:r>
              <a:rPr lang="el-GR" sz="3200" b="1" dirty="0"/>
              <a:t>γωνία οράσεως &gt; 1.22 (λ / </a:t>
            </a:r>
            <a:r>
              <a:rPr lang="en-US" sz="3200" b="1" dirty="0"/>
              <a:t>d</a:t>
            </a:r>
            <a:r>
              <a:rPr lang="el-GR" sz="3200" b="1" dirty="0"/>
              <a:t>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198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497400" y="316370"/>
            <a:ext cx="3346515" cy="707886"/>
          </a:xfrm>
        </p:spPr>
        <p:txBody>
          <a:bodyPr wrap="square" lIns="0" rIns="0">
            <a:spAutoFit/>
          </a:bodyPr>
          <a:lstStyle/>
          <a:p>
            <a:pPr algn="ctr"/>
            <a:r>
              <a:rPr lang="el-GR" sz="4000" dirty="0" smtClean="0"/>
              <a:t>Πόλωση φωτός</a:t>
            </a:r>
            <a:endParaRPr lang="el-GR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96" y="1355654"/>
            <a:ext cx="10566910" cy="464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3756" y="6204743"/>
            <a:ext cx="4673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Circular.Polarization.Circularly.Polarized.Light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Circular.Polarizer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 Creating.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Left.Handed.Helix.View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-el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”,  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από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hlinkClick r:id="rId4"/>
              </a:rPr>
              <a:t>Ggia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διαθέσιμο ως κοινό κτήμα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72" y="18238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spc="2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</a:t>
            </a:r>
            <a:endParaRPr lang="en-US" sz="4800" b="1" spc="2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46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elium-Neon Laser | Eureka! Phys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077"/>
            <a:ext cx="8311896" cy="623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8982" y="102736"/>
            <a:ext cx="1156643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ight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mplification by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timulated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mission of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adiation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Pulsed laser - Thorlabs - gas / red / helium-ne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6" b="18054"/>
          <a:stretch/>
        </p:blipFill>
        <p:spPr bwMode="auto">
          <a:xfrm>
            <a:off x="8746032" y="987739"/>
            <a:ext cx="2857500" cy="187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lium–neon laser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64" y="3610023"/>
            <a:ext cx="4330636" cy="324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1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58687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l-GR" dirty="0" smtClean="0"/>
              <a:t>Φως δέσμης </a:t>
            </a:r>
            <a:r>
              <a:rPr lang="en-US" dirty="0" smtClean="0"/>
              <a:t>laser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58687" y="1497634"/>
            <a:ext cx="10515600" cy="4351338"/>
          </a:xfrm>
        </p:spPr>
        <p:txBody>
          <a:bodyPr/>
          <a:lstStyle/>
          <a:p>
            <a:r>
              <a:rPr lang="en-US" dirty="0"/>
              <a:t>Laser </a:t>
            </a:r>
            <a:r>
              <a:rPr lang="el-GR" dirty="0"/>
              <a:t>σημαίνει: </a:t>
            </a:r>
            <a:r>
              <a:rPr lang="en-US" dirty="0"/>
              <a:t>Light Amplification by Stimulated</a:t>
            </a:r>
            <a:r>
              <a:rPr lang="el-GR" dirty="0"/>
              <a:t> Ε</a:t>
            </a:r>
            <a:r>
              <a:rPr lang="en-US" dirty="0"/>
              <a:t>mission of Radiation</a:t>
            </a:r>
            <a:r>
              <a:rPr lang="el-GR" dirty="0"/>
              <a:t>, δηλαδή:</a:t>
            </a:r>
          </a:p>
          <a:p>
            <a:pPr indent="-168275">
              <a:buNone/>
            </a:pPr>
            <a:r>
              <a:rPr lang="el-GR" dirty="0"/>
              <a:t>  </a:t>
            </a:r>
            <a:r>
              <a:rPr lang="el-GR" dirty="0" smtClean="0"/>
              <a:t>Ενίσχυση </a:t>
            </a:r>
            <a:r>
              <a:rPr lang="el-GR" dirty="0"/>
              <a:t>φωτός με εξαναγκασμένη Εκπομπή Ακτινοβολίας με ιδιότητες:</a:t>
            </a:r>
          </a:p>
          <a:p>
            <a:pPr marL="2514600" lvl="1" indent="517525"/>
            <a:r>
              <a:rPr lang="el-GR" sz="2800" dirty="0" err="1"/>
              <a:t>Κατευθυντικότητα</a:t>
            </a:r>
            <a:endParaRPr lang="el-GR" sz="2800" dirty="0"/>
          </a:p>
          <a:p>
            <a:pPr marL="2514600" lvl="1" indent="517525"/>
            <a:r>
              <a:rPr lang="el-GR" sz="2800" dirty="0"/>
              <a:t>Λαμπρότητα</a:t>
            </a:r>
          </a:p>
          <a:p>
            <a:pPr marL="2514600" lvl="1" indent="517525"/>
            <a:r>
              <a:rPr lang="el-GR" sz="2800" dirty="0"/>
              <a:t>Φασματική καθαρότητα</a:t>
            </a:r>
          </a:p>
          <a:p>
            <a:pPr marL="2514600" lvl="1" indent="517525"/>
            <a:r>
              <a:rPr lang="el-GR" sz="2800" dirty="0"/>
              <a:t>Συμφωνία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706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74000" y="0"/>
            <a:ext cx="5890591" cy="701731"/>
          </a:xfrm>
        </p:spPr>
        <p:txBody>
          <a:bodyPr wrap="square">
            <a:spAutoFit/>
          </a:bodyPr>
          <a:lstStyle/>
          <a:p>
            <a:pPr algn="ctr"/>
            <a:r>
              <a:rPr lang="el-GR" dirty="0" smtClean="0"/>
              <a:t>Σύγκριση </a:t>
            </a:r>
            <a:r>
              <a:rPr lang="en-US" dirty="0" smtClean="0"/>
              <a:t>laser - led</a:t>
            </a:r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>
            <a:off x="4681330" y="6422282"/>
            <a:ext cx="23580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infocellar.com</a:t>
            </a:r>
            <a:endParaRPr lang="el-GR" sz="1400" dirty="0"/>
          </a:p>
        </p:txBody>
      </p:sp>
      <p:pic>
        <p:nvPicPr>
          <p:cNvPr id="1026" name="Picture 2" descr="http://www.infocellar.com/networks/fiber-optics/files/line-wid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487" y="916956"/>
            <a:ext cx="6819252" cy="55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74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303" t="15374" r="44606" b="22242"/>
          <a:stretch/>
        </p:blipFill>
        <p:spPr>
          <a:xfrm>
            <a:off x="2680106" y="63213"/>
            <a:ext cx="8794866" cy="64174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2653" y="6462998"/>
            <a:ext cx="9949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LTPro-Roman"/>
              </a:rPr>
              <a:t>R</a:t>
            </a:r>
            <a:r>
              <a:rPr lang="en-US" dirty="0">
                <a:latin typeface="TimesLTPro-Roman"/>
              </a:rPr>
              <a:t>. Knight, B. Jones, S. Field,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LTPro-Roman"/>
              </a:rPr>
              <a:t>College Physics 4e</a:t>
            </a:r>
            <a:r>
              <a:rPr lang="en-US" b="1" dirty="0">
                <a:latin typeface="TimesLTPro-Roman"/>
              </a:rPr>
              <a:t>,</a:t>
            </a:r>
            <a:r>
              <a:rPr lang="en-US" dirty="0">
                <a:latin typeface="TimesLTPro-Roman"/>
              </a:rPr>
              <a:t> </a:t>
            </a:r>
            <a:r>
              <a:rPr lang="en-US" dirty="0" smtClean="0">
                <a:latin typeface="TimesLTPro-Roman"/>
              </a:rPr>
              <a:t>p.1026, Pearson </a:t>
            </a:r>
            <a:r>
              <a:rPr lang="en-US" dirty="0">
                <a:latin typeface="TimesLTPro-Roman"/>
              </a:rPr>
              <a:t>ed. ; </a:t>
            </a:r>
            <a:r>
              <a:rPr lang="en-US" dirty="0"/>
              <a:t>ISBN 10: 0-134-60903-4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8000" y="391458"/>
            <a:ext cx="3681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ΑΤΟΜΟ : </a:t>
            </a:r>
          </a:p>
          <a:p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ΜΟΝΤΕΛΟ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623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1" y="1534710"/>
            <a:ext cx="10928285" cy="50399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5376" y="1002268"/>
            <a:ext cx="12382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διέγερση</a:t>
            </a:r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3202" y="1002265"/>
            <a:ext cx="30918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Αυθόρμητη αποδιέγερση</a:t>
            </a:r>
            <a:endParaRPr lang="en-US" sz="2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59268" y="1002266"/>
            <a:ext cx="3601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Εξαναγκασμένη αποδιάγερση</a:t>
            </a:r>
            <a:endParaRPr lang="en-US" sz="2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2768" y="135883"/>
            <a:ext cx="2350323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800" dirty="0" smtClean="0"/>
              <a:t>ΑΠΟΡΡΟΦΗΣΗ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470648" y="161654"/>
            <a:ext cx="1763624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800" dirty="0" smtClean="0"/>
              <a:t>ΕΚΠΟΜΠΗ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451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5680" y="248529"/>
            <a:ext cx="4791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ΕΝΕΡΓΕΙΑΚΑ ΔΙΑΓΡΑΜΜΑΤΑ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2042" t="24444" r="25334" b="22222"/>
          <a:stretch/>
        </p:blipFill>
        <p:spPr>
          <a:xfrm>
            <a:off x="218551" y="1731818"/>
            <a:ext cx="4242750" cy="390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1542" t="33334" r="9833" b="20222"/>
          <a:stretch/>
        </p:blipFill>
        <p:spPr>
          <a:xfrm>
            <a:off x="8146498" y="2567354"/>
            <a:ext cx="4045502" cy="3692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417" t="34444" r="72235" b="18888"/>
          <a:stretch/>
        </p:blipFill>
        <p:spPr>
          <a:xfrm>
            <a:off x="4871520" y="2321169"/>
            <a:ext cx="2993712" cy="35163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1294" y="1151765"/>
            <a:ext cx="2785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ΆΤΟΜΟ Η (1 ηλεκτρόνιο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9459" y="1146331"/>
            <a:ext cx="3234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ΠΟΛΥ-ΗΛΕΚΤΡΟΝΙΚ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ΑΤΟΜ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00494" y="1146331"/>
            <a:ext cx="920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ΜΟΡΙΑ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61301" y="1146331"/>
            <a:ext cx="0" cy="4949669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117861" y="1146331"/>
            <a:ext cx="0" cy="4949669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256942" y="6376677"/>
            <a:ext cx="9949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LTPro-Roman"/>
              </a:rPr>
              <a:t>R</a:t>
            </a:r>
            <a:r>
              <a:rPr lang="en-US" dirty="0">
                <a:latin typeface="TimesLTPro-Roman"/>
              </a:rPr>
              <a:t>. Knight, B. Jones, S. Field,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LTPro-Roman"/>
              </a:rPr>
              <a:t>College Physics 4e</a:t>
            </a:r>
            <a:r>
              <a:rPr lang="en-US" b="1" dirty="0" smtClean="0">
                <a:latin typeface="TimesLTPro-Roman"/>
              </a:rPr>
              <a:t>,</a:t>
            </a:r>
            <a:r>
              <a:rPr lang="en-US" dirty="0" smtClean="0">
                <a:latin typeface="TimesLTPro-Roman"/>
              </a:rPr>
              <a:t> Pearson </a:t>
            </a:r>
            <a:r>
              <a:rPr lang="en-US" dirty="0">
                <a:latin typeface="TimesLTPro-Roman"/>
              </a:rPr>
              <a:t>ed. ; </a:t>
            </a:r>
            <a:r>
              <a:rPr lang="en-US" dirty="0"/>
              <a:t>ISBN 10: 0-134-60903-4</a:t>
            </a:r>
          </a:p>
        </p:txBody>
      </p:sp>
    </p:spTree>
    <p:extLst>
      <p:ext uri="{BB962C8B-B14F-4D97-AF65-F5344CB8AC3E}">
        <p14:creationId xmlns:p14="http://schemas.microsoft.com/office/powerpoint/2010/main" val="266853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40" y="160020"/>
            <a:ext cx="8325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ΕΝΕΡΓΕΙΑΚΕΣ ΜΕΤΑΒΑΣΕΙΣ – ΕΚΠΟΜΠΗ ΑΚΤΙΝΟΒΟΛΙΑΣ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792" t="27111" r="20333" b="15111"/>
          <a:stretch/>
        </p:blipFill>
        <p:spPr>
          <a:xfrm>
            <a:off x="0" y="849392"/>
            <a:ext cx="11887200" cy="58646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68922" y="5829208"/>
            <a:ext cx="6218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LTPro-Roman"/>
              </a:rPr>
              <a:t>R</a:t>
            </a:r>
            <a:r>
              <a:rPr lang="en-US" dirty="0">
                <a:latin typeface="TimesLTPro-Roman"/>
              </a:rPr>
              <a:t>. Knight, B. Jones, S. Field,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LTPro-Roman"/>
              </a:rPr>
              <a:t>College Physics 4e</a:t>
            </a:r>
            <a:r>
              <a:rPr lang="en-US" b="1" dirty="0">
                <a:latin typeface="TimesLTPro-Roman"/>
              </a:rPr>
              <a:t>,</a:t>
            </a:r>
            <a:r>
              <a:rPr lang="en-US" dirty="0">
                <a:latin typeface="TimesLTPro-Roman"/>
              </a:rPr>
              <a:t> </a:t>
            </a:r>
            <a:r>
              <a:rPr lang="en-US" dirty="0" smtClean="0">
                <a:latin typeface="TimesLTPro-Roman"/>
              </a:rPr>
              <a:t>p.10</a:t>
            </a:r>
            <a:r>
              <a:rPr lang="el-GR" dirty="0" smtClean="0">
                <a:latin typeface="TimesLTPro-Roman"/>
              </a:rPr>
              <a:t>39</a:t>
            </a:r>
            <a:r>
              <a:rPr lang="en-US" dirty="0" smtClean="0">
                <a:latin typeface="TimesLTPro-Roman"/>
              </a:rPr>
              <a:t>, Pearson </a:t>
            </a:r>
            <a:r>
              <a:rPr lang="en-US" dirty="0">
                <a:latin typeface="TimesLTPro-Roman"/>
              </a:rPr>
              <a:t>ed. ; </a:t>
            </a:r>
            <a:r>
              <a:rPr lang="en-US" dirty="0"/>
              <a:t>ISBN 10: 0-134-60903-4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48803" y="849392"/>
            <a:ext cx="894797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097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041" t="18666" r="14208" b="14666"/>
          <a:stretch/>
        </p:blipFill>
        <p:spPr>
          <a:xfrm>
            <a:off x="502920" y="640096"/>
            <a:ext cx="11430000" cy="55128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58615" y="55321"/>
            <a:ext cx="11932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C00000"/>
                </a:solidFill>
              </a:rPr>
              <a:t>ΕΞΑΝΑΓΚΑΣΜΕΝΗ ΑΠΟΔΙΕΓΕΡΣΗ - ΤΟ ΦΑΙΝΟΜΕΝΟ ΧΙΟΝΟΣΤΙΒΑΔΑΣ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6942" y="6354989"/>
            <a:ext cx="9949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LTPro-Roman"/>
              </a:rPr>
              <a:t>R</a:t>
            </a:r>
            <a:r>
              <a:rPr lang="en-US" dirty="0">
                <a:latin typeface="TimesLTPro-Roman"/>
              </a:rPr>
              <a:t>. Knight, B. Jones, S. Field,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LTPro-Roman"/>
              </a:rPr>
              <a:t>College Physics 4e</a:t>
            </a:r>
            <a:r>
              <a:rPr lang="en-US" b="1" dirty="0">
                <a:latin typeface="TimesLTPro-Roman"/>
              </a:rPr>
              <a:t>,</a:t>
            </a:r>
            <a:r>
              <a:rPr lang="en-US" dirty="0">
                <a:latin typeface="TimesLTPro-Roman"/>
              </a:rPr>
              <a:t> </a:t>
            </a:r>
            <a:r>
              <a:rPr lang="en-US" dirty="0" smtClean="0">
                <a:latin typeface="TimesLTPro-Roman"/>
              </a:rPr>
              <a:t>p.10</a:t>
            </a:r>
            <a:r>
              <a:rPr lang="el-GR" dirty="0" smtClean="0">
                <a:latin typeface="TimesLTPro-Roman"/>
              </a:rPr>
              <a:t>43</a:t>
            </a:r>
            <a:r>
              <a:rPr lang="en-US" dirty="0" smtClean="0">
                <a:latin typeface="TimesLTPro-Roman"/>
              </a:rPr>
              <a:t>, Pearson </a:t>
            </a:r>
            <a:r>
              <a:rPr lang="en-US" dirty="0">
                <a:latin typeface="TimesLTPro-Roman"/>
              </a:rPr>
              <a:t>ed. ; </a:t>
            </a:r>
            <a:r>
              <a:rPr lang="en-US" dirty="0"/>
              <a:t>ISBN 10: 0-134-60903-4</a:t>
            </a:r>
          </a:p>
        </p:txBody>
      </p:sp>
    </p:spTree>
    <p:extLst>
      <p:ext uri="{BB962C8B-B14F-4D97-AF65-F5344CB8AC3E}">
        <p14:creationId xmlns:p14="http://schemas.microsoft.com/office/powerpoint/2010/main" val="225053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2541" y="189345"/>
            <a:ext cx="901067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Χαρακτηριστικές Ιδιότητες ακτινοβολίας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7317" y="1623840"/>
            <a:ext cx="858209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200" dirty="0" smtClean="0"/>
              <a:t>Ενταση – Λαμπρότητα </a:t>
            </a: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l-G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200" dirty="0" smtClean="0"/>
              <a:t>Φασματική καθαρότητα – Μονοχρωματικότητα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l-G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200" dirty="0" smtClean="0"/>
              <a:t>Συμφωνία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l-G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200" dirty="0" smtClean="0"/>
              <a:t>Κατευθυντικότητα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2860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95675" y="5509972"/>
            <a:ext cx="4910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By And1mu - Own work, CC BY-SA 4.0, https://commons.wikimedia.org/w/index.php?curid=49759107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403" y="626725"/>
            <a:ext cx="5972175" cy="4972050"/>
          </a:xfrm>
          <a:prstGeom prst="rect">
            <a:avLst/>
          </a:prstGeom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187028" y="367645"/>
            <a:ext cx="4804398" cy="1323439"/>
          </a:xfrm>
          <a:prstGeom prst="rect">
            <a:avLst/>
          </a:prstGeom>
        </p:spPr>
        <p:txBody>
          <a:bodyPr vert="horz" wrap="square" lIns="0" tIns="45720" rIns="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sz="4000" dirty="0" smtClean="0">
                <a:solidFill>
                  <a:sysClr val="windowText" lastClr="000000"/>
                </a:solidFill>
                <a:latin typeface="Calibri"/>
              </a:rPr>
              <a:t>Γραμμικά Πολωμένο φως</a:t>
            </a:r>
            <a:endParaRPr lang="el-GR" sz="400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70" y="2699337"/>
            <a:ext cx="3183314" cy="23874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8211" y="5356412"/>
            <a:ext cx="48425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By Original: </a:t>
            </a:r>
            <a:r>
              <a:rPr lang="en-US" sz="1050" dirty="0" err="1">
                <a:solidFill>
                  <a:prstClr val="black"/>
                </a:solidFill>
              </a:rPr>
              <a:t>Rogilbert</a:t>
            </a:r>
            <a:r>
              <a:rPr lang="en-US" sz="1050" dirty="0">
                <a:solidFill>
                  <a:prstClr val="black"/>
                </a:solidFill>
              </a:rPr>
              <a:t> at French </a:t>
            </a:r>
            <a:r>
              <a:rPr lang="en-US" sz="1050" dirty="0" err="1">
                <a:solidFill>
                  <a:prstClr val="black"/>
                </a:solidFill>
              </a:rPr>
              <a:t>WikipediaDerivative</a:t>
            </a:r>
            <a:r>
              <a:rPr lang="en-US" sz="1050" dirty="0">
                <a:solidFill>
                  <a:prstClr val="black"/>
                </a:solidFill>
              </a:rPr>
              <a:t> work: </a:t>
            </a:r>
            <a:r>
              <a:rPr lang="en-US" sz="1050" dirty="0" err="1">
                <a:solidFill>
                  <a:prstClr val="black"/>
                </a:solidFill>
              </a:rPr>
              <a:t>User:Waugsberg</a:t>
            </a:r>
            <a:r>
              <a:rPr lang="en-US" sz="1050" dirty="0">
                <a:solidFill>
                  <a:prstClr val="black"/>
                </a:solidFill>
              </a:rPr>
              <a:t> - This file was derived </a:t>
            </a:r>
            <a:r>
              <a:rPr lang="en-US" sz="1050" dirty="0" err="1" smtClean="0">
                <a:solidFill>
                  <a:prstClr val="black"/>
                </a:solidFill>
              </a:rPr>
              <a:t>from:Animation</a:t>
            </a:r>
            <a:r>
              <a:rPr lang="en-US" sz="1050" dirty="0" smtClean="0">
                <a:solidFill>
                  <a:prstClr val="black"/>
                </a:solidFill>
              </a:rPr>
              <a:t> polariseur.gifPolariseur1.JPGPolariseur2.JPGPolariseur3.JPGPolariseur4.JPGPolariseur5.JPG</a:t>
            </a:r>
            <a:r>
              <a:rPr lang="en-US" sz="1050" dirty="0">
                <a:solidFill>
                  <a:prstClr val="black"/>
                </a:solidFill>
              </a:rPr>
              <a:t>, Public Domain, https://commons.wikimedia.org/w/index.php?curid=1337176</a:t>
            </a:r>
          </a:p>
        </p:txBody>
      </p:sp>
    </p:spTree>
    <p:extLst>
      <p:ext uri="{BB962C8B-B14F-4D97-AF65-F5344CB8AC3E}">
        <p14:creationId xmlns:p14="http://schemas.microsoft.com/office/powerpoint/2010/main" val="39380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110125" y="3849917"/>
            <a:ext cx="3549412" cy="2426418"/>
            <a:chOff x="1110125" y="3849917"/>
            <a:chExt cx="3549412" cy="24264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125" y="3849917"/>
              <a:ext cx="3468925" cy="2426418"/>
            </a:xfrm>
            <a:prstGeom prst="rect">
              <a:avLst/>
            </a:prstGeom>
          </p:spPr>
        </p:pic>
        <p:cxnSp>
          <p:nvCxnSpPr>
            <p:cNvPr id="40" name="Straight Arrow Connector 39"/>
            <p:cNvCxnSpPr/>
            <p:nvPr/>
          </p:nvCxnSpPr>
          <p:spPr>
            <a:xfrm flipV="1">
              <a:off x="3310128" y="4516451"/>
              <a:ext cx="564248" cy="5380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3756726" y="4235960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~1 MHz</a:t>
              </a:r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47" y="889264"/>
            <a:ext cx="6238284" cy="40146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9133" y="1552064"/>
            <a:ext cx="3909917" cy="9541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800" b="1" dirty="0" smtClean="0"/>
              <a:t>Φασματική καθαρότητα </a:t>
            </a:r>
          </a:p>
          <a:p>
            <a:r>
              <a:rPr lang="el-GR" sz="2800" b="1" dirty="0" smtClean="0"/>
              <a:t> Μονοχρωματικότητα</a:t>
            </a:r>
            <a:endParaRPr lang="en-US" sz="2800" b="1" dirty="0"/>
          </a:p>
        </p:txBody>
      </p:sp>
      <p:grpSp>
        <p:nvGrpSpPr>
          <p:cNvPr id="45" name="Group 44"/>
          <p:cNvGrpSpPr/>
          <p:nvPr/>
        </p:nvGrpSpPr>
        <p:grpSpPr>
          <a:xfrm>
            <a:off x="948432" y="3531496"/>
            <a:ext cx="6175382" cy="2744839"/>
            <a:chOff x="948432" y="3531496"/>
            <a:chExt cx="6175382" cy="2744839"/>
          </a:xfrm>
        </p:grpSpPr>
        <p:cxnSp>
          <p:nvCxnSpPr>
            <p:cNvPr id="11" name="Straight Connector 10"/>
            <p:cNvCxnSpPr/>
            <p:nvPr/>
          </p:nvCxnSpPr>
          <p:spPr>
            <a:xfrm flipH="1" flipV="1">
              <a:off x="3390663" y="3556018"/>
              <a:ext cx="3704515" cy="730853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948432" y="3531496"/>
              <a:ext cx="4032504" cy="2744839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4476307" y="4314350"/>
              <a:ext cx="2647507" cy="1480394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1493615" y="75156"/>
            <a:ext cx="901067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Χαρακτηριστικές Ιδιότητες ακτινοβολίας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292" y="1552064"/>
            <a:ext cx="502061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976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94"/>
          <a:stretch/>
        </p:blipFill>
        <p:spPr>
          <a:xfrm>
            <a:off x="64008" y="2478024"/>
            <a:ext cx="10089549" cy="3414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083" y="1136260"/>
            <a:ext cx="211609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Συμφωνία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03638" y="2011916"/>
            <a:ext cx="293048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Μήκος συμφωνίας</a:t>
            </a:r>
            <a:endParaRPr lang="en-US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53557" y="3145275"/>
            <a:ext cx="135966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600" dirty="0" smtClean="0"/>
              <a:t>300 </a:t>
            </a:r>
            <a:r>
              <a:rPr lang="en-US" sz="3600" dirty="0" smtClean="0"/>
              <a:t>m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0192029" y="4470376"/>
            <a:ext cx="132119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30 cm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658207" y="33479"/>
            <a:ext cx="901067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Χαρακτηριστικές Ιδιότητες ακτινοβολίας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111" y="1136261"/>
            <a:ext cx="54213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726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2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997DB743-87BA-4C7B-9D79-FA45EEEBB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3" y="4244217"/>
            <a:ext cx="5061681" cy="2542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1087" y="24844"/>
            <a:ext cx="803495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Χαρακτηριστικές Ιδιότητες ακτινοβολίας 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892" t="9592" b="5665"/>
          <a:stretch/>
        </p:blipFill>
        <p:spPr>
          <a:xfrm>
            <a:off x="59506" y="1480409"/>
            <a:ext cx="8598037" cy="2615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721" y="864856"/>
            <a:ext cx="359002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κατευθυντικότητα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798697" y="1255832"/>
                <a:ext cx="2174313" cy="791179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𝜀𝜑</m:t>
                      </m:r>
                      <m:f>
                        <m:fPr>
                          <m:ctrlP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697" y="1255832"/>
                <a:ext cx="2174313" cy="79117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798697" y="2457545"/>
                <a:ext cx="2827890" cy="791179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697" y="2457545"/>
                <a:ext cx="2827890" cy="79117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835725" y="3946031"/>
                <a:ext cx="2481449" cy="5232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𝑳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25" y="3946031"/>
                <a:ext cx="2481449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own Arrow 11"/>
          <p:cNvSpPr/>
          <p:nvPr/>
        </p:nvSpPr>
        <p:spPr>
          <a:xfrm>
            <a:off x="9701784" y="2047011"/>
            <a:ext cx="174260" cy="41967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9765792" y="3257868"/>
            <a:ext cx="209788" cy="688163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046" y="868680"/>
            <a:ext cx="542136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93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6208" y="5067475"/>
            <a:ext cx="6096000" cy="15747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ts val="1350"/>
              </a:lnSpc>
            </a:pPr>
            <a:r>
              <a:rPr lang="el-GR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Επεξηγηματικό βίντεο</a:t>
            </a:r>
            <a:endParaRPr lang="en-US" sz="20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ts val="1350"/>
              </a:lnSpc>
            </a:pPr>
            <a:endParaRPr lang="en-US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350"/>
              </a:lnSpc>
            </a:pPr>
            <a:r>
              <a:rPr lang="el-GR" sz="2000" u="sng" dirty="0" smtClean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https://www.screencast.com/t/iE4TbHReD</a:t>
            </a:r>
            <a:endParaRPr lang="en-US" sz="2000" u="sng" dirty="0" smtClean="0">
              <a:solidFill>
                <a:srgbClr val="0563C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ts val="1350"/>
              </a:lnSpc>
            </a:pPr>
            <a:endParaRPr lang="en-US" sz="200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ts val="1350"/>
              </a:lnSpc>
            </a:pPr>
            <a:endParaRPr lang="en-US" sz="2000" u="sng" dirty="0" smtClean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l-GR" dirty="0">
                <a:solidFill>
                  <a:schemeClr val="bg2">
                    <a:lumMod val="25000"/>
                  </a:schemeClr>
                </a:solidFill>
              </a:rPr>
              <a:t>Μ. ΠΗΛΑΚΟΥΤΑ  Αν. Καθηγήτρια</a:t>
            </a:r>
          </a:p>
          <a:p>
            <a:pPr>
              <a:defRPr/>
            </a:pPr>
            <a:r>
              <a:rPr lang="el-GR" dirty="0">
                <a:solidFill>
                  <a:schemeClr val="bg2">
                    <a:lumMod val="25000"/>
                  </a:schemeClr>
                </a:solidFill>
              </a:rPr>
              <a:t>Τμήμα Βιοιατρικών Επιστημών -Πανεπιστήμιο Δυτικής </a:t>
            </a:r>
            <a:r>
              <a:rPr lang="el-GR" dirty="0" smtClean="0">
                <a:solidFill>
                  <a:schemeClr val="bg2">
                    <a:lumMod val="25000"/>
                  </a:schemeClr>
                </a:solidFill>
              </a:rPr>
              <a:t>Αττικής</a:t>
            </a:r>
            <a:r>
              <a:rPr lang="el-GR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Laser He-Ne | PhysicsOpenL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309" y="175143"/>
            <a:ext cx="5317413" cy="223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e-Ne laser633 nm - class II with shutter - ovio-opti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3"/>
          <a:stretch/>
        </p:blipFill>
        <p:spPr bwMode="auto">
          <a:xfrm>
            <a:off x="264096" y="175143"/>
            <a:ext cx="3428277" cy="301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hysicsopenlab.org/wp-content/uploads/2017/08/beamProfi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965" y="2584229"/>
            <a:ext cx="7635113" cy="237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52970" y="4957117"/>
            <a:ext cx="5139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https://physicsopenlab.org/2017/08/17/laser-he-ne/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58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950" y="1648488"/>
            <a:ext cx="6425831" cy="32253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8843" y="5455906"/>
            <a:ext cx="5715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https://faculty.kfupm.edu.sa/CHEM/abetar/Research2.htm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5218" y="197329"/>
            <a:ext cx="6682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ΚΥΡΙΑ ΣΥΣΤΑΤΙΚΑ ΣΤΟΙΧΕΙΑ ΕΝΟΣ </a:t>
            </a:r>
            <a:r>
              <a:rPr lang="en-US" sz="3200" dirty="0" smtClean="0"/>
              <a:t>LASER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176438" y="1435395"/>
            <a:ext cx="3764172" cy="1697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l-GR" sz="2400" dirty="0" smtClean="0"/>
              <a:t>ΕΝΕΡΓΟ ΥΛΙΚΟ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l-GR" sz="2400" dirty="0" smtClean="0"/>
              <a:t>ΜΗΧΑΝΙΣΜΟΣ ΑΝΤΛΗΣΗΣ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l-GR" sz="2400" dirty="0" smtClean="0"/>
              <a:t>ΟΠΤΙΚΟ ΑΝΤΗΧΕΙΟ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8522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example of population inversion. |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749" y="1937946"/>
            <a:ext cx="4754880" cy="32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Methods of Achieving Population Inver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" y="1507645"/>
            <a:ext cx="6458886" cy="407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1507" y="6030362"/>
            <a:ext cx="8174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https://www.physics-and-radio-electronics.com/physics/laser/methodsofachievingpopulationinversion.html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3458" y="206393"/>
            <a:ext cx="770153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200" dirty="0" smtClean="0"/>
              <a:t>ΑΝΤΙΣΤΡΟΦΗ ΠΛΗΘΥΣΜΩΝ - ΠΑΡΑΔΕΙΓΜΑΤΑ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497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20423" y="170145"/>
            <a:ext cx="10515600" cy="701731"/>
          </a:xfr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laser </a:t>
            </a:r>
            <a:r>
              <a:rPr lang="el-GR" b="1" dirty="0" smtClean="0"/>
              <a:t>ρουμπινίου (στερεό) – 3 επιπέδων </a:t>
            </a:r>
            <a:endParaRPr lang="el-GR" b="1" baseline="30000" dirty="0"/>
          </a:p>
        </p:txBody>
      </p:sp>
      <p:pic>
        <p:nvPicPr>
          <p:cNvPr id="1026" name="Picture 2" descr="C:\Users\ARAVANTINOS\Desktop\ruby3[1]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03924" y="745757"/>
            <a:ext cx="9548598" cy="596315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2872" y="2393729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Al</a:t>
            </a:r>
            <a:r>
              <a:rPr lang="en-US" sz="2000" b="1" baseline="-25000" dirty="0">
                <a:solidFill>
                  <a:srgbClr val="C00000"/>
                </a:solidFill>
              </a:rPr>
              <a:t>2</a:t>
            </a:r>
            <a:r>
              <a:rPr lang="en-US" sz="2000" b="1" dirty="0">
                <a:solidFill>
                  <a:srgbClr val="C00000"/>
                </a:solidFill>
              </a:rPr>
              <a:t>O</a:t>
            </a:r>
            <a:r>
              <a:rPr lang="en-US" sz="2000" b="1" baseline="-25000" dirty="0">
                <a:solidFill>
                  <a:srgbClr val="C00000"/>
                </a:solidFill>
              </a:rPr>
              <a:t>3</a:t>
            </a:r>
            <a:r>
              <a:rPr lang="en-US" sz="2000" b="1" dirty="0">
                <a:solidFill>
                  <a:srgbClr val="C00000"/>
                </a:solidFill>
              </a:rPr>
              <a:t>:Cr</a:t>
            </a:r>
            <a:r>
              <a:rPr lang="en-US" sz="2000" b="1" baseline="30000" dirty="0">
                <a:solidFill>
                  <a:srgbClr val="C00000"/>
                </a:solidFill>
              </a:rPr>
              <a:t>3+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9830" y="5826642"/>
            <a:ext cx="321209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000" dirty="0" smtClean="0"/>
              <a:t>μεσαίας ισχύος 10</a:t>
            </a:r>
            <a:r>
              <a:rPr lang="en-US" sz="2000" dirty="0" smtClean="0"/>
              <a:t> W -100 W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3991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elium Neon laser - Construction and Wor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48" y="2888615"/>
            <a:ext cx="414447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elium Neon laser - Construction and Work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8" name="Picture 12" descr="Helium Neon laser - Construction and Wor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265" y="2798381"/>
            <a:ext cx="2815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elium Neon laser - Construction and Wor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885" y="2888615"/>
            <a:ext cx="4416356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elium neon laser working and applicat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843" y="844277"/>
            <a:ext cx="6760440" cy="183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0375" y="6330541"/>
            <a:ext cx="9826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https://www.physics-and-radio-electronics.com/physics/laser/</a:t>
            </a:r>
            <a:endParaRPr lang="en-US" dirty="0"/>
          </a:p>
        </p:txBody>
      </p:sp>
      <p:sp>
        <p:nvSpPr>
          <p:cNvPr id="9" name="1 - Τίτλος"/>
          <p:cNvSpPr txBox="1">
            <a:spLocks/>
          </p:cNvSpPr>
          <p:nvPr/>
        </p:nvSpPr>
        <p:spPr>
          <a:xfrm>
            <a:off x="1520455" y="141232"/>
            <a:ext cx="8603455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laser He-Ne</a:t>
            </a:r>
            <a:r>
              <a:rPr lang="el-GR" b="1" dirty="0" smtClean="0"/>
              <a:t> (αερίου) – 4 επιπέδων</a:t>
            </a:r>
            <a:endParaRPr lang="el-GR" b="1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142748" y="1169761"/>
            <a:ext cx="16647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κρούσεις με 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l-GR" dirty="0" smtClean="0"/>
              <a:t> διεγείρουν άτομα </a:t>
            </a:r>
            <a:r>
              <a:rPr lang="en-US" dirty="0" smtClean="0"/>
              <a:t>He </a:t>
            </a:r>
            <a:r>
              <a:rPr lang="el-GR" dirty="0" smtClean="0"/>
              <a:t>σε μετασταθείς καταστάσεις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93135" y="2569781"/>
            <a:ext cx="0" cy="45720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129579" y="6130486"/>
            <a:ext cx="3204147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000" dirty="0" smtClean="0"/>
              <a:t>μικρής ισχύος 1</a:t>
            </a:r>
            <a:r>
              <a:rPr lang="en-US" sz="2000" dirty="0" smtClean="0"/>
              <a:t> </a:t>
            </a:r>
            <a:r>
              <a:rPr lang="en-US" sz="2000" dirty="0" err="1" smtClean="0"/>
              <a:t>mW</a:t>
            </a:r>
            <a:r>
              <a:rPr lang="en-US" sz="2000" dirty="0" smtClean="0"/>
              <a:t> -10 </a:t>
            </a:r>
            <a:r>
              <a:rPr lang="en-US" sz="2000" dirty="0" err="1" smtClean="0"/>
              <a:t>mW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90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50818" y="4589403"/>
                <a:ext cx="1948182" cy="735201"/>
              </a:xfrm>
              <a:prstGeom prst="rect">
                <a:avLst/>
              </a:prstGeom>
              <a:noFill/>
              <a:ln w="158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𝜀𝜄𝜎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𝜅𝜊𝜌𝜂𝜍</m:t>
                          </m:r>
                        </m:sub>
                      </m:sSub>
                      <m: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</m:t>
                      </m:r>
                      <m: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818" y="4589403"/>
                <a:ext cx="1948182" cy="73520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158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429137" y="1212408"/>
                <a:ext cx="3449534" cy="399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𝜅𝜊𝜌𝜂𝜍</m:t>
                          </m:r>
                        </m:sub>
                      </m:sSub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3.14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137" y="1212408"/>
                <a:ext cx="3449534" cy="399533"/>
              </a:xfrm>
              <a:prstGeom prst="rect">
                <a:avLst/>
              </a:prstGeom>
              <a:blipFill rotWithShape="0">
                <a:blip r:embed="rId3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133798" y="362425"/>
                <a:ext cx="4700326" cy="399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𝜅𝜊𝜌𝜂𝜍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𝜅𝜊𝜌𝜂𝜍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=1∙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798" y="362425"/>
                <a:ext cx="4700326" cy="399533"/>
              </a:xfrm>
              <a:prstGeom prst="rect">
                <a:avLst/>
              </a:prstGeom>
              <a:blipFill rotWithShape="0">
                <a:blip r:embed="rId4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91200" y="4186614"/>
                <a:ext cx="3093305" cy="1593193"/>
              </a:xfrm>
              <a:prstGeom prst="rect">
                <a:avLst/>
              </a:prstGeom>
              <a:noFill/>
              <a:ln w="88900" cmpd="dbl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𝛼𝜇𝜑𝜄𝛽𝜆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l-GR" sz="2400" i="1">
                                  <a:latin typeface="Cambria Math" panose="02040503050406030204" pitchFamily="18" charset="0"/>
                                </a:rPr>
                                <m:t>𝜀𝜄𝜎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𝜀𝜄𝛿</m:t>
                              </m:r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ώ</m:t>
                              </m:r>
                              <m: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𝜆𝜊𝜐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𝟖𝟎𝟎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𝑾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1200" y="4186614"/>
                <a:ext cx="3093305" cy="1593193"/>
              </a:xfrm>
              <a:prstGeom prst="rect">
                <a:avLst/>
              </a:prstGeom>
              <a:blipFill rotWithShape="0">
                <a:blip r:embed="rId5"/>
                <a:stretch>
                  <a:fillRect b="-49275"/>
                </a:stretch>
              </a:blipFill>
              <a:ln w="88900" cmpd="dbl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963203" y="3252856"/>
                <a:ext cx="3190701" cy="6443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𝜀𝜄𝛿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=200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=2∙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𝜀𝜄𝛿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ώ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𝜆𝜊𝜐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≈3.14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203" y="3252856"/>
                <a:ext cx="3190701" cy="644344"/>
              </a:xfrm>
              <a:prstGeom prst="rect">
                <a:avLst/>
              </a:prstGeom>
              <a:blipFill rotWithShape="0">
                <a:blip r:embed="rId6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-887143" y="663494"/>
            <a:ext cx="8020941" cy="7076984"/>
            <a:chOff x="-887143" y="663494"/>
            <a:chExt cx="8020941" cy="70769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74095"/>
            <a:stretch/>
          </p:blipFill>
          <p:spPr>
            <a:xfrm>
              <a:off x="96063" y="2985226"/>
              <a:ext cx="7037735" cy="146860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98381" y="2459537"/>
              <a:ext cx="13067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P=100 W</a:t>
              </a:r>
              <a:endPara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Arc 5"/>
            <p:cNvSpPr/>
            <p:nvPr/>
          </p:nvSpPr>
          <p:spPr>
            <a:xfrm rot="2406902">
              <a:off x="-887143" y="663494"/>
              <a:ext cx="6569041" cy="7076984"/>
            </a:xfrm>
            <a:prstGeom prst="arc">
              <a:avLst>
                <a:gd name="adj1" fmla="val 16200000"/>
                <a:gd name="adj2" fmla="val 329327"/>
              </a:avLst>
            </a:prstGeom>
            <a:ln w="34925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2651765" y="3565546"/>
              <a:ext cx="2696969" cy="20478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905461" y="4517858"/>
              <a:ext cx="736099" cy="52322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800" dirty="0" smtClean="0"/>
                <a:t>1 m</a:t>
              </a:r>
              <a:endParaRPr lang="en-US" sz="2800" dirty="0"/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 flipV="1">
            <a:off x="6440934" y="3783755"/>
            <a:ext cx="0" cy="805718"/>
          </a:xfrm>
          <a:prstGeom prst="straightConnector1">
            <a:avLst/>
          </a:prstGeom>
          <a:ln w="476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750818" y="2523774"/>
            <a:ext cx="29716" cy="872235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1144" y="208248"/>
            <a:ext cx="6493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1. </a:t>
            </a:r>
            <a:r>
              <a:rPr lang="el-GR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ΛΑΜΠΤΗΡΑΣ ΠΥΡΑΚΤΩΣΕΩΣ</a:t>
            </a:r>
            <a:endParaRPr lang="en-US" sz="4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>
            <a:stCxn id="10" idx="2"/>
          </p:cNvCxnSpPr>
          <p:nvPr/>
        </p:nvCxnSpPr>
        <p:spPr>
          <a:xfrm>
            <a:off x="9483961" y="761958"/>
            <a:ext cx="0" cy="54864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7149298" y="256528"/>
            <a:ext cx="4894080" cy="1592632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000249" y="1817814"/>
                <a:ext cx="2984342" cy="723147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(1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8 </m:t>
                      </m:r>
                      <m:f>
                        <m:fPr>
                          <m:type m:val="li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249" y="1817814"/>
                <a:ext cx="2984342" cy="72314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Bent Arrow 27"/>
          <p:cNvSpPr/>
          <p:nvPr/>
        </p:nvSpPr>
        <p:spPr>
          <a:xfrm rot="5400000">
            <a:off x="9928842" y="3658069"/>
            <a:ext cx="500320" cy="431801"/>
          </a:xfrm>
          <a:prstGeom prst="ben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33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429137" y="1212408"/>
                <a:ext cx="3449534" cy="399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𝜅𝜊𝜌𝜂𝜍</m:t>
                          </m:r>
                        </m:sub>
                      </m:sSub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3.14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137" y="1212408"/>
                <a:ext cx="3449534" cy="399533"/>
              </a:xfrm>
              <a:prstGeom prst="rect">
                <a:avLst/>
              </a:prstGeom>
              <a:blipFill rotWithShape="0">
                <a:blip r:embed="rId2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133798" y="362425"/>
                <a:ext cx="4700326" cy="399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𝜅𝜊𝜌𝜂𝜍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𝜅𝜊𝜌𝜂𝜍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=1∙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798" y="362425"/>
                <a:ext cx="4700326" cy="399533"/>
              </a:xfrm>
              <a:prstGeom prst="rect">
                <a:avLst/>
              </a:prstGeom>
              <a:blipFill rotWithShape="0">
                <a:blip r:embed="rId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91200" y="4186614"/>
                <a:ext cx="3093305" cy="1976310"/>
              </a:xfrm>
              <a:prstGeom prst="rect">
                <a:avLst/>
              </a:prstGeom>
              <a:noFill/>
              <a:ln w="88900" cmpd="dbl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𝛼𝜇𝜑𝜄𝛽𝜆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l-GR" sz="2400" i="1">
                                  <a:latin typeface="Cambria Math" panose="02040503050406030204" pitchFamily="18" charset="0"/>
                                </a:rPr>
                                <m:t>𝜀𝜄𝜎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𝜀𝜄𝛿</m:t>
                              </m:r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ώ</m:t>
                              </m:r>
                              <m: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𝜆𝜊𝜐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l-G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𝑾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l-G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l-G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𝟏𝟎𝟎</m:t>
                      </m:r>
                      <m:r>
                        <a:rPr lang="el-G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l-G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𝟎𝟎𝟎</m:t>
                      </m:r>
                      <m:r>
                        <a:rPr lang="el-G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𝑾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n-US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1200" y="4186614"/>
                <a:ext cx="3093305" cy="1976310"/>
              </a:xfrm>
              <a:prstGeom prst="rect">
                <a:avLst/>
              </a:prstGeom>
              <a:blipFill rotWithShape="0">
                <a:blip r:embed="rId4"/>
                <a:stretch>
                  <a:fillRect r="-5927" b="-39823"/>
                </a:stretch>
              </a:blipFill>
              <a:ln w="88900" cmpd="dbl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963203" y="3252856"/>
                <a:ext cx="3190701" cy="6443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𝜀𝜄𝛿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=200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=2∙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𝜀𝜄𝛿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ώ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𝜆𝜊𝜐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≈3.14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203" y="3252856"/>
                <a:ext cx="3190701" cy="644344"/>
              </a:xfrm>
              <a:prstGeom prst="rect">
                <a:avLst/>
              </a:prstGeom>
              <a:blipFill rotWithShape="0">
                <a:blip r:embed="rId5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/>
          <p:nvPr/>
        </p:nvCxnSpPr>
        <p:spPr>
          <a:xfrm>
            <a:off x="5750818" y="2523774"/>
            <a:ext cx="29716" cy="872235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1144" y="208248"/>
            <a:ext cx="2007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. </a:t>
            </a:r>
            <a:r>
              <a:rPr lang="el-GR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ΗΛΙΟΣ</a:t>
            </a:r>
            <a:endParaRPr lang="en-US" sz="4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>
            <a:stCxn id="10" idx="2"/>
          </p:cNvCxnSpPr>
          <p:nvPr/>
        </p:nvCxnSpPr>
        <p:spPr>
          <a:xfrm>
            <a:off x="9483961" y="761958"/>
            <a:ext cx="0" cy="54864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7149298" y="256528"/>
            <a:ext cx="4894080" cy="1592632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000249" y="1800880"/>
                <a:ext cx="2031069" cy="400110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=1000</m:t>
                      </m:r>
                      <m:f>
                        <m:fPr>
                          <m:type m:val="li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249" y="1800880"/>
                <a:ext cx="2031069" cy="400110"/>
              </a:xfrm>
              <a:prstGeom prst="rect">
                <a:avLst/>
              </a:prstGeom>
              <a:blipFill rotWithShape="0">
                <a:blip r:embed="rId6"/>
                <a:stretch>
                  <a:fillRect t="-110145" r="-16071" b="-166667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Bent Arrow 27"/>
          <p:cNvSpPr/>
          <p:nvPr/>
        </p:nvSpPr>
        <p:spPr>
          <a:xfrm rot="5400000">
            <a:off x="9928842" y="3658069"/>
            <a:ext cx="500320" cy="431801"/>
          </a:xfrm>
          <a:prstGeom prst="ben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t="23939" b="42235"/>
          <a:stretch/>
        </p:blipFill>
        <p:spPr>
          <a:xfrm>
            <a:off x="96069" y="2686367"/>
            <a:ext cx="7037729" cy="191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50818" y="4589403"/>
                <a:ext cx="1948182" cy="735201"/>
              </a:xfrm>
              <a:prstGeom prst="rect">
                <a:avLst/>
              </a:prstGeom>
              <a:noFill/>
              <a:ln w="158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𝜀𝜄𝜎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𝜅𝜊𝜌𝜂𝜍</m:t>
                          </m:r>
                        </m:sub>
                      </m:sSub>
                      <m: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=3.14</m:t>
                      </m:r>
                      <m: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818" y="4589403"/>
                <a:ext cx="1948182" cy="73520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158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V="1">
            <a:off x="6440934" y="3783755"/>
            <a:ext cx="0" cy="805718"/>
          </a:xfrm>
          <a:prstGeom prst="straightConnector1">
            <a:avLst/>
          </a:prstGeom>
          <a:ln w="476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84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41759" y="401510"/>
            <a:ext cx="4804398" cy="1323439"/>
          </a:xfrm>
        </p:spPr>
        <p:txBody>
          <a:bodyPr wrap="square" lIns="0" rIns="0">
            <a:spAutoFit/>
          </a:bodyPr>
          <a:lstStyle/>
          <a:p>
            <a:pPr algn="ctr"/>
            <a:r>
              <a:rPr lang="el-GR" sz="4000" dirty="0" smtClean="0"/>
              <a:t>Κυκλικά Πολωμένο φως</a:t>
            </a:r>
            <a:endParaRPr lang="el-GR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67" y="93033"/>
            <a:ext cx="4190031" cy="42079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4930" y="4500738"/>
            <a:ext cx="37518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By </a:t>
            </a:r>
            <a:r>
              <a:rPr lang="en-US" sz="1100" dirty="0" err="1">
                <a:solidFill>
                  <a:prstClr val="black"/>
                </a:solidFill>
              </a:rPr>
              <a:t>de:Benutzer:Averse</a:t>
            </a:r>
            <a:r>
              <a:rPr lang="en-US" sz="1100" dirty="0">
                <a:solidFill>
                  <a:prstClr val="black"/>
                </a:solidFill>
              </a:rPr>
              <a:t> - http://www.radartutorial.eu/06.antennas/pic/zirkulanim.gif via de.wikipedia.org, CC BY-SA 2.0, https://commons.wikimedia.org/w/index.php?curid=4849061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1695" y="6332430"/>
            <a:ext cx="80732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kern="0" dirty="0" smtClean="0">
                <a:solidFill>
                  <a:prstClr val="black"/>
                </a:solidFill>
              </a:rPr>
              <a:t>By Dave3457 - Own work, Public Domain, https://commons.wikimedia.org/w/index.php?curid=9862801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58" y="2057523"/>
            <a:ext cx="6311767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429137" y="1212408"/>
                <a:ext cx="3449534" cy="399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𝜅𝜊𝜌𝜂𝜍</m:t>
                          </m:r>
                        </m:sub>
                      </m:sSub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3.14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137" y="1212408"/>
                <a:ext cx="3449534" cy="399533"/>
              </a:xfrm>
              <a:prstGeom prst="rect">
                <a:avLst/>
              </a:prstGeom>
              <a:blipFill rotWithShape="0">
                <a:blip r:embed="rId2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133798" y="362425"/>
                <a:ext cx="4700326" cy="399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𝜅𝜊𝜌𝜂𝜍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𝜅𝜊𝜌𝜂𝜍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=1∙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798" y="362425"/>
                <a:ext cx="4700326" cy="399533"/>
              </a:xfrm>
              <a:prstGeom prst="rect">
                <a:avLst/>
              </a:prstGeom>
              <a:blipFill rotWithShape="0">
                <a:blip r:embed="rId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91200" y="4186614"/>
                <a:ext cx="3093305" cy="1976310"/>
              </a:xfrm>
              <a:prstGeom prst="rect">
                <a:avLst/>
              </a:prstGeom>
              <a:noFill/>
              <a:ln w="88900" cmpd="dbl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𝛼𝜇𝜑𝜄𝛽𝜆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l-GR" sz="2400" i="1">
                                  <a:latin typeface="Cambria Math" panose="02040503050406030204" pitchFamily="18" charset="0"/>
                                </a:rPr>
                                <m:t>𝜀𝜄𝜎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𝜀𝜄𝛿</m:t>
                              </m:r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ώ</m:t>
                              </m:r>
                              <m: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𝜆𝜊𝜐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𝟏𝟑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𝑾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l-G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l-G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𝟏𝟑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𝟎𝟎𝟎</m:t>
                      </m:r>
                      <m:r>
                        <a:rPr lang="el-G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l-G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𝟎𝟎𝟎</m:t>
                      </m:r>
                      <m:r>
                        <a:rPr lang="el-G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𝑾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n-US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1200" y="4186614"/>
                <a:ext cx="3093305" cy="1976310"/>
              </a:xfrm>
              <a:prstGeom prst="rect">
                <a:avLst/>
              </a:prstGeom>
              <a:blipFill rotWithShape="0">
                <a:blip r:embed="rId4"/>
                <a:stretch>
                  <a:fillRect r="-12811" b="-39528"/>
                </a:stretch>
              </a:blipFill>
              <a:ln w="88900" cmpd="dbl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963203" y="3239153"/>
                <a:ext cx="3190701" cy="6443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𝜀𝜄𝛿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=1∙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𝜀𝜄𝛿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ώ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𝜆𝜊𝜐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78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203" y="3239153"/>
                <a:ext cx="3190701" cy="644344"/>
              </a:xfrm>
              <a:prstGeom prst="rect">
                <a:avLst/>
              </a:prstGeom>
              <a:blipFill rotWithShape="0">
                <a:blip r:embed="rId5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/>
          <p:nvPr/>
        </p:nvCxnSpPr>
        <p:spPr>
          <a:xfrm>
            <a:off x="5623818" y="2523774"/>
            <a:ext cx="29716" cy="872235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1144" y="208248"/>
            <a:ext cx="3400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. LASER He-Ne</a:t>
            </a:r>
            <a:endParaRPr lang="en-US" sz="4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>
            <a:stCxn id="10" idx="2"/>
          </p:cNvCxnSpPr>
          <p:nvPr/>
        </p:nvCxnSpPr>
        <p:spPr>
          <a:xfrm>
            <a:off x="9483961" y="761958"/>
            <a:ext cx="0" cy="54864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7149298" y="256528"/>
            <a:ext cx="4894080" cy="1592632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924884" y="1762697"/>
                <a:ext cx="1477776" cy="757964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  <m:t>𝛿𝜀𝜎𝜇𝜂𝜍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884" y="1762697"/>
                <a:ext cx="1477776" cy="75796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Bent Arrow 27"/>
          <p:cNvSpPr/>
          <p:nvPr/>
        </p:nvSpPr>
        <p:spPr>
          <a:xfrm rot="5400000">
            <a:off x="9928842" y="3658069"/>
            <a:ext cx="500320" cy="431801"/>
          </a:xfrm>
          <a:prstGeom prst="ben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84500" y="4604464"/>
                <a:ext cx="5081688" cy="494174"/>
              </a:xfrm>
              <a:prstGeom prst="rect">
                <a:avLst/>
              </a:prstGeom>
              <a:noFill/>
              <a:ln w="158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𝛿𝜀𝜎𝜇𝜂𝜍</m:t>
                              </m:r>
                            </m:sub>
                          </m:sSub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𝜅𝜊𝜌𝜂𝜍</m:t>
                              </m:r>
                            </m:sub>
                          </m:sSub>
                          <m: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𝜀𝜄𝜎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4500" y="4604464"/>
                <a:ext cx="5081688" cy="494174"/>
              </a:xfrm>
              <a:prstGeom prst="rect">
                <a:avLst/>
              </a:prstGeom>
              <a:blipFill rotWithShape="0">
                <a:blip r:embed="rId7"/>
                <a:stretch>
                  <a:fillRect b="-4762"/>
                </a:stretch>
              </a:blipFill>
              <a:ln w="158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08" y="2667508"/>
            <a:ext cx="7041490" cy="1688738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6440934" y="3783755"/>
            <a:ext cx="0" cy="805718"/>
          </a:xfrm>
          <a:prstGeom prst="straightConnector1">
            <a:avLst/>
          </a:prstGeom>
          <a:ln w="476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41185" y="2498226"/>
            <a:ext cx="2525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P=1 </a:t>
            </a:r>
            <a:r>
              <a:rPr lang="en-US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10</a:t>
            </a:r>
            <a:r>
              <a:rPr lang="en-US" sz="24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7557" y="5434280"/>
            <a:ext cx="11849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!!!</a:t>
            </a:r>
            <a:endParaRPr lang="en-US" sz="80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140938" y="6096000"/>
            <a:ext cx="926862" cy="31549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118600" y="6045200"/>
            <a:ext cx="1739900" cy="0"/>
          </a:xfrm>
          <a:prstGeom prst="line">
            <a:avLst/>
          </a:prstGeom>
          <a:ln w="444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664458" y="5528106"/>
            <a:ext cx="1571137" cy="115902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6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article Size Measur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46" y="1544447"/>
            <a:ext cx="10756167" cy="502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71446" y="293077"/>
            <a:ext cx="3926075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4000" dirty="0" smtClean="0"/>
              <a:t>ΧΡΗΣΕΙΣ </a:t>
            </a:r>
            <a:r>
              <a:rPr lang="en-US" sz="4000" dirty="0" smtClean="0"/>
              <a:t>LASER - 1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0026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640" y="2277177"/>
            <a:ext cx="6099360" cy="4580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574" y="123539"/>
            <a:ext cx="4108426" cy="2153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168" y="475488"/>
            <a:ext cx="3610284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ΧΡΗΣΕΙΣ </a:t>
            </a:r>
            <a:r>
              <a: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</a:t>
            </a:r>
            <a:r>
              <a:rPr lang="el-GR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ΟΛΟΓΡΑΦΙΑ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4378" y="123539"/>
            <a:ext cx="2301495" cy="2215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00" y="2414701"/>
            <a:ext cx="5834379" cy="4227646"/>
          </a:xfrm>
          <a:prstGeom prst="rect">
            <a:avLst/>
          </a:prstGeom>
        </p:spPr>
      </p:pic>
      <p:sp>
        <p:nvSpPr>
          <p:cNvPr id="9" name="1 - Τίτλος"/>
          <p:cNvSpPr txBox="1">
            <a:spLocks/>
          </p:cNvSpPr>
          <p:nvPr/>
        </p:nvSpPr>
        <p:spPr>
          <a:xfrm>
            <a:off x="442501" y="6213016"/>
            <a:ext cx="5343976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Ολογραφικό εργαστήριο ΤΕΙ Αθήνας</a:t>
            </a:r>
            <a:endParaRPr lang="el-G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790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5077" y="164123"/>
            <a:ext cx="4314899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prstClr val="black"/>
                </a:solidFill>
              </a:rPr>
              <a:t>ΜΗΧΑΝΙΚΟ ΑΝΑΛΟΓΟ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752599"/>
            <a:ext cx="5669280" cy="2908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33" b="1667"/>
          <a:stretch/>
        </p:blipFill>
        <p:spPr>
          <a:xfrm>
            <a:off x="6153150" y="1295400"/>
            <a:ext cx="59055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8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68216"/>
            <a:ext cx="11462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l-GR" sz="3600" dirty="0" smtClean="0">
                <a:solidFill>
                  <a:prstClr val="black"/>
                </a:solidFill>
              </a:rPr>
              <a:t>Πώς μπορεί </a:t>
            </a:r>
            <a:r>
              <a:rPr lang="el-GR" sz="3600" dirty="0">
                <a:solidFill>
                  <a:prstClr val="black"/>
                </a:solidFill>
              </a:rPr>
              <a:t>το φυσικό φως </a:t>
            </a:r>
            <a:r>
              <a:rPr lang="el-GR" sz="3600" dirty="0" smtClean="0">
                <a:solidFill>
                  <a:prstClr val="black"/>
                </a:solidFill>
              </a:rPr>
              <a:t>να μετατραπεί σε πολωμένο;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6492" y="1993760"/>
            <a:ext cx="761246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3200" dirty="0" smtClean="0">
                <a:solidFill>
                  <a:prstClr val="black"/>
                </a:solidFill>
              </a:rPr>
              <a:t>Διέλευση μέσα από πολωτή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3200" dirty="0" smtClean="0">
                <a:solidFill>
                  <a:prstClr val="black"/>
                </a:solidFill>
              </a:rPr>
              <a:t>Ανάκλαση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3200" dirty="0" smtClean="0">
                <a:solidFill>
                  <a:prstClr val="black"/>
                </a:solidFill>
              </a:rPr>
              <a:t>Διάθλαση – διπλοθλαστικά υλικά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3200" dirty="0" smtClean="0">
                <a:solidFill>
                  <a:prstClr val="black"/>
                </a:solidFill>
              </a:rPr>
              <a:t>Εκλεκτική Απορρόφηση – διχρωϊκά υλικά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3200" dirty="0" smtClean="0">
                <a:solidFill>
                  <a:prstClr val="black"/>
                </a:solidFill>
              </a:rPr>
              <a:t>Σκέδαση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0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9583" y="281591"/>
            <a:ext cx="6043246" cy="701731"/>
          </a:xfrm>
        </p:spPr>
        <p:txBody>
          <a:bodyPr wrap="square">
            <a:spAutoFit/>
          </a:bodyPr>
          <a:lstStyle/>
          <a:p>
            <a:r>
              <a:rPr lang="el-GR" dirty="0" err="1" smtClean="0"/>
              <a:t>Διπλο</a:t>
            </a:r>
            <a:r>
              <a:rPr lang="el-GR" dirty="0" smtClean="0"/>
              <a:t> - Διαθλαστικότητα </a:t>
            </a:r>
            <a:endParaRPr lang="el-GR" dirty="0"/>
          </a:p>
        </p:txBody>
      </p:sp>
      <p:pic>
        <p:nvPicPr>
          <p:cNvPr id="1027" name="Picture 3" descr="C:\Users\ARAVANTINOS\Desktop\250px-Birefringence_Stress_Plastic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6955" y="1052737"/>
            <a:ext cx="3888432" cy="2597473"/>
          </a:xfrm>
          <a:prstGeom prst="rect">
            <a:avLst/>
          </a:prstGeom>
          <a:noFill/>
        </p:spPr>
      </p:pic>
      <p:pic>
        <p:nvPicPr>
          <p:cNvPr id="6" name="Picture 2" descr="C:\Users\ARAVANTINOS\Desktop\images[3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6955" y="3789040"/>
            <a:ext cx="3888432" cy="2912570"/>
          </a:xfrm>
          <a:prstGeom prst="rect">
            <a:avLst/>
          </a:prstGeom>
          <a:noFill/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 rot="16200000">
            <a:off x="8151258" y="5414738"/>
            <a:ext cx="16561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hlinkClick r:id="rId4"/>
              </a:rPr>
              <a:t>cargocollective.com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7396735" y="2211080"/>
            <a:ext cx="3354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/>
                </a:solidFill>
                <a:hlinkClick r:id="rId5"/>
              </a:rPr>
              <a:t>Birefringence Stress Plastic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”, 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από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  <a:hlinkClick r:id="rId6" tooltip="User:Zephyris"/>
              </a:rPr>
              <a:t>Zephyris</a:t>
            </a:r>
            <a:r>
              <a:rPr lang="en-US" sz="1200" dirty="0">
                <a:solidFill>
                  <a:prstClr val="black"/>
                </a:solidFill>
                <a:hlinkClick r:id="rId7"/>
              </a:rPr>
              <a:t> pics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διαθέσιμο με άδεια </a:t>
            </a:r>
            <a:r>
              <a:rPr lang="en-US" sz="1200" dirty="0">
                <a:solidFill>
                  <a:prstClr val="black"/>
                </a:solidFill>
                <a:hlinkClick r:id="rId8"/>
              </a:rPr>
              <a:t>CC BY-SA 3.0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583" y="2148689"/>
            <a:ext cx="4209638" cy="31232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3714" y="5320174"/>
            <a:ext cx="3060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https://www.microscopyu.com/techniques/polarized-light/introduction-to-polarized-light</a:t>
            </a:r>
          </a:p>
        </p:txBody>
      </p:sp>
    </p:spTree>
    <p:extLst>
      <p:ext uri="{BB962C8B-B14F-4D97-AF65-F5344CB8AC3E}">
        <p14:creationId xmlns:p14="http://schemas.microsoft.com/office/powerpoint/2010/main" val="193504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9097BC44-1FEA-43FE-A9FA-25A2DC72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371" y="339583"/>
            <a:ext cx="5943600" cy="701731"/>
          </a:xfr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Χρώματα από πόλωση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A5A3F18E-E13D-4925-949B-C013EAD03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943" y="1451202"/>
            <a:ext cx="5896455" cy="393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83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3D056A12-07E6-469C-84FA-BA0AAAB97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792" y="257915"/>
            <a:ext cx="7543800" cy="701731"/>
          </a:xfrm>
        </p:spPr>
        <p:txBody>
          <a:bodyPr>
            <a:spAutoFit/>
          </a:bodyPr>
          <a:lstStyle/>
          <a:p>
            <a:pPr algn="ctr"/>
            <a:r>
              <a:rPr lang="el-GR" dirty="0"/>
              <a:t>Πόλωση και στερεοσκοπία</a:t>
            </a:r>
            <a:endParaRPr lang="en-US" dirty="0"/>
          </a:p>
        </p:txBody>
      </p:sp>
      <p:pic>
        <p:nvPicPr>
          <p:cNvPr id="5" name="Picture 2" descr="C:\Users\ARAVANTINOS\Desktop\imagesCAWTF0AL.jpg">
            <a:extLst>
              <a:ext uri="{FF2B5EF4-FFF2-40B4-BE49-F238E27FC236}">
                <a16:creationId xmlns="" xmlns:a16="http://schemas.microsoft.com/office/drawing/2014/main" id="{D4BECEA4-7700-431F-B83A-0716E7E34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5242" y="1089947"/>
            <a:ext cx="2125462" cy="1445627"/>
          </a:xfrm>
          <a:prstGeom prst="rect">
            <a:avLst/>
          </a:prstGeom>
          <a:noFill/>
        </p:spPr>
      </p:pic>
      <p:pic>
        <p:nvPicPr>
          <p:cNvPr id="4" name="Picture 4" descr="C:\Users\ARAVANTINOS\Desktop\images[1].jpg">
            <a:extLst>
              <a:ext uri="{FF2B5EF4-FFF2-40B4-BE49-F238E27FC236}">
                <a16:creationId xmlns="" xmlns:a16="http://schemas.microsoft.com/office/drawing/2014/main" id="{A82DB3AE-EE3B-401A-AEFE-EE412CC590F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518792" y="1266092"/>
            <a:ext cx="9009882" cy="5092539"/>
          </a:xfrm>
          <a:prstGeom prst="rect">
            <a:avLst/>
          </a:prstGeom>
          <a:noFill/>
        </p:spPr>
      </p:pic>
      <p:pic>
        <p:nvPicPr>
          <p:cNvPr id="7" name="Picture 3" descr="C:\Users\ARAVANTINOS\Desktop\imagesCAR92967.jpg">
            <a:extLst>
              <a:ext uri="{FF2B5EF4-FFF2-40B4-BE49-F238E27FC236}">
                <a16:creationId xmlns="" xmlns:a16="http://schemas.microsoft.com/office/drawing/2014/main" id="{53819982-0EDC-46B6-8197-000638427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54044"/>
            <a:ext cx="1981446" cy="1478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744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plate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3441</TotalTime>
  <Words>680</Words>
  <Application>Microsoft Office PowerPoint</Application>
  <PresentationFormat>Widescreen</PresentationFormat>
  <Paragraphs>159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Courier New</vt:lpstr>
      <vt:lpstr>Tahoma</vt:lpstr>
      <vt:lpstr>Times New Roman</vt:lpstr>
      <vt:lpstr>TimesLTPro-Roman</vt:lpstr>
      <vt:lpstr>Wingdings</vt:lpstr>
      <vt:lpstr>Office Theme</vt:lpstr>
      <vt:lpstr>1_template</vt:lpstr>
      <vt:lpstr>ΠΟΛΩΣΗ</vt:lpstr>
      <vt:lpstr>Πόλωση φωτός</vt:lpstr>
      <vt:lpstr>PowerPoint Presentation</vt:lpstr>
      <vt:lpstr>Κυκλικά Πολωμένο φως</vt:lpstr>
      <vt:lpstr>PowerPoint Presentation</vt:lpstr>
      <vt:lpstr>PowerPoint Presentation</vt:lpstr>
      <vt:lpstr>Διπλο - Διαθλαστικότητα </vt:lpstr>
      <vt:lpstr>Χρώματα από πόλωση</vt:lpstr>
      <vt:lpstr>Πόλωση και στερεοσκοπία</vt:lpstr>
      <vt:lpstr>ΣΥΜΒΟΛΗ</vt:lpstr>
      <vt:lpstr>PowerPoint Presentation</vt:lpstr>
      <vt:lpstr>Συμβολή κυμάτων σε υδάτινη επιφάνεια</vt:lpstr>
      <vt:lpstr>Συμβολή φωτεινών κυμάτων  Το  πείραμα του Young (1801)</vt:lpstr>
      <vt:lpstr>Λεπτά υμένια, χρώματα από συμβολή</vt:lpstr>
      <vt:lpstr>Λεπτά υμένια, χρώματα από συμβολή</vt:lpstr>
      <vt:lpstr>ΠΕΡΙΘΛΑΣΗ</vt:lpstr>
      <vt:lpstr>Περίθλαση φωτός</vt:lpstr>
      <vt:lpstr>Laser – κυκλικό άνοιγμα</vt:lpstr>
      <vt:lpstr>Κριτήριο Rayleigh</vt:lpstr>
      <vt:lpstr>LASER</vt:lpstr>
      <vt:lpstr>PowerPoint Presentation</vt:lpstr>
      <vt:lpstr>Φως δέσμης laser</vt:lpstr>
      <vt:lpstr>Σύγκριση laser - 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laser ρουμπινίου (στερεό) – 3 επιπέδων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</dc:creator>
  <cp:lastModifiedBy>Microsoft account</cp:lastModifiedBy>
  <cp:revision>69</cp:revision>
  <dcterms:created xsi:type="dcterms:W3CDTF">2021-04-23T06:09:18Z</dcterms:created>
  <dcterms:modified xsi:type="dcterms:W3CDTF">2024-12-08T20:25:01Z</dcterms:modified>
</cp:coreProperties>
</file>