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59" r:id="rId5"/>
    <p:sldId id="268" r:id="rId6"/>
    <p:sldId id="269" r:id="rId7"/>
    <p:sldId id="261" r:id="rId8"/>
    <p:sldId id="258" r:id="rId9"/>
    <p:sldId id="270" r:id="rId10"/>
    <p:sldId id="271" r:id="rId11"/>
    <p:sldId id="272" r:id="rId12"/>
    <p:sldId id="301" r:id="rId13"/>
    <p:sldId id="266" r:id="rId14"/>
    <p:sldId id="276" r:id="rId15"/>
    <p:sldId id="277" r:id="rId16"/>
    <p:sldId id="280" r:id="rId17"/>
    <p:sldId id="273" r:id="rId18"/>
    <p:sldId id="285" r:id="rId19"/>
    <p:sldId id="287" r:id="rId20"/>
    <p:sldId id="286" r:id="rId21"/>
    <p:sldId id="278" r:id="rId22"/>
    <p:sldId id="282" r:id="rId23"/>
    <p:sldId id="281" r:id="rId24"/>
    <p:sldId id="262" r:id="rId25"/>
    <p:sldId id="260" r:id="rId26"/>
    <p:sldId id="284" r:id="rId27"/>
    <p:sldId id="275" r:id="rId28"/>
    <p:sldId id="263" r:id="rId29"/>
    <p:sldId id="294" r:id="rId30"/>
    <p:sldId id="295" r:id="rId31"/>
    <p:sldId id="292" r:id="rId32"/>
    <p:sldId id="283" r:id="rId33"/>
    <p:sldId id="297" r:id="rId34"/>
    <p:sldId id="300" r:id="rId35"/>
    <p:sldId id="299" r:id="rId36"/>
    <p:sldId id="265" r:id="rId37"/>
    <p:sldId id="274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D294"/>
    <a:srgbClr val="CBFFF2"/>
    <a:srgbClr val="CEFEF2"/>
    <a:srgbClr val="B56BFF"/>
    <a:srgbClr val="FF5959"/>
    <a:srgbClr val="00415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22" autoAdjust="0"/>
    <p:restoredTop sz="94624" autoAdjust="0"/>
  </p:normalViewPr>
  <p:slideViewPr>
    <p:cSldViewPr snapToGrid="0">
      <p:cViewPr>
        <p:scale>
          <a:sx n="92" d="100"/>
          <a:sy n="92" d="100"/>
        </p:scale>
        <p:origin x="50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9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7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1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1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5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8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9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62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0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7EC3C-512B-41D5-A3A5-0FA18A585357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0663E-1B2B-42E1-A46F-F0597146A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rorfelde_Observatory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6106" y="1327638"/>
            <a:ext cx="89941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3600" dirty="0" smtClean="0"/>
              <a:t>ΟΠΤΙΚΑ ΤΗΛΕΣΚΟΠΙΑ</a:t>
            </a:r>
          </a:p>
          <a:p>
            <a:pPr algn="ctr"/>
            <a:r>
              <a:rPr lang="el-GR" sz="3600" dirty="0" smtClean="0"/>
              <a:t>ΑΡΧΗ ΛΕΙΤΟΥΡΓΙΑΣ – ΧΑΡΑΚΤΗΡΙΣΤΙΚΑ ΜΕΓΕΘΗ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370" y="3209192"/>
            <a:ext cx="4355510" cy="3271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53" y="2990723"/>
            <a:ext cx="2360001" cy="3489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047" y="3388117"/>
            <a:ext cx="3865684" cy="309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156" y="1106430"/>
            <a:ext cx="11205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ΤΗΛΕΣΚΟΠΙΟ ΤΩΝ ΕΠΙΓΕΙΩΝ</a:t>
            </a:r>
            <a:r>
              <a:rPr lang="en-US" sz="2400" dirty="0" smtClean="0"/>
              <a:t> (relay </a:t>
            </a:r>
            <a:r>
              <a:rPr lang="en-US" sz="2400" dirty="0" smtClean="0"/>
              <a:t>lens</a:t>
            </a:r>
            <a:r>
              <a:rPr lang="en-US" sz="2400" dirty="0" smtClean="0"/>
              <a:t>) : </a:t>
            </a:r>
            <a:r>
              <a:rPr lang="el-GR" sz="2400" dirty="0" smtClean="0"/>
              <a:t>διόρθωση αναστροφής εικόνας με </a:t>
            </a:r>
          </a:p>
          <a:p>
            <a:r>
              <a:rPr lang="el-GR" sz="2400" dirty="0" smtClean="0"/>
              <a:t>παρεμβολή συγκλίνοντα ανορθωτικού φακού μεταξύ αντικειμενικού &amp; προσοφθάλμιου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63895" y="121920"/>
            <a:ext cx="629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ΔΙΑΘΛΑΣΤΙΚΑ ΤΗΛΕΣΚΟΠΙΑ    2/3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0223" y="589156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By </a:t>
            </a:r>
            <a:r>
              <a:rPr lang="en-US" sz="1400" dirty="0" err="1"/>
              <a:t>Tamasflex</a:t>
            </a:r>
            <a:r>
              <a:rPr lang="en-US" sz="1400" dirty="0"/>
              <a:t> - Own work, CC BY-SA 3.0, https://commons.wikimedia.org/w/index.php?curid=9949602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6" y="2087832"/>
            <a:ext cx="11887200" cy="2488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7086" y="5227536"/>
            <a:ext cx="4949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Μήκος τηλεσκοπίου: </a:t>
            </a: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800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</a:t>
            </a: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+4f</a:t>
            </a:r>
            <a:r>
              <a:rPr lang="en-US" sz="2800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L2</a:t>
            </a: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+f</a:t>
            </a:r>
            <a:r>
              <a:rPr lang="en-US" sz="2800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L3</a:t>
            </a:r>
            <a:endParaRPr lang="en-US" sz="2800" i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2316" y="5860787"/>
            <a:ext cx="2852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πολύ μεγάλο </a:t>
            </a:r>
            <a:r>
              <a:rPr lang="en-US" sz="3200" dirty="0" smtClean="0">
                <a:solidFill>
                  <a:srgbClr val="FF0000"/>
                </a:solidFill>
              </a:rPr>
              <a:t>!!!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3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712" y="313206"/>
            <a:ext cx="2482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ΠΕΡΙΣΚΟΠΙΟ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620538" y="333069"/>
            <a:ext cx="468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ΠΡΙΣΜΑΤΙΚΗ ΔΙΟΠΤΡΑ (ΚΥΑΛΙΑ)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773" y="1288754"/>
            <a:ext cx="4286250" cy="4152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8521" y="6028661"/>
            <a:ext cx="5245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https://www4.uwsp.edu/physastr/kmenning/Phys385/Lect11.html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773" y="595171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By Christian </a:t>
            </a:r>
            <a:r>
              <a:rPr lang="en-US" sz="1200" dirty="0" err="1"/>
              <a:t>Schirm</a:t>
            </a:r>
            <a:r>
              <a:rPr lang="en-US" sz="1200" dirty="0"/>
              <a:t> - Own work, after/</a:t>
            </a:r>
            <a:r>
              <a:rPr lang="en-US" sz="1200" dirty="0" err="1"/>
              <a:t>nach</a:t>
            </a:r>
            <a:r>
              <a:rPr lang="en-US" sz="1200" dirty="0"/>
              <a:t> </a:t>
            </a:r>
            <a:r>
              <a:rPr lang="en-US" sz="1200" dirty="0" err="1"/>
              <a:t>Lexikon</a:t>
            </a:r>
            <a:r>
              <a:rPr lang="en-US" sz="1200" dirty="0"/>
              <a:t> der </a:t>
            </a:r>
            <a:r>
              <a:rPr lang="en-US" sz="1200" dirty="0" err="1"/>
              <a:t>Optik</a:t>
            </a:r>
            <a:r>
              <a:rPr lang="en-US" sz="1200" dirty="0"/>
              <a:t>, </a:t>
            </a:r>
            <a:r>
              <a:rPr lang="en-US" sz="1200" dirty="0" err="1"/>
              <a:t>Spektrum</a:t>
            </a:r>
            <a:r>
              <a:rPr lang="en-US" sz="1200" dirty="0"/>
              <a:t> </a:t>
            </a:r>
            <a:r>
              <a:rPr lang="en-US" sz="1200" dirty="0" err="1"/>
              <a:t>Verlag</a:t>
            </a:r>
            <a:r>
              <a:rPr lang="en-US" sz="1200" dirty="0"/>
              <a:t>, Public Domain, https://commons.wikimedia.org/w/index.php?curid=522876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4" y="996349"/>
            <a:ext cx="42576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925" y="4987319"/>
            <a:ext cx="4295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By </a:t>
            </a:r>
            <a:r>
              <a:rPr lang="en-US" sz="1200" dirty="0" err="1">
                <a:solidFill>
                  <a:prstClr val="black"/>
                </a:solidFill>
              </a:rPr>
              <a:t>Zátonyi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  <a:r>
              <a:rPr lang="en-US" sz="1200" dirty="0" err="1">
                <a:solidFill>
                  <a:prstClr val="black"/>
                </a:solidFill>
              </a:rPr>
              <a:t>Sándor</a:t>
            </a:r>
            <a:r>
              <a:rPr lang="en-US" sz="1200" dirty="0">
                <a:solidFill>
                  <a:prstClr val="black"/>
                </a:solidFill>
              </a:rPr>
              <a:t>, (</a:t>
            </a:r>
            <a:r>
              <a:rPr lang="en-US" sz="1200" dirty="0" err="1">
                <a:solidFill>
                  <a:prstClr val="black"/>
                </a:solidFill>
              </a:rPr>
              <a:t>ifj</a:t>
            </a:r>
            <a:r>
              <a:rPr lang="en-US" sz="1200" dirty="0">
                <a:solidFill>
                  <a:prstClr val="black"/>
                </a:solidFill>
              </a:rPr>
              <a:t>) </a:t>
            </a:r>
            <a:r>
              <a:rPr lang="en-US" sz="1200" dirty="0" err="1">
                <a:solidFill>
                  <a:prstClr val="black"/>
                </a:solidFill>
              </a:rPr>
              <a:t>Fizped</a:t>
            </a:r>
            <a:r>
              <a:rPr lang="en-US" sz="1200" dirty="0">
                <a:solidFill>
                  <a:prstClr val="black"/>
                </a:solidFill>
              </a:rPr>
              <a:t> - Own work, CC BY-SA 3.0, https://commons.wikimedia.org/w/index.php?curid=12159121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4" y="1881191"/>
            <a:ext cx="3341881" cy="26690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47975" y="4887985"/>
            <a:ext cx="4448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By Fred the Oyster, CC BY-SA 4.0, https://commons.wikimedia.org/w/index.php?curid=35061268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883" y="1946294"/>
            <a:ext cx="2465353" cy="2563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500" y="1881191"/>
            <a:ext cx="3923986" cy="2559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598" y="359257"/>
            <a:ext cx="3209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solidFill>
                  <a:prstClr val="black"/>
                </a:solidFill>
              </a:rPr>
              <a:t>ΠΡΙΣΜΑΤΑ </a:t>
            </a:r>
            <a:r>
              <a:rPr lang="en-US" sz="3200" dirty="0" smtClean="0">
                <a:solidFill>
                  <a:prstClr val="black"/>
                </a:solidFill>
              </a:rPr>
              <a:t>PORRO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441" y="1344052"/>
            <a:ext cx="2185085" cy="369332"/>
          </a:xfrm>
          <a:prstGeom prst="rect">
            <a:avLst/>
          </a:prstGeom>
          <a:noFill/>
          <a:ln w="22225">
            <a:solidFill>
              <a:srgbClr val="4065A2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πρίσμα αναστροφής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1018" y="1330736"/>
            <a:ext cx="2185085" cy="369332"/>
          </a:xfrm>
          <a:prstGeom prst="rect">
            <a:avLst/>
          </a:prstGeom>
          <a:noFill/>
          <a:ln w="22225">
            <a:solidFill>
              <a:srgbClr val="4065A2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πρίσμα αναστροφής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75041" y="1344052"/>
            <a:ext cx="1661609" cy="369332"/>
          </a:xfrm>
          <a:prstGeom prst="rect">
            <a:avLst/>
          </a:prstGeom>
          <a:noFill/>
          <a:ln w="22225">
            <a:solidFill>
              <a:srgbClr val="4065A2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πρίσματα </a:t>
            </a:r>
            <a:r>
              <a:rPr lang="en-US" dirty="0" err="1" smtClean="0">
                <a:solidFill>
                  <a:prstClr val="black"/>
                </a:solidFill>
              </a:rPr>
              <a:t>Porro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847975" y="2449284"/>
            <a:ext cx="1152525" cy="312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7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/>
          <p:cNvGrpSpPr/>
          <p:nvPr/>
        </p:nvGrpSpPr>
        <p:grpSpPr>
          <a:xfrm>
            <a:off x="43873" y="1731510"/>
            <a:ext cx="12079696" cy="3576841"/>
            <a:chOff x="145473" y="652010"/>
            <a:chExt cx="12079696" cy="357684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29744">
              <a:off x="9437974" y="1830273"/>
              <a:ext cx="980536" cy="1005840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268225" y="796817"/>
              <a:ext cx="170052" cy="34320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198618" y="2514136"/>
              <a:ext cx="117043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9137666" y="2007751"/>
              <a:ext cx="160775" cy="102845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45473" y="2402378"/>
              <a:ext cx="9072580" cy="298048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98618" y="713470"/>
              <a:ext cx="3154633" cy="80819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" idx="0"/>
            </p:cNvCxnSpPr>
            <p:nvPr/>
          </p:nvCxnSpPr>
          <p:spPr>
            <a:xfrm>
              <a:off x="3353251" y="796817"/>
              <a:ext cx="5859547" cy="2020625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98618" y="4139699"/>
              <a:ext cx="3154633" cy="80819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" idx="4"/>
            </p:cNvCxnSpPr>
            <p:nvPr/>
          </p:nvCxnSpPr>
          <p:spPr>
            <a:xfrm flipV="1">
              <a:off x="3353251" y="2602862"/>
              <a:ext cx="5803673" cy="1625989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384484" y="1977246"/>
              <a:ext cx="3100050" cy="1742412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384197" y="2096363"/>
              <a:ext cx="3095871" cy="1748107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9261287" y="2036707"/>
              <a:ext cx="1332606" cy="748678"/>
              <a:chOff x="9758819" y="2256344"/>
              <a:chExt cx="1332606" cy="74867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>
                <a:off x="9758819" y="2256344"/>
                <a:ext cx="1332606" cy="74867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9871522" y="2775940"/>
                <a:ext cx="288767" cy="16288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9254584" y="1920377"/>
              <a:ext cx="1332606" cy="748678"/>
              <a:chOff x="9758819" y="2256344"/>
              <a:chExt cx="1332606" cy="748678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H="1">
                <a:off x="9758819" y="2256344"/>
                <a:ext cx="1332606" cy="74867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9871522" y="2775940"/>
                <a:ext cx="288767" cy="16288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/>
            <p:cNvCxnSpPr/>
            <p:nvPr/>
          </p:nvCxnSpPr>
          <p:spPr>
            <a:xfrm>
              <a:off x="349135" y="4139738"/>
              <a:ext cx="586047" cy="1246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60466" y="2404006"/>
              <a:ext cx="612370" cy="2869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316508" y="716675"/>
              <a:ext cx="602672" cy="1246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own Arrow 10"/>
            <p:cNvSpPr/>
            <p:nvPr/>
          </p:nvSpPr>
          <p:spPr>
            <a:xfrm>
              <a:off x="8821658" y="2521300"/>
              <a:ext cx="45719" cy="182880"/>
            </a:xfrm>
            <a:prstGeom prst="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091131" y="1740035"/>
              <a:ext cx="713081" cy="24309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6091131" y="2600474"/>
              <a:ext cx="766869" cy="2728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6091131" y="3236289"/>
              <a:ext cx="794622" cy="21945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Left Brace 84"/>
            <p:cNvSpPr/>
            <p:nvPr/>
          </p:nvSpPr>
          <p:spPr>
            <a:xfrm>
              <a:off x="7232901" y="3610950"/>
              <a:ext cx="103967" cy="254200"/>
            </a:xfrm>
            <a:prstGeom prst="leftBrace">
              <a:avLst/>
            </a:prstGeom>
            <a:ln w="22225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885753" y="3534992"/>
              <a:ext cx="4106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ꚙ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616222" y="2225262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Β΄</a:t>
              </a:r>
              <a:endParaRPr lang="en-US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598101" y="2690555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Α΄</a:t>
              </a:r>
              <a:endParaRPr lang="en-US" dirty="0"/>
            </a:p>
          </p:txBody>
        </p:sp>
        <p:sp>
          <p:nvSpPr>
            <p:cNvPr id="94" name="Arc 93"/>
            <p:cNvSpPr/>
            <p:nvPr/>
          </p:nvSpPr>
          <p:spPr>
            <a:xfrm rot="11929569">
              <a:off x="8004510" y="2103938"/>
              <a:ext cx="1243282" cy="1187548"/>
            </a:xfrm>
            <a:prstGeom prst="arc">
              <a:avLst>
                <a:gd name="adj1" fmla="val 16941771"/>
                <a:gd name="adj2" fmla="val 0"/>
              </a:avLst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30346" y="2636399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θ</a:t>
              </a:r>
              <a:r>
                <a:rPr lang="el-GR" sz="2000" baseline="-25000" dirty="0" smtClean="0"/>
                <a:t>2</a:t>
              </a:r>
              <a:endParaRPr lang="en-US" sz="2000" baseline="-25000" dirty="0"/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H="1">
              <a:off x="7384196" y="1849833"/>
              <a:ext cx="3095871" cy="1748107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/>
            <p:cNvGrpSpPr/>
            <p:nvPr/>
          </p:nvGrpSpPr>
          <p:grpSpPr>
            <a:xfrm>
              <a:off x="9261286" y="1790177"/>
              <a:ext cx="1332606" cy="748678"/>
              <a:chOff x="9758819" y="2256344"/>
              <a:chExt cx="1332606" cy="748678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 flipH="1">
                <a:off x="9758819" y="2256344"/>
                <a:ext cx="1332606" cy="74867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flipV="1">
                <a:off x="9871522" y="2775940"/>
                <a:ext cx="288767" cy="16288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5" name="Straight Connector 124"/>
            <p:cNvCxnSpPr/>
            <p:nvPr/>
          </p:nvCxnSpPr>
          <p:spPr>
            <a:xfrm flipV="1">
              <a:off x="6387353" y="1547614"/>
              <a:ext cx="4530421" cy="2546322"/>
            </a:xfrm>
            <a:prstGeom prst="line">
              <a:avLst/>
            </a:prstGeom>
            <a:ln w="2222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8844517" y="1024891"/>
              <a:ext cx="0" cy="1423716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9218054" y="1007132"/>
              <a:ext cx="0" cy="100584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flipV="1">
              <a:off x="8844517" y="1207368"/>
              <a:ext cx="382739" cy="0"/>
            </a:xfrm>
            <a:prstGeom prst="straightConnector1">
              <a:avLst/>
            </a:prstGeom>
            <a:ln w="317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3353251" y="1136342"/>
              <a:ext cx="5440577" cy="79899"/>
            </a:xfrm>
            <a:prstGeom prst="straightConnector1">
              <a:avLst/>
            </a:prstGeom>
            <a:ln w="317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6073539" y="830064"/>
              <a:ext cx="39145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f</a:t>
              </a:r>
              <a:r>
                <a:rPr lang="en-US" sz="2400" i="1" baseline="-25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o</a:t>
              </a:r>
              <a:endParaRPr lang="en-US" sz="2400" i="1" baseline="-25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863130" y="652010"/>
              <a:ext cx="3672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f</a:t>
              </a:r>
              <a:r>
                <a:rPr lang="en-US" sz="2400" i="1" baseline="-25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lang="en-US" sz="2400" i="1" baseline="-25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9998084" y="953423"/>
              <a:ext cx="22270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δευτερεύον άξονας</a:t>
              </a:r>
            </a:p>
            <a:p>
              <a:r>
                <a:rPr lang="el-GR" sz="2000" dirty="0" smtClean="0"/>
                <a:t>προσοφθάλμιου</a:t>
              </a:r>
              <a:endParaRPr lang="en-US" sz="2000" dirty="0"/>
            </a:p>
          </p:txBody>
        </p:sp>
      </p:grpSp>
      <p:sp>
        <p:nvSpPr>
          <p:cNvPr id="146" name="Arc 145"/>
          <p:cNvSpPr/>
          <p:nvPr/>
        </p:nvSpPr>
        <p:spPr>
          <a:xfrm rot="17862654">
            <a:off x="302795" y="3378715"/>
            <a:ext cx="383389" cy="246093"/>
          </a:xfrm>
          <a:prstGeom prst="arc">
            <a:avLst>
              <a:gd name="adj1" fmla="val 15466014"/>
              <a:gd name="adj2" fmla="val 20522048"/>
            </a:avLst>
          </a:prstGeom>
          <a:ln w="1905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/>
          <p:nvPr/>
        </p:nvSpPr>
        <p:spPr>
          <a:xfrm rot="3737346" flipV="1">
            <a:off x="299573" y="3455096"/>
            <a:ext cx="383389" cy="246093"/>
          </a:xfrm>
          <a:prstGeom prst="arc">
            <a:avLst>
              <a:gd name="adj1" fmla="val 15466014"/>
              <a:gd name="adj2" fmla="val 20522048"/>
            </a:avLst>
          </a:prstGeom>
          <a:ln w="1905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/>
          <p:cNvSpPr txBox="1"/>
          <p:nvPr/>
        </p:nvSpPr>
        <p:spPr>
          <a:xfrm>
            <a:off x="522226" y="3047662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θ</a:t>
            </a:r>
            <a:r>
              <a:rPr lang="el-GR" sz="2000" baseline="-25000" dirty="0" smtClean="0"/>
              <a:t>1</a:t>
            </a:r>
            <a:endParaRPr lang="en-US" sz="2000" baseline="-25000" dirty="0"/>
          </a:p>
        </p:txBody>
      </p:sp>
      <p:sp>
        <p:nvSpPr>
          <p:cNvPr id="149" name="TextBox 148"/>
          <p:cNvSpPr txBox="1"/>
          <p:nvPr/>
        </p:nvSpPr>
        <p:spPr>
          <a:xfrm>
            <a:off x="2753255" y="152308"/>
            <a:ext cx="6416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ΑΣΤΡΟΝΟΜΙΚΟ ΤΗΛΕΣΚΟΠΙΟ – ΠΟΡΕΙΕΣ ΑΚΤΙΝΩΝ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/>
              <p:cNvSpPr/>
              <p:nvPr/>
            </p:nvSpPr>
            <p:spPr>
              <a:xfrm>
                <a:off x="6273381" y="5897395"/>
                <a:ext cx="5367751" cy="729302"/>
              </a:xfrm>
              <a:prstGeom prst="rect">
                <a:avLst/>
              </a:prstGeom>
              <a:ln w="28575" cmpd="thickThin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γωνια</m:t>
                          </m:r>
                          <m: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ορασεως</m:t>
                          </m:r>
                          <m: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𝜄𝛼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𝜏𝜊𝜐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𝜊𝜌𝛾𝛼𝜈𝜊𝜐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γωνια</m:t>
                          </m:r>
                          <m: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ορασεως</m:t>
                          </m:r>
                          <m: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𝜄𝛼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𝛾𝜐𝜇𝜈𝜊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ύ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𝜊𝜑𝜃𝛼𝜆𝜇𝜊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ύ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0" name="Rectangle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381" y="5897395"/>
                <a:ext cx="5367751" cy="72930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 cmpd="thickThin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924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/>
          <p:cNvGrpSpPr/>
          <p:nvPr/>
        </p:nvGrpSpPr>
        <p:grpSpPr>
          <a:xfrm>
            <a:off x="43873" y="1731510"/>
            <a:ext cx="12079696" cy="3576841"/>
            <a:chOff x="145473" y="652010"/>
            <a:chExt cx="12079696" cy="357684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29744">
              <a:off x="9437974" y="1830273"/>
              <a:ext cx="980536" cy="1005840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268225" y="796817"/>
              <a:ext cx="170052" cy="34320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198618" y="2514136"/>
              <a:ext cx="117043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9137666" y="2007751"/>
              <a:ext cx="160775" cy="102845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45473" y="2402378"/>
              <a:ext cx="9072580" cy="298048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98618" y="713470"/>
              <a:ext cx="3154633" cy="80819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" idx="0"/>
            </p:cNvCxnSpPr>
            <p:nvPr/>
          </p:nvCxnSpPr>
          <p:spPr>
            <a:xfrm>
              <a:off x="3353251" y="796817"/>
              <a:ext cx="5859547" cy="2020625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98618" y="4139699"/>
              <a:ext cx="3154633" cy="80819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" idx="4"/>
            </p:cNvCxnSpPr>
            <p:nvPr/>
          </p:nvCxnSpPr>
          <p:spPr>
            <a:xfrm flipV="1">
              <a:off x="3353251" y="2602862"/>
              <a:ext cx="5803673" cy="1625989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384484" y="1977246"/>
              <a:ext cx="3100050" cy="1742412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384197" y="2096363"/>
              <a:ext cx="3095871" cy="1748107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9261287" y="2036707"/>
              <a:ext cx="1332606" cy="748678"/>
              <a:chOff x="9758819" y="2256344"/>
              <a:chExt cx="1332606" cy="74867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>
                <a:off x="9758819" y="2256344"/>
                <a:ext cx="1332606" cy="74867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9871522" y="2775940"/>
                <a:ext cx="288767" cy="16288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9254584" y="1920377"/>
              <a:ext cx="1332606" cy="748678"/>
              <a:chOff x="9758819" y="2256344"/>
              <a:chExt cx="1332606" cy="748678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H="1">
                <a:off x="9758819" y="2256344"/>
                <a:ext cx="1332606" cy="74867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9871522" y="2775940"/>
                <a:ext cx="288767" cy="16288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/>
            <p:cNvCxnSpPr/>
            <p:nvPr/>
          </p:nvCxnSpPr>
          <p:spPr>
            <a:xfrm>
              <a:off x="349135" y="4139738"/>
              <a:ext cx="586047" cy="1246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60466" y="2404006"/>
              <a:ext cx="612370" cy="2869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316508" y="716675"/>
              <a:ext cx="602672" cy="1246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own Arrow 10"/>
            <p:cNvSpPr/>
            <p:nvPr/>
          </p:nvSpPr>
          <p:spPr>
            <a:xfrm>
              <a:off x="8821657" y="2521300"/>
              <a:ext cx="45720" cy="18288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091131" y="1740035"/>
              <a:ext cx="713081" cy="24309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6091131" y="2600474"/>
              <a:ext cx="766869" cy="2728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6091131" y="3236289"/>
              <a:ext cx="794622" cy="21945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Left Brace 84"/>
            <p:cNvSpPr/>
            <p:nvPr/>
          </p:nvSpPr>
          <p:spPr>
            <a:xfrm>
              <a:off x="7232901" y="3610950"/>
              <a:ext cx="103967" cy="254200"/>
            </a:xfrm>
            <a:prstGeom prst="leftBrace">
              <a:avLst/>
            </a:prstGeom>
            <a:ln w="22225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885753" y="3534992"/>
              <a:ext cx="4106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ꚙ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616222" y="2225262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Β΄</a:t>
              </a:r>
              <a:endParaRPr lang="en-US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598101" y="2690555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Α΄</a:t>
              </a:r>
              <a:endParaRPr lang="en-US" dirty="0"/>
            </a:p>
          </p:txBody>
        </p:sp>
        <p:sp>
          <p:nvSpPr>
            <p:cNvPr id="94" name="Arc 93"/>
            <p:cNvSpPr/>
            <p:nvPr/>
          </p:nvSpPr>
          <p:spPr>
            <a:xfrm rot="11929569">
              <a:off x="8004510" y="2103938"/>
              <a:ext cx="1243282" cy="1187548"/>
            </a:xfrm>
            <a:prstGeom prst="arc">
              <a:avLst>
                <a:gd name="adj1" fmla="val 16941771"/>
                <a:gd name="adj2" fmla="val 0"/>
              </a:avLst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30346" y="2636399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θ</a:t>
              </a:r>
              <a:r>
                <a:rPr lang="el-GR" sz="2000" baseline="-25000" dirty="0" smtClean="0"/>
                <a:t>2</a:t>
              </a:r>
              <a:endParaRPr lang="en-US" sz="2000" baseline="-25000" dirty="0"/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H="1">
              <a:off x="7384196" y="1849833"/>
              <a:ext cx="3095871" cy="1748107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/>
            <p:cNvGrpSpPr/>
            <p:nvPr/>
          </p:nvGrpSpPr>
          <p:grpSpPr>
            <a:xfrm>
              <a:off x="9261286" y="1790177"/>
              <a:ext cx="1332606" cy="748678"/>
              <a:chOff x="9758819" y="2256344"/>
              <a:chExt cx="1332606" cy="748678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 flipH="1">
                <a:off x="9758819" y="2256344"/>
                <a:ext cx="1332606" cy="74867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flipV="1">
                <a:off x="9871522" y="2775940"/>
                <a:ext cx="288767" cy="16288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5" name="Straight Connector 124"/>
            <p:cNvCxnSpPr/>
            <p:nvPr/>
          </p:nvCxnSpPr>
          <p:spPr>
            <a:xfrm flipV="1">
              <a:off x="6387353" y="1547614"/>
              <a:ext cx="4530421" cy="2546322"/>
            </a:xfrm>
            <a:prstGeom prst="line">
              <a:avLst/>
            </a:prstGeom>
            <a:ln w="2222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8844517" y="1024891"/>
              <a:ext cx="0" cy="1423716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9218054" y="1007132"/>
              <a:ext cx="0" cy="100584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flipV="1">
              <a:off x="8844517" y="1207368"/>
              <a:ext cx="382739" cy="0"/>
            </a:xfrm>
            <a:prstGeom prst="straightConnector1">
              <a:avLst/>
            </a:prstGeom>
            <a:ln w="317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3353251" y="1136342"/>
              <a:ext cx="5440577" cy="79899"/>
            </a:xfrm>
            <a:prstGeom prst="straightConnector1">
              <a:avLst/>
            </a:prstGeom>
            <a:ln w="317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6073539" y="830064"/>
              <a:ext cx="39145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f</a:t>
              </a:r>
              <a:r>
                <a:rPr lang="en-US" sz="2400" i="1" baseline="-25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o</a:t>
              </a:r>
              <a:endParaRPr lang="en-US" sz="2400" i="1" baseline="-25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863130" y="652010"/>
              <a:ext cx="3672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f</a:t>
              </a:r>
              <a:r>
                <a:rPr lang="en-US" sz="2400" i="1" baseline="-25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lang="en-US" sz="2400" i="1" baseline="-25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9998084" y="953423"/>
              <a:ext cx="22270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δευτερεύον άξονας</a:t>
              </a:r>
            </a:p>
            <a:p>
              <a:r>
                <a:rPr lang="el-GR" sz="2000" dirty="0" smtClean="0"/>
                <a:t>προσοφθάλμιου</a:t>
              </a:r>
              <a:endParaRPr lang="en-US" sz="2000" dirty="0"/>
            </a:p>
          </p:txBody>
        </p:sp>
      </p:grpSp>
      <p:sp>
        <p:nvSpPr>
          <p:cNvPr id="146" name="Arc 145"/>
          <p:cNvSpPr/>
          <p:nvPr/>
        </p:nvSpPr>
        <p:spPr>
          <a:xfrm rot="17862654">
            <a:off x="302795" y="3378715"/>
            <a:ext cx="383389" cy="246093"/>
          </a:xfrm>
          <a:prstGeom prst="arc">
            <a:avLst>
              <a:gd name="adj1" fmla="val 15466014"/>
              <a:gd name="adj2" fmla="val 20522048"/>
            </a:avLst>
          </a:prstGeom>
          <a:ln w="1905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/>
          <p:nvPr/>
        </p:nvSpPr>
        <p:spPr>
          <a:xfrm rot="3737346" flipV="1">
            <a:off x="299573" y="3455096"/>
            <a:ext cx="383389" cy="246093"/>
          </a:xfrm>
          <a:prstGeom prst="arc">
            <a:avLst>
              <a:gd name="adj1" fmla="val 15466014"/>
              <a:gd name="adj2" fmla="val 20522048"/>
            </a:avLst>
          </a:prstGeom>
          <a:ln w="1905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/>
          <p:cNvSpPr txBox="1"/>
          <p:nvPr/>
        </p:nvSpPr>
        <p:spPr>
          <a:xfrm>
            <a:off x="522226" y="3047662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θ</a:t>
            </a:r>
            <a:r>
              <a:rPr lang="el-GR" sz="2000" baseline="-25000" dirty="0" smtClean="0"/>
              <a:t>1</a:t>
            </a:r>
            <a:endParaRPr lang="en-US" sz="20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1059838" y="103050"/>
                <a:ext cx="10427085" cy="680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ΑΣΤΡΟΝΟΜΙΚΟ ΤΗΛΕΣΚΟΠΙΟ – ΜΕΓΕΘΥΝΣΗ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γωνια</m:t>
                        </m:r>
                        <m:r>
                          <a:rPr lang="el-G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ορασεως</m:t>
                        </m:r>
                        <m:r>
                          <a:rPr lang="el-G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𝜄𝛼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𝜏𝜊𝜐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𝜊𝜌𝛾𝛼𝜈𝜊𝜐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γωνια</m:t>
                        </m:r>
                        <m:r>
                          <a:rPr lang="el-G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ορασεως</m:t>
                        </m:r>
                        <m:r>
                          <a:rPr lang="el-G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𝜄𝛼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𝛾𝜐𝜇𝜈𝜊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ύ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𝜊𝜑𝜃𝛼𝜆𝜇𝜊</m:t>
                        </m:r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ύ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38" y="103050"/>
                <a:ext cx="10427085" cy="680443"/>
              </a:xfrm>
              <a:prstGeom prst="rect">
                <a:avLst/>
              </a:prstGeom>
              <a:blipFill rotWithShape="0">
                <a:blip r:embed="rId3"/>
                <a:stretch>
                  <a:fillRect l="-936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7018" y="5618321"/>
            <a:ext cx="990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παρατηρούμενο αντικείμενο σε πολύ μεγάλη απόσταση </a:t>
            </a:r>
            <a:r>
              <a:rPr lang="el-GR" dirty="0" smtClean="0">
                <a:latin typeface="Arial Black" panose="020B0A04020102020204" pitchFamily="34" charset="0"/>
              </a:rPr>
              <a:t>→</a:t>
            </a:r>
            <a:r>
              <a:rPr lang="el-GR" dirty="0" smtClean="0"/>
              <a:t>γωνία οράσεως δια γυμνού οφθαλμού ≈ θ</a:t>
            </a:r>
            <a:r>
              <a:rPr lang="el-GR" baseline="-25000" dirty="0" smtClean="0"/>
              <a:t>1</a:t>
            </a:r>
            <a:endParaRPr lang="en-US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334277" y="6047383"/>
                <a:ext cx="1176219" cy="673261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΄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277" y="6047383"/>
                <a:ext cx="1176219" cy="6732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Triangle 7"/>
          <p:cNvSpPr/>
          <p:nvPr/>
        </p:nvSpPr>
        <p:spPr>
          <a:xfrm flipH="1" flipV="1">
            <a:off x="3336676" y="3576123"/>
            <a:ext cx="5389769" cy="185663"/>
          </a:xfrm>
          <a:prstGeom prst="rtTriangle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/>
              <p:cNvSpPr txBox="1"/>
              <p:nvPr/>
            </p:nvSpPr>
            <p:spPr>
              <a:xfrm>
                <a:off x="9764909" y="4219041"/>
                <a:ext cx="1176219" cy="67326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΄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4909" y="4219041"/>
                <a:ext cx="1176219" cy="67326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Triangle 8"/>
          <p:cNvSpPr/>
          <p:nvPr/>
        </p:nvSpPr>
        <p:spPr>
          <a:xfrm flipV="1">
            <a:off x="8761602" y="3591444"/>
            <a:ext cx="341052" cy="179700"/>
          </a:xfrm>
          <a:prstGeom prst="rt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/>
          <p:cNvSpPr/>
          <p:nvPr/>
        </p:nvSpPr>
        <p:spPr>
          <a:xfrm rot="3737346" flipV="1">
            <a:off x="3506403" y="3499972"/>
            <a:ext cx="383389" cy="246093"/>
          </a:xfrm>
          <a:prstGeom prst="arc">
            <a:avLst>
              <a:gd name="adj1" fmla="val 15466014"/>
              <a:gd name="adj2" fmla="val 20522048"/>
            </a:avLst>
          </a:prstGeom>
          <a:ln w="1905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c 57"/>
          <p:cNvSpPr/>
          <p:nvPr/>
        </p:nvSpPr>
        <p:spPr>
          <a:xfrm rot="17862654">
            <a:off x="3503201" y="3442627"/>
            <a:ext cx="383389" cy="246093"/>
          </a:xfrm>
          <a:prstGeom prst="arc">
            <a:avLst>
              <a:gd name="adj1" fmla="val 15466014"/>
              <a:gd name="adj2" fmla="val 20522048"/>
            </a:avLst>
          </a:prstGeom>
          <a:ln w="1905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722632" y="3111574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θ</a:t>
            </a:r>
            <a:r>
              <a:rPr lang="el-GR" sz="2000" baseline="-25000" dirty="0" smtClean="0"/>
              <a:t>1</a:t>
            </a:r>
            <a:endParaRPr 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79593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/>
          <p:cNvGrpSpPr/>
          <p:nvPr/>
        </p:nvGrpSpPr>
        <p:grpSpPr>
          <a:xfrm>
            <a:off x="43873" y="1161246"/>
            <a:ext cx="12079696" cy="3576841"/>
            <a:chOff x="145473" y="652010"/>
            <a:chExt cx="12079696" cy="357684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29744">
              <a:off x="9437974" y="1830273"/>
              <a:ext cx="980536" cy="1005840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268225" y="796817"/>
              <a:ext cx="170052" cy="343203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198618" y="2514136"/>
              <a:ext cx="117043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/>
            <p:cNvSpPr/>
            <p:nvPr/>
          </p:nvSpPr>
          <p:spPr>
            <a:xfrm>
              <a:off x="9137666" y="2007751"/>
              <a:ext cx="160775" cy="102845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45473" y="2402378"/>
              <a:ext cx="9072580" cy="298048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98618" y="713470"/>
              <a:ext cx="3154633" cy="80819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" idx="0"/>
            </p:cNvCxnSpPr>
            <p:nvPr/>
          </p:nvCxnSpPr>
          <p:spPr>
            <a:xfrm>
              <a:off x="3353251" y="796817"/>
              <a:ext cx="5859547" cy="2020625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98618" y="4139699"/>
              <a:ext cx="3154633" cy="80819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" idx="4"/>
            </p:cNvCxnSpPr>
            <p:nvPr/>
          </p:nvCxnSpPr>
          <p:spPr>
            <a:xfrm flipV="1">
              <a:off x="3353251" y="2602862"/>
              <a:ext cx="5803673" cy="1625989"/>
            </a:xfrm>
            <a:prstGeom prst="line">
              <a:avLst/>
            </a:prstGeom>
            <a:ln w="158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384484" y="1977246"/>
              <a:ext cx="3100050" cy="1742412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384197" y="2096363"/>
              <a:ext cx="3095871" cy="1748107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/>
            <p:cNvGrpSpPr/>
            <p:nvPr/>
          </p:nvGrpSpPr>
          <p:grpSpPr>
            <a:xfrm>
              <a:off x="9261287" y="2036707"/>
              <a:ext cx="1332606" cy="748678"/>
              <a:chOff x="9758819" y="2256344"/>
              <a:chExt cx="1332606" cy="748678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>
                <a:off x="9758819" y="2256344"/>
                <a:ext cx="1332606" cy="74867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9871522" y="2775940"/>
                <a:ext cx="288767" cy="16288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9254584" y="1920377"/>
              <a:ext cx="1332606" cy="748678"/>
              <a:chOff x="9758819" y="2256344"/>
              <a:chExt cx="1332606" cy="748678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H="1">
                <a:off x="9758819" y="2256344"/>
                <a:ext cx="1332606" cy="74867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V="1">
                <a:off x="9871522" y="2775940"/>
                <a:ext cx="288767" cy="16288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Arrow Connector 60"/>
            <p:cNvCxnSpPr/>
            <p:nvPr/>
          </p:nvCxnSpPr>
          <p:spPr>
            <a:xfrm>
              <a:off x="349135" y="4139738"/>
              <a:ext cx="586047" cy="1246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260466" y="2404006"/>
              <a:ext cx="612370" cy="2869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316508" y="716675"/>
              <a:ext cx="602672" cy="1246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own Arrow 10"/>
            <p:cNvSpPr/>
            <p:nvPr/>
          </p:nvSpPr>
          <p:spPr>
            <a:xfrm>
              <a:off x="8821657" y="2521300"/>
              <a:ext cx="45720" cy="18288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6091131" y="1740035"/>
              <a:ext cx="713081" cy="24309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6091131" y="2600474"/>
              <a:ext cx="766869" cy="2728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6091131" y="3236289"/>
              <a:ext cx="794622" cy="21945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Left Brace 84"/>
            <p:cNvSpPr/>
            <p:nvPr/>
          </p:nvSpPr>
          <p:spPr>
            <a:xfrm>
              <a:off x="7232901" y="3610950"/>
              <a:ext cx="103967" cy="254200"/>
            </a:xfrm>
            <a:prstGeom prst="leftBrace">
              <a:avLst/>
            </a:prstGeom>
            <a:ln w="22225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885753" y="3534992"/>
              <a:ext cx="4106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ꚙ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616222" y="2225262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Β΄</a:t>
              </a:r>
              <a:endParaRPr lang="en-US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598101" y="2690555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Α΄</a:t>
              </a:r>
              <a:endParaRPr lang="en-US" dirty="0"/>
            </a:p>
          </p:txBody>
        </p:sp>
        <p:sp>
          <p:nvSpPr>
            <p:cNvPr id="94" name="Arc 93"/>
            <p:cNvSpPr/>
            <p:nvPr/>
          </p:nvSpPr>
          <p:spPr>
            <a:xfrm rot="11929569">
              <a:off x="8004510" y="2103938"/>
              <a:ext cx="1243282" cy="1187548"/>
            </a:xfrm>
            <a:prstGeom prst="arc">
              <a:avLst>
                <a:gd name="adj1" fmla="val 16941771"/>
                <a:gd name="adj2" fmla="val 0"/>
              </a:avLst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030346" y="2636399"/>
              <a:ext cx="4074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θ</a:t>
              </a:r>
              <a:r>
                <a:rPr lang="el-GR" sz="2000" baseline="-25000" dirty="0" smtClean="0"/>
                <a:t>2</a:t>
              </a:r>
              <a:endParaRPr lang="en-US" sz="2000" baseline="-25000" dirty="0"/>
            </a:p>
          </p:txBody>
        </p:sp>
        <p:cxnSp>
          <p:nvCxnSpPr>
            <p:cNvPr id="108" name="Straight Connector 107"/>
            <p:cNvCxnSpPr/>
            <p:nvPr/>
          </p:nvCxnSpPr>
          <p:spPr>
            <a:xfrm flipH="1">
              <a:off x="7384196" y="1849833"/>
              <a:ext cx="3095871" cy="1748107"/>
            </a:xfrm>
            <a:prstGeom prst="line">
              <a:avLst/>
            </a:prstGeom>
            <a:ln w="158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/>
            <p:cNvGrpSpPr/>
            <p:nvPr/>
          </p:nvGrpSpPr>
          <p:grpSpPr>
            <a:xfrm>
              <a:off x="9261286" y="1790177"/>
              <a:ext cx="1332606" cy="748678"/>
              <a:chOff x="9758819" y="2256344"/>
              <a:chExt cx="1332606" cy="748678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 flipH="1">
                <a:off x="9758819" y="2256344"/>
                <a:ext cx="1332606" cy="748678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flipV="1">
                <a:off x="9871522" y="2775940"/>
                <a:ext cx="288767" cy="162889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5" name="Straight Connector 124"/>
            <p:cNvCxnSpPr/>
            <p:nvPr/>
          </p:nvCxnSpPr>
          <p:spPr>
            <a:xfrm flipV="1">
              <a:off x="6387353" y="1547614"/>
              <a:ext cx="4530421" cy="2546322"/>
            </a:xfrm>
            <a:prstGeom prst="line">
              <a:avLst/>
            </a:prstGeom>
            <a:ln w="2222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H="1">
              <a:off x="8844517" y="1024891"/>
              <a:ext cx="0" cy="1423716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9218054" y="1007132"/>
              <a:ext cx="0" cy="100584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 flipV="1">
              <a:off x="8844517" y="1207368"/>
              <a:ext cx="382739" cy="0"/>
            </a:xfrm>
            <a:prstGeom prst="straightConnector1">
              <a:avLst/>
            </a:prstGeom>
            <a:ln w="317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3353251" y="1136342"/>
              <a:ext cx="5440577" cy="79899"/>
            </a:xfrm>
            <a:prstGeom prst="straightConnector1">
              <a:avLst/>
            </a:prstGeom>
            <a:ln w="317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6073539" y="830064"/>
              <a:ext cx="39145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f</a:t>
              </a:r>
              <a:r>
                <a:rPr lang="en-US" sz="2400" i="1" baseline="-25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o</a:t>
              </a:r>
              <a:endParaRPr lang="en-US" sz="2400" i="1" baseline="-25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863130" y="652010"/>
              <a:ext cx="3672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f</a:t>
              </a:r>
              <a:r>
                <a:rPr lang="en-US" sz="2400" i="1" baseline="-25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endParaRPr lang="en-US" sz="2400" i="1" baseline="-25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9998084" y="953423"/>
              <a:ext cx="22270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δευτερεύον άξονας</a:t>
              </a:r>
            </a:p>
            <a:p>
              <a:r>
                <a:rPr lang="el-GR" sz="2000" dirty="0" smtClean="0"/>
                <a:t>προσοφθάλμιου</a:t>
              </a:r>
              <a:endParaRPr lang="en-US" sz="2000" dirty="0"/>
            </a:p>
          </p:txBody>
        </p:sp>
      </p:grpSp>
      <p:sp>
        <p:nvSpPr>
          <p:cNvPr id="146" name="Arc 145"/>
          <p:cNvSpPr/>
          <p:nvPr/>
        </p:nvSpPr>
        <p:spPr>
          <a:xfrm rot="17862654">
            <a:off x="302795" y="2808451"/>
            <a:ext cx="383389" cy="246093"/>
          </a:xfrm>
          <a:prstGeom prst="arc">
            <a:avLst>
              <a:gd name="adj1" fmla="val 15466014"/>
              <a:gd name="adj2" fmla="val 20522048"/>
            </a:avLst>
          </a:prstGeom>
          <a:ln w="1905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Arc 146"/>
          <p:cNvSpPr/>
          <p:nvPr/>
        </p:nvSpPr>
        <p:spPr>
          <a:xfrm rot="3737346" flipV="1">
            <a:off x="299573" y="2884832"/>
            <a:ext cx="383389" cy="246093"/>
          </a:xfrm>
          <a:prstGeom prst="arc">
            <a:avLst>
              <a:gd name="adj1" fmla="val 15466014"/>
              <a:gd name="adj2" fmla="val 20522048"/>
            </a:avLst>
          </a:prstGeom>
          <a:ln w="1905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/>
          <p:cNvSpPr txBox="1"/>
          <p:nvPr/>
        </p:nvSpPr>
        <p:spPr>
          <a:xfrm>
            <a:off x="522226" y="2477398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θ</a:t>
            </a:r>
            <a:r>
              <a:rPr lang="el-GR" sz="2000" baseline="-25000" dirty="0" smtClean="0"/>
              <a:t>1</a:t>
            </a:r>
            <a:endParaRPr lang="en-US" sz="20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/>
              <p:cNvSpPr txBox="1"/>
              <p:nvPr/>
            </p:nvSpPr>
            <p:spPr>
              <a:xfrm>
                <a:off x="3133888" y="42706"/>
                <a:ext cx="5991768" cy="461665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l-GR" sz="2400" dirty="0" smtClean="0"/>
                  <a:t>ΑΣΤΡΟΝΟΜΙΚΟ ΤΗΛΕΣΚΟΠΙΟ – ΜΕΓΕΘΥΝΣΗ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9" name="TextBox 1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888" y="42706"/>
                <a:ext cx="5991768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421" t="-8974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540940" y="3596990"/>
                <a:ext cx="1176219" cy="673261"/>
              </a:xfrm>
              <a:prstGeom prst="rect">
                <a:avLst/>
              </a:prstGeom>
              <a:noFill/>
              <a:ln w="28575">
                <a:solidFill>
                  <a:schemeClr val="accent6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΄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940" y="3596990"/>
                <a:ext cx="1176219" cy="6732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Triangle 7"/>
          <p:cNvSpPr/>
          <p:nvPr/>
        </p:nvSpPr>
        <p:spPr>
          <a:xfrm flipH="1" flipV="1">
            <a:off x="3336676" y="3005859"/>
            <a:ext cx="5389769" cy="185663"/>
          </a:xfrm>
          <a:prstGeom prst="rtTriangle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/>
              <p:cNvSpPr txBox="1"/>
              <p:nvPr/>
            </p:nvSpPr>
            <p:spPr>
              <a:xfrm>
                <a:off x="9764909" y="3620056"/>
                <a:ext cx="1176219" cy="67326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΄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΄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4909" y="3620056"/>
                <a:ext cx="1176219" cy="67326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Triangle 8"/>
          <p:cNvSpPr/>
          <p:nvPr/>
        </p:nvSpPr>
        <p:spPr>
          <a:xfrm flipV="1">
            <a:off x="8761602" y="3021180"/>
            <a:ext cx="341052" cy="179700"/>
          </a:xfrm>
          <a:prstGeom prst="rt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c 56"/>
          <p:cNvSpPr/>
          <p:nvPr/>
        </p:nvSpPr>
        <p:spPr>
          <a:xfrm rot="3737346" flipV="1">
            <a:off x="3506403" y="2929708"/>
            <a:ext cx="383389" cy="246093"/>
          </a:xfrm>
          <a:prstGeom prst="arc">
            <a:avLst>
              <a:gd name="adj1" fmla="val 15466014"/>
              <a:gd name="adj2" fmla="val 20522048"/>
            </a:avLst>
          </a:prstGeom>
          <a:ln w="1905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c 57"/>
          <p:cNvSpPr/>
          <p:nvPr/>
        </p:nvSpPr>
        <p:spPr>
          <a:xfrm rot="17862654">
            <a:off x="3503201" y="2872363"/>
            <a:ext cx="383389" cy="246093"/>
          </a:xfrm>
          <a:prstGeom prst="arc">
            <a:avLst>
              <a:gd name="adj1" fmla="val 15466014"/>
              <a:gd name="adj2" fmla="val 20522048"/>
            </a:avLst>
          </a:prstGeom>
          <a:ln w="19050"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722632" y="2541310"/>
            <a:ext cx="407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θ</a:t>
            </a:r>
            <a:r>
              <a:rPr lang="el-GR" sz="2000" baseline="-25000" dirty="0" smtClean="0"/>
              <a:t>1</a:t>
            </a:r>
            <a:endParaRPr lang="en-US" sz="2000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330966" y="5396336"/>
                <a:ext cx="7353552" cy="1259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a:rPr lang="en-US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γωνια</m:t>
                          </m:r>
                          <m:r>
                            <a:rPr lang="el-GR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ορασεως</m:t>
                          </m:r>
                          <m:r>
                            <a:rPr lang="el-GR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𝜄𝛼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𝜏𝜊𝜐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𝜊𝜌𝛾𝛼𝜈𝜊𝜐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γωνια</m:t>
                          </m:r>
                          <m:r>
                            <a:rPr lang="el-GR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ορασεως</m:t>
                          </m:r>
                          <m:r>
                            <a:rPr lang="el-GR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𝜄𝛼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𝛾𝜐𝜇𝜈𝜊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ύ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𝜊𝜑𝜃𝛼𝜆𝜇𝜊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ύ</m:t>
                          </m:r>
                        </m:den>
                      </m:f>
                      <m: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l-GR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l-GR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l-GR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΄</m:t>
                              </m:r>
                              <m:r>
                                <m:rPr>
                                  <m:sty m:val="p"/>
                                </m:rPr>
                                <a:rPr lang="el-GR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l-GR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΄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l-GR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΄</m:t>
                              </m:r>
                              <m:r>
                                <m:rPr>
                                  <m:sty m:val="p"/>
                                </m:rPr>
                                <a:rPr lang="el-GR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  <m:r>
                                <a:rPr lang="el-GR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΄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l-GR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66" y="5396336"/>
                <a:ext cx="7353552" cy="12598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Notched Right Arrow 11"/>
          <p:cNvSpPr/>
          <p:nvPr/>
        </p:nvSpPr>
        <p:spPr>
          <a:xfrm>
            <a:off x="8198537" y="5841279"/>
            <a:ext cx="879168" cy="23597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750063" y="5455999"/>
                <a:ext cx="1436227" cy="987001"/>
              </a:xfrm>
              <a:prstGeom prst="rect">
                <a:avLst/>
              </a:prstGeom>
              <a:ln w="38100">
                <a:prstDash val="sysDash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0063" y="5455999"/>
                <a:ext cx="1436227" cy="98700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38100"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Box 148"/>
          <p:cNvSpPr txBox="1"/>
          <p:nvPr/>
        </p:nvSpPr>
        <p:spPr>
          <a:xfrm>
            <a:off x="1673942" y="130018"/>
            <a:ext cx="8979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ΑΣΤΡΟΝΟΜΙΚΟ ΤΗΛΕΣΚΟΠΙΟ – ΑΥΞΗΣΗ ΦΩΤΟΕΡΕΘΙΣΜΑΤΟΣ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Rectangle 149"/>
              <p:cNvSpPr/>
              <p:nvPr/>
            </p:nvSpPr>
            <p:spPr>
              <a:xfrm>
                <a:off x="571638" y="5590521"/>
                <a:ext cx="9110251" cy="733149"/>
              </a:xfrm>
              <a:prstGeom prst="rect">
                <a:avLst/>
              </a:prstGeom>
              <a:ln w="28575" cmpd="thickThin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𝜋𝜌𝜊𝜎𝜋𝜄𝜋𝜏𝜊𝜐𝜎𝛼𝜍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𝛿𝜀𝜎𝜇𝜂𝜍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𝜀𝜉𝜀𝜌𝜒𝜊𝜇𝜀𝜈𝜂𝜍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𝛿𝜀𝜎𝜇𝜂𝜍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𝜀𝜇𝛽𝛼𝛿𝜊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𝜋𝜌𝜊𝜎𝜋𝜄𝜋𝜏𝜊𝜐𝜎𝛼𝜍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𝛿𝜀𝜎𝜇𝜂𝜍</m:t>
                          </m:r>
                        </m:num>
                        <m:den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𝜀𝜇𝛽𝛼𝛿𝜊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𝜀𝜉𝜀𝜌𝜒𝜊𝜇𝜀𝜈𝜂𝜍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𝛿𝜀𝜎𝜇𝜂𝜍</m:t>
                          </m:r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Μ</m:t>
                          </m:r>
                        </m:e>
                        <m:sup>
                          <m: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50" name="Rectangle 1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38" y="5590521"/>
                <a:ext cx="9110251" cy="73314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28575" cmpd="thickThin"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71638" y="1001785"/>
                <a:ext cx="10692030" cy="6315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400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ΦΩΤΟΕΡΕΘΙΣΜΑ ΑΠΟ ΣΗΜΕΙΑΚΗ ΠΗΓΗ </a:t>
                </a:r>
                <a14:m>
                  <m:oMath xmlns:m="http://schemas.openxmlformats.org/officeDocument/2006/math">
                    <m:r>
                      <a:rPr lang="el-GR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l-GR" sz="2400" dirty="0" smtClean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 ΕΝΤΑΣΗ ΑΚΤΙΝΟΒΟΛΙΑΣ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Ι</m:t>
                    </m:r>
                    <m:r>
                      <a:rPr lang="el-GR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𝜑𝜔𝜏𝜀𝜄𝜈𝜂</m:t>
                        </m:r>
                        <m:r>
                          <a:rPr lang="el-G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l-G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𝜌𝜊𝜂</m:t>
                        </m:r>
                      </m:num>
                      <m:den>
                        <m:r>
                          <a:rPr lang="el-G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𝜀𝜇𝛽𝛼𝛿𝜊</m:t>
                        </m:r>
                        <m:r>
                          <a:rPr lang="el-G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l-GR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𝛿𝜀𝜎𝜇𝜂𝜍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38" y="1001785"/>
                <a:ext cx="10692030" cy="631520"/>
              </a:xfrm>
              <a:prstGeom prst="rect">
                <a:avLst/>
              </a:prstGeom>
              <a:blipFill rotWithShape="0">
                <a:blip r:embed="rId3"/>
                <a:stretch>
                  <a:fillRect l="-912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681889" y="2159285"/>
            <a:ext cx="2191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αύξηση φωτοερεθίσματος από ένα φωτεινό σημείο κατά Μ</a:t>
            </a:r>
            <a:r>
              <a:rPr lang="el-GR" sz="2000" baseline="30000" dirty="0" smtClean="0"/>
              <a:t>2</a:t>
            </a:r>
            <a:endParaRPr lang="en-US" sz="2000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38" y="1948001"/>
            <a:ext cx="10058400" cy="3116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0838" y="2159285"/>
            <a:ext cx="3914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2400" i="1" baseline="-25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US" sz="2400" i="1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9408" y="1928452"/>
            <a:ext cx="3672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2400" i="1" baseline="-25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endParaRPr lang="en-US" sz="2400" i="1" baseline="-2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0663" y="188070"/>
            <a:ext cx="733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ΤΟ ΤΗΛΕΣΚΟΠΙΟ ΤΟΥ ΓΑΛΛΙΛΑΙΟΥ – ΠΟΡΕΙΕΣ ΑΚΤΙΝΩΝ </a:t>
            </a:r>
          </a:p>
        </p:txBody>
      </p:sp>
      <p:sp>
        <p:nvSpPr>
          <p:cNvPr id="8" name="Rectangle 7"/>
          <p:cNvSpPr/>
          <p:nvPr/>
        </p:nvSpPr>
        <p:spPr>
          <a:xfrm>
            <a:off x="5196412" y="5974003"/>
            <a:ext cx="6614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https://blv.geasg.top/ProductDetail.aspx?iid=47973850&amp;pr=57.88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08674" y="1018496"/>
            <a:ext cx="9528644" cy="4659297"/>
            <a:chOff x="1191711" y="827104"/>
            <a:chExt cx="9528644" cy="46592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1711" y="827104"/>
              <a:ext cx="9528644" cy="465929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516204" y="2401522"/>
              <a:ext cx="407484" cy="400110"/>
            </a:xfrm>
            <a:prstGeom prst="rect">
              <a:avLst/>
            </a:prstGeom>
            <a:solidFill>
              <a:srgbClr val="CEFEF2"/>
            </a:solidFill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θ</a:t>
              </a:r>
              <a:r>
                <a:rPr lang="el-GR" sz="2000" baseline="-25000" dirty="0" smtClean="0"/>
                <a:t>2</a:t>
              </a:r>
              <a:endParaRPr lang="en-US" sz="2000" baseline="-25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26904" y="2130840"/>
              <a:ext cx="407484" cy="400110"/>
            </a:xfrm>
            <a:prstGeom prst="rect">
              <a:avLst/>
            </a:prstGeom>
            <a:solidFill>
              <a:srgbClr val="CEFEF2"/>
            </a:solidFill>
          </p:spPr>
          <p:txBody>
            <a:bodyPr wrap="none" rtlCol="0">
              <a:spAutoFit/>
            </a:bodyPr>
            <a:lstStyle/>
            <a:p>
              <a:r>
                <a:rPr lang="el-GR" sz="2000" dirty="0" smtClean="0"/>
                <a:t>θ</a:t>
              </a:r>
              <a:r>
                <a:rPr lang="el-GR" sz="2000" baseline="-25000" dirty="0" smtClean="0"/>
                <a:t>2</a:t>
              </a:r>
              <a:endParaRPr lang="en-US" sz="2000" baseline="-25000" dirty="0"/>
            </a:p>
          </p:txBody>
        </p:sp>
        <p:sp>
          <p:nvSpPr>
            <p:cNvPr id="15" name="Isosceles Triangle 14"/>
            <p:cNvSpPr/>
            <p:nvPr/>
          </p:nvSpPr>
          <p:spPr>
            <a:xfrm rot="6023290">
              <a:off x="2792721" y="1912152"/>
              <a:ext cx="232949" cy="1222988"/>
            </a:xfrm>
            <a:prstGeom prst="triangle">
              <a:avLst>
                <a:gd name="adj" fmla="val 7524"/>
              </a:avLst>
            </a:prstGeom>
            <a:solidFill>
              <a:srgbClr val="CBF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95833" y="2215869"/>
              <a:ext cx="222818" cy="307777"/>
            </a:xfrm>
            <a:prstGeom prst="rect">
              <a:avLst/>
            </a:prstGeom>
            <a:solidFill>
              <a:srgbClr val="CEFEF2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l-GR" sz="2000" dirty="0" smtClean="0"/>
                <a:t>θ</a:t>
              </a:r>
              <a:r>
                <a:rPr lang="el-GR" sz="2000" baseline="-25000" dirty="0"/>
                <a:t>1</a:t>
              </a:r>
              <a:endParaRPr lang="en-US" sz="2000" baseline="-25000" dirty="0"/>
            </a:p>
          </p:txBody>
        </p:sp>
        <p:sp>
          <p:nvSpPr>
            <p:cNvPr id="17" name="Isosceles Triangle 16"/>
            <p:cNvSpPr/>
            <p:nvPr/>
          </p:nvSpPr>
          <p:spPr>
            <a:xfrm rot="16797710">
              <a:off x="4798364" y="1979438"/>
              <a:ext cx="228210" cy="1195667"/>
            </a:xfrm>
            <a:prstGeom prst="triangle">
              <a:avLst>
                <a:gd name="adj" fmla="val 7524"/>
              </a:avLst>
            </a:prstGeom>
            <a:solidFill>
              <a:srgbClr val="CBF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27715" y="2493855"/>
              <a:ext cx="222818" cy="307777"/>
            </a:xfrm>
            <a:prstGeom prst="rect">
              <a:avLst/>
            </a:prstGeom>
            <a:solidFill>
              <a:srgbClr val="CEFEF2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l-GR" sz="2000" dirty="0" smtClean="0"/>
                <a:t>θ</a:t>
              </a:r>
              <a:r>
                <a:rPr lang="el-GR" sz="2000" baseline="-25000" dirty="0"/>
                <a:t>1</a:t>
              </a:r>
              <a:endParaRPr lang="en-US" sz="2000" baseline="-25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53345" y="4868701"/>
                <a:ext cx="3104761" cy="149329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ED294"/>
                </a:solidFill>
                <a:prstDash val="sysDash"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a:rPr lang="el-GR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l-GR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θ</m:t>
                              </m:r>
                            </m:e>
                            <m:sub>
                              <m:r>
                                <a:rPr lang="el-GR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l-GR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  <m:r>
                                <a:rPr lang="el-GR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΄</m:t>
                              </m:r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Ι</m:t>
                              </m:r>
                              <m:r>
                                <a:rPr lang="el-GR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΄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l-G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Μ</m:t>
                              </m:r>
                              <m:r>
                                <a:rPr lang="el-GR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΄</m:t>
                              </m:r>
                              <m:r>
                                <m:rPr>
                                  <m:sty m:val="p"/>
                                </m:rPr>
                                <a:rPr lang="el-GR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Ι</m:t>
                              </m:r>
                              <m:r>
                                <a:rPr lang="el-GR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΄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l-G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45" y="4868701"/>
                <a:ext cx="3104761" cy="14932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8575">
                <a:solidFill>
                  <a:srgbClr val="2ED294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5917" y="131301"/>
            <a:ext cx="8262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ΑΣΤΡΟΝΟΜΙΚΕΣ ΠΑΡΑΤΗΡΗΣΕΙΣ ΓΑΛΙΛΑΙΟΥ (1/3)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76515" y="919794"/>
            <a:ext cx="5314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/>
              <a:t>Κρατήρες </a:t>
            </a:r>
            <a:r>
              <a:rPr lang="el-GR" sz="2400" dirty="0" smtClean="0"/>
              <a:t>στην επιφάνεια της </a:t>
            </a:r>
            <a:r>
              <a:rPr lang="el-GR" sz="2400" dirty="0"/>
              <a:t>Σελήνης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79" y="2500691"/>
            <a:ext cx="5464976" cy="27111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3179" y="5512295"/>
            <a:ext cx="5462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https://www.instyle.gr/lifestyle/art/galilaios-sti-geitonia-ton-asterion-t/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9876" y="2050926"/>
            <a:ext cx="2415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σκίτσα του Γαλιλαίου</a:t>
            </a:r>
            <a:endParaRPr lang="en-US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222056" y="919794"/>
            <a:ext cx="4969944" cy="5748242"/>
            <a:chOff x="7222056" y="919794"/>
            <a:chExt cx="4969944" cy="57482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2056" y="919794"/>
              <a:ext cx="4642861" cy="45368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222057" y="5560040"/>
              <a:ext cx="496994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/>
                <a:t>https://physicsgg.me/2011/04/17/%CE%BA%CF%81%CE%B1%CF%84%CE%AE%CF%81%CE%B5%CF%82-%CE%BC%CE%B1%CF%81%CF%84%CF%85%CF%81%CE%BF%CF%8D%CE%BD-%CF%84%CE%B7%CE%BD-%CE%B9%CF%83%CF%84%CE%BF%CF%81%CE%AF%CE%B1-%CF%84%CE%B7%CF%82-%CF%83/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528444" y="919794"/>
              <a:ext cx="23364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b="1" dirty="0" smtClean="0">
                  <a:solidFill>
                    <a:schemeClr val="bg1"/>
                  </a:solidFill>
                </a:rPr>
                <a:t>νεότερες εικόνες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7647" y="142791"/>
            <a:ext cx="8262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ΑΣΤΡΟΝΟΜΙΚΕΣ ΠΑΡΑΤΗΡΗΣΕΙΣ ΓΑΛΙΛΑΙΟΥ (2/3)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04219"/>
            <a:ext cx="8766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4 μεγαλύτερους (</a:t>
            </a:r>
            <a:r>
              <a:rPr lang="el-GR" sz="2000" dirty="0" smtClean="0"/>
              <a:t>από τους </a:t>
            </a:r>
            <a:r>
              <a:rPr lang="el-GR" sz="2000" dirty="0"/>
              <a:t>80 επιβεβαιωμένους) δορυφόρους του Δία</a:t>
            </a:r>
            <a:r>
              <a:rPr lang="el-GR" sz="2000" dirty="0" smtClean="0"/>
              <a:t>:</a:t>
            </a:r>
            <a:endParaRPr lang="el-GR" sz="2000" dirty="0"/>
          </a:p>
        </p:txBody>
      </p:sp>
      <p:sp>
        <p:nvSpPr>
          <p:cNvPr id="7" name="Rectangle 6"/>
          <p:cNvSpPr/>
          <p:nvPr/>
        </p:nvSpPr>
        <p:spPr>
          <a:xfrm>
            <a:off x="221898" y="5976875"/>
            <a:ext cx="11622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/>
              <a:t>Από </a:t>
            </a:r>
            <a:r>
              <a:rPr lang="en-US" sz="1200" dirty="0"/>
              <a:t>NASA / JPL / University of Arizona - This image or video was catalogued by Jet Propulsion Laboratory of the United States National Aeronautics and Space Administration (NASA) under Photo ID: PIA02308., </a:t>
            </a:r>
            <a:r>
              <a:rPr lang="el-GR" sz="1200" dirty="0"/>
              <a:t>Κοινό Κτήμα, </a:t>
            </a:r>
            <a:r>
              <a:rPr lang="en-US" sz="1200" dirty="0"/>
              <a:t>https://commons.wikimedia.org/w/index.php?curid=729094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268041" y="2266881"/>
            <a:ext cx="2857500" cy="2926080"/>
            <a:chOff x="8483678" y="2023548"/>
            <a:chExt cx="2857500" cy="29059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3678" y="2023548"/>
              <a:ext cx="2857500" cy="290593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483678" y="2023548"/>
              <a:ext cx="12304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b="1" dirty="0" smtClean="0">
                  <a:solidFill>
                    <a:schemeClr val="bg1"/>
                  </a:solidFill>
                </a:rPr>
                <a:t>Καλλιστώ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44370" y="2257393"/>
            <a:ext cx="2728183" cy="2926322"/>
            <a:chOff x="5047851" y="2986063"/>
            <a:chExt cx="2728183" cy="295517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55032" y="2986307"/>
              <a:ext cx="2721002" cy="295493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047851" y="2986063"/>
              <a:ext cx="13676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b="1" dirty="0">
                  <a:solidFill>
                    <a:schemeClr val="bg1"/>
                  </a:solidFill>
                </a:rPr>
                <a:t>Γανυμήδης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45255" y="2251777"/>
            <a:ext cx="2889001" cy="2926080"/>
            <a:chOff x="1880073" y="2862029"/>
            <a:chExt cx="2889001" cy="28889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00" y="2862029"/>
              <a:ext cx="2888974" cy="288897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880073" y="2867028"/>
              <a:ext cx="1059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b="1" dirty="0">
                  <a:solidFill>
                    <a:schemeClr val="bg1"/>
                  </a:solidFill>
                </a:rPr>
                <a:t>Ευρώπη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791139" y="1400081"/>
            <a:ext cx="495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solidFill>
                  <a:schemeClr val="bg1"/>
                </a:solidFill>
              </a:rPr>
              <a:t>Ιώ 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4454" y="2247109"/>
            <a:ext cx="2926080" cy="2931000"/>
            <a:chOff x="141852" y="1817901"/>
            <a:chExt cx="2926080" cy="2931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52" y="1822821"/>
              <a:ext cx="2926080" cy="292608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41852" y="1817901"/>
              <a:ext cx="4379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b="1" dirty="0" smtClean="0">
                  <a:solidFill>
                    <a:schemeClr val="bg1"/>
                  </a:solidFill>
                </a:rPr>
                <a:t>Ιώ</a:t>
              </a:r>
              <a:endParaRPr lang="el-GR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7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4776" y="86916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ΙΣΤΟΡΙΚΗ ΑΝΑΔΡΟΜΗ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69355" y="521236"/>
            <a:ext cx="1159404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1608	</a:t>
            </a:r>
            <a:r>
              <a:rPr lang="en-US" sz="2000" dirty="0" smtClean="0"/>
              <a:t>Hans </a:t>
            </a:r>
            <a:r>
              <a:rPr lang="en-US" sz="2000" dirty="0" err="1" smtClean="0"/>
              <a:t>Lippershey</a:t>
            </a:r>
            <a:r>
              <a:rPr lang="el-GR" sz="2000" dirty="0" smtClean="0"/>
              <a:t>: αίτημα διπλώματος ευρεσιτεχνίας για διοπτρικό τηλεσκόπιο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1609	</a:t>
            </a:r>
            <a:r>
              <a:rPr lang="en-US" sz="2000" dirty="0" smtClean="0"/>
              <a:t>Galileo Galilei: </a:t>
            </a:r>
            <a:r>
              <a:rPr lang="el-GR" sz="2000" dirty="0" smtClean="0"/>
              <a:t>Κατασκευή τηλεσκοπίου (διοπτρικό) </a:t>
            </a:r>
            <a:endParaRPr lang="en-US" sz="2000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1611	Johannes </a:t>
            </a:r>
            <a:r>
              <a:rPr lang="en-US" sz="2000" dirty="0" err="1" smtClean="0"/>
              <a:t>Kepler</a:t>
            </a:r>
            <a:r>
              <a:rPr lang="el-GR" sz="2000" dirty="0" smtClean="0"/>
              <a:t>: Βελτίωση (αύξηση οπτικού πεδίου) τηλεσκοπίου </a:t>
            </a:r>
            <a:endParaRPr lang="en-US" sz="2000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1661	</a:t>
            </a:r>
            <a:r>
              <a:rPr lang="en-US" sz="2000" dirty="0" smtClean="0"/>
              <a:t>James Gregory: </a:t>
            </a:r>
            <a:r>
              <a:rPr lang="el-GR" sz="2000" dirty="0" smtClean="0"/>
              <a:t>Ανακάλυψη κατοπτρικού τηλεσκοπίου</a:t>
            </a:r>
            <a:endParaRPr lang="en-US" sz="2000" dirty="0" smtClean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1668	Isaak Newton: </a:t>
            </a:r>
            <a:r>
              <a:rPr lang="el-GR" sz="2000" dirty="0" smtClean="0"/>
              <a:t>Κατασκευή κατοπτρικού τηλεσκοπίου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1672	</a:t>
            </a:r>
            <a:r>
              <a:rPr lang="en-US" sz="2000" dirty="0" smtClean="0"/>
              <a:t>Laurent </a:t>
            </a:r>
            <a:r>
              <a:rPr lang="en-US" sz="2000" dirty="0" err="1" smtClean="0"/>
              <a:t>Cassegrain</a:t>
            </a:r>
            <a:r>
              <a:rPr lang="en-US" sz="2000" dirty="0" smtClean="0"/>
              <a:t>: </a:t>
            </a:r>
            <a:r>
              <a:rPr lang="el-GR" sz="2000" dirty="0"/>
              <a:t>Κατασκευή κατοπτρικού </a:t>
            </a:r>
            <a:r>
              <a:rPr lang="el-GR" sz="2000" dirty="0" smtClean="0"/>
              <a:t>τηλεσκοπίου</a:t>
            </a:r>
            <a:r>
              <a:rPr lang="en-US" sz="2000" dirty="0" smtClean="0"/>
              <a:t> </a:t>
            </a:r>
            <a:r>
              <a:rPr lang="el-GR" sz="2000" dirty="0" smtClean="0"/>
              <a:t> μεγάλης </a:t>
            </a:r>
            <a:r>
              <a:rPr lang="en-US" sz="2000" dirty="0" smtClean="0"/>
              <a:t>f</a:t>
            </a:r>
            <a:r>
              <a:rPr lang="el-GR" sz="2000" dirty="0" smtClean="0"/>
              <a:t> με μικρό μήκος σωλήνα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1814</a:t>
            </a:r>
            <a:r>
              <a:rPr lang="el-GR" sz="2000" dirty="0" smtClean="0"/>
              <a:t>  </a:t>
            </a:r>
            <a:r>
              <a:rPr lang="en-US" sz="2000" dirty="0" smtClean="0"/>
              <a:t>W</a:t>
            </a:r>
            <a:r>
              <a:rPr lang="en-US" sz="2000" dirty="0"/>
              <a:t>. F. </a:t>
            </a:r>
            <a:r>
              <a:rPr lang="en-US" sz="2000" dirty="0" smtClean="0"/>
              <a:t>Hamilton</a:t>
            </a:r>
            <a:r>
              <a:rPr lang="el-GR" sz="2000" dirty="0" smtClean="0"/>
              <a:t>: Καταδιοπτρικό τηλεσκόπιο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1899	</a:t>
            </a:r>
            <a:r>
              <a:rPr lang="en-US" sz="2000" dirty="0" smtClean="0"/>
              <a:t>Ludwig </a:t>
            </a:r>
            <a:r>
              <a:rPr lang="en-US" sz="2000" dirty="0" err="1" smtClean="0"/>
              <a:t>Schupmann</a:t>
            </a:r>
            <a:r>
              <a:rPr lang="el-GR" sz="2000" dirty="0" smtClean="0"/>
              <a:t>: </a:t>
            </a:r>
            <a:r>
              <a:rPr lang="en-US" sz="2000" dirty="0"/>
              <a:t> Medial and </a:t>
            </a:r>
            <a:r>
              <a:rPr lang="en-US" sz="2000" dirty="0" err="1"/>
              <a:t>Brachymedial</a:t>
            </a:r>
            <a:r>
              <a:rPr lang="en-US" sz="2000" dirty="0"/>
              <a:t> </a:t>
            </a:r>
            <a:r>
              <a:rPr lang="el-GR" sz="2000" dirty="0" smtClean="0"/>
              <a:t>καταδιοπτρικό </a:t>
            </a:r>
            <a:r>
              <a:rPr lang="el-GR" sz="2000" dirty="0"/>
              <a:t>τηλεσκόπιο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1931	</a:t>
            </a:r>
            <a:r>
              <a:rPr lang="en-US" sz="2000" dirty="0" smtClean="0"/>
              <a:t>Bernhard Schmidt</a:t>
            </a:r>
            <a:r>
              <a:rPr lang="el-GR" sz="2000" dirty="0" smtClean="0"/>
              <a:t>: </a:t>
            </a:r>
            <a:r>
              <a:rPr lang="en-US" sz="2000" dirty="0"/>
              <a:t>Schmidt corrector </a:t>
            </a:r>
            <a:r>
              <a:rPr lang="en-US" sz="2000" dirty="0" smtClean="0"/>
              <a:t>plate</a:t>
            </a:r>
            <a:r>
              <a:rPr lang="el-GR" sz="2000" dirty="0"/>
              <a:t> </a:t>
            </a:r>
            <a:r>
              <a:rPr lang="el-GR" sz="2000" dirty="0" smtClean="0"/>
              <a:t>– διόρθωση σφαιρικού σφάλματος </a:t>
            </a:r>
            <a:r>
              <a:rPr lang="el-GR" sz="2000" dirty="0"/>
              <a:t>→</a:t>
            </a:r>
            <a:endParaRPr lang="el-GR" sz="2000" dirty="0" smtClean="0"/>
          </a:p>
          <a:p>
            <a:pPr>
              <a:lnSpc>
                <a:spcPct val="200000"/>
              </a:lnSpc>
            </a:pPr>
            <a:r>
              <a:rPr lang="el-GR" sz="2000" dirty="0" smtClean="0"/>
              <a:t>			→ευρύ οπτικό πεδίο και ταυτόχρονα μεγάλη διάμετρος κατόπτρου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033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4893" y="198783"/>
            <a:ext cx="8355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ΑΣΤΡΟΝΟΜΙΚΕΣ ΠΑΡΑΤΗΡΗΣΕΙΣ ΓΑΛΙΛΑΙΟΥ  (3/3)</a:t>
            </a:r>
          </a:p>
        </p:txBody>
      </p:sp>
      <p:sp>
        <p:nvSpPr>
          <p:cNvPr id="3" name="Rectangle 2"/>
          <p:cNvSpPr/>
          <p:nvPr/>
        </p:nvSpPr>
        <p:spPr>
          <a:xfrm>
            <a:off x="4861998" y="6206844"/>
            <a:ext cx="4306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/>
              <a:t>Από </a:t>
            </a:r>
            <a:r>
              <a:rPr lang="en-US" sz="1200" dirty="0" err="1"/>
              <a:t>Statis</a:t>
            </a:r>
            <a:r>
              <a:rPr lang="en-US" sz="1200" dirty="0"/>
              <a:t> </a:t>
            </a:r>
            <a:r>
              <a:rPr lang="en-US" sz="1200" dirty="0" err="1"/>
              <a:t>Kalyvas</a:t>
            </a:r>
            <a:r>
              <a:rPr lang="en-US" sz="1200" dirty="0"/>
              <a:t> - VT-2004 </a:t>
            </a:r>
            <a:r>
              <a:rPr lang="en-US" sz="1200" dirty="0" err="1"/>
              <a:t>programme</a:t>
            </a:r>
            <a:r>
              <a:rPr lang="en-US" sz="1200" dirty="0"/>
              <a:t>, Attribution, https://commons.wikimedia.org/w/index.php?curid=5135302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18" y="1102092"/>
            <a:ext cx="5104752" cy="51047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2790" y="1323345"/>
            <a:ext cx="3776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Οι Φάσεις </a:t>
            </a:r>
            <a:r>
              <a:rPr lang="el-GR" sz="2400" dirty="0"/>
              <a:t>της Αφροδίτης </a:t>
            </a:r>
          </a:p>
        </p:txBody>
      </p:sp>
    </p:spTree>
    <p:extLst>
      <p:ext uri="{BB962C8B-B14F-4D97-AF65-F5344CB8AC3E}">
        <p14:creationId xmlns:p14="http://schemas.microsoft.com/office/powerpoint/2010/main" val="26107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7346" y="133521"/>
            <a:ext cx="2998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ΣΥΜΠΕΡΑΣΜΑΤΙΚΑ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8637" y="1871984"/>
            <a:ext cx="10270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Μεγάλη μεγέθυνση :	  μεγάλη </a:t>
            </a:r>
            <a:r>
              <a:rPr lang="el-GR" sz="2400" b="1" dirty="0" smtClean="0">
                <a:solidFill>
                  <a:srgbClr val="FF0000"/>
                </a:solidFill>
              </a:rPr>
              <a:t>εστιακή απόσταση (</a:t>
            </a:r>
            <a:r>
              <a:rPr lang="en-US" sz="2400" b="1" i="1" dirty="0">
                <a:solidFill>
                  <a:srgbClr val="FF0000"/>
                </a:solidFill>
              </a:rPr>
              <a:t>f</a:t>
            </a:r>
            <a:r>
              <a:rPr lang="en-US" sz="2400" b="1" i="1" baseline="-25000" dirty="0">
                <a:solidFill>
                  <a:srgbClr val="FF0000"/>
                </a:solidFill>
              </a:rPr>
              <a:t>1</a:t>
            </a:r>
            <a:r>
              <a:rPr lang="el-GR" sz="2400" b="1" dirty="0" smtClean="0">
                <a:solidFill>
                  <a:srgbClr val="FF0000"/>
                </a:solidFill>
              </a:rPr>
              <a:t>)</a:t>
            </a:r>
            <a:r>
              <a:rPr lang="en-US" sz="2400" b="1" dirty="0" smtClean="0"/>
              <a:t> </a:t>
            </a:r>
            <a:r>
              <a:rPr lang="el-GR" sz="2400" dirty="0" smtClean="0"/>
              <a:t>αντικειμενικού </a:t>
            </a:r>
            <a:r>
              <a:rPr lang="en-US" sz="2400" dirty="0" smtClean="0">
                <a:latin typeface="Arial Black" panose="020B0A04020102020204" pitchFamily="34" charset="0"/>
              </a:rPr>
              <a:t>→</a:t>
            </a:r>
            <a:r>
              <a:rPr lang="en-US" sz="2400" dirty="0" smtClean="0"/>
              <a:t> </a:t>
            </a:r>
            <a:endParaRPr lang="el-GR" sz="2400" dirty="0" smtClean="0"/>
          </a:p>
          <a:p>
            <a:r>
              <a:rPr lang="el-GR" sz="2400" dirty="0"/>
              <a:t>	</a:t>
            </a:r>
            <a:r>
              <a:rPr lang="el-GR" sz="2400" dirty="0" smtClean="0"/>
              <a:t>		 	</a:t>
            </a:r>
            <a:r>
              <a:rPr lang="en-US" sz="2400" dirty="0">
                <a:latin typeface="Arial Black" panose="020B0A04020102020204" pitchFamily="34" charset="0"/>
              </a:rPr>
              <a:t> →</a:t>
            </a:r>
            <a:r>
              <a:rPr lang="en-US" sz="2400" dirty="0" smtClean="0">
                <a:latin typeface="Arial Black" panose="020B0A04020102020204" pitchFamily="34" charset="0"/>
              </a:rPr>
              <a:t> </a:t>
            </a:r>
            <a:r>
              <a:rPr lang="el-GR" sz="2400" dirty="0" smtClean="0"/>
              <a:t>μεγάλο μήκος σωλήνα τηλεσκοπίου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8637" y="2969357"/>
                <a:ext cx="7754559" cy="633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400" dirty="0">
                    <a:solidFill>
                      <a:prstClr val="black"/>
                    </a:solidFill>
                  </a:rPr>
                  <a:t>Μεγάλη</a:t>
                </a:r>
                <a:r>
                  <a:rPr lang="el-GR" sz="2400" dirty="0" smtClean="0">
                    <a:solidFill>
                      <a:prstClr val="black"/>
                    </a:solidFill>
                  </a:rPr>
                  <a:t> διακριτική ικανότητα:  Δ.Ι. = 1/δ  &amp;  </a:t>
                </a:r>
                <a14:m>
                  <m:oMath xmlns:m="http://schemas.openxmlformats.org/officeDocument/2006/math">
                    <m:r>
                      <a:rPr lang="el-GR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=1.22∙</m:t>
                    </m:r>
                    <m:f>
                      <m:f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D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37" y="2969357"/>
                <a:ext cx="7754559" cy="633058"/>
              </a:xfrm>
              <a:prstGeom prst="rect">
                <a:avLst/>
              </a:prstGeom>
              <a:blipFill rotWithShape="0">
                <a:blip r:embed="rId2"/>
                <a:stretch>
                  <a:fillRect l="-1101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9079647" y="3285886"/>
            <a:ext cx="298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l-GR" sz="2400" dirty="0"/>
              <a:t>μεγάλη </a:t>
            </a:r>
            <a:r>
              <a:rPr lang="el-GR" sz="2400" b="1" dirty="0">
                <a:solidFill>
                  <a:srgbClr val="FF0000"/>
                </a:solidFill>
              </a:rPr>
              <a:t>διάμετρος </a:t>
            </a:r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l-GR" sz="2400" b="1" dirty="0"/>
              <a:t> </a:t>
            </a:r>
            <a:r>
              <a:rPr lang="el-GR" sz="2400" dirty="0" smtClean="0"/>
              <a:t>αντικειμενικού</a:t>
            </a:r>
            <a:endParaRPr lang="en-US" sz="2400" dirty="0"/>
          </a:p>
        </p:txBody>
      </p:sp>
      <p:sp>
        <p:nvSpPr>
          <p:cNvPr id="36" name="Rectangle 35"/>
          <p:cNvSpPr/>
          <p:nvPr/>
        </p:nvSpPr>
        <p:spPr>
          <a:xfrm>
            <a:off x="328637" y="3988865"/>
            <a:ext cx="8591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>
                <a:solidFill>
                  <a:prstClr val="black"/>
                </a:solidFill>
              </a:rPr>
              <a:t>Μεγάλη φωτεινότητα ειδώλου</a:t>
            </a:r>
            <a:r>
              <a:rPr lang="en-US" sz="2400" dirty="0" smtClean="0">
                <a:latin typeface="Arial Black" panose="020B0A04020102020204" pitchFamily="34" charset="0"/>
              </a:rPr>
              <a:t>→ </a:t>
            </a:r>
            <a:r>
              <a:rPr lang="el-GR" sz="2400" dirty="0" smtClean="0">
                <a:solidFill>
                  <a:prstClr val="black"/>
                </a:solidFill>
              </a:rPr>
              <a:t>μεγάλη συλλεκτική ισχύς(~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baseline="30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endParaRPr lang="en-US" dirty="0"/>
          </a:p>
        </p:txBody>
      </p:sp>
      <p:sp>
        <p:nvSpPr>
          <p:cNvPr id="37" name="Right Brace 36"/>
          <p:cNvSpPr/>
          <p:nvPr/>
        </p:nvSpPr>
        <p:spPr>
          <a:xfrm>
            <a:off x="8760536" y="3124132"/>
            <a:ext cx="319111" cy="1212323"/>
          </a:xfrm>
          <a:prstGeom prst="rightBrac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82552" y="5342449"/>
                <a:ext cx="3646448" cy="714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l-GR" sz="2400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Εστιακός λόγος</a:t>
                </a:r>
                <a:r>
                  <a:rPr lang="el-GR" sz="2400" dirty="0" smtClean="0">
                    <a:solidFill>
                      <a:srgbClr val="0070C0"/>
                    </a:solidFill>
                  </a:rPr>
                  <a:t>:   </a:t>
                </a:r>
                <a14:m>
                  <m:oMath xmlns:m="http://schemas.openxmlformats.org/officeDocument/2006/math">
                    <m:r>
                      <a:rPr lang="el-GR" sz="28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𝚴</m:t>
                    </m:r>
                    <m:r>
                      <a:rPr lang="el-GR" sz="28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52" y="5342449"/>
                <a:ext cx="3646448" cy="714811"/>
              </a:xfrm>
              <a:prstGeom prst="rect">
                <a:avLst/>
              </a:prstGeom>
              <a:blipFill rotWithShape="0">
                <a:blip r:embed="rId3"/>
                <a:stretch>
                  <a:fillRect l="-2508" b="-11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Left Brace 43"/>
          <p:cNvSpPr/>
          <p:nvPr/>
        </p:nvSpPr>
        <p:spPr>
          <a:xfrm>
            <a:off x="3884230" y="5207033"/>
            <a:ext cx="248867" cy="98564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188327" y="4981860"/>
            <a:ext cx="761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 &lt; </a:t>
            </a:r>
            <a:r>
              <a:rPr lang="en-US" sz="2400" i="1" dirty="0" smtClean="0"/>
              <a:t>f</a:t>
            </a:r>
            <a:r>
              <a:rPr lang="en-US" sz="2400" dirty="0" smtClean="0"/>
              <a:t>/6 </a:t>
            </a:r>
            <a:r>
              <a:rPr lang="en-US" sz="2400" dirty="0" smtClean="0">
                <a:latin typeface="Arial Black" panose="020B0A04020102020204" pitchFamily="34" charset="0"/>
              </a:rPr>
              <a:t>→</a:t>
            </a:r>
            <a:r>
              <a:rPr lang="en-US" sz="2400" dirty="0" smtClean="0"/>
              <a:t> “</a:t>
            </a:r>
            <a:r>
              <a:rPr lang="el-GR" sz="2400" dirty="0" smtClean="0"/>
              <a:t>γρήγορο</a:t>
            </a:r>
            <a:r>
              <a:rPr lang="en-US" sz="2400" dirty="0" smtClean="0"/>
              <a:t>”</a:t>
            </a:r>
            <a:r>
              <a:rPr lang="el-GR" sz="2400" dirty="0" smtClean="0"/>
              <a:t>  - απαιτητικός σχεδιασμός, σφάλματα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4114770" y="5950796"/>
            <a:ext cx="5329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 </a:t>
            </a:r>
            <a:r>
              <a:rPr lang="el-GR" sz="2400" dirty="0" smtClean="0"/>
              <a:t>&gt;</a:t>
            </a:r>
            <a:r>
              <a:rPr lang="en-US" sz="2400" dirty="0" smtClean="0"/>
              <a:t> </a:t>
            </a:r>
            <a:r>
              <a:rPr lang="en-US" sz="2400" i="1" dirty="0" smtClean="0"/>
              <a:t>f</a:t>
            </a:r>
            <a:r>
              <a:rPr lang="en-US" sz="2400" dirty="0" smtClean="0"/>
              <a:t>/</a:t>
            </a:r>
            <a:r>
              <a:rPr lang="el-GR" sz="2400" dirty="0" smtClean="0"/>
              <a:t>12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Arial Black" panose="020B0A04020102020204" pitchFamily="34" charset="0"/>
              </a:rPr>
              <a:t>→</a:t>
            </a:r>
            <a:r>
              <a:rPr lang="en-US" sz="2400" dirty="0" smtClean="0"/>
              <a:t> “</a:t>
            </a:r>
            <a:r>
              <a:rPr lang="el-GR" sz="2400" dirty="0" smtClean="0"/>
              <a:t>αργό</a:t>
            </a:r>
            <a:r>
              <a:rPr lang="en-US" sz="2400" dirty="0" smtClean="0"/>
              <a:t>”</a:t>
            </a:r>
            <a:r>
              <a:rPr lang="el-GR" sz="2400" dirty="0" smtClean="0"/>
              <a:t>  - λίγοτερα σφάλματα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328637" y="649128"/>
                <a:ext cx="3451971" cy="8420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r>
                      <a:rPr lang="en-US" sz="28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28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l-GR" sz="28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𝜶𝝂𝝉𝜾𝜿𝜺𝜾𝝁𝜺𝝂𝜾𝜿𝝄𝝊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28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l-GR" sz="2800" b="1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𝝅𝝆𝝄𝝈𝝄𝝋𝜽𝜶𝝀𝝁𝜾𝝄𝝊</m:t>
                            </m:r>
                          </m:sub>
                        </m:sSub>
                      </m:den>
                    </m:f>
                  </m:oMath>
                </a14:m>
                <a:r>
                  <a:rPr lang="el-GR" sz="2800" dirty="0">
                    <a:solidFill>
                      <a:schemeClr val="accent5">
                        <a:lumMod val="75000"/>
                      </a:schemeClr>
                    </a:solidFill>
                  </a:rPr>
                  <a:t>  </a:t>
                </a:r>
                <a:endParaRPr lang="en-US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37" y="649128"/>
                <a:ext cx="3451971" cy="8420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2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329" y="495359"/>
            <a:ext cx="5726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ΠΡΟΣΟΧΗ         ΟΠΩΣ ΚΑΙ ΣΤΟ ΜΙΚΡΟΣΚΟΠΙΟ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97902" y="1597853"/>
            <a:ext cx="76480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μειώνει  </a:t>
            </a:r>
            <a:r>
              <a:rPr lang="el-GR" sz="2400" dirty="0"/>
              <a:t>επιφανειακή </a:t>
            </a:r>
            <a:r>
              <a:rPr lang="el-GR" sz="2400" dirty="0" smtClean="0"/>
              <a:t>λαμπρότητα &amp;</a:t>
            </a:r>
            <a:r>
              <a:rPr lang="el-GR" sz="2400" dirty="0"/>
              <a:t> ποιότητα του </a:t>
            </a:r>
            <a:r>
              <a:rPr lang="el-GR" sz="2400" dirty="0" smtClean="0"/>
              <a:t>ειδώλου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l-GR" sz="2400" dirty="0" smtClean="0"/>
              <a:t>περιορίζει το </a:t>
            </a:r>
            <a:r>
              <a:rPr lang="el-GR" sz="2400" dirty="0"/>
              <a:t>οπτικό πεδίο</a:t>
            </a:r>
            <a:endParaRPr lang="en-US" sz="2400" dirty="0"/>
          </a:p>
        </p:txBody>
      </p:sp>
      <p:sp>
        <p:nvSpPr>
          <p:cNvPr id="39" name="Oval 38"/>
          <p:cNvSpPr/>
          <p:nvPr/>
        </p:nvSpPr>
        <p:spPr>
          <a:xfrm>
            <a:off x="321607" y="282845"/>
            <a:ext cx="1939883" cy="88669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1386669" y="2521459"/>
            <a:ext cx="0" cy="1280160"/>
          </a:xfrm>
          <a:prstGeom prst="straightConnector1">
            <a:avLst/>
          </a:prstGeom>
          <a:ln w="44450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21607" y="3991634"/>
            <a:ext cx="10851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Ωφέλιμη Μεγέθυνση</a:t>
            </a:r>
            <a:r>
              <a:rPr lang="el-GR" sz="2400" dirty="0" smtClean="0"/>
              <a:t>: </a:t>
            </a:r>
          </a:p>
          <a:p>
            <a:r>
              <a:rPr lang="el-GR" sz="2400" dirty="0" smtClean="0"/>
              <a:t>η μεγεθυμένη λεπτομέρεια πρέπει να ταιριάζει  με το διακριτικό όριο του οφθαλμού</a:t>
            </a:r>
            <a:endParaRPr lang="en-US" sz="2400" dirty="0"/>
          </a:p>
        </p:txBody>
      </p:sp>
      <p:sp>
        <p:nvSpPr>
          <p:cNvPr id="4" name="Left Brace 3"/>
          <p:cNvSpPr/>
          <p:nvPr/>
        </p:nvSpPr>
        <p:spPr>
          <a:xfrm>
            <a:off x="3195086" y="1873903"/>
            <a:ext cx="202816" cy="668740"/>
          </a:xfrm>
          <a:prstGeom prst="leftBrace">
            <a:avLst/>
          </a:prstGeom>
          <a:ln w="28575">
            <a:solidFill>
              <a:schemeClr val="accent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555" y="1916984"/>
            <a:ext cx="28734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Μεγάλη μεγέθυνση :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1607" y="5620280"/>
            <a:ext cx="11675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rgbClr val="000000"/>
                </a:solidFill>
              </a:rPr>
              <a:t>Πρακτικός κανόνας : Μέγιστη μεγέθυνση  =  40</a:t>
            </a:r>
            <a:r>
              <a:rPr lang="en-US" sz="2400" dirty="0" smtClean="0">
                <a:solidFill>
                  <a:srgbClr val="000000"/>
                </a:solidFill>
              </a:rPr>
              <a:t>x – 60x / inch </a:t>
            </a:r>
            <a:r>
              <a:rPr lang="el-GR" sz="2400" dirty="0" smtClean="0">
                <a:solidFill>
                  <a:srgbClr val="000000"/>
                </a:solidFill>
              </a:rPr>
              <a:t>ανοίγματος (διαφράγματος)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096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1855" y="498764"/>
            <a:ext cx="6335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ΜΕΙΟΝΕΚΤΗΜΑΤΑ ΔΙΑΘΛΑΣΤΙΚΩΝ ΤΗΛΕΣΚΟΠΙΩΝ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01963" y="1551709"/>
            <a:ext cx="108804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Σφάλμα χρωματικής &amp; σφαιρικής εκτροπής –ιδιαίτερα έντονο σε μικρούς εστιακούς λόγους Ν=</a:t>
            </a:r>
            <a:r>
              <a:rPr lang="en-US" sz="2000" dirty="0" smtClean="0"/>
              <a:t>f/D</a:t>
            </a:r>
            <a:endParaRPr lang="el-GR" sz="2000" dirty="0" smtClean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Απαίτηση για μεγάλη διάμετρο αντικειμενικού </a:t>
            </a:r>
            <a:r>
              <a:rPr lang="el-GR" sz="2000" dirty="0" smtClean="0">
                <a:latin typeface="Arial Black" panose="020B0A04020102020204" pitchFamily="34" charset="0"/>
              </a:rPr>
              <a:t>→</a:t>
            </a:r>
            <a:r>
              <a:rPr lang="en-US" sz="2000" dirty="0" smtClean="0">
                <a:latin typeface="Arial Black" panose="020B0A04020102020204" pitchFamily="34" charset="0"/>
              </a:rPr>
              <a:t> </a:t>
            </a:r>
            <a:r>
              <a:rPr lang="el-GR" sz="2000" dirty="0" smtClean="0"/>
              <a:t>παραμόρφωση γυαλιού λόγω βαρύτητας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Ποιότητα γυαλιού, ατέλειες (π.χ. εγκλωβισμένες φυσαλίδες αέρα)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Το γυαλί είναι αδιαφανές σε ορισμένα μήκη κύματος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Η ορατή ακτινοβολία εξασθενεί λόγω ανάκλασης στις </a:t>
            </a:r>
            <a:r>
              <a:rPr lang="el-GR" sz="2000" dirty="0"/>
              <a:t>επιφάνειες του </a:t>
            </a:r>
            <a:r>
              <a:rPr lang="el-GR" sz="2000" dirty="0" smtClean="0"/>
              <a:t>φακού </a:t>
            </a:r>
            <a:r>
              <a:rPr lang="el-GR" sz="2000" dirty="0"/>
              <a:t>&amp;</a:t>
            </a:r>
            <a:r>
              <a:rPr lang="el-GR" sz="2000" dirty="0" smtClean="0"/>
              <a:t> απορρόφησης κατά τη διέλευσή της μέσα από το γυαλί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2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8716" y="5989712"/>
            <a:ext cx="4117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Sage Ross - Own work, CC BY-SA 3.0, https://commons.wikimedia.org/w/index.php?curid=8618254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5" y="1600200"/>
            <a:ext cx="4824779" cy="3859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5515" y="967154"/>
            <a:ext cx="207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Gregorian telescope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02631" y="5958925"/>
            <a:ext cx="4275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The Science Museum UK - [1], CC BY 4.0, https://commons.wikimedia.org/w/index.php?curid=133516675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24" y="1244111"/>
            <a:ext cx="3571875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1596" y="782488"/>
            <a:ext cx="299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Newtonian telescope (replica)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8704" y="114299"/>
            <a:ext cx="506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ΚΑΤΟΠΤΡΙΚΑ ΤΗΛΕΣΚΟΠΙΑ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2417" y="6299675"/>
            <a:ext cx="3906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Daniel </a:t>
            </a:r>
            <a:r>
              <a:rPr lang="en-US" sz="1200" dirty="0" err="1"/>
              <a:t>Schwen</a:t>
            </a:r>
            <a:r>
              <a:rPr lang="en-US" sz="1200" dirty="0"/>
              <a:t> - Own work, CC BY-SA 3.0, https://commons.wikimedia.org/w/index.php?curid=92529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85" y="650910"/>
            <a:ext cx="4359164" cy="58122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00" y="1529862"/>
            <a:ext cx="3288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Harlan J. Smith, </a:t>
            </a:r>
            <a:endParaRPr lang="el-GR" sz="2000" dirty="0" smtClean="0"/>
          </a:p>
          <a:p>
            <a:r>
              <a:rPr lang="en-US" sz="2000" dirty="0" smtClean="0"/>
              <a:t>McDonald Observatory, Texas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152862" y="10908"/>
            <a:ext cx="510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ΚΑΤΟΠΤΡΙΚΟ ΤΗΛΕΣΚΟΠΙΟ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8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060" y="762684"/>
            <a:ext cx="7620000" cy="5391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3373" y="625979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https://www.popastro.com/main_spa1/reflecting-telescopes-reflectors/</a:t>
            </a:r>
          </a:p>
        </p:txBody>
      </p:sp>
      <p:sp>
        <p:nvSpPr>
          <p:cNvPr id="5" name="Rectangle 4"/>
          <p:cNvSpPr/>
          <p:nvPr/>
        </p:nvSpPr>
        <p:spPr>
          <a:xfrm>
            <a:off x="4633346" y="133507"/>
            <a:ext cx="3894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prstClr val="black"/>
                </a:solidFill>
              </a:rPr>
              <a:t>Ανακλαστικό τηλεσκόπιο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03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9464" y="6185266"/>
            <a:ext cx="4228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Krishnavedala</a:t>
            </a:r>
            <a:r>
              <a:rPr lang="en-US" sz="1200" dirty="0"/>
              <a:t> - Own work, CC BY-SA 4.0, https://commons.wikimedia.org/w/index.php?curid=34884711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806" y="921561"/>
            <a:ext cx="1998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Γρηγοριανό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411666" y="916297"/>
            <a:ext cx="1890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Νευτώνειο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55105" y="4084689"/>
            <a:ext cx="199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Κασεγκραίν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556367" y="163382"/>
            <a:ext cx="7017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ΚΑΤΟΠΤΡΙΚΑ ΤΗΛΕΣΚΟΠΙΑ – ΠΟΡΕΙΕΣ ΑΚΤΙΝΩΝ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77229" y="5380994"/>
            <a:ext cx="3793784" cy="626020"/>
            <a:chOff x="8573182" y="3222317"/>
            <a:chExt cx="3793784" cy="626020"/>
          </a:xfrm>
        </p:grpSpPr>
        <p:sp>
          <p:nvSpPr>
            <p:cNvPr id="9" name="TextBox 8"/>
            <p:cNvSpPr txBox="1"/>
            <p:nvPr/>
          </p:nvSpPr>
          <p:spPr>
            <a:xfrm>
              <a:off x="9025008" y="3337923"/>
              <a:ext cx="3341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Εστιακό επίπεδο προσοφθάλμιου</a:t>
              </a:r>
              <a:endParaRPr lang="en-US" dirty="0"/>
            </a:p>
          </p:txBody>
        </p: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8734603" y="3308062"/>
              <a:ext cx="209349" cy="457200"/>
              <a:chOff x="7796007" y="165060"/>
              <a:chExt cx="256304" cy="559746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7924159" y="170250"/>
                <a:ext cx="0" cy="554556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824924" y="165060"/>
                <a:ext cx="205099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7824924" y="724806"/>
                <a:ext cx="205099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Multiply 14"/>
              <p:cNvSpPr/>
              <p:nvPr/>
            </p:nvSpPr>
            <p:spPr>
              <a:xfrm>
                <a:off x="7796007" y="315754"/>
                <a:ext cx="256304" cy="223898"/>
              </a:xfrm>
              <a:prstGeom prst="mathMultiply">
                <a:avLst>
                  <a:gd name="adj1" fmla="val 0"/>
                </a:avLst>
              </a:prstGeom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8573182" y="3222317"/>
              <a:ext cx="3793784" cy="626020"/>
            </a:xfrm>
            <a:prstGeom prst="rect">
              <a:avLst/>
            </a:prstGeom>
            <a:noFill/>
            <a:ln w="44450">
              <a:solidFill>
                <a:schemeClr val="tx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38544" y="1526245"/>
            <a:ext cx="5920608" cy="1554480"/>
            <a:chOff x="438544" y="1526245"/>
            <a:chExt cx="5920608" cy="155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44" y="1526245"/>
              <a:ext cx="5050084" cy="1554480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>
              <a:off x="5323443" y="2010475"/>
              <a:ext cx="1035709" cy="597509"/>
              <a:chOff x="6853647" y="1800034"/>
              <a:chExt cx="1035709" cy="597509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7258985" y="1800034"/>
                <a:ext cx="131107" cy="59750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V="1">
                <a:off x="6854998" y="2075948"/>
                <a:ext cx="469540" cy="17096"/>
              </a:xfrm>
              <a:prstGeom prst="line">
                <a:avLst/>
              </a:prstGeom>
              <a:ln>
                <a:solidFill>
                  <a:srgbClr val="B56B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853647" y="2095032"/>
                <a:ext cx="469540" cy="17096"/>
              </a:xfrm>
              <a:prstGeom prst="line">
                <a:avLst/>
              </a:prstGeom>
              <a:ln>
                <a:solidFill>
                  <a:srgbClr val="B56B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7323187" y="2075948"/>
                <a:ext cx="566169" cy="0"/>
              </a:xfrm>
              <a:prstGeom prst="line">
                <a:avLst/>
              </a:prstGeom>
              <a:ln>
                <a:solidFill>
                  <a:srgbClr val="B56B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7323186" y="2112128"/>
                <a:ext cx="566169" cy="0"/>
              </a:xfrm>
              <a:prstGeom prst="line">
                <a:avLst/>
              </a:prstGeom>
              <a:ln>
                <a:solidFill>
                  <a:srgbClr val="B56B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V="1">
                <a:off x="7106695" y="2075948"/>
                <a:ext cx="120581" cy="8548"/>
              </a:xfrm>
              <a:prstGeom prst="straightConnector1">
                <a:avLst/>
              </a:prstGeom>
              <a:ln w="3175">
                <a:solidFill>
                  <a:srgbClr val="B56BFF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7109206" y="2103580"/>
                <a:ext cx="120581" cy="8548"/>
              </a:xfrm>
              <a:prstGeom prst="straightConnector1">
                <a:avLst/>
              </a:prstGeom>
              <a:ln>
                <a:solidFill>
                  <a:srgbClr val="B56BFF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7463332" y="2075948"/>
                <a:ext cx="263850" cy="0"/>
              </a:xfrm>
              <a:prstGeom prst="straightConnector1">
                <a:avLst/>
              </a:prstGeom>
              <a:ln>
                <a:solidFill>
                  <a:srgbClr val="B56BFF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7504868" y="2112254"/>
                <a:ext cx="263850" cy="0"/>
              </a:xfrm>
              <a:prstGeom prst="straightConnector1">
                <a:avLst/>
              </a:prstGeom>
              <a:ln>
                <a:solidFill>
                  <a:srgbClr val="B56BFF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Oval 47"/>
          <p:cNvSpPr/>
          <p:nvPr/>
        </p:nvSpPr>
        <p:spPr>
          <a:xfrm>
            <a:off x="627017" y="1828800"/>
            <a:ext cx="561703" cy="979714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48762" y="3008072"/>
            <a:ext cx="857491" cy="369332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ot"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l-GR" dirty="0" smtClean="0"/>
              <a:t>κοίλο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2206818" y="6090393"/>
            <a:ext cx="734945" cy="369332"/>
          </a:xfrm>
          <a:prstGeom prst="rect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/>
              <a:t>κυρτό</a:t>
            </a:r>
            <a:endParaRPr lang="en-US" dirty="0"/>
          </a:p>
        </p:txBody>
      </p:sp>
      <p:cxnSp>
        <p:nvCxnSpPr>
          <p:cNvPr id="54" name="Straight Arrow Connector 53"/>
          <p:cNvCxnSpPr>
            <a:stCxn id="48" idx="5"/>
          </p:cNvCxnSpPr>
          <p:nvPr/>
        </p:nvCxnSpPr>
        <p:spPr>
          <a:xfrm>
            <a:off x="1106461" y="2665038"/>
            <a:ext cx="1467830" cy="227138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7142188" y="1660249"/>
            <a:ext cx="4657428" cy="3039173"/>
            <a:chOff x="7353202" y="1660249"/>
            <a:chExt cx="4657428" cy="30391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202" y="2596302"/>
              <a:ext cx="4657428" cy="2103120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 rot="16200000">
              <a:off x="7890712" y="1879349"/>
              <a:ext cx="1035709" cy="597509"/>
              <a:chOff x="6853647" y="1800034"/>
              <a:chExt cx="1035709" cy="597509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7258985" y="1800034"/>
                <a:ext cx="131107" cy="597509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flipV="1">
                <a:off x="6854998" y="2075948"/>
                <a:ext cx="469540" cy="17096"/>
              </a:xfrm>
              <a:prstGeom prst="line">
                <a:avLst/>
              </a:prstGeom>
              <a:ln>
                <a:solidFill>
                  <a:srgbClr val="B56B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6853647" y="2095032"/>
                <a:ext cx="469540" cy="17096"/>
              </a:xfrm>
              <a:prstGeom prst="line">
                <a:avLst/>
              </a:prstGeom>
              <a:ln>
                <a:solidFill>
                  <a:srgbClr val="B56B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7323187" y="2075948"/>
                <a:ext cx="566169" cy="0"/>
              </a:xfrm>
              <a:prstGeom prst="line">
                <a:avLst/>
              </a:prstGeom>
              <a:ln>
                <a:solidFill>
                  <a:srgbClr val="B56B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7323186" y="2112128"/>
                <a:ext cx="566169" cy="0"/>
              </a:xfrm>
              <a:prstGeom prst="line">
                <a:avLst/>
              </a:prstGeom>
              <a:ln>
                <a:solidFill>
                  <a:srgbClr val="B56B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7106695" y="2075948"/>
                <a:ext cx="120581" cy="8548"/>
              </a:xfrm>
              <a:prstGeom prst="straightConnector1">
                <a:avLst/>
              </a:prstGeom>
              <a:ln w="3175">
                <a:solidFill>
                  <a:srgbClr val="B56BFF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>
                <a:off x="7109206" y="2103580"/>
                <a:ext cx="120581" cy="8548"/>
              </a:xfrm>
              <a:prstGeom prst="straightConnector1">
                <a:avLst/>
              </a:prstGeom>
              <a:ln>
                <a:solidFill>
                  <a:srgbClr val="B56BFF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7463332" y="2075948"/>
                <a:ext cx="263850" cy="0"/>
              </a:xfrm>
              <a:prstGeom prst="straightConnector1">
                <a:avLst/>
              </a:prstGeom>
              <a:ln>
                <a:solidFill>
                  <a:srgbClr val="B56BFF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>
                <a:off x="7504868" y="2112254"/>
                <a:ext cx="263850" cy="0"/>
              </a:xfrm>
              <a:prstGeom prst="straightConnector1">
                <a:avLst/>
              </a:prstGeom>
              <a:ln>
                <a:solidFill>
                  <a:srgbClr val="B56BFF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Group 78"/>
          <p:cNvGrpSpPr/>
          <p:nvPr/>
        </p:nvGrpSpPr>
        <p:grpSpPr>
          <a:xfrm>
            <a:off x="695553" y="4627353"/>
            <a:ext cx="5663598" cy="1463040"/>
            <a:chOff x="695553" y="4627353"/>
            <a:chExt cx="5663598" cy="1463040"/>
          </a:xfrm>
        </p:grpSpPr>
        <p:sp>
          <p:nvSpPr>
            <p:cNvPr id="49" name="Oval 48"/>
            <p:cNvSpPr/>
            <p:nvPr/>
          </p:nvSpPr>
          <p:spPr>
            <a:xfrm>
              <a:off x="2351762" y="4936423"/>
              <a:ext cx="513950" cy="81266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695553" y="4627353"/>
              <a:ext cx="5663598" cy="1463040"/>
              <a:chOff x="1022340" y="4768394"/>
              <a:chExt cx="5663598" cy="146304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2340" y="4768394"/>
                <a:ext cx="4753017" cy="1463040"/>
              </a:xfrm>
              <a:prstGeom prst="rect">
                <a:avLst/>
              </a:prstGeom>
            </p:spPr>
          </p:pic>
          <p:grpSp>
            <p:nvGrpSpPr>
              <p:cNvPr id="65" name="Group 64"/>
              <p:cNvGrpSpPr/>
              <p:nvPr/>
            </p:nvGrpSpPr>
            <p:grpSpPr>
              <a:xfrm>
                <a:off x="5650229" y="5207883"/>
                <a:ext cx="1035709" cy="597509"/>
                <a:chOff x="6853647" y="1800034"/>
                <a:chExt cx="1035709" cy="597509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7258985" y="1800034"/>
                  <a:ext cx="131107" cy="597509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>
                <a:xfrm flipV="1">
                  <a:off x="6854998" y="2075948"/>
                  <a:ext cx="469540" cy="17096"/>
                </a:xfrm>
                <a:prstGeom prst="line">
                  <a:avLst/>
                </a:prstGeom>
                <a:ln>
                  <a:solidFill>
                    <a:srgbClr val="B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6853647" y="2095032"/>
                  <a:ext cx="469540" cy="17096"/>
                </a:xfrm>
                <a:prstGeom prst="line">
                  <a:avLst/>
                </a:prstGeom>
                <a:ln>
                  <a:solidFill>
                    <a:srgbClr val="B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V="1">
                  <a:off x="7323187" y="2075948"/>
                  <a:ext cx="566169" cy="0"/>
                </a:xfrm>
                <a:prstGeom prst="line">
                  <a:avLst/>
                </a:prstGeom>
                <a:ln>
                  <a:solidFill>
                    <a:srgbClr val="B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7323186" y="2112128"/>
                  <a:ext cx="566169" cy="0"/>
                </a:xfrm>
                <a:prstGeom prst="line">
                  <a:avLst/>
                </a:prstGeom>
                <a:ln>
                  <a:solidFill>
                    <a:srgbClr val="B56B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V="1">
                  <a:off x="7106695" y="2075948"/>
                  <a:ext cx="120581" cy="8548"/>
                </a:xfrm>
                <a:prstGeom prst="straightConnector1">
                  <a:avLst/>
                </a:prstGeom>
                <a:ln w="3175">
                  <a:solidFill>
                    <a:srgbClr val="B56BFF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7109206" y="2103580"/>
                  <a:ext cx="120581" cy="8548"/>
                </a:xfrm>
                <a:prstGeom prst="straightConnector1">
                  <a:avLst/>
                </a:prstGeom>
                <a:ln>
                  <a:solidFill>
                    <a:srgbClr val="B56BFF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7463332" y="2075948"/>
                  <a:ext cx="263850" cy="0"/>
                </a:xfrm>
                <a:prstGeom prst="straightConnector1">
                  <a:avLst/>
                </a:prstGeom>
                <a:ln>
                  <a:solidFill>
                    <a:srgbClr val="B56BFF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7504868" y="2112254"/>
                  <a:ext cx="263850" cy="0"/>
                </a:xfrm>
                <a:prstGeom prst="straightConnector1">
                  <a:avLst/>
                </a:prstGeom>
                <a:ln>
                  <a:solidFill>
                    <a:srgbClr val="B56BFF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9274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85" y="5772081"/>
            <a:ext cx="4188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Szőcs</a:t>
            </a:r>
            <a:r>
              <a:rPr lang="en-US" sz="1200" dirty="0"/>
              <a:t> </a:t>
            </a:r>
            <a:r>
              <a:rPr lang="en-US" sz="1200" dirty="0" err="1"/>
              <a:t>Tamás</a:t>
            </a:r>
            <a:r>
              <a:rPr lang="en-US" sz="1200" dirty="0"/>
              <a:t> </a:t>
            </a:r>
            <a:r>
              <a:rPr lang="en-US" sz="1200" dirty="0" err="1"/>
              <a:t>Tamasflex</a:t>
            </a:r>
            <a:r>
              <a:rPr lang="en-US" sz="1200" dirty="0"/>
              <a:t> - Own work, CC BY-SA 3.0, https://commons.wikimedia.org/w/index.php?curid=129301399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38" y="1034709"/>
            <a:ext cx="6096000" cy="4543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503" y="379098"/>
            <a:ext cx="7029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Ανακλαστικό τηλεσκόπιο </a:t>
            </a:r>
            <a:r>
              <a:rPr lang="en-US" sz="2400" dirty="0" err="1" smtClean="0"/>
              <a:t>Cassegrain</a:t>
            </a:r>
            <a:r>
              <a:rPr lang="en-US" sz="2400" dirty="0" smtClean="0"/>
              <a:t> – </a:t>
            </a:r>
            <a:r>
              <a:rPr lang="el-GR" sz="2400" dirty="0" smtClean="0"/>
              <a:t>πορείες ακτίνων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23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2"/>
            <a:ext cx="12017828" cy="6760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43" y="630212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By Giant Magellan Telescope – GMTO Corporation - Own work, CC BY-SA 4.0, https://commons.wikimedia.org/w/index.php?curid=134585624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07" y="305185"/>
            <a:ext cx="1122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Arial" panose="020B0604020202020204" pitchFamily="34" charset="0"/>
              </a:rPr>
              <a:t>Giant Magellan Telescope (GMT</a:t>
            </a:r>
            <a:r>
              <a:rPr lang="en-US" sz="3200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)</a:t>
            </a:r>
            <a:r>
              <a:rPr lang="el-GR" sz="3200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 : </a:t>
            </a:r>
            <a:r>
              <a:rPr lang="en-US" sz="3200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Atacama Desert</a:t>
            </a:r>
            <a:r>
              <a:rPr lang="el-GR" sz="3200" b="1" dirty="0" smtClean="0">
                <a:solidFill>
                  <a:srgbClr val="FFC000"/>
                </a:solidFill>
                <a:latin typeface="Arial" panose="020B0604020202020204" pitchFamily="34" charset="0"/>
              </a:rPr>
              <a:t>, ΧΙΛΗ 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8671" y="270607"/>
            <a:ext cx="4170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ΚΑΤΗΓΟΡΙΕΣ ΤΗΛΕΣΚΟΠΙΩΝ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4209" y="968759"/>
            <a:ext cx="4990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ΕΠΙΓΕΙΑ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Μπορούν να ανιχνεύσουν μόνο ένα μέρος του Η/Μ φάσματος (ορατό – εγγύς υπέρυθρο – ραδιοκύματα)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Παραμορφώσεις ειδώλων </a:t>
            </a:r>
            <a:r>
              <a:rPr lang="el-GR" sz="2000" dirty="0"/>
              <a:t>λόγω της ατμόσφαιρας</a:t>
            </a:r>
            <a:r>
              <a:rPr lang="el-GR" sz="2000" dirty="0" smtClean="0"/>
              <a:t>: παρουσία νεφών, αναταράξεις, φωτορύπανση)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94365" y="968759"/>
            <a:ext cx="49982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/>
              <a:t>ΔΙΑΣΤΗΜΙΚΑ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Μεγάλο κόστος</a:t>
            </a:r>
            <a:r>
              <a:rPr lang="en-US" sz="2000" dirty="0" smtClean="0"/>
              <a:t> </a:t>
            </a:r>
            <a:r>
              <a:rPr lang="el-GR" sz="2000" dirty="0" smtClean="0"/>
              <a:t>κατασκευής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smtClean="0"/>
              <a:t>Εξαιρετικά δύσκολη συντήρηση - επισκευή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7" y="3326292"/>
            <a:ext cx="1769806" cy="2885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407" y="3326292"/>
            <a:ext cx="2163990" cy="28853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756840" y="2449933"/>
            <a:ext cx="2402432" cy="3831497"/>
            <a:chOff x="8756840" y="2449933"/>
            <a:chExt cx="2402432" cy="383149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6840" y="4361190"/>
              <a:ext cx="2402432" cy="192024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6840" y="2449933"/>
              <a:ext cx="2402432" cy="19202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786696" y="4176524"/>
              <a:ext cx="1367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James Webb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80090" y="2681108"/>
            <a:ext cx="2352683" cy="3442454"/>
            <a:chOff x="5383515" y="2908255"/>
            <a:chExt cx="2352683" cy="34424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3515" y="2908255"/>
              <a:ext cx="2352683" cy="344245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418333" y="2959901"/>
              <a:ext cx="823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Spitzer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681726" y="95675"/>
            <a:ext cx="2230775" cy="1540911"/>
            <a:chOff x="4631989" y="4768952"/>
            <a:chExt cx="3362302" cy="19607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1989" y="4768952"/>
              <a:ext cx="3362302" cy="19607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61931" y="6308104"/>
              <a:ext cx="786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Kepler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085559" y="6389361"/>
            <a:ext cx="30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https://en.wikipedia.org/wiki/</a:t>
            </a:r>
          </a:p>
        </p:txBody>
      </p:sp>
    </p:spTree>
    <p:extLst>
      <p:ext uri="{BB962C8B-B14F-4D97-AF65-F5344CB8AC3E}">
        <p14:creationId xmlns:p14="http://schemas.microsoft.com/office/powerpoint/2010/main" val="42437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59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2046" y="6442055"/>
            <a:ext cx="9588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By GMTO Corporation - Light Path on GMT, CC BY 4.0, </a:t>
            </a:r>
            <a:r>
              <a:rPr lang="el-GR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https</a:t>
            </a:r>
            <a:r>
              <a:rPr lang="en-US" sz="1400" dirty="0">
                <a:solidFill>
                  <a:schemeClr val="bg1"/>
                </a:solidFill>
              </a:rPr>
              <a:t>://commons.wikimedia.org/w/index.php?curid=134247233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9006" y="117566"/>
            <a:ext cx="7519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GMT: </a:t>
            </a:r>
            <a:r>
              <a:rPr lang="el-GR" sz="2800" dirty="0" smtClean="0">
                <a:solidFill>
                  <a:schemeClr val="bg1"/>
                </a:solidFill>
              </a:rPr>
              <a:t>απλανητικό γρηγοριανό</a:t>
            </a:r>
            <a:r>
              <a:rPr lang="en-US" sz="2800" dirty="0" smtClean="0">
                <a:solidFill>
                  <a:schemeClr val="bg1"/>
                </a:solidFill>
              </a:rPr>
              <a:t> – </a:t>
            </a:r>
            <a:r>
              <a:rPr lang="el-GR" sz="2800" dirty="0" smtClean="0">
                <a:solidFill>
                  <a:schemeClr val="bg1"/>
                </a:solidFill>
              </a:rPr>
              <a:t>πορείες ακτίνων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06" y="2295932"/>
            <a:ext cx="3810000" cy="3781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766" y="222068"/>
            <a:ext cx="7371057" cy="1668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600" dirty="0" smtClean="0"/>
              <a:t>ΔΙΑΚΡΙΤΙΚΗ ΙΚΑΝΟΤΗΤΑ </a:t>
            </a:r>
            <a:r>
              <a:rPr lang="en-US" sz="3600" dirty="0"/>
              <a:t>GMT </a:t>
            </a:r>
          </a:p>
          <a:p>
            <a:pPr>
              <a:lnSpc>
                <a:spcPct val="150000"/>
              </a:lnSpc>
            </a:pPr>
            <a:r>
              <a:rPr lang="el-GR" sz="3600" dirty="0" smtClean="0"/>
              <a:t>10 φορές οξύτερα είδωλα από </a:t>
            </a:r>
            <a:r>
              <a:rPr lang="en-US" sz="3600" dirty="0" smtClean="0"/>
              <a:t>Hubble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990011" y="3474721"/>
            <a:ext cx="6677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Διακρίνει τη δάδα από απόσταση 160</a:t>
            </a:r>
            <a:r>
              <a:rPr lang="en-US" sz="2800" dirty="0" smtClean="0"/>
              <a:t> km !!!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870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9379" y="296964"/>
            <a:ext cx="4059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ΚΑΤΟΠΤΡΙΚΑ ΤΗΛΕΣΚΟΠΙΑ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685311" y="243520"/>
                <a:ext cx="3565784" cy="630109"/>
              </a:xfrm>
              <a:prstGeom prst="rect">
                <a:avLst/>
              </a:prstGeom>
              <a:noFill/>
              <a:ln w="44450">
                <a:solidFill>
                  <a:srgbClr val="0070C0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/>
                  <a:t>μεγέθυνση   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l-G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𝜿𝜶𝝉𝝄𝝅𝝉𝝆𝝄𝝊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l-GR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l-G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𝝅𝝆𝝄𝝈𝝄𝝋𝜽𝜶𝝀𝝁𝜾𝝄𝝊</m:t>
                            </m:r>
                          </m:sub>
                        </m:sSub>
                      </m:den>
                    </m:f>
                  </m:oMath>
                </a14:m>
                <a:r>
                  <a:rPr lang="el-GR" sz="2000" dirty="0" smtClean="0"/>
                  <a:t>  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311" y="243520"/>
                <a:ext cx="3565784" cy="630109"/>
              </a:xfrm>
              <a:prstGeom prst="rect">
                <a:avLst/>
              </a:prstGeom>
              <a:blipFill rotWithShape="0">
                <a:blip r:embed="rId2"/>
                <a:stretch>
                  <a:fillRect l="-1351"/>
                </a:stretch>
              </a:blipFill>
              <a:ln w="44450">
                <a:solidFill>
                  <a:srgbClr val="0070C0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01731" y="1430923"/>
            <a:ext cx="4943695" cy="5122941"/>
          </a:xfrm>
          <a:prstGeom prst="rect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ΠΛΕΟΝΕΚΤΗΜΑΤΑ</a:t>
            </a:r>
            <a:r>
              <a:rPr lang="el-GR" sz="2000" dirty="0" smtClean="0"/>
              <a:t> (έναντι των διαθλαστικών)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Μεγαλύτερο φασματικό εύρος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Στα κάτοπτρα μόνο η ανακλαστική επιφάνεια χρειάζεται να είναι στιλπνή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Στα κάτοπτρα δεν υπάρχει σφάλμα χρωματικής εκτροπής  χαμηλότερο κόστος κατασκευής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Επιτρέπουν αντικειμενικό σύστημα μεγαλύτερης διαμέτρου χωρίς βαρυτική παραμόρφωση λόγω δυνατότητας πλήρους στήριξης του κατόπτρου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6838121" y="1430922"/>
            <a:ext cx="4412974" cy="512294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ΜΕΙΟΝΕΚΤΗΜΑΤΑ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Παρουσία δευτερεύοντος κατόπτρου ή αισθητήρα στην εστία μειώνει τη φωτεινή ροή που συλλέγεται με συνέπεια και μείωση της αντίθεσης (</a:t>
            </a:r>
            <a:r>
              <a:rPr lang="en-US" sz="2000" dirty="0" smtClean="0"/>
              <a:t>contrast) </a:t>
            </a:r>
            <a:r>
              <a:rPr lang="el-GR" sz="2000" dirty="0" smtClean="0"/>
              <a:t>και εμφάνιση κηλίδων στο είδωλο λόγω περίθλασης.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smtClean="0"/>
              <a:t>Μονοχρωματικά οπτικά σφάλματα: σφαιρικότητας, κόμη, αστιγματισμού, παραμόρφωσης πεδίου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4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5" y="862388"/>
            <a:ext cx="7033847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8075" y="62168"/>
            <a:ext cx="6213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ΣΦΑΛΜΑ ΣΦΑΙΡΙΚΗΣ ΕΚΤΡΟΠΗΣ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8075" y="6199365"/>
            <a:ext cx="10106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https://www.lonelyspeck.com/a-practical-guide-to-lens-aberrations-and-the-lonely-speck-aberration-test/#</a:t>
            </a:r>
          </a:p>
        </p:txBody>
      </p:sp>
    </p:spTree>
    <p:extLst>
      <p:ext uri="{BB962C8B-B14F-4D97-AF65-F5344CB8AC3E}">
        <p14:creationId xmlns:p14="http://schemas.microsoft.com/office/powerpoint/2010/main" val="29966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5" y="876434"/>
            <a:ext cx="7033847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8075" y="64008"/>
            <a:ext cx="3465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ΣΦΑΛΜΑ ΚΟΜΗΣ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8075" y="6199365"/>
            <a:ext cx="10106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https://www.lonelyspeck.com/a-practical-guide-to-lens-aberrations-and-the-lonely-speck-aberration-test/#</a:t>
            </a:r>
          </a:p>
        </p:txBody>
      </p:sp>
    </p:spTree>
    <p:extLst>
      <p:ext uri="{BB962C8B-B14F-4D97-AF65-F5344CB8AC3E}">
        <p14:creationId xmlns:p14="http://schemas.microsoft.com/office/powerpoint/2010/main" val="171570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75" y="823199"/>
            <a:ext cx="7033845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8075" y="64008"/>
            <a:ext cx="5150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ΣΦΑΛΜΑ ΑΣΤΙΓΜΑΤΙΣΜΟΥ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8075" y="6199365"/>
            <a:ext cx="10106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https://www.lonelyspeck.com/a-practical-guide-to-lens-aberrations-and-the-lonely-speck-aberration-test/#</a:t>
            </a:r>
          </a:p>
        </p:txBody>
      </p:sp>
    </p:spTree>
    <p:extLst>
      <p:ext uri="{BB962C8B-B14F-4D97-AF65-F5344CB8AC3E}">
        <p14:creationId xmlns:p14="http://schemas.microsoft.com/office/powerpoint/2010/main" val="97837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5684" y="6297442"/>
            <a:ext cx="4355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By </a:t>
            </a:r>
            <a:r>
              <a:rPr lang="en-US" sz="1200" dirty="0" err="1"/>
              <a:t>Mogens</a:t>
            </a:r>
            <a:r>
              <a:rPr lang="en-US" sz="1200" dirty="0"/>
              <a:t> </a:t>
            </a:r>
            <a:r>
              <a:rPr lang="en-US" sz="1200" dirty="0" err="1"/>
              <a:t>Engelund</a:t>
            </a:r>
            <a:r>
              <a:rPr lang="en-US" sz="1200" dirty="0"/>
              <a:t> - Own work, CC BY-SA 3.0, https://commons.wikimedia.org/w/index.php?curid=23181277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84" y="657239"/>
            <a:ext cx="7824177" cy="56114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9284" y="657239"/>
            <a:ext cx="289266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77 cm </a:t>
            </a:r>
            <a:r>
              <a:rPr lang="en-US" sz="2000" dirty="0" smtClean="0"/>
              <a:t>Schmidt-telescope</a:t>
            </a:r>
            <a:r>
              <a:rPr lang="el-GR" sz="2000" dirty="0" smtClean="0"/>
              <a:t> </a:t>
            </a:r>
            <a:r>
              <a:rPr lang="en-US" sz="2000" dirty="0" smtClean="0"/>
              <a:t> </a:t>
            </a:r>
            <a:r>
              <a:rPr lang="en-US" sz="2000" u="sng" dirty="0" err="1" smtClean="0">
                <a:hlinkClick r:id="rId3" tooltip="Brorfelde Observatory"/>
              </a:rPr>
              <a:t>Brorfelde</a:t>
            </a:r>
            <a:r>
              <a:rPr lang="en-US" sz="2000" u="sng" dirty="0" smtClean="0">
                <a:hlinkClick r:id="rId3" tooltip="Brorfelde Observatory"/>
              </a:rPr>
              <a:t> Observatory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152862" y="10908"/>
            <a:ext cx="57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ΚΑΤΑΔΙΟΠΤΡΙΚΟ ΤΗΛΕΣΚΟΠΙΟ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3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3073" y="548638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By Jean-Jacques MILAN 17:15, 5 June 2008 (UTC) - Own work, CC BY-SA 3.0, https://commons.wikimedia.org/w/index.php?curid=4169054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827" y="2105334"/>
            <a:ext cx="3416061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591" y="2105334"/>
            <a:ext cx="3416061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7356" y="1257142"/>
            <a:ext cx="3896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Πορείες ακτίνων σε κοίλο κάτοπτρο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101791" y="408949"/>
            <a:ext cx="9038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Αρχή λειτουργίας του οπτικού συστήματος </a:t>
            </a:r>
            <a:r>
              <a:rPr lang="en-US" sz="2000" dirty="0" smtClean="0"/>
              <a:t>Schmidt</a:t>
            </a:r>
            <a:r>
              <a:rPr lang="el-GR" sz="2000" dirty="0" smtClean="0"/>
              <a:t> – διόρθωση σφαιρικής εκτροπής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6989969" y="1267429"/>
            <a:ext cx="3702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Παρεμβολή διορθωτικού φακού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710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85" y="901337"/>
            <a:ext cx="5450203" cy="5450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3280" y="120619"/>
            <a:ext cx="5558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ΒΑΣΕΙΣ ΣΤΗΡΙΞΗΣ ΤΗΛΕΣΚΟΠΙΩΝ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09824" y="1541417"/>
            <a:ext cx="5212062" cy="3289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l-GR" sz="2400" dirty="0" smtClean="0"/>
              <a:t>Αλτ-αζιμουθιακή</a:t>
            </a:r>
            <a:r>
              <a:rPr lang="en-US" sz="2400" dirty="0" smtClean="0"/>
              <a:t> </a:t>
            </a:r>
            <a:r>
              <a:rPr lang="el-GR" sz="2400" dirty="0" smtClean="0"/>
              <a:t>: περιστροφή γύρω από κατακόρυφο και οριζόντιο άξονα  </a:t>
            </a:r>
          </a:p>
          <a:p>
            <a:pPr>
              <a:lnSpc>
                <a:spcPct val="125000"/>
              </a:lnSpc>
            </a:pPr>
            <a:endParaRPr lang="el-GR" sz="2400" dirty="0" smtClean="0"/>
          </a:p>
          <a:p>
            <a:pPr marL="342900" indent="-34290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l-GR" sz="2400" dirty="0" smtClean="0"/>
              <a:t>Ισημερινή : ευθυγράμμιση με τους πόλους της Γης για να παρακολουθεί την κίνηση αντικειμένων στον ουρανό</a:t>
            </a:r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78905" y="6362817"/>
            <a:ext cx="536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https://science.howstuffworks.com/telescope.htm#pt5</a:t>
            </a:r>
          </a:p>
        </p:txBody>
      </p:sp>
    </p:spTree>
    <p:extLst>
      <p:ext uri="{BB962C8B-B14F-4D97-AF65-F5344CB8AC3E}">
        <p14:creationId xmlns:p14="http://schemas.microsoft.com/office/powerpoint/2010/main" val="5622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1104" y="523540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Public Domain, https://commons.wikimedia.org/w/index.php?curid=112662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04" y="1723841"/>
            <a:ext cx="3236976" cy="30387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8946" y="558601"/>
            <a:ext cx="6715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Επίδραση αναταράξεων (</a:t>
            </a:r>
            <a:r>
              <a:rPr lang="en-US" sz="2000" dirty="0" smtClean="0"/>
              <a:t>turbulence)</a:t>
            </a:r>
            <a:r>
              <a:rPr lang="el-GR" sz="2000" dirty="0" smtClean="0"/>
              <a:t> της γήινης ατμόσφαιρας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0584" y="2604613"/>
            <a:ext cx="416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Διπλό </a:t>
            </a:r>
            <a:r>
              <a:rPr lang="el-GR" dirty="0"/>
              <a:t>άστρο </a:t>
            </a:r>
            <a:r>
              <a:rPr lang="en-US" dirty="0"/>
              <a:t>Zeta </a:t>
            </a:r>
            <a:r>
              <a:rPr lang="en-US" dirty="0" err="1" smtClean="0"/>
              <a:t>Boötis</a:t>
            </a:r>
            <a:r>
              <a:rPr lang="el-GR" dirty="0" smtClean="0"/>
              <a:t>:</a:t>
            </a:r>
            <a:endParaRPr lang="en-US" dirty="0"/>
          </a:p>
          <a:p>
            <a:r>
              <a:rPr lang="el-GR" dirty="0" smtClean="0"/>
              <a:t>Αντί των αναμενόμενων</a:t>
            </a:r>
            <a:r>
              <a:rPr lang="en-US" dirty="0" smtClean="0"/>
              <a:t> </a:t>
            </a:r>
            <a:r>
              <a:rPr lang="el-GR" dirty="0" smtClean="0"/>
              <a:t>δίσκων του </a:t>
            </a:r>
            <a:r>
              <a:rPr lang="en-US" dirty="0" smtClean="0"/>
              <a:t>Airy </a:t>
            </a:r>
            <a:r>
              <a:rPr lang="el-GR" dirty="0" smtClean="0"/>
              <a:t>(περίθλαση), η εικόνα «σπάει» σε κηλίδες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7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4719" y="121095"/>
            <a:ext cx="41435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l-GR" sz="3600" dirty="0">
                <a:solidFill>
                  <a:prstClr val="black"/>
                </a:solidFill>
              </a:rPr>
              <a:t>ΟΠΤΙΚΑ ΤΗΛΕΣΚΟΠΙΑ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145" y="1003844"/>
            <a:ext cx="6558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Σκοπός: </a:t>
            </a:r>
            <a:r>
              <a:rPr lang="el-GR" sz="2000" dirty="0" smtClean="0"/>
              <a:t>παρατήρηση πολύ απομακρυσμένων αντικειμένων</a:t>
            </a:r>
            <a:endParaRPr lang="en-US" sz="2000" dirty="0"/>
          </a:p>
        </p:txBody>
      </p:sp>
      <p:sp>
        <p:nvSpPr>
          <p:cNvPr id="7" name="Right Arrow 6"/>
          <p:cNvSpPr/>
          <p:nvPr/>
        </p:nvSpPr>
        <p:spPr>
          <a:xfrm>
            <a:off x="6710479" y="1143065"/>
            <a:ext cx="552090" cy="2374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6595" y="1003844"/>
            <a:ext cx="3881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Αυξάνουν φαινόμενο γωνιακό μέγεθος </a:t>
            </a:r>
          </a:p>
          <a:p>
            <a:pPr algn="ctr"/>
            <a:r>
              <a:rPr lang="el-GR" sz="2000" dirty="0" smtClean="0"/>
              <a:t>&amp;</a:t>
            </a:r>
          </a:p>
          <a:p>
            <a:pPr algn="ctr"/>
            <a:r>
              <a:rPr lang="el-GR" sz="2000" dirty="0" smtClean="0"/>
              <a:t> φαινόμενη λαμπρότητα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61863" y="2728396"/>
            <a:ext cx="5948616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000" dirty="0" smtClean="0"/>
              <a:t>Αντικειμενικό σύστημα  μεγάλης εστιακής απόστασης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255141" y="3678114"/>
            <a:ext cx="2261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Πραγματικό είδωλο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61863" y="4627832"/>
            <a:ext cx="5774273" cy="400110"/>
          </a:xfrm>
          <a:prstGeom prst="rect">
            <a:avLst/>
          </a:prstGeom>
          <a:noFill/>
          <a:ln w="15875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l-GR" sz="2000" dirty="0" smtClean="0"/>
              <a:t>Προσοφθάλμιο σύστημα μικρής εστιακής απόστασης</a:t>
            </a:r>
            <a:endParaRPr lang="en-US" sz="2000" dirty="0"/>
          </a:p>
        </p:txBody>
      </p:sp>
      <p:sp>
        <p:nvSpPr>
          <p:cNvPr id="13" name="Down Arrow 12"/>
          <p:cNvSpPr/>
          <p:nvPr/>
        </p:nvSpPr>
        <p:spPr>
          <a:xfrm>
            <a:off x="3115492" y="3196046"/>
            <a:ext cx="45719" cy="482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3138351" y="4078224"/>
            <a:ext cx="45719" cy="482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86595" y="3555003"/>
            <a:ext cx="455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Εισερχόμενες στο τηλεσκόπιο παράλληλες δέσμες εξέρχονται από αυτό παράλληλες</a:t>
            </a:r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3138350" y="5183149"/>
            <a:ext cx="45719" cy="482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61975" y="5699495"/>
            <a:ext cx="5039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/>
              <a:t>Φανταστικό είδωλο του πραγματικού ειδώλου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710479" y="3086633"/>
            <a:ext cx="552090" cy="475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3"/>
          </p:cNvCxnSpPr>
          <p:nvPr/>
        </p:nvCxnSpPr>
        <p:spPr>
          <a:xfrm flipV="1">
            <a:off x="6536136" y="4162697"/>
            <a:ext cx="726433" cy="665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26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1609" y="809044"/>
            <a:ext cx="5635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ΚΑΤΗΓΟΡΙΕΣ ΟΠΤΙΚΩΝ ΤΗΛΕΣΚΟΠΙΩΝ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28175" y="1826040"/>
            <a:ext cx="106017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spc="100" dirty="0" smtClean="0"/>
              <a:t>ΔΙΑΘΛΑΣΤΙΚΑ Ή ΔΙΟΠΤΡΙΚΑ: διαθλαστικό αντικειμενικό σύστημα (φακοί)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spc="100" dirty="0" smtClean="0"/>
              <a:t>ΚΑΤΟΠΤΡΙΚΑ Ή ΑΝΑΚΛΑΣΤΙΚΑ: </a:t>
            </a:r>
            <a:r>
              <a:rPr lang="el-GR" sz="2400" spc="100" dirty="0"/>
              <a:t>αντικειμενικό σύστημα </a:t>
            </a:r>
            <a:r>
              <a:rPr lang="el-GR" sz="2400" spc="100" dirty="0" smtClean="0"/>
              <a:t>= κοίλο κάτοπτρο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2400" spc="100" dirty="0" smtClean="0"/>
              <a:t>ΚΑΤΑΔΙΟΠΤΡΙΚΑ: συνδυασμός κατόπτρων και διαθλαστικών στοιχείων</a:t>
            </a:r>
            <a:endParaRPr lang="en-US" sz="2400" spc="100" dirty="0"/>
          </a:p>
        </p:txBody>
      </p:sp>
    </p:spTree>
    <p:extLst>
      <p:ext uri="{BB962C8B-B14F-4D97-AF65-F5344CB8AC3E}">
        <p14:creationId xmlns:p14="http://schemas.microsoft.com/office/powerpoint/2010/main" val="30685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6115" y="623807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By Photo Credit: Yerkes Observatory - Astronomy and Astrophysics Yerkes Observatory, Public Domain, https://commons.wikimedia.org/w/index.php?curid=4134819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70" y="749357"/>
            <a:ext cx="7670470" cy="47341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7064" y="5416296"/>
            <a:ext cx="8634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Το μεγαλύτερο (104</a:t>
            </a:r>
            <a:r>
              <a:rPr lang="en-US" sz="2000" dirty="0"/>
              <a:t>c</a:t>
            </a:r>
            <a:r>
              <a:rPr lang="en-US" sz="2000" dirty="0" smtClean="0"/>
              <a:t>m)</a:t>
            </a:r>
            <a:r>
              <a:rPr lang="el-GR" sz="2000" dirty="0" smtClean="0"/>
              <a:t> αστρονομικό αχρωματικό διαθλαστικό τηλεσκόπιο </a:t>
            </a:r>
          </a:p>
          <a:p>
            <a:r>
              <a:rPr lang="el-GR" sz="2000" dirty="0" smtClean="0"/>
              <a:t>(επίσκεψη </a:t>
            </a:r>
            <a:r>
              <a:rPr lang="el-GR" sz="2000" dirty="0"/>
              <a:t>του </a:t>
            </a:r>
            <a:r>
              <a:rPr lang="en-US" sz="2000" dirty="0"/>
              <a:t>Einstein </a:t>
            </a:r>
            <a:r>
              <a:rPr lang="el-GR" sz="2000" dirty="0"/>
              <a:t>στο </a:t>
            </a:r>
            <a:r>
              <a:rPr lang="en-US" sz="2000" dirty="0"/>
              <a:t>Yerkes </a:t>
            </a:r>
            <a:r>
              <a:rPr lang="en-US" sz="2000" dirty="0" smtClean="0"/>
              <a:t>Observatory</a:t>
            </a:r>
            <a:r>
              <a:rPr lang="el-GR" sz="2000" dirty="0" smtClean="0"/>
              <a:t>,</a:t>
            </a:r>
            <a:r>
              <a:rPr lang="en-US" sz="2000" dirty="0" smtClean="0"/>
              <a:t> </a:t>
            </a:r>
            <a:r>
              <a:rPr lang="en-US" sz="2000" dirty="0"/>
              <a:t>6 </a:t>
            </a:r>
            <a:r>
              <a:rPr lang="el-GR" sz="2000" dirty="0"/>
              <a:t>Μαϊου </a:t>
            </a:r>
            <a:r>
              <a:rPr lang="el-GR" sz="2000" dirty="0" smtClean="0"/>
              <a:t>1921)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152862" y="10908"/>
            <a:ext cx="5291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ΔΙΑΘΛΑΣΤΙΚΟ ΤΗΛΕΣΚΟΠΙΟ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65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565" y="323165"/>
            <a:ext cx="4244627" cy="6035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2213" y="6358205"/>
            <a:ext cx="45426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https://www.lam-lab.com/kataskeyes-sxoleio-projects/gymnasio/g-gymnasioy-fysiki/sygklinontes-kai-apoklinontes-fakoi-galilaios/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7716" y="2778914"/>
            <a:ext cx="3965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/>
              <a:t>τα τηλεσκόπια του Γαλλιλαίου </a:t>
            </a:r>
          </a:p>
          <a:p>
            <a:pPr algn="ctr"/>
            <a:r>
              <a:rPr lang="el-GR" sz="2000" dirty="0" smtClean="0"/>
              <a:t> μουσείο Φλωρεντίας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22746" y="113211"/>
            <a:ext cx="5984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ΔΙΑΘΛΑΣΤΙΚΑ ΤΗΛΕΣΚΟΠΙΑ 3/3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581" y="3972724"/>
            <a:ext cx="300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τηλεσκόπιο του </a:t>
            </a:r>
            <a:r>
              <a:rPr lang="en-US" sz="2400" dirty="0" err="1" smtClean="0"/>
              <a:t>Kepler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63895" y="121920"/>
            <a:ext cx="6296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ΔΙΑΘΛΑΣΤΙΚΑ ΤΗΛΕΣΚΟΠΙΑ    1/3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42" y="4434389"/>
            <a:ext cx="6818934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357" y="1459391"/>
            <a:ext cx="6523878" cy="2103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5581" y="1081593"/>
            <a:ext cx="3527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τηλεσκόπιο του </a:t>
            </a:r>
            <a:r>
              <a:rPr lang="el-GR" sz="2400" dirty="0" smtClean="0"/>
              <a:t>Γαλιλαίου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454219" y="4239900"/>
            <a:ext cx="3657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μεγαλύτερο οπτικό πεδίο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μεγαλύτερη μεγέθυνση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είδωλο αντεστραμμένο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454219" y="1510842"/>
            <a:ext cx="3097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μεγάλη φωτεινότητα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μικρό μήκος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 smtClean="0"/>
              <a:t>είδωλο ορθό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7425070" y="6184459"/>
            <a:ext cx="4766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https://history.aip.org/exhibits/cosmology/tools/tools-first-telescopes.htm#keplerian</a:t>
            </a:r>
          </a:p>
        </p:txBody>
      </p:sp>
    </p:spTree>
    <p:extLst>
      <p:ext uri="{BB962C8B-B14F-4D97-AF65-F5344CB8AC3E}">
        <p14:creationId xmlns:p14="http://schemas.microsoft.com/office/powerpoint/2010/main" val="6111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6058</TotalTime>
  <Words>1162</Words>
  <Application>Microsoft Office PowerPoint</Application>
  <PresentationFormat>Widescreen</PresentationFormat>
  <Paragraphs>226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112</cp:revision>
  <dcterms:created xsi:type="dcterms:W3CDTF">2023-11-04T22:06:55Z</dcterms:created>
  <dcterms:modified xsi:type="dcterms:W3CDTF">2024-11-17T15:30:09Z</dcterms:modified>
</cp:coreProperties>
</file>