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  <p:sldMasterId id="2147483821" r:id="rId2"/>
    <p:sldMasterId id="2147483845" r:id="rId3"/>
    <p:sldMasterId id="2147483857" r:id="rId4"/>
  </p:sldMasterIdLst>
  <p:notesMasterIdLst>
    <p:notesMasterId r:id="rId40"/>
  </p:notesMasterIdLst>
  <p:sldIdLst>
    <p:sldId id="346" r:id="rId5"/>
    <p:sldId id="328" r:id="rId6"/>
    <p:sldId id="322" r:id="rId7"/>
    <p:sldId id="323" r:id="rId8"/>
    <p:sldId id="370" r:id="rId9"/>
    <p:sldId id="369" r:id="rId10"/>
    <p:sldId id="329" r:id="rId11"/>
    <p:sldId id="359" r:id="rId12"/>
    <p:sldId id="330" r:id="rId13"/>
    <p:sldId id="325" r:id="rId14"/>
    <p:sldId id="327" r:id="rId15"/>
    <p:sldId id="347" r:id="rId16"/>
    <p:sldId id="333" r:id="rId17"/>
    <p:sldId id="348" r:id="rId18"/>
    <p:sldId id="331" r:id="rId19"/>
    <p:sldId id="350" r:id="rId20"/>
    <p:sldId id="337" r:id="rId21"/>
    <p:sldId id="334" r:id="rId22"/>
    <p:sldId id="351" r:id="rId23"/>
    <p:sldId id="352" r:id="rId24"/>
    <p:sldId id="366" r:id="rId25"/>
    <p:sldId id="355" r:id="rId26"/>
    <p:sldId id="371" r:id="rId27"/>
    <p:sldId id="336" r:id="rId28"/>
    <p:sldId id="353" r:id="rId29"/>
    <p:sldId id="361" r:id="rId30"/>
    <p:sldId id="362" r:id="rId31"/>
    <p:sldId id="368" r:id="rId32"/>
    <p:sldId id="314" r:id="rId33"/>
    <p:sldId id="363" r:id="rId34"/>
    <p:sldId id="360" r:id="rId35"/>
    <p:sldId id="357" r:id="rId36"/>
    <p:sldId id="358" r:id="rId37"/>
    <p:sldId id="356" r:id="rId38"/>
    <p:sldId id="354" r:id="rId39"/>
  </p:sldIdLst>
  <p:sldSz cx="12192000" cy="6858000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E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5460" autoAdjust="0"/>
  </p:normalViewPr>
  <p:slideViewPr>
    <p:cSldViewPr>
      <p:cViewPr varScale="1">
        <p:scale>
          <a:sx n="87" d="100"/>
          <a:sy n="87" d="100"/>
        </p:scale>
        <p:origin x="427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29611-A071-42B8-B368-1DE1DD91C57E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43C8B-E5D9-41CB-8038-5AB588E9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52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3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7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16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C339-E11C-4E47-97D9-F819B69D0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E0F-76BC-452E-9A8E-35A0A926F99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50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C339-E11C-4E47-97D9-F819B69D0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E0F-76BC-452E-9A8E-35A0A926F99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21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C339-E11C-4E47-97D9-F819B69D0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E0F-76BC-452E-9A8E-35A0A926F99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9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C339-E11C-4E47-97D9-F819B69D0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E0F-76BC-452E-9A8E-35A0A926F99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6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C339-E11C-4E47-97D9-F819B69D0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E0F-76BC-452E-9A8E-35A0A926F99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39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C339-E11C-4E47-97D9-F819B69D0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E0F-76BC-452E-9A8E-35A0A926F99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71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C339-E11C-4E47-97D9-F819B69D0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E0F-76BC-452E-9A8E-35A0A926F99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28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C339-E11C-4E47-97D9-F819B69D0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E0F-76BC-452E-9A8E-35A0A926F99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9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38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C339-E11C-4E47-97D9-F819B69D0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E0F-76BC-452E-9A8E-35A0A926F99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8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C339-E11C-4E47-97D9-F819B69D0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E0F-76BC-452E-9A8E-35A0A926F99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97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C339-E11C-4E47-97D9-F819B69D0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E0F-76BC-452E-9A8E-35A0A926F99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03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85E-CB92-4D33-B7A3-57F2672511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DF0C-EA31-416B-A091-73D17388C3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0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85E-CB92-4D33-B7A3-57F2672511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DF0C-EA31-416B-A091-73D17388C3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65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85E-CB92-4D33-B7A3-57F2672511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DF0C-EA31-416B-A091-73D17388C3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8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85E-CB92-4D33-B7A3-57F2672511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DF0C-EA31-416B-A091-73D17388C3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69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85E-CB92-4D33-B7A3-57F2672511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DF0C-EA31-416B-A091-73D17388C3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89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85E-CB92-4D33-B7A3-57F2672511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DF0C-EA31-416B-A091-73D17388C3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86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85E-CB92-4D33-B7A3-57F2672511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DF0C-EA31-416B-A091-73D17388C3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19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85E-CB92-4D33-B7A3-57F2672511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DF0C-EA31-416B-A091-73D17388C3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43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85E-CB92-4D33-B7A3-57F2672511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DF0C-EA31-416B-A091-73D17388C3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83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85E-CB92-4D33-B7A3-57F2672511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DF0C-EA31-416B-A091-73D17388C3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15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85E-CB92-4D33-B7A3-57F2672511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DF0C-EA31-416B-A091-73D17388C3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203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C339-E11C-4E47-97D9-F819B69D0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E0F-76BC-452E-9A8E-35A0A926F99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95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C339-E11C-4E47-97D9-F819B69D0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E0F-76BC-452E-9A8E-35A0A926F99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60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C339-E11C-4E47-97D9-F819B69D0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E0F-76BC-452E-9A8E-35A0A926F99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412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C339-E11C-4E47-97D9-F819B69D0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E0F-76BC-452E-9A8E-35A0A926F99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066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C339-E11C-4E47-97D9-F819B69D0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E0F-76BC-452E-9A8E-35A0A926F99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14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C339-E11C-4E47-97D9-F819B69D0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E0F-76BC-452E-9A8E-35A0A926F99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3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273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C339-E11C-4E47-97D9-F819B69D0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E0F-76BC-452E-9A8E-35A0A926F99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987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C339-E11C-4E47-97D9-F819B69D0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E0F-76BC-452E-9A8E-35A0A926F99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284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C339-E11C-4E47-97D9-F819B69D0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E0F-76BC-452E-9A8E-35A0A926F99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2299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C339-E11C-4E47-97D9-F819B69D0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E0F-76BC-452E-9A8E-35A0A926F99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458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C339-E11C-4E47-97D9-F819B69D037B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BE0F-76BC-452E-9A8E-35A0A926F99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6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5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2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8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8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655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6BFC339-E11C-4E47-97D9-F819B69D037B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7/12/2024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FDBBE0F-76BC-452E-9A8E-35A0A926F995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621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12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6BFC339-E11C-4E47-97D9-F819B69D037B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7/12/2024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FDBBE0F-76BC-452E-9A8E-35A0A926F995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615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en.wikipedia.org/wiki/Choroid#/media/File:Blausen_0388_EyeAnatomy_01.png" TargetMode="External"/><Relationship Id="rId7" Type="http://schemas.openxmlformats.org/officeDocument/2006/relationships/hyperlink" Target="http://simplebiologyy.blogspot.gr/2014/11/human-eye-structure-image-formation-and-difference-between-rods-and-cones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gif"/><Relationship Id="rId11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s://creativecommons.org/licenses/by/3.0/" TargetMode="External"/><Relationship Id="rId10" Type="http://schemas.openxmlformats.org/officeDocument/2006/relationships/hyperlink" Target="http://commons.wikimedia.org/wiki/User:OgreBot" TargetMode="External"/><Relationship Id="rId4" Type="http://schemas.openxmlformats.org/officeDocument/2006/relationships/hyperlink" Target="https://commons.wikimedia.org/wiki/User:BruceBlaus" TargetMode="External"/><Relationship Id="rId9" Type="http://schemas.openxmlformats.org/officeDocument/2006/relationships/hyperlink" Target="http://commons.wikimedia.org/wiki/File:Cones_SMJ2_E.sv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User:CFCF" TargetMode="External"/><Relationship Id="rId2" Type="http://schemas.openxmlformats.org/officeDocument/2006/relationships/hyperlink" Target="https://en.wikipedia.org/wiki/Photoreceptor_cell#/media/File:1414_Rods_and_Cones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s://creativecommons.org/licenses/by/3.0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thelawofscience/special-senses-13272970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slideshare.net/thelawofscience?utm_campaign=profiletracking&amp;utm_medium=sssite&amp;utm_source=ssslideview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otoreceptor_cell#/media/File:1416_Color_Sensitivity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/3.0" TargetMode="External"/><Relationship Id="rId4" Type="http://schemas.openxmlformats.org/officeDocument/2006/relationships/hyperlink" Target="https://commons.wikimedia.org/wiki/User:CFC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otoreceptor_cell#/media/File:1416_Color_Sensitivity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/3.0" TargetMode="External"/><Relationship Id="rId4" Type="http://schemas.openxmlformats.org/officeDocument/2006/relationships/hyperlink" Target="https://commons.wikimedia.org/wiki/User:CFC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40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991544" y="908720"/>
            <a:ext cx="7772400" cy="2259682"/>
          </a:xfrm>
        </p:spPr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ΑΝΘΡΩΠΙΝΟΣ ΟΦΘΑΛΜΟΣ  </a:t>
            </a:r>
            <a:b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ΜΗΧΑΝΙΣΜΟΣ ΟΡΑΣΗΣ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610544" y="4293096"/>
            <a:ext cx="8534400" cy="175260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Α</a:t>
            </a:r>
            <a:r>
              <a:rPr lang="el-GR" dirty="0">
                <a:solidFill>
                  <a:schemeClr val="accent4">
                    <a:lumMod val="10000"/>
                  </a:schemeClr>
                </a:solidFill>
              </a:rPr>
              <a:t>.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Αραβαντινός</a:t>
            </a:r>
          </a:p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Καθ</a:t>
            </a:r>
            <a:r>
              <a:rPr lang="el-GR" dirty="0">
                <a:solidFill>
                  <a:schemeClr val="accent4">
                    <a:lumMod val="10000"/>
                  </a:schemeClr>
                </a:solidFill>
              </a:rPr>
              <a:t>.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Φυσικής</a:t>
            </a:r>
          </a:p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Πανεπιστήμιο </a:t>
            </a:r>
            <a:r>
              <a:rPr lang="el-GR" dirty="0">
                <a:solidFill>
                  <a:schemeClr val="accent4">
                    <a:lumMod val="10000"/>
                  </a:schemeClr>
                </a:solidFill>
              </a:rPr>
              <a:t>Δυτικής Αττικής</a:t>
            </a:r>
          </a:p>
        </p:txBody>
      </p:sp>
    </p:spTree>
    <p:extLst>
      <p:ext uri="{BB962C8B-B14F-4D97-AF65-F5344CB8AC3E}">
        <p14:creationId xmlns:p14="http://schemas.microsoft.com/office/powerpoint/2010/main" val="17052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59916" y="116632"/>
            <a:ext cx="10515600" cy="1325563"/>
          </a:xfrm>
        </p:spPr>
        <p:txBody>
          <a:bodyPr/>
          <a:lstStyle/>
          <a:p>
            <a:pPr algn="ctr"/>
            <a:r>
              <a:rPr lang="el-GR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Διοπτικά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κριτήρια</a:t>
            </a:r>
            <a:endParaRPr lang="el-GR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61147" y="1052736"/>
            <a:ext cx="10515600" cy="4692179"/>
          </a:xfrm>
        </p:spPr>
        <p:txBody>
          <a:bodyPr/>
          <a:lstStyle/>
          <a:p>
            <a:endParaRPr lang="en-US" dirty="0" smtClean="0"/>
          </a:p>
          <a:p>
            <a:pPr marL="339725" indent="-339725"/>
            <a:r>
              <a:rPr lang="el-GR" dirty="0" smtClean="0"/>
              <a:t>Το φαινόμενο της </a:t>
            </a:r>
            <a:r>
              <a:rPr lang="el-GR" b="1" dirty="0" smtClean="0"/>
              <a:t>παράλλαξης</a:t>
            </a:r>
            <a:r>
              <a:rPr lang="en-US" dirty="0" smtClean="0"/>
              <a:t>:</a:t>
            </a:r>
          </a:p>
          <a:p>
            <a:pPr marL="339725" indent="0">
              <a:buNone/>
            </a:pPr>
            <a:r>
              <a:rPr lang="el-GR" dirty="0"/>
              <a:t>Παράλλαξη ανθρώπινης όρασης είναι η φαινομενική διαφοροποίηση των εικόνων που αντιστοιχούν στο κάθε ένα οφθαλμό ξεχωριστά εξ’ αιτίας της διαφορετικής γεωμετρικής τους θέσης στο ανθρώπινο σώμα</a:t>
            </a:r>
            <a:r>
              <a:rPr lang="el-GR" dirty="0" smtClean="0"/>
              <a:t>.</a:t>
            </a:r>
          </a:p>
          <a:p>
            <a:endParaRPr lang="en-US" dirty="0" smtClean="0"/>
          </a:p>
          <a:p>
            <a:pPr marL="339725" indent="-339725"/>
            <a:r>
              <a:rPr lang="el-GR" dirty="0" smtClean="0"/>
              <a:t>Η ύπαρξη της </a:t>
            </a:r>
            <a:r>
              <a:rPr lang="el-GR" dirty="0" err="1" smtClean="0"/>
              <a:t>διακορικής</a:t>
            </a:r>
            <a:r>
              <a:rPr lang="el-GR" dirty="0" smtClean="0"/>
              <a:t> απόστασης των ανθρώπινων οφθαλμών: </a:t>
            </a:r>
            <a:r>
              <a:rPr lang="en-US" dirty="0" smtClean="0"/>
              <a:t> </a:t>
            </a:r>
            <a:r>
              <a:rPr lang="el-GR" dirty="0" smtClean="0"/>
              <a:t>6.5</a:t>
            </a:r>
            <a:r>
              <a:rPr lang="en-US" dirty="0" smtClean="0"/>
              <a:t> cm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85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Τρισδιάστατη απεικόνιση</a:t>
            </a:r>
            <a:br>
              <a:rPr lang="el-GR" dirty="0" smtClean="0"/>
            </a:br>
            <a:r>
              <a:rPr lang="el-GR" dirty="0" smtClean="0"/>
              <a:t>Δύο οφθαλμοί – ένας εγκέφαλος</a:t>
            </a:r>
            <a:endParaRPr lang="el-GR" dirty="0"/>
          </a:p>
        </p:txBody>
      </p:sp>
      <p:pic>
        <p:nvPicPr>
          <p:cNvPr id="7170" name="Picture 2" descr="C:\Users\ARAVANTINOS\Desktop\images[3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3352" y="2420888"/>
            <a:ext cx="6304593" cy="2736304"/>
          </a:xfrm>
          <a:prstGeom prst="rect">
            <a:avLst/>
          </a:prstGeom>
          <a:noFill/>
        </p:spPr>
      </p:pic>
      <p:pic>
        <p:nvPicPr>
          <p:cNvPr id="7171" name="Picture 3" descr="C:\Users\ARAVANTINOS\Desktop\imagesCAGILNW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4960" y="1340768"/>
            <a:ext cx="4536504" cy="5395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46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37937" y="-32566"/>
            <a:ext cx="10972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Ανθρώπινος αμφιβληστροειδής</a:t>
            </a:r>
          </a:p>
        </p:txBody>
      </p:sp>
      <p:pic>
        <p:nvPicPr>
          <p:cNvPr id="4098" name="Picture 2" descr="http://upload.wikimedia.org/wikipedia/commons/0/03/Blausen_0388_EyeAnatomy_0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44926" y="1135033"/>
            <a:ext cx="3161540" cy="212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87432" y="3264884"/>
            <a:ext cx="2876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Blausen 0388 </a:t>
            </a:r>
            <a:r>
              <a:rPr lang="en-US" sz="1200" dirty="0" err="1">
                <a:latin typeface="+mn-lt"/>
                <a:hlinkClick r:id="rId3"/>
              </a:rPr>
              <a:t>EyeAnatomy</a:t>
            </a:r>
            <a:r>
              <a:rPr lang="en-US" sz="1200" dirty="0">
                <a:latin typeface="+mn-lt"/>
                <a:hlinkClick r:id="rId3"/>
              </a:rPr>
              <a:t> 01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latin typeface="+mn-lt"/>
                <a:hlinkClick r:id="rId4"/>
              </a:rPr>
              <a:t>BruceBlaus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 3.0</a:t>
            </a:r>
            <a:endParaRPr lang="en-US" sz="1200" dirty="0">
              <a:latin typeface="+mn-lt"/>
            </a:endParaRPr>
          </a:p>
        </p:txBody>
      </p:sp>
      <p:pic>
        <p:nvPicPr>
          <p:cNvPr id="4100" name="Picture 4" descr="http://4.bp.blogspot.com/-0IMZXcOJWtw/VGxEzKLodeI/AAAAAAAAAWU/xwQO2Y4Xe9A/s1600/eye01.gif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66" b="14096"/>
          <a:stretch/>
        </p:blipFill>
        <p:spPr bwMode="auto">
          <a:xfrm>
            <a:off x="3143672" y="4129262"/>
            <a:ext cx="2325390" cy="171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7808" y="5926049"/>
            <a:ext cx="2555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+mn-lt"/>
                <a:hlinkClick r:id="rId7"/>
              </a:rPr>
              <a:t>simplebiologyy.blogspot.gr</a:t>
            </a:r>
            <a:endParaRPr lang="el-GR" sz="1200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164" y="1301196"/>
            <a:ext cx="2922131" cy="22094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071732" y="3510613"/>
            <a:ext cx="2706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9"/>
              </a:rPr>
              <a:t>Cones SMJ2 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10"/>
              </a:rPr>
              <a:t>OgreBot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10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11"/>
              </a:rPr>
              <a:t>CC BY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7464152" y="4552378"/>
            <a:ext cx="2119491" cy="11449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lnSpc>
                <a:spcPct val="114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: 564–580 nm </a:t>
            </a:r>
          </a:p>
          <a:p>
            <a:pPr eaLnBrk="1" hangingPunct="1">
              <a:lnSpc>
                <a:spcPct val="114000"/>
              </a:lnSpc>
              <a:defRPr/>
            </a:pPr>
            <a:r>
              <a:rPr lang="en-US" sz="2000" b="1" dirty="0">
                <a:solidFill>
                  <a:srgbClr val="3DE3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: 534–545 nm </a:t>
            </a:r>
          </a:p>
          <a:p>
            <a:pPr eaLnBrk="1" hangingPunct="1">
              <a:lnSpc>
                <a:spcPct val="114000"/>
              </a:lnSpc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: 420–440 nm</a:t>
            </a:r>
          </a:p>
        </p:txBody>
      </p:sp>
    </p:spTree>
    <p:extLst>
      <p:ext uri="{BB962C8B-B14F-4D97-AF65-F5344CB8AC3E}">
        <p14:creationId xmlns:p14="http://schemas.microsoft.com/office/powerpoint/2010/main" val="266532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07368" y="692696"/>
            <a:ext cx="4752528" cy="701731"/>
          </a:xfrm>
        </p:spPr>
        <p:txBody>
          <a:bodyPr wrap="square">
            <a:spAutoFit/>
          </a:bodyPr>
          <a:lstStyle/>
          <a:p>
            <a:r>
              <a:rPr lang="el-GR" dirty="0"/>
              <a:t>Αμφιβληστροειδής</a:t>
            </a:r>
          </a:p>
        </p:txBody>
      </p:sp>
      <p:pic>
        <p:nvPicPr>
          <p:cNvPr id="4098" name="Picture 2" descr="C:\Users\ARAVANTINOS\Desktop\25z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920" y="404664"/>
            <a:ext cx="6213984" cy="621398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2060848"/>
            <a:ext cx="4948689" cy="35146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872" y="5980341"/>
            <a:ext cx="4761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Manual of Photography, E. Allen &amp; S. </a:t>
            </a:r>
            <a:r>
              <a:rPr lang="en-US" sz="1400" dirty="0" err="1" smtClean="0"/>
              <a:t>Triantaphillidou</a:t>
            </a:r>
            <a:r>
              <a:rPr lang="en-US" sz="1400" dirty="0" smtClean="0"/>
              <a:t>, 10th </a:t>
            </a:r>
            <a:r>
              <a:rPr lang="en-US" sz="1400" dirty="0" err="1" smtClean="0"/>
              <a:t>ed</a:t>
            </a:r>
            <a:r>
              <a:rPr lang="en-US" sz="1400" dirty="0" smtClean="0"/>
              <a:t>, Focal Press, Elsevier LTD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84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08071"/>
            <a:ext cx="10972800" cy="769441"/>
          </a:xfr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dirty="0" smtClean="0"/>
              <a:t>Ραβδία - Κωνία</a:t>
            </a:r>
          </a:p>
        </p:txBody>
      </p:sp>
      <p:sp>
        <p:nvSpPr>
          <p:cNvPr id="6" name="Rectangle 5"/>
          <p:cNvSpPr/>
          <p:nvPr/>
        </p:nvSpPr>
        <p:spPr>
          <a:xfrm>
            <a:off x="4580916" y="6013456"/>
            <a:ext cx="2876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2"/>
              </a:rPr>
              <a:t>1414 Rods and Cones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3"/>
              </a:rPr>
              <a:t>CFCF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4"/>
              </a:rPr>
              <a:t>CC BY 3.0</a:t>
            </a:r>
            <a:endParaRPr lang="en-US" sz="1200" dirty="0">
              <a:latin typeface="+mn-lt"/>
            </a:endParaRPr>
          </a:p>
        </p:txBody>
      </p:sp>
      <p:pic>
        <p:nvPicPr>
          <p:cNvPr id="5122" name="Picture 2" descr="1414 Rods and Cones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1424" y="1019520"/>
            <a:ext cx="5555481" cy="499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1414 Rods and Cones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9544" y="1683549"/>
            <a:ext cx="4502855" cy="391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43472" y="5057392"/>
            <a:ext cx="64807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78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76400" y="260648"/>
            <a:ext cx="7371928" cy="701731"/>
          </a:xfrm>
        </p:spPr>
        <p:txBody>
          <a:bodyPr wrap="square">
            <a:spAutoFit/>
          </a:bodyPr>
          <a:lstStyle/>
          <a:p>
            <a:r>
              <a:rPr lang="el-GR" dirty="0"/>
              <a:t>Ραβδία (</a:t>
            </a:r>
            <a:r>
              <a:rPr lang="en-US" dirty="0"/>
              <a:t>rods)</a:t>
            </a:r>
            <a:r>
              <a:rPr lang="el-GR" dirty="0"/>
              <a:t> – </a:t>
            </a:r>
            <a:r>
              <a:rPr lang="el-GR" dirty="0" err="1"/>
              <a:t>Κωνία</a:t>
            </a:r>
            <a:r>
              <a:rPr lang="en-US" dirty="0"/>
              <a:t> (cones)</a:t>
            </a:r>
            <a:endParaRPr lang="el-GR" dirty="0"/>
          </a:p>
        </p:txBody>
      </p:sp>
      <p:pic>
        <p:nvPicPr>
          <p:cNvPr id="2050" name="Picture 2" descr="C:\Users\ARAVANTINOS\Desktop\시신경배치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432" y="1196752"/>
            <a:ext cx="9910489" cy="4991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13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1055440" y="0"/>
            <a:ext cx="10972800" cy="76944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dirty="0" smtClean="0"/>
              <a:t>Ροδοψίνη, Οπτικό Ερέθισμα (0</a:t>
            </a:r>
            <a:r>
              <a:rPr lang="en-US" dirty="0" smtClean="0"/>
              <a:t>.5nm)</a:t>
            </a:r>
            <a:endParaRPr lang="el-GR" dirty="0" smtClean="0"/>
          </a:p>
        </p:txBody>
      </p:sp>
      <p:pic>
        <p:nvPicPr>
          <p:cNvPr id="7170" name="Picture 2" descr="http://www.chm.bris.ac.uk/motm/retinal/convers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448" y="924912"/>
            <a:ext cx="8174285" cy="55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64125" y="6317564"/>
            <a:ext cx="277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Special senses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/>
              </a:rPr>
              <a:t>thelawofscience</a:t>
            </a:r>
            <a:r>
              <a:rPr lang="el-GR" sz="1200" dirty="0">
                <a:latin typeface="+mn-lt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στο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slishare.net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59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369DD72-D364-4013-B370-9F87A4C52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97760" cy="1325563"/>
          </a:xfrm>
        </p:spPr>
        <p:txBody>
          <a:bodyPr wrap="square">
            <a:spAutoFit/>
          </a:bodyPr>
          <a:lstStyle/>
          <a:p>
            <a:r>
              <a:rPr lang="el-GR" dirty="0"/>
              <a:t>Μηχανισμός όρασης </a:t>
            </a:r>
            <a:br>
              <a:rPr lang="el-GR" dirty="0"/>
            </a:br>
            <a:r>
              <a:rPr lang="en-US" dirty="0"/>
              <a:t>(cis</a:t>
            </a:r>
            <a:r>
              <a:rPr lang="el-GR" dirty="0"/>
              <a:t> </a:t>
            </a:r>
            <a:r>
              <a:rPr lang="en-US" dirty="0"/>
              <a:t>–</a:t>
            </a:r>
            <a:r>
              <a:rPr lang="el-GR" dirty="0"/>
              <a:t> </a:t>
            </a:r>
            <a:r>
              <a:rPr lang="en-US" dirty="0"/>
              <a:t>trans)</a:t>
            </a:r>
            <a:endParaRPr lang="el-GR" dirty="0"/>
          </a:p>
        </p:txBody>
      </p:sp>
      <p:pic>
        <p:nvPicPr>
          <p:cNvPr id="4" name="Picture 2" descr="C:\Users\ARAVANTINOS\Desktop\VisionSensNeuroscience5[1].jpg">
            <a:extLst>
              <a:ext uri="{FF2B5EF4-FFF2-40B4-BE49-F238E27FC236}">
                <a16:creationId xmlns:a16="http://schemas.microsoft.com/office/drawing/2014/main" xmlns="" id="{6020B609-F213-4A38-9146-F2642EB34E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7768" y="1059162"/>
            <a:ext cx="7344816" cy="5508612"/>
          </a:xfrm>
        </p:spPr>
      </p:pic>
    </p:spTree>
    <p:extLst>
      <p:ext uri="{BB962C8B-B14F-4D97-AF65-F5344CB8AC3E}">
        <p14:creationId xmlns:p14="http://schemas.microsoft.com/office/powerpoint/2010/main" val="2286506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83432" y="338375"/>
            <a:ext cx="10515600" cy="701731"/>
          </a:xfrm>
        </p:spPr>
        <p:txBody>
          <a:bodyPr lIns="0" rIns="0">
            <a:spAutoFit/>
          </a:bodyPr>
          <a:lstStyle/>
          <a:p>
            <a:pPr algn="ctr"/>
            <a:r>
              <a:rPr lang="el-GR" dirty="0"/>
              <a:t>Ραβδία (</a:t>
            </a:r>
            <a:r>
              <a:rPr lang="en-US" dirty="0"/>
              <a:t>rods)</a:t>
            </a:r>
            <a:r>
              <a:rPr lang="el-GR" dirty="0"/>
              <a:t> – </a:t>
            </a:r>
            <a:r>
              <a:rPr lang="el-GR" dirty="0" err="1"/>
              <a:t>Κωνία</a:t>
            </a:r>
            <a:r>
              <a:rPr lang="en-US" dirty="0"/>
              <a:t> (cones)</a:t>
            </a:r>
            <a:endParaRPr lang="el-GR" dirty="0"/>
          </a:p>
        </p:txBody>
      </p:sp>
      <p:pic>
        <p:nvPicPr>
          <p:cNvPr id="5123" name="Picture 3" descr="C:\Users\ARAVANTINOS\Desktop\Mittman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448" y="2276872"/>
            <a:ext cx="3744416" cy="353293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184232" y="4416536"/>
            <a:ext cx="1097280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588913"/>
            <a:ext cx="6669141" cy="457984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711624" y="2780928"/>
            <a:ext cx="576064" cy="0"/>
          </a:xfrm>
          <a:prstGeom prst="straightConnector1">
            <a:avLst/>
          </a:prstGeom>
          <a:ln w="222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342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9969"/>
            <a:ext cx="109728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4000" dirty="0"/>
              <a:t>Ραβδία </a:t>
            </a:r>
            <a:r>
              <a:rPr lang="en-US" sz="4000" dirty="0"/>
              <a:t>(Rods) </a:t>
            </a:r>
            <a:r>
              <a:rPr lang="el-GR" sz="4000" dirty="0"/>
              <a:t>Ανθρώπινου αμφιβληστροειδή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814161"/>
            <a:ext cx="3682752" cy="308566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400" dirty="0" smtClean="0"/>
              <a:t>Διάμετρος : 0.002 </a:t>
            </a:r>
            <a:r>
              <a:rPr lang="en-US" sz="2400" dirty="0" smtClean="0"/>
              <a:t>mm</a:t>
            </a:r>
            <a:endParaRPr lang="el-GR" sz="2400" dirty="0" smtClean="0"/>
          </a:p>
          <a:p>
            <a:pPr>
              <a:defRPr/>
            </a:pPr>
            <a:r>
              <a:rPr lang="el-GR" sz="2400" dirty="0" smtClean="0"/>
              <a:t>Πλήθος </a:t>
            </a:r>
            <a:r>
              <a:rPr lang="el-GR" sz="2400" dirty="0"/>
              <a:t>: 1.2 </a:t>
            </a:r>
            <a:r>
              <a:rPr lang="en-US" sz="2400" dirty="0"/>
              <a:t>x 10</a:t>
            </a:r>
            <a:r>
              <a:rPr lang="el-GR" sz="2400" dirty="0"/>
              <a:t> </a:t>
            </a:r>
            <a:r>
              <a:rPr lang="el-GR" sz="2400" baseline="30000" dirty="0"/>
              <a:t>8</a:t>
            </a:r>
            <a:endParaRPr lang="en-US" sz="2400" baseline="30000" dirty="0"/>
          </a:p>
          <a:p>
            <a:pPr>
              <a:defRPr/>
            </a:pPr>
            <a:r>
              <a:rPr lang="el-GR" sz="2400" dirty="0"/>
              <a:t>Εκτεταμένη κατανομή</a:t>
            </a:r>
          </a:p>
          <a:p>
            <a:pPr>
              <a:defRPr/>
            </a:pPr>
            <a:r>
              <a:rPr lang="el-GR" sz="2400" dirty="0"/>
              <a:t>Ελάχιστη</a:t>
            </a:r>
            <a:r>
              <a:rPr lang="en-US" sz="2400" dirty="0"/>
              <a:t> </a:t>
            </a:r>
            <a:r>
              <a:rPr lang="el-GR" sz="2400" dirty="0"/>
              <a:t>Ένταση Ερεθισμού: 0.05 </a:t>
            </a:r>
            <a:r>
              <a:rPr lang="en-US" sz="2400" dirty="0"/>
              <a:t>Cd/m</a:t>
            </a:r>
            <a:r>
              <a:rPr lang="el-GR" sz="2400" baseline="30000" dirty="0"/>
              <a:t>2</a:t>
            </a:r>
            <a:endParaRPr lang="en-US" sz="2400" baseline="30000" dirty="0"/>
          </a:p>
          <a:p>
            <a:pPr>
              <a:defRPr/>
            </a:pPr>
            <a:r>
              <a:rPr lang="el-GR" sz="2400" dirty="0"/>
              <a:t>Συνδέονται κατά ομάδες με οπτικό νεύρο</a:t>
            </a:r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8194" name="Picture 2" descr="https://upload.wikimedia.org/wikipedia/commons/thumb/9/94/1416_Color_Sensitivity.jpg/1024px-1416_Color_Sensitivity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1159" y="1395336"/>
            <a:ext cx="7380312" cy="447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86800" y="4509120"/>
            <a:ext cx="792088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520</a:t>
            </a:r>
            <a:endParaRPr lang="el-GR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048328" y="2132856"/>
            <a:ext cx="0" cy="246888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957533" y="6125518"/>
            <a:ext cx="277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1416 Color Sensitivity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/>
              </a:rPr>
              <a:t>CFCF</a:t>
            </a:r>
            <a:r>
              <a:rPr lang="el-GR" sz="1200" dirty="0">
                <a:latin typeface="+mn-lt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289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l-GR" dirty="0"/>
              <a:t>Κυριαρχία της όρασης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38200" y="1484784"/>
            <a:ext cx="10515600" cy="469971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sz="3200" dirty="0"/>
              <a:t>Η πληροφόρηση για τον άνθρωπο μέσω των</a:t>
            </a:r>
          </a:p>
          <a:p>
            <a:pPr algn="ctr">
              <a:buNone/>
            </a:pPr>
            <a:r>
              <a:rPr lang="el-GR" sz="3200" dirty="0"/>
              <a:t> πέντε αισθήσεων επιτυγχάνεται με την :</a:t>
            </a:r>
          </a:p>
          <a:p>
            <a:pPr marL="914400" indent="-457200">
              <a:buNone/>
            </a:pPr>
            <a:endParaRPr lang="el-GR" sz="3200" dirty="0"/>
          </a:p>
          <a:p>
            <a:pPr marL="914400" indent="-457200"/>
            <a:r>
              <a:rPr lang="el-GR" sz="3200" dirty="0"/>
              <a:t>Όραση : 83.0 %</a:t>
            </a:r>
          </a:p>
          <a:p>
            <a:pPr marL="914400" indent="-457200"/>
            <a:r>
              <a:rPr lang="el-GR" sz="3200" dirty="0"/>
              <a:t>Ακοή : 11.0 %</a:t>
            </a:r>
          </a:p>
          <a:p>
            <a:pPr marL="914400" indent="-457200"/>
            <a:r>
              <a:rPr lang="el-GR" sz="3200" dirty="0"/>
              <a:t>Όσφρηση : 3.5 %</a:t>
            </a:r>
          </a:p>
          <a:p>
            <a:pPr marL="914400" indent="-457200"/>
            <a:r>
              <a:rPr lang="el-GR" sz="3200" dirty="0"/>
              <a:t>Αφή : 1.5 % </a:t>
            </a:r>
          </a:p>
          <a:p>
            <a:pPr marL="914400" indent="-457200"/>
            <a:r>
              <a:rPr lang="el-GR" sz="3200" dirty="0"/>
              <a:t>Γεύση : 1.0 % </a:t>
            </a:r>
          </a:p>
        </p:txBody>
      </p:sp>
    </p:spTree>
    <p:extLst>
      <p:ext uri="{BB962C8B-B14F-4D97-AF65-F5344CB8AC3E}">
        <p14:creationId xmlns:p14="http://schemas.microsoft.com/office/powerpoint/2010/main" val="37710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623392" y="-223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4000" dirty="0"/>
              <a:t>Κωνία  (</a:t>
            </a:r>
            <a:r>
              <a:rPr lang="en-US" sz="4000" dirty="0"/>
              <a:t>Cones) </a:t>
            </a:r>
            <a:r>
              <a:rPr lang="el-GR" sz="4000" dirty="0"/>
              <a:t>Ανθρώπινου αμφιβληστροειδή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2777" y="1333656"/>
            <a:ext cx="3394720" cy="358164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l-GR" sz="2400" dirty="0"/>
              <a:t>Πλήθος : 6 </a:t>
            </a:r>
            <a:r>
              <a:rPr lang="en-US" sz="2400" dirty="0"/>
              <a:t>x 10</a:t>
            </a:r>
            <a:r>
              <a:rPr lang="el-GR" sz="2400" dirty="0"/>
              <a:t> </a:t>
            </a:r>
            <a:r>
              <a:rPr lang="el-GR" sz="2400" baseline="30000" dirty="0"/>
              <a:t>6</a:t>
            </a:r>
            <a:endParaRPr lang="en-US" sz="2400" baseline="30000" dirty="0"/>
          </a:p>
          <a:p>
            <a:pPr>
              <a:defRPr/>
            </a:pPr>
            <a:r>
              <a:rPr lang="el-GR" sz="2400" dirty="0"/>
              <a:t>Εντοπισμένη κατανομή</a:t>
            </a:r>
          </a:p>
          <a:p>
            <a:pPr>
              <a:defRPr/>
            </a:pPr>
            <a:r>
              <a:rPr lang="el-GR" sz="2400" dirty="0"/>
              <a:t>Ελάχιστη</a:t>
            </a:r>
            <a:r>
              <a:rPr lang="en-US" sz="2400" dirty="0"/>
              <a:t> </a:t>
            </a:r>
            <a:r>
              <a:rPr lang="el-GR" sz="2400" dirty="0"/>
              <a:t>Ένταση Ερεθισμού : 3 </a:t>
            </a:r>
            <a:r>
              <a:rPr lang="en-US" sz="2400" dirty="0"/>
              <a:t>Cd/m</a:t>
            </a:r>
            <a:r>
              <a:rPr lang="el-GR" sz="2400" baseline="30000" dirty="0"/>
              <a:t>2</a:t>
            </a:r>
            <a:endParaRPr lang="en-US" sz="2400" baseline="30000" dirty="0"/>
          </a:p>
          <a:p>
            <a:pPr>
              <a:defRPr/>
            </a:pPr>
            <a:r>
              <a:rPr lang="el-GR" sz="2400" dirty="0"/>
              <a:t>Συνδέονται μεμονωμένα με οπτικό </a:t>
            </a:r>
            <a:r>
              <a:rPr lang="el-GR" sz="2400" dirty="0" smtClean="0"/>
              <a:t>νεύρο</a:t>
            </a:r>
            <a:endParaRPr lang="en-US" sz="2400" dirty="0" smtClean="0"/>
          </a:p>
          <a:p>
            <a:pPr>
              <a:defRPr/>
            </a:pPr>
            <a:r>
              <a:rPr lang="el-GR" sz="2400" dirty="0"/>
              <a:t>Διάμετρος : </a:t>
            </a:r>
            <a:r>
              <a:rPr lang="el-GR" sz="2400" dirty="0" smtClean="0"/>
              <a:t>0.00</a:t>
            </a:r>
            <a:r>
              <a:rPr lang="en-US" sz="2400" dirty="0" smtClean="0"/>
              <a:t>6</a:t>
            </a:r>
            <a:r>
              <a:rPr lang="el-GR" sz="2400" dirty="0" smtClean="0"/>
              <a:t> </a:t>
            </a:r>
            <a:r>
              <a:rPr lang="en-US" sz="2400" dirty="0" smtClean="0"/>
              <a:t>mm</a:t>
            </a:r>
          </a:p>
          <a:p>
            <a:pPr>
              <a:defRPr/>
            </a:pPr>
            <a:endParaRPr lang="el-GR" sz="2400" dirty="0"/>
          </a:p>
          <a:p>
            <a:endParaRPr lang="el-GR" sz="2400" dirty="0"/>
          </a:p>
        </p:txBody>
      </p:sp>
      <p:pic>
        <p:nvPicPr>
          <p:cNvPr id="6" name="Picture 2" descr="https://upload.wikimedia.org/wikipedia/commons/thumb/9/94/1416_Color_Sensitivity.jpg/1024px-1416_Color_Sensitivity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11824" y="1145655"/>
            <a:ext cx="7020272" cy="425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924758" y="4213663"/>
            <a:ext cx="1111235" cy="5039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555</a:t>
            </a:r>
            <a:endParaRPr lang="el-GR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480376" y="1916832"/>
            <a:ext cx="0" cy="2318355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544272" y="5423677"/>
            <a:ext cx="277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1416 Color Sensitivity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/>
              </a:rPr>
              <a:t>CFCF</a:t>
            </a:r>
            <a:r>
              <a:rPr lang="el-GR" sz="1200" dirty="0">
                <a:latin typeface="+mn-lt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 3.0</a:t>
            </a:r>
            <a:endParaRPr lang="en-US" sz="12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272" y="5462114"/>
            <a:ext cx="38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dirty="0"/>
              <a:t>Στο κεντρικό βοθρίο είναι λεπτότερα (0.003</a:t>
            </a:r>
            <a:r>
              <a:rPr lang="en-US" dirty="0"/>
              <a:t>mm – 0.0015 mm) </a:t>
            </a:r>
            <a:r>
              <a:rPr lang="el-GR" dirty="0"/>
              <a:t>και πυκνότερα κατανεμημένα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55840" y="5662989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οξύτερη &amp; λεπτομερέστερη εικόνα στο κεντρικό βοθρίο</a:t>
            </a:r>
            <a:endParaRPr lang="en-US" b="1" dirty="0"/>
          </a:p>
        </p:txBody>
      </p:sp>
      <p:sp>
        <p:nvSpPr>
          <p:cNvPr id="5" name="Right Arrow 4"/>
          <p:cNvSpPr/>
          <p:nvPr/>
        </p:nvSpPr>
        <p:spPr>
          <a:xfrm>
            <a:off x="4079776" y="5839021"/>
            <a:ext cx="472008" cy="169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3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408" y="260648"/>
            <a:ext cx="10513168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Χαρακτηριστικά Ανθρώπινης 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όρασης    (1/2)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l-GR" sz="2800" dirty="0"/>
          </a:p>
          <a:p>
            <a:pPr marL="457200" indent="-45720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l-GR" sz="2800" b="1" dirty="0" smtClean="0"/>
              <a:t>Προσαρμογή σε έντονο ή χαμηλό φωτισμό </a:t>
            </a:r>
            <a:r>
              <a:rPr lang="el-GR" sz="2800" dirty="0" smtClean="0"/>
              <a:t>: εύρος επιπέδων φωτισμού 10</a:t>
            </a:r>
            <a:r>
              <a:rPr lang="el-GR" sz="2800" baseline="30000" dirty="0" smtClean="0"/>
              <a:t>-6</a:t>
            </a:r>
            <a:r>
              <a:rPr lang="el-GR" sz="2800" dirty="0" smtClean="0"/>
              <a:t> – 10</a:t>
            </a:r>
            <a:r>
              <a:rPr lang="el-GR" sz="2800" baseline="30000" dirty="0" smtClean="0"/>
              <a:t>+6</a:t>
            </a:r>
            <a:r>
              <a:rPr lang="el-GR" sz="2800" dirty="0" smtClean="0"/>
              <a:t> </a:t>
            </a:r>
            <a:r>
              <a:rPr lang="en-US" sz="2800" dirty="0" smtClean="0"/>
              <a:t>cd/m</a:t>
            </a:r>
            <a:r>
              <a:rPr lang="en-US" sz="2800" baseline="30000" dirty="0" smtClean="0"/>
              <a:t>2</a:t>
            </a:r>
            <a:r>
              <a:rPr lang="el-GR" sz="2800" dirty="0"/>
              <a:t>:</a:t>
            </a:r>
            <a:endParaRPr lang="en-US" sz="2800" dirty="0"/>
          </a:p>
          <a:p>
            <a:pPr indent="1546225" algn="just" eaLnBrk="1" hangingPunct="1">
              <a:spcAft>
                <a:spcPts val="1200"/>
              </a:spcAft>
              <a:defRPr/>
            </a:pPr>
            <a:r>
              <a:rPr lang="el-GR" sz="2800" dirty="0" smtClean="0"/>
              <a:t>- Σκοτοπική (ραβδία): </a:t>
            </a:r>
            <a:r>
              <a:rPr lang="el-GR" sz="2800" dirty="0"/>
              <a:t>10</a:t>
            </a:r>
            <a:r>
              <a:rPr lang="el-GR" sz="2800" baseline="30000" dirty="0"/>
              <a:t>-6</a:t>
            </a:r>
            <a:r>
              <a:rPr lang="el-GR" sz="2800" dirty="0"/>
              <a:t> – </a:t>
            </a:r>
            <a:r>
              <a:rPr lang="el-GR" sz="2800" dirty="0" smtClean="0"/>
              <a:t>10</a:t>
            </a:r>
            <a:r>
              <a:rPr lang="el-GR" sz="2800" baseline="30000" dirty="0" smtClean="0"/>
              <a:t>-2</a:t>
            </a:r>
            <a:r>
              <a:rPr lang="el-GR" sz="2800" dirty="0" smtClean="0"/>
              <a:t> </a:t>
            </a:r>
            <a:r>
              <a:rPr lang="en-US" sz="2800" dirty="0" smtClean="0"/>
              <a:t>cd/m</a:t>
            </a:r>
            <a:r>
              <a:rPr lang="en-US" sz="2800" baseline="30000" dirty="0" smtClean="0"/>
              <a:t>2</a:t>
            </a:r>
            <a:endParaRPr lang="el-GR" sz="2800" baseline="30000" dirty="0" smtClean="0"/>
          </a:p>
          <a:p>
            <a:pPr indent="1546225" algn="just" eaLnBrk="1" hangingPunct="1">
              <a:spcAft>
                <a:spcPts val="1200"/>
              </a:spcAft>
              <a:defRPr/>
            </a:pPr>
            <a:r>
              <a:rPr lang="el-GR" sz="2800" dirty="0" smtClean="0"/>
              <a:t>- Μεσοπική (ραβδία+κωνία</a:t>
            </a:r>
            <a:r>
              <a:rPr lang="el-GR" sz="2800" dirty="0"/>
              <a:t>):</a:t>
            </a:r>
            <a:r>
              <a:rPr lang="el-GR" sz="2800" baseline="30000" dirty="0" smtClean="0"/>
              <a:t> </a:t>
            </a:r>
            <a:r>
              <a:rPr lang="el-GR" sz="2800" dirty="0" smtClean="0"/>
              <a:t>10</a:t>
            </a:r>
            <a:r>
              <a:rPr lang="el-GR" sz="2800" baseline="30000" dirty="0" smtClean="0"/>
              <a:t>-2</a:t>
            </a:r>
            <a:r>
              <a:rPr lang="el-GR" sz="2800" dirty="0" smtClean="0"/>
              <a:t> </a:t>
            </a:r>
            <a:r>
              <a:rPr lang="el-GR" sz="2800" dirty="0"/>
              <a:t>– </a:t>
            </a:r>
            <a:r>
              <a:rPr lang="el-GR" sz="2800" dirty="0" smtClean="0"/>
              <a:t>3 </a:t>
            </a:r>
            <a:r>
              <a:rPr lang="en-US" sz="2800" dirty="0" smtClean="0"/>
              <a:t>cd/m</a:t>
            </a:r>
            <a:r>
              <a:rPr lang="en-US" sz="2800" baseline="30000" dirty="0" smtClean="0"/>
              <a:t>2</a:t>
            </a:r>
            <a:endParaRPr lang="el-GR" sz="2800" baseline="30000" dirty="0" smtClean="0"/>
          </a:p>
          <a:p>
            <a:pPr indent="1546225" algn="just" eaLnBrk="1" hangingPunct="1">
              <a:spcAft>
                <a:spcPts val="1200"/>
              </a:spcAft>
              <a:defRPr/>
            </a:pPr>
            <a:r>
              <a:rPr lang="el-GR" sz="2800" dirty="0" smtClean="0"/>
              <a:t>- Φωτοπική (κωνία): </a:t>
            </a:r>
            <a:r>
              <a:rPr lang="el-GR" sz="2800" dirty="0"/>
              <a:t>&gt; 3 </a:t>
            </a:r>
            <a:r>
              <a:rPr lang="en-US" sz="2800" dirty="0" smtClean="0"/>
              <a:t>cd/m</a:t>
            </a:r>
            <a:r>
              <a:rPr lang="en-US" sz="2800" baseline="30000" dirty="0" smtClean="0"/>
              <a:t>2</a:t>
            </a:r>
            <a:endParaRPr lang="el-GR" sz="2800" baseline="30000" dirty="0" smtClean="0"/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 smtClean="0"/>
              <a:t>Purkinje effect</a:t>
            </a:r>
            <a:r>
              <a:rPr lang="en-US" sz="2800" dirty="0" smtClean="0"/>
              <a:t>: </a:t>
            </a:r>
            <a:r>
              <a:rPr lang="el-GR" sz="2800" dirty="0"/>
              <a:t>Αντιστροφή της σχετικής λαμπρότητας δύο ξεχωριστών χρωματικών ερεθισμάτων αν αλλάξουν τα επίπεδα </a:t>
            </a:r>
            <a:r>
              <a:rPr lang="el-GR" sz="2800" dirty="0" smtClean="0"/>
              <a:t>φωτισμού.</a:t>
            </a:r>
            <a:endParaRPr lang="el-GR" sz="2800" dirty="0"/>
          </a:p>
          <a:p>
            <a:pPr marL="457200" algn="just" eaLnBrk="1" hangingPunct="1">
              <a:defRPr/>
            </a:pPr>
            <a:r>
              <a:rPr lang="el-GR" sz="2800" dirty="0"/>
              <a:t>Π.χ. Κίτρινα πέταλλα και πράσινα φύλλα λουλουδιού στο φωσχέση λαμπρότητας σε φως ημέρας και σε χαμηλό βραδινό </a:t>
            </a:r>
            <a:r>
              <a:rPr lang="el-GR" sz="2800" dirty="0" smtClean="0"/>
              <a:t>φωτισμό.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683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9763" t="19201" r="16531" b="29000"/>
          <a:stretch/>
        </p:blipFill>
        <p:spPr>
          <a:xfrm>
            <a:off x="1847528" y="1196752"/>
            <a:ext cx="7992888" cy="5328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9360" y="260648"/>
            <a:ext cx="865012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3600" dirty="0" smtClean="0"/>
              <a:t>Φωτεινή Απόδοση ανθρώπινου οφθαλμού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5120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Όλα τα χρώματα του υπολογιστή</a:t>
            </a:r>
            <a:br>
              <a:rPr lang="el-GR" dirty="0"/>
            </a:br>
            <a:r>
              <a:rPr lang="el-GR" dirty="0"/>
              <a:t>256</a:t>
            </a:r>
            <a:r>
              <a:rPr lang="en-US" dirty="0"/>
              <a:t> x 256 x 256 = 16.8 </a:t>
            </a:r>
            <a:r>
              <a:rPr lang="el-GR" dirty="0"/>
              <a:t>εκατ. χρώματα</a:t>
            </a:r>
          </a:p>
        </p:txBody>
      </p:sp>
      <p:pic>
        <p:nvPicPr>
          <p:cNvPr id="1026" name="Picture 2" descr="C:\Users\ARAVANTINOS\Desktop\3D52E1FFBC6253DC566A364C5BC6E037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3725" y="1886745"/>
            <a:ext cx="5924550" cy="3952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302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67608" y="234345"/>
            <a:ext cx="7200800" cy="701731"/>
          </a:xfrm>
        </p:spPr>
        <p:txBody>
          <a:bodyPr wrap="square">
            <a:spAutoFit/>
          </a:bodyPr>
          <a:lstStyle/>
          <a:p>
            <a:r>
              <a:rPr lang="el-GR" dirty="0"/>
              <a:t>Ραβδία (</a:t>
            </a:r>
            <a:r>
              <a:rPr lang="en-US" dirty="0"/>
              <a:t>rods)</a:t>
            </a:r>
            <a:r>
              <a:rPr lang="el-GR" dirty="0"/>
              <a:t> – </a:t>
            </a:r>
            <a:r>
              <a:rPr lang="el-GR" dirty="0" err="1"/>
              <a:t>Κωνία</a:t>
            </a:r>
            <a:r>
              <a:rPr lang="en-US" dirty="0"/>
              <a:t> (cones)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83432" y="1308250"/>
            <a:ext cx="4040188" cy="453727"/>
          </a:xfrm>
        </p:spPr>
        <p:txBody>
          <a:bodyPr>
            <a:noAutofit/>
          </a:bodyPr>
          <a:lstStyle/>
          <a:p>
            <a:pPr algn="ctr"/>
            <a:r>
              <a:rPr lang="el-GR" sz="2800" dirty="0"/>
              <a:t>Ραβδία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1035421" y="1844824"/>
            <a:ext cx="5157787" cy="3684588"/>
          </a:xfrm>
        </p:spPr>
        <p:txBody>
          <a:bodyPr/>
          <a:lstStyle/>
          <a:p>
            <a:r>
              <a:rPr lang="el-GR" sz="2400" dirty="0"/>
              <a:t>Πλήθος  : 120 εκατομμύρια</a:t>
            </a:r>
          </a:p>
          <a:p>
            <a:r>
              <a:rPr lang="el-GR" sz="2400" dirty="0"/>
              <a:t>Κυρίως στη περιφέρεια</a:t>
            </a:r>
          </a:p>
          <a:p>
            <a:r>
              <a:rPr lang="el-GR" sz="2400" dirty="0"/>
              <a:t>Σύνδεση : πολλά ραβδία σε ένα γάγγλιο.</a:t>
            </a:r>
          </a:p>
          <a:p>
            <a:r>
              <a:rPr lang="el-GR" sz="2400" dirty="0"/>
              <a:t>Μέγιστη ευαισθησία  στα 510</a:t>
            </a:r>
            <a:r>
              <a:rPr lang="en-US" sz="2400" dirty="0"/>
              <a:t>nm</a:t>
            </a:r>
            <a:r>
              <a:rPr lang="el-GR" sz="2400" dirty="0"/>
              <a:t>.</a:t>
            </a:r>
            <a:endParaRPr lang="en-US" sz="2400" dirty="0"/>
          </a:p>
          <a:p>
            <a:r>
              <a:rPr lang="el-GR" sz="2400" dirty="0"/>
              <a:t>Όχι διάκριση χρωμάτων</a:t>
            </a:r>
            <a:endParaRPr lang="en-US" sz="2400" dirty="0"/>
          </a:p>
          <a:p>
            <a:endParaRPr lang="el-GR" sz="2400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312024" y="1308250"/>
            <a:ext cx="4041775" cy="453727"/>
          </a:xfrm>
        </p:spPr>
        <p:txBody>
          <a:bodyPr>
            <a:noAutofit/>
          </a:bodyPr>
          <a:lstStyle/>
          <a:p>
            <a:pPr algn="ctr"/>
            <a:r>
              <a:rPr lang="el-GR" sz="2800" dirty="0" err="1"/>
              <a:t>Κωνία</a:t>
            </a:r>
            <a:endParaRPr lang="el-GR" sz="28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456041" y="1844824"/>
            <a:ext cx="5616624" cy="3684588"/>
          </a:xfrm>
        </p:spPr>
        <p:txBody>
          <a:bodyPr>
            <a:noAutofit/>
          </a:bodyPr>
          <a:lstStyle/>
          <a:p>
            <a:r>
              <a:rPr lang="el-GR" sz="2400" dirty="0"/>
              <a:t>Πλήθος : 5 εκατομμύρια</a:t>
            </a:r>
          </a:p>
          <a:p>
            <a:r>
              <a:rPr lang="el-GR" sz="2400" dirty="0"/>
              <a:t>Κυρίως στο κεντρικό </a:t>
            </a:r>
            <a:r>
              <a:rPr lang="el-GR" sz="2400" dirty="0" err="1"/>
              <a:t>βοθρίο</a:t>
            </a:r>
            <a:endParaRPr lang="el-GR" sz="2400" dirty="0"/>
          </a:p>
          <a:p>
            <a:r>
              <a:rPr lang="el-GR" sz="2400" dirty="0"/>
              <a:t>Σύνδεση : Ένα </a:t>
            </a:r>
            <a:r>
              <a:rPr lang="el-GR" sz="2400" dirty="0" err="1"/>
              <a:t>κωνίο</a:t>
            </a:r>
            <a:r>
              <a:rPr lang="el-GR" sz="2400" dirty="0"/>
              <a:t> σε κάθε γαγγλιακό κύτταρο.</a:t>
            </a:r>
          </a:p>
          <a:p>
            <a:r>
              <a:rPr lang="el-GR" sz="2400" dirty="0"/>
              <a:t>Μέγιστη (μέση) ευαισθησία στα 560</a:t>
            </a:r>
            <a:r>
              <a:rPr lang="en-US" sz="2400" dirty="0"/>
              <a:t>nm</a:t>
            </a:r>
            <a:r>
              <a:rPr lang="el-GR" sz="2400" dirty="0"/>
              <a:t>.</a:t>
            </a:r>
            <a:endParaRPr lang="en-US" sz="2400" dirty="0"/>
          </a:p>
          <a:p>
            <a:r>
              <a:rPr lang="el-GR" sz="2400" dirty="0"/>
              <a:t>Διάκριση χρωμάτων </a:t>
            </a:r>
          </a:p>
          <a:p>
            <a:pPr>
              <a:buNone/>
            </a:pPr>
            <a:r>
              <a:rPr lang="el-GR" sz="2400" dirty="0"/>
              <a:t>     Μπλε</a:t>
            </a:r>
            <a:r>
              <a:rPr lang="en-US" sz="2400" dirty="0"/>
              <a:t> (S) </a:t>
            </a:r>
            <a:r>
              <a:rPr lang="el-GR" sz="2400" dirty="0"/>
              <a:t>: 10 %</a:t>
            </a:r>
          </a:p>
          <a:p>
            <a:pPr>
              <a:buNone/>
            </a:pPr>
            <a:r>
              <a:rPr lang="el-GR" sz="2400" dirty="0"/>
              <a:t>     Πράσινο</a:t>
            </a:r>
            <a:r>
              <a:rPr lang="en-US" sz="2400" dirty="0"/>
              <a:t> (M)</a:t>
            </a:r>
            <a:r>
              <a:rPr lang="el-GR" sz="2400" dirty="0"/>
              <a:t> : 30%</a:t>
            </a:r>
          </a:p>
          <a:p>
            <a:pPr>
              <a:buNone/>
            </a:pPr>
            <a:r>
              <a:rPr lang="el-GR" sz="2400" dirty="0"/>
              <a:t>     Κόκκινο </a:t>
            </a:r>
            <a:r>
              <a:rPr lang="en-US" sz="2400" dirty="0"/>
              <a:t>(L)</a:t>
            </a:r>
            <a:r>
              <a:rPr lang="el-GR" sz="2400" dirty="0"/>
              <a:t>  : 60%</a:t>
            </a:r>
          </a:p>
        </p:txBody>
      </p:sp>
      <p:cxnSp>
        <p:nvCxnSpPr>
          <p:cNvPr id="7" name="Ευθεία γραμμή σύνδεσης 5"/>
          <p:cNvCxnSpPr/>
          <p:nvPr/>
        </p:nvCxnSpPr>
        <p:spPr>
          <a:xfrm>
            <a:off x="6096000" y="1508424"/>
            <a:ext cx="0" cy="38404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751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60" y="58316"/>
            <a:ext cx="10972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Περιοχές  Όρασης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59496" y="2420888"/>
            <a:ext cx="3970784" cy="23762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  <a:defRPr/>
            </a:pPr>
            <a:r>
              <a:rPr lang="el-GR" sz="2400" dirty="0"/>
              <a:t>Έγχρωμη όραση</a:t>
            </a:r>
          </a:p>
          <a:p>
            <a:pPr marL="514350" indent="-514350">
              <a:buFont typeface="+mj-lt"/>
              <a:buAutoNum type="romanUcPeriod"/>
              <a:defRPr/>
            </a:pPr>
            <a:r>
              <a:rPr lang="el-GR" sz="2400" dirty="0"/>
              <a:t>Ασπρόμαυρη όραση (απουσία χρώματος)</a:t>
            </a:r>
          </a:p>
          <a:p>
            <a:pPr marL="514350" indent="-514350">
              <a:buFont typeface="+mj-lt"/>
              <a:buAutoNum type="romanUcPeriod"/>
              <a:defRPr/>
            </a:pPr>
            <a:r>
              <a:rPr lang="el-GR" sz="2400" dirty="0"/>
              <a:t>Απουσία όρασης</a:t>
            </a:r>
          </a:p>
          <a:p>
            <a:endParaRPr lang="el-GR" sz="24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280" y="1124744"/>
            <a:ext cx="5102224" cy="57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4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376" y="188640"/>
            <a:ext cx="11009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ΑΠΟΚΡΙΣΗ ΑΝΘΡΩΠΙΝΟΥ ΟΦΘΑΛΜΟΥ ΣΕ ΦΩΤΕΙΝΗ ΡΟΗ Φ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412776"/>
            <a:ext cx="7200800" cy="51537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68208" y="1988840"/>
            <a:ext cx="3682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chemeClr val="tx2"/>
                </a:solidFill>
              </a:rPr>
              <a:t>Νόμος </a:t>
            </a:r>
            <a:r>
              <a:rPr lang="en-US" sz="2800" dirty="0" smtClean="0">
                <a:solidFill>
                  <a:schemeClr val="tx2"/>
                </a:solidFill>
              </a:rPr>
              <a:t>Weber-Fechner</a:t>
            </a:r>
            <a:endParaRPr lang="en-US" sz="28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2184" y="3056797"/>
                <a:ext cx="4359848" cy="1308307"/>
              </a:xfrm>
              <a:prstGeom prst="rect">
                <a:avLst/>
              </a:prstGeom>
              <a:noFill/>
              <a:ln w="44450"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txBody>
              <a:bodyPr wrap="none" tIns="274320" bIns="27432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l-GR" sz="24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184" y="3056797"/>
                <a:ext cx="4359848" cy="13083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4450"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957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36" y="788712"/>
            <a:ext cx="2850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ΦΩΤΟΕΡΕΘΙΣΜΑ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99856" y="404664"/>
                <a:ext cx="1636089" cy="1291316"/>
              </a:xfrm>
              <a:prstGeom prst="rect">
                <a:avLst/>
              </a:prstGeom>
              <a:ln w="38100">
                <a:solidFill>
                  <a:srgbClr val="3DE35D"/>
                </a:solidFill>
                <a:prstDash val="sysDash"/>
              </a:ln>
            </p:spPr>
            <p:txBody>
              <a:bodyPr wrap="none" lIns="182880" tIns="182880" rIns="182880" bIns="18288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l-GR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200"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56" y="404664"/>
                <a:ext cx="1636089" cy="129131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rgbClr val="3DE35D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880872" y="1228690"/>
            <a:ext cx="5142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Πλήθος κωνίων που δημιουργούν το είδωλο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218669" y="1440094"/>
            <a:ext cx="648072" cy="0"/>
          </a:xfrm>
          <a:prstGeom prst="straightConnector1">
            <a:avLst/>
          </a:prstGeom>
          <a:ln w="412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5360" y="3070111"/>
            <a:ext cx="4285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/>
              <a:t>Εκτεταμένη φωτεινή πηγή: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35360" y="5445224"/>
            <a:ext cx="3943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/>
              <a:t>Σημειακή φωτεινή πηγή: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78152" y="2701356"/>
                <a:ext cx="3529107" cy="1199174"/>
              </a:xfrm>
              <a:prstGeom prst="rect">
                <a:avLst/>
              </a:prstGeom>
              <a:ln w="38100">
                <a:solidFill>
                  <a:srgbClr val="00B050"/>
                </a:solidFill>
                <a:prstDash val="sysDash"/>
              </a:ln>
            </p:spPr>
            <p:txBody>
              <a:bodyPr wrap="none" tIns="182880" bIns="18288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smtClean="0"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l-GR" sz="24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ό</m:t>
                                  </m:r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𝜌𝜂</m:t>
                                  </m:r>
                                </m:sub>
                              </m:sSub>
                              <m: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𝜅𝜔𝜈𝜄𝜊𝜐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l-G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152" y="2701356"/>
                <a:ext cx="3529107" cy="11991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rgbClr val="00B05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99856" y="5161791"/>
                <a:ext cx="2770630" cy="1288110"/>
              </a:xfrm>
              <a:prstGeom prst="rect">
                <a:avLst/>
              </a:prstGeom>
              <a:ln w="38100">
                <a:solidFill>
                  <a:srgbClr val="92D050"/>
                </a:solidFill>
                <a:prstDash val="sysDash"/>
              </a:ln>
            </p:spPr>
            <p:txBody>
              <a:bodyPr wrap="none" tIns="91440" bIns="2743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smtClean="0"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l-GR" sz="320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l-GR" sz="3200" i="1"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</a:rPr>
                            <m:t>ό</m:t>
                          </m:r>
                          <m:r>
                            <a:rPr lang="el-GR" sz="3200" i="1">
                              <a:latin typeface="Cambria Math" panose="02040503050406030204" pitchFamily="18" charset="0"/>
                            </a:rPr>
                            <m:t>𝜌𝜂</m:t>
                          </m:r>
                        </m:sub>
                      </m:sSub>
                      <m:r>
                        <a:rPr lang="el-G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l-G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200" b="0" i="0" smtClean="0">
                              <a:latin typeface="Cambria Math" panose="02040503050406030204" pitchFamily="18" charset="0"/>
                            </a:rPr>
                            <m:t>Ι</m:t>
                          </m:r>
                        </m:num>
                        <m:den>
                          <m:sSup>
                            <m:sSupPr>
                              <m:ctrlPr>
                                <a:rPr lang="el-GR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56" y="5161791"/>
                <a:ext cx="2770630" cy="1288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92D05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830945" y="2839278"/>
            <a:ext cx="3175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Ανεξαρτητο</a:t>
            </a:r>
            <a:r>
              <a:rPr lang="el-GR" dirty="0" smtClean="0"/>
              <a:t> απο: </a:t>
            </a:r>
          </a:p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αποσταση</a:t>
            </a:r>
            <a:r>
              <a:rPr lang="el-GR" dirty="0" smtClean="0"/>
              <a:t> &amp;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προσανατολισμο</a:t>
            </a:r>
            <a:r>
              <a:rPr lang="el-GR" dirty="0" smtClean="0"/>
              <a:t> παρατηρουμενης επιφανειας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72064" y="4005064"/>
            <a:ext cx="3153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Λαμπρότητα παρατηρουμενης </a:t>
            </a:r>
            <a:r>
              <a:rPr lang="el-GR" dirty="0"/>
              <a:t>επιφανειας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040216" y="3531776"/>
            <a:ext cx="0" cy="548640"/>
          </a:xfrm>
          <a:prstGeom prst="straightConnector1">
            <a:avLst/>
          </a:prstGeom>
          <a:ln w="444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799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8" t="14001" r="23399" b="7091"/>
          <a:stretch/>
        </p:blipFill>
        <p:spPr>
          <a:xfrm>
            <a:off x="767408" y="1268760"/>
            <a:ext cx="6371191" cy="52668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7608" y="404664"/>
            <a:ext cx="6987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ΟΞΥΤΗΤΑ ΑΝΘΡΩΠΙΝΟΥ ΟΦΘΑΛΜΟΥ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2651760" y="3933056"/>
            <a:ext cx="1097280" cy="1097280"/>
          </a:xfrm>
          <a:prstGeom prst="ellipse">
            <a:avLst/>
          </a:prstGeom>
          <a:noFill/>
          <a:ln w="158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63752" y="3267824"/>
            <a:ext cx="1097280" cy="1097280"/>
          </a:xfrm>
          <a:prstGeom prst="ellipse">
            <a:avLst/>
          </a:prstGeom>
          <a:noFill/>
          <a:ln w="158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25280" y="1820496"/>
            <a:ext cx="29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κοιλότητα βολβού: 15 </a:t>
            </a:r>
            <a:r>
              <a:rPr lang="en-US" dirty="0" smtClean="0"/>
              <a:t>mm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38599" y="2726313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διακριτικό όριο δ</a:t>
            </a:r>
            <a:r>
              <a:rPr lang="el-GR" baseline="-25000" dirty="0" smtClean="0"/>
              <a:t>0</a:t>
            </a:r>
            <a:r>
              <a:rPr lang="el-GR" dirty="0" smtClean="0"/>
              <a:t> 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25280" y="3618098"/>
                <a:ext cx="2313582" cy="629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𝜀𝜑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ΑΒ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280" y="3618098"/>
                <a:ext cx="2313582" cy="6299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980403" y="4706240"/>
                <a:ext cx="3705951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ΑΒ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15 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403" y="4706240"/>
                <a:ext cx="3705951" cy="64819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30335" y="5811643"/>
                <a:ext cx="2319674" cy="6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Άρα και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3000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335" y="5811643"/>
                <a:ext cx="2319674" cy="617157"/>
              </a:xfrm>
              <a:prstGeom prst="rect">
                <a:avLst/>
              </a:prstGeom>
              <a:blipFill rotWithShape="0">
                <a:blip r:embed="rId5"/>
                <a:stretch>
                  <a:fillRect l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33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408" y="260648"/>
            <a:ext cx="10513168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Χαρακτηριστικά Ανθρώπινης 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όρασης    (1/2)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l-GR" sz="2800" dirty="0"/>
          </a:p>
          <a:p>
            <a:pPr marL="457200" indent="-45720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l-GR" sz="2800" b="1" dirty="0" smtClean="0"/>
              <a:t>Προσαρμογή σε έντονο ή χαμηλό φωτισμό </a:t>
            </a:r>
            <a:r>
              <a:rPr lang="el-GR" sz="2800" dirty="0" smtClean="0"/>
              <a:t>: εύρος επιπέδων φωτισμού 10</a:t>
            </a:r>
            <a:r>
              <a:rPr lang="el-GR" sz="2800" baseline="30000" dirty="0" smtClean="0"/>
              <a:t>-6</a:t>
            </a:r>
            <a:r>
              <a:rPr lang="el-GR" sz="2800" dirty="0" smtClean="0"/>
              <a:t> – 10</a:t>
            </a:r>
            <a:r>
              <a:rPr lang="el-GR" sz="2800" baseline="30000" dirty="0" smtClean="0"/>
              <a:t>+6</a:t>
            </a:r>
            <a:r>
              <a:rPr lang="el-GR" sz="2800" dirty="0" smtClean="0"/>
              <a:t> </a:t>
            </a:r>
            <a:r>
              <a:rPr lang="en-US" sz="2800" dirty="0" smtClean="0"/>
              <a:t>cd/m</a:t>
            </a:r>
            <a:r>
              <a:rPr lang="en-US" sz="2800" baseline="30000" dirty="0" smtClean="0"/>
              <a:t>2</a:t>
            </a:r>
            <a:r>
              <a:rPr lang="el-GR" sz="2800" dirty="0"/>
              <a:t>:</a:t>
            </a:r>
            <a:endParaRPr lang="en-US" sz="2800" dirty="0"/>
          </a:p>
          <a:p>
            <a:pPr indent="1546225" algn="just" eaLnBrk="1" hangingPunct="1">
              <a:spcAft>
                <a:spcPts val="1200"/>
              </a:spcAft>
              <a:defRPr/>
            </a:pPr>
            <a:r>
              <a:rPr lang="el-GR" sz="2800" dirty="0" smtClean="0"/>
              <a:t>- Σκοτοπική (ραβδία): </a:t>
            </a:r>
            <a:r>
              <a:rPr lang="el-GR" sz="2800" dirty="0"/>
              <a:t>10</a:t>
            </a:r>
            <a:r>
              <a:rPr lang="el-GR" sz="2800" baseline="30000" dirty="0"/>
              <a:t>-6</a:t>
            </a:r>
            <a:r>
              <a:rPr lang="el-GR" sz="2800" dirty="0"/>
              <a:t> – </a:t>
            </a:r>
            <a:r>
              <a:rPr lang="el-GR" sz="2800" dirty="0" smtClean="0"/>
              <a:t>10</a:t>
            </a:r>
            <a:r>
              <a:rPr lang="el-GR" sz="2800" baseline="30000" dirty="0" smtClean="0"/>
              <a:t>-2</a:t>
            </a:r>
            <a:r>
              <a:rPr lang="el-GR" sz="2800" dirty="0" smtClean="0"/>
              <a:t> </a:t>
            </a:r>
            <a:r>
              <a:rPr lang="en-US" sz="2800" dirty="0" smtClean="0"/>
              <a:t>cd/m</a:t>
            </a:r>
            <a:r>
              <a:rPr lang="en-US" sz="2800" baseline="30000" dirty="0" smtClean="0"/>
              <a:t>2</a:t>
            </a:r>
            <a:endParaRPr lang="el-GR" sz="2800" baseline="30000" dirty="0" smtClean="0"/>
          </a:p>
          <a:p>
            <a:pPr indent="1546225" algn="just" eaLnBrk="1" hangingPunct="1">
              <a:spcAft>
                <a:spcPts val="1200"/>
              </a:spcAft>
              <a:defRPr/>
            </a:pPr>
            <a:r>
              <a:rPr lang="el-GR" sz="2800" dirty="0" smtClean="0"/>
              <a:t>- Μεσοπική (ραβδία+κωνία</a:t>
            </a:r>
            <a:r>
              <a:rPr lang="el-GR" sz="2800" dirty="0"/>
              <a:t>):</a:t>
            </a:r>
            <a:r>
              <a:rPr lang="el-GR" sz="2800" baseline="30000" dirty="0" smtClean="0"/>
              <a:t> </a:t>
            </a:r>
            <a:r>
              <a:rPr lang="el-GR" sz="2800" dirty="0" smtClean="0"/>
              <a:t>10</a:t>
            </a:r>
            <a:r>
              <a:rPr lang="el-GR" sz="2800" baseline="30000" dirty="0" smtClean="0"/>
              <a:t>-2</a:t>
            </a:r>
            <a:r>
              <a:rPr lang="el-GR" sz="2800" dirty="0" smtClean="0"/>
              <a:t> </a:t>
            </a:r>
            <a:r>
              <a:rPr lang="el-GR" sz="2800" dirty="0"/>
              <a:t>– </a:t>
            </a:r>
            <a:r>
              <a:rPr lang="el-GR" sz="2800" dirty="0" smtClean="0"/>
              <a:t>3 </a:t>
            </a:r>
            <a:r>
              <a:rPr lang="en-US" sz="2800" dirty="0" smtClean="0"/>
              <a:t>cd/m</a:t>
            </a:r>
            <a:r>
              <a:rPr lang="en-US" sz="2800" baseline="30000" dirty="0" smtClean="0"/>
              <a:t>2</a:t>
            </a:r>
            <a:endParaRPr lang="el-GR" sz="2800" baseline="30000" dirty="0" smtClean="0"/>
          </a:p>
          <a:p>
            <a:pPr indent="1546225" algn="just" eaLnBrk="1" hangingPunct="1">
              <a:spcAft>
                <a:spcPts val="1200"/>
              </a:spcAft>
              <a:defRPr/>
            </a:pPr>
            <a:r>
              <a:rPr lang="el-GR" sz="2800" dirty="0" smtClean="0"/>
              <a:t>- Φωτοπική (κωνία): </a:t>
            </a:r>
            <a:r>
              <a:rPr lang="el-GR" sz="2800" dirty="0"/>
              <a:t>&gt; 3 </a:t>
            </a:r>
            <a:r>
              <a:rPr lang="en-US" sz="2800" dirty="0" smtClean="0"/>
              <a:t>cd/m</a:t>
            </a:r>
            <a:r>
              <a:rPr lang="en-US" sz="2800" baseline="30000" dirty="0" smtClean="0"/>
              <a:t>2</a:t>
            </a:r>
            <a:endParaRPr lang="el-GR" sz="2800" baseline="30000" dirty="0" smtClean="0"/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 smtClean="0"/>
              <a:t>Purkinje effect</a:t>
            </a:r>
            <a:r>
              <a:rPr lang="en-US" sz="2800" dirty="0" smtClean="0"/>
              <a:t>: </a:t>
            </a:r>
            <a:r>
              <a:rPr lang="el-GR" sz="2800" dirty="0"/>
              <a:t>Αντιστροφή της σχετικής λαμπρότητας δύο ξεχωριστών χρωματικών ερεθισμάτων αν αλλάξουν τα επίπεδα </a:t>
            </a:r>
            <a:r>
              <a:rPr lang="el-GR" sz="2800" dirty="0" smtClean="0"/>
              <a:t>φωτισμού.</a:t>
            </a:r>
            <a:endParaRPr lang="el-GR" sz="2800" dirty="0"/>
          </a:p>
          <a:p>
            <a:pPr marL="457200" algn="just" eaLnBrk="1" hangingPunct="1">
              <a:defRPr/>
            </a:pPr>
            <a:r>
              <a:rPr lang="el-GR" sz="2800" dirty="0"/>
              <a:t>Π.χ. Κίτρινα πέταλλα και πράσινα φύλλα λουλουδιού στο φωσχέση λαμπρότητας σε φως ημέρας και σε χαμηλό βραδινό </a:t>
            </a:r>
            <a:r>
              <a:rPr lang="el-GR" sz="2800" dirty="0" smtClean="0"/>
              <a:t>φωτισμό.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95400" y="213855"/>
            <a:ext cx="10515600" cy="701731"/>
          </a:xfrm>
        </p:spPr>
        <p:txBody>
          <a:bodyPr lIns="0" rIns="0">
            <a:spAutoFit/>
          </a:bodyPr>
          <a:lstStyle/>
          <a:p>
            <a:pPr algn="ctr"/>
            <a:r>
              <a:rPr lang="el-GR" dirty="0" smtClean="0"/>
              <a:t>Ανθρώπινος Οφθαλμός - Κάμερα</a:t>
            </a:r>
            <a:endParaRPr lang="el-GR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6879" y="758412"/>
            <a:ext cx="6839711" cy="6035040"/>
          </a:xfrm>
        </p:spPr>
      </p:pic>
      <p:sp>
        <p:nvSpPr>
          <p:cNvPr id="5" name="TextBox 4"/>
          <p:cNvSpPr txBox="1"/>
          <p:nvPr/>
        </p:nvSpPr>
        <p:spPr>
          <a:xfrm>
            <a:off x="2672315" y="2699628"/>
            <a:ext cx="20553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Κερατοειδής χιτών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28001" y="3140968"/>
            <a:ext cx="25170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Κρυσταλλοειδής φακός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00468" y="1824668"/>
            <a:ext cx="17459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Οπτικός άξονας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32104" y="2018985"/>
            <a:ext cx="15520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Οπτικό νεύρο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44072" y="1640002"/>
            <a:ext cx="14542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Ωχρά κηλίδα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04112" y="3140968"/>
            <a:ext cx="203773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αμφιβληστροειδής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44072" y="1273328"/>
            <a:ext cx="17072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υαλώδες σώμα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408" y="332656"/>
            <a:ext cx="1022513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Χαρακτηριστικά Ανθρώπινης 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όρασης    (2/2)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l-GR" sz="2800" dirty="0"/>
          </a:p>
          <a:p>
            <a:pPr marL="457200" indent="-45720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l-GR" sz="2800" b="1" dirty="0"/>
              <a:t>Χρωματική προσαρμογή</a:t>
            </a:r>
            <a:r>
              <a:rPr lang="el-GR" sz="2800" dirty="0"/>
              <a:t>: η χρωματική αντίληψη δε μεταβάλλεται αν μεταβληθούν οι συνθήκες </a:t>
            </a:r>
            <a:r>
              <a:rPr lang="el-GR" sz="2800" dirty="0" smtClean="0"/>
              <a:t>φωτισμού.</a:t>
            </a:r>
            <a:endParaRPr lang="en-US" sz="2800" dirty="0" smtClean="0"/>
          </a:p>
          <a:p>
            <a:pPr algn="just" eaLnBrk="1" hangingPunct="1">
              <a:spcAft>
                <a:spcPts val="1200"/>
              </a:spcAft>
              <a:defRPr/>
            </a:pPr>
            <a:r>
              <a:rPr lang="en-US" sz="2800" dirty="0"/>
              <a:t>	</a:t>
            </a:r>
            <a:r>
              <a:rPr lang="el-GR" sz="2800" dirty="0" smtClean="0"/>
              <a:t>μνήμη χρώματος – παράβλεψη φωτιστικής πηγής</a:t>
            </a:r>
            <a:endParaRPr lang="en-US" sz="2800" dirty="0"/>
          </a:p>
          <a:p>
            <a:pPr marL="457200" indent="-45720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l-GR" sz="2800" b="1" dirty="0"/>
              <a:t>Μεταμερισμός</a:t>
            </a:r>
            <a:r>
              <a:rPr lang="el-GR" sz="2800" dirty="0"/>
              <a:t>: Δύο Φ.Π. </a:t>
            </a:r>
            <a:r>
              <a:rPr lang="el-GR" sz="2800" u="sng" dirty="0" smtClean="0"/>
              <a:t>ίδιου </a:t>
            </a:r>
            <a:r>
              <a:rPr lang="el-GR" sz="2800" u="sng" dirty="0"/>
              <a:t>φαινόμενου </a:t>
            </a:r>
            <a:r>
              <a:rPr lang="el-GR" sz="2800" dirty="0"/>
              <a:t>χρώματος αλλά με </a:t>
            </a:r>
            <a:r>
              <a:rPr lang="el-GR" sz="2800" u="sng" dirty="0"/>
              <a:t>διαφορετική</a:t>
            </a:r>
            <a:r>
              <a:rPr lang="el-GR" sz="2800" dirty="0"/>
              <a:t> </a:t>
            </a:r>
            <a:r>
              <a:rPr lang="el-GR" sz="2800" dirty="0" smtClean="0"/>
              <a:t>φασματική κατανομή (</a:t>
            </a:r>
            <a:r>
              <a:rPr lang="en-US" sz="2800" dirty="0" smtClean="0"/>
              <a:t>SPD</a:t>
            </a:r>
            <a:r>
              <a:rPr lang="el-GR" sz="2800" dirty="0" smtClean="0"/>
              <a:t>). </a:t>
            </a:r>
            <a:endParaRPr lang="el-GR" sz="2800" dirty="0"/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el-GR" sz="2800" b="1" dirty="0" smtClean="0"/>
              <a:t>Μετα - εικόνες</a:t>
            </a:r>
            <a:r>
              <a:rPr lang="en-US" sz="2800" dirty="0" smtClean="0"/>
              <a:t>: </a:t>
            </a:r>
            <a:r>
              <a:rPr lang="el-GR" sz="2800" dirty="0" smtClean="0"/>
              <a:t>«Βλέπουμε</a:t>
            </a:r>
            <a:r>
              <a:rPr lang="el-GR" sz="2800" dirty="0"/>
              <a:t>» χρώματα συμπληρωματικά του </a:t>
            </a:r>
            <a:r>
              <a:rPr lang="el-GR" sz="2800" dirty="0" smtClean="0"/>
              <a:t>αρχικού ερεθίσματος: </a:t>
            </a:r>
            <a:r>
              <a:rPr lang="el-GR" sz="2800" dirty="0"/>
              <a:t>οφείλεται σε </a:t>
            </a:r>
            <a:r>
              <a:rPr lang="el-GR" sz="2800" dirty="0" smtClean="0"/>
              <a:t>μειωμένη ευαισθησία λόγω κόπωσης μετά από υπερβολική έκθεση σε σταθερό ερέθισμα.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809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5669" t="22700" r="9838" b="9401"/>
          <a:stretch/>
        </p:blipFill>
        <p:spPr>
          <a:xfrm>
            <a:off x="3529987" y="332656"/>
            <a:ext cx="7030509" cy="6035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368" y="260648"/>
            <a:ext cx="2777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After-images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9336" y="6429831"/>
            <a:ext cx="7619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Manual of Photography, E. Allen &amp; S. </a:t>
            </a:r>
            <a:r>
              <a:rPr lang="en-US" sz="1400" dirty="0" err="1" smtClean="0"/>
              <a:t>Triantaphillidou</a:t>
            </a:r>
            <a:r>
              <a:rPr lang="en-US" sz="1400" dirty="0" smtClean="0"/>
              <a:t>, 10th </a:t>
            </a:r>
            <a:r>
              <a:rPr lang="en-US" sz="1400" dirty="0" err="1" smtClean="0"/>
              <a:t>ed</a:t>
            </a:r>
            <a:r>
              <a:rPr lang="en-US" sz="1400" dirty="0" smtClean="0"/>
              <a:t>, Focal Press, Elsevier LTD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267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440" y="161345"/>
            <a:ext cx="10225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TAPETUM LUCIDUM – </a:t>
            </a:r>
            <a:r>
              <a:rPr lang="el-GR" sz="4000" dirty="0" smtClean="0"/>
              <a:t>ΤΟ ΜΑΤΙ ΤΗΣ ΓΑΤΑΣ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288" y="5014145"/>
            <a:ext cx="2212452" cy="1661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078" y="1208532"/>
            <a:ext cx="3488353" cy="3760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084" y="1208532"/>
            <a:ext cx="2845700" cy="29922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8413"/>
          <a:stretch/>
        </p:blipFill>
        <p:spPr>
          <a:xfrm>
            <a:off x="983432" y="4116348"/>
            <a:ext cx="3269551" cy="2558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8557" y="4405345"/>
            <a:ext cx="3242754" cy="22699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576" y="1208532"/>
            <a:ext cx="3657262" cy="274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2060848"/>
            <a:ext cx="3143250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1916832"/>
            <a:ext cx="2578026" cy="1931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05575" y="1268760"/>
            <a:ext cx="249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Βυθός οφθαλμού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58273" y="467671"/>
            <a:ext cx="5912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/>
              <a:t>ΚΟΚΚΙΝΑ ΜΑΤΙΑ - </a:t>
            </a:r>
            <a:r>
              <a:rPr lang="en-US" sz="4000" dirty="0" smtClean="0"/>
              <a:t>FLASH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05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1188720"/>
            <a:ext cx="6541184" cy="5669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0" y="332656"/>
            <a:ext cx="12961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Ο ΣΥΝΘΕΤΟΣ ΟΦΘΑΛΜΟΣ ΤΩΝ ΕΝΤΟΜΩΝ: </a:t>
            </a:r>
            <a:r>
              <a:rPr lang="el-GR" sz="3600" i="1" dirty="0" smtClean="0"/>
              <a:t>«ΟΜΜΑΤΙΔΙΑ»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48471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sz="6600" dirty="0"/>
              <a:t>Ευχαριστώ πολύ</a:t>
            </a:r>
          </a:p>
          <a:p>
            <a:pPr algn="ctr">
              <a:buNone/>
            </a:pPr>
            <a:r>
              <a:rPr lang="el-GR" sz="6600" dirty="0"/>
              <a:t> για</a:t>
            </a:r>
          </a:p>
          <a:p>
            <a:pPr algn="ctr">
              <a:buNone/>
            </a:pPr>
            <a:r>
              <a:rPr lang="el-GR" sz="6600" dirty="0"/>
              <a:t> την προσοχή σας</a:t>
            </a:r>
          </a:p>
        </p:txBody>
      </p:sp>
    </p:spTree>
    <p:extLst>
      <p:ext uri="{BB962C8B-B14F-4D97-AF65-F5344CB8AC3E}">
        <p14:creationId xmlns:p14="http://schemas.microsoft.com/office/powerpoint/2010/main" val="251405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Συγκριτικές αντιστοιχίες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Κάμερα – Ανθρώπινος Οφθαλμός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99456" y="1700809"/>
            <a:ext cx="4248472" cy="5040560"/>
          </a:xfrm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defRPr/>
            </a:pPr>
            <a:r>
              <a:rPr lang="el-GR" dirty="0" smtClean="0"/>
              <a:t>Κάμερα – φωτοευαίσθητο                            		υλικό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dirty="0" smtClean="0"/>
              <a:t>Φωτογραφικός Φακός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l-GR" dirty="0" smtClean="0"/>
              <a:t>                                                                                   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dirty="0" smtClean="0"/>
              <a:t>Κλείστρο</a:t>
            </a:r>
            <a:r>
              <a:rPr lang="en-US" dirty="0" smtClean="0"/>
              <a:t>.</a:t>
            </a:r>
            <a:endParaRPr lang="el-GR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l-GR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dirty="0" smtClean="0"/>
              <a:t>Διάφραγμα</a:t>
            </a:r>
            <a:r>
              <a:rPr lang="en-US" dirty="0" smtClean="0"/>
              <a:t>.</a:t>
            </a:r>
            <a:endParaRPr lang="el-GR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l-GR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dirty="0" smtClean="0"/>
              <a:t>Φιλμ ή Φωτοστοιχείο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6791325" y="1700213"/>
            <a:ext cx="5400675" cy="4137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dirty="0"/>
              <a:t>Οφθαλμός </a:t>
            </a:r>
            <a:r>
              <a:rPr lang="en-US" dirty="0"/>
              <a:t>–</a:t>
            </a:r>
            <a:r>
              <a:rPr lang="el-GR" dirty="0"/>
              <a:t> </a:t>
            </a:r>
            <a:r>
              <a:rPr lang="el-GR" dirty="0" smtClean="0"/>
              <a:t>Εγκέφαλος.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l-GR" dirty="0" smtClean="0"/>
              <a:t>                                                                                                                                               </a:t>
            </a:r>
            <a:endParaRPr lang="el-GR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dirty="0" smtClean="0"/>
              <a:t>Κερατοειδής </a:t>
            </a:r>
            <a:r>
              <a:rPr lang="el-GR" dirty="0"/>
              <a:t>– κρυσταλοειδής </a:t>
            </a:r>
            <a:r>
              <a:rPr lang="el-GR" dirty="0" smtClean="0"/>
              <a:t>			φακός</a:t>
            </a:r>
            <a:r>
              <a:rPr lang="en-US" dirty="0"/>
              <a:t>.</a:t>
            </a:r>
            <a:endParaRPr lang="el-GR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dirty="0"/>
              <a:t>Βλέφαρο</a:t>
            </a:r>
            <a:r>
              <a:rPr lang="en-US" dirty="0" smtClean="0"/>
              <a:t>.</a:t>
            </a:r>
            <a:endParaRPr lang="el-GR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l-GR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dirty="0"/>
              <a:t>Ίριδα</a:t>
            </a:r>
            <a:r>
              <a:rPr lang="en-US" dirty="0" smtClean="0"/>
              <a:t>.</a:t>
            </a:r>
            <a:endParaRPr lang="el-GR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l-GR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dirty="0"/>
              <a:t>Αμφιβληστροειδής</a:t>
            </a:r>
            <a:r>
              <a:rPr lang="en-US" dirty="0"/>
              <a:t>.</a:t>
            </a:r>
            <a:endParaRPr lang="el-GR" dirty="0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6096000" y="1844824"/>
            <a:ext cx="0" cy="38404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1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134" t="10093" r="21259" b="5891"/>
          <a:stretch/>
        </p:blipFill>
        <p:spPr>
          <a:xfrm rot="60000">
            <a:off x="2048468" y="44633"/>
            <a:ext cx="6912864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4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738" t="22700" r="20863" b="11501"/>
          <a:stretch/>
        </p:blipFill>
        <p:spPr>
          <a:xfrm rot="60000">
            <a:off x="1473844" y="112487"/>
            <a:ext cx="9217024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Οφθαλμός - Εγκέφαλος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1026" name="Picture 2" descr="C:\Users\ARAVANTINOS\Desktop\imagesX8HFB9C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844" y="1772816"/>
            <a:ext cx="9628312" cy="4023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899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1268760"/>
            <a:ext cx="6466113" cy="4320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400" y="1772816"/>
            <a:ext cx="1964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/>
              <a:t>ΠΡΟΣΑΡΜΟΓΗ</a:t>
            </a:r>
          </a:p>
          <a:p>
            <a:pPr algn="ctr"/>
            <a:r>
              <a:rPr lang="en-US" dirty="0" smtClean="0"/>
              <a:t>(accommodation)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15680" y="764704"/>
            <a:ext cx="351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εστίαση σε μακρινό αντικείμενο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32104" y="764704"/>
            <a:ext cx="334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εστίαση σε κοντινό αντικείμενο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55840" y="5723964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υπερωπία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43974" y="572396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μυωπία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7731" y="4149080"/>
            <a:ext cx="2520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/>
              <a:t>ΑΤΕΛΕΙΕΣ </a:t>
            </a:r>
          </a:p>
          <a:p>
            <a:pPr algn="ctr"/>
            <a:r>
              <a:rPr lang="el-GR" dirty="0" smtClean="0"/>
              <a:t>ΑΝΘΡΩΠΙΝΗΣ ΟΡΑΣΗΣ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75720" y="6361583"/>
            <a:ext cx="7619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Manual of Photography, E. Allen &amp; S. </a:t>
            </a:r>
            <a:r>
              <a:rPr lang="en-US" sz="1400" dirty="0" err="1" smtClean="0"/>
              <a:t>Triantaphillidou</a:t>
            </a:r>
            <a:r>
              <a:rPr lang="en-US" sz="1400" dirty="0" smtClean="0"/>
              <a:t>, 10th </a:t>
            </a:r>
            <a:r>
              <a:rPr lang="en-US" sz="1400" dirty="0" err="1" smtClean="0"/>
              <a:t>ed</a:t>
            </a:r>
            <a:r>
              <a:rPr lang="en-US" sz="1400" dirty="0" smtClean="0"/>
              <a:t>, Focal Press, Elsevier LTD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87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699629" y="160940"/>
            <a:ext cx="5472608" cy="701731"/>
          </a:xfrm>
        </p:spPr>
        <p:txBody>
          <a:bodyPr>
            <a:spAutoFit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Στερεοσκοπική όραση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989989"/>
            <a:ext cx="5472608" cy="5120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344" y="6341334"/>
            <a:ext cx="7619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Manual of Photography, E. Allen &amp; S. </a:t>
            </a:r>
            <a:r>
              <a:rPr lang="en-US" sz="1400" dirty="0" err="1" smtClean="0"/>
              <a:t>Triantaphillidou</a:t>
            </a:r>
            <a:r>
              <a:rPr lang="en-US" sz="1400" dirty="0" smtClean="0"/>
              <a:t>, 10th </a:t>
            </a:r>
            <a:r>
              <a:rPr lang="en-US" sz="1400" dirty="0" err="1" smtClean="0"/>
              <a:t>ed</a:t>
            </a:r>
            <a:r>
              <a:rPr lang="en-US" sz="1400" dirty="0" smtClean="0"/>
              <a:t>, Focal Press, Elsevier LTD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42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7955</TotalTime>
  <Words>826</Words>
  <Application>Microsoft Office PowerPoint</Application>
  <PresentationFormat>Widescreen</PresentationFormat>
  <Paragraphs>164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Tahoma</vt:lpstr>
      <vt:lpstr>Office Theme</vt:lpstr>
      <vt:lpstr>Θέμα του Office</vt:lpstr>
      <vt:lpstr>1_Office Theme</vt:lpstr>
      <vt:lpstr>1_Θέμα του Office</vt:lpstr>
      <vt:lpstr> ΑΝΘΡΩΠΙΝΟΣ ΟΦΘΑΛΜΟΣ   ΜΗΧΑΝΙΣΜΟΣ ΟΡΑΣΗΣ</vt:lpstr>
      <vt:lpstr>Κυριαρχία της όρασης</vt:lpstr>
      <vt:lpstr>Ανθρώπινος Οφθαλμός - Κάμερα</vt:lpstr>
      <vt:lpstr>Συγκριτικές αντιστοιχίες Κάμερα – Ανθρώπινος Οφθαλμός</vt:lpstr>
      <vt:lpstr>PowerPoint Presentation</vt:lpstr>
      <vt:lpstr>PowerPoint Presentation</vt:lpstr>
      <vt:lpstr>Οφθαλμός - Εγκέφαλος </vt:lpstr>
      <vt:lpstr>PowerPoint Presentation</vt:lpstr>
      <vt:lpstr>Στερεοσκοπική όραση</vt:lpstr>
      <vt:lpstr>Διοπτικά κριτήρια</vt:lpstr>
      <vt:lpstr>Τρισδιάστατη απεικόνιση Δύο οφθαλμοί – ένας εγκέφαλος</vt:lpstr>
      <vt:lpstr>Ανθρώπινος αμφιβληστροειδής</vt:lpstr>
      <vt:lpstr>Αμφιβληστροειδής</vt:lpstr>
      <vt:lpstr>Ραβδία - Κωνία</vt:lpstr>
      <vt:lpstr>Ραβδία (rods) – Κωνία (cones)</vt:lpstr>
      <vt:lpstr>Ροδοψίνη, Οπτικό Ερέθισμα (0.5nm)</vt:lpstr>
      <vt:lpstr>Μηχανισμός όρασης  (cis – trans)</vt:lpstr>
      <vt:lpstr>Ραβδία (rods) – Κωνία (cones)</vt:lpstr>
      <vt:lpstr>Ραβδία (Rods) Ανθρώπινου αμφιβληστροειδή</vt:lpstr>
      <vt:lpstr>Κωνία  (Cones) Ανθρώπινου αμφιβληστροειδή</vt:lpstr>
      <vt:lpstr>PowerPoint Presentation</vt:lpstr>
      <vt:lpstr>PowerPoint Presentation</vt:lpstr>
      <vt:lpstr>Όλα τα χρώματα του υπολογιστή 256 x 256 x 256 = 16.8 εκατ. χρώματα</vt:lpstr>
      <vt:lpstr>Ραβδία (rods) – Κωνία (cones)</vt:lpstr>
      <vt:lpstr>Περιοχές  Όρασης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ΧΡΩΜΑ</dc:title>
  <dc:creator>user</dc:creator>
  <cp:lastModifiedBy>Microsoft account</cp:lastModifiedBy>
  <cp:revision>125</cp:revision>
  <dcterms:created xsi:type="dcterms:W3CDTF">2010-05-24T07:45:24Z</dcterms:created>
  <dcterms:modified xsi:type="dcterms:W3CDTF">2024-12-07T14:42:12Z</dcterms:modified>
</cp:coreProperties>
</file>