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0"/>
  </p:notesMasterIdLst>
  <p:handoutMasterIdLst>
    <p:handoutMasterId r:id="rId51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10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257" r:id="rId43"/>
    <p:sldId id="262" r:id="rId44"/>
    <p:sldId id="264" r:id="rId45"/>
    <p:sldId id="269" r:id="rId46"/>
    <p:sldId id="270" r:id="rId47"/>
    <p:sldId id="266" r:id="rId48"/>
    <p:sldId id="261" r:id="rId49"/>
  </p:sldIdLst>
  <p:sldSz cx="9144000" cy="6858000" type="screen4x3"/>
  <p:notesSz cx="7104063" cy="10234613"/>
  <p:custDataLst>
    <p:tags r:id="rId5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82" d="100"/>
          <a:sy n="82" d="100"/>
        </p:scale>
        <p:origin x="89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6/12/2024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6/12/2024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E9D9-475B-44BA-AD2C-BA152BB2A5E6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862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09AED9-2298-441B-A213-FB0A5DCDBF31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6759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4D14BD-0036-4F5E-B955-D3C233430FB0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12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3746CF-3A10-4DCF-B797-D9598911F0F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8456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25F30E-C07E-4BD9-8587-A4B17BFC1FFE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7237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Τίτλος, 2 Αντικείμενα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69CD425-90AC-46F4-A807-D63C3936197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9902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comcast.net/~dssweb/intro_to_stereo.htm" TargetMode="External"/><Relationship Id="rId7" Type="http://schemas.openxmlformats.org/officeDocument/2006/relationships/hyperlink" Target="https://creativecommons.org/licenses/by-sa/2.5/deed.en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User:Morven" TargetMode="External"/><Relationship Id="rId5" Type="http://schemas.openxmlformats.org/officeDocument/2006/relationships/hyperlink" Target="https://commons.wikimedia.org/wiki/File:Stereo_Realist.jpg" TargetMode="Externa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awood.com/simple-stereo-photography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vl.uic.edu/cavern/agave/EVLStereo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dametrix.co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ocularity.org/page20.php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jectorcentral.com/Christie-Montage_LX33.htm" TargetMode="External"/><Relationship Id="rId5" Type="http://schemas.openxmlformats.org/officeDocument/2006/relationships/hyperlink" Target="http://www.stereo3d.com/projection.htm" TargetMode="External"/><Relationship Id="rId4" Type="http://schemas.openxmlformats.org/officeDocument/2006/relationships/hyperlink" Target="https://www.stereoscopy.com/faq/slideprojection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imationoptions.com/photobphi/polarized-3d-glass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arallax_barrier_vs_lenticular_screen.svg" TargetMode="External"/><Relationship Id="rId7" Type="http://schemas.openxmlformats.org/officeDocument/2006/relationships/hyperlink" Target="http://cafecomdesenho.com/2011/02/como-funciona-o-3d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iki/User:Cmglee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fotoplastikon.stereos.pl/index2.html" TargetMode="External"/><Relationship Id="rId3" Type="http://schemas.openxmlformats.org/officeDocument/2006/relationships/image" Target="../media/image39.jpeg"/><Relationship Id="rId7" Type="http://schemas.openxmlformats.org/officeDocument/2006/relationships/hyperlink" Target="http://creativecommons.org/licenses/by-nc-sa/3.0/" TargetMode="External"/><Relationship Id="rId12" Type="http://schemas.openxmlformats.org/officeDocument/2006/relationships/hyperlink" Target="http://kb.eurovr-association.org/index.php/WG2.7_Terms_of_Reference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casaweb.google.com/115626375544587197467" TargetMode="External"/><Relationship Id="rId11" Type="http://schemas.openxmlformats.org/officeDocument/2006/relationships/hyperlink" Target="https://commons.wikimedia.org/wiki/User:Liftarn" TargetMode="External"/><Relationship Id="rId5" Type="http://schemas.openxmlformats.org/officeDocument/2006/relationships/hyperlink" Target="https://picasaweb.google.com/115626375544587197467/LeapIntoTheVoid02?fgl=true&amp;pli=1" TargetMode="External"/><Relationship Id="rId10" Type="http://schemas.openxmlformats.org/officeDocument/2006/relationships/hyperlink" Target="https://commons.wikimedia.org/wiki/File:Holmes_stereoscope.jpg" TargetMode="External"/><Relationship Id="rId4" Type="http://schemas.openxmlformats.org/officeDocument/2006/relationships/image" Target="../media/image40.jpeg"/><Relationship Id="rId9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3.jpeg"/><Relationship Id="rId7" Type="http://schemas.openxmlformats.org/officeDocument/2006/relationships/hyperlink" Target="https://creativecommons.org/licenses/by/2.0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deiby/" TargetMode="External"/><Relationship Id="rId11" Type="http://schemas.openxmlformats.org/officeDocument/2006/relationships/hyperlink" Target="http://tn01.blogspot.gr/2011/09/3d-technology-without-glasses-how-does.html" TargetMode="External"/><Relationship Id="rId5" Type="http://schemas.openxmlformats.org/officeDocument/2006/relationships/hyperlink" Target="https://www.flickr.com/photos/deiby/2741030309" TargetMode="External"/><Relationship Id="rId10" Type="http://schemas.openxmlformats.org/officeDocument/2006/relationships/hyperlink" Target="https://commons.wikimedia.org/wiki/User:Americasroof" TargetMode="External"/><Relationship Id="rId4" Type="http://schemas.openxmlformats.org/officeDocument/2006/relationships/image" Target="../media/image44.jpeg"/><Relationship Id="rId9" Type="http://schemas.openxmlformats.org/officeDocument/2006/relationships/hyperlink" Target="https://commons.wikimedia.org/wiki/File:Obama-3d-view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stylephoto.biz/194120-Holga-120-3D-Stereo-Camera" TargetMode="External"/><Relationship Id="rId4" Type="http://schemas.openxmlformats.org/officeDocument/2006/relationships/hyperlink" Target="http://goods.ruten.com.tw/item/show?21010256537282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abriel_Lippmann2.jpg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hyperlink" Target="https://commons.wikimedia.org/wiki/User:Pieter_Kuiper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3d.org/stereo_art/" TargetMode="External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Επιστημονική Φωτογραφία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23762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Στερεοσκοπική φωτογραφία</a:t>
            </a:r>
            <a:r>
              <a:rPr lang="en-US" sz="2600" dirty="0" smtClean="0"/>
              <a:t> - </a:t>
            </a:r>
            <a:r>
              <a:rPr lang="el-GR" sz="2600" dirty="0"/>
              <a:t>Αρχή λειτουργίας, Στερεοσκοπικές διατάξεις, </a:t>
            </a:r>
            <a:r>
              <a:rPr lang="el-GR" sz="2600" dirty="0" smtClean="0"/>
              <a:t>Δημιουργία ζεύγους στερεοσκοπικών </a:t>
            </a:r>
            <a:r>
              <a:rPr lang="el-GR" sz="2600" dirty="0"/>
              <a:t>φωτογραφιών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Αθανάσιος </a:t>
            </a:r>
            <a:r>
              <a:rPr lang="el-GR" sz="2400" dirty="0" err="1" smtClean="0"/>
              <a:t>Αραβαντινός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Φωτογραφίας και Οπτικοακουστικών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AVANTINOS\Desktop\PP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88195"/>
            <a:ext cx="5561383" cy="676656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220072" y="88195"/>
            <a:ext cx="3816424" cy="584775"/>
          </a:xfrm>
        </p:spPr>
        <p:txBody>
          <a:bodyPr wrap="square">
            <a:spAutoFit/>
          </a:bodyPr>
          <a:lstStyle/>
          <a:p>
            <a:pPr algn="ctr"/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Αρχή λειτουργίας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41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Τρισδιάστατη απεικόνιση</a:t>
            </a:r>
            <a:br>
              <a:rPr lang="el-GR" dirty="0" smtClean="0"/>
            </a:br>
            <a:r>
              <a:rPr lang="el-GR" dirty="0" smtClean="0"/>
              <a:t>Δύο οφθαλμοί – ένας εγκέφαλος</a:t>
            </a:r>
            <a:endParaRPr lang="el-GR" dirty="0"/>
          </a:p>
        </p:txBody>
      </p:sp>
      <p:pic>
        <p:nvPicPr>
          <p:cNvPr id="7170" name="Picture 2" descr="C:\Users\ARAVANTINOS\Desktop\images[3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0754" y="2420888"/>
            <a:ext cx="4977310" cy="2160240"/>
          </a:xfrm>
          <a:prstGeom prst="rect">
            <a:avLst/>
          </a:prstGeom>
          <a:noFill/>
        </p:spPr>
      </p:pic>
      <p:pic>
        <p:nvPicPr>
          <p:cNvPr id="7171" name="Picture 3" descr="C:\Users\ARAVANTINOS\Desktop\imagesCAGILNW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547790" cy="4219459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14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Τα τρία «διακριτά» στάδια </a:t>
            </a:r>
            <a:br>
              <a:rPr lang="el-GR" dirty="0" smtClean="0"/>
            </a:br>
            <a:r>
              <a:rPr lang="el-GR" dirty="0" smtClean="0"/>
              <a:t>της στερεοσκοπίας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l-GR" sz="3200" dirty="0" smtClean="0"/>
              <a:t>Λήψη στερεοσκοπικών εικόνων (</a:t>
            </a:r>
            <a:r>
              <a:rPr lang="en-US" sz="3200" dirty="0" smtClean="0"/>
              <a:t>Shooting)</a:t>
            </a:r>
            <a:r>
              <a:rPr lang="el-GR" sz="3200" dirty="0" smtClean="0"/>
              <a:t>.</a:t>
            </a:r>
            <a:endParaRPr lang="en-US" sz="3200" dirty="0" smtClean="0"/>
          </a:p>
          <a:p>
            <a:pPr>
              <a:lnSpc>
                <a:spcPct val="125000"/>
              </a:lnSpc>
            </a:pPr>
            <a:r>
              <a:rPr lang="el-GR" sz="3200" dirty="0" smtClean="0"/>
              <a:t>Διαχείριση στερεοσκοπικών εικόνων (</a:t>
            </a:r>
            <a:r>
              <a:rPr lang="en-US" sz="3200" dirty="0" smtClean="0"/>
              <a:t>Mounting)</a:t>
            </a:r>
            <a:r>
              <a:rPr lang="el-GR" sz="3200" dirty="0" smtClean="0"/>
              <a:t>.</a:t>
            </a:r>
            <a:endParaRPr lang="en-US" sz="3200" dirty="0" smtClean="0"/>
          </a:p>
          <a:p>
            <a:pPr>
              <a:lnSpc>
                <a:spcPct val="125000"/>
              </a:lnSpc>
            </a:pPr>
            <a:r>
              <a:rPr lang="el-GR" sz="3200" dirty="0" smtClean="0"/>
              <a:t>Παρατήρηση στερεοσκοπικών εικόνων (</a:t>
            </a:r>
            <a:r>
              <a:rPr lang="en-US" sz="3200" dirty="0" smtClean="0"/>
              <a:t>Viewing)</a:t>
            </a:r>
            <a:r>
              <a:rPr lang="el-GR" sz="3200" dirty="0" smtClean="0"/>
              <a:t>.</a:t>
            </a:r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80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Φωτογραφικός εξοπλισμός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52528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l-GR" sz="3200" dirty="0" smtClean="0"/>
              <a:t>Στέρεο – Κάμερα.</a:t>
            </a:r>
          </a:p>
          <a:p>
            <a:pPr>
              <a:lnSpc>
                <a:spcPct val="125000"/>
              </a:lnSpc>
            </a:pPr>
            <a:r>
              <a:rPr lang="el-GR" sz="3200" dirty="0" smtClean="0"/>
              <a:t>Διάταξη με διαχωριστή δέσμης.</a:t>
            </a:r>
          </a:p>
          <a:p>
            <a:pPr>
              <a:lnSpc>
                <a:spcPct val="125000"/>
              </a:lnSpc>
            </a:pPr>
            <a:r>
              <a:rPr lang="el-GR" sz="3200" dirty="0" smtClean="0"/>
              <a:t>Χρήση δύο συγχρονισμένων φωτογραφικών μηχανών ταυτόχρονης λήψης.</a:t>
            </a:r>
          </a:p>
          <a:p>
            <a:pPr>
              <a:lnSpc>
                <a:spcPct val="125000"/>
              </a:lnSpc>
            </a:pPr>
            <a:r>
              <a:rPr lang="el-GR" sz="3200" dirty="0" smtClean="0"/>
              <a:t>Διαδοχικές λήψεις από μια φωτογραφική μηχανή.</a:t>
            </a:r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96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Στέρεο Κάμερες</a:t>
            </a:r>
            <a:endParaRPr lang="el-GR" dirty="0"/>
          </a:p>
        </p:txBody>
      </p:sp>
      <p:pic>
        <p:nvPicPr>
          <p:cNvPr id="5122" name="Picture 2" descr="C:\Users\ARAVANTINOS\Desktop\3DIntroPictures-004a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5600" y="1988840"/>
            <a:ext cx="4978400" cy="3319463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4499992" y="532429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home.comcast.net</a:t>
            </a:r>
            <a:endParaRPr lang="el-GR" sz="1200" dirty="0">
              <a:latin typeface="+mn-lt"/>
            </a:endParaRPr>
          </a:p>
        </p:txBody>
      </p:sp>
      <p:pic>
        <p:nvPicPr>
          <p:cNvPr id="5" name="Picture 2" descr="File:Stereo Realis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988840"/>
            <a:ext cx="4235624" cy="31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730246" y="5231961"/>
            <a:ext cx="2583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Stereo </a:t>
            </a:r>
            <a:r>
              <a:rPr lang="en-US" sz="1200" dirty="0" smtClean="0">
                <a:latin typeface="+mn-lt"/>
                <a:hlinkClick r:id="rId5"/>
              </a:rPr>
              <a:t>Realist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6" tooltip="User:Morven"/>
              </a:rPr>
              <a:t>Morven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7"/>
              </a:rPr>
              <a:t>CC BY-SA 2.5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65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Διαχωριστής εισερχόμενης δέσμης</a:t>
            </a:r>
            <a:endParaRPr lang="el-GR" dirty="0"/>
          </a:p>
        </p:txBody>
      </p:sp>
      <p:pic>
        <p:nvPicPr>
          <p:cNvPr id="4" name="Content Placeholder 3" descr="C:\Users\ARAVANTINOS\Desktop\beamsplitter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9992" y="2564904"/>
            <a:ext cx="4561672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8" name="Picture 2" descr="C:\Users\ARAVANTINOS\Desktop\imagesCAZ17WJ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56792"/>
            <a:ext cx="4326047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499991" y="5949280"/>
            <a:ext cx="45365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seawood.com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71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Συγχρονισμένες, ανεξάρτητες φωτογραφικές μηχανές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4" name="Picture 2" descr="https://www.evl.uic.edu/cavern/agave/EVLStereo/EVL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83849"/>
            <a:ext cx="3705852" cy="33433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evl.uic.edu/cavern/agave/EVLStereo/index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783849"/>
            <a:ext cx="3592513" cy="33433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339752" y="531224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evl.uic.edu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22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000" dirty="0" smtClean="0"/>
              <a:t>Συγχρονισμένες, ανεξάρτητες φωτογραφικές μηχανές</a:t>
            </a:r>
            <a:endParaRPr lang="el-GR" sz="4000" dirty="0"/>
          </a:p>
        </p:txBody>
      </p:sp>
      <p:pic>
        <p:nvPicPr>
          <p:cNvPr id="1026" name="Picture 2" descr="C:\Users\ARAVANTINOS\Desktop\twinv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50703" y="1412776"/>
            <a:ext cx="4842594" cy="4701719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3995936" y="6242827"/>
            <a:ext cx="11651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ledametrix.com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58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Μια φωτογραφική μηχανή, </a:t>
            </a:r>
            <a:br>
              <a:rPr lang="el-GR" dirty="0" smtClean="0"/>
            </a:br>
            <a:r>
              <a:rPr lang="el-GR" dirty="0" smtClean="0"/>
              <a:t>δυο διαδοχικές λήψεις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4" name="AutoShape 2" descr="https://i.kinja-img.com/gawker-media/image/upload/18fbuyksjgpum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6" name="Picture 4" descr="https://i.kinja-img.com/gawker-media/image/upload/18fbuyksjgpum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622" y="1556792"/>
            <a:ext cx="5844756" cy="436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Αρχές </a:t>
            </a:r>
            <a:r>
              <a:rPr lang="el-GR" dirty="0" err="1" smtClean="0"/>
              <a:t>στερεοφωτογράφησης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9816" y="1196752"/>
            <a:ext cx="8229600" cy="489654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Στερεοσκοπική βάση το 1/30 της</a:t>
            </a:r>
            <a:r>
              <a:rPr lang="en-US" sz="2800" dirty="0" smtClean="0"/>
              <a:t> </a:t>
            </a:r>
            <a:r>
              <a:rPr lang="el-GR" sz="2800" dirty="0" smtClean="0"/>
              <a:t>πιο κοντινής απόστασης από το θέμα.</a:t>
            </a:r>
          </a:p>
          <a:p>
            <a:r>
              <a:rPr lang="el-GR" sz="2800" dirty="0" smtClean="0"/>
              <a:t>Οπτικοί άξονες φωτογραφικών φακών αυστηρά παράλληλοι μεταξύ τους.</a:t>
            </a:r>
          </a:p>
          <a:p>
            <a:r>
              <a:rPr lang="el-GR" sz="2800" dirty="0" smtClean="0"/>
              <a:t>Μετακίνηση χωρίς κατακόρυφη παράλλαξη.</a:t>
            </a:r>
          </a:p>
          <a:p>
            <a:r>
              <a:rPr lang="el-GR" sz="2800" dirty="0" smtClean="0"/>
              <a:t>Δημιουργία μεγάλου βάθους πεδίου.</a:t>
            </a:r>
          </a:p>
          <a:p>
            <a:r>
              <a:rPr lang="el-GR" sz="2800" dirty="0" smtClean="0"/>
              <a:t>Απόλυτη σταθερότητα στο θέμα.</a:t>
            </a:r>
          </a:p>
          <a:p>
            <a:r>
              <a:rPr lang="el-GR" sz="2800" dirty="0" smtClean="0"/>
              <a:t>Σταθερή απόσταση, όχι διαφορά κλίμακας.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Ανθρώπινος Οφθαλμός - Κάμερα</a:t>
            </a:r>
            <a:endParaRPr lang="el-G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823" y="1196975"/>
            <a:ext cx="5712354" cy="5040313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374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Στερεοσκοπική Βάση </a:t>
            </a:r>
            <a:br>
              <a:rPr lang="el-GR" dirty="0" smtClean="0"/>
            </a:br>
            <a:r>
              <a:rPr lang="en-US" dirty="0" smtClean="0"/>
              <a:t>		 </a:t>
            </a:r>
            <a:r>
              <a:rPr lang="el-GR" dirty="0" smtClean="0"/>
              <a:t>«</a:t>
            </a:r>
            <a:r>
              <a:rPr lang="el-GR" dirty="0" smtClean="0"/>
              <a:t>Ο νόμος του 1/30» </a:t>
            </a:r>
            <a:r>
              <a:rPr lang="en-US" dirty="0" smtClean="0"/>
              <a:t>		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508197"/>
            <a:ext cx="8229600" cy="4680520"/>
          </a:xfrm>
        </p:spPr>
        <p:txBody>
          <a:bodyPr>
            <a:normAutofit/>
          </a:bodyPr>
          <a:lstStyle/>
          <a:p>
            <a:r>
              <a:rPr lang="el-GR" sz="2800" dirty="0" err="1" smtClean="0"/>
              <a:t>Υπερεστιακό</a:t>
            </a:r>
            <a:r>
              <a:rPr lang="el-GR" sz="2800" dirty="0" smtClean="0"/>
              <a:t> σημείο: Το κοντινότερο σημείο του χώρου που απεικονίζεται με ευκρίνεια όταν ο φωτογραφικός φακός είναι εστιασμένος στο άπειρο.</a:t>
            </a:r>
          </a:p>
          <a:p>
            <a:endParaRPr lang="el-GR" sz="2800" dirty="0" smtClean="0"/>
          </a:p>
          <a:p>
            <a:r>
              <a:rPr lang="el-GR" sz="2800" dirty="0" smtClean="0"/>
              <a:t>Ο ανθρώπινος οφθαλμός με εστίαση στο άπειρο μπορεί να αντιλαμβάνεται αντικείμενα καλά εστιασμένα τα οποία όμως βρίσκονται σε απόσταση 2</a:t>
            </a:r>
            <a:r>
              <a:rPr lang="en-US" sz="2800" dirty="0" smtClean="0"/>
              <a:t>m</a:t>
            </a:r>
            <a:r>
              <a:rPr lang="el-GR" sz="2800" dirty="0" smtClean="0"/>
              <a:t> και</a:t>
            </a:r>
            <a:r>
              <a:rPr lang="en-US" sz="2800" dirty="0" smtClean="0"/>
              <a:t> </a:t>
            </a:r>
            <a:r>
              <a:rPr lang="el-GR" sz="2800" dirty="0" smtClean="0"/>
              <a:t>μακρύτερα. 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00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AVANTINOS\Desktop\displayViewer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916832"/>
            <a:ext cx="4299315" cy="3891735"/>
          </a:xfrm>
          <a:prstGeom prst="rect">
            <a:avLst/>
          </a:prstGeom>
          <a:noFill/>
        </p:spPr>
      </p:pic>
      <p:pic>
        <p:nvPicPr>
          <p:cNvPr id="3075" name="Picture 3" descr="C:\Users\ARAVANTINOS\Desktop\sceneCamera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9085" y="2060848"/>
            <a:ext cx="4319593" cy="3767751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Στερεοσκοπική Βάση </a:t>
            </a:r>
            <a:br>
              <a:rPr lang="el-GR" dirty="0" smtClean="0"/>
            </a:br>
            <a:r>
              <a:rPr lang="en-US" dirty="0" smtClean="0"/>
              <a:t>		  </a:t>
            </a:r>
            <a:r>
              <a:rPr lang="el-GR" dirty="0" smtClean="0"/>
              <a:t>«</a:t>
            </a:r>
            <a:r>
              <a:rPr lang="el-GR" dirty="0" smtClean="0"/>
              <a:t>Ο νόμος του 1/30» </a:t>
            </a:r>
            <a:r>
              <a:rPr lang="en-US" dirty="0" smtClean="0"/>
              <a:t>		</a:t>
            </a:r>
            <a:r>
              <a:rPr lang="el-GR" sz="3000" b="0" dirty="0" smtClean="0"/>
              <a:t>2/3</a:t>
            </a:r>
            <a:endParaRPr lang="el-GR" sz="3000" b="0" dirty="0"/>
          </a:p>
        </p:txBody>
      </p:sp>
      <p:sp>
        <p:nvSpPr>
          <p:cNvPr id="5" name="Ορθογώνιο 4"/>
          <p:cNvSpPr/>
          <p:nvPr/>
        </p:nvSpPr>
        <p:spPr>
          <a:xfrm>
            <a:off x="4139952" y="6093296"/>
            <a:ext cx="11582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binocularity.org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56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Ισχύει : Α / Ν</a:t>
            </a:r>
            <a:r>
              <a:rPr lang="en-US" sz="2800" dirty="0" smtClean="0"/>
              <a:t>c</a:t>
            </a:r>
            <a:r>
              <a:rPr lang="el-GR" sz="2800" dirty="0" smtClean="0"/>
              <a:t> = 0.06</a:t>
            </a:r>
            <a:r>
              <a:rPr lang="en-US" sz="2800" dirty="0" smtClean="0"/>
              <a:t>5 m</a:t>
            </a:r>
            <a:r>
              <a:rPr lang="el-GR" sz="2800" dirty="0" smtClean="0"/>
              <a:t> /</a:t>
            </a:r>
            <a:r>
              <a:rPr lang="en-US" sz="2800" dirty="0" smtClean="0"/>
              <a:t> 2 m</a:t>
            </a:r>
          </a:p>
          <a:p>
            <a:pPr algn="ctr">
              <a:buNone/>
            </a:pP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δηλαδή : 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/ Ν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 / 30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Παράδειγμα: </a:t>
            </a:r>
            <a:r>
              <a:rPr lang="el-GR" sz="2800" dirty="0" smtClean="0"/>
              <a:t>για </a:t>
            </a:r>
            <a:r>
              <a:rPr lang="el-GR" sz="2800" dirty="0" smtClean="0"/>
              <a:t>ελάχιστη απόσταση στα </a:t>
            </a:r>
            <a:r>
              <a:rPr lang="el-GR" sz="2800" b="1" dirty="0" smtClean="0"/>
              <a:t>6</a:t>
            </a:r>
            <a:r>
              <a:rPr lang="en-US" sz="2800" b="1" dirty="0" smtClean="0"/>
              <a:t>m</a:t>
            </a:r>
            <a:r>
              <a:rPr lang="en-US" sz="2800" dirty="0" smtClean="0"/>
              <a:t> </a:t>
            </a:r>
            <a:r>
              <a:rPr lang="el-GR" sz="2800" dirty="0" smtClean="0"/>
              <a:t>η στερεοσκοπική βάση υπολογίζεται σε </a:t>
            </a:r>
            <a:endParaRPr lang="en-US" sz="2800" dirty="0" smtClean="0"/>
          </a:p>
          <a:p>
            <a:pPr indent="1588" algn="ctr">
              <a:buNone/>
            </a:pPr>
            <a:r>
              <a:rPr lang="el-GR" sz="2800" dirty="0" smtClean="0"/>
              <a:t>600</a:t>
            </a:r>
            <a:r>
              <a:rPr lang="en-US" sz="2800" dirty="0" smtClean="0"/>
              <a:t>cm</a:t>
            </a:r>
            <a:r>
              <a:rPr lang="el-GR" sz="2800" dirty="0" smtClean="0"/>
              <a:t> / 30</a:t>
            </a:r>
            <a:r>
              <a:rPr lang="en-US" sz="2800" dirty="0" smtClean="0"/>
              <a:t> = </a:t>
            </a:r>
            <a:r>
              <a:rPr lang="el-GR" sz="2800" b="1" dirty="0" smtClean="0"/>
              <a:t>20</a:t>
            </a:r>
            <a:r>
              <a:rPr lang="en-US" sz="2800" b="1" dirty="0" smtClean="0"/>
              <a:t>cm</a:t>
            </a:r>
            <a:r>
              <a:rPr lang="el-GR" sz="2800" dirty="0" smtClean="0"/>
              <a:t>. 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251520" y="188640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dirty="0" smtClean="0"/>
              <a:t>Στερεοσκοπική Βάση </a:t>
            </a:r>
            <a:br>
              <a:rPr lang="el-GR" dirty="0" smtClean="0"/>
            </a:br>
            <a:r>
              <a:rPr lang="en-US" dirty="0" smtClean="0"/>
              <a:t>		  </a:t>
            </a:r>
            <a:r>
              <a:rPr lang="el-GR" dirty="0" smtClean="0"/>
              <a:t>«Ο νόμος του 1/30» </a:t>
            </a:r>
            <a:r>
              <a:rPr lang="en-US" dirty="0" smtClean="0"/>
              <a:t>		</a:t>
            </a:r>
            <a:r>
              <a:rPr lang="en-US" sz="3000" b="0" dirty="0" smtClean="0"/>
              <a:t>3</a:t>
            </a:r>
            <a:r>
              <a:rPr lang="el-GR" sz="3000" b="0" dirty="0" smtClean="0"/>
              <a:t>/3</a:t>
            </a:r>
            <a:endParaRPr lang="el-GR" sz="30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868600"/>
            <a:ext cx="3384376" cy="294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Ζεύγη </a:t>
            </a:r>
            <a:br>
              <a:rPr lang="el-GR" dirty="0" smtClean="0"/>
            </a:br>
            <a:r>
              <a:rPr lang="el-GR" dirty="0" smtClean="0"/>
              <a:t>Στερεοσκοπικών φωτογραφιών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pic>
        <p:nvPicPr>
          <p:cNvPr id="2050" name="Picture 2" descr="C:\Users\ARAVANTINOS\Desktop\imagesCAAGPA2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80103" y="1700808"/>
            <a:ext cx="3170397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Users\ARAVANTINOS\Desktop\images[5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889" y="1700808"/>
            <a:ext cx="3178399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C:\Users\ARAVANTINOS\Desktop\imagesCAZ2R91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365104"/>
            <a:ext cx="2808312" cy="20986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3" name="Picture 5" descr="C:\Users\ARAVANTINOS\Desktop\imagesCAQZ5AM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365103"/>
            <a:ext cx="3153762" cy="20986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33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AVANTINOS\Desktop\images[5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916832"/>
            <a:ext cx="2605650" cy="2171375"/>
          </a:xfrm>
          <a:prstGeom prst="rect">
            <a:avLst/>
          </a:prstGeom>
          <a:noFill/>
        </p:spPr>
      </p:pic>
      <p:pic>
        <p:nvPicPr>
          <p:cNvPr id="6147" name="Picture 3" descr="C:\Users\ARAVANTINOS\Desktop\imagesCAQZ5A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3246263" cy="2160240"/>
          </a:xfrm>
          <a:prstGeom prst="rect">
            <a:avLst/>
          </a:prstGeom>
          <a:noFill/>
        </p:spPr>
      </p:pic>
      <p:pic>
        <p:nvPicPr>
          <p:cNvPr id="6148" name="Picture 4" descr="C:\Users\ARAVANTINOS\Desktop\image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1128"/>
            <a:ext cx="2605650" cy="1944216"/>
          </a:xfrm>
          <a:prstGeom prst="rect">
            <a:avLst/>
          </a:prstGeom>
          <a:noFill/>
        </p:spPr>
      </p:pic>
      <p:pic>
        <p:nvPicPr>
          <p:cNvPr id="6149" name="Picture 5" descr="C:\Users\ARAVANTINOS\Desktop\philae_trajan_stereogram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614800"/>
            <a:ext cx="4800600" cy="1789113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Ζεύγη </a:t>
            </a:r>
            <a:br>
              <a:rPr lang="el-GR" dirty="0" smtClean="0"/>
            </a:br>
            <a:r>
              <a:rPr lang="el-GR" dirty="0" smtClean="0"/>
              <a:t>Στερεοσκοπικών φωτογραφιών </a:t>
            </a:r>
            <a:r>
              <a:rPr lang="el-GR" sz="3000" b="0" dirty="0"/>
              <a:t>2</a:t>
            </a:r>
            <a:r>
              <a:rPr lang="el-GR" sz="3000" b="0" dirty="0" smtClean="0"/>
              <a:t>/3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41941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AVANTINOS\Desktop\imagesCALP0CM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8498" y="1772816"/>
            <a:ext cx="2953422" cy="1894648"/>
          </a:xfrm>
          <a:prstGeom prst="rect">
            <a:avLst/>
          </a:prstGeom>
          <a:noFill/>
        </p:spPr>
      </p:pic>
      <p:pic>
        <p:nvPicPr>
          <p:cNvPr id="11267" name="Picture 3" descr="C:\Users\ARAVANTINOS\Desktop\imag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97409"/>
            <a:ext cx="4128797" cy="1656184"/>
          </a:xfrm>
          <a:prstGeom prst="rect">
            <a:avLst/>
          </a:prstGeom>
          <a:noFill/>
        </p:spPr>
      </p:pic>
      <p:pic>
        <p:nvPicPr>
          <p:cNvPr id="11268" name="Picture 4" descr="C:\Users\ARAVANTINOS\Desktop\imagesCAT7RTF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05121"/>
            <a:ext cx="3354472" cy="2232248"/>
          </a:xfrm>
          <a:prstGeom prst="rect">
            <a:avLst/>
          </a:prstGeom>
          <a:noFill/>
        </p:spPr>
      </p:pic>
      <p:pic>
        <p:nvPicPr>
          <p:cNvPr id="11269" name="Picture 5" descr="C:\Users\ARAVANTINOS\Desktop\images[4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37369"/>
            <a:ext cx="2952328" cy="2089850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Ζεύγη </a:t>
            </a:r>
            <a:br>
              <a:rPr lang="el-GR" dirty="0" smtClean="0"/>
            </a:br>
            <a:r>
              <a:rPr lang="el-GR" dirty="0" smtClean="0"/>
              <a:t>Στερεοσκοπικών φωτογραφιών </a:t>
            </a:r>
            <a:r>
              <a:rPr lang="el-GR" sz="3000" b="0" dirty="0"/>
              <a:t>3</a:t>
            </a:r>
            <a:r>
              <a:rPr lang="el-GR" sz="3000" b="0" dirty="0" smtClean="0"/>
              <a:t>/3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834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Στερεοσκοπική παρατήρηση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 smtClean="0"/>
              <a:t>Απαιτείται από τον ανθρώπινο παρατηρητή η ουσιαστική αποσύνδεση των εξής δύο ανεξάρτητων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(;)</a:t>
            </a:r>
            <a:r>
              <a:rPr lang="el-GR" dirty="0" smtClean="0"/>
              <a:t> μηχανισμών.</a:t>
            </a:r>
          </a:p>
          <a:p>
            <a:pPr algn="ctr">
              <a:buNone/>
            </a:pPr>
            <a:endParaRPr lang="el-GR" dirty="0" smtClean="0"/>
          </a:p>
          <a:p>
            <a:r>
              <a:rPr lang="el-GR" dirty="0" smtClean="0"/>
              <a:t>ΠΡΟΣΑΡΜΟΓΗ ΟΦΘΑΛΜΩΝ για κοντινή όραση (εστίαση κοντά).</a:t>
            </a:r>
          </a:p>
          <a:p>
            <a:r>
              <a:rPr lang="el-GR" dirty="0" smtClean="0"/>
              <a:t>ΣΥΓΚΛΙΣΗ ΟΠΤΙΚΩΝ ΑΞΟΝΩΝ για μακρινή όραση</a:t>
            </a:r>
            <a:r>
              <a:rPr lang="en-US" dirty="0" smtClean="0"/>
              <a:t> </a:t>
            </a:r>
            <a:r>
              <a:rPr lang="el-GR" dirty="0" smtClean="0"/>
              <a:t>(παράλληλοι άξονες).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82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Μέθοδοι παρουσίασης και θέασης στερεοφωτογραφιών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Στερεοσκόπιο </a:t>
            </a:r>
            <a:r>
              <a:rPr lang="en-US" sz="2800" dirty="0" smtClean="0"/>
              <a:t>(</a:t>
            </a:r>
            <a:r>
              <a:rPr lang="el-GR" sz="2800" dirty="0" smtClean="0"/>
              <a:t>Ανακλαστικό</a:t>
            </a:r>
            <a:r>
              <a:rPr lang="en-US" sz="2800" dirty="0" smtClean="0"/>
              <a:t>)</a:t>
            </a:r>
            <a:r>
              <a:rPr lang="el-GR" sz="2800" dirty="0" smtClean="0"/>
              <a:t>.</a:t>
            </a:r>
          </a:p>
          <a:p>
            <a:r>
              <a:rPr lang="el-GR" sz="2800" dirty="0" smtClean="0"/>
              <a:t>Στερεοσκόπιο </a:t>
            </a:r>
            <a:r>
              <a:rPr lang="en-US" sz="2800" dirty="0" smtClean="0"/>
              <a:t>(</a:t>
            </a:r>
            <a:r>
              <a:rPr lang="el-GR" sz="2800" dirty="0" smtClean="0"/>
              <a:t>Διαθλαστικό</a:t>
            </a:r>
            <a:r>
              <a:rPr lang="en-US" sz="2800" dirty="0" smtClean="0"/>
              <a:t>)</a:t>
            </a:r>
            <a:r>
              <a:rPr lang="el-GR" sz="2800" dirty="0" smtClean="0"/>
              <a:t>.</a:t>
            </a:r>
          </a:p>
          <a:p>
            <a:r>
              <a:rPr lang="el-GR" sz="2800" dirty="0" smtClean="0"/>
              <a:t>Στερεοσκοπική προβολή με πολωτικά φίλτρα (Διάταξη προβολής, Επιλογή οθόνης, Συνδυασμός Διαφανειών, Κατανομή θέσεων σε θεατές).</a:t>
            </a: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09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Ζεύγη συσκευών προβολής</a:t>
            </a:r>
            <a:endParaRPr lang="el-GR" dirty="0"/>
          </a:p>
        </p:txBody>
      </p:sp>
      <p:pic>
        <p:nvPicPr>
          <p:cNvPr id="9218" name="Picture 2" descr="C:\Users\ARAVANTINOS\Desktop\imagesCAWTF0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12053" y="1250643"/>
            <a:ext cx="3520387" cy="2394381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4098" name="Picture 2" descr="Stereo Proj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12" y="1747747"/>
            <a:ext cx="5832648" cy="330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292694" y="5184191"/>
            <a:ext cx="3045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stereoscopy.com</a:t>
            </a:r>
            <a:endParaRPr lang="el-GR" sz="1200" dirty="0">
              <a:latin typeface="+mn-lt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172855" y="6309320"/>
            <a:ext cx="10467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stereo3d.com</a:t>
            </a:r>
            <a:endParaRPr lang="el-GR" sz="1200" dirty="0"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431182" y="3687505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projectorcentral.com</a:t>
            </a:r>
            <a:endParaRPr lang="el-GR" sz="1200" dirty="0">
              <a:latin typeface="+mn-lt"/>
            </a:endParaRPr>
          </a:p>
        </p:txBody>
      </p:sp>
      <p:pic>
        <p:nvPicPr>
          <p:cNvPr id="9219" name="Picture 3" descr="C:\Users\ARAVANTINOS\Desktop\imagesCAR929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4149080"/>
            <a:ext cx="2808312" cy="2095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22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Δια δραστικές οθόνες</a:t>
            </a:r>
            <a:br>
              <a:rPr lang="el-GR" dirty="0" smtClean="0"/>
            </a:br>
            <a:r>
              <a:rPr lang="el-GR" dirty="0" smtClean="0"/>
              <a:t>Έγχρωμα – Πολωτικά φίλτρα</a:t>
            </a:r>
            <a:endParaRPr lang="el-GR" dirty="0"/>
          </a:p>
        </p:txBody>
      </p:sp>
      <p:pic>
        <p:nvPicPr>
          <p:cNvPr id="1026" name="Picture 2" descr="C:\Users\ARAVANTINOS\Desktop\3-d-glasses-traditional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541" y="1988840"/>
            <a:ext cx="4341659" cy="2952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ARAVANTINOS\Desktop\image00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8054" y="1988840"/>
            <a:ext cx="3690410" cy="2952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2411760" y="52347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animationoptions.com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46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Συγκριτικές αντιστοιχίες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Κάμερα – Ανθρώπινος Οφθαλμός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700808"/>
            <a:ext cx="3456384" cy="504056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Κάμερα – φωτοευαίσθητο υλικό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Φωτογραφικός Φακός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None/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Κλείστρο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Διάφραγμα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Φιλμ ή Φωτοστοιχείο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860032" y="1700808"/>
            <a:ext cx="4038600" cy="41370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dirty="0" smtClean="0"/>
              <a:t>Οφθαλμός </a:t>
            </a:r>
            <a:r>
              <a:rPr lang="en-US" sz="2400" dirty="0" smtClean="0"/>
              <a:t>–</a:t>
            </a:r>
            <a:r>
              <a:rPr lang="el-GR" sz="2400" dirty="0" smtClean="0"/>
              <a:t> Εγκέφαλος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  <a:buNone/>
              <a:defRPr/>
            </a:pPr>
            <a:endParaRPr lang="el-GR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dirty="0" smtClean="0"/>
              <a:t>Κερατοειδής – κρυσταλοειδής φακός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dirty="0" smtClean="0"/>
              <a:t>Βλέφαρο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dirty="0" smtClean="0"/>
              <a:t>Ίριδα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dirty="0" smtClean="0"/>
              <a:t>Αμφιβληστροειδής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644008" y="1844824"/>
            <a:ext cx="0" cy="3456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80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Lenticular </a:t>
            </a:r>
            <a:r>
              <a:rPr lang="el-GR" dirty="0" smtClean="0"/>
              <a:t>Οθόνες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pic>
        <p:nvPicPr>
          <p:cNvPr id="5122" name="Picture 2" descr="File:Parallax barrier vs lenticular scre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10344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46168" y="6348883"/>
            <a:ext cx="295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Parallax barrier vs lenticular </a:t>
            </a:r>
            <a:r>
              <a:rPr lang="en-US" sz="1200" dirty="0" smtClean="0">
                <a:latin typeface="+mn-lt"/>
                <a:hlinkClick r:id="rId3"/>
              </a:rPr>
              <a:t>screen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Cmglee"/>
              </a:rPr>
              <a:t>Cmglee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  <p:pic>
        <p:nvPicPr>
          <p:cNvPr id="5124" name="Picture 4" descr="Lenticular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1844824"/>
            <a:ext cx="4936748" cy="35283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322326" y="549658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7"/>
              </a:rPr>
              <a:t>cafecomdesenho.com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60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Τρισδιάστατη παρουσίαση</a:t>
            </a:r>
            <a:endParaRPr lang="el-GR" dirty="0"/>
          </a:p>
        </p:txBody>
      </p:sp>
      <p:pic>
        <p:nvPicPr>
          <p:cNvPr id="10242" name="Picture 2" descr="C:\Users\ARAVANTINOS\Desktop\imagesCA7733N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1580" y="4149080"/>
            <a:ext cx="3028392" cy="2268371"/>
          </a:xfrm>
          <a:prstGeom prst="rect">
            <a:avLst/>
          </a:prstGeom>
          <a:noFill/>
        </p:spPr>
      </p:pic>
      <p:pic>
        <p:nvPicPr>
          <p:cNvPr id="10244" name="Picture 4" descr="C:\Users\ARAVANTINOS\Desktop\imag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08" y="1268760"/>
            <a:ext cx="3284790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pic>
        <p:nvPicPr>
          <p:cNvPr id="6146" name="Picture 2" descr="https://lh3.googleusercontent.com/-8wmCgaHqXQ0/SP5prifAUgI/AAAAAAAABpk/01L5R0HICOA/s720-Ic42/DSCF0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451" y="3645024"/>
            <a:ext cx="2736304" cy="26640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4663228" y="6338276"/>
            <a:ext cx="3508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Leap Into the Void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6"/>
              </a:rPr>
              <a:t>Michael </a:t>
            </a:r>
            <a:r>
              <a:rPr lang="en-US" sz="1200" dirty="0" err="1" smtClean="0">
                <a:latin typeface="+mn-lt"/>
                <a:hlinkClick r:id="rId6"/>
              </a:rPr>
              <a:t>Buitron</a:t>
            </a:r>
            <a:r>
              <a:rPr lang="el-GR" sz="1200" dirty="0" smtClean="0">
                <a:latin typeface="+mn-lt"/>
                <a:hlinkClick r:id="rId6"/>
              </a:rPr>
              <a:t> </a:t>
            </a:r>
            <a:r>
              <a:rPr lang="en-US" sz="1200" dirty="0" smtClean="0">
                <a:latin typeface="+mn-lt"/>
                <a:hlinkClick r:id="rId6"/>
              </a:rPr>
              <a:t>photos</a:t>
            </a:r>
            <a:r>
              <a:rPr lang="el-GR" sz="1200" dirty="0" smtClean="0">
                <a:latin typeface="+mn-lt"/>
                <a:hlinkClick r:id="rId6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7"/>
              </a:rPr>
              <a:t>CC BY-NC-SA 3.0</a:t>
            </a:r>
            <a:endParaRPr lang="en-US" sz="1200" dirty="0">
              <a:latin typeface="+mn-lt"/>
            </a:endParaRPr>
          </a:p>
        </p:txBody>
      </p:sp>
      <p:sp>
        <p:nvSpPr>
          <p:cNvPr id="5" name="Ορθογώνιο 4"/>
          <p:cNvSpPr/>
          <p:nvPr/>
        </p:nvSpPr>
        <p:spPr>
          <a:xfrm rot="16200000">
            <a:off x="7377808" y="2608521"/>
            <a:ext cx="16519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8"/>
              </a:rPr>
              <a:t>fotoplastikon.stereos.pl</a:t>
            </a:r>
            <a:endParaRPr lang="el-GR" sz="1200" dirty="0">
              <a:latin typeface="+mn-lt"/>
            </a:endParaRPr>
          </a:p>
        </p:txBody>
      </p:sp>
      <p:pic>
        <p:nvPicPr>
          <p:cNvPr id="6148" name="Picture 4" descr="File:Holmes stereoscope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2507464" cy="24703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7"/>
          <p:cNvSpPr/>
          <p:nvPr/>
        </p:nvSpPr>
        <p:spPr>
          <a:xfrm>
            <a:off x="1290331" y="3739107"/>
            <a:ext cx="2433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10"/>
              </a:rPr>
              <a:t>Holmes </a:t>
            </a:r>
            <a:r>
              <a:rPr lang="en-US" sz="1200" dirty="0" smtClean="0">
                <a:latin typeface="+mn-lt"/>
                <a:hlinkClick r:id="rId10"/>
              </a:rPr>
              <a:t>stereoscope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11" tooltip="User:Liftarn"/>
              </a:rPr>
              <a:t>Liftarn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70772" y="633827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12"/>
              </a:rPr>
              <a:t>kb.eurovr-association.org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901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Στερεοσκοπική προβολή</a:t>
            </a:r>
            <a:endParaRPr lang="el-GR" dirty="0"/>
          </a:p>
        </p:txBody>
      </p:sp>
      <p:pic>
        <p:nvPicPr>
          <p:cNvPr id="1026" name="Picture 2" descr="C:\Users\ARAVANTINOS\Desktop\imagesCAGXKRM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6167" y="1700807"/>
            <a:ext cx="3169193" cy="2101313"/>
          </a:xfrm>
          <a:prstGeom prst="rect">
            <a:avLst/>
          </a:prstGeom>
          <a:noFill/>
        </p:spPr>
      </p:pic>
      <p:pic>
        <p:nvPicPr>
          <p:cNvPr id="8194" name="Picture 2" descr="C:\Users\ARAVANTINOS\Desktop\imagesCA10QZ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84784"/>
            <a:ext cx="1872208" cy="2823658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pic>
        <p:nvPicPr>
          <p:cNvPr id="7172" name="Picture 4" descr="https://farm4.staticflickr.com/3173/2741030309_0f8e3a0ac4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3716" y="4459838"/>
            <a:ext cx="2460104" cy="184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7"/>
          <p:cNvSpPr/>
          <p:nvPr/>
        </p:nvSpPr>
        <p:spPr>
          <a:xfrm>
            <a:off x="1177112" y="6319462"/>
            <a:ext cx="2613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ViewMaster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6" tooltip="Go to Deiby's photostream"/>
              </a:rPr>
              <a:t>Deiby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7"/>
              </a:rPr>
              <a:t>CC BY 2.0</a:t>
            </a:r>
            <a:endParaRPr lang="en-US" sz="1200" dirty="0">
              <a:latin typeface="+mn-lt"/>
            </a:endParaRPr>
          </a:p>
        </p:txBody>
      </p:sp>
      <p:pic>
        <p:nvPicPr>
          <p:cNvPr id="7174" name="Picture 6" descr="File:Obama-3d-view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272" y="4207646"/>
            <a:ext cx="3169193" cy="207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7"/>
          <p:cNvSpPr/>
          <p:nvPr/>
        </p:nvSpPr>
        <p:spPr>
          <a:xfrm>
            <a:off x="4754619" y="6304917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9"/>
              </a:rPr>
              <a:t>Obama-3d-view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10" tooltip="User:Americasroof"/>
              </a:rPr>
              <a:t>Americasroof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019752" y="3778149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11"/>
              </a:rPr>
              <a:t>tn01.blogspot.gr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36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03" y="2068"/>
            <a:ext cx="8229600" cy="707886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View-Master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534277" y="5445224"/>
            <a:ext cx="2793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By sally from Toronto, Canada </a:t>
            </a:r>
            <a:r>
              <a:rPr lang="en-US" sz="1200" dirty="0" smtClean="0"/>
              <a:t>– Uploaded </a:t>
            </a:r>
            <a:r>
              <a:rPr lang="en-US" sz="1200" dirty="0"/>
              <a:t>by Skeezix1000, CC BY 2.0, https://commons.wikimedia.org/w/index.php?curid=8998629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5" y="1417862"/>
            <a:ext cx="3898838" cy="3898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54452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By </a:t>
            </a:r>
            <a:r>
              <a:rPr lang="en-US" sz="1200" dirty="0" err="1"/>
              <a:t>ThePassenger</a:t>
            </a:r>
            <a:r>
              <a:rPr lang="en-US" sz="1200" dirty="0"/>
              <a:t> - Own work, CC BY-SA 3.0, https://commons.wikimedia.org/w/index.php?curid=6487023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67830"/>
            <a:ext cx="3888432" cy="35219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48079" y="1288627"/>
            <a:ext cx="3912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A View-Master Model E of the 1950s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003" y="919295"/>
            <a:ext cx="34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r>
              <a:rPr lang="el-GR" dirty="0" smtClean="0"/>
              <a:t>φωτογραφίες: 7 στερεοζεύγη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Εφαρμογές εικονικής πραγματικότητας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/>
          <a:lstStyle/>
          <a:p>
            <a:r>
              <a:rPr lang="el-GR" dirty="0" smtClean="0"/>
              <a:t>Φωτογραμμετρία (Τοπογραφία, Αρχιτεκτονική).</a:t>
            </a:r>
          </a:p>
          <a:p>
            <a:r>
              <a:rPr lang="el-GR" dirty="0" smtClean="0"/>
              <a:t>Ιατρική (π.χ. Στέρεο – Ακτινογραφίες).</a:t>
            </a:r>
          </a:p>
          <a:p>
            <a:r>
              <a:rPr lang="el-GR" dirty="0" smtClean="0"/>
              <a:t>Εκπαίδευση (π.χ. Στέρεο – Χημεία</a:t>
            </a:r>
            <a:r>
              <a:rPr lang="el-GR" dirty="0" smtClean="0"/>
              <a:t>).</a:t>
            </a:r>
            <a:endParaRPr lang="en-US" dirty="0" smtClean="0"/>
          </a:p>
          <a:p>
            <a:r>
              <a:rPr lang="el-GR" dirty="0" smtClean="0"/>
              <a:t>Εξερεύνηση διαστήματος (π.χ. </a:t>
            </a:r>
            <a:r>
              <a:rPr lang="en-US" dirty="0"/>
              <a:t>Mars Exploration Rovers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n-US" dirty="0" smtClean="0"/>
              <a:t>NASA)</a:t>
            </a:r>
            <a:endParaRPr lang="el-GR" dirty="0" smtClean="0"/>
          </a:p>
          <a:p>
            <a:r>
              <a:rPr lang="el-GR" dirty="0" smtClean="0"/>
              <a:t>Μικροσκοπία.</a:t>
            </a:r>
          </a:p>
          <a:p>
            <a:r>
              <a:rPr lang="el-GR" dirty="0" smtClean="0"/>
              <a:t>Στέρεο – Ραδιογραφίες.</a:t>
            </a:r>
          </a:p>
          <a:p>
            <a:r>
              <a:rPr lang="el-GR" dirty="0" smtClean="0"/>
              <a:t>Αυτό Στερεοσκοπία (</a:t>
            </a:r>
            <a:r>
              <a:rPr lang="en-US" dirty="0" smtClean="0"/>
              <a:t>Lenticular)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54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dirty="0" smtClean="0"/>
              <a:t>Στερεοσκοπική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Pinhole camera</a:t>
            </a:r>
            <a:endParaRPr lang="el-GR" dirty="0" smtClean="0"/>
          </a:p>
        </p:txBody>
      </p:sp>
      <p:pic>
        <p:nvPicPr>
          <p:cNvPr id="4608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02974"/>
            <a:ext cx="4108886" cy="2978154"/>
          </a:xfr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51475"/>
            <a:ext cx="3779426" cy="2736304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539552" y="4658652"/>
            <a:ext cx="4176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goods.ruten.com.tw</a:t>
            </a:r>
            <a:endParaRPr lang="el-GR" sz="1200" dirty="0">
              <a:latin typeface="+mn-lt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572000" y="59492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freestylephoto.biz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Στερεοσκοπικές Ενώσεις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Stereoscopy Society</a:t>
            </a:r>
          </a:p>
          <a:p>
            <a:pPr>
              <a:buNone/>
            </a:pPr>
            <a:r>
              <a:rPr lang="en-US" dirty="0" smtClean="0"/>
              <a:t>  London (United Kingdom), 1893</a:t>
            </a:r>
          </a:p>
          <a:p>
            <a:pPr>
              <a:buNone/>
            </a:pPr>
            <a:r>
              <a:rPr lang="en-US" dirty="0" smtClean="0"/>
              <a:t>  www. Stereoscopicsociety.org.uk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International Stereoscopic Union (ISU)</a:t>
            </a:r>
          </a:p>
          <a:p>
            <a:pPr>
              <a:buNone/>
            </a:pPr>
            <a:r>
              <a:rPr lang="en-US" dirty="0" smtClean="0"/>
              <a:t>  Zurich (Switzerland), 1975</a:t>
            </a:r>
          </a:p>
          <a:p>
            <a:pPr>
              <a:buNone/>
            </a:pPr>
            <a:r>
              <a:rPr lang="en-US" dirty="0" smtClean="0"/>
              <a:t>  www.isu3d.org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40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Integral Photography (IP)</a:t>
            </a:r>
            <a:br>
              <a:rPr lang="en-US" dirty="0" smtClean="0"/>
            </a:br>
            <a:r>
              <a:rPr lang="en-US" dirty="0" smtClean="0"/>
              <a:t>Gabriel Lippmann (1908)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pic>
        <p:nvPicPr>
          <p:cNvPr id="8194" name="Picture 2" descr="File:Gabriel Lippman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9973" y="1340768"/>
            <a:ext cx="2974107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96136" y="563159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Gabriel </a:t>
            </a:r>
            <a:r>
              <a:rPr lang="en-US" sz="1200" dirty="0" smtClean="0">
                <a:latin typeface="+mn-lt"/>
                <a:hlinkClick r:id="rId3"/>
              </a:rPr>
              <a:t>Lippmann2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Pieter Kuiper"/>
              </a:rPr>
              <a:t>Pieter Kuiper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pic>
        <p:nvPicPr>
          <p:cNvPr id="1027" name="Picture 3" descr="C:\Users\ARAVANTINOS\Desktop\images[7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16832"/>
            <a:ext cx="5669280" cy="2943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60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9228" y="60212"/>
            <a:ext cx="6141368" cy="908720"/>
          </a:xfrm>
        </p:spPr>
        <p:txBody>
          <a:bodyPr/>
          <a:lstStyle/>
          <a:p>
            <a:pPr algn="ctr"/>
            <a:r>
              <a:rPr lang="en-US" dirty="0" smtClean="0"/>
              <a:t>Integral Photography (IP)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084551"/>
            <a:ext cx="7200800" cy="5040560"/>
          </a:xfrm>
        </p:spPr>
        <p:txBody>
          <a:bodyPr>
            <a:normAutofit lnSpcReduction="10000"/>
          </a:bodyPr>
          <a:lstStyle/>
          <a:p>
            <a:pPr>
              <a:lnSpc>
                <a:spcPct val="125000"/>
              </a:lnSpc>
            </a:pPr>
            <a:r>
              <a:rPr lang="el-GR" sz="2800" dirty="0" smtClean="0"/>
              <a:t>Πρόκειται για φωτογράφιση μέσω σειριακής διάταξης από μικροσκοπικούς φακούς </a:t>
            </a:r>
            <a:r>
              <a:rPr lang="el-GR" sz="2800" dirty="0" smtClean="0"/>
              <a:t>(0.02– 1.00</a:t>
            </a:r>
            <a:r>
              <a:rPr lang="en-US" sz="2800" dirty="0" smtClean="0"/>
              <a:t>mm) </a:t>
            </a:r>
            <a:r>
              <a:rPr lang="el-GR" sz="2800" dirty="0" smtClean="0"/>
              <a:t>όπου </a:t>
            </a:r>
            <a:r>
              <a:rPr lang="el-GR" sz="2800" dirty="0" smtClean="0"/>
              <a:t>το φωτοευαίσθητο υλικό βρίσκεται στο κοινό εστιακό επίπεδό τους.</a:t>
            </a:r>
          </a:p>
          <a:p>
            <a:pPr algn="just">
              <a:lnSpc>
                <a:spcPct val="125000"/>
              </a:lnSpc>
            </a:pPr>
            <a:r>
              <a:rPr lang="el-GR" sz="2800" dirty="0" smtClean="0"/>
              <a:t>Η αναπαράσταση πραγματοποιείται μέσω του ίδιου ακριβώς συστήματος των </a:t>
            </a:r>
            <a:r>
              <a:rPr lang="el-GR" sz="2800" dirty="0" err="1" smtClean="0"/>
              <a:t>μίκρο</a:t>
            </a:r>
            <a:r>
              <a:rPr lang="el-GR" sz="2800" dirty="0" smtClean="0"/>
              <a:t> φακών με φωτισμό από πίσω και επιτυγχάνεται έτσι η παράλλαξη της θεματολογίας. 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48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dirty="0" smtClean="0"/>
              <a:t>3</a:t>
            </a:r>
            <a:r>
              <a:rPr lang="en-US" dirty="0" smtClean="0"/>
              <a:t>D - New York 2010</a:t>
            </a:r>
            <a:br>
              <a:rPr lang="en-US" dirty="0" smtClean="0"/>
            </a:br>
            <a:r>
              <a:rPr lang="en-US" dirty="0" smtClean="0"/>
              <a:t>(Paul Aaron Johnson)</a:t>
            </a:r>
            <a:endParaRPr lang="el-GR" dirty="0"/>
          </a:p>
        </p:txBody>
      </p:sp>
      <p:pic>
        <p:nvPicPr>
          <p:cNvPr id="1028" name="Picture 4" descr="C:\Users\ARAVANTINOS\Desktop\paj01sm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4753" y="2276872"/>
            <a:ext cx="4874495" cy="3059683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4355976" y="5445224"/>
            <a:ext cx="7327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ny3d.org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59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3</a:t>
            </a:r>
            <a:r>
              <a:rPr lang="en-US" dirty="0" smtClean="0"/>
              <a:t>D </a:t>
            </a:r>
            <a:r>
              <a:rPr lang="el-GR" dirty="0" smtClean="0"/>
              <a:t>– απεικόνιση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l-GR" sz="2800" dirty="0" smtClean="0"/>
              <a:t>Η μέθοδος της απεικόνισης μιας σκηνής σε δισδιάστατα μέσα που με κατάλληλο όμως συνδυασμό μεταξύ τους και σε παρατήρηση με ειδικές οπτικές διατάξεις δημιουργεί στον παρατηρητή την ψευδαίσθηση του τρισδιάστατου</a:t>
            </a:r>
            <a:r>
              <a:rPr lang="en-US" sz="2800" dirty="0" smtClean="0"/>
              <a:t>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1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STEREOSCOPIC PHOTOGRAPHY, Arthur W. Judge, Chapman &amp; Hall LTD, 1950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MAGIC IMAGES, A Handbook of Stereo Photography, G. R. </a:t>
            </a:r>
            <a:r>
              <a:rPr lang="en-US" dirty="0" err="1" smtClean="0"/>
              <a:t>Ogram</a:t>
            </a:r>
            <a:r>
              <a:rPr lang="en-US" dirty="0" smtClean="0"/>
              <a:t> 2001, Stafford</a:t>
            </a:r>
            <a:r>
              <a:rPr lang="el-GR" dirty="0" smtClean="0"/>
              <a:t>.</a:t>
            </a:r>
          </a:p>
          <a:p>
            <a:r>
              <a:rPr lang="en-US" dirty="0" smtClean="0"/>
              <a:t>3D DISPLAY SYSTEMS, Nick Holliman, University of Durham, 2005.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60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Αθανάσιος </a:t>
            </a:r>
            <a:r>
              <a:rPr lang="el-GR" sz="2000" dirty="0" err="1" smtClean="0"/>
              <a:t>Αραβαντινός</a:t>
            </a:r>
            <a:r>
              <a:rPr lang="en-US" sz="2000" dirty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Αθανάσιος </a:t>
            </a:r>
            <a:r>
              <a:rPr lang="el-GR" sz="2000" dirty="0" err="1" smtClean="0"/>
              <a:t>Αραβαντινός</a:t>
            </a:r>
            <a:r>
              <a:rPr lang="el-GR" sz="2000" dirty="0"/>
              <a:t>. «Επιστημονική Φωτογραφία (Θ). </a:t>
            </a:r>
            <a:r>
              <a:rPr lang="el-GR" sz="2000" dirty="0" smtClean="0"/>
              <a:t>Ενότητα </a:t>
            </a:r>
            <a:r>
              <a:rPr lang="en-US" sz="2000" smtClean="0"/>
              <a:t>2: </a:t>
            </a:r>
            <a:r>
              <a:rPr lang="el-GR" sz="2000" dirty="0"/>
              <a:t>Στερεοσκοπική φωτογραφία - Αρχή λειτουργίας, Στερεοσκοπικές διατάξεις, </a:t>
            </a:r>
            <a:r>
              <a:rPr lang="el-GR" sz="2000" dirty="0" smtClean="0"/>
              <a:t>Δημιουργία ζεύγους στερεοσκοπικών </a:t>
            </a:r>
            <a:r>
              <a:rPr lang="el-GR" sz="2000" dirty="0"/>
              <a:t>φωτογραφιών».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</a:t>
            </a:r>
            <a:r>
              <a:rPr lang="el-GR" sz="1800" dirty="0" smtClean="0"/>
              <a:t>.  </a:t>
            </a:r>
            <a:r>
              <a:rPr lang="el-GR" sz="1800" dirty="0"/>
              <a:t>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</a:t>
            </a:r>
            <a:r>
              <a:rPr lang="el-GR" sz="1800" dirty="0" smtClean="0"/>
              <a:t>διαφάνεια «</a:t>
            </a:r>
            <a:r>
              <a:rPr lang="el-GR" sz="1800" dirty="0"/>
              <a:t>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αναφέρονται στο «Σημείωμα Χρήσης </a:t>
            </a:r>
            <a:r>
              <a:rPr lang="el-GR" sz="1800" dirty="0"/>
              <a:t>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3</a:t>
            </a:r>
            <a:r>
              <a:rPr lang="en-US" dirty="0">
                <a:solidFill>
                  <a:prstClr val="black"/>
                </a:solidFill>
              </a:rPr>
              <a:t>D </a:t>
            </a:r>
            <a:r>
              <a:rPr lang="el-GR" dirty="0">
                <a:solidFill>
                  <a:prstClr val="black"/>
                </a:solidFill>
              </a:rPr>
              <a:t>– απεικόνιση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0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l-GR" sz="2800" dirty="0" smtClean="0"/>
              <a:t>Παράλλαξη ανθρώπινης όρασης είναι η φαινομενική διαφοροποίηση των εικόνων που αντιστοιχούν στο κάθε ένα οφθαλμό ξεχωριστά εξ’ αιτίας της διαφορετικής γεωμετρικής τους θέσης στο ανθρώπινο σώμα. 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27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Ιστορική αναδρομή στερεοσκοπίας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504056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280 </a:t>
            </a:r>
            <a:r>
              <a:rPr lang="el-GR" sz="2800" dirty="0" err="1" smtClean="0"/>
              <a:t>π.Χ.</a:t>
            </a:r>
            <a:r>
              <a:rPr lang="el-GR" sz="2800" dirty="0" smtClean="0"/>
              <a:t> Ευκλείδης,</a:t>
            </a:r>
            <a:r>
              <a:rPr lang="en-US" sz="2800" dirty="0" smtClean="0"/>
              <a:t> </a:t>
            </a:r>
            <a:r>
              <a:rPr lang="el-GR" sz="2800" dirty="0" smtClean="0"/>
              <a:t>‘Πραγματεία στην Οπτική’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r>
              <a:rPr lang="el-GR" sz="2800" dirty="0" smtClean="0"/>
              <a:t>1484 </a:t>
            </a:r>
            <a:r>
              <a:rPr lang="en-US" sz="2800" dirty="0" smtClean="0"/>
              <a:t>Leonardo Da Vinci</a:t>
            </a:r>
            <a:r>
              <a:rPr lang="el-GR" sz="2800" dirty="0" smtClean="0"/>
              <a:t>, ανάγλυφο ανθρώπινης όρασης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1613 Francois </a:t>
            </a:r>
            <a:r>
              <a:rPr lang="en-US" sz="2800" dirty="0" err="1" smtClean="0"/>
              <a:t>Aguillonius</a:t>
            </a:r>
            <a:r>
              <a:rPr lang="el-GR" sz="2800" dirty="0" smtClean="0"/>
              <a:t>, </a:t>
            </a:r>
            <a:r>
              <a:rPr lang="el-GR" sz="2800" dirty="0" err="1" smtClean="0"/>
              <a:t>Διοφθάλμια</a:t>
            </a:r>
            <a:r>
              <a:rPr lang="el-GR" sz="2800" dirty="0" smtClean="0"/>
              <a:t> όραση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1838 Charles Wheatstone</a:t>
            </a:r>
            <a:r>
              <a:rPr lang="el-GR" sz="2800" dirty="0" smtClean="0"/>
              <a:t>, 1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ανακλαστικό στερεοσκόπιο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1839 Daguerre, Henry Fox Talbot</a:t>
            </a:r>
            <a:r>
              <a:rPr lang="el-GR" sz="2800" dirty="0" smtClean="0"/>
              <a:t>, ανακάλυψη φωτογραφικής μεθόδου</a:t>
            </a:r>
            <a:r>
              <a:rPr lang="en-US" sz="2800" dirty="0"/>
              <a:t>.</a:t>
            </a:r>
            <a:endParaRPr lang="en-US" sz="2800" dirty="0" smtClean="0"/>
          </a:p>
          <a:p>
            <a:endParaRPr lang="en-US" sz="2800" dirty="0" smtClean="0"/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5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Ιστορική αναδρομή στερεοσκοπίας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0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1844 Sir David Brewster</a:t>
            </a:r>
            <a:r>
              <a:rPr lang="el-GR" sz="2800" dirty="0" smtClean="0"/>
              <a:t>, 1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Διαθλαστικό στερεοσκόπιο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1850 – 1880 </a:t>
            </a:r>
            <a:r>
              <a:rPr lang="el-GR" sz="2800" dirty="0" smtClean="0"/>
              <a:t>Χρυσή Περίοδος Στερεοσκοπίας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r>
              <a:rPr lang="el-GR" sz="2800" dirty="0" smtClean="0"/>
              <a:t>1839 Ίδρυση της </a:t>
            </a:r>
            <a:r>
              <a:rPr lang="en-US" sz="2800" dirty="0" smtClean="0"/>
              <a:t>: London Stereoscopic Society.</a:t>
            </a:r>
          </a:p>
          <a:p>
            <a:r>
              <a:rPr lang="en-US" sz="2800" dirty="0" smtClean="0"/>
              <a:t>1940 </a:t>
            </a:r>
            <a:r>
              <a:rPr lang="el-GR" sz="2800" dirty="0" smtClean="0"/>
              <a:t>Αναβίωση Στερεοσκοπίας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r>
              <a:rPr lang="el-GR" sz="2800" dirty="0" smtClean="0"/>
              <a:t>1952 1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Τρισδιάστατη κινηματογραφική ταινία (</a:t>
            </a:r>
            <a:r>
              <a:rPr lang="en-US" sz="2800" dirty="0" smtClean="0"/>
              <a:t>L.A. USA).</a:t>
            </a: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76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/>
              <a:t>Μονοοπτικ</a:t>
            </a:r>
            <a:r>
              <a:rPr lang="el-GR" dirty="0" err="1"/>
              <a:t>ά</a:t>
            </a:r>
            <a:r>
              <a:rPr lang="el-GR" dirty="0" smtClean="0"/>
              <a:t> κριτήρια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Προσαρμογή οφθαλμού.</a:t>
            </a:r>
          </a:p>
          <a:p>
            <a:r>
              <a:rPr lang="el-GR" sz="2800" dirty="0" smtClean="0"/>
              <a:t>Φαινομενικό μέγεθος</a:t>
            </a:r>
            <a:r>
              <a:rPr lang="en-US" sz="2800" dirty="0" smtClean="0"/>
              <a:t> </a:t>
            </a:r>
            <a:r>
              <a:rPr lang="el-GR" sz="2800" dirty="0" smtClean="0"/>
              <a:t>αντικειμένου.</a:t>
            </a:r>
          </a:p>
          <a:p>
            <a:r>
              <a:rPr lang="el-GR" sz="2800" dirty="0" smtClean="0"/>
              <a:t>Φωτοσκίαση εξωτερικής του επιφάνειας.</a:t>
            </a:r>
          </a:p>
          <a:p>
            <a:r>
              <a:rPr lang="el-GR" sz="2800" dirty="0" smtClean="0"/>
              <a:t>Επικάλυψη από γειτονικά αντικείμενα.</a:t>
            </a:r>
          </a:p>
          <a:p>
            <a:r>
              <a:rPr lang="el-GR" sz="2800" dirty="0" smtClean="0"/>
              <a:t>Οριζόντια κίνηση οπτικού άξονα οφθαλμού.</a:t>
            </a:r>
          </a:p>
          <a:p>
            <a:r>
              <a:rPr lang="el-GR" sz="2800" dirty="0" smtClean="0"/>
              <a:t>Εκτίμηση απόστασης θέματος από οφθαλμό.</a:t>
            </a:r>
          </a:p>
          <a:p>
            <a:r>
              <a:rPr lang="el-GR" sz="2800" dirty="0" smtClean="0"/>
              <a:t>Γεωμετρική προοπτική.</a:t>
            </a: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09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/>
              <a:t>Διοπτικά</a:t>
            </a:r>
            <a:r>
              <a:rPr lang="el-GR" dirty="0" smtClean="0"/>
              <a:t> κριτήρια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l-GR" sz="2800" dirty="0" smtClean="0"/>
              <a:t>Το φαινόμενο της παράλλαξης.</a:t>
            </a:r>
          </a:p>
          <a:p>
            <a:endParaRPr lang="en-US" sz="2800" dirty="0" smtClean="0"/>
          </a:p>
          <a:p>
            <a:r>
              <a:rPr lang="el-GR" sz="2800" dirty="0" smtClean="0"/>
              <a:t>Η ύπαρξη της </a:t>
            </a:r>
            <a:r>
              <a:rPr lang="el-GR" sz="2800" dirty="0" err="1" smtClean="0"/>
              <a:t>διακορικής</a:t>
            </a:r>
            <a:r>
              <a:rPr lang="el-GR" sz="2800" dirty="0" smtClean="0"/>
              <a:t> απόστασης των ανθρώπινων οφθαλμών: </a:t>
            </a:r>
            <a:r>
              <a:rPr lang="en-US" sz="2800" dirty="0" smtClean="0"/>
              <a:t> </a:t>
            </a:r>
            <a:r>
              <a:rPr lang="el-GR" sz="2800" dirty="0" smtClean="0"/>
              <a:t>6.5</a:t>
            </a:r>
            <a:r>
              <a:rPr lang="en-US" sz="2800" dirty="0" smtClean="0"/>
              <a:t> cm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78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76e8bdb158ba9166052b4f926b56787cfdf9f"/>
</p:tagLst>
</file>

<file path=ppt/theme/theme1.xml><?xml version="1.0" encoding="utf-8"?>
<a:theme xmlns:a="http://schemas.openxmlformats.org/drawingml/2006/main" name="template">
  <a:themeElements>
    <a:clrScheme name="Προσαρμοσμένο 2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3189</TotalTime>
  <Words>1543</Words>
  <Application>Microsoft Office PowerPoint</Application>
  <PresentationFormat>On-screen Show (4:3)</PresentationFormat>
  <Paragraphs>258</Paragraphs>
  <Slides>47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Courier New</vt:lpstr>
      <vt:lpstr>Times New Roman</vt:lpstr>
      <vt:lpstr>Wingdings</vt:lpstr>
      <vt:lpstr>template</vt:lpstr>
      <vt:lpstr>OC_template_updated</vt:lpstr>
      <vt:lpstr>Επιστημονική Φωτογραφία (Θ)</vt:lpstr>
      <vt:lpstr>Ανθρώπινος Οφθαλμός - Κάμερα</vt:lpstr>
      <vt:lpstr>Συγκριτικές αντιστοιχίες Κάμερα – Ανθρώπινος Οφθαλμός</vt:lpstr>
      <vt:lpstr>3D – απεικόνιση 1/2</vt:lpstr>
      <vt:lpstr>3D – απεικόνιση 2/2</vt:lpstr>
      <vt:lpstr>Ιστορική αναδρομή στερεοσκοπίας 1/2</vt:lpstr>
      <vt:lpstr>Ιστορική αναδρομή στερεοσκοπίας 2/2</vt:lpstr>
      <vt:lpstr>Μονοοπτικά κριτήρια</vt:lpstr>
      <vt:lpstr>Διοπτικά κριτήρια</vt:lpstr>
      <vt:lpstr>Αρχή λειτουργίας 3D</vt:lpstr>
      <vt:lpstr>Τρισδιάστατη απεικόνιση Δύο οφθαλμοί – ένας εγκέφαλος</vt:lpstr>
      <vt:lpstr>Τα τρία «διακριτά» στάδια  της στερεοσκοπίας</vt:lpstr>
      <vt:lpstr>Φωτογραφικός εξοπλισμός</vt:lpstr>
      <vt:lpstr>Στέρεο Κάμερες</vt:lpstr>
      <vt:lpstr>Διαχωριστής εισερχόμενης δέσμης</vt:lpstr>
      <vt:lpstr>Συγχρονισμένες, ανεξάρτητες φωτογραφικές μηχανές</vt:lpstr>
      <vt:lpstr>Συγχρονισμένες, ανεξάρτητες φωτογραφικές μηχανές</vt:lpstr>
      <vt:lpstr>Μια φωτογραφική μηχανή,  δυο διαδοχικές λήψεις</vt:lpstr>
      <vt:lpstr>Αρχές στερεοφωτογράφησης</vt:lpstr>
      <vt:lpstr>Στερεοσκοπική Βάση     «Ο νόμος του 1/30»   1/3</vt:lpstr>
      <vt:lpstr>Στερεοσκοπική Βάση      «Ο νόμος του 1/30»   2/3</vt:lpstr>
      <vt:lpstr>PowerPoint Presentation</vt:lpstr>
      <vt:lpstr>Ζεύγη  Στερεοσκοπικών φωτογραφιών 1/3</vt:lpstr>
      <vt:lpstr>Ζεύγη  Στερεοσκοπικών φωτογραφιών 2/3</vt:lpstr>
      <vt:lpstr>Ζεύγη  Στερεοσκοπικών φωτογραφιών 3/3</vt:lpstr>
      <vt:lpstr>Στερεοσκοπική παρατήρηση</vt:lpstr>
      <vt:lpstr>Μέθοδοι παρουσίασης και θέασης στερεοφωτογραφιών</vt:lpstr>
      <vt:lpstr>Ζεύγη συσκευών προβολής</vt:lpstr>
      <vt:lpstr>Δια δραστικές οθόνες Έγχρωμα – Πολωτικά φίλτρα</vt:lpstr>
      <vt:lpstr>Lenticular Οθόνες</vt:lpstr>
      <vt:lpstr>Τρισδιάστατη παρουσίαση</vt:lpstr>
      <vt:lpstr>Στερεοσκοπική προβολή</vt:lpstr>
      <vt:lpstr>View-Master</vt:lpstr>
      <vt:lpstr>Εφαρμογές εικονικής πραγματικότητας</vt:lpstr>
      <vt:lpstr>Στερεοσκοπική  Pinhole camera</vt:lpstr>
      <vt:lpstr>Στερεοσκοπικές Ενώσεις</vt:lpstr>
      <vt:lpstr>Integral Photography (IP) Gabriel Lippmann (1908)</vt:lpstr>
      <vt:lpstr>Integral Photography (IP)</vt:lpstr>
      <vt:lpstr>3D - New York 2010 (Paul Aaron Johnson)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Επιστημονική Φωτογραφία (Θ)</dc:title>
  <dc:creator>fkaram2</dc:creator>
  <cp:lastModifiedBy>Microsoft account</cp:lastModifiedBy>
  <cp:revision>26</cp:revision>
  <dcterms:created xsi:type="dcterms:W3CDTF">2015-07-15T12:27:23Z</dcterms:created>
  <dcterms:modified xsi:type="dcterms:W3CDTF">2024-12-08T13:24:22Z</dcterms:modified>
</cp:coreProperties>
</file>