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7" r:id="rId2"/>
    <p:sldMasterId id="2147483703" r:id="rId3"/>
    <p:sldMasterId id="2147483719" r:id="rId4"/>
    <p:sldMasterId id="2147483735" r:id="rId5"/>
    <p:sldMasterId id="2147483751" r:id="rId6"/>
    <p:sldMasterId id="2147483767" r:id="rId7"/>
    <p:sldMasterId id="2147483783" r:id="rId8"/>
  </p:sldMasterIdLst>
  <p:notesMasterIdLst>
    <p:notesMasterId r:id="rId69"/>
  </p:notesMasterIdLst>
  <p:sldIdLst>
    <p:sldId id="298" r:id="rId9"/>
    <p:sldId id="330" r:id="rId10"/>
    <p:sldId id="331" r:id="rId11"/>
    <p:sldId id="332" r:id="rId12"/>
    <p:sldId id="333" r:id="rId13"/>
    <p:sldId id="334" r:id="rId14"/>
    <p:sldId id="299" r:id="rId15"/>
    <p:sldId id="267" r:id="rId16"/>
    <p:sldId id="264" r:id="rId17"/>
    <p:sldId id="265" r:id="rId18"/>
    <p:sldId id="266" r:id="rId19"/>
    <p:sldId id="268" r:id="rId20"/>
    <p:sldId id="281" r:id="rId21"/>
    <p:sldId id="282" r:id="rId22"/>
    <p:sldId id="381" r:id="rId23"/>
    <p:sldId id="335" r:id="rId24"/>
    <p:sldId id="279" r:id="rId25"/>
    <p:sldId id="280" r:id="rId26"/>
    <p:sldId id="257" r:id="rId27"/>
    <p:sldId id="259" r:id="rId28"/>
    <p:sldId id="273" r:id="rId29"/>
    <p:sldId id="274" r:id="rId30"/>
    <p:sldId id="275" r:id="rId31"/>
    <p:sldId id="276" r:id="rId32"/>
    <p:sldId id="375" r:id="rId33"/>
    <p:sldId id="376" r:id="rId34"/>
    <p:sldId id="350" r:id="rId35"/>
    <p:sldId id="377" r:id="rId36"/>
    <p:sldId id="291" r:id="rId37"/>
    <p:sldId id="277" r:id="rId38"/>
    <p:sldId id="373" r:id="rId39"/>
    <p:sldId id="371" r:id="rId40"/>
    <p:sldId id="372" r:id="rId41"/>
    <p:sldId id="289" r:id="rId42"/>
    <p:sldId id="272" r:id="rId43"/>
    <p:sldId id="318" r:id="rId44"/>
    <p:sldId id="319" r:id="rId45"/>
    <p:sldId id="336" r:id="rId46"/>
    <p:sldId id="283" r:id="rId47"/>
    <p:sldId id="310" r:id="rId48"/>
    <p:sldId id="292" r:id="rId49"/>
    <p:sldId id="293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2" r:id="rId58"/>
    <p:sldId id="325" r:id="rId59"/>
    <p:sldId id="326" r:id="rId60"/>
    <p:sldId id="327" r:id="rId61"/>
    <p:sldId id="328" r:id="rId62"/>
    <p:sldId id="374" r:id="rId63"/>
    <p:sldId id="290" r:id="rId64"/>
    <p:sldId id="294" r:id="rId65"/>
    <p:sldId id="378" r:id="rId66"/>
    <p:sldId id="379" r:id="rId67"/>
    <p:sldId id="38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8C589-9CCE-4A28-BC75-4FC264B1F0CB}" type="datetimeFigureOut">
              <a:rPr lang="el-GR" smtClean="0"/>
              <a:t>14/10/2025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473E-1A7D-4B11-A2A4-E57437336F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58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37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5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23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70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068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7053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3466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10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021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58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52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593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885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45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86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4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0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73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0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36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51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30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1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76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7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2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46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268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85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7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763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29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2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94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4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26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745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94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4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20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64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37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3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2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956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329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861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315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76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828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02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859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260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9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73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0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38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671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8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02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68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601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737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369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433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19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598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497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09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9416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86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46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77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13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845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45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30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891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039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24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55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33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49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601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00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5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20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803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238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170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479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00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825F30E-C07E-4BD9-8587-A4B17BFC1FFE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63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Τίτλος, 2 Αντικείμενα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2400" y="19812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422400" y="4114800"/>
            <a:ext cx="49276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69CD425-90AC-46F4-A807-D63C3936197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22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755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5213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825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96752"/>
            <a:ext cx="53848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143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3"/>
            <a:ext cx="5386917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96753"/>
            <a:ext cx="5389033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28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88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151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13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318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66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D09AED9-2298-441B-A213-FB0A5DCDBF31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6517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4D14BD-0036-4F5E-B955-D3C233430FB0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307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49276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B3746CF-3A10-4DCF-B797-D9598911F0FD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12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F1075-AFF1-421C-8573-78FCCABB682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E8A56-BEB4-4A7C-8120-472DD3958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537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3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29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752"/>
            <a:ext cx="109728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E2AD7F8-7425-4D14-823C-E6B181AD04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10/14/2025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64A83F0-9095-4B43-92E7-A2B7026C4B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203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5.png"/><Relationship Id="rId7" Type="http://schemas.openxmlformats.org/officeDocument/2006/relationships/image" Target="../media/image9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ympusmicro.com/primer/anatomy/specifications.htm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eiss-campus.magnet.fsu.edu/articles/basics/historical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microscopyu.com/articles/formulas/formulasna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tdmu.edu.ua/data/kafedra/internal/biofiz/classes_stud/en/stomat/ptn/Medical%20physics%20of%20diagnostic%20and%20therapeutic%20equipment/1%20course/05_medical%20devices%20that%20operate%20on%20the%20basis%20of%20geometrical%20optics.%20refractometers%20and%20microscopes..ht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csdnews.ucsd.edu/archive/thisweek/2006/nov/11_20_index.as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8.xml"/><Relationship Id="rId5" Type="http://schemas.openxmlformats.org/officeDocument/2006/relationships/hyperlink" Target="http://www.olympusmicro.com/primer/anatomy/bh2cutaway.html" TargetMode="Externa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.tdmu.edu.ua/data/kafedra/internal/biofiz/classes_stud/en/stomat/ptn/Medical%20physics%20of%20diagnostic%20and%20therapeutic%20equipment/1%20course/05_medical%20devices%20that%20operate%20on%20the%20basis%20of%20geometrical%20optics.%20refractometers%20and%20microscopes..htm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zeiss-campus.magnet.fsu.edu/articles/lightsources/metalhalide.html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frog.in/Companies/2GETNER-INSTRUMENTS/PHOTOMICROGRAPHY-EQUIPMENT-12813" TargetMode="Externa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masteringphoto.com/how-to-create-crystal-scapes-with-a-microscope/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0.png"/><Relationship Id="rId4" Type="http://schemas.openxmlformats.org/officeDocument/2006/relationships/image" Target="../media/image5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0.png"/><Relationship Id="rId4" Type="http://schemas.openxmlformats.org/officeDocument/2006/relationships/image" Target="../media/image5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sual_angl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publicdomain/zero/1.0/deed.en" TargetMode="External"/><Relationship Id="rId4" Type="http://schemas.openxmlformats.org/officeDocument/2006/relationships/hyperlink" Target="https://en.wikipedia.org/wiki/en:Creative_Common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928" y="468923"/>
            <a:ext cx="60006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/>
              <a:t>ΦΩΤΟΜΙΚΡΟΓΡΑΦΙΑ</a:t>
            </a:r>
          </a:p>
          <a:p>
            <a:pPr algn="ctr"/>
            <a:endParaRPr lang="el-GR" sz="5400" dirty="0"/>
          </a:p>
          <a:p>
            <a:pPr algn="ctr"/>
            <a:r>
              <a:rPr lang="el-GR" sz="5400" dirty="0"/>
              <a:t> ΤΟ ΣΥΝΘΕΤΟ ΟΠΤΙΚΟ ΜΙΚΡΟΣΚΟΠΙΟ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04" y="339109"/>
            <a:ext cx="4341883" cy="64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99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- TextBox"/>
              <p:cNvSpPr txBox="1"/>
              <p:nvPr/>
            </p:nvSpPr>
            <p:spPr>
              <a:xfrm>
                <a:off x="1221389" y="137662"/>
                <a:ext cx="8923853" cy="7140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Μεγέθυνση που επιτυγχάνεται με Μεγεθυντικό Φακό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γων</m:t>
                        </m:r>
                      </m:sub>
                    </m:sSub>
                    <m:r>
                      <a:rPr lang="el-GR" sz="28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l-GR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endParaRPr lang="el-GR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1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89" y="137662"/>
                <a:ext cx="8923853" cy="714042"/>
              </a:xfrm>
              <a:prstGeom prst="rect">
                <a:avLst/>
              </a:prstGeom>
              <a:blipFill rotWithShape="0">
                <a:blip r:embed="rId2"/>
                <a:stretch>
                  <a:fillRect l="-1024" b="-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11375137" y="2939233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</a:t>
            </a:r>
            <a:r>
              <a:rPr lang="el-GR" sz="2800" b="1" dirty="0"/>
              <a:t>α</a:t>
            </a:r>
            <a:r>
              <a:rPr lang="en-US" sz="2800" b="1" dirty="0"/>
              <a:t>)</a:t>
            </a:r>
            <a:endParaRPr lang="el-GR" sz="2800" b="1" dirty="0"/>
          </a:p>
        </p:txBody>
      </p:sp>
      <p:sp>
        <p:nvSpPr>
          <p:cNvPr id="52" name="51 - TextBox"/>
          <p:cNvSpPr txBox="1"/>
          <p:nvPr/>
        </p:nvSpPr>
        <p:spPr>
          <a:xfrm>
            <a:off x="11375137" y="4943398"/>
            <a:ext cx="62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</a:t>
            </a:r>
            <a:r>
              <a:rPr lang="el-GR" sz="2800" b="1" dirty="0"/>
              <a:t>β</a:t>
            </a:r>
            <a:r>
              <a:rPr lang="en-US" sz="2800" b="1" dirty="0"/>
              <a:t>)</a:t>
            </a:r>
            <a:endParaRPr lang="el-GR" sz="2800" b="1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524001" y="10726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1524001" y="15584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1524001" y="20060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524001" y="26823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61019" y="3606815"/>
            <a:ext cx="2790825" cy="342900"/>
          </a:xfrm>
          <a:prstGeom prst="rect">
            <a:avLst/>
          </a:prstGeom>
          <a:solidFill>
            <a:srgbClr val="DD705E">
              <a:alpha val="25000"/>
            </a:srgbClr>
          </a:solidFill>
        </p:spPr>
      </p:pic>
      <p:sp>
        <p:nvSpPr>
          <p:cNvPr id="25" name="50 - TextBox"/>
          <p:cNvSpPr txBox="1"/>
          <p:nvPr/>
        </p:nvSpPr>
        <p:spPr>
          <a:xfrm>
            <a:off x="198400" y="1018401"/>
            <a:ext cx="5329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l-GR" sz="2400" b="1" dirty="0"/>
              <a:t>α</a:t>
            </a:r>
            <a:r>
              <a:rPr lang="en-US" sz="2400" b="1" dirty="0"/>
              <a:t>)</a:t>
            </a:r>
            <a:r>
              <a:rPr lang="el-GR" sz="2400" b="1" dirty="0"/>
              <a:t> </a:t>
            </a:r>
            <a:r>
              <a:rPr lang="el-GR" sz="2200" dirty="0"/>
              <a:t>Αντικείμενο στην Εστία 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200" dirty="0"/>
              <a:t>Είδωλο στο </a:t>
            </a:r>
            <a:r>
              <a:rPr lang="el-GR" sz="2200" b="1" dirty="0"/>
              <a:t>∞</a:t>
            </a:r>
            <a:endParaRPr lang="en-US" sz="2200" b="1" dirty="0"/>
          </a:p>
        </p:txBody>
      </p:sp>
      <p:sp>
        <p:nvSpPr>
          <p:cNvPr id="26" name="51 - TextBox"/>
          <p:cNvSpPr txBox="1"/>
          <p:nvPr/>
        </p:nvSpPr>
        <p:spPr>
          <a:xfrm>
            <a:off x="198400" y="3971111"/>
            <a:ext cx="7215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</a:t>
            </a:r>
            <a:r>
              <a:rPr lang="el-GR" sz="2400" b="1" dirty="0"/>
              <a:t>β</a:t>
            </a:r>
            <a:r>
              <a:rPr lang="en-US" sz="2400" b="1" dirty="0"/>
              <a:t>)</a:t>
            </a:r>
            <a:r>
              <a:rPr lang="el-GR" sz="2400" b="1" dirty="0"/>
              <a:t> </a:t>
            </a:r>
            <a:r>
              <a:rPr lang="el-GR" sz="2400" dirty="0"/>
              <a:t>Αντικείμενο σε θέση για την οποία το Είδωλο στο Δ</a:t>
            </a:r>
            <a:endParaRPr lang="en-US" sz="2400" dirty="0"/>
          </a:p>
        </p:txBody>
      </p:sp>
      <p:sp>
        <p:nvSpPr>
          <p:cNvPr id="6" name="Snip Single Corner Rectangle 5"/>
          <p:cNvSpPr/>
          <p:nvPr/>
        </p:nvSpPr>
        <p:spPr>
          <a:xfrm>
            <a:off x="1951772" y="1592316"/>
            <a:ext cx="252248" cy="789405"/>
          </a:xfrm>
          <a:prstGeom prst="snip1Rect">
            <a:avLst>
              <a:gd name="adj" fmla="val 462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9" y="1384046"/>
            <a:ext cx="6217920" cy="2347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5" y="4338151"/>
            <a:ext cx="6217920" cy="24247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71154" y="1246363"/>
                <a:ext cx="2893548" cy="783804"/>
              </a:xfrm>
              <a:prstGeom prst="rect">
                <a:avLst/>
              </a:prstGeom>
              <a:solidFill>
                <a:srgbClr val="C0E49A">
                  <a:alpha val="55000"/>
                </a:srgb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154" y="1246363"/>
                <a:ext cx="2893548" cy="78380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974112" y="2052088"/>
                <a:ext cx="865750" cy="66851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4112" y="2052088"/>
                <a:ext cx="865750" cy="66851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321812" y="2970844"/>
                <a:ext cx="2262094" cy="491609"/>
              </a:xfrm>
              <a:prstGeom prst="rect">
                <a:avLst/>
              </a:prstGeom>
              <a:ln w="38100">
                <a:solidFill>
                  <a:srgbClr val="C00000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𝚳</m:t>
                          </m:r>
                        </m:e>
                        <m:sub>
                          <m:r>
                            <a:rPr lang="el-GR" sz="24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𝛄𝛚𝛎</m:t>
                          </m:r>
                        </m:sub>
                      </m:sSub>
                      <m:r>
                        <a:rPr lang="en-US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812" y="2970844"/>
                <a:ext cx="2262094" cy="491609"/>
              </a:xfrm>
              <a:prstGeom prst="rect">
                <a:avLst/>
              </a:prstGeom>
              <a:blipFill rotWithShape="0">
                <a:blip r:embed="rId8"/>
                <a:stretch>
                  <a:fillRect b="-2299"/>
                </a:stretch>
              </a:blipFill>
              <a:ln w="38100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990645" y="4813651"/>
                <a:ext cx="3813673" cy="782715"/>
              </a:xfrm>
              <a:prstGeom prst="rect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l-GR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𝐟</m:t>
                      </m:r>
                      <m:r>
                        <a:rPr lang="en-US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𝚳</m:t>
                          </m:r>
                        </m:e>
                        <m:sub>
                          <m:r>
                            <a:rPr lang="el-GR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𝛄𝛚𝛎</m:t>
                          </m:r>
                        </m:sub>
                      </m:sSub>
                      <m:r>
                        <a:rPr lang="en-US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</m:num>
                        <m:den>
                          <m:r>
                            <a:rPr lang="en-US" sz="2400" b="1" i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𝐟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0645" y="4813651"/>
                <a:ext cx="3813673" cy="7827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>
                <a:solidFill>
                  <a:schemeClr val="accent1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62 - Ευθύγραμμο βέλος σύνδεσης"/>
          <p:cNvCxnSpPr/>
          <p:nvPr/>
        </p:nvCxnSpPr>
        <p:spPr>
          <a:xfrm>
            <a:off x="9860825" y="2052088"/>
            <a:ext cx="0" cy="720000"/>
          </a:xfrm>
          <a:prstGeom prst="straightConnector1">
            <a:avLst/>
          </a:prstGeom>
          <a:ln w="3492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12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598" y="1347396"/>
            <a:ext cx="52673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590" y="3939684"/>
            <a:ext cx="610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820325" y="439583"/>
            <a:ext cx="52756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/>
              <a:t>Αντικείμενο στην κύρια εστία του φακού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7484427" y="4545260"/>
            <a:ext cx="2874224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γωνία οράσεως ανεξάρτητη της θέσης του οφθαλμού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7484426" y="2805885"/>
            <a:ext cx="287297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400" dirty="0"/>
              <a:t>είδωλο στο άπειρο</a:t>
            </a: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8276515" y="3381949"/>
            <a:ext cx="324066" cy="936104"/>
          </a:xfrm>
          <a:prstGeom prst="downArrow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4BD40-B435-4E51-933E-F6E8AE4794A1}"/>
                  </a:ext>
                </a:extLst>
              </p:cNvPr>
              <p:cNvSpPr txBox="1"/>
              <p:nvPr/>
            </p:nvSpPr>
            <p:spPr>
              <a:xfrm>
                <a:off x="6783115" y="261281"/>
                <a:ext cx="4708299" cy="180652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l-GR" sz="28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250 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mm</m:t>
                          </m:r>
                          <m:r>
                            <a:rPr lang="en-US" sz="28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rgbClr val="C0000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γων</m:t>
                        </m:r>
                      </m:sub>
                    </m:sSub>
                    <m:r>
                      <a:rPr lang="el-GR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0.25 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𝑑𝑝𝑡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C4BD40-B435-4E51-933E-F6E8AE4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3115" y="261281"/>
                <a:ext cx="4708299" cy="18065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73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39439" y="6267947"/>
            <a:ext cx="492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Fountains of Bryn </a:t>
            </a:r>
            <a:r>
              <a:rPr lang="en-US" sz="1400" dirty="0" err="1"/>
              <a:t>Mawr</a:t>
            </a:r>
            <a:r>
              <a:rPr lang="el-GR" sz="1400" dirty="0"/>
              <a:t>,</a:t>
            </a:r>
            <a:r>
              <a:rPr lang="en-US" sz="1400" dirty="0"/>
              <a:t> CC BY-SA 3.0, https://commons.wikimedia.org/w/index.php?curid=29413860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2327" y="190263"/>
            <a:ext cx="5441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ΤΟ ΣΥΝΘΕΤΟ ΜΙΚΡΟΣΚΟΠΙΟ</a:t>
            </a:r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7" y="103909"/>
            <a:ext cx="3627434" cy="6608637"/>
          </a:xfrm>
          <a:prstGeom prst="rect">
            <a:avLst/>
          </a:prstGeom>
        </p:spPr>
      </p:pic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11387D80-09C6-40D1-8894-A18FECA84D57}"/>
              </a:ext>
            </a:extLst>
          </p:cNvPr>
          <p:cNvGrpSpPr/>
          <p:nvPr/>
        </p:nvGrpSpPr>
        <p:grpSpPr>
          <a:xfrm>
            <a:off x="5971658" y="1215886"/>
            <a:ext cx="5262440" cy="5049274"/>
            <a:chOff x="5971658" y="1215886"/>
            <a:chExt cx="5262440" cy="504927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5"/>
            <a:stretch/>
          </p:blipFill>
          <p:spPr>
            <a:xfrm>
              <a:off x="5971658" y="1215886"/>
              <a:ext cx="5262440" cy="4937760"/>
            </a:xfrm>
            <a:prstGeom prst="rect">
              <a:avLst/>
            </a:prstGeom>
          </p:spPr>
        </p:pic>
        <p:sp>
          <p:nvSpPr>
            <p:cNvPr id="3" name="Ορθογώνιο 2">
              <a:extLst>
                <a:ext uri="{FF2B5EF4-FFF2-40B4-BE49-F238E27FC236}">
                  <a16:creationId xmlns:a16="http://schemas.microsoft.com/office/drawing/2014/main" id="{3E79AE63-31AE-4806-88F1-4502302A226B}"/>
                </a:ext>
              </a:extLst>
            </p:cNvPr>
            <p:cNvSpPr/>
            <p:nvPr/>
          </p:nvSpPr>
          <p:spPr>
            <a:xfrm>
              <a:off x="6414448" y="5704764"/>
              <a:ext cx="709683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D6313A-850C-479D-B488-7277B703B697}"/>
                </a:ext>
              </a:extLst>
            </p:cNvPr>
            <p:cNvSpPr txBox="1"/>
            <p:nvPr/>
          </p:nvSpPr>
          <p:spPr>
            <a:xfrm>
              <a:off x="6096000" y="5442855"/>
              <a:ext cx="8515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object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Ορθογώνιο 4">
              <a:extLst>
                <a:ext uri="{FF2B5EF4-FFF2-40B4-BE49-F238E27FC236}">
                  <a16:creationId xmlns:a16="http://schemas.microsoft.com/office/drawing/2014/main" id="{8AD17BE9-8CD6-4DEC-9ED8-2C41B3D988BF}"/>
                </a:ext>
              </a:extLst>
            </p:cNvPr>
            <p:cNvSpPr/>
            <p:nvPr/>
          </p:nvSpPr>
          <p:spPr>
            <a:xfrm>
              <a:off x="7201989" y="5477691"/>
              <a:ext cx="505097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C7EAB4D-0D61-46C7-BB7A-A8667A924247}"/>
                </a:ext>
              </a:extLst>
            </p:cNvPr>
            <p:cNvSpPr txBox="1"/>
            <p:nvPr/>
          </p:nvSpPr>
          <p:spPr>
            <a:xfrm>
              <a:off x="7142419" y="5895828"/>
              <a:ext cx="924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image 2</a:t>
              </a:r>
              <a:endPara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772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39255" y="382898"/>
            <a:ext cx="359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ΜΕΓΕΘΥΝΤΙΚΟΣ ΦΑΚΟΣ</a:t>
            </a:r>
            <a:endParaRPr lang="en-US" sz="28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7140405" y="714526"/>
            <a:ext cx="4801255" cy="6106305"/>
            <a:chOff x="5348351" y="953909"/>
            <a:chExt cx="4801255" cy="610630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60472" y="2360565"/>
              <a:ext cx="1100137" cy="1005840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 rot="16200000" flipH="1" flipV="1">
              <a:off x="4194719" y="3936098"/>
              <a:ext cx="5623560" cy="0"/>
            </a:xfrm>
            <a:prstGeom prst="line">
              <a:avLst/>
            </a:prstGeom>
            <a:ln w="22225">
              <a:solidFill>
                <a:srgbClr val="4B7F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6200000" flipV="1">
              <a:off x="6845697" y="6318119"/>
              <a:ext cx="0" cy="32004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 rot="7560000">
              <a:off x="6887307" y="4000434"/>
              <a:ext cx="357967" cy="386873"/>
            </a:xfrm>
            <a:prstGeom prst="arc">
              <a:avLst>
                <a:gd name="adj1" fmla="val 14888353"/>
                <a:gd name="adj2" fmla="val 20619599"/>
              </a:avLst>
            </a:prstGeom>
            <a:ln w="22225">
              <a:solidFill>
                <a:srgbClr val="535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59867" y="337156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47817" y="624165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10645" y="63036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6200000">
              <a:off x="7636129" y="4730862"/>
              <a:ext cx="0" cy="73152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7 - Ευθύγραμμο βέλος σύνδεσης"/>
            <p:cNvCxnSpPr/>
            <p:nvPr/>
          </p:nvCxnSpPr>
          <p:spPr>
            <a:xfrm rot="16200000">
              <a:off x="7039629" y="4343072"/>
              <a:ext cx="0" cy="2743200"/>
            </a:xfrm>
            <a:prstGeom prst="straightConnector1">
              <a:avLst/>
            </a:prstGeom>
            <a:ln w="4127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603364" y="4522563"/>
              <a:ext cx="46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Α΄</a:t>
              </a:r>
              <a:endParaRPr lang="en-US" sz="24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93249" y="4407075"/>
              <a:ext cx="455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Β΄</a:t>
              </a:r>
              <a:endParaRPr lang="en-US" sz="2400" b="1" dirty="0"/>
            </a:p>
          </p:txBody>
        </p:sp>
        <p:sp>
          <p:nvSpPr>
            <p:cNvPr id="63" name="31 - Έλλειψη"/>
            <p:cNvSpPr/>
            <p:nvPr/>
          </p:nvSpPr>
          <p:spPr>
            <a:xfrm>
              <a:off x="6954053" y="6123459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64" name="31 - Έλλειψη"/>
            <p:cNvSpPr/>
            <p:nvPr/>
          </p:nvSpPr>
          <p:spPr>
            <a:xfrm>
              <a:off x="6954053" y="5204883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6693048" y="4611651"/>
              <a:ext cx="775202" cy="1099010"/>
            </a:xfrm>
            <a:prstGeom prst="line">
              <a:avLst/>
            </a:prstGeom>
            <a:ln w="25400">
              <a:solidFill>
                <a:srgbClr val="AFD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43 - Ευθεία γραμμή σύνδεσης"/>
            <p:cNvCxnSpPr/>
            <p:nvPr/>
          </p:nvCxnSpPr>
          <p:spPr>
            <a:xfrm flipV="1">
              <a:off x="6693048" y="5710660"/>
              <a:ext cx="516" cy="763467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53 - Ευθεία γραμμή σύνδεσης"/>
            <p:cNvCxnSpPr/>
            <p:nvPr/>
          </p:nvCxnSpPr>
          <p:spPr>
            <a:xfrm flipV="1">
              <a:off x="6696267" y="5713795"/>
              <a:ext cx="781071" cy="752659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V="1">
              <a:off x="7475361" y="4576685"/>
              <a:ext cx="0" cy="1137110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17 - Ευθύγραμμο βέλος σύνδεσης"/>
            <p:cNvCxnSpPr/>
            <p:nvPr/>
          </p:nvCxnSpPr>
          <p:spPr>
            <a:xfrm flipV="1">
              <a:off x="7020695" y="4604571"/>
              <a:ext cx="468835" cy="3945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43 - Ευθεία γραμμή σύνδεσης"/>
            <p:cNvCxnSpPr/>
            <p:nvPr/>
          </p:nvCxnSpPr>
          <p:spPr>
            <a:xfrm rot="16200000">
              <a:off x="7201041" y="5419560"/>
              <a:ext cx="548640" cy="0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flipV="1">
              <a:off x="6804702" y="4999854"/>
              <a:ext cx="394380" cy="550771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7 - Ευθύγραμμο βέλος σύνδεσης"/>
            <p:cNvCxnSpPr/>
            <p:nvPr/>
          </p:nvCxnSpPr>
          <p:spPr>
            <a:xfrm rot="16200000">
              <a:off x="7051872" y="2517752"/>
              <a:ext cx="0" cy="2743200"/>
            </a:xfrm>
            <a:prstGeom prst="straightConnector1">
              <a:avLst/>
            </a:prstGeom>
            <a:ln w="4127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31 - Έλλειψη"/>
            <p:cNvSpPr/>
            <p:nvPr/>
          </p:nvSpPr>
          <p:spPr>
            <a:xfrm>
              <a:off x="6953855" y="4552543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5" name="31 - Έλλειψη"/>
            <p:cNvSpPr/>
            <p:nvPr/>
          </p:nvSpPr>
          <p:spPr>
            <a:xfrm>
              <a:off x="6960206" y="3112967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98" name="53 - Ευθεία γραμμή σύνδεσης"/>
            <p:cNvCxnSpPr/>
            <p:nvPr/>
          </p:nvCxnSpPr>
          <p:spPr>
            <a:xfrm flipH="1" flipV="1">
              <a:off x="5348351" y="1322807"/>
              <a:ext cx="2119901" cy="3268262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7484948" y="3889351"/>
              <a:ext cx="386386" cy="697644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43 - Ευθεία γραμμή σύνδεσης"/>
            <p:cNvCxnSpPr/>
            <p:nvPr/>
          </p:nvCxnSpPr>
          <p:spPr>
            <a:xfrm rot="16200000">
              <a:off x="7109022" y="4245890"/>
              <a:ext cx="731520" cy="0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53 - Ευθεία γραμμή σύνδεσης"/>
            <p:cNvCxnSpPr/>
            <p:nvPr/>
          </p:nvCxnSpPr>
          <p:spPr>
            <a:xfrm flipH="1" flipV="1">
              <a:off x="5956205" y="953909"/>
              <a:ext cx="1910549" cy="2946880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0" name="53 - Ευθεία γραμμή σύνδεσης"/>
            <p:cNvCxnSpPr/>
            <p:nvPr/>
          </p:nvCxnSpPr>
          <p:spPr>
            <a:xfrm flipH="1" flipV="1">
              <a:off x="5674160" y="1123662"/>
              <a:ext cx="1795089" cy="2763755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53 - Ευθεία γραμμή σύνδεσης"/>
            <p:cNvCxnSpPr/>
            <p:nvPr/>
          </p:nvCxnSpPr>
          <p:spPr>
            <a:xfrm rot="10800000" flipH="1" flipV="1">
              <a:off x="7823566" y="3821152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9" name="53 - Ευθεία γραμμή σύνδεσης"/>
            <p:cNvCxnSpPr/>
            <p:nvPr/>
          </p:nvCxnSpPr>
          <p:spPr>
            <a:xfrm flipH="1" flipV="1">
              <a:off x="7460825" y="3880129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0" name="53 - Ευθεία γραμμή σύνδεσης"/>
            <p:cNvCxnSpPr/>
            <p:nvPr/>
          </p:nvCxnSpPr>
          <p:spPr>
            <a:xfrm flipH="1" flipV="1">
              <a:off x="7003808" y="3868365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1" name="Up Arrow 120"/>
            <p:cNvSpPr/>
            <p:nvPr/>
          </p:nvSpPr>
          <p:spPr>
            <a:xfrm rot="5400000" flipH="1">
              <a:off x="8263939" y="5324126"/>
              <a:ext cx="137063" cy="2616214"/>
            </a:xfrm>
            <a:prstGeom prst="upArrow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c 121"/>
            <p:cNvSpPr/>
            <p:nvPr/>
          </p:nvSpPr>
          <p:spPr>
            <a:xfrm rot="7560000">
              <a:off x="6922603" y="3394743"/>
              <a:ext cx="357967" cy="386873"/>
            </a:xfrm>
            <a:prstGeom prst="arc">
              <a:avLst>
                <a:gd name="adj1" fmla="val 14888353"/>
                <a:gd name="adj2" fmla="val 20619599"/>
              </a:avLst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602661" y="627802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Β΄΄</a:t>
              </a:r>
              <a:endParaRPr lang="en-US" sz="2400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562722" y="6598549"/>
              <a:ext cx="558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Α΄΄</a:t>
              </a:r>
              <a:endParaRPr lang="en-US" sz="2400" dirty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46991" y="52348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>
            <a:xfrm>
              <a:off x="6374111" y="5258883"/>
              <a:ext cx="0" cy="4349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5943636" y="40592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0" name="Straight Arrow Connector 129"/>
            <p:cNvCxnSpPr/>
            <p:nvPr/>
          </p:nvCxnSpPr>
          <p:spPr>
            <a:xfrm>
              <a:off x="6374146" y="3937826"/>
              <a:ext cx="5180" cy="6147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6374146" y="4611650"/>
              <a:ext cx="0" cy="6126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endCxn id="64" idx="2"/>
            </p:cNvCxnSpPr>
            <p:nvPr/>
          </p:nvCxnSpPr>
          <p:spPr>
            <a:xfrm flipV="1">
              <a:off x="6040772" y="5258883"/>
              <a:ext cx="913281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6050979" y="4591069"/>
              <a:ext cx="913281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5908026" y="47211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6994201" y="146699"/>
            <a:ext cx="4322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ΣΥΝΘΕΤΟ ΜΙΚΡΟΣΚΟΠΙΟ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4122314" y="1847473"/>
            <a:ext cx="1738303" cy="4575814"/>
            <a:chOff x="3988498" y="1847473"/>
            <a:chExt cx="1738303" cy="4575814"/>
          </a:xfrm>
        </p:grpSpPr>
        <p:pic>
          <p:nvPicPr>
            <p:cNvPr id="210" name="Picture 20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115555" y="1894622"/>
              <a:ext cx="1100137" cy="1005840"/>
            </a:xfrm>
            <a:prstGeom prst="rect">
              <a:avLst/>
            </a:prstGeom>
          </p:spPr>
        </p:pic>
        <p:cxnSp>
          <p:nvCxnSpPr>
            <p:cNvPr id="211" name="Straight Connector 210"/>
            <p:cNvCxnSpPr>
              <a:stCxn id="210" idx="3"/>
            </p:cNvCxnSpPr>
            <p:nvPr/>
          </p:nvCxnSpPr>
          <p:spPr>
            <a:xfrm>
              <a:off x="4665624" y="1847474"/>
              <a:ext cx="0" cy="4575813"/>
            </a:xfrm>
            <a:prstGeom prst="line">
              <a:avLst/>
            </a:prstGeom>
            <a:ln w="22225">
              <a:solidFill>
                <a:srgbClr val="4B7F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/>
            <p:cNvCxnSpPr/>
            <p:nvPr/>
          </p:nvCxnSpPr>
          <p:spPr>
            <a:xfrm rot="16200000" flipV="1">
              <a:off x="4502337" y="5445909"/>
              <a:ext cx="0" cy="32004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flipV="1">
              <a:off x="4357771" y="1871983"/>
              <a:ext cx="423499" cy="3733945"/>
            </a:xfrm>
            <a:prstGeom prst="line">
              <a:avLst/>
            </a:prstGeom>
            <a:ln>
              <a:solidFill>
                <a:srgbClr val="C61A1A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4" name="Straight Arrow Connector 213"/>
            <p:cNvCxnSpPr/>
            <p:nvPr/>
          </p:nvCxnSpPr>
          <p:spPr>
            <a:xfrm rot="16200000">
              <a:off x="4732954" y="1817119"/>
              <a:ext cx="0" cy="1097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Arc 214"/>
            <p:cNvSpPr/>
            <p:nvPr/>
          </p:nvSpPr>
          <p:spPr>
            <a:xfrm rot="7560000">
              <a:off x="4435591" y="4270097"/>
              <a:ext cx="227704" cy="287210"/>
            </a:xfrm>
            <a:prstGeom prst="arc">
              <a:avLst/>
            </a:prstGeom>
            <a:ln w="22225">
              <a:solidFill>
                <a:srgbClr val="535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81576" y="4815232"/>
              <a:ext cx="351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sz="16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4683896" y="542536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3988498" y="542126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393055" y="4064548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16200000">
              <a:off x="5324143" y="5244272"/>
              <a:ext cx="0" cy="73152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5324143" y="2525344"/>
              <a:ext cx="0" cy="73152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/>
            <p:cNvCxnSpPr/>
            <p:nvPr/>
          </p:nvCxnSpPr>
          <p:spPr>
            <a:xfrm rot="16200000" flipH="1">
              <a:off x="4965568" y="4983016"/>
              <a:ext cx="1188720" cy="0"/>
            </a:xfrm>
            <a:prstGeom prst="straightConnector1">
              <a:avLst/>
            </a:prstGeom>
            <a:ln w="25400">
              <a:solidFill>
                <a:srgbClr val="6F98C9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/>
            <p:cNvCxnSpPr/>
            <p:nvPr/>
          </p:nvCxnSpPr>
          <p:spPr>
            <a:xfrm rot="16200000">
              <a:off x="4965568" y="3523387"/>
              <a:ext cx="1188720" cy="0"/>
            </a:xfrm>
            <a:prstGeom prst="straightConnector1">
              <a:avLst/>
            </a:prstGeom>
            <a:ln w="25400">
              <a:solidFill>
                <a:srgbClr val="6F98C9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7" name="Rectangle 236"/>
          <p:cNvSpPr/>
          <p:nvPr/>
        </p:nvSpPr>
        <p:spPr>
          <a:xfrm>
            <a:off x="3870469" y="1210386"/>
            <a:ext cx="21835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ΟΦΘΑΛΜΟΣ</a:t>
            </a:r>
            <a:endParaRPr lang="en-US" sz="3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/>
              <p:cNvSpPr txBox="1"/>
              <p:nvPr/>
            </p:nvSpPr>
            <p:spPr>
              <a:xfrm>
                <a:off x="353934" y="1083424"/>
                <a:ext cx="1198598" cy="723403"/>
              </a:xfrm>
              <a:prstGeom prst="rect">
                <a:avLst/>
              </a:prstGeom>
              <a:ln w="285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𝚨𝚩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38" name="TextBox 2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34" y="1083424"/>
                <a:ext cx="1198598" cy="723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>
                <a:solidFill>
                  <a:schemeClr val="accent6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" name="Group 245"/>
          <p:cNvGrpSpPr/>
          <p:nvPr/>
        </p:nvGrpSpPr>
        <p:grpSpPr>
          <a:xfrm>
            <a:off x="424051" y="1578261"/>
            <a:ext cx="2906060" cy="4976744"/>
            <a:chOff x="424051" y="1578261"/>
            <a:chExt cx="2906060" cy="4976744"/>
          </a:xfrm>
        </p:grpSpPr>
        <p:grpSp>
          <p:nvGrpSpPr>
            <p:cNvPr id="225" name="Group 224"/>
            <p:cNvGrpSpPr/>
            <p:nvPr/>
          </p:nvGrpSpPr>
          <p:grpSpPr>
            <a:xfrm>
              <a:off x="424051" y="1578261"/>
              <a:ext cx="2906060" cy="4976744"/>
              <a:chOff x="825494" y="1578261"/>
              <a:chExt cx="2906060" cy="4976744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886747" y="1891865"/>
                <a:ext cx="1100137" cy="1005840"/>
              </a:xfrm>
              <a:prstGeom prst="rect">
                <a:avLst/>
              </a:prstGeom>
            </p:spPr>
          </p:pic>
          <p:cxnSp>
            <p:nvCxnSpPr>
              <p:cNvPr id="22" name="Straight Connector 21"/>
              <p:cNvCxnSpPr>
                <a:stCxn id="21" idx="3"/>
              </p:cNvCxnSpPr>
              <p:nvPr/>
            </p:nvCxnSpPr>
            <p:spPr>
              <a:xfrm>
                <a:off x="2436816" y="1844717"/>
                <a:ext cx="0" cy="4575813"/>
              </a:xfrm>
              <a:prstGeom prst="line">
                <a:avLst/>
              </a:prstGeom>
              <a:ln w="22225">
                <a:solidFill>
                  <a:srgbClr val="4B7F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466766" y="4051749"/>
                <a:ext cx="3513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784698" y="4003929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rot="16200000">
                <a:off x="2909664" y="3775540"/>
                <a:ext cx="0" cy="73152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53 - Ευθεία γραμμή σύνδεσης"/>
              <p:cNvCxnSpPr/>
              <p:nvPr/>
            </p:nvCxnSpPr>
            <p:spPr>
              <a:xfrm flipV="1">
                <a:off x="2105084" y="1587733"/>
                <a:ext cx="1151040" cy="2600862"/>
              </a:xfrm>
              <a:prstGeom prst="line">
                <a:avLst/>
              </a:prstGeom>
              <a:ln w="25400">
                <a:solidFill>
                  <a:srgbClr val="92D05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2" name="7 - Ευθύγραμμο βέλος σύνδεσης"/>
              <p:cNvCxnSpPr/>
              <p:nvPr/>
            </p:nvCxnSpPr>
            <p:spPr>
              <a:xfrm rot="16200000">
                <a:off x="2359954" y="2061420"/>
                <a:ext cx="0" cy="2743200"/>
              </a:xfrm>
              <a:prstGeom prst="straightConnector1">
                <a:avLst/>
              </a:prstGeom>
              <a:ln w="41275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31 - Έλλειψη"/>
              <p:cNvSpPr/>
              <p:nvPr/>
            </p:nvSpPr>
            <p:spPr>
              <a:xfrm rot="16200000">
                <a:off x="2388112" y="4087422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6" name="24 - Έλλειψη"/>
              <p:cNvSpPr/>
              <p:nvPr/>
            </p:nvSpPr>
            <p:spPr>
              <a:xfrm rot="16200000">
                <a:off x="2392787" y="2639056"/>
                <a:ext cx="108000" cy="1080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2457843" y="5974111"/>
                <a:ext cx="4603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Α΄</a:t>
                </a:r>
                <a:endParaRPr lang="en-US" sz="2400" dirty="0"/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825494" y="6093340"/>
                <a:ext cx="4491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/>
                  <a:t>Β΄</a:t>
                </a:r>
                <a:endParaRPr lang="en-US" sz="2400" dirty="0"/>
              </a:p>
            </p:txBody>
          </p:sp>
          <p:cxnSp>
            <p:nvCxnSpPr>
              <p:cNvPr id="161" name="Straight Connector 160"/>
              <p:cNvCxnSpPr/>
              <p:nvPr/>
            </p:nvCxnSpPr>
            <p:spPr>
              <a:xfrm flipH="1">
                <a:off x="883882" y="3430055"/>
                <a:ext cx="1238886" cy="2730230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V="1">
                <a:off x="2119672" y="3428841"/>
                <a:ext cx="0" cy="694312"/>
              </a:xfrm>
              <a:prstGeom prst="line">
                <a:avLst/>
              </a:prstGeom>
              <a:ln w="25400">
                <a:solidFill>
                  <a:srgbClr val="AFDD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43 - Ευθεία γραμμή σύνδεσης"/>
              <p:cNvCxnSpPr/>
              <p:nvPr/>
            </p:nvCxnSpPr>
            <p:spPr>
              <a:xfrm flipV="1">
                <a:off x="2115848" y="3566044"/>
                <a:ext cx="252120" cy="566579"/>
              </a:xfrm>
              <a:prstGeom prst="line">
                <a:avLst/>
              </a:prstGeom>
              <a:ln w="25400">
                <a:solidFill>
                  <a:srgbClr val="AFDD7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Up Arrow 168"/>
              <p:cNvSpPr/>
              <p:nvPr/>
            </p:nvSpPr>
            <p:spPr>
              <a:xfrm rot="16200000">
                <a:off x="1609046" y="5353075"/>
                <a:ext cx="124568" cy="1463040"/>
              </a:xfrm>
              <a:prstGeom prst="upArrow">
                <a:avLst/>
              </a:prstGeom>
              <a:solidFill>
                <a:srgbClr val="FFFFFF"/>
              </a:solidFill>
              <a:ln w="1905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0" name="Straight Arrow Connector 169"/>
              <p:cNvCxnSpPr/>
              <p:nvPr/>
            </p:nvCxnSpPr>
            <p:spPr>
              <a:xfrm flipV="1">
                <a:off x="2135516" y="1578261"/>
                <a:ext cx="804220" cy="1833450"/>
              </a:xfrm>
              <a:prstGeom prst="straightConnector1">
                <a:avLst/>
              </a:prstGeom>
              <a:ln w="22225">
                <a:solidFill>
                  <a:srgbClr val="AFDD7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6200000" flipV="1">
                <a:off x="2277970" y="3979682"/>
                <a:ext cx="0" cy="320040"/>
              </a:xfrm>
              <a:prstGeom prst="straightConnector1">
                <a:avLst/>
              </a:prstGeom>
              <a:ln w="508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>
                <a:off x="1204379" y="4144324"/>
                <a:ext cx="901425" cy="1975278"/>
              </a:xfrm>
              <a:prstGeom prst="line">
                <a:avLst/>
              </a:prstGeom>
              <a:ln w="158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/>
              <p:cNvSpPr txBox="1"/>
              <p:nvPr/>
            </p:nvSpPr>
            <p:spPr>
              <a:xfrm>
                <a:off x="2791155" y="3611695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b="1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>
              <a:xfrm>
                <a:off x="2696589" y="3486810"/>
                <a:ext cx="0" cy="64008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43 - Ευθεία γραμμή σύνδεσης"/>
              <p:cNvCxnSpPr/>
              <p:nvPr/>
            </p:nvCxnSpPr>
            <p:spPr>
              <a:xfrm flipH="1" flipV="1">
                <a:off x="2117540" y="3570058"/>
                <a:ext cx="5402" cy="525114"/>
              </a:xfrm>
              <a:prstGeom prst="line">
                <a:avLst/>
              </a:prstGeom>
              <a:ln w="25400">
                <a:solidFill>
                  <a:srgbClr val="AFDD7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3" name="Arc 242"/>
            <p:cNvSpPr/>
            <p:nvPr/>
          </p:nvSpPr>
          <p:spPr>
            <a:xfrm rot="11269495">
              <a:off x="1502811" y="4249309"/>
              <a:ext cx="622554" cy="623642"/>
            </a:xfrm>
            <a:prstGeom prst="arc">
              <a:avLst>
                <a:gd name="adj1" fmla="val 13177075"/>
                <a:gd name="adj2" fmla="val 19825583"/>
              </a:avLst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Arc 243"/>
            <p:cNvSpPr/>
            <p:nvPr/>
          </p:nvSpPr>
          <p:spPr>
            <a:xfrm rot="9480776">
              <a:off x="1829747" y="2982951"/>
              <a:ext cx="265604" cy="268891"/>
            </a:xfrm>
            <a:prstGeom prst="arc">
              <a:avLst>
                <a:gd name="adj1" fmla="val 14888353"/>
                <a:gd name="adj2" fmla="val 370412"/>
              </a:avLst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/>
            <p:cNvSpPr txBox="1"/>
            <p:nvPr/>
          </p:nvSpPr>
          <p:spPr>
            <a:xfrm>
              <a:off x="1601449" y="4387672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Box 246"/>
              <p:cNvSpPr txBox="1"/>
              <p:nvPr/>
            </p:nvSpPr>
            <p:spPr>
              <a:xfrm>
                <a:off x="10102585" y="1010203"/>
                <a:ext cx="1346074" cy="737766"/>
              </a:xfrm>
              <a:prstGeom prst="rect">
                <a:avLst/>
              </a:prstGeom>
              <a:ln w="285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l-G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𝚩</m:t>
                          </m:r>
                          <m:r>
                            <a:rPr lang="el-GR" sz="20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7" name="TextBox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585" y="1010203"/>
                <a:ext cx="1346074" cy="73776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>
                <a:solidFill>
                  <a:schemeClr val="accent6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Box 247"/>
              <p:cNvSpPr txBox="1"/>
              <p:nvPr/>
            </p:nvSpPr>
            <p:spPr>
              <a:xfrm>
                <a:off x="3422536" y="6052546"/>
                <a:ext cx="1198597" cy="667427"/>
              </a:xfrm>
              <a:prstGeom prst="rect">
                <a:avLst/>
              </a:prstGeom>
              <a:ln w="285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𝛉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l-GR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𝚨𝚩</m:t>
                          </m:r>
                        </m:num>
                        <m:den>
                          <m:r>
                            <a:rPr lang="el-GR" sz="2000" b="1" i="0" smtClean="0">
                              <a:latin typeface="Cambria Math" panose="02040503050406030204" pitchFamily="18" charset="0"/>
                            </a:rPr>
                            <m:t>𝚫</m:t>
                          </m:r>
                        </m:den>
                      </m:f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48" name="TextBox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36" y="6052546"/>
                <a:ext cx="1198597" cy="66742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6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380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679" y="1875"/>
            <a:ext cx="7624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ΜΕΓΕΘΥΝΣΗ (γωνιακή) - είδωλο στο οπτικό άπειρο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3803" y="2576302"/>
            <a:ext cx="43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/>
              <a:t>ΣΥΝΘΕΤΟ ΜΙΚΡΟΣΚΟΠΙΟ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3803" y="1697740"/>
                <a:ext cx="6748066" cy="671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dirty="0"/>
                  <a:t> ΜΕΓΕΘΥΝΤΙΚΟΣ ΦΑΚΟΣ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sSub>
                          <m:sSubPr>
                            <m:ctrlPr>
                              <a:rPr lang="el-G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3" y="1697740"/>
                <a:ext cx="6748066" cy="671081"/>
              </a:xfrm>
              <a:prstGeom prst="rect">
                <a:avLst/>
              </a:prstGeom>
              <a:blipFill>
                <a:blip r:embed="rId2"/>
                <a:stretch>
                  <a:fillRect l="-1626" t="-3636" b="-81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277" y="688250"/>
                <a:ext cx="5367751" cy="729302"/>
              </a:xfrm>
              <a:prstGeom prst="rect">
                <a:avLst/>
              </a:prstGeom>
              <a:ln w="28575" cmpd="thickThin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γωνια</m:t>
                          </m:r>
                          <m: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ορασεως</m:t>
                          </m:r>
                          <m: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𝜄𝛼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𝜏𝜊𝜐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𝜊𝜌𝛾𝛼𝜈𝜊𝜐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γωνια</m:t>
                          </m:r>
                          <m: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ορασεως</m:t>
                          </m:r>
                          <m: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𝜄𝛼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𝛾𝜐𝜇𝜈𝜊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ύ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𝜊𝜑𝜃𝛼𝜆𝜇𝜊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ύ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7" y="688250"/>
                <a:ext cx="5367751" cy="7293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mpd="thickThin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358125" y="681868"/>
            <a:ext cx="4801255" cy="6106305"/>
            <a:chOff x="5348351" y="953909"/>
            <a:chExt cx="4801255" cy="61063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60472" y="2360565"/>
              <a:ext cx="1100137" cy="1005840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rot="16200000" flipH="1" flipV="1">
              <a:off x="4194719" y="3936098"/>
              <a:ext cx="5623560" cy="0"/>
            </a:xfrm>
            <a:prstGeom prst="line">
              <a:avLst/>
            </a:prstGeom>
            <a:ln w="22225">
              <a:solidFill>
                <a:srgbClr val="4B7F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V="1">
              <a:off x="6845697" y="6318119"/>
              <a:ext cx="0" cy="32004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 rot="7560000">
              <a:off x="6887307" y="4000434"/>
              <a:ext cx="357967" cy="386873"/>
            </a:xfrm>
            <a:prstGeom prst="arc">
              <a:avLst>
                <a:gd name="adj1" fmla="val 14888353"/>
                <a:gd name="adj2" fmla="val 20619599"/>
              </a:avLst>
            </a:prstGeom>
            <a:ln w="22225">
              <a:solidFill>
                <a:srgbClr val="535CD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59867" y="3371563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r>
                <a:rPr lang="el-G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7817" y="624165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Α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10645" y="63036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Β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6200000">
              <a:off x="7636129" y="4730862"/>
              <a:ext cx="0" cy="73152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7 - Ευθύγραμμο βέλος σύνδεσης"/>
            <p:cNvCxnSpPr/>
            <p:nvPr/>
          </p:nvCxnSpPr>
          <p:spPr>
            <a:xfrm rot="16200000">
              <a:off x="7039629" y="4343072"/>
              <a:ext cx="0" cy="2743200"/>
            </a:xfrm>
            <a:prstGeom prst="straightConnector1">
              <a:avLst/>
            </a:prstGeom>
            <a:ln w="4127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603364" y="4522563"/>
              <a:ext cx="4683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Α΄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3249" y="4407075"/>
              <a:ext cx="4555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Β΄</a:t>
              </a:r>
              <a:endParaRPr lang="en-US" sz="2400" b="1" dirty="0"/>
            </a:p>
          </p:txBody>
        </p:sp>
        <p:sp>
          <p:nvSpPr>
            <p:cNvPr id="19" name="31 - Έλλειψη"/>
            <p:cNvSpPr/>
            <p:nvPr/>
          </p:nvSpPr>
          <p:spPr>
            <a:xfrm>
              <a:off x="6954053" y="6123459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31 - Έλλειψη"/>
            <p:cNvSpPr/>
            <p:nvPr/>
          </p:nvSpPr>
          <p:spPr>
            <a:xfrm>
              <a:off x="6954053" y="5204883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6693048" y="4611651"/>
              <a:ext cx="775202" cy="1099010"/>
            </a:xfrm>
            <a:prstGeom prst="line">
              <a:avLst/>
            </a:prstGeom>
            <a:ln w="25400">
              <a:solidFill>
                <a:srgbClr val="AFDD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43 - Ευθεία γραμμή σύνδεσης"/>
            <p:cNvCxnSpPr/>
            <p:nvPr/>
          </p:nvCxnSpPr>
          <p:spPr>
            <a:xfrm flipV="1">
              <a:off x="6693048" y="5710660"/>
              <a:ext cx="516" cy="763467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53 - Ευθεία γραμμή σύνδεσης"/>
            <p:cNvCxnSpPr/>
            <p:nvPr/>
          </p:nvCxnSpPr>
          <p:spPr>
            <a:xfrm flipV="1">
              <a:off x="6696267" y="5713795"/>
              <a:ext cx="781071" cy="752659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475361" y="4576685"/>
              <a:ext cx="0" cy="1137110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17 - Ευθύγραμμο βέλος σύνδεσης"/>
            <p:cNvCxnSpPr/>
            <p:nvPr/>
          </p:nvCxnSpPr>
          <p:spPr>
            <a:xfrm flipV="1">
              <a:off x="7020695" y="4604571"/>
              <a:ext cx="468835" cy="3945"/>
            </a:xfrm>
            <a:prstGeom prst="straightConnector1">
              <a:avLst/>
            </a:prstGeom>
            <a:ln w="50800">
              <a:solidFill>
                <a:srgbClr val="92D050"/>
              </a:solidFill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43 - Ευθεία γραμμή σύνδεσης"/>
            <p:cNvCxnSpPr/>
            <p:nvPr/>
          </p:nvCxnSpPr>
          <p:spPr>
            <a:xfrm rot="16200000">
              <a:off x="7201041" y="5419560"/>
              <a:ext cx="548640" cy="0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6804702" y="4999854"/>
              <a:ext cx="394380" cy="550771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7 - Ευθύγραμμο βέλος σύνδεσης"/>
            <p:cNvCxnSpPr/>
            <p:nvPr/>
          </p:nvCxnSpPr>
          <p:spPr>
            <a:xfrm rot="16200000">
              <a:off x="7051872" y="2517752"/>
              <a:ext cx="0" cy="2743200"/>
            </a:xfrm>
            <a:prstGeom prst="straightConnector1">
              <a:avLst/>
            </a:prstGeom>
            <a:ln w="41275"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31 - Έλλειψη"/>
            <p:cNvSpPr/>
            <p:nvPr/>
          </p:nvSpPr>
          <p:spPr>
            <a:xfrm>
              <a:off x="6953855" y="4552543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0" name="31 - Έλλειψη"/>
            <p:cNvSpPr/>
            <p:nvPr/>
          </p:nvSpPr>
          <p:spPr>
            <a:xfrm>
              <a:off x="6960206" y="3112967"/>
              <a:ext cx="108000" cy="10800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1" name="53 - Ευθεία γραμμή σύνδεσης"/>
            <p:cNvCxnSpPr/>
            <p:nvPr/>
          </p:nvCxnSpPr>
          <p:spPr>
            <a:xfrm flipH="1" flipV="1">
              <a:off x="5348351" y="1322807"/>
              <a:ext cx="2119901" cy="3268262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7484948" y="3889351"/>
              <a:ext cx="386386" cy="697644"/>
            </a:xfrm>
            <a:prstGeom prst="straightConnector1">
              <a:avLst/>
            </a:prstGeom>
            <a:ln w="22225">
              <a:solidFill>
                <a:srgbClr val="AFDD7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43 - Ευθεία γραμμή σύνδεσης"/>
            <p:cNvCxnSpPr/>
            <p:nvPr/>
          </p:nvCxnSpPr>
          <p:spPr>
            <a:xfrm rot="16200000">
              <a:off x="7109022" y="4245890"/>
              <a:ext cx="731520" cy="0"/>
            </a:xfrm>
            <a:prstGeom prst="line">
              <a:avLst/>
            </a:prstGeom>
            <a:ln w="25400">
              <a:solidFill>
                <a:srgbClr val="AFDD7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53 - Ευθεία γραμμή σύνδεσης"/>
            <p:cNvCxnSpPr/>
            <p:nvPr/>
          </p:nvCxnSpPr>
          <p:spPr>
            <a:xfrm flipH="1" flipV="1">
              <a:off x="5956205" y="953909"/>
              <a:ext cx="1910549" cy="2946880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5" name="53 - Ευθεία γραμμή σύνδεσης"/>
            <p:cNvCxnSpPr/>
            <p:nvPr/>
          </p:nvCxnSpPr>
          <p:spPr>
            <a:xfrm flipH="1" flipV="1">
              <a:off x="5674160" y="1123662"/>
              <a:ext cx="1795089" cy="2763755"/>
            </a:xfrm>
            <a:prstGeom prst="line">
              <a:avLst/>
            </a:prstGeom>
            <a:ln w="25400">
              <a:solidFill>
                <a:srgbClr val="92D050"/>
              </a:solidFill>
              <a:headEnd type="none" w="med" len="med"/>
              <a:tailEnd type="arrow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53 - Ευθεία γραμμή σύνδεσης"/>
            <p:cNvCxnSpPr/>
            <p:nvPr/>
          </p:nvCxnSpPr>
          <p:spPr>
            <a:xfrm rot="10800000" flipH="1" flipV="1">
              <a:off x="7823566" y="3821152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53 - Ευθεία γραμμή σύνδεσης"/>
            <p:cNvCxnSpPr/>
            <p:nvPr/>
          </p:nvCxnSpPr>
          <p:spPr>
            <a:xfrm flipH="1" flipV="1">
              <a:off x="7460825" y="3880129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53 - Ευθεία γραμμή σύνδεσης"/>
            <p:cNvCxnSpPr/>
            <p:nvPr/>
          </p:nvCxnSpPr>
          <p:spPr>
            <a:xfrm flipH="1" flipV="1">
              <a:off x="7003808" y="3868365"/>
              <a:ext cx="1729064" cy="2679897"/>
            </a:xfrm>
            <a:prstGeom prst="line">
              <a:avLst/>
            </a:prstGeom>
            <a:ln w="25400">
              <a:solidFill>
                <a:srgbClr val="C00000"/>
              </a:solidFill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Up Arrow 38"/>
            <p:cNvSpPr/>
            <p:nvPr/>
          </p:nvSpPr>
          <p:spPr>
            <a:xfrm rot="5400000" flipH="1">
              <a:off x="8263939" y="5324126"/>
              <a:ext cx="137063" cy="2616214"/>
            </a:xfrm>
            <a:prstGeom prst="upArrow">
              <a:avLst/>
            </a:prstGeom>
            <a:solidFill>
              <a:srgbClr val="FFFFFF"/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7560000">
              <a:off x="6922603" y="3394743"/>
              <a:ext cx="357967" cy="386873"/>
            </a:xfrm>
            <a:prstGeom prst="arc">
              <a:avLst>
                <a:gd name="adj1" fmla="val 14888353"/>
                <a:gd name="adj2" fmla="val 20619599"/>
              </a:avLst>
            </a:prstGeom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602661" y="6278029"/>
              <a:ext cx="5469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Β΄΄</a:t>
              </a:r>
              <a:endParaRPr lang="en-US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562722" y="6598549"/>
              <a:ext cx="5581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/>
                <a:t>Α΄΄</a:t>
              </a:r>
              <a:endParaRPr lang="en-US" sz="2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46991" y="5234893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6374111" y="5258883"/>
              <a:ext cx="0" cy="4349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943636" y="405922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b="1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374146" y="3937826"/>
              <a:ext cx="5180" cy="6147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374146" y="4611650"/>
              <a:ext cx="0" cy="61264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endCxn id="20" idx="2"/>
            </p:cNvCxnSpPr>
            <p:nvPr/>
          </p:nvCxnSpPr>
          <p:spPr>
            <a:xfrm flipV="1">
              <a:off x="6040772" y="5258883"/>
              <a:ext cx="913281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050979" y="4591069"/>
              <a:ext cx="913281" cy="0"/>
            </a:xfrm>
            <a:prstGeom prst="line">
              <a:avLst/>
            </a:prstGeom>
            <a:ln w="158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5908026" y="47211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95105" y="3305936"/>
                <a:ext cx="3554243" cy="1186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l-G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΄</m:t>
                              </m:r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  <m:r>
                                <a:rPr lang="el-G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l-GR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ΑΒ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Β</m:t>
                          </m:r>
                          <m: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΄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 panose="02040503050406030204" pitchFamily="18" charset="0"/>
                            </a:rPr>
                            <m:t>ΑΒ</m:t>
                          </m:r>
                        </m:den>
                      </m:f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05" y="3305936"/>
                <a:ext cx="3554243" cy="11869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37236" y="4823355"/>
                <a:ext cx="3429529" cy="737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΄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𝛣</m:t>
                              </m:r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΄</m:t>
                              </m:r>
                            </m:num>
                            <m:den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𝛢𝛣</m:t>
                              </m:r>
                            </m:den>
                          </m:f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l-G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β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l-G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sSub>
                            <m:sSubPr>
                              <m:ctrlPr>
                                <a:rPr lang="el-GR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l-G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36" y="4823355"/>
                <a:ext cx="3429529" cy="737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Left Brace 52"/>
          <p:cNvSpPr/>
          <p:nvPr/>
        </p:nvSpPr>
        <p:spPr>
          <a:xfrm>
            <a:off x="7806914" y="4372267"/>
            <a:ext cx="149898" cy="938975"/>
          </a:xfrm>
          <a:prstGeom prst="leftBrace">
            <a:avLst/>
          </a:prstGeom>
          <a:ln w="22225">
            <a:solidFill>
              <a:schemeClr val="accent5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3975438" y="4304644"/>
            <a:ext cx="411848" cy="287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981023" y="460407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L+f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6" name="Left Brace 55"/>
          <p:cNvSpPr/>
          <p:nvPr/>
        </p:nvSpPr>
        <p:spPr>
          <a:xfrm flipH="1">
            <a:off x="3720640" y="3661406"/>
            <a:ext cx="196490" cy="1580092"/>
          </a:xfrm>
          <a:prstGeom prst="leftBrace">
            <a:avLst/>
          </a:prstGeom>
          <a:ln w="22225">
            <a:solidFill>
              <a:schemeClr val="accent5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4430125" y="4021226"/>
                <a:ext cx="2160271" cy="850939"/>
              </a:xfrm>
              <a:prstGeom prst="rect">
                <a:avLst/>
              </a:prstGeom>
              <a:ln w="50800">
                <a:prstDash val="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l-G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l-G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125" y="4021226"/>
                <a:ext cx="2160271" cy="8509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prstDash val="dash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Rectangle 58"/>
              <p:cNvSpPr/>
              <p:nvPr/>
            </p:nvSpPr>
            <p:spPr>
              <a:xfrm>
                <a:off x="4387286" y="5512711"/>
                <a:ext cx="2370264" cy="493277"/>
              </a:xfrm>
              <a:prstGeom prst="rect">
                <a:avLst/>
              </a:prstGeom>
              <a:ln w="50800">
                <a:prstDash val="sys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γων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86" y="5512711"/>
                <a:ext cx="2370264" cy="493277"/>
              </a:xfrm>
              <a:prstGeom prst="rect">
                <a:avLst/>
              </a:prstGeom>
              <a:blipFill>
                <a:blip r:embed="rId8"/>
                <a:stretch>
                  <a:fillRect b="-2247"/>
                </a:stretch>
              </a:blipFill>
              <a:ln w="50800">
                <a:prstDash val="sysDash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2263470" y="6044343"/>
            <a:ext cx="861133" cy="369332"/>
          </a:xfrm>
          <a:prstGeom prst="rect">
            <a:avLst/>
          </a:prstGeom>
          <a:ln w="34925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β=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L+f</a:t>
            </a:r>
            <a:r>
              <a:rPr 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5290457" y="4935455"/>
            <a:ext cx="219803" cy="508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2971800" y="5241498"/>
            <a:ext cx="239486" cy="76449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775858" y="3305936"/>
            <a:ext cx="631371" cy="114318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1621971" y="4304644"/>
            <a:ext cx="1132116" cy="65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728826" y="4889060"/>
            <a:ext cx="0" cy="734683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275179" y="4878173"/>
            <a:ext cx="0" cy="73152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38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29012" y="1068746"/>
            <a:ext cx="170052" cy="34320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08760" y="2752985"/>
            <a:ext cx="7467392" cy="3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83567" y="2760929"/>
            <a:ext cx="51016" cy="5719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5600" y="2752985"/>
            <a:ext cx="51015" cy="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378019" y="2778811"/>
            <a:ext cx="102031" cy="68640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2246288" y="2188924"/>
            <a:ext cx="6182746" cy="12762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04544" y="2851055"/>
            <a:ext cx="779406" cy="1577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22616" y="2298559"/>
            <a:ext cx="609477" cy="12251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50304" y="2298559"/>
            <a:ext cx="401022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75291" y="2608801"/>
            <a:ext cx="528017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Ε΄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2208260" y="2188924"/>
            <a:ext cx="102031" cy="589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87056" y="2720051"/>
            <a:ext cx="47077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Ο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37355" y="2124208"/>
            <a:ext cx="55305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2259274" y="2936105"/>
            <a:ext cx="2927673" cy="513282"/>
            <a:chOff x="1625506" y="1721165"/>
            <a:chExt cx="2623765" cy="410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/>
            <p:nvPr/>
          </p:nvCxnSpPr>
          <p:spPr>
            <a:xfrm>
              <a:off x="3170008" y="1982775"/>
              <a:ext cx="107926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1625506" y="1996648"/>
              <a:ext cx="107899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2246288" y="2835010"/>
            <a:ext cx="0" cy="4620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480770" y="2812769"/>
            <a:ext cx="477934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5220644" y="1816352"/>
            <a:ext cx="3211856" cy="513283"/>
            <a:chOff x="1625506" y="1721165"/>
            <a:chExt cx="2878449" cy="410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l-G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΄</m:t>
                        </m:r>
                      </m:oMath>
                    </m:oMathPara>
                  </a14:m>
                  <a:endParaRPr kumimoji="0" lang="en-US" sz="28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/>
            <p:nvPr/>
          </p:nvCxnSpPr>
          <p:spPr>
            <a:xfrm>
              <a:off x="3223795" y="1982775"/>
              <a:ext cx="128016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625506" y="1996648"/>
              <a:ext cx="118872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/>
          <p:nvPr/>
        </p:nvCxnSpPr>
        <p:spPr>
          <a:xfrm>
            <a:off x="8429035" y="2143358"/>
            <a:ext cx="0" cy="572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ight Triangle 107"/>
          <p:cNvSpPr/>
          <p:nvPr/>
        </p:nvSpPr>
        <p:spPr>
          <a:xfrm>
            <a:off x="2314682" y="2245199"/>
            <a:ext cx="2632138" cy="533613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ight Triangle 108"/>
          <p:cNvSpPr/>
          <p:nvPr/>
        </p:nvSpPr>
        <p:spPr>
          <a:xfrm flipH="1" flipV="1">
            <a:off x="5299062" y="2810184"/>
            <a:ext cx="3078236" cy="65503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84443" y="5031276"/>
                <a:ext cx="4001602" cy="1121910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</m:t>
                          </m:r>
                        </m:e>
                        <m:sub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sub>
                      </m:sSub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΄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" y="5031276"/>
                <a:ext cx="4001602" cy="11219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958965" y="43541"/>
                <a:ext cx="8189934" cy="958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Εγκάρσια Γραμμική Μεγέθυνση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𝑇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 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h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65" y="43541"/>
                <a:ext cx="8189934" cy="958852"/>
              </a:xfrm>
              <a:prstGeom prst="rect">
                <a:avLst/>
              </a:prstGeom>
              <a:blipFill rotWithShape="0">
                <a:blip r:embed="rId5"/>
                <a:stretch>
                  <a:fillRect l="-223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4147402" y="5269296"/>
            <a:ext cx="1751697" cy="33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69264" y="4979177"/>
            <a:ext cx="5279522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l-GR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&lt; 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είδωλο ανεστραμμένο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069264" y="5829699"/>
            <a:ext cx="380796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l-GR" sz="2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Τ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είδωλο ορθό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4186045" y="5656245"/>
            <a:ext cx="1713054" cy="34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4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9" grpId="0" animBg="1"/>
      <p:bldP spid="1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 descr="Εικόνα που περιέχει μικροσκόπιο, Επιστημονικό όργανο, μηχάνημα&#10;&#10;Το περιεχόμενο που δημιουργείται από ΑΙ μπορεί να μην είναι σωστό.">
            <a:extLst>
              <a:ext uri="{FF2B5EF4-FFF2-40B4-BE49-F238E27FC236}">
                <a16:creationId xmlns:a16="http://schemas.microsoft.com/office/drawing/2014/main" id="{8C3DB52B-CC45-4C96-BD7F-4226A5EB6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5" t="9181" r="3872" b="8978"/>
          <a:stretch/>
        </p:blipFill>
        <p:spPr>
          <a:xfrm>
            <a:off x="1665027" y="250041"/>
            <a:ext cx="9567081" cy="57835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A9129F-BF38-42C3-888F-3733C5CB9767}"/>
              </a:ext>
            </a:extLst>
          </p:cNvPr>
          <p:cNvSpPr txBox="1"/>
          <p:nvPr/>
        </p:nvSpPr>
        <p:spPr>
          <a:xfrm>
            <a:off x="859809" y="6033626"/>
            <a:ext cx="734085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/>
              <a:t>Δ. </a:t>
            </a:r>
            <a:r>
              <a:rPr lang="el-GR" dirty="0" err="1"/>
              <a:t>Βουρδούσης</a:t>
            </a:r>
            <a:r>
              <a:rPr lang="el-GR" dirty="0"/>
              <a:t> Πτυχιακή εργασία </a:t>
            </a:r>
          </a:p>
          <a:p>
            <a:r>
              <a:rPr lang="el-GR" dirty="0"/>
              <a:t>Τμήμα Φωτογραφίας &amp; Οπτικοακουστικών τεχνών ΠΑΔΑ  Σεπτέμβριος 2025</a:t>
            </a:r>
          </a:p>
        </p:txBody>
      </p:sp>
    </p:spTree>
    <p:extLst>
      <p:ext uri="{BB962C8B-B14F-4D97-AF65-F5344CB8AC3E}">
        <p14:creationId xmlns:p14="http://schemas.microsoft.com/office/powerpoint/2010/main" val="3656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0143" y="6466416"/>
            <a:ext cx="9154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By Rama - Own work, CC BY-SA 2.0 </a:t>
            </a:r>
            <a:r>
              <a:rPr lang="en-US" sz="1600" dirty="0" err="1"/>
              <a:t>fr</a:t>
            </a:r>
            <a:r>
              <a:rPr lang="en-US" sz="1600" dirty="0"/>
              <a:t>, https://commons.wikimedia.org/w/index.php?curid=638784</a:t>
            </a:r>
          </a:p>
        </p:txBody>
      </p:sp>
      <p:sp>
        <p:nvSpPr>
          <p:cNvPr id="4" name="1 - Τίτλος"/>
          <p:cNvSpPr txBox="1">
            <a:spLocks/>
          </p:cNvSpPr>
          <p:nvPr/>
        </p:nvSpPr>
        <p:spPr>
          <a:xfrm>
            <a:off x="3622195" y="128121"/>
            <a:ext cx="800589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/>
              <a:t>Αντικειμενικός  φακός</a:t>
            </a:r>
            <a:r>
              <a:rPr lang="en-US" sz="4000" dirty="0"/>
              <a:t> (objective lens)</a:t>
            </a:r>
            <a:endParaRPr lang="el-GR" sz="4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66832" y="1092691"/>
            <a:ext cx="10567762" cy="5303520"/>
            <a:chOff x="325316" y="874973"/>
            <a:chExt cx="10567762" cy="5303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388" y="874973"/>
              <a:ext cx="7143690" cy="530352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8735" y="3453258"/>
              <a:ext cx="2072812" cy="461665"/>
            </a:xfrm>
            <a:prstGeom prst="rect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l-GR" sz="2400" dirty="0"/>
                <a:t>Μεγέθυνση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o</a:t>
              </a:r>
              <a:endParaRPr lang="en-US" sz="2400" b="1" baseline="-25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2715491" y="3711399"/>
              <a:ext cx="201352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774462" y="3526732"/>
              <a:ext cx="365760" cy="457200"/>
            </a:xfrm>
            <a:prstGeom prst="ellipse">
              <a:avLst/>
            </a:prstGeom>
            <a:noFill/>
            <a:ln w="3492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43522" y="3527524"/>
              <a:ext cx="365760" cy="457200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33480" y="3254199"/>
              <a:ext cx="500296" cy="457200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903854" y="2617742"/>
              <a:ext cx="543137" cy="457200"/>
            </a:xfrm>
            <a:prstGeom prst="ellipse">
              <a:avLst/>
            </a:prstGeom>
            <a:noFill/>
            <a:ln w="34925"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3038653" y="3983932"/>
              <a:ext cx="2339851" cy="754323"/>
            </a:xfrm>
            <a:prstGeom prst="straightConnector1">
              <a:avLst/>
            </a:prstGeom>
            <a:ln w="539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21" idx="3"/>
            </p:cNvCxnSpPr>
            <p:nvPr/>
          </p:nvCxnSpPr>
          <p:spPr>
            <a:xfrm flipH="1">
              <a:off x="3024965" y="3633627"/>
              <a:ext cx="4270533" cy="1460956"/>
            </a:xfrm>
            <a:prstGeom prst="straightConnector1">
              <a:avLst/>
            </a:prstGeom>
            <a:ln w="539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099709" y="3074942"/>
              <a:ext cx="6016624" cy="2384173"/>
            </a:xfrm>
            <a:prstGeom prst="straightConnector1">
              <a:avLst/>
            </a:prstGeom>
            <a:ln w="539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25316" y="4648307"/>
              <a:ext cx="2699649" cy="892552"/>
            </a:xfrm>
            <a:prstGeom prst="rect">
              <a:avLst/>
            </a:prstGeom>
            <a:ln w="25400">
              <a:solidFill>
                <a:srgbClr val="C00000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l-GR" sz="2400" dirty="0"/>
                <a:t>Αριθμητικό Άνοιγμα</a:t>
              </a:r>
            </a:p>
            <a:p>
              <a:pPr algn="ctr"/>
              <a:r>
                <a:rPr lang="el-GR" sz="2800" b="1" dirty="0"/>
                <a:t> Ν.Α.</a:t>
              </a:r>
              <a:endParaRPr lang="en-US" sz="2800" b="1" baseline="-250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832" y="299313"/>
            <a:ext cx="2434756" cy="2434756"/>
            <a:chOff x="466832" y="299313"/>
            <a:chExt cx="2434756" cy="24347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832" y="299313"/>
              <a:ext cx="2434756" cy="2434756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1284513" y="1092691"/>
              <a:ext cx="1045029" cy="572824"/>
            </a:xfrm>
            <a:prstGeom prst="ellipse">
              <a:avLst/>
            </a:prstGeom>
            <a:noFill/>
            <a:ln w="508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069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21804" y="3640583"/>
            <a:ext cx="5294435" cy="4247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Χαρακτηριστικά αντικειμενικού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φακού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- Θέση περιεχομένου"/>
              <p:cNvSpPr>
                <a:spLocks noGrp="1"/>
              </p:cNvSpPr>
              <p:nvPr>
                <p:ph idx="1"/>
              </p:nvPr>
            </p:nvSpPr>
            <p:spPr>
              <a:xfrm>
                <a:off x="367934" y="4287372"/>
                <a:ext cx="10021138" cy="206897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dirty="0"/>
                  <a:t>Μ</a:t>
                </a:r>
                <a:r>
                  <a:rPr lang="en-US" sz="2000" dirty="0"/>
                  <a:t>x, </a:t>
                </a:r>
                <a:r>
                  <a:rPr lang="el-GR" sz="2000" dirty="0"/>
                  <a:t>τιμή μεγέθυνσης π.χ. </a:t>
                </a:r>
                <a:r>
                  <a:rPr lang="en-US" sz="2000" dirty="0"/>
                  <a:t>4x </a:t>
                </a:r>
                <a:r>
                  <a:rPr lang="el-GR" sz="2000" dirty="0"/>
                  <a:t>ή 20</a:t>
                </a:r>
                <a:r>
                  <a:rPr lang="en-US" sz="2000" dirty="0"/>
                  <a:t>x</a:t>
                </a:r>
                <a:r>
                  <a:rPr lang="el-GR" sz="2000" dirty="0"/>
                  <a:t>   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 μεγάλη Μ   → </a:t>
                </a:r>
                <a:r>
                  <a:rPr lang="el-GR" sz="2000" b="1" dirty="0"/>
                  <a:t>μικρή</a:t>
                </a:r>
                <a:r>
                  <a:rPr lang="en-US" sz="2000" b="1" dirty="0"/>
                  <a:t> </a:t>
                </a:r>
                <a:r>
                  <a:rPr lang="el-GR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l-GR" sz="2000" dirty="0"/>
              </a:p>
              <a:p>
                <a:pPr>
                  <a:lnSpc>
                    <a:spcPct val="150000"/>
                  </a:lnSpc>
                </a:pPr>
                <a:r>
                  <a:rPr lang="el-GR" sz="2000" dirty="0"/>
                  <a:t>Ν.Α., αριθμητικό άνοιγμα π.χ. 0.8  </a:t>
                </a:r>
                <a:r>
                  <a:rPr lang="el-GR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→  μεγάλο Ν.Α.  → </a:t>
                </a:r>
                <a:r>
                  <a:rPr lang="el-GR" sz="2000" b="1" dirty="0"/>
                  <a:t>μικρό  Βάθος Πεδίου</a:t>
                </a:r>
                <a:endParaRPr lang="el-GR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g (mm), </a:t>
                </a:r>
                <a:r>
                  <a:rPr lang="el-GR" sz="2000" dirty="0"/>
                  <a:t>μήκος οπτικού σωλήνα π.χ. 160</a:t>
                </a:r>
                <a:r>
                  <a:rPr lang="en-US" sz="2000" dirty="0"/>
                  <a:t>mm</a:t>
                </a:r>
                <a:r>
                  <a:rPr lang="el-GR" sz="2000" dirty="0"/>
                  <a:t>  (</a:t>
                </a:r>
                <a:r>
                  <a:rPr lang="en-US" sz="2000" dirty="0"/>
                  <a:t>g=f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+L+f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d (mm), </a:t>
                </a:r>
                <a:r>
                  <a:rPr lang="el-GR" sz="2000" dirty="0"/>
                  <a:t>πάχος </a:t>
                </a:r>
                <a:r>
                  <a:rPr lang="el-GR" sz="2000" dirty="0" err="1"/>
                  <a:t>καλυπτρίδας</a:t>
                </a:r>
                <a:r>
                  <a:rPr lang="el-GR" sz="2000" dirty="0"/>
                  <a:t> π.χ. 0.6</a:t>
                </a:r>
                <a:r>
                  <a:rPr lang="en-US" sz="2000" dirty="0"/>
                  <a:t>mm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2 - Θέση περιεχομένου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7934" y="4287372"/>
                <a:ext cx="10021138" cy="2068978"/>
              </a:xfrm>
              <a:blipFill>
                <a:blip r:embed="rId2"/>
                <a:stretch>
                  <a:fillRect l="-547" b="-14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149033" y="1036933"/>
            <a:ext cx="729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Σκοπός: </a:t>
            </a:r>
            <a:r>
              <a:rPr lang="el-GR" sz="2400" dirty="0"/>
              <a:t>συλλογή φωτεινών ακτίνων από το αντικείμενο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8621" y="2024674"/>
            <a:ext cx="4563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δημιουργία πραγματικού ειδώλου 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671287" y="1989962"/>
            <a:ext cx="822960" cy="27432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495832" y="1570678"/>
                <a:ext cx="3159391" cy="671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/>
                  <a:t>μεγεθυμένου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 = </m:t>
                    </m:r>
                    <m:f>
                      <m:f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sSub>
                          <m:sSubPr>
                            <m:ctrlP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4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32" y="1570678"/>
                <a:ext cx="3159391" cy="671338"/>
              </a:xfrm>
              <a:prstGeom prst="rect">
                <a:avLst/>
              </a:prstGeom>
              <a:blipFill>
                <a:blip r:embed="rId3"/>
                <a:stretch>
                  <a:fillRect l="-21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>
            <a:off x="5659103" y="2266649"/>
            <a:ext cx="822960" cy="27432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91436" y="2370040"/>
            <a:ext cx="3392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απαλλαγμένου από σφάλματα</a:t>
            </a:r>
            <a:endParaRPr lang="en-US" sz="2000" dirty="0"/>
          </a:p>
        </p:txBody>
      </p:sp>
      <p:sp>
        <p:nvSpPr>
          <p:cNvPr id="15" name="Down Arrow 14"/>
          <p:cNvSpPr/>
          <p:nvPr/>
        </p:nvSpPr>
        <p:spPr>
          <a:xfrm>
            <a:off x="2646485" y="1547069"/>
            <a:ext cx="141177" cy="4741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9622045" y="1906347"/>
            <a:ext cx="7326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44849" y="1663023"/>
                <a:ext cx="13105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/>
                  <a:t>μικρή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849" y="1663023"/>
                <a:ext cx="1310552" cy="461665"/>
              </a:xfrm>
              <a:prstGeom prst="rect">
                <a:avLst/>
              </a:prstGeom>
              <a:blipFill>
                <a:blip r:embed="rId4"/>
                <a:stretch>
                  <a:fillRect l="-6977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1 - Τίτλος"/>
          <p:cNvSpPr txBox="1">
            <a:spLocks/>
          </p:cNvSpPr>
          <p:nvPr/>
        </p:nvSpPr>
        <p:spPr>
          <a:xfrm>
            <a:off x="3023230" y="73891"/>
            <a:ext cx="471054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/>
              <a:t>Αντικειμενικός  φακός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308" y="3740549"/>
            <a:ext cx="1963082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87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8054" y="66110"/>
            <a:ext cx="5493517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Αντικειμενικός  φακός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502478" y="928374"/>
            <a:ext cx="8104230" cy="4939605"/>
            <a:chOff x="3303998" y="1200517"/>
            <a:chExt cx="8104230" cy="4939605"/>
          </a:xfrm>
        </p:grpSpPr>
        <p:pic>
          <p:nvPicPr>
            <p:cNvPr id="6146" name="Picture 2" descr="http://www.olympusmicro.com/primer/images/objectives/specificationsfigure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660" y="1200517"/>
              <a:ext cx="5112568" cy="470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Ορθογώνιο 4"/>
            <p:cNvSpPr/>
            <p:nvPr/>
          </p:nvSpPr>
          <p:spPr>
            <a:xfrm>
              <a:off x="6806266" y="5863123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200" dirty="0">
                  <a:hlinkClick r:id="rId3"/>
                </a:rPr>
                <a:t>olympusmicro.com</a:t>
              </a:r>
              <a:endParaRPr lang="el-GR" sz="12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4725421" y="1433572"/>
              <a:ext cx="3050931" cy="2725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03998" y="1510375"/>
              <a:ext cx="25116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/>
                <a:t>Απλανητικός: απαλλαγμένος από σφάλμα σφαιρικότητας &amp; κόμης </a:t>
              </a:r>
            </a:p>
            <a:p>
              <a:r>
                <a:rPr lang="el-GR" dirty="0"/>
                <a:t>(</a:t>
              </a:r>
              <a:r>
                <a:rPr lang="en-US" dirty="0"/>
                <a:t>flat-field correction)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463975" y="2849134"/>
              <a:ext cx="984738" cy="87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t="74145"/>
          <a:stretch/>
        </p:blipFill>
        <p:spPr>
          <a:xfrm>
            <a:off x="168728" y="5455005"/>
            <a:ext cx="6667500" cy="10884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8728" y="6464317"/>
            <a:ext cx="8966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https://www.edmundoptics.com/knowledge-center/application-notes/microscopy/understanding-microscopes-and-objectives/</a:t>
            </a:r>
          </a:p>
        </p:txBody>
      </p:sp>
    </p:spTree>
    <p:extLst>
      <p:ext uri="{BB962C8B-B14F-4D97-AF65-F5344CB8AC3E}">
        <p14:creationId xmlns:p14="http://schemas.microsoft.com/office/powerpoint/2010/main" val="376104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Οπτικό  μικροσκόπιο – Ιστορική Αναδρομή 1/2</a:t>
            </a:r>
            <a:endParaRPr lang="el-GR" sz="3000" b="0" dirty="0"/>
          </a:p>
        </p:txBody>
      </p:sp>
      <p:pic>
        <p:nvPicPr>
          <p:cNvPr id="3" name="Picture 2" descr="http://zeiss-campus.magnet.fsu.edu/articles/basics/images/historical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3971" y="1556792"/>
            <a:ext cx="610406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0000" y="612529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zeiss-campus.magnet.fsu.edu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554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Αριθμητικό άνοιγμα αντικειμενικού φακού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3575720" y="580526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microscopyu.com</a:t>
            </a:r>
            <a:endParaRPr lang="el-GR" sz="1200" dirty="0"/>
          </a:p>
        </p:txBody>
      </p:sp>
      <p:pic>
        <p:nvPicPr>
          <p:cNvPr id="7170" name="Picture 2" descr="https://www.microscopyu.com/articles/formulas/images/numericalaperture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9617" y="1556793"/>
            <a:ext cx="7065917" cy="40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285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6640" y="298473"/>
            <a:ext cx="3948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  <a:r>
              <a:rPr lang="el-GR" sz="2800" b="1" dirty="0"/>
              <a:t>ριθμητικό άνοιγμα</a:t>
            </a:r>
            <a:r>
              <a:rPr lang="en-US" sz="2800" b="1" dirty="0"/>
              <a:t> N.A.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4703" y="1259200"/>
            <a:ext cx="3937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Ικανότητα συλλογής φωτός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938982" y="62938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Dietzel65, </a:t>
            </a:r>
            <a:r>
              <a:rPr lang="en-US" sz="1200" dirty="0" err="1"/>
              <a:t>vectorized</a:t>
            </a:r>
            <a:r>
              <a:rPr lang="en-US" sz="1200" dirty="0"/>
              <a:t> by </a:t>
            </a:r>
            <a:r>
              <a:rPr lang="en-US" sz="1200" dirty="0" err="1"/>
              <a:t>Leyo</a:t>
            </a:r>
            <a:r>
              <a:rPr lang="en-US" sz="1200" dirty="0"/>
              <a:t> based on </a:t>
            </a:r>
            <a:r>
              <a:rPr lang="en-US" sz="1200" dirty="0" err="1"/>
              <a:t>Image:Immersionsvorteil.jpg</a:t>
            </a:r>
            <a:r>
              <a:rPr lang="en-US" sz="1200" dirty="0"/>
              <a:t> - Own work, Public Domain, https://commons.wikimedia.org/w/index.php?curid=4590157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62" y="2798949"/>
            <a:ext cx="4180112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7906" y="2193753"/>
            <a:ext cx="34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καταδυτικοί φακοί </a:t>
            </a:r>
            <a:r>
              <a:rPr lang="en-US" sz="2400" dirty="0"/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≈ 1.5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88AD88-B516-4133-80F3-A76F8B26C687}"/>
                  </a:ext>
                </a:extLst>
              </p:cNvPr>
              <p:cNvSpPr txBox="1"/>
              <p:nvPr/>
            </p:nvSpPr>
            <p:spPr>
              <a:xfrm>
                <a:off x="7850474" y="360028"/>
                <a:ext cx="2754087" cy="461665"/>
              </a:xfrm>
              <a:prstGeom prst="rect">
                <a:avLst/>
              </a:prstGeom>
              <a:ln w="28575"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𝜨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𝚨</m:t>
                      </m:r>
                      <m:r>
                        <a:rPr lang="el-GR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488AD88-B516-4133-80F3-A76F8B26C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74" y="360028"/>
                <a:ext cx="27540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prstDash val="sysDash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08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297174" y="87213"/>
            <a:ext cx="9104122" cy="1325563"/>
          </a:xfrm>
        </p:spPr>
        <p:txBody>
          <a:bodyPr>
            <a:normAutofit/>
          </a:bodyPr>
          <a:lstStyle/>
          <a:p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Διακριτικό όριο - Διακριτική ικανότητα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97174" y="1412776"/>
            <a:ext cx="9732911" cy="2647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dirty="0"/>
              <a:t>Η απόσταση </a:t>
            </a:r>
            <a:r>
              <a:rPr lang="el-GR" b="1" dirty="0">
                <a:solidFill>
                  <a:srgbClr val="0070C0"/>
                </a:solidFill>
              </a:rPr>
              <a:t>δ</a:t>
            </a:r>
            <a:r>
              <a:rPr lang="el-GR" dirty="0"/>
              <a:t> μεταξύ δυο γειτονικών φωτεινών σημείων που οριακά διακρίνονται ως ξεχωριστά ονομάζεται </a:t>
            </a:r>
            <a:r>
              <a:rPr lang="el-GR" b="1" dirty="0">
                <a:solidFill>
                  <a:srgbClr val="0070C0"/>
                </a:solidFill>
              </a:rPr>
              <a:t>διακριτικό όριο</a:t>
            </a:r>
            <a:r>
              <a:rPr lang="el-GR" dirty="0"/>
              <a:t>. </a:t>
            </a:r>
          </a:p>
          <a:p>
            <a:pPr>
              <a:lnSpc>
                <a:spcPct val="100000"/>
              </a:lnSpc>
              <a:buNone/>
            </a:pPr>
            <a:r>
              <a:rPr lang="el-GR" dirty="0"/>
              <a:t>  Το διακριτικό όριο έχει μονάδες </a:t>
            </a:r>
            <a:r>
              <a:rPr lang="el-GR" u="dash" dirty="0"/>
              <a:t>μήκους</a:t>
            </a:r>
            <a:r>
              <a:rPr lang="el-GR" dirty="0"/>
              <a:t>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l-GR" dirty="0"/>
              <a:t>Η </a:t>
            </a:r>
            <a:r>
              <a:rPr lang="el-GR" b="1" dirty="0">
                <a:solidFill>
                  <a:srgbClr val="FFC000"/>
                </a:solidFill>
              </a:rPr>
              <a:t>διακριτική ικανότητα </a:t>
            </a:r>
            <a:r>
              <a:rPr lang="el-GR" dirty="0"/>
              <a:t>είναι το </a:t>
            </a:r>
            <a:r>
              <a:rPr lang="el-GR" u="sng" dirty="0"/>
              <a:t>αντίστροφο</a:t>
            </a:r>
            <a:r>
              <a:rPr lang="el-GR" dirty="0"/>
              <a:t> του διακριτικού ορίου δ, πρόκειται δηλαδή για το πηλίκο 1/δ.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5628" y="4233025"/>
            <a:ext cx="2991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spc="200" dirty="0"/>
              <a:t>ΕΠΙΘΥΜΗΤΟ</a:t>
            </a:r>
            <a:r>
              <a:rPr lang="el-GR" sz="3600" dirty="0"/>
              <a:t> :</a:t>
            </a:r>
            <a:endParaRPr lang="en-US" sz="3600" dirty="0"/>
          </a:p>
        </p:txBody>
      </p:sp>
      <p:sp>
        <p:nvSpPr>
          <p:cNvPr id="11" name="Line Callout 3 10"/>
          <p:cNvSpPr/>
          <p:nvPr/>
        </p:nvSpPr>
        <p:spPr>
          <a:xfrm>
            <a:off x="1161915" y="1210387"/>
            <a:ext cx="9759462" cy="2732298"/>
          </a:xfrm>
          <a:prstGeom prst="borderCallout3">
            <a:avLst>
              <a:gd name="adj1" fmla="val 47389"/>
              <a:gd name="adj2" fmla="val 45"/>
              <a:gd name="adj3" fmla="val 47711"/>
              <a:gd name="adj4" fmla="val -7658"/>
              <a:gd name="adj5" fmla="val 87772"/>
              <a:gd name="adj6" fmla="val -7567"/>
              <a:gd name="adj7" fmla="val 119077"/>
              <a:gd name="adj8" fmla="val 1126"/>
            </a:avLst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69508" y="5070029"/>
            <a:ext cx="9617587" cy="830997"/>
            <a:chOff x="1293665" y="4918766"/>
            <a:chExt cx="9617587" cy="830997"/>
          </a:xfrm>
        </p:grpSpPr>
        <p:sp>
          <p:nvSpPr>
            <p:cNvPr id="5" name="TextBox 4"/>
            <p:cNvSpPr txBox="1"/>
            <p:nvPr/>
          </p:nvSpPr>
          <p:spPr>
            <a:xfrm>
              <a:off x="7628627" y="4918766"/>
              <a:ext cx="32826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92D050"/>
                  </a:solidFill>
                </a:rPr>
                <a:t>περισσότερες λεπτομέρειες </a:t>
              </a:r>
              <a:r>
                <a:rPr lang="el-GR" sz="2000" dirty="0">
                  <a:solidFill>
                    <a:srgbClr val="92D050"/>
                  </a:solidFill>
                </a:rPr>
                <a:t>μπορούμε να διακρίνουμε</a:t>
              </a:r>
              <a:endParaRPr 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3665" y="4976381"/>
              <a:ext cx="1960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0070C0"/>
                  </a:solidFill>
                </a:rPr>
                <a:t>μικρότερο</a:t>
              </a:r>
              <a:r>
                <a:rPr lang="el-GR" b="1" dirty="0"/>
                <a:t> </a:t>
              </a:r>
              <a:r>
                <a:rPr lang="el-GR" b="1" dirty="0">
                  <a:solidFill>
                    <a:srgbClr val="0070C0"/>
                  </a:solidFill>
                </a:rPr>
                <a:t>διακριτικό όριο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71188" y="4918766"/>
              <a:ext cx="30562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800"/>
                </a:spcBef>
              </a:pPr>
              <a:r>
                <a:rPr lang="el-GR" sz="2400" b="1" dirty="0">
                  <a:solidFill>
                    <a:srgbClr val="FFC000"/>
                  </a:solidFill>
                </a:rPr>
                <a:t>ΜΕΓΑΛΥΤΕΡΗ διακριτική ικανότητα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  <p:sp>
          <p:nvSpPr>
            <p:cNvPr id="12" name="Equal 11"/>
            <p:cNvSpPr/>
            <p:nvPr/>
          </p:nvSpPr>
          <p:spPr>
            <a:xfrm>
              <a:off x="3062220" y="5121369"/>
              <a:ext cx="571500" cy="42579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Notched Right Arrow 12"/>
            <p:cNvSpPr/>
            <p:nvPr/>
          </p:nvSpPr>
          <p:spPr>
            <a:xfrm>
              <a:off x="6954715" y="5121369"/>
              <a:ext cx="553915" cy="342115"/>
            </a:xfrm>
            <a:prstGeom prst="notch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6328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98307" y="219841"/>
            <a:ext cx="9329058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Διακριτικό όριο αντικειμενικού φακού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566866"/>
            <a:ext cx="8363272" cy="5040560"/>
          </a:xfrm>
        </p:spPr>
        <p:txBody>
          <a:bodyPr/>
          <a:lstStyle/>
          <a:p>
            <a:pPr algn="ctr">
              <a:buNone/>
            </a:pPr>
            <a:r>
              <a:rPr lang="el-GR" dirty="0"/>
              <a:t> Το διακριτικό όριο αντικειμενικού φακού δίνεται από την σχέση: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sz="2600" b="1" dirty="0"/>
              <a:t>δ = λ / 2 (Ν.Α.) </a:t>
            </a:r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r>
              <a:rPr lang="el-GR" dirty="0"/>
              <a:t>Όπου   λ:    το μήκος κύματος του φωτός (550</a:t>
            </a:r>
            <a:r>
              <a:rPr lang="en-US" dirty="0"/>
              <a:t>nm)</a:t>
            </a:r>
            <a:r>
              <a:rPr lang="el-GR" dirty="0"/>
              <a:t> και</a:t>
            </a:r>
            <a:r>
              <a:rPr lang="en-US" dirty="0"/>
              <a:t> </a:t>
            </a:r>
            <a:endParaRPr lang="el-GR" dirty="0"/>
          </a:p>
          <a:p>
            <a:pPr algn="ctr">
              <a:buNone/>
            </a:pPr>
            <a:r>
              <a:rPr lang="el-GR" dirty="0"/>
              <a:t>   Ν.Α. : το αριθμητικό άνοιγμα του φακού.</a:t>
            </a:r>
          </a:p>
        </p:txBody>
      </p:sp>
    </p:spTree>
    <p:extLst>
      <p:ext uri="{BB962C8B-B14F-4D97-AF65-F5344CB8AC3E}">
        <p14:creationId xmlns:p14="http://schemas.microsoft.com/office/powerpoint/2010/main" val="2726395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2793" y="190681"/>
            <a:ext cx="6829950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Δίσκοι </a:t>
            </a:r>
            <a:r>
              <a:rPr lang="en-US" dirty="0"/>
              <a:t>Airy</a:t>
            </a:r>
            <a:r>
              <a:rPr lang="el-GR" dirty="0"/>
              <a:t>,</a:t>
            </a:r>
            <a:r>
              <a:rPr lang="en-US" dirty="0"/>
              <a:t> </a:t>
            </a:r>
            <a:r>
              <a:rPr lang="el-GR" dirty="0"/>
              <a:t>Διακριτικό όριο</a:t>
            </a:r>
          </a:p>
        </p:txBody>
      </p:sp>
      <p:pic>
        <p:nvPicPr>
          <p:cNvPr id="4098" name="Picture 2" descr="C:\Users\ARAVANTINOS\Desktop\resolutionfigure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66760" y="1183651"/>
            <a:ext cx="5300309" cy="5120640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7505700" y="6165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intranet.tdmu.edu.ua</a:t>
            </a:r>
            <a:endParaRPr lang="el-G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49375" y="1969574"/>
                <a:ext cx="2546018" cy="9088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=0.61∙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75" y="1969574"/>
                <a:ext cx="2546018" cy="9088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48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C783D9BF-3EF9-4533-9587-1F45F7BB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04803"/>
            <a:ext cx="7543800" cy="1431925"/>
          </a:xfrm>
        </p:spPr>
        <p:txBody>
          <a:bodyPr/>
          <a:lstStyle/>
          <a:p>
            <a:pPr algn="ctr"/>
            <a:r>
              <a:rPr lang="el-GR" dirty="0"/>
              <a:t>Περίθλαση - Άνοιγμα</a:t>
            </a:r>
            <a:endParaRPr lang="en-US" dirty="0"/>
          </a:p>
        </p:txBody>
      </p:sp>
      <p:pic>
        <p:nvPicPr>
          <p:cNvPr id="11266" name="Picture 2" descr="Diffraction of Light">
            <a:extLst>
              <a:ext uri="{FF2B5EF4-FFF2-40B4-BE49-F238E27FC236}">
                <a16:creationId xmlns:a16="http://schemas.microsoft.com/office/drawing/2014/main" id="{FB49E286-C415-43A0-B68A-5CE81016E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2633570"/>
            <a:ext cx="7543800" cy="281006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1609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CD7387-CFD5-4696-B030-7DC07963C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6063" y="283633"/>
            <a:ext cx="10515600" cy="701731"/>
          </a:xfrm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Περίθλαση φωτός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FCB934-800B-4700-9CAE-95D6A0B1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999" y="1288604"/>
            <a:ext cx="9489762" cy="3891136"/>
          </a:xfrm>
        </p:spPr>
        <p:txBody>
          <a:bodyPr/>
          <a:lstStyle/>
          <a:p>
            <a:pPr algn="just">
              <a:lnSpc>
                <a:spcPct val="125000"/>
              </a:lnSpc>
            </a:pPr>
            <a:r>
              <a:rPr lang="el-GR" dirty="0"/>
              <a:t>Η «κάμψη» του φωτός στα όρια ενός αδιαφανούς εμπόδιου έχει σαν αποτέλεσμα την «αλλοίωση» των άκρων της γεωμετρικής σκιάς. Το φαινόμενο αυτό που καταστρατηγεί την λογική της ευθύγραμμης διάδοσης του φωτός καλείται </a:t>
            </a:r>
            <a:r>
              <a:rPr lang="el-GR" b="1" dirty="0"/>
              <a:t>περίθλαση</a:t>
            </a:r>
            <a:r>
              <a:rPr lang="el-GR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094" y="3807288"/>
            <a:ext cx="439559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82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B76E82-FF70-4029-8C81-4C535664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Laser – </a:t>
            </a:r>
            <a:r>
              <a:rPr lang="el-GR" dirty="0"/>
              <a:t>κυκλικό άνοιγμα</a:t>
            </a:r>
          </a:p>
        </p:txBody>
      </p:sp>
      <p:pic>
        <p:nvPicPr>
          <p:cNvPr id="2050" name="Picture 2" descr="Scientists Say: Diffraction | Science News for Students">
            <a:extLst>
              <a:ext uri="{FF2B5EF4-FFF2-40B4-BE49-F238E27FC236}">
                <a16:creationId xmlns:a16="http://schemas.microsoft.com/office/drawing/2014/main" id="{52EDDD0F-857C-4DB3-B4C1-BE10D691C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21075"/>
            <a:ext cx="7543800" cy="403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2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B76E82-FF70-4029-8C81-4C5356645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161" y="805594"/>
            <a:ext cx="6276278" cy="535531"/>
          </a:xfr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Laser – </a:t>
            </a:r>
            <a:r>
              <a:rPr lang="el-GR" sz="3200" dirty="0"/>
              <a:t>κυκλικό άνοιγμα</a:t>
            </a:r>
          </a:p>
        </p:txBody>
      </p:sp>
      <p:pic>
        <p:nvPicPr>
          <p:cNvPr id="2050" name="Picture 2" descr="Scientists Say: Diffraction | Science News for Students">
            <a:extLst>
              <a:ext uri="{FF2B5EF4-FFF2-40B4-BE49-F238E27FC236}">
                <a16:creationId xmlns:a16="http://schemas.microsoft.com/office/drawing/2014/main" id="{52EDDD0F-857C-4DB3-B4C1-BE10D691C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07" y="1538392"/>
            <a:ext cx="5560741" cy="297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1AF6F259-CB5C-4AE4-A036-1A62E3A20F41}"/>
              </a:ext>
            </a:extLst>
          </p:cNvPr>
          <p:cNvSpPr txBox="1">
            <a:spLocks/>
          </p:cNvSpPr>
          <p:nvPr/>
        </p:nvSpPr>
        <p:spPr>
          <a:xfrm>
            <a:off x="31594" y="809683"/>
            <a:ext cx="4549698" cy="5355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Poisson/</a:t>
            </a:r>
            <a:r>
              <a:rPr lang="en-US" sz="3200" dirty="0" err="1"/>
              <a:t>Arago</a:t>
            </a:r>
            <a:r>
              <a:rPr lang="en-US" sz="3200" dirty="0"/>
              <a:t> spot (1820)</a:t>
            </a:r>
            <a:endParaRPr lang="el-GR" sz="3200" dirty="0"/>
          </a:p>
        </p:txBody>
      </p:sp>
      <p:pic>
        <p:nvPicPr>
          <p:cNvPr id="5" name="Picture 2" descr="Arago spot - Wikipedia">
            <a:extLst>
              <a:ext uri="{FF2B5EF4-FFF2-40B4-BE49-F238E27FC236}">
                <a16:creationId xmlns:a16="http://schemas.microsoft.com/office/drawing/2014/main" id="{127FAA3D-7870-4E8E-B851-F41F85F8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8" y="1538392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Τίτλος 1">
            <a:extLst>
              <a:ext uri="{FF2B5EF4-FFF2-40B4-BE49-F238E27FC236}">
                <a16:creationId xmlns:a16="http://schemas.microsoft.com/office/drawing/2014/main" id="{3BCD7387-CFD5-4696-B030-7DC07963CBE4}"/>
              </a:ext>
            </a:extLst>
          </p:cNvPr>
          <p:cNvSpPr txBox="1">
            <a:spLocks/>
          </p:cNvSpPr>
          <p:nvPr/>
        </p:nvSpPr>
        <p:spPr>
          <a:xfrm>
            <a:off x="-24161" y="142809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Περίθλαση φωτός</a:t>
            </a:r>
            <a:endParaRPr lang="el-GR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flipH="1">
            <a:off x="2288478" y="1345214"/>
            <a:ext cx="0" cy="2194560"/>
          </a:xfrm>
          <a:prstGeom prst="straightConnector1">
            <a:avLst/>
          </a:prstGeom>
          <a:ln w="444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62194" y="4776029"/>
            <a:ext cx="466903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/>
              <a:t>ακτίνα δίσκου </a:t>
            </a:r>
            <a:r>
              <a:rPr lang="en-US" sz="2400" dirty="0"/>
              <a:t>Airy</a:t>
            </a:r>
            <a:r>
              <a:rPr lang="el-GR" sz="2400" dirty="0"/>
              <a:t> = </a:t>
            </a:r>
            <a:r>
              <a:rPr lang="el-GR" sz="2400" b="1" dirty="0"/>
              <a:t>1.22 (</a:t>
            </a:r>
            <a:r>
              <a:rPr lang="en-US" sz="2400" b="1" dirty="0"/>
              <a:t>f </a:t>
            </a:r>
            <a:r>
              <a:rPr lang="el-GR" sz="2400" b="1" dirty="0"/>
              <a:t>λ / </a:t>
            </a:r>
            <a:r>
              <a:rPr lang="en-US" sz="2400" b="1" dirty="0"/>
              <a:t>d )</a:t>
            </a:r>
            <a:r>
              <a:rPr lang="el-GR" sz="2400" dirty="0"/>
              <a:t>,</a:t>
            </a:r>
            <a:r>
              <a:rPr lang="en-US" sz="2400" dirty="0"/>
              <a:t> </a:t>
            </a:r>
            <a:r>
              <a:rPr lang="el-GR" sz="2400" dirty="0"/>
              <a:t> </a:t>
            </a:r>
          </a:p>
          <a:p>
            <a:endParaRPr lang="el-GR" sz="2400" dirty="0"/>
          </a:p>
          <a:p>
            <a:r>
              <a:rPr lang="el-GR" sz="2400" dirty="0"/>
              <a:t>όπου :	</a:t>
            </a:r>
            <a:r>
              <a:rPr lang="en-US" sz="2400" dirty="0"/>
              <a:t>f : </a:t>
            </a:r>
            <a:r>
              <a:rPr lang="el-GR" sz="2400" dirty="0"/>
              <a:t>εστιακή απόσταση φακού</a:t>
            </a:r>
          </a:p>
          <a:p>
            <a:r>
              <a:rPr lang="el-GR" sz="2400" dirty="0"/>
              <a:t>	λ : μήκος κύματος φωτός</a:t>
            </a:r>
          </a:p>
          <a:p>
            <a:r>
              <a:rPr lang="el-GR" sz="2400" dirty="0"/>
              <a:t>	</a:t>
            </a:r>
            <a:r>
              <a:rPr lang="en-US" sz="2400" dirty="0"/>
              <a:t>d :</a:t>
            </a:r>
            <a:r>
              <a:rPr lang="el-GR" sz="2400" dirty="0"/>
              <a:t> διάμετρος φακού </a:t>
            </a:r>
            <a:r>
              <a:rPr lang="en-US" sz="2400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638884" y="3122341"/>
            <a:ext cx="0" cy="1672683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1522" y="3122341"/>
            <a:ext cx="0" cy="1672683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368271" y="4720372"/>
            <a:ext cx="274320" cy="0"/>
          </a:xfrm>
          <a:prstGeom prst="straightConnector1">
            <a:avLst/>
          </a:prstGeom>
          <a:ln w="254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0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24C3DB20-D3E7-4791-AD79-8F599358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029" y="49442"/>
            <a:ext cx="7543800" cy="701731"/>
          </a:xfrm>
        </p:spPr>
        <p:txBody>
          <a:bodyPr>
            <a:spAutoFit/>
          </a:bodyPr>
          <a:lstStyle/>
          <a:p>
            <a:pPr algn="ctr"/>
            <a:r>
              <a:rPr lang="el-G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Rayleigh</a:t>
            </a:r>
          </a:p>
        </p:txBody>
      </p:sp>
      <p:pic>
        <p:nvPicPr>
          <p:cNvPr id="10242" name="Picture 2" descr="Chapter 38">
            <a:extLst>
              <a:ext uri="{FF2B5EF4-FFF2-40B4-BE49-F238E27FC236}">
                <a16:creationId xmlns:a16="http://schemas.microsoft.com/office/drawing/2014/main" id="{8C9A8887-6FB7-4FDF-9BF2-AD029B5852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1" t="26587" r="17549"/>
          <a:stretch/>
        </p:blipFill>
        <p:spPr bwMode="auto">
          <a:xfrm>
            <a:off x="696685" y="968859"/>
            <a:ext cx="7108085" cy="43760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ectangle 1"/>
          <p:cNvSpPr/>
          <p:nvPr/>
        </p:nvSpPr>
        <p:spPr>
          <a:xfrm>
            <a:off x="696685" y="5573485"/>
            <a:ext cx="8654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Για την παρατήρηση δυο γειτονικών σημείων σαν ξεχωριστά πρέπει : η </a:t>
            </a:r>
            <a:r>
              <a:rPr lang="el-GR" sz="3200" b="1" dirty="0"/>
              <a:t>γωνία οράσεως &gt; 1.22 (λ / </a:t>
            </a:r>
            <a:r>
              <a:rPr lang="en-US" sz="3200" b="1" dirty="0"/>
              <a:t>d</a:t>
            </a:r>
            <a:r>
              <a:rPr lang="el-GR" sz="3200" b="1" dirty="0"/>
              <a:t>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198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Οπτικό  μικροσκόπιο </a:t>
            </a:r>
            <a:r>
              <a:rPr lang="el-GR" sz="3000" b="0" dirty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63552" y="1124744"/>
            <a:ext cx="3456384" cy="4590786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2351584" y="5795883"/>
            <a:ext cx="17281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hlinkClick r:id="rId3"/>
              </a:rPr>
              <a:t>ucsdnews.ucsd.edu</a:t>
            </a:r>
            <a:endParaRPr lang="el-GR" sz="1200" dirty="0">
              <a:solidFill>
                <a:prstClr val="black"/>
              </a:solidFill>
            </a:endParaRPr>
          </a:p>
        </p:txBody>
      </p:sp>
      <p:pic>
        <p:nvPicPr>
          <p:cNvPr id="2052" name="Picture 4" descr="http://www.olympusmicro.com/primer/images/components/bh2cutaw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984" y="1006262"/>
            <a:ext cx="4464496" cy="5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816080" y="6442161"/>
            <a:ext cx="25202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hlinkClick r:id="rId5"/>
              </a:rPr>
              <a:t>olympusmicro.com</a:t>
            </a:r>
            <a:endParaRPr lang="el-G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44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207" y="107613"/>
            <a:ext cx="433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</a:t>
            </a:r>
            <a:r>
              <a:rPr lang="el-GR" sz="3200" dirty="0"/>
              <a:t>ριθμητικό άνοιγμα</a:t>
            </a:r>
            <a:r>
              <a:rPr lang="en-US" sz="3200" dirty="0"/>
              <a:t> N.A.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98396" y="988059"/>
            <a:ext cx="403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Ικανότητα συλλογής φωτός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56764" y="988059"/>
            <a:ext cx="3254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Διακριτική Ικανότητα</a:t>
            </a:r>
            <a:endParaRPr lang="en-US" sz="2400" b="1" dirty="0"/>
          </a:p>
        </p:txBody>
      </p:sp>
      <p:pic>
        <p:nvPicPr>
          <p:cNvPr id="5" name="Picture 2" descr="C:\Users\ARAVANTINOS\Desktop\resolutionfigure1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50086" y="3070196"/>
            <a:ext cx="3132886" cy="3026687"/>
          </a:xfrm>
          <a:prstGeom prst="rect">
            <a:avLst/>
          </a:prstGeom>
          <a:noFill/>
        </p:spPr>
      </p:pic>
      <p:sp>
        <p:nvSpPr>
          <p:cNvPr id="6" name="Ορθογώνιο 3"/>
          <p:cNvSpPr/>
          <p:nvPr/>
        </p:nvSpPr>
        <p:spPr>
          <a:xfrm>
            <a:off x="1330036" y="6452265"/>
            <a:ext cx="2986266" cy="277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3"/>
              </a:rPr>
              <a:t>intranet.tdmu.edu.ua</a:t>
            </a:r>
            <a:endParaRPr lang="el-GR" sz="12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06810" y="1651602"/>
                <a:ext cx="2432717" cy="987001"/>
              </a:xfrm>
              <a:prstGeom prst="rect">
                <a:avLst/>
              </a:prstGeom>
              <a:ln w="3810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∙(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Ν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l-GR" sz="2800" b="0" i="0" smtClean="0">
                              <a:latin typeface="Cambria Math" panose="02040503050406030204" pitchFamily="18" charset="0"/>
                            </a:rPr>
                            <m:t>.)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810" y="1651602"/>
                <a:ext cx="2432717" cy="9870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5938982" y="629382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Dietzel65, </a:t>
            </a:r>
            <a:r>
              <a:rPr lang="en-US" sz="1200" dirty="0" err="1"/>
              <a:t>vectorized</a:t>
            </a:r>
            <a:r>
              <a:rPr lang="en-US" sz="1200" dirty="0"/>
              <a:t> by </a:t>
            </a:r>
            <a:r>
              <a:rPr lang="en-US" sz="1200" dirty="0" err="1"/>
              <a:t>Leyo</a:t>
            </a:r>
            <a:r>
              <a:rPr lang="en-US" sz="1200" dirty="0"/>
              <a:t> based on </a:t>
            </a:r>
            <a:r>
              <a:rPr lang="en-US" sz="1200" dirty="0" err="1"/>
              <a:t>Image:Immersionsvorteil.jpg</a:t>
            </a:r>
            <a:r>
              <a:rPr lang="en-US" sz="1200" dirty="0"/>
              <a:t> - Own work, Public Domain, https://commons.wikimedia.org/w/index.php?curid=4590157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245" y="3211047"/>
            <a:ext cx="4180112" cy="2560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58306" y="2064949"/>
            <a:ext cx="341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καταδυτικοί φακοί </a:t>
            </a:r>
            <a:r>
              <a:rPr lang="en-US" sz="2400" dirty="0"/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≈ 1.5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5251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0" t="54243" r="17917" b="11394"/>
          <a:stretch/>
        </p:blipFill>
        <p:spPr>
          <a:xfrm>
            <a:off x="9092332" y="4032477"/>
            <a:ext cx="2747411" cy="2060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528" y="129658"/>
            <a:ext cx="849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ΟΠΤΙΚΗ ΟΞΥΤΗΤΑ ΑΝΘΡΩΠΙΝΟΥ ΟΦΘΑΛΜΟΥ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</a:t>
            </a:r>
          </a:p>
        </p:txBody>
      </p:sp>
      <p:grpSp>
        <p:nvGrpSpPr>
          <p:cNvPr id="26" name="Ομάδα 25">
            <a:extLst>
              <a:ext uri="{FF2B5EF4-FFF2-40B4-BE49-F238E27FC236}">
                <a16:creationId xmlns:a16="http://schemas.microsoft.com/office/drawing/2014/main" id="{F3D8EB25-8597-459D-B7D5-3110CE12CF49}"/>
              </a:ext>
            </a:extLst>
          </p:cNvPr>
          <p:cNvGrpSpPr/>
          <p:nvPr/>
        </p:nvGrpSpPr>
        <p:grpSpPr>
          <a:xfrm>
            <a:off x="1155537" y="4071701"/>
            <a:ext cx="7499416" cy="2021334"/>
            <a:chOff x="1299229" y="4497922"/>
            <a:chExt cx="7499416" cy="20213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271" y="4705423"/>
              <a:ext cx="1200149" cy="1097280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1455684" y="4509120"/>
              <a:ext cx="0" cy="1584176"/>
            </a:xfrm>
            <a:prstGeom prst="line">
              <a:avLst/>
            </a:prstGeom>
            <a:ln w="4762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455683" y="4497922"/>
              <a:ext cx="5792445" cy="9764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455684" y="5108244"/>
              <a:ext cx="5792444" cy="985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168008" y="5294376"/>
              <a:ext cx="1074404" cy="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299229" y="5079438"/>
              <a:ext cx="346570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40" name="Arc 39"/>
            <p:cNvSpPr/>
            <p:nvPr/>
          </p:nvSpPr>
          <p:spPr>
            <a:xfrm rot="20340315">
              <a:off x="6213301" y="5068399"/>
              <a:ext cx="345730" cy="391410"/>
            </a:xfrm>
            <a:prstGeom prst="arc">
              <a:avLst>
                <a:gd name="adj1" fmla="val 15316883"/>
                <a:gd name="adj2" fmla="val 0"/>
              </a:avLst>
            </a:prstGeom>
            <a:ln w="25400">
              <a:solidFill>
                <a:schemeClr val="accent4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rc 40"/>
            <p:cNvSpPr/>
            <p:nvPr/>
          </p:nvSpPr>
          <p:spPr>
            <a:xfrm rot="10604147" flipH="1">
              <a:off x="6226550" y="5117769"/>
              <a:ext cx="345730" cy="391410"/>
            </a:xfrm>
            <a:prstGeom prst="arc">
              <a:avLst>
                <a:gd name="adj1" fmla="val 15316883"/>
                <a:gd name="adj2" fmla="val 0"/>
              </a:avLst>
            </a:prstGeom>
            <a:ln w="25400">
              <a:solidFill>
                <a:schemeClr val="accent4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6184063" y="5108242"/>
              <a:ext cx="1058349" cy="183654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6168008" y="5326071"/>
              <a:ext cx="0" cy="10972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269480" y="5326071"/>
              <a:ext cx="0" cy="109728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189644" y="5939988"/>
              <a:ext cx="1109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L=15mm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65012" y="4814594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δ</a:t>
              </a:r>
              <a:r>
                <a:rPr kumimoji="0" lang="el-G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/2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7320136" y="5108242"/>
              <a:ext cx="628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39612" y="5301208"/>
              <a:ext cx="628596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948732" y="5019456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(ΑΒ)/2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7991856" y="5065776"/>
              <a:ext cx="0" cy="27432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1482353" y="6303986"/>
              <a:ext cx="46319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345584" y="6057591"/>
              <a:ext cx="359394" cy="46166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α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Arc 55"/>
            <p:cNvSpPr/>
            <p:nvPr/>
          </p:nvSpPr>
          <p:spPr>
            <a:xfrm rot="14582569">
              <a:off x="4132368" y="4986344"/>
              <a:ext cx="640080" cy="640080"/>
            </a:xfrm>
            <a:prstGeom prst="arc">
              <a:avLst>
                <a:gd name="adj1" fmla="val 14031547"/>
                <a:gd name="adj2" fmla="val 0"/>
              </a:avLst>
            </a:prstGeom>
            <a:ln w="25400">
              <a:solidFill>
                <a:schemeClr val="accent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95180" y="5084520"/>
              <a:ext cx="3930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δ</a:t>
              </a:r>
              <a:r>
                <a:rPr kumimoji="0" lang="el-GR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0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F97BDBB9-7FE7-43EB-B15D-E0E260591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8" y="1321239"/>
            <a:ext cx="3468933" cy="2106249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581EDEFF-048A-4892-B879-02AEBA086A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62" y="622434"/>
            <a:ext cx="4103756" cy="345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26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4" y="1615167"/>
            <a:ext cx="1200149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47528" y="129658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ΟΠΤΙΚΗ ΟΞΥΤΗΤΑ ΑΝΘΡΩΠΙΝΟΥ ΟΦΘΑΛΜΟΥ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65407" y="1418864"/>
            <a:ext cx="0" cy="1584176"/>
          </a:xfrm>
          <a:prstGeom prst="line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5406" y="1407666"/>
            <a:ext cx="5792445" cy="9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5407" y="2017988"/>
            <a:ext cx="5792444" cy="98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77731" y="2204120"/>
            <a:ext cx="107440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8952" y="1989182"/>
            <a:ext cx="3465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0" name="Arc 39"/>
          <p:cNvSpPr/>
          <p:nvPr/>
        </p:nvSpPr>
        <p:spPr>
          <a:xfrm rot="20340315">
            <a:off x="6823024" y="1978143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 rot="10604147" flipH="1">
            <a:off x="6836273" y="2027513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793786" y="2017986"/>
            <a:ext cx="1058349" cy="18365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777731" y="2235815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79203" y="2235815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9367" y="2849732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L=15mm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74735" y="17243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δ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9859" y="2017986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49335" y="2210952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58455" y="19292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(ΑΒ)/2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601579" y="1975520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092076" y="3213730"/>
            <a:ext cx="46319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55307" y="2967335"/>
            <a:ext cx="359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c 55"/>
          <p:cNvSpPr/>
          <p:nvPr/>
        </p:nvSpPr>
        <p:spPr>
          <a:xfrm rot="14582569">
            <a:off x="4742091" y="1896088"/>
            <a:ext cx="640080" cy="640080"/>
          </a:xfrm>
          <a:prstGeom prst="arc">
            <a:avLst>
              <a:gd name="adj1" fmla="val 14031547"/>
              <a:gd name="adj2" fmla="val 0"/>
            </a:avLst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04903" y="1994264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δ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0971" y="4083389"/>
                <a:ext cx="40939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γωνιακό διακριτικό όριο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 </a:t>
                </a:r>
                <a:r>
                  <a:rPr kumimoji="0" lang="el-G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+mn-ea"/>
                    <a:cs typeface="+mn-cs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l-G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 </m:t>
                        </m:r>
                        <m:r>
                          <a:rPr kumimoji="0" lang="el-G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0" lang="el-G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71" y="4083389"/>
                <a:ext cx="4093941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2381" t="-1163" b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119336" y="5032391"/>
                <a:ext cx="11449274" cy="9960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𝜀𝜑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l-GR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l-G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l-GR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ΑΒ</m:t>
                          </m:r>
                          <m:r>
                            <a:rPr kumimoji="0" lang="el-GR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)/2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𝛿</m:t>
                              </m:r>
                            </m:e>
                            <m:sub>
                              <m: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</m:t>
                      </m:r>
                      <m:sSub>
                        <m:sSubPr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l-GR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  <m: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15000 </m:t>
                          </m:r>
                          <m: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3000</m:t>
                          </m:r>
                        </m:den>
                      </m:f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rad</m:t>
                      </m:r>
                      <m: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≈1′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19336" y="5032391"/>
                <a:ext cx="11449274" cy="9960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468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994" y="1314109"/>
            <a:ext cx="1200149" cy="1097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1504" y="96289"/>
            <a:ext cx="929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ΟΠΤΙΚΗ ΟΞΥΤΗΤΑ ΑΝΘΡΩΠΙΝΟΥ ΟΦΘΑΛΜΟΥ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	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065407" y="1117806"/>
            <a:ext cx="0" cy="1584176"/>
          </a:xfrm>
          <a:prstGeom prst="line">
            <a:avLst/>
          </a:prstGeom>
          <a:ln w="476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65406" y="1106608"/>
            <a:ext cx="5792445" cy="9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065407" y="1716930"/>
            <a:ext cx="5792444" cy="985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77731" y="1903062"/>
            <a:ext cx="1074404" cy="0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908952" y="1688124"/>
            <a:ext cx="3465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40" name="Arc 39"/>
          <p:cNvSpPr/>
          <p:nvPr/>
        </p:nvSpPr>
        <p:spPr>
          <a:xfrm rot="20340315">
            <a:off x="6823024" y="1677085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Arc 40"/>
          <p:cNvSpPr/>
          <p:nvPr/>
        </p:nvSpPr>
        <p:spPr>
          <a:xfrm rot="10604147" flipH="1">
            <a:off x="6836273" y="1726455"/>
            <a:ext cx="345730" cy="391410"/>
          </a:xfrm>
          <a:prstGeom prst="arc">
            <a:avLst>
              <a:gd name="adj1" fmla="val 15316883"/>
              <a:gd name="adj2" fmla="val 0"/>
            </a:avLst>
          </a:prstGeom>
          <a:ln w="25400">
            <a:solidFill>
              <a:schemeClr val="accent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>
            <a:off x="6793786" y="1716928"/>
            <a:ext cx="1058349" cy="183654"/>
          </a:xfrm>
          <a:prstGeom prst="triangle">
            <a:avLst>
              <a:gd name="adj" fmla="val 100000"/>
            </a:avLst>
          </a:prstGeo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777731" y="1934757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879203" y="1934757"/>
            <a:ext cx="0" cy="109728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799367" y="254867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L=15mm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74735" y="14232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δ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/2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7929859" y="1716928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49335" y="1909894"/>
            <a:ext cx="62859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558455" y="162814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(ΑΒ)/2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601579" y="1674462"/>
            <a:ext cx="0" cy="27432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2092076" y="2912672"/>
            <a:ext cx="463191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955307" y="2666277"/>
            <a:ext cx="35939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Arc 55"/>
          <p:cNvSpPr/>
          <p:nvPr/>
        </p:nvSpPr>
        <p:spPr>
          <a:xfrm rot="14582569">
            <a:off x="4742091" y="1595030"/>
            <a:ext cx="640080" cy="640080"/>
          </a:xfrm>
          <a:prstGeom prst="arc">
            <a:avLst>
              <a:gd name="adj1" fmla="val 14031547"/>
              <a:gd name="adj2" fmla="val 0"/>
            </a:avLst>
          </a:prstGeom>
          <a:ln w="25400">
            <a:solidFill>
              <a:schemeClr val="accent4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904903" y="1693206"/>
            <a:ext cx="393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δ</a:t>
            </a:r>
            <a:r>
              <a:rPr kumimoji="0" lang="el-GR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7162" y="3847462"/>
            <a:ext cx="358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γωνιακό διακριτικό όριο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3593346" y="3592893"/>
                <a:ext cx="5414080" cy="92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l-GR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l-GR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l-GR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ΑΒ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  <m:r>
                        <a:rPr kumimoji="0" lang="el-GR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el-G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𝛼</m:t>
                          </m:r>
                        </m:den>
                      </m:f>
                      <m:r>
                        <a:rPr kumimoji="0" lang="el-G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3000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593346" y="3592893"/>
                <a:ext cx="5414080" cy="928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2" t="63151" r="16485" b="21578"/>
          <a:stretch/>
        </p:blipFill>
        <p:spPr>
          <a:xfrm rot="60000">
            <a:off x="197569" y="4980729"/>
            <a:ext cx="9807723" cy="18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64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33" y="1563511"/>
            <a:ext cx="6098194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4151" y="6295546"/>
            <a:ext cx="68362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Halfblue</a:t>
            </a:r>
            <a:r>
              <a:rPr lang="en-US" sz="1400" dirty="0"/>
              <a:t>, CC BY-SA 3.0, https://commons.wikimedia.org/w/index.php?curid=2140308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379" y="536488"/>
            <a:ext cx="2381250" cy="2381250"/>
          </a:xfrm>
          <a:prstGeom prst="rect">
            <a:avLst/>
          </a:prstGeom>
        </p:spPr>
      </p:pic>
      <p:sp>
        <p:nvSpPr>
          <p:cNvPr id="7" name="1 - Τίτλος"/>
          <p:cNvSpPr txBox="1">
            <a:spLocks/>
          </p:cNvSpPr>
          <p:nvPr/>
        </p:nvSpPr>
        <p:spPr>
          <a:xfrm>
            <a:off x="3023230" y="73891"/>
            <a:ext cx="52934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4000" dirty="0"/>
              <a:t>Προσοφθάλμιοι φακοί</a:t>
            </a:r>
          </a:p>
        </p:txBody>
      </p:sp>
      <p:sp>
        <p:nvSpPr>
          <p:cNvPr id="6" name="Oval 5"/>
          <p:cNvSpPr/>
          <p:nvPr/>
        </p:nvSpPr>
        <p:spPr>
          <a:xfrm>
            <a:off x="9285514" y="228600"/>
            <a:ext cx="1861457" cy="104502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880256"/>
            <a:ext cx="344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Μεγέθυνση: 1Χ </a:t>
            </a:r>
            <a:r>
              <a:rPr lang="el-GR" sz="2800" dirty="0">
                <a:latin typeface="Arial Black" panose="020B0A04020102020204" pitchFamily="34" charset="0"/>
              </a:rPr>
              <a:t>→</a:t>
            </a:r>
            <a:r>
              <a:rPr lang="el-GR" sz="2800" dirty="0">
                <a:latin typeface="Calibri" panose="020F0502020204030204" pitchFamily="34" charset="0"/>
                <a:cs typeface="Calibri" panose="020F0502020204030204" pitchFamily="34" charset="0"/>
              </a:rPr>
              <a:t>30Χ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862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44" y="304800"/>
            <a:ext cx="4066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ΠΡΟΣΟΦΘΑΛΜΙΟΣ ΦΑΚΟΣ: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54394" y="313735"/>
            <a:ext cx="7330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Μεγεθυντικός φακός: δημιουργία φανταστικού ειδώλου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82071" y="1267771"/>
            <a:ext cx="2836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Γωνιακή Μεγέθυνση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15789" y="1050018"/>
                <a:ext cx="2471446" cy="89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1" i="0" dirty="0" smtClean="0">
                              <a:latin typeface="Cambria Math" panose="02040503050406030204" pitchFamily="18" charset="0"/>
                            </a:rPr>
                            <m:t>𝚳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1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dirty="0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𝜸𝝊𝝁𝝂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𝝄𝝋𝜽</m:t>
                              </m:r>
                              <m:r>
                                <a:rPr lang="el-GR" sz="2400" b="1" i="1" dirty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789" y="1050018"/>
                <a:ext cx="2471446" cy="8971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955151" y="2422617"/>
            <a:ext cx="562147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dirty="0"/>
              <a:t>Συνολική Μεγέθυνση Μικροσκοπίου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39128" y="3594404"/>
                <a:ext cx="3536033" cy="977319"/>
              </a:xfrm>
              <a:prstGeom prst="rect">
                <a:avLst/>
              </a:prstGeom>
              <a:ln w="3810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 panose="02040503050406030204" pitchFamily="18" charset="0"/>
                        </a:rPr>
                        <m:t>Μ</m:t>
                      </m:r>
                      <m:r>
                        <a:rPr lang="el-GR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128" y="3594404"/>
                <a:ext cx="3536033" cy="9773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326880" y="3561446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Δ=25</a:t>
            </a:r>
            <a:r>
              <a:rPr lang="en-US" sz="2000" dirty="0"/>
              <a:t>cm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V="1">
            <a:off x="7548385" y="3794459"/>
            <a:ext cx="151723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65690" y="5019705"/>
            <a:ext cx="3300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διακριτικό όριο οφθαλμού: 1΄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24976" y="5928491"/>
                <a:ext cx="3250185" cy="494559"/>
              </a:xfrm>
              <a:prstGeom prst="rect">
                <a:avLst/>
              </a:prstGeom>
              <a:ln w="38100">
                <a:prstDash val="sys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𝜔𝜑𝜀𝜆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200 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∙(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Ν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976" y="5928491"/>
                <a:ext cx="3250185" cy="494559"/>
              </a:xfrm>
              <a:prstGeom prst="rect">
                <a:avLst/>
              </a:prstGeom>
              <a:blipFill rotWithShape="0">
                <a:blip r:embed="rId4"/>
                <a:stretch>
                  <a:fillRect b="-8046"/>
                </a:stretch>
              </a:blipFill>
              <a:ln w="38100"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>
            <a:off x="5765889" y="4563608"/>
            <a:ext cx="241255" cy="1258939"/>
          </a:xfrm>
          <a:prstGeom prst="down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6717AA-BC90-464B-8A79-A546932824F7}"/>
                  </a:ext>
                </a:extLst>
              </p:cNvPr>
              <p:cNvSpPr txBox="1"/>
              <p:nvPr/>
            </p:nvSpPr>
            <p:spPr>
              <a:xfrm>
                <a:off x="9326880" y="4284617"/>
                <a:ext cx="1495794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C6717AA-BC90-464B-8A79-A54693282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880" y="4284617"/>
                <a:ext cx="1495794" cy="617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50418E2A-C828-4F80-A68B-0369DF4DADF7}"/>
              </a:ext>
            </a:extLst>
          </p:cNvPr>
          <p:cNvCxnSpPr/>
          <p:nvPr/>
        </p:nvCxnSpPr>
        <p:spPr>
          <a:xfrm>
            <a:off x="7876903" y="4571723"/>
            <a:ext cx="1280160" cy="0"/>
          </a:xfrm>
          <a:prstGeom prst="straightConnector1">
            <a:avLst/>
          </a:prstGeom>
          <a:ln w="317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605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Μεγέθυνση  μικροσκοπίου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dirty="0"/>
              <a:t>Η μεγέθυνση με χρήση διαφόρων οπτικών οργάνων (π.χ. μικροσκόπιο) δεν πρέπει να είναι αυτοσκοπός.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l-GR" dirty="0"/>
              <a:t>Ο τελικός στόχος είναι η αναγνώριση των λεπτομερειών του παρατηρούμενου αντικειμένου. Αυτή η δυνατότητα διάκρισης των λεπτομερειών ονομάζεται διακριτική ικανότητα.</a:t>
            </a:r>
          </a:p>
        </p:txBody>
      </p:sp>
    </p:spTree>
    <p:extLst>
      <p:ext uri="{BB962C8B-B14F-4D97-AF65-F5344CB8AC3E}">
        <p14:creationId xmlns:p14="http://schemas.microsoft.com/office/powerpoint/2010/main" val="995570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Κενή μεγέθυνση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196752"/>
            <a:ext cx="11109158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dirty="0"/>
              <a:t>Μεγεθύνσεις μεγαλύτερες από την αναγκαία (ή ωφέλιμη) λέγονται «κενές μεγεθύνσεις». Αυξάνουν τις διαστάσεις των ειδώλων στον ανθρώπινο αμφιβληστροειδή χωρίς όμως να βελτιώνουν ταυτόχρονα και το διακριτικό του όριο.</a:t>
            </a:r>
            <a:endParaRPr lang="en-US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dirty="0"/>
              <a:t>Η αναγκαία μεγέθυνση ενός οπτικού μικροσκοπίου με αριθμητικό άνοιγμα Ν.Α. δίνεται από την σχέση : Μ=</a:t>
            </a:r>
            <a:r>
              <a:rPr lang="en-US" dirty="0"/>
              <a:t>{</a:t>
            </a:r>
            <a:r>
              <a:rPr lang="el-GR" dirty="0"/>
              <a:t>500</a:t>
            </a:r>
            <a:r>
              <a:rPr lang="en-US" dirty="0"/>
              <a:t> - 1000} </a:t>
            </a:r>
            <a:r>
              <a:rPr lang="el-GR" dirty="0"/>
              <a:t>(Ν.Α.).</a:t>
            </a:r>
          </a:p>
        </p:txBody>
      </p:sp>
    </p:spTree>
    <p:extLst>
      <p:ext uri="{BB962C8B-B14F-4D97-AF65-F5344CB8AC3E}">
        <p14:creationId xmlns:p14="http://schemas.microsoft.com/office/powerpoint/2010/main" val="3934852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sic Principle Of Compound Microscope, Optics, Assignment He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8" y="726520"/>
            <a:ext cx="4476750" cy="53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69751" y="141745"/>
            <a:ext cx="547912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ΦΩΤΙΣΜΟΣ ΠΑΡΑΣΚΕΥΑΣΜΑΤΟΣ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7114" y="6124808"/>
            <a:ext cx="5436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Egmason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Own work, CC BY-SA 3.0, https://commons.wikimedia.org/w/index.php?curid=15234890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08" y="1667020"/>
            <a:ext cx="3053144" cy="429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46919" y="1006170"/>
            <a:ext cx="2531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Φωτισμός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Nelson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28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34496"/>
            <a:ext cx="10515600" cy="1325563"/>
          </a:xfrm>
        </p:spPr>
        <p:txBody>
          <a:bodyPr/>
          <a:lstStyle/>
          <a:p>
            <a:r>
              <a:rPr lang="el-GR" dirty="0"/>
              <a:t>Φωτισμός παρασκευάσματος</a:t>
            </a:r>
            <a:endParaRPr lang="el-GR" sz="3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Το φως που προέρχεται από την επιφάνεια του δείγματος κατανέμεται στην πολύ μεγαλύτερη επιφάνεια του ειδώλου. Έτσι, είναι πάντα απαραίτητος ο ισχυρός φωτισμός του αντικειμένου.</a:t>
            </a:r>
          </a:p>
          <a:p>
            <a:pPr>
              <a:buNone/>
            </a:pPr>
            <a:r>
              <a:rPr lang="el-GR" dirty="0"/>
              <a:t> </a:t>
            </a:r>
            <a:endParaRPr lang="en-US" dirty="0"/>
          </a:p>
          <a:p>
            <a:r>
              <a:rPr lang="el-GR" dirty="0"/>
              <a:t>Σωστή ευθυγράμμιση οπτικών στοιχείων.</a:t>
            </a:r>
          </a:p>
          <a:p>
            <a:r>
              <a:rPr lang="el-GR" dirty="0"/>
              <a:t>Ο κώνος του φωτός να υπερκαλύπτει το άνοιγμα του αντικειμενικού φακού.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7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Κατηγορίες Σύγχρονων </a:t>
            </a:r>
            <a:br>
              <a:rPr lang="el-GR" dirty="0"/>
            </a:br>
            <a:r>
              <a:rPr lang="el-GR" dirty="0"/>
              <a:t>Οπτικών Μικροσκοπίων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Μονοφθάλμιο</a:t>
            </a:r>
            <a:r>
              <a:rPr lang="el-GR" dirty="0"/>
              <a:t> οπτικό μικροσκόπιο</a:t>
            </a:r>
          </a:p>
          <a:p>
            <a:r>
              <a:rPr lang="el-GR" dirty="0"/>
              <a:t>Στερεοσκοπικό μικροσκόπιο</a:t>
            </a:r>
          </a:p>
          <a:p>
            <a:r>
              <a:rPr lang="el-GR" dirty="0"/>
              <a:t>Πολωτικό μικροσκόπιο</a:t>
            </a:r>
          </a:p>
          <a:p>
            <a:r>
              <a:rPr lang="el-GR" dirty="0"/>
              <a:t>Μικροσκόπιο αντίθεσης φάσεων</a:t>
            </a:r>
          </a:p>
          <a:p>
            <a:r>
              <a:rPr lang="el-GR" dirty="0"/>
              <a:t>Αντεστραμμένο μικροσκόπιο</a:t>
            </a:r>
          </a:p>
          <a:p>
            <a:r>
              <a:rPr lang="el-GR" dirty="0"/>
              <a:t>Μικροσκόπιο σκοτεινού πεδίου</a:t>
            </a:r>
          </a:p>
          <a:p>
            <a:r>
              <a:rPr lang="el-GR" dirty="0"/>
              <a:t>Μικροσκόπιο φθορισμού</a:t>
            </a:r>
          </a:p>
          <a:p>
            <a:r>
              <a:rPr lang="el-GR" dirty="0" err="1"/>
              <a:t>Συνεστιακό</a:t>
            </a:r>
            <a:r>
              <a:rPr lang="el-GR" dirty="0"/>
              <a:t> μικροσκόπιο</a:t>
            </a:r>
          </a:p>
        </p:txBody>
      </p:sp>
    </p:spTree>
    <p:extLst>
      <p:ext uri="{BB962C8B-B14F-4D97-AF65-F5344CB8AC3E}">
        <p14:creationId xmlns:p14="http://schemas.microsoft.com/office/powerpoint/2010/main" val="476796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Φωτεινότητα ειδώλου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Η φωτεινότητα (ή λαμπρότητα) του σχηματιζόμενου ειδώλου δίνεται από την σχέση: </a:t>
            </a:r>
          </a:p>
          <a:p>
            <a:pPr marL="0" indent="0" algn="ctr">
              <a:buNone/>
            </a:pPr>
            <a:endParaRPr lang="el-GR" dirty="0"/>
          </a:p>
          <a:p>
            <a:pPr algn="ctr">
              <a:buNone/>
            </a:pPr>
            <a:r>
              <a:rPr lang="el-GR" sz="2600" b="1" dirty="0"/>
              <a:t>Β = (Ν</a:t>
            </a:r>
            <a:r>
              <a:rPr lang="en-US" sz="2600" b="1" dirty="0"/>
              <a:t>.</a:t>
            </a:r>
            <a:r>
              <a:rPr lang="el-GR" sz="2600" b="1" dirty="0"/>
              <a:t>Α</a:t>
            </a:r>
            <a:r>
              <a:rPr lang="en-US" sz="2600" b="1" dirty="0"/>
              <a:t>.</a:t>
            </a:r>
            <a:r>
              <a:rPr lang="el-GR" sz="2600" b="1" dirty="0"/>
              <a:t> / </a:t>
            </a:r>
            <a:r>
              <a:rPr lang="en-US" sz="2600" b="1" dirty="0" err="1"/>
              <a:t>m</a:t>
            </a:r>
            <a:r>
              <a:rPr lang="en-US" sz="2600" b="1" baseline="-25000" dirty="0" err="1"/>
              <a:t>o</a:t>
            </a:r>
            <a:r>
              <a:rPr lang="el-GR" sz="2600" b="1" dirty="0"/>
              <a:t>)</a:t>
            </a:r>
            <a:r>
              <a:rPr lang="el-GR" sz="2600" b="1" baseline="30000" dirty="0"/>
              <a:t>2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Όπου	  Ν</a:t>
            </a:r>
            <a:r>
              <a:rPr lang="en-US" dirty="0"/>
              <a:t>.</a:t>
            </a:r>
            <a:r>
              <a:rPr lang="el-GR" dirty="0"/>
              <a:t>Α</a:t>
            </a:r>
            <a:r>
              <a:rPr lang="en-US" dirty="0"/>
              <a:t>.</a:t>
            </a:r>
            <a:r>
              <a:rPr lang="el-GR" dirty="0"/>
              <a:t>  :  το αριθμητικό άνοιγμα και </a:t>
            </a:r>
          </a:p>
          <a:p>
            <a:pPr>
              <a:buNone/>
            </a:pPr>
            <a:r>
              <a:rPr lang="el-GR" dirty="0"/>
              <a:t>		   </a:t>
            </a:r>
            <a:r>
              <a:rPr lang="en-US" dirty="0" err="1"/>
              <a:t>m</a:t>
            </a:r>
            <a:r>
              <a:rPr lang="en-US" baseline="-25000" dirty="0" err="1"/>
              <a:t>o</a:t>
            </a:r>
            <a:r>
              <a:rPr lang="el-GR" dirty="0"/>
              <a:t>   :   η τιμή της μεγέθυνσης</a:t>
            </a:r>
            <a:r>
              <a:rPr lang="en-US" dirty="0"/>
              <a:t>	</a:t>
            </a:r>
            <a:r>
              <a:rPr lang="el-GR" dirty="0"/>
              <a:t>	του αντικειμενικού φακού</a:t>
            </a:r>
          </a:p>
        </p:txBody>
      </p:sp>
    </p:spTree>
    <p:extLst>
      <p:ext uri="{BB962C8B-B14F-4D97-AF65-F5344CB8AC3E}">
        <p14:creationId xmlns:p14="http://schemas.microsoft.com/office/powerpoint/2010/main" val="3005193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38200" y="410341"/>
            <a:ext cx="10515600" cy="701731"/>
          </a:xfrm>
        </p:spPr>
        <p:txBody>
          <a:bodyPr>
            <a:spAutoFit/>
          </a:bodyPr>
          <a:lstStyle/>
          <a:p>
            <a:r>
              <a:rPr lang="el-GR" dirty="0"/>
              <a:t>Φωτιστικές πηγές </a:t>
            </a:r>
            <a:r>
              <a:rPr lang="el-GR" sz="3000" dirty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Λαμπτήρας πυρακτώσεως (νήμα βολφραμίου).</a:t>
            </a:r>
          </a:p>
          <a:p>
            <a:r>
              <a:rPr lang="el-GR" dirty="0"/>
              <a:t>Λαμπτήρας  αλογόνου (π.χ. ιωδίου).</a:t>
            </a:r>
          </a:p>
          <a:p>
            <a:r>
              <a:rPr lang="el-GR" dirty="0"/>
              <a:t>Πηγή βολταϊκού τόξου.</a:t>
            </a:r>
          </a:p>
          <a:p>
            <a:r>
              <a:rPr lang="el-GR" dirty="0"/>
              <a:t>Ατμοί υδρογόνου (μονοχρωματικό για ασπρόμαυρη απεικόνιση).</a:t>
            </a:r>
          </a:p>
          <a:p>
            <a:r>
              <a:rPr lang="el-GR" dirty="0"/>
              <a:t>Φωτεινή πηγή Ξένου (</a:t>
            </a:r>
            <a:r>
              <a:rPr lang="en-US" dirty="0"/>
              <a:t>film daylight)</a:t>
            </a:r>
            <a:r>
              <a:rPr lang="el-GR" dirty="0"/>
              <a:t>.</a:t>
            </a:r>
          </a:p>
          <a:p>
            <a:r>
              <a:rPr lang="el-GR" dirty="0"/>
              <a:t>Φωτεινή πηγή Ζιρκονίου.</a:t>
            </a:r>
          </a:p>
          <a:p>
            <a:r>
              <a:rPr lang="el-GR" dirty="0"/>
              <a:t>Φως από πηγή </a:t>
            </a:r>
            <a:r>
              <a:rPr lang="en-US" dirty="0"/>
              <a:t>laser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018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75" y="136711"/>
            <a:ext cx="10515600" cy="701731"/>
          </a:xfrm>
        </p:spPr>
        <p:txBody>
          <a:bodyPr>
            <a:sp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Φωτιστικές πηγές </a:t>
            </a:r>
            <a:r>
              <a:rPr lang="el-GR" sz="3000" dirty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35638" y="1268761"/>
            <a:ext cx="6920724" cy="4732119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4131073" y="61597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zeiss-campus.magnet.fsu.edu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11246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/>
              <a:t>Χρήση φίλτρων στη φωτομικρογραφία </a:t>
            </a:r>
            <a:r>
              <a:rPr lang="el-GR" sz="3000" b="0" dirty="0"/>
              <a:t>1/2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Τα ανεπιθύμητα χρωματικά αποτελέσματα προέρχονται συνήθως από:</a:t>
            </a:r>
          </a:p>
          <a:p>
            <a:r>
              <a:rPr lang="el-GR" dirty="0"/>
              <a:t>Διαφορά θερμοκρασίας χρώματος φιλμ (ή αισθητήρα) – φωτιστικής πηγής.</a:t>
            </a:r>
          </a:p>
          <a:p>
            <a:r>
              <a:rPr lang="el-GR" dirty="0"/>
              <a:t>Χρωματικά σφάλματα της οπτικής διάταξης.</a:t>
            </a:r>
          </a:p>
          <a:p>
            <a:r>
              <a:rPr lang="el-GR" dirty="0"/>
              <a:t>Μεταβολή στη τάση λειτουργίας της πηγής.</a:t>
            </a:r>
          </a:p>
          <a:p>
            <a:r>
              <a:rPr lang="el-GR" dirty="0"/>
              <a:t>Παρουσία της </a:t>
            </a:r>
            <a:r>
              <a:rPr lang="en-US" dirty="0"/>
              <a:t>UV </a:t>
            </a:r>
            <a:r>
              <a:rPr lang="el-GR" dirty="0"/>
              <a:t>και </a:t>
            </a:r>
            <a:r>
              <a:rPr lang="en-US" dirty="0"/>
              <a:t>IR</a:t>
            </a:r>
            <a:r>
              <a:rPr lang="el-GR" dirty="0"/>
              <a:t> ακτινοβολίας.</a:t>
            </a:r>
          </a:p>
          <a:p>
            <a:r>
              <a:rPr lang="el-GR" dirty="0"/>
              <a:t>Δράση επικολλητικών ουσιών στις πλάκες.</a:t>
            </a:r>
          </a:p>
        </p:txBody>
      </p:sp>
    </p:spTree>
    <p:extLst>
      <p:ext uri="{BB962C8B-B14F-4D97-AF65-F5344CB8AC3E}">
        <p14:creationId xmlns:p14="http://schemas.microsoft.com/office/powerpoint/2010/main" val="3339735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Χρήση φίλτρων στη φωτομικρογραφία </a:t>
            </a:r>
            <a:r>
              <a:rPr lang="el-GR" sz="3000" b="0" dirty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χρησιμοποίηση κατάλληλων φίλτρων στη πορεία των </a:t>
            </a:r>
            <a:r>
              <a:rPr lang="el-GR" dirty="0" err="1"/>
              <a:t>ακτίνων</a:t>
            </a:r>
            <a:r>
              <a:rPr lang="el-GR" dirty="0"/>
              <a:t> που φωτίζουν το προς φωτογράφιση θέμα περιορίζουν σημαντικά το χρωματικό σφάλμα.</a:t>
            </a:r>
          </a:p>
          <a:p>
            <a:pPr>
              <a:buNone/>
            </a:pPr>
            <a:r>
              <a:rPr lang="el-GR" dirty="0"/>
              <a:t>Κατηγορίες Φίλτρων:</a:t>
            </a:r>
          </a:p>
          <a:p>
            <a:pPr>
              <a:buNone/>
            </a:pPr>
            <a:r>
              <a:rPr lang="el-GR" dirty="0"/>
              <a:t>    1. Έγχρωμα φίλτρα ή φίλτρα ισορροπίας.</a:t>
            </a:r>
          </a:p>
          <a:p>
            <a:pPr>
              <a:buNone/>
            </a:pPr>
            <a:r>
              <a:rPr lang="el-GR" dirty="0"/>
              <a:t>    2. Φίλτρα ουδέτερης πυκνότητας.</a:t>
            </a:r>
          </a:p>
          <a:p>
            <a:pPr>
              <a:buNone/>
            </a:pPr>
            <a:r>
              <a:rPr lang="el-GR" dirty="0"/>
              <a:t>    3. Φίλτρα απορρόφησης θερμότητας.</a:t>
            </a:r>
          </a:p>
        </p:txBody>
      </p:sp>
    </p:spTree>
    <p:extLst>
      <p:ext uri="{BB962C8B-B14F-4D97-AF65-F5344CB8AC3E}">
        <p14:creationId xmlns:p14="http://schemas.microsoft.com/office/powerpoint/2010/main" val="2305278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400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Χρήση φίλτρων στη φωτομικρογραφία </a:t>
            </a:r>
            <a:r>
              <a:rPr lang="el-GR" sz="3000" b="0" dirty="0">
                <a:solidFill>
                  <a:prstClr val="black"/>
                </a:solidFill>
              </a:rPr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χρησιμοποίηση κατάλληλων φίλτρων στη πορεία των </a:t>
            </a:r>
            <a:r>
              <a:rPr lang="el-GR" dirty="0" err="1"/>
              <a:t>ακτίνων</a:t>
            </a:r>
            <a:r>
              <a:rPr lang="el-GR" dirty="0"/>
              <a:t> που φωτίζουν το προς φωτογράφιση θέμα περιορίζουν σημαντικά το χρωματικό σφάλμα.</a:t>
            </a:r>
          </a:p>
          <a:p>
            <a:pPr>
              <a:buNone/>
            </a:pPr>
            <a:r>
              <a:rPr lang="el-GR" dirty="0"/>
              <a:t>Κατηγορίες Φίλτρων:</a:t>
            </a:r>
          </a:p>
          <a:p>
            <a:pPr>
              <a:buNone/>
            </a:pPr>
            <a:r>
              <a:rPr lang="el-GR" dirty="0"/>
              <a:t>    1. Έγχρωμα φίλτρα ή φίλτρα ισορροπίας.</a:t>
            </a:r>
          </a:p>
          <a:p>
            <a:pPr>
              <a:buNone/>
            </a:pPr>
            <a:r>
              <a:rPr lang="el-GR" dirty="0"/>
              <a:t>    2. Φίλτρα ουδέτερης πυκνότητας.</a:t>
            </a:r>
          </a:p>
          <a:p>
            <a:pPr>
              <a:buNone/>
            </a:pPr>
            <a:r>
              <a:rPr lang="el-GR" dirty="0"/>
              <a:t>    3. Φίλτρα απορρόφησης θερμότητας.</a:t>
            </a:r>
          </a:p>
        </p:txBody>
      </p:sp>
    </p:spTree>
    <p:extLst>
      <p:ext uri="{BB962C8B-B14F-4D97-AF65-F5344CB8AC3E}">
        <p14:creationId xmlns:p14="http://schemas.microsoft.com/office/powerpoint/2010/main" val="2742958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Έγχρωμα  Φίλτρα Ισορροπίας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Φίλτρα Μετατροπής (</a:t>
            </a:r>
            <a:r>
              <a:rPr lang="en-US" dirty="0"/>
              <a:t>Conversion Filters)</a:t>
            </a:r>
          </a:p>
          <a:p>
            <a:pPr>
              <a:buNone/>
            </a:pPr>
            <a:r>
              <a:rPr lang="el-GR" dirty="0"/>
              <a:t>      Αύξηση</a:t>
            </a:r>
            <a:r>
              <a:rPr lang="en-US" dirty="0"/>
              <a:t> T (Kelvin) </a:t>
            </a:r>
            <a:r>
              <a:rPr lang="el-GR" dirty="0"/>
              <a:t>Μπλε, σειρά : 80 (</a:t>
            </a:r>
            <a:r>
              <a:rPr lang="en-US" dirty="0"/>
              <a:t>A,B,C,D)</a:t>
            </a:r>
          </a:p>
          <a:p>
            <a:pPr>
              <a:buNone/>
            </a:pPr>
            <a:r>
              <a:rPr lang="el-GR" dirty="0"/>
              <a:t>      Μείωση </a:t>
            </a:r>
            <a:r>
              <a:rPr lang="en-US" dirty="0"/>
              <a:t>T (Kelvin)</a:t>
            </a:r>
            <a:r>
              <a:rPr lang="el-GR" dirty="0"/>
              <a:t> Κίτρινα, σειρά 85 (</a:t>
            </a:r>
            <a:r>
              <a:rPr lang="en-US" dirty="0"/>
              <a:t>C,B)</a:t>
            </a:r>
            <a:endParaRPr lang="el-GR" dirty="0"/>
          </a:p>
          <a:p>
            <a:pPr>
              <a:buNone/>
            </a:pPr>
            <a:r>
              <a:rPr lang="el-GR" dirty="0"/>
              <a:t>      π.χ. φίλτρο </a:t>
            </a:r>
            <a:r>
              <a:rPr lang="en-US" dirty="0"/>
              <a:t>80 A (+2300 K),</a:t>
            </a:r>
            <a:r>
              <a:rPr lang="el-GR" dirty="0"/>
              <a:t> φίλτρο</a:t>
            </a:r>
            <a:r>
              <a:rPr lang="en-US" dirty="0"/>
              <a:t> 85 B (- 2300 K).</a:t>
            </a:r>
          </a:p>
          <a:p>
            <a:r>
              <a:rPr lang="el-GR" dirty="0"/>
              <a:t>Φίλτρα Ισορροπίας (</a:t>
            </a:r>
            <a:r>
              <a:rPr lang="en-US" dirty="0"/>
              <a:t> Light Balancing Filters)</a:t>
            </a:r>
          </a:p>
          <a:p>
            <a:pPr>
              <a:buNone/>
            </a:pPr>
            <a:r>
              <a:rPr lang="el-GR" dirty="0"/>
              <a:t>     Αύξηση</a:t>
            </a:r>
            <a:r>
              <a:rPr lang="en-US" dirty="0"/>
              <a:t> T</a:t>
            </a:r>
            <a:r>
              <a:rPr lang="el-GR" dirty="0"/>
              <a:t> </a:t>
            </a:r>
            <a:r>
              <a:rPr lang="en-US" dirty="0"/>
              <a:t>(Kelvin) </a:t>
            </a:r>
            <a:r>
              <a:rPr lang="el-GR" dirty="0"/>
              <a:t>Μπλε, σειρά : 8</a:t>
            </a:r>
            <a:r>
              <a:rPr lang="en-US" dirty="0"/>
              <a:t>2</a:t>
            </a:r>
            <a:r>
              <a:rPr lang="el-GR" dirty="0"/>
              <a:t> (</a:t>
            </a:r>
            <a:r>
              <a:rPr lang="en-US" dirty="0"/>
              <a:t>A,B,C)</a:t>
            </a:r>
          </a:p>
          <a:p>
            <a:pPr>
              <a:buNone/>
            </a:pPr>
            <a:r>
              <a:rPr lang="el-GR" dirty="0"/>
              <a:t>     Μείωση </a:t>
            </a:r>
            <a:r>
              <a:rPr lang="en-US" dirty="0"/>
              <a:t>T (Kelvin)</a:t>
            </a:r>
            <a:r>
              <a:rPr lang="el-GR" dirty="0"/>
              <a:t> Κίτρινα, σειρά 8</a:t>
            </a:r>
            <a:r>
              <a:rPr lang="en-US" dirty="0"/>
              <a:t>1</a:t>
            </a:r>
            <a:r>
              <a:rPr lang="el-GR" dirty="0"/>
              <a:t> (</a:t>
            </a:r>
            <a:r>
              <a:rPr lang="en-US" dirty="0"/>
              <a:t>A,B,C,D,F)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Φίλτρα Αντιστάθμισης</a:t>
            </a:r>
            <a:r>
              <a:rPr lang="en-US" dirty="0"/>
              <a:t> (CC : Color Compensating F) </a:t>
            </a:r>
            <a:endParaRPr lang="el-GR" dirty="0"/>
          </a:p>
          <a:p>
            <a:pPr>
              <a:buNone/>
            </a:pPr>
            <a:r>
              <a:rPr lang="el-GR" dirty="0"/>
              <a:t>     Απορροφούν τις ακτινοβολίες από συγκεκριμένες περιοχές του ηλεκτρομαγνητικού φάσματος.</a:t>
            </a:r>
          </a:p>
        </p:txBody>
      </p:sp>
    </p:spTree>
    <p:extLst>
      <p:ext uri="{BB962C8B-B14F-4D97-AF65-F5344CB8AC3E}">
        <p14:creationId xmlns:p14="http://schemas.microsoft.com/office/powerpoint/2010/main" val="1215820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Πίνακας  φίλτρων </a:t>
            </a:r>
            <a:br>
              <a:rPr lang="el-GR" dirty="0"/>
            </a:br>
            <a:r>
              <a:rPr lang="el-GR" dirty="0"/>
              <a:t>χρωματικής διόρθωσης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1981201" y="1196975"/>
          <a:ext cx="8230767" cy="3881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9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9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827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err="1"/>
                        <a:t>α.α</a:t>
                      </a:r>
                      <a:r>
                        <a:rPr lang="el-GR" sz="2000" dirty="0"/>
                        <a:t>.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Χρώμα που χρειάζεται </a:t>
                      </a:r>
                    </a:p>
                    <a:p>
                      <a:pPr algn="ctr"/>
                      <a:r>
                        <a:rPr lang="el-GR" sz="2000" dirty="0"/>
                        <a:t>να  μειωθεί 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Χρώμα Αντιστάθμισης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Φίλτρο που χρησιμοποιείται</a:t>
                      </a:r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1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Yellow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CCY</a:t>
                      </a:r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2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Cyan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CCR</a:t>
                      </a:r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3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Magenta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CCM</a:t>
                      </a:r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4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Yellow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CCB</a:t>
                      </a:r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98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5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Cyan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CCC</a:t>
                      </a:r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27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6</a:t>
                      </a:r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Magenta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  <a:endParaRPr lang="el-GR" sz="2000" dirty="0"/>
                    </a:p>
                  </a:txBody>
                  <a:tcPr marL="102470" marR="102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CCG</a:t>
                      </a:r>
                    </a:p>
                    <a:p>
                      <a:pPr algn="ctr"/>
                      <a:endParaRPr lang="el-GR" sz="2000" dirty="0"/>
                    </a:p>
                  </a:txBody>
                  <a:tcPr marL="102470" marR="10247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4296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Φίλτρα Ουδέτερης Πυκνότητας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φίλτρα ουδέτερης πυκνότητας (</a:t>
            </a:r>
            <a:r>
              <a:rPr lang="en-US" dirty="0"/>
              <a:t>ND : Neutral Density) </a:t>
            </a:r>
            <a:r>
              <a:rPr lang="el-GR" dirty="0"/>
              <a:t>είναι χρώματος γκρι (ουδέτερη απόχρωση) και έτσι με τη δράση τους μειώνουν την συνολική φωτεινότητα του θέματος χωρίς να επηρεάζουν τη σχετική χρωματική ισορροπία.</a:t>
            </a:r>
          </a:p>
        </p:txBody>
      </p:sp>
    </p:spTree>
    <p:extLst>
      <p:ext uri="{BB962C8B-B14F-4D97-AF65-F5344CB8AC3E}">
        <p14:creationId xmlns:p14="http://schemas.microsoft.com/office/powerpoint/2010/main" val="3005470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3. Φίλτρα Απορρόφησης Θερμότητας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παρουσία Υπέρυθρης Ακτινοβολίας (</a:t>
            </a:r>
            <a:r>
              <a:rPr lang="en-US" dirty="0"/>
              <a:t>IR) </a:t>
            </a:r>
            <a:r>
              <a:rPr lang="el-GR" dirty="0"/>
              <a:t>εμφανίζεται ως θερμότητα που απειλεί το δείγμα αλλά και τα ευαίσθητα οπτικά μέρη του μικροσκοπίου. </a:t>
            </a:r>
          </a:p>
          <a:p>
            <a:pPr marL="0" indent="0">
              <a:buNone/>
            </a:pPr>
            <a:r>
              <a:rPr lang="el-GR" dirty="0"/>
              <a:t>Τα συγκεκριμένα φίλτρα απορροφούν σημαντικά ποσά από την ανεπιθύμητη υπέρυθρη ακτινοβολία.</a:t>
            </a:r>
          </a:p>
        </p:txBody>
      </p:sp>
    </p:spTree>
    <p:extLst>
      <p:ext uri="{BB962C8B-B14F-4D97-AF65-F5344CB8AC3E}">
        <p14:creationId xmlns:p14="http://schemas.microsoft.com/office/powerpoint/2010/main" val="118278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2120A0-63E1-49B0-AA0D-DF23DDDFED45}"/>
              </a:ext>
            </a:extLst>
          </p:cNvPr>
          <p:cNvSpPr txBox="1"/>
          <p:nvPr/>
        </p:nvSpPr>
        <p:spPr>
          <a:xfrm flipH="1">
            <a:off x="3649021" y="1834049"/>
            <a:ext cx="7409356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3200" dirty="0"/>
              <a:t>Διακρίνουμε </a:t>
            </a:r>
            <a:r>
              <a:rPr lang="el-GR" sz="3200" b="1" dirty="0"/>
              <a:t>λεπτομέρειες</a:t>
            </a:r>
            <a:r>
              <a:rPr lang="el-GR" sz="3200" dirty="0"/>
              <a:t> σε αντικείμενα </a:t>
            </a:r>
            <a:r>
              <a:rPr lang="el-GR" sz="3200" b="1" dirty="0"/>
              <a:t>πολύ μικρών διαστάσεων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0E0C10D-5D0F-4159-B4EB-FC2A60D88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72" y="1239497"/>
            <a:ext cx="2861334" cy="5212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69244B-5AC6-476D-BA7C-ABE044AC2509}"/>
              </a:ext>
            </a:extLst>
          </p:cNvPr>
          <p:cNvSpPr txBox="1"/>
          <p:nvPr/>
        </p:nvSpPr>
        <p:spPr>
          <a:xfrm>
            <a:off x="4996307" y="4001022"/>
            <a:ext cx="351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Μεγέθυνση 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68B95D-53DC-4A19-A682-FCE5768DED7C}"/>
              </a:ext>
            </a:extLst>
          </p:cNvPr>
          <p:cNvSpPr txBox="1"/>
          <p:nvPr/>
        </p:nvSpPr>
        <p:spPr>
          <a:xfrm>
            <a:off x="4996307" y="5064255"/>
            <a:ext cx="480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Διακριτική Ικανότητα </a:t>
            </a:r>
            <a:r>
              <a:rPr lang="el-GR" sz="3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Δ.Ι.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C0427-D052-419D-83EC-06B3364614E1}"/>
              </a:ext>
            </a:extLst>
          </p:cNvPr>
          <p:cNvSpPr txBox="1"/>
          <p:nvPr/>
        </p:nvSpPr>
        <p:spPr>
          <a:xfrm>
            <a:off x="1383978" y="97201"/>
            <a:ext cx="10072048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200" dirty="0"/>
              <a:t>Ποια είναι η </a:t>
            </a:r>
            <a:r>
              <a: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βασική λειτουργία </a:t>
            </a:r>
            <a:r>
              <a:rPr lang="el-GR" sz="3200" dirty="0"/>
              <a:t>του οπτικού</a:t>
            </a:r>
            <a:r>
              <a:rPr lang="en-US" sz="3200" dirty="0"/>
              <a:t> </a:t>
            </a:r>
            <a:r>
              <a:rPr lang="el-GR" sz="3200" dirty="0"/>
              <a:t>μικροσκοπίου; </a:t>
            </a:r>
            <a:r>
              <a:rPr lang="en-US" sz="3200" dirty="0"/>
              <a:t>			</a:t>
            </a:r>
            <a:r>
              <a:rPr lang="el-GR" sz="3200" dirty="0"/>
              <a:t>Γιατί το χρησιμοποιούμε;</a:t>
            </a:r>
          </a:p>
        </p:txBody>
      </p:sp>
    </p:spTree>
    <p:extLst>
      <p:ext uri="{BB962C8B-B14F-4D97-AF65-F5344CB8AC3E}">
        <p14:creationId xmlns:p14="http://schemas.microsoft.com/office/powerpoint/2010/main" val="15298624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Οπτικές Διατάξεις για Φωτομικρογραφία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680520"/>
          </a:xfrm>
        </p:spPr>
        <p:txBody>
          <a:bodyPr/>
          <a:lstStyle/>
          <a:p>
            <a:r>
              <a:rPr lang="el-GR" dirty="0"/>
              <a:t>Στήριξη απλής μηχανής </a:t>
            </a:r>
            <a:r>
              <a:rPr lang="en-US" dirty="0"/>
              <a:t>Compact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Μηχανές </a:t>
            </a:r>
            <a:r>
              <a:rPr lang="en-US" dirty="0"/>
              <a:t>SLR</a:t>
            </a:r>
            <a:r>
              <a:rPr lang="el-GR" dirty="0"/>
              <a:t> με εναλλακτικούς φακούς.</a:t>
            </a:r>
          </a:p>
          <a:p>
            <a:r>
              <a:rPr lang="el-GR" dirty="0"/>
              <a:t>Ειδικές διατάξεις για συγκεκριμένες χρήσεις.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7691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Μηχανές </a:t>
            </a:r>
            <a:r>
              <a:rPr lang="en-US" dirty="0"/>
              <a:t>SLR </a:t>
            </a:r>
            <a:r>
              <a:rPr lang="el-GR" dirty="0"/>
              <a:t>με </a:t>
            </a:r>
            <a:br>
              <a:rPr lang="el-GR" dirty="0"/>
            </a:br>
            <a:r>
              <a:rPr lang="el-GR" dirty="0"/>
              <a:t>εναλλακτικούς φακούς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680520"/>
          </a:xfrm>
        </p:spPr>
        <p:txBody>
          <a:bodyPr/>
          <a:lstStyle/>
          <a:p>
            <a:r>
              <a:rPr lang="el-GR" dirty="0"/>
              <a:t>Απομάκρυνση φακού από το σώμα της μηχανής.</a:t>
            </a:r>
          </a:p>
          <a:p>
            <a:r>
              <a:rPr lang="el-GR" dirty="0"/>
              <a:t>Η εστίαση μέσα από το σκόπευτρο της μηχανής.</a:t>
            </a:r>
          </a:p>
          <a:p>
            <a:r>
              <a:rPr lang="el-GR" dirty="0"/>
              <a:t>Ύπαρξη κατάλληλου </a:t>
            </a:r>
            <a:r>
              <a:rPr lang="el-GR" dirty="0" err="1"/>
              <a:t>προσαρμογέα</a:t>
            </a:r>
            <a:r>
              <a:rPr lang="el-GR" dirty="0"/>
              <a:t>, σταθερή στήριξη στο οπτικό μικροσκόπιο.</a:t>
            </a:r>
          </a:p>
          <a:p>
            <a:r>
              <a:rPr lang="el-GR" dirty="0" err="1"/>
              <a:t>Φωτομέτρηση</a:t>
            </a:r>
            <a:r>
              <a:rPr lang="el-GR" dirty="0"/>
              <a:t> (σημειακή, κεντρικά ισοσταθμισμένη).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3034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Στήριξη  σώματος μηχανής </a:t>
            </a:r>
            <a:r>
              <a:rPr lang="en-US" dirty="0"/>
              <a:t>SLR 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  <p:pic>
        <p:nvPicPr>
          <p:cNvPr id="4098" name="Picture 2" descr="PHOTOMICROGRAPHY EQUIPMENT from 2GETNER INSTRUMENTS PVT.LT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832" y="1556792"/>
            <a:ext cx="3024336" cy="43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810000" y="62513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hotfrog.in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22239450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Συνδεσμολογία πειραματικής διάταξης </a:t>
            </a:r>
          </a:p>
        </p:txBody>
      </p:sp>
      <p:pic>
        <p:nvPicPr>
          <p:cNvPr id="1026" name="Picture 2" descr="C:\Users\ARAVANTINOS\Desktop\aaIMG_74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49513" y="1196976"/>
            <a:ext cx="4292975" cy="5040313"/>
          </a:xfrm>
          <a:prstGeom prst="rect">
            <a:avLst/>
          </a:prstGeom>
          <a:noFill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4007768" y="63501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masteringphoto.com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739886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Πιθανά σφάλματα κατά την </a:t>
            </a:r>
            <a:r>
              <a:rPr lang="el-GR" dirty="0" err="1"/>
              <a:t>φωτομικρογράφιση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/>
              <a:t>Απώλεια οξύτητας ειδώλου (κακή εστίαση, κραδασμοί, κλείδωμα κατόπτρου Φ.Μ.).</a:t>
            </a:r>
          </a:p>
          <a:p>
            <a:r>
              <a:rPr lang="el-GR" dirty="0"/>
              <a:t>Θολό είδωλο (όχι καθαρές οπτικές επιφάνειες).</a:t>
            </a:r>
          </a:p>
          <a:p>
            <a:r>
              <a:rPr lang="el-GR" dirty="0"/>
              <a:t>Ανομοιόμορφος φωτισμός (κακή ευθυγράμμιση).</a:t>
            </a:r>
          </a:p>
          <a:p>
            <a:r>
              <a:rPr lang="el-GR" dirty="0"/>
              <a:t>Μικρή ή μεγάλη αντίθεση.</a:t>
            </a:r>
          </a:p>
          <a:p>
            <a:r>
              <a:rPr lang="el-GR" dirty="0"/>
              <a:t>Χαμηλή ανάλυση (σε υπερβολικές μεγεθύνσεις).</a:t>
            </a:r>
          </a:p>
          <a:p>
            <a:r>
              <a:rPr lang="el-GR" dirty="0" err="1"/>
              <a:t>Ανεστίαστες</a:t>
            </a:r>
            <a:r>
              <a:rPr lang="el-GR" dirty="0"/>
              <a:t> κηλίδες (παρουσία κόκκων σκόνης).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9549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738120" y="230636"/>
            <a:ext cx="6731000" cy="701731"/>
          </a:xfrm>
        </p:spPr>
        <p:txBody>
          <a:bodyPr wrap="square">
            <a:spAutoFit/>
          </a:bodyPr>
          <a:lstStyle/>
          <a:p>
            <a:r>
              <a:rPr lang="el-GR" dirty="0"/>
              <a:t>Αρχείο  φωτομικρογραφίας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5E3B3-0445-4CFC-BED8-763D4409E61F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799" y="1457643"/>
          <a:ext cx="11807371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92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469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03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222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Α/Α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ΟΝΟΜΑ ΑΡΧΕΙΟΥ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ΑΝΤΙΚΕΙΜΕΝΟ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ΜΕΓΕΘΥΝΣΗ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ΦΩΤΙΣΜΟΣ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ΤΑΧΥΤΗΤΑ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ΕΥΑΙΣΘΗΣΙΑ (</a:t>
                      </a:r>
                      <a:r>
                        <a:rPr lang="en-US" dirty="0"/>
                        <a:t>ISO</a:t>
                      </a:r>
                      <a:r>
                        <a:rPr lang="el-GR" dirty="0"/>
                        <a:t>)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ΠΑΡΑΤΗΡΗΣΕΙΣ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34406" y="5258525"/>
          <a:ext cx="8265160" cy="7315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951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222">
                <a:tc>
                  <a:txBody>
                    <a:bodyPr/>
                    <a:lstStyle/>
                    <a:p>
                      <a:r>
                        <a:rPr lang="el-GR" dirty="0"/>
                        <a:t>ΟΠΤΙΚΟ ΜΙΚΡΟΣΚΟΠΙΟ 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22">
                <a:tc>
                  <a:txBody>
                    <a:bodyPr/>
                    <a:lstStyle/>
                    <a:p>
                      <a:r>
                        <a:rPr lang="el-GR" dirty="0"/>
                        <a:t>ΦΩΤΟΓΡΑΦΙΚΗ</a:t>
                      </a:r>
                      <a:r>
                        <a:rPr lang="el-GR" baseline="0" dirty="0"/>
                        <a:t> ΜΗΧΑΝΗ 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987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58675"/>
                  </p:ext>
                </p:extLst>
              </p:nvPr>
            </p:nvGraphicFramePr>
            <p:xfrm>
              <a:off x="1012448" y="762000"/>
              <a:ext cx="9770360" cy="5958302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48851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5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1937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</a:t>
                          </a:r>
                          <a:r>
                            <a:rPr lang="el-GR" sz="2000" dirty="0"/>
                            <a:t>ριθμητικό άνοιγμα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(</a:t>
                          </a:r>
                          <a:r>
                            <a:rPr lang="en-US" sz="2000" dirty="0"/>
                            <a:t>N.A.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n-US" sz="2000" dirty="0"/>
                            <a:t>: 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N.A.=n ∙sin</a:t>
                          </a:r>
                          <a:r>
                            <a:rPr lang="el-GR" sz="2000" dirty="0"/>
                            <a:t>θ</a:t>
                          </a:r>
                          <a:r>
                            <a:rPr lang="en-US" sz="2000" dirty="0"/>
                            <a:t> 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6667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Σχετικό άνοιγμα</a:t>
                          </a:r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f>
                                      <m:fPr>
                                        <m:type m:val="skw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𝒇</m:t>
                                        </m:r>
                                      </m:num>
                                      <m:den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≠</m:t>
                                        </m:r>
                                      </m:den>
                                    </m:f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𝐧</m:t>
                                    </m:r>
                                  </m:den>
                                </m:f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∙(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6432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Διακριτική Όριο  δ</a:t>
                          </a:r>
                          <a:r>
                            <a:rPr lang="en-US" sz="2000" dirty="0"/>
                            <a:t>: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l-GR" sz="2000" smtClean="0">
                                    <a:latin typeface="Cambria Math" panose="02040503050406030204" pitchFamily="18" charset="0"/>
                                  </a:rPr>
                                  <m:t>𝛅</m:t>
                                </m:r>
                                <m:r>
                                  <a:rPr lang="el-G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</m:num>
                                  <m:den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∙(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𝚴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𝚨</m:t>
                                    </m:r>
                                    <m:r>
                                      <a:rPr lang="el-GR" sz="2000" smtClean="0">
                                        <a:latin typeface="Cambria Math" panose="02040503050406030204" pitchFamily="18" charset="0"/>
                                      </a:rPr>
                                      <m:t>.)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66368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Βάθος  πεδίου</a:t>
                          </a:r>
                          <a:r>
                            <a:rPr lang="el-GR" sz="2000" baseline="0" dirty="0"/>
                            <a:t> (Β.Π.):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l-G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𝚩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𝚷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e>
                                </m:d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l-G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𝐧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  <m:r>
                                          <a:rPr lang="el-GR" sz="20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l-GR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𝐍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𝐀</m:t>
                                            </m:r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.)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𝐍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.)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 ≅</m:t>
                                </m:r>
                                <m:f>
                                  <m:fPr>
                                    <m:ctrlPr>
                                      <a:rPr lang="el-G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𝛌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l-G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𝐍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𝐀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.)</m:t>
                                        </m:r>
                                      </m:e>
                                      <m:sup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Βάθος εστίασης (Β.Ε.):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2000" dirty="0"/>
                            <a:t>(Β.Ε.) = (Β.Π.) (Μ</a:t>
                          </a:r>
                          <a:r>
                            <a:rPr lang="en-US" sz="2000" baseline="-25000" dirty="0"/>
                            <a:t>tot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l-GR" sz="2000" baseline="30000" dirty="0"/>
                            <a:t>2</a:t>
                          </a:r>
                          <a:r>
                            <a:rPr lang="el-GR" sz="2000" dirty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Ωφέλιμη Μεγέθυνση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ωφελ</m:t>
                                  </m:r>
                                  <m:r>
                                    <a:rPr lang="el-GR" sz="20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000" dirty="0"/>
                            <a:t>:</a:t>
                          </a:r>
                          <a:endParaRPr lang="en-US" sz="2000" b="0" i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𝚳</m:t>
                                    </m:r>
                                  </m:e>
                                  <m:sub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𝝎𝝋𝜺𝝀</m:t>
                                    </m:r>
                                    <m:r>
                                      <a:rPr lang="el-GR" sz="200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sub>
                                </m:sSub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≈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𝟐𝟎𝟎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 ∙(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𝚴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𝚨</m:t>
                                </m:r>
                                <m:r>
                                  <a:rPr lang="el-GR" sz="2000">
                                    <a:latin typeface="Cambria Math" panose="02040503050406030204" pitchFamily="18" charset="0"/>
                                  </a:rPr>
                                  <m:t>.)</m:t>
                                </m:r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Φωτεινότητα ειδώλου Β: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/>
                            <a:t>Β = (Ν</a:t>
                          </a:r>
                          <a:r>
                            <a:rPr lang="en-US" sz="2000" dirty="0"/>
                            <a:t>.</a:t>
                          </a:r>
                          <a:r>
                            <a:rPr lang="el-GR" sz="2000" dirty="0"/>
                            <a:t>Α</a:t>
                          </a:r>
                          <a:r>
                            <a:rPr lang="en-US" sz="2000" dirty="0"/>
                            <a:t>.</a:t>
                          </a:r>
                          <a:r>
                            <a:rPr lang="el-GR" sz="2000" dirty="0"/>
                            <a:t> / </a:t>
                          </a:r>
                          <a:r>
                            <a:rPr lang="en-US" sz="2000" dirty="0" err="1"/>
                            <a:t>m</a:t>
                          </a:r>
                          <a:r>
                            <a:rPr lang="en-US" sz="2000" baseline="-25000" dirty="0" err="1"/>
                            <a:t>o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l-GR" sz="2000" baseline="30000" dirty="0"/>
                            <a:t>2</a:t>
                          </a:r>
                          <a:endParaRPr lang="el-GR" sz="2000" b="1" baseline="30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1958675"/>
                  </p:ext>
                </p:extLst>
              </p:nvPr>
            </p:nvGraphicFramePr>
            <p:xfrm>
              <a:off x="1012448" y="762000"/>
              <a:ext cx="9770360" cy="5958302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48851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8851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19374"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A</a:t>
                          </a:r>
                          <a:r>
                            <a:rPr lang="el-GR" sz="2000" dirty="0"/>
                            <a:t>ριθμητικό άνοιγμα</a:t>
                          </a:r>
                          <a:r>
                            <a:rPr lang="en-US" sz="2000" dirty="0"/>
                            <a:t> </a:t>
                          </a:r>
                          <a:r>
                            <a:rPr lang="el-GR" sz="2000" dirty="0"/>
                            <a:t>(</a:t>
                          </a:r>
                          <a:r>
                            <a:rPr lang="en-US" sz="2000" dirty="0"/>
                            <a:t>N.A.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n-US" sz="2000" dirty="0"/>
                            <a:t>: 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N.A.=n ∙sin</a:t>
                          </a:r>
                          <a:r>
                            <a:rPr lang="el-GR" sz="2000" dirty="0"/>
                            <a:t>θ</a:t>
                          </a:r>
                          <a:r>
                            <a:rPr lang="en-US" sz="2000" dirty="0"/>
                            <a:t> </a:t>
                          </a:r>
                          <a:endParaRPr lang="en-US" sz="20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61568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Σχετικό άνοιγμα</a:t>
                          </a:r>
                          <a:r>
                            <a:rPr lang="en-US" sz="2000" dirty="0"/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25" t="-95775" r="-125" b="-4950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16432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Διακριτική Όριο  δ</a:t>
                          </a:r>
                          <a:r>
                            <a:rPr lang="en-US" sz="2000" dirty="0"/>
                            <a:t>: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25" t="-185333" r="-125" b="-36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66368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Βάθος  πεδίου</a:t>
                          </a:r>
                          <a:r>
                            <a:rPr lang="el-GR" sz="2000" baseline="0" dirty="0"/>
                            <a:t> (Β.Π.):</a:t>
                          </a: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25" t="-222917" r="-125" b="-1880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Βάθος εστίασης (Β.Ε.):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l-GR" sz="2000" dirty="0"/>
                            <a:t>(Β.Ε.) = (Β.Π.) (Μ</a:t>
                          </a:r>
                          <a:r>
                            <a:rPr lang="en-US" sz="2000" baseline="-25000" dirty="0"/>
                            <a:t>tot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l-GR" sz="2000" baseline="30000" dirty="0"/>
                            <a:t>2</a:t>
                          </a:r>
                          <a:r>
                            <a:rPr lang="el-GR" sz="2000" dirty="0"/>
                            <a:t> 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616667" r="-100000" b="-1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25" t="-616667" r="-125" b="-1008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l-GR" sz="2000" dirty="0"/>
                            <a:t>Φωτεινότητα ειδώλου Β:</a:t>
                          </a:r>
                          <a:endParaRPr lang="en-US" sz="20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dirty="0"/>
                            <a:t>Β = (Ν</a:t>
                          </a:r>
                          <a:r>
                            <a:rPr lang="en-US" sz="2000" dirty="0"/>
                            <a:t>.</a:t>
                          </a:r>
                          <a:r>
                            <a:rPr lang="el-GR" sz="2000" dirty="0"/>
                            <a:t>Α</a:t>
                          </a:r>
                          <a:r>
                            <a:rPr lang="en-US" sz="2000" dirty="0"/>
                            <a:t>.</a:t>
                          </a:r>
                          <a:r>
                            <a:rPr lang="el-GR" sz="2000" dirty="0"/>
                            <a:t> / </a:t>
                          </a:r>
                          <a:r>
                            <a:rPr lang="en-US" sz="2000" dirty="0" err="1"/>
                            <a:t>m</a:t>
                          </a:r>
                          <a:r>
                            <a:rPr lang="en-US" sz="2000" baseline="-25000" dirty="0" err="1"/>
                            <a:t>o</a:t>
                          </a:r>
                          <a:r>
                            <a:rPr lang="el-GR" sz="2000" dirty="0"/>
                            <a:t>)</a:t>
                          </a:r>
                          <a:r>
                            <a:rPr lang="el-GR" sz="2000" baseline="30000" dirty="0"/>
                            <a:t>2</a:t>
                          </a:r>
                          <a:endParaRPr lang="el-GR" sz="2000" b="1" baseline="30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625034" y="0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ΣΥΝΟΠΤΙΚΑ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775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075719" cy="3749040"/>
            <a:chOff x="2885973" y="2078876"/>
            <a:chExt cx="7078183" cy="2633699"/>
          </a:xfrm>
        </p:grpSpPr>
        <p:grpSp>
          <p:nvGrpSpPr>
            <p:cNvPr id="72" name="Group 71"/>
            <p:cNvGrpSpPr/>
            <p:nvPr/>
          </p:nvGrpSpPr>
          <p:grpSpPr>
            <a:xfrm>
              <a:off x="3795669" y="2419272"/>
              <a:ext cx="304978" cy="323165"/>
              <a:chOff x="2964034" y="3871832"/>
              <a:chExt cx="406638" cy="43088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964034" y="3872430"/>
                <a:ext cx="330348" cy="34733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94072" y="3871832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dirty="0">
                    <a:solidFill>
                      <a:prstClr val="black"/>
                    </a:solidFill>
                  </a:rPr>
                  <a:t>1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4472C4"/>
                  </a:solidFill>
                </a:rPr>
                <a:t>αντικείμενο</a:t>
              </a:r>
              <a:endParaRPr lang="en-US" dirty="0">
                <a:solidFill>
                  <a:srgbClr val="4472C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1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6909661" cy="2633699"/>
              <a:chOff x="2817145" y="523408"/>
              <a:chExt cx="6909659" cy="2633697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2850083" cy="1533158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4472C4"/>
                    </a:solidFill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777656" y="2417122"/>
              <a:ext cx="305558" cy="335334"/>
              <a:chOff x="2949816" y="3868965"/>
              <a:chExt cx="407412" cy="447112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949816" y="3868965"/>
                <a:ext cx="330348" cy="34805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80628" y="3885190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  <a:r>
                <a:rPr lang="el-GR" sz="2400" b="1" dirty="0">
                  <a:solidFill>
                    <a:prstClr val="black"/>
                  </a:solidFill>
                </a:rPr>
                <a:t>΄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4472C4"/>
                  </a:solidFill>
                </a:rPr>
                <a:t>x</a:t>
              </a:r>
              <a:r>
                <a:rPr lang="el-GR" sz="2000" b="1" dirty="0">
                  <a:solidFill>
                    <a:srgbClr val="4472C4"/>
                  </a:solidFill>
                </a:rPr>
                <a:t>΄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2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14246" y="5409919"/>
                <a:ext cx="6378791" cy="830099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46" y="5409919"/>
                <a:ext cx="6378791" cy="83009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39835" y="2248690"/>
            <a:ext cx="576839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565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478679" cy="4055809"/>
            <a:chOff x="2885973" y="2078876"/>
            <a:chExt cx="7361262" cy="2849204"/>
          </a:xfrm>
        </p:grpSpPr>
        <p:grpSp>
          <p:nvGrpSpPr>
            <p:cNvPr id="72" name="Group 71"/>
            <p:cNvGrpSpPr/>
            <p:nvPr/>
          </p:nvGrpSpPr>
          <p:grpSpPr>
            <a:xfrm>
              <a:off x="3795669" y="2419272"/>
              <a:ext cx="304978" cy="323165"/>
              <a:chOff x="2964034" y="3871832"/>
              <a:chExt cx="406638" cy="43088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2964034" y="3872430"/>
                <a:ext cx="330348" cy="34733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994072" y="3871832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500" dirty="0">
                    <a:solidFill>
                      <a:prstClr val="black"/>
                    </a:solidFill>
                  </a:rPr>
                  <a:t>1</a:t>
                </a:r>
                <a:endParaRPr lang="en-US" sz="15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4472C4"/>
                  </a:solidFill>
                </a:rPr>
                <a:t>αντικείμενο</a:t>
              </a:r>
              <a:endParaRPr lang="en-US" dirty="0">
                <a:solidFill>
                  <a:srgbClr val="4472C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1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7192740" cy="2849204"/>
              <a:chOff x="2817145" y="523408"/>
              <a:chExt cx="7192738" cy="284920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3915358" cy="21196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4472C4"/>
                    </a:solidFill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777656" y="2417122"/>
              <a:ext cx="305558" cy="335334"/>
              <a:chOff x="2949816" y="3868965"/>
              <a:chExt cx="407412" cy="447112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2949816" y="3868965"/>
                <a:ext cx="330348" cy="348058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2980628" y="3885190"/>
                <a:ext cx="37660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  <a:r>
                <a:rPr lang="el-GR" sz="2400" b="1" dirty="0">
                  <a:solidFill>
                    <a:prstClr val="black"/>
                  </a:solidFill>
                </a:rPr>
                <a:t>΄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4472C4"/>
                  </a:solidFill>
                </a:rPr>
                <a:t>x</a:t>
              </a:r>
              <a:r>
                <a:rPr lang="el-GR" sz="2000" b="1" dirty="0">
                  <a:solidFill>
                    <a:srgbClr val="4472C4"/>
                  </a:solidFill>
                </a:rPr>
                <a:t>΄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2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018710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flipV="1">
            <a:off x="4578176" y="2191791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860994" y="2259574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55553" y="2278805"/>
            <a:ext cx="321443" cy="10599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9941" y="2265765"/>
            <a:ext cx="6539749" cy="36195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440000">
            <a:off x="11438723" y="5282209"/>
            <a:ext cx="127927" cy="675762"/>
          </a:xfrm>
          <a:prstGeom prst="rightBrace">
            <a:avLst>
              <a:gd name="adj1" fmla="val 46595"/>
              <a:gd name="adj2" fmla="val 50000"/>
            </a:avLst>
          </a:prstGeom>
          <a:ln w="15875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9381" y="5971319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AD47"/>
                </a:solidFill>
              </a:rPr>
              <a:t>είδωλο</a:t>
            </a:r>
            <a:r>
              <a:rPr lang="en-US" sz="2000" b="1" dirty="0">
                <a:solidFill>
                  <a:srgbClr val="70AD47"/>
                </a:solidFill>
              </a:rPr>
              <a:t> 3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69894" y="544561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∞</a:t>
            </a:r>
          </a:p>
        </p:txBody>
      </p:sp>
      <p:sp>
        <p:nvSpPr>
          <p:cNvPr id="56" name="Oval 55"/>
          <p:cNvSpPr/>
          <p:nvPr/>
        </p:nvSpPr>
        <p:spPr>
          <a:xfrm>
            <a:off x="4487389" y="1697273"/>
            <a:ext cx="352684" cy="37159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14644" y="1718730"/>
            <a:ext cx="28245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44" idx="3"/>
          </p:cNvCxnSpPr>
          <p:nvPr/>
        </p:nvCxnSpPr>
        <p:spPr>
          <a:xfrm>
            <a:off x="4783903" y="2294654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19786" y="309067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524113" y="471559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322105" y="5363697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08503" y="5498062"/>
            <a:ext cx="9937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πραγματικό είδωλο απομακρύνεται από το φακό και μεγαλώνει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7647" y="6136170"/>
                <a:ext cx="496937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/>
                  <a:t>Έως</a:t>
                </a:r>
                <a:r>
                  <a:rPr lang="en-US" sz="2800" dirty="0"/>
                  <a:t> :</a:t>
                </a:r>
                <a:r>
                  <a:rPr lang="el-GR" sz="2800" dirty="0"/>
                  <a:t> 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∞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(3)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47" y="6136170"/>
                <a:ext cx="4969374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454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2301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815" y="910266"/>
                <a:ext cx="1843011" cy="7763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074358" y="1219919"/>
            <a:ext cx="10478679" cy="4055809"/>
            <a:chOff x="2885973" y="2078876"/>
            <a:chExt cx="7361262" cy="2849204"/>
          </a:xfrm>
        </p:grpSpPr>
        <p:sp>
          <p:nvSpPr>
            <p:cNvPr id="70" name="TextBox 69"/>
            <p:cNvSpPr txBox="1"/>
            <p:nvPr/>
          </p:nvSpPr>
          <p:spPr>
            <a:xfrm>
              <a:off x="3884182" y="2590126"/>
              <a:ext cx="68693" cy="162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l-GR" sz="1500" dirty="0">
                  <a:solidFill>
                    <a:prstClr val="black"/>
                  </a:solidFill>
                </a:rPr>
                <a:t>1</a:t>
              </a:r>
              <a:endParaRPr lang="en-US" sz="1500" dirty="0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85973" y="2880080"/>
              <a:ext cx="1304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solidFill>
                    <a:srgbClr val="4472C4"/>
                  </a:solidFill>
                </a:rPr>
                <a:t>αντικείμενο</a:t>
              </a:r>
              <a:endParaRPr lang="en-US" dirty="0">
                <a:solidFill>
                  <a:srgbClr val="4472C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1163" y="2960443"/>
              <a:ext cx="604045" cy="227023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1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054495" y="2078876"/>
              <a:ext cx="7192740" cy="2849204"/>
              <a:chOff x="2817145" y="523408"/>
              <a:chExt cx="7192738" cy="2849202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817145" y="1748596"/>
                <a:ext cx="690965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Down Arrow 6"/>
              <p:cNvSpPr/>
              <p:nvPr/>
            </p:nvSpPr>
            <p:spPr>
              <a:xfrm flipV="1">
                <a:off x="3608926" y="1205499"/>
                <a:ext cx="144523" cy="548640"/>
              </a:xfrm>
              <a:prstGeom prst="downArrow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094525" y="1252913"/>
                <a:ext cx="3915358" cy="2119697"/>
              </a:xfrm>
              <a:prstGeom prst="line">
                <a:avLst/>
              </a:prstGeom>
              <a:ln w="19050">
                <a:solidFill>
                  <a:schemeClr val="accent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6305662" y="1369540"/>
                <a:ext cx="275219" cy="150015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/>
              <p:cNvGrpSpPr/>
              <p:nvPr/>
            </p:nvGrpSpPr>
            <p:grpSpPr>
              <a:xfrm>
                <a:off x="3682715" y="1252913"/>
                <a:ext cx="2411810" cy="66404"/>
                <a:chOff x="3168381" y="3343109"/>
                <a:chExt cx="2653102" cy="0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68381" y="3343109"/>
                  <a:ext cx="2653102" cy="0"/>
                </a:xfrm>
                <a:prstGeom prst="line">
                  <a:avLst/>
                </a:prstGeom>
                <a:ln w="19050">
                  <a:solidFill>
                    <a:schemeClr val="accent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3686249" y="3343109"/>
                  <a:ext cx="445770" cy="0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Straight Connector 21"/>
              <p:cNvCxnSpPr>
                <a:stCxn id="7" idx="3"/>
              </p:cNvCxnSpPr>
              <p:nvPr/>
            </p:nvCxnSpPr>
            <p:spPr>
              <a:xfrm>
                <a:off x="3753449" y="1277760"/>
                <a:ext cx="4150068" cy="83319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6363052" y="1802217"/>
                <a:ext cx="331897" cy="66882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4153484" y="1354615"/>
                <a:ext cx="413712" cy="84207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158639" y="1723771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86730" y="1725448"/>
                <a:ext cx="48006" cy="4800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Down Arrow 45"/>
              <p:cNvSpPr/>
              <p:nvPr/>
            </p:nvSpPr>
            <p:spPr>
              <a:xfrm>
                <a:off x="7520834" y="1754253"/>
                <a:ext cx="80659" cy="289064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H="1" flipV="1">
                <a:off x="3700367" y="2110950"/>
                <a:ext cx="237744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784395" y="2099571"/>
                <a:ext cx="241230" cy="281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4472C4"/>
                    </a:solidFill>
                  </a:rPr>
                  <a:t>x</a:t>
                </a:r>
                <a:endParaRPr lang="en-US" sz="2000" baseline="-25000" dirty="0">
                  <a:solidFill>
                    <a:srgbClr val="4472C4"/>
                  </a:solidFill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>
                <a:off x="6094525" y="523408"/>
                <a:ext cx="0" cy="2633697"/>
              </a:xfrm>
              <a:prstGeom prst="straightConnector1">
                <a:avLst/>
              </a:prstGeom>
              <a:ln w="63500"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4848475" y="2597120"/>
              <a:ext cx="68693" cy="1621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210182" y="3243657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150109" y="2964049"/>
              <a:ext cx="43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</a:rPr>
                <a:t>E</a:t>
              </a:r>
              <a:r>
                <a:rPr lang="el-GR" sz="2400" b="1" dirty="0">
                  <a:solidFill>
                    <a:prstClr val="black"/>
                  </a:solidFill>
                </a:rPr>
                <a:t>΄</a:t>
              </a:r>
              <a:endParaRPr lang="en-US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6941655" y="3650675"/>
              <a:ext cx="270492" cy="281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4472C4"/>
                  </a:solidFill>
                </a:rPr>
                <a:t>x</a:t>
              </a:r>
              <a:r>
                <a:rPr lang="el-GR" sz="2000" b="1" dirty="0">
                  <a:solidFill>
                    <a:srgbClr val="4472C4"/>
                  </a:solidFill>
                </a:rPr>
                <a:t>΄</a:t>
              </a:r>
              <a:endParaRPr lang="en-US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133" name="Straight Arrow Connector 132"/>
            <p:cNvCxnSpPr/>
            <p:nvPr/>
          </p:nvCxnSpPr>
          <p:spPr>
            <a:xfrm>
              <a:off x="6365008" y="3665036"/>
              <a:ext cx="1445728" cy="0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Down Arrow 61"/>
            <p:cNvSpPr/>
            <p:nvPr/>
          </p:nvSpPr>
          <p:spPr>
            <a:xfrm flipV="1">
              <a:off x="4832639" y="2762682"/>
              <a:ext cx="144523" cy="54864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4927103" y="2801585"/>
              <a:ext cx="4359099" cy="153995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Down Arrow 64"/>
            <p:cNvSpPr/>
            <p:nvPr/>
          </p:nvSpPr>
          <p:spPr>
            <a:xfrm>
              <a:off x="8914642" y="3306234"/>
              <a:ext cx="80659" cy="914401"/>
            </a:xfrm>
            <a:prstGeom prst="down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569822" y="2964094"/>
              <a:ext cx="1044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>
                  <a:solidFill>
                    <a:srgbClr val="70AD47"/>
                  </a:solidFill>
                </a:rPr>
                <a:t>είδωλο 2</a:t>
              </a:r>
              <a:endParaRPr lang="en-US" b="1" dirty="0">
                <a:solidFill>
                  <a:srgbClr val="70AD47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noFill/>
              <a:ln w="50800">
                <a:solidFill>
                  <a:srgbClr val="92D050"/>
                </a:solidFill>
                <a:prstDash val="sysDash"/>
              </a:ln>
            </p:spPr>
            <p:txBody>
              <a:bodyPr wrap="square" lIns="0" tIns="91440" rIns="0" bIns="91440" rtlCol="0" anchor="ctr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l-GR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675" y="1414566"/>
                <a:ext cx="1843011" cy="7763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0800">
                <a:solidFill>
                  <a:srgbClr val="92D05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4395965" y="2394427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47691" y="3121026"/>
            <a:ext cx="368969" cy="12801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018710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7647" y="207155"/>
            <a:ext cx="602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Όταν το αντικείμενο πλησιάζει το φακό: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flipV="1">
            <a:off x="4578176" y="2191791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767864" y="2259574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055553" y="2278805"/>
            <a:ext cx="321443" cy="10599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9941" y="2265765"/>
            <a:ext cx="6539749" cy="3619564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440000">
            <a:off x="11438723" y="5282209"/>
            <a:ext cx="127927" cy="675762"/>
          </a:xfrm>
          <a:prstGeom prst="rightBrace">
            <a:avLst>
              <a:gd name="adj1" fmla="val 46595"/>
              <a:gd name="adj2" fmla="val 50000"/>
            </a:avLst>
          </a:prstGeom>
          <a:ln w="15875">
            <a:solidFill>
              <a:srgbClr val="92D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69381" y="5971319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solidFill>
                  <a:srgbClr val="70AD47"/>
                </a:solidFill>
              </a:rPr>
              <a:t>είδωλο</a:t>
            </a:r>
            <a:r>
              <a:rPr lang="en-US" sz="2000" b="1" dirty="0">
                <a:solidFill>
                  <a:srgbClr val="70AD47"/>
                </a:solidFill>
              </a:rPr>
              <a:t> 3</a:t>
            </a:r>
            <a:endParaRPr lang="en-US" sz="2000" dirty="0">
              <a:solidFill>
                <a:srgbClr val="92D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69894" y="5445610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92D050"/>
                </a:solidFill>
              </a:rPr>
              <a:t>∞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559045" y="1955735"/>
            <a:ext cx="97784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3</a:t>
            </a:r>
          </a:p>
        </p:txBody>
      </p:sp>
      <p:cxnSp>
        <p:nvCxnSpPr>
          <p:cNvPr id="58" name="Straight Arrow Connector 57"/>
          <p:cNvCxnSpPr>
            <a:stCxn id="44" idx="3"/>
          </p:cNvCxnSpPr>
          <p:nvPr/>
        </p:nvCxnSpPr>
        <p:spPr>
          <a:xfrm>
            <a:off x="4783903" y="2294654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219786" y="309067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0524113" y="4715591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0322105" y="5363697"/>
            <a:ext cx="343149" cy="18820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Down Arrow 58"/>
          <p:cNvSpPr/>
          <p:nvPr/>
        </p:nvSpPr>
        <p:spPr>
          <a:xfrm flipV="1">
            <a:off x="5308176" y="2199858"/>
            <a:ext cx="205727" cy="78098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452036" y="2256853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71234" y="2257178"/>
            <a:ext cx="2413080" cy="3331219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78185" y="1575642"/>
            <a:ext cx="1121637" cy="1545930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722713" y="1037615"/>
            <a:ext cx="5573473" cy="3017366"/>
          </a:xfrm>
          <a:prstGeom prst="line">
            <a:avLst/>
          </a:prstGeom>
          <a:ln w="190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Down Arrow 74"/>
          <p:cNvSpPr/>
          <p:nvPr/>
        </p:nvSpPr>
        <p:spPr>
          <a:xfrm flipV="1">
            <a:off x="5074449" y="1796625"/>
            <a:ext cx="114817" cy="1170432"/>
          </a:xfrm>
          <a:prstGeom prst="downArrow">
            <a:avLst/>
          </a:prstGeom>
          <a:solidFill>
            <a:srgbClr val="92D050">
              <a:alpha val="37000"/>
            </a:srgbClr>
          </a:solidFill>
          <a:ln w="15875">
            <a:solidFill>
              <a:srgbClr val="00B05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11492" y="1981754"/>
            <a:ext cx="97784" cy="2308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5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713370" y="1284738"/>
            <a:ext cx="859851" cy="323165"/>
          </a:xfrm>
          <a:prstGeom prst="rect">
            <a:avLst/>
          </a:prstGeom>
          <a:noFill/>
        </p:spPr>
        <p:txBody>
          <a:bodyPr wrap="none" lIns="0" rIns="0" bIns="0" rtlCol="0">
            <a:spAutoFit/>
          </a:bodyPr>
          <a:lstStyle/>
          <a:p>
            <a:r>
              <a:rPr lang="el-GR" b="1" dirty="0">
                <a:solidFill>
                  <a:srgbClr val="70AD47"/>
                </a:solidFill>
              </a:rPr>
              <a:t>είδωλο </a:t>
            </a:r>
            <a:r>
              <a:rPr lang="en-US" b="1" dirty="0">
                <a:solidFill>
                  <a:srgbClr val="70AD47"/>
                </a:solidFill>
              </a:rPr>
              <a:t>4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5506283" y="2302721"/>
            <a:ext cx="194707" cy="26858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6063556" y="3068445"/>
            <a:ext cx="186873" cy="26086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15043" y="5603323"/>
                <a:ext cx="56620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/>
                  <a:t>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 panose="02040503050406030204" pitchFamily="18" charset="0"/>
                      </a:rPr>
                      <m:t>ια</m:t>
                    </m:r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l-G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800" dirty="0"/>
                  <a:t>φανταστικό είδωλο :  (4)</a:t>
                </a:r>
                <a:endParaRPr lang="en-US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43" y="5603323"/>
                <a:ext cx="566206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153" t="-10465" r="-129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08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FA799E52-A289-4712-8159-7C5BDA0081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07" b="4675"/>
          <a:stretch/>
        </p:blipFill>
        <p:spPr>
          <a:xfrm>
            <a:off x="3276371" y="2066651"/>
            <a:ext cx="3007742" cy="4688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F6D49D-68C4-433C-B6B2-1F292869D205}"/>
              </a:ext>
            </a:extLst>
          </p:cNvPr>
          <p:cNvSpPr txBox="1"/>
          <p:nvPr/>
        </p:nvSpPr>
        <p:spPr>
          <a:xfrm>
            <a:off x="3920271" y="204576"/>
            <a:ext cx="3309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Μεγέθυνση  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69ACA-558E-46EA-833C-7AC572DE44AE}"/>
              </a:ext>
            </a:extLst>
          </p:cNvPr>
          <p:cNvSpPr txBox="1"/>
          <p:nvPr/>
        </p:nvSpPr>
        <p:spPr>
          <a:xfrm>
            <a:off x="877386" y="1270511"/>
            <a:ext cx="4697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Σύνθετο Οπτικό Μικροσκόπιο :</a:t>
            </a:r>
          </a:p>
          <a:p>
            <a:r>
              <a:rPr lang="el-GR" sz="2800" dirty="0"/>
              <a:t>Σύστημα 2 φακών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123E8-26D7-4062-96C5-46B12E506456}"/>
              </a:ext>
            </a:extLst>
          </p:cNvPr>
          <p:cNvSpPr txBox="1"/>
          <p:nvPr/>
        </p:nvSpPr>
        <p:spPr>
          <a:xfrm>
            <a:off x="6893629" y="1270512"/>
            <a:ext cx="4375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Απλό μικροσκόπιο (λούπα) : </a:t>
            </a:r>
          </a:p>
          <a:p>
            <a:r>
              <a:rPr lang="el-GR" sz="2800" dirty="0"/>
              <a:t>Μεγεθυντικός φακός 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3569B07C-B4BD-41C1-9319-A8682F913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09" y="4898202"/>
            <a:ext cx="2314942" cy="165353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5BF43D8-6743-4702-8719-BFAC8B215E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06" t="20279" r="8324" b="21205"/>
          <a:stretch/>
        </p:blipFill>
        <p:spPr>
          <a:xfrm rot="8597356">
            <a:off x="6713295" y="2905651"/>
            <a:ext cx="2667099" cy="1454765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DBD5E0BE-90BA-4A04-89DE-7FA7365FD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480" y="2433637"/>
            <a:ext cx="2305050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A142C5-6F25-4C23-924C-86940FE21124}"/>
              </a:ext>
            </a:extLst>
          </p:cNvPr>
          <p:cNvSpPr txBox="1"/>
          <p:nvPr/>
        </p:nvSpPr>
        <p:spPr>
          <a:xfrm>
            <a:off x="400933" y="3876092"/>
            <a:ext cx="231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αντικειμενικός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6FCAD-E6F4-47BA-BAE4-F850E2764155}"/>
              </a:ext>
            </a:extLst>
          </p:cNvPr>
          <p:cNvSpPr txBox="1"/>
          <p:nvPr/>
        </p:nvSpPr>
        <p:spPr>
          <a:xfrm>
            <a:off x="400933" y="2736233"/>
            <a:ext cx="256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προσοφθάλμιος</a:t>
            </a:r>
          </a:p>
        </p:txBody>
      </p: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9E634F00-EF86-4B81-83A4-BA659F2082E8}"/>
              </a:ext>
            </a:extLst>
          </p:cNvPr>
          <p:cNvCxnSpPr>
            <a:cxnSpLocks/>
          </p:cNvCxnSpPr>
          <p:nvPr/>
        </p:nvCxnSpPr>
        <p:spPr>
          <a:xfrm>
            <a:off x="2832953" y="4162752"/>
            <a:ext cx="1234080" cy="0"/>
          </a:xfrm>
          <a:prstGeom prst="straightConnector1">
            <a:avLst/>
          </a:prstGeom>
          <a:ln w="76200" cmpd="thickThin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AAE809CE-420F-461E-9D3E-C7B94137CFA0}"/>
              </a:ext>
            </a:extLst>
          </p:cNvPr>
          <p:cNvCxnSpPr>
            <a:cxnSpLocks/>
          </p:cNvCxnSpPr>
          <p:nvPr/>
        </p:nvCxnSpPr>
        <p:spPr>
          <a:xfrm>
            <a:off x="3104050" y="3050354"/>
            <a:ext cx="625585" cy="0"/>
          </a:xfrm>
          <a:prstGeom prst="straightConnector1">
            <a:avLst/>
          </a:prstGeom>
          <a:ln w="76200" cmpd="thickThin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7006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9393" y="468765"/>
            <a:ext cx="8775119" cy="5310921"/>
            <a:chOff x="1602878" y="1101072"/>
            <a:chExt cx="8775119" cy="5310921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2878" y="1101072"/>
              <a:ext cx="8775119" cy="5310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757092" y="5381146"/>
              <a:ext cx="34338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4472C4"/>
                  </a:solidFill>
                </a:rPr>
                <a:t>x</a:t>
              </a:r>
              <a:endParaRPr lang="en-US" sz="2400" baseline="-25000" dirty="0">
                <a:solidFill>
                  <a:srgbClr val="4472C4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99509" y="5807299"/>
              <a:ext cx="46358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4472C4"/>
                  </a:solidFill>
                </a:rPr>
                <a:t>x</a:t>
              </a:r>
              <a:r>
                <a:rPr lang="el-GR" sz="2800" b="1" dirty="0">
                  <a:solidFill>
                    <a:srgbClr val="4472C4"/>
                  </a:solidFill>
                </a:rPr>
                <a:t>΄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25600" y="5802667"/>
            <a:ext cx="8390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Το φανταστικό είδωλο πλησιάζει στο φακό και μικραίνει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93959" y="308755"/>
            <a:ext cx="742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Όταν το αντικείμενο πλησιάζει το φακό για </a:t>
            </a:r>
            <a:r>
              <a:rPr lang="en-US" sz="2800" dirty="0">
                <a:solidFill>
                  <a:prstClr val="black"/>
                </a:solidFill>
              </a:rPr>
              <a:t> x &lt; f </a:t>
            </a:r>
            <a:r>
              <a:rPr lang="el-GR" sz="2800" dirty="0">
                <a:solidFill>
                  <a:prstClr val="black"/>
                </a:solidFill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46078" y="571054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By Pieter Kuiper and Arabella B. Buckley - Own work, from Through Magic Glasses and Other Lectures, Public Domain, https://commons.wikimedia.org/w/index.php?curid=18820381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164" y="1575964"/>
            <a:ext cx="7233045" cy="4134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269" y="362626"/>
            <a:ext cx="4266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srgbClr val="002060"/>
                </a:solidFill>
              </a:rPr>
              <a:t>ΑΠΛΟ ΜΙΚΡΟΣΚΟΠΙΟ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355" y="1773406"/>
            <a:ext cx="359308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LOUPE </a:t>
            </a:r>
            <a:r>
              <a:rPr lang="el-GR" sz="2400" dirty="0"/>
              <a:t>(ΛΟΥΠΑ)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290B5-284A-455C-9087-7F23DE4C5B37}"/>
              </a:ext>
            </a:extLst>
          </p:cNvPr>
          <p:cNvSpPr txBox="1"/>
          <p:nvPr/>
        </p:nvSpPr>
        <p:spPr>
          <a:xfrm>
            <a:off x="296355" y="5522228"/>
            <a:ext cx="3945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/>
              <a:t>Par </a:t>
            </a:r>
            <a:r>
              <a:rPr lang="fr-FR" sz="1200" dirty="0" err="1"/>
              <a:t>WolfenSilva</a:t>
            </a:r>
            <a:r>
              <a:rPr lang="fr-FR" sz="1200" dirty="0"/>
              <a:t> — Travail personnel, CC BY-SA 3.0, https://commons.wikimedia.org/w/index.php?curid=251975</a:t>
            </a:r>
            <a:endParaRPr lang="el-GR" sz="12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970D6F2-34EB-46C4-94E7-2073E6D46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56" y="2345158"/>
            <a:ext cx="3593089" cy="29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3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" y="1028401"/>
            <a:ext cx="12129135" cy="3648269"/>
          </a:xfrm>
          <a:prstGeom prst="rect">
            <a:avLst/>
          </a:prstGeom>
          <a:ln w="12700" cap="sq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7611" y="4341686"/>
            <a:ext cx="8625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https://en.wikipedia.org/wiki/Visual_angle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available under the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66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w:en:Creative Commons"/>
              </a:rPr>
              <a:t>Creative Commons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366B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CC0 1.0 Universal Public Domain Dedication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829" y="93795"/>
            <a:ext cx="897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ΓΩΝΙΑ ΟΡΑΣΕΩΣ :  «γωνιακό» μέγεθος ειδώλου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582" y="4914367"/>
            <a:ext cx="10270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Ίδιο αντικείμενο σε διαφορετικές αποστάσεις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→ διαφορετική γωνία οράσεως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1512" y="5851425"/>
            <a:ext cx="7310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διαφορετικό μέγεθος ειδώλου στον αμφιβληστροειδή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14891" y="5391006"/>
            <a:ext cx="242122" cy="445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4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1980" y="2961482"/>
            <a:ext cx="49911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2063553" y="128654"/>
            <a:ext cx="7338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ΜΕΓΕΘΥΝΤΙΚΟΣ ΦΑΚΟΣ: ΤΟ ΑΠΛΟ ΜΙΚΡΟΣΚΟΠΙΟ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1524001" y="908720"/>
            <a:ext cx="3489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1. Παρατήρηση με γυμνό οφθαλμό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524001" y="2699628"/>
            <a:ext cx="422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2. Παρατήρηση μέσω μεγεθυντικού φακού</a:t>
            </a: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 flipV="1">
            <a:off x="5807968" y="4221088"/>
            <a:ext cx="0" cy="324000"/>
          </a:xfrm>
          <a:prstGeom prst="straightConnector1">
            <a:avLst/>
          </a:prstGeom>
          <a:ln w="38100">
            <a:solidFill>
              <a:srgbClr val="92D050"/>
            </a:solidFill>
            <a:tailEnd type="arrow" w="sm" len="sm"/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>
            <a:off x="5375920" y="4221088"/>
            <a:ext cx="2088232" cy="0"/>
          </a:xfrm>
          <a:prstGeom prst="line">
            <a:avLst/>
          </a:prstGeom>
          <a:ln w="25400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1919536" y="4725145"/>
            <a:ext cx="2987934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600" dirty="0"/>
              <a:t>Γωνιακή Μεγέθυνση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7568" y="5373216"/>
            <a:ext cx="1619250" cy="933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7" name="16 - TextBox"/>
          <p:cNvSpPr txBox="1"/>
          <p:nvPr/>
        </p:nvSpPr>
        <p:spPr>
          <a:xfrm>
            <a:off x="2135560" y="1556793"/>
            <a:ext cx="1970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Γωνία οράσεως </a:t>
            </a:r>
            <a:r>
              <a:rPr lang="el-GR" sz="2400" b="1" dirty="0">
                <a:solidFill>
                  <a:srgbClr val="0070C0"/>
                </a:solidFill>
              </a:rPr>
              <a:t>θ</a:t>
            </a:r>
            <a:r>
              <a:rPr lang="el-GR" sz="2400" b="1" baseline="-25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17 - TextBox"/>
          <p:cNvSpPr txBox="1"/>
          <p:nvPr/>
        </p:nvSpPr>
        <p:spPr>
          <a:xfrm>
            <a:off x="2063553" y="3356993"/>
            <a:ext cx="196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Γωνία οράσεως </a:t>
            </a:r>
            <a:r>
              <a:rPr lang="el-GR" sz="2400" b="1" dirty="0">
                <a:solidFill>
                  <a:srgbClr val="00B050"/>
                </a:solidFill>
              </a:rPr>
              <a:t>θ</a:t>
            </a:r>
            <a:r>
              <a:rPr lang="el-GR" sz="2400" b="1" baseline="-25000" dirty="0">
                <a:solidFill>
                  <a:srgbClr val="00B050"/>
                </a:solidFill>
              </a:rPr>
              <a:t>2</a:t>
            </a:r>
          </a:p>
        </p:txBody>
      </p:sp>
      <p:cxnSp>
        <p:nvCxnSpPr>
          <p:cNvPr id="20" name="19 - Ευθύγραμμο βέλος σύνδεσης"/>
          <p:cNvCxnSpPr/>
          <p:nvPr/>
        </p:nvCxnSpPr>
        <p:spPr>
          <a:xfrm>
            <a:off x="3215680" y="1268760"/>
            <a:ext cx="0" cy="39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3215680" y="3068960"/>
            <a:ext cx="0" cy="396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26" y="905933"/>
            <a:ext cx="47768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45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emplate">
  <a:themeElements>
    <a:clrScheme name="Προσαρμοσμένο 2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2423</Words>
  <Application>Microsoft Office PowerPoint</Application>
  <PresentationFormat>Ευρεία οθόνη</PresentationFormat>
  <Paragraphs>428</Paragraphs>
  <Slides>60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8</vt:i4>
      </vt:variant>
      <vt:variant>
        <vt:lpstr>Τίτλοι διαφανειών</vt:lpstr>
      </vt:variant>
      <vt:variant>
        <vt:i4>60</vt:i4>
      </vt:variant>
    </vt:vector>
  </HeadingPairs>
  <TitlesOfParts>
    <vt:vector size="77" baseType="lpstr">
      <vt:lpstr>Arial</vt:lpstr>
      <vt:lpstr>Arial Black</vt:lpstr>
      <vt:lpstr>Calibri</vt:lpstr>
      <vt:lpstr>Calibri Light</vt:lpstr>
      <vt:lpstr>Cambria Math</vt:lpstr>
      <vt:lpstr>Courier New</vt:lpstr>
      <vt:lpstr>Tahoma</vt:lpstr>
      <vt:lpstr>Times New Roman</vt:lpstr>
      <vt:lpstr>Wingdings</vt:lpstr>
      <vt:lpstr>Office Theme</vt:lpstr>
      <vt:lpstr>2_template</vt:lpstr>
      <vt:lpstr>3_template</vt:lpstr>
      <vt:lpstr>4_template</vt:lpstr>
      <vt:lpstr>5_template</vt:lpstr>
      <vt:lpstr>6_template</vt:lpstr>
      <vt:lpstr>7_template</vt:lpstr>
      <vt:lpstr>1_Office Theme</vt:lpstr>
      <vt:lpstr>Παρουσίαση του PowerPoint</vt:lpstr>
      <vt:lpstr>Οπτικό  μικροσκόπιο – Ιστορική Αναδρομή 1/2</vt:lpstr>
      <vt:lpstr>Οπτικό  μικροσκόπιο 2/2</vt:lpstr>
      <vt:lpstr>Κατηγορίες Σύγχρονων  Οπτικών Μικροσκοπίων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Χαρακτηριστικά αντικειμενικού φακού</vt:lpstr>
      <vt:lpstr>Αντικειμενικός  φακός</vt:lpstr>
      <vt:lpstr>Αριθμητικό άνοιγμα αντικειμενικού φακού</vt:lpstr>
      <vt:lpstr>Παρουσίαση του PowerPoint</vt:lpstr>
      <vt:lpstr>Διακριτικό όριο - Διακριτική ικανότητα</vt:lpstr>
      <vt:lpstr>Διακριτικό όριο αντικειμενικού φακού</vt:lpstr>
      <vt:lpstr>Δίσκοι Airy, Διακριτικό όριο</vt:lpstr>
      <vt:lpstr>Περίθλαση - Άνοιγμα</vt:lpstr>
      <vt:lpstr>Περίθλαση φωτός</vt:lpstr>
      <vt:lpstr>Laser – κυκλικό άνοιγμα</vt:lpstr>
      <vt:lpstr>Laser – κυκλικό άνοιγμα</vt:lpstr>
      <vt:lpstr>Κριτήριο Rayleigh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Μεγέθυνση  μικροσκοπίου</vt:lpstr>
      <vt:lpstr>Κενή μεγέθυνση</vt:lpstr>
      <vt:lpstr>Παρουσίαση του PowerPoint</vt:lpstr>
      <vt:lpstr>Φωτισμός παρασκευάσματος</vt:lpstr>
      <vt:lpstr>Φωτεινότητα ειδώλου</vt:lpstr>
      <vt:lpstr>Φωτιστικές πηγές 1/2</vt:lpstr>
      <vt:lpstr>Φωτιστικές πηγές 2/2</vt:lpstr>
      <vt:lpstr>Χρήση φίλτρων στη φωτομικρογραφία 1/2</vt:lpstr>
      <vt:lpstr>Χρήση φίλτρων στη φωτομικρογραφία 2/2</vt:lpstr>
      <vt:lpstr>Χρήση φίλτρων στη φωτομικρογραφία 2/2</vt:lpstr>
      <vt:lpstr>1. Έγχρωμα  Φίλτρα Ισορροπίας</vt:lpstr>
      <vt:lpstr>Πίνακας  φίλτρων  χρωματικής διόρθωσης</vt:lpstr>
      <vt:lpstr>2. Φίλτρα Ουδέτερης Πυκνότητας</vt:lpstr>
      <vt:lpstr>3. Φίλτρα Απορρόφησης Θερμότητας</vt:lpstr>
      <vt:lpstr>Οπτικές Διατάξεις για Φωτομικρογραφία</vt:lpstr>
      <vt:lpstr>Μηχανές SLR με  εναλλακτικούς φακούς </vt:lpstr>
      <vt:lpstr>Στήριξη  σώματος μηχανής SLR </vt:lpstr>
      <vt:lpstr>Συνδεσμολογία πειραματικής διάταξης </vt:lpstr>
      <vt:lpstr>Πιθανά σφάλματα κατά την φωτομικρογράφιση</vt:lpstr>
      <vt:lpstr>Αρχείο  φωτομικρογραφίας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Μαρινα Καραγιαννη </cp:lastModifiedBy>
  <cp:revision>110</cp:revision>
  <dcterms:created xsi:type="dcterms:W3CDTF">2023-11-26T03:33:31Z</dcterms:created>
  <dcterms:modified xsi:type="dcterms:W3CDTF">2025-10-14T20:29:24Z</dcterms:modified>
</cp:coreProperties>
</file>