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65" r:id="rId2"/>
  </p:sldMasterIdLst>
  <p:notesMasterIdLst>
    <p:notesMasterId r:id="rId49"/>
  </p:notesMasterIdLst>
  <p:sldIdLst>
    <p:sldId id="256" r:id="rId3"/>
    <p:sldId id="370" r:id="rId4"/>
    <p:sldId id="334" r:id="rId5"/>
    <p:sldId id="356" r:id="rId6"/>
    <p:sldId id="317" r:id="rId7"/>
    <p:sldId id="318" r:id="rId8"/>
    <p:sldId id="372" r:id="rId9"/>
    <p:sldId id="368" r:id="rId10"/>
    <p:sldId id="347" r:id="rId11"/>
    <p:sldId id="375" r:id="rId12"/>
    <p:sldId id="339" r:id="rId13"/>
    <p:sldId id="327" r:id="rId14"/>
    <p:sldId id="326" r:id="rId15"/>
    <p:sldId id="328" r:id="rId16"/>
    <p:sldId id="320" r:id="rId17"/>
    <p:sldId id="324" r:id="rId18"/>
    <p:sldId id="353" r:id="rId19"/>
    <p:sldId id="354" r:id="rId20"/>
    <p:sldId id="364" r:id="rId21"/>
    <p:sldId id="337" r:id="rId22"/>
    <p:sldId id="340" r:id="rId23"/>
    <p:sldId id="349" r:id="rId24"/>
    <p:sldId id="373" r:id="rId25"/>
    <p:sldId id="321" r:id="rId26"/>
    <p:sldId id="350" r:id="rId27"/>
    <p:sldId id="336" r:id="rId28"/>
    <p:sldId id="322" r:id="rId29"/>
    <p:sldId id="367" r:id="rId30"/>
    <p:sldId id="341" r:id="rId31"/>
    <p:sldId id="376" r:id="rId32"/>
    <p:sldId id="369" r:id="rId33"/>
    <p:sldId id="342" r:id="rId34"/>
    <p:sldId id="377" r:id="rId35"/>
    <p:sldId id="323" r:id="rId36"/>
    <p:sldId id="331" r:id="rId37"/>
    <p:sldId id="359" r:id="rId38"/>
    <p:sldId id="332" r:id="rId39"/>
    <p:sldId id="333" r:id="rId40"/>
    <p:sldId id="335" r:id="rId41"/>
    <p:sldId id="360" r:id="rId42"/>
    <p:sldId id="361" r:id="rId43"/>
    <p:sldId id="348" r:id="rId44"/>
    <p:sldId id="355" r:id="rId45"/>
    <p:sldId id="329" r:id="rId46"/>
    <p:sldId id="330" r:id="rId47"/>
    <p:sldId id="358" r:id="rId48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5460" autoAdjust="0"/>
  </p:normalViewPr>
  <p:slideViewPr>
    <p:cSldViewPr>
      <p:cViewPr>
        <p:scale>
          <a:sx n="96" d="100"/>
          <a:sy n="96" d="100"/>
        </p:scale>
        <p:origin x="346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28945-5809-45F3-AE7C-43C2D3837EB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A7A54-9FB9-4E1E-8FE7-FF1850E8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6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7A54-9FB9-4E1E-8FE7-FF1850E842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96 w 5184"/>
                  <a:gd name="T3" fmla="*/ 3159 h 3159"/>
                  <a:gd name="T4" fmla="*/ 54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4 w 556"/>
                  <a:gd name="T5" fmla="*/ 3159 h 3159"/>
                  <a:gd name="T6" fmla="*/ 59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>
                <a:latin typeface="Tahoma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0 w 251"/>
                <a:gd name="T7" fmla="*/ 12 h 12"/>
                <a:gd name="T8" fmla="*/ 270 w 251"/>
                <a:gd name="T9" fmla="*/ 0 h 12"/>
                <a:gd name="T10" fmla="*/ 27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6963 w 251"/>
                <a:gd name="T5" fmla="*/ 12 h 12"/>
                <a:gd name="T6" fmla="*/ 14696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Tahoma" charset="0"/>
                </a:endParaRPr>
              </a:p>
            </p:txBody>
          </p:sp>
        </p:grpSp>
      </p:grpSp>
      <p:sp>
        <p:nvSpPr>
          <p:cNvPr id="1095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1095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0C95-DA5A-4BE3-957C-7CCD1124AAD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971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C81BC-1030-40FF-96DF-E5864B78BB4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257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1696A-F9A1-48BB-8FD9-D579E4B12A9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5266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46611-6431-4A88-A8D1-B45BE2FE80E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9322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AE38B-1DF3-4C9E-8E5E-44F7150F671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089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83F94-6697-4BEC-ADFB-402979FF560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6619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Τίτλος, 2 Αντικείμενα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1A903-B424-4126-B9FE-9DA513CBA75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1098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3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2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2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4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DB5AF-14B9-4507-AA25-20A4F8EF81A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89889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7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5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2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1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9625-0E1F-44EB-839A-F14B7E7F9E9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30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CF56-0602-4B88-8ACD-6AD7B4560C4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58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F961-CD26-41E9-B2FE-967A9016789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2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1C9FF-5F87-4AE6-B296-30AC7CF9DDD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9829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3EE6F-F2E0-4F47-B267-67351EDFD43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84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48E12-7206-4FB1-8574-C7F69FED0BD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6162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D1142-7BED-4284-BDEE-926EDEA4DA7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9281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0362-6B0C-4AD4-B188-F61E671CD1D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406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46643-3968-487A-9770-F4C71929D09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4208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CF787-24F7-409D-8BB8-47130809A3E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9299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96 w 5184"/>
                <a:gd name="T3" fmla="*/ 3159 h 3159"/>
                <a:gd name="T4" fmla="*/ 54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4 w 556"/>
                <a:gd name="T5" fmla="*/ 3159 h 3159"/>
                <a:gd name="T6" fmla="*/ 59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5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Tahoma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6963 w 251"/>
                  <a:gd name="T5" fmla="*/ 12 h 12"/>
                  <a:gd name="T6" fmla="*/ 14696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0 w 251"/>
                  <a:gd name="T7" fmla="*/ 12 h 12"/>
                  <a:gd name="T8" fmla="*/ 270 w 251"/>
                  <a:gd name="T9" fmla="*/ 0 h 12"/>
                  <a:gd name="T10" fmla="*/ 27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5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Tahoma" charset="0"/>
                </a:endParaRPr>
              </a:p>
            </p:txBody>
          </p:sp>
        </p:grpSp>
      </p:grpSp>
      <p:sp>
        <p:nvSpPr>
          <p:cNvPr id="1085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1085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85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85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85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AFD3AE2-1552-4CF4-8880-B89B1818193B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4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0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8207375" cy="2232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  </a:t>
            </a:r>
            <a:r>
              <a:rPr lang="el-GR" dirty="0"/>
              <a:t>ΦΩΤΟΓΡΑΦΙΚΗ ΕΙΚΟΝΑ</a:t>
            </a:r>
            <a:br>
              <a:rPr lang="el-GR" dirty="0"/>
            </a:br>
            <a:r>
              <a:rPr lang="el-GR" dirty="0"/>
              <a:t>(ποιότητα ειδώλου)                         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Περιγραφή</a:t>
            </a:r>
          </a:p>
          <a:p>
            <a:pPr eaLnBrk="1" hangingPunct="1">
              <a:defRPr/>
            </a:pPr>
            <a:r>
              <a:rPr lang="el-GR" dirty="0"/>
              <a:t>Ιδιότητες</a:t>
            </a:r>
          </a:p>
          <a:p>
            <a:pPr eaLnBrk="1" hangingPunct="1">
              <a:defRPr/>
            </a:pPr>
            <a:r>
              <a:rPr lang="el-GR" dirty="0"/>
              <a:t>Χαρακτηριστικά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7630521" cy="42888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3688" y="5877272"/>
            <a:ext cx="5904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https://www.bobatkins.com/photography/technical/mtf/mtf1.html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269" t="2740" r="65109" b="64491"/>
          <a:stretch/>
        </p:blipFill>
        <p:spPr>
          <a:xfrm>
            <a:off x="680567" y="2449671"/>
            <a:ext cx="2667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73" y="216516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αντικείμενο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3966" y="280241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είδωλο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9552" y="2423160"/>
            <a:ext cx="0" cy="457200"/>
          </a:xfrm>
          <a:prstGeom prst="straightConnector1">
            <a:avLst/>
          </a:prstGeom>
          <a:ln w="44450">
            <a:solidFill>
              <a:srgbClr val="94943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7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Χωρικές συχνότητες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2205038"/>
            <a:ext cx="7543800" cy="4348162"/>
          </a:xfrm>
        </p:spPr>
        <p:txBody>
          <a:bodyPr/>
          <a:lstStyle/>
          <a:p>
            <a:pPr>
              <a:defRPr/>
            </a:pPr>
            <a:r>
              <a:rPr lang="el-GR" dirty="0"/>
              <a:t>Οι χαμηλές συχνότητες αντιστοιχούν στα «αδρά» χαρακτηριστικά της εικόνας.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Οι υψηλές συχνότητες αντιστοιχούν στα «λεπτά» χαρακτηριστικά της εικόνας.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A. Einstein – M. Monroe</a:t>
            </a:r>
            <a:endParaRPr lang="el-GR" dirty="0"/>
          </a:p>
        </p:txBody>
      </p:sp>
      <p:pic>
        <p:nvPicPr>
          <p:cNvPr id="12291" name="Picture 2" descr="C:\Users\ARAVANTINOS\Desktop\Einstein_Marilyn_Monroe_optical_illusion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8475" y="1989138"/>
            <a:ext cx="3600450" cy="441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EAEAEA"/>
                </a:solidFill>
              </a:rPr>
              <a:t>A. Einstein – M. Monroe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400550"/>
          </a:xfrm>
        </p:spPr>
        <p:txBody>
          <a:bodyPr/>
          <a:lstStyle/>
          <a:p>
            <a:pPr marL="593725" indent="-457200" algn="just" eaLnBrk="1" hangingPunct="1">
              <a:buClr>
                <a:srgbClr val="F9F9F9"/>
              </a:buClr>
              <a:buSzPct val="65000"/>
              <a:defRPr/>
            </a:pPr>
            <a:r>
              <a:rPr lang="el-GR" altLang="el-GR" sz="2800" dirty="0">
                <a:solidFill>
                  <a:srgbClr val="FFFFFF"/>
                </a:solidFill>
                <a:effectLst/>
              </a:rPr>
              <a:t>Πρόκειται για μια σύνθετη εικόνα από δυο κατάλληλα συνδυασμένες φωτογραφίες πορτραίτων με χαμηλές (</a:t>
            </a:r>
            <a:r>
              <a:rPr lang="en-US" altLang="el-GR" sz="2800" dirty="0">
                <a:solidFill>
                  <a:srgbClr val="FFFFFF"/>
                </a:solidFill>
                <a:effectLst/>
              </a:rPr>
              <a:t>Monroe</a:t>
            </a:r>
            <a:r>
              <a:rPr lang="el-GR" altLang="el-GR" sz="2800" dirty="0">
                <a:solidFill>
                  <a:srgbClr val="FFFFFF"/>
                </a:solidFill>
                <a:effectLst/>
              </a:rPr>
              <a:t>) αλλά και υψηλές (</a:t>
            </a:r>
            <a:r>
              <a:rPr lang="en-US" altLang="el-GR" sz="2800" dirty="0">
                <a:solidFill>
                  <a:srgbClr val="FFFFFF"/>
                </a:solidFill>
                <a:effectLst/>
              </a:rPr>
              <a:t>Einstein</a:t>
            </a:r>
            <a:r>
              <a:rPr lang="el-GR" altLang="el-GR" sz="2800" dirty="0">
                <a:solidFill>
                  <a:srgbClr val="FFFFFF"/>
                </a:solidFill>
                <a:effectLst/>
              </a:rPr>
              <a:t>) χωρικές συχνότητες. Έτσι :</a:t>
            </a:r>
            <a:endParaRPr lang="en-US" altLang="el-GR" sz="2800" dirty="0">
              <a:solidFill>
                <a:srgbClr val="FFFFFF"/>
              </a:solidFill>
              <a:effectLst/>
            </a:endParaRPr>
          </a:p>
          <a:p>
            <a:pPr marL="593725" indent="-457200" algn="just" eaLnBrk="1" hangingPunct="1">
              <a:buClr>
                <a:srgbClr val="F9F9F9"/>
              </a:buClr>
              <a:buSzPct val="65000"/>
              <a:defRPr/>
            </a:pPr>
            <a:r>
              <a:rPr lang="el-GR" altLang="el-GR" sz="2800" dirty="0">
                <a:solidFill>
                  <a:srgbClr val="FFFFFF"/>
                </a:solidFill>
                <a:effectLst/>
                <a:cs typeface="Tahoma" panose="020B0604030504040204" pitchFamily="34" charset="0"/>
              </a:rPr>
              <a:t>Μεγάλη</a:t>
            </a:r>
            <a:r>
              <a:rPr lang="el-GR" altLang="el-GR" sz="2800" dirty="0">
                <a:solidFill>
                  <a:srgbClr val="FFFFFF"/>
                </a:solidFill>
                <a:effectLst/>
              </a:rPr>
              <a:t> διάμετρος κόρης σημαίνει αύξηση της διακριτικής ικανότητας …. </a:t>
            </a:r>
            <a:r>
              <a:rPr lang="en-US" altLang="el-GR" sz="2800" dirty="0">
                <a:solidFill>
                  <a:srgbClr val="FFFFFF"/>
                </a:solidFill>
                <a:effectLst/>
              </a:rPr>
              <a:t>Einstein</a:t>
            </a:r>
            <a:r>
              <a:rPr lang="el-GR" altLang="el-GR" sz="2800" dirty="0">
                <a:solidFill>
                  <a:srgbClr val="FFFFFF"/>
                </a:solidFill>
                <a:effectLst/>
              </a:rPr>
              <a:t>.</a:t>
            </a:r>
          </a:p>
          <a:p>
            <a:pPr marL="593725" indent="-457200" algn="just" eaLnBrk="1" hangingPunct="1">
              <a:buClr>
                <a:srgbClr val="F9F9F9"/>
              </a:buClr>
              <a:buSzPct val="65000"/>
              <a:defRPr/>
            </a:pPr>
            <a:r>
              <a:rPr lang="el-GR" altLang="el-GR" sz="2800" dirty="0">
                <a:solidFill>
                  <a:srgbClr val="FFFFFF"/>
                </a:solidFill>
                <a:effectLst/>
              </a:rPr>
              <a:t>Μικρή διάμετρος κόρης σημαίνει ελάττωση της οξύτητας …. </a:t>
            </a:r>
            <a:r>
              <a:rPr lang="en-US" altLang="el-GR" sz="2800" dirty="0">
                <a:solidFill>
                  <a:srgbClr val="FFFFFF"/>
                </a:solidFill>
                <a:effectLst/>
              </a:rPr>
              <a:t>Monroe</a:t>
            </a:r>
            <a:r>
              <a:rPr lang="el-GR" altLang="el-GR" sz="2800" dirty="0">
                <a:solidFill>
                  <a:srgbClr val="FFFFFF"/>
                </a:solidFill>
                <a:effectLst/>
              </a:rPr>
              <a:t>.</a:t>
            </a:r>
          </a:p>
          <a:p>
            <a:pPr marL="593725" indent="-457200">
              <a:defRPr/>
            </a:pPr>
            <a:endParaRPr lang="el-GR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Θυμωμένος - Χαρούμενος</a:t>
            </a:r>
          </a:p>
        </p:txBody>
      </p:sp>
      <p:pic>
        <p:nvPicPr>
          <p:cNvPr id="14339" name="Picture 2" descr="C:\Users\ARAVANTINOS\Desktop\Mr.Angry and Mrs.Calm illusion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2315562"/>
            <a:ext cx="6526213" cy="3384550"/>
          </a:xfrm>
        </p:spPr>
      </p:pic>
      <p:sp>
        <p:nvSpPr>
          <p:cNvPr id="3" name="Rectangle 2"/>
          <p:cNvSpPr/>
          <p:nvPr/>
        </p:nvSpPr>
        <p:spPr>
          <a:xfrm>
            <a:off x="2195736" y="6165304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https://doi.org/10.1016/S0010-0277(98)00069-9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Οξύτητα εικόνας </a:t>
            </a:r>
            <a:br>
              <a:rPr lang="el-GR" dirty="0"/>
            </a:br>
            <a:r>
              <a:rPr lang="el-GR" dirty="0"/>
              <a:t>ή Αντίθεση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989138"/>
            <a:ext cx="7543800" cy="4564062"/>
          </a:xfrm>
        </p:spPr>
        <p:txBody>
          <a:bodyPr/>
          <a:lstStyle/>
          <a:p>
            <a:pPr>
              <a:defRPr/>
            </a:pPr>
            <a:r>
              <a:rPr lang="el-GR" dirty="0"/>
              <a:t>Στη φωτογραφία χρειάζονται απλά, καθαρά περιγράμματα τα οποία όμως να είναι και πραγματικά. Διαφορετικά, σε περίπτωση αφύσικα μεγάλης αντίθεσης, θα δημιουργηθεί εικόνα με ψεύτικη οξύτητα (= κακή εικόνα).</a:t>
            </a:r>
            <a:endParaRPr lang="en-US" dirty="0"/>
          </a:p>
          <a:p>
            <a:pPr>
              <a:defRPr/>
            </a:pPr>
            <a:endParaRPr lang="el-GR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/>
              <a:t>Acuteness </a:t>
            </a:r>
            <a:r>
              <a:rPr lang="el-GR" dirty="0"/>
              <a:t>ή </a:t>
            </a:r>
            <a:r>
              <a:rPr lang="en-US" dirty="0"/>
              <a:t>Contrast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Συντελεστής αντίθεσης </a:t>
            </a:r>
            <a:r>
              <a:rPr lang="en-US" dirty="0"/>
              <a:t>Contrast modulation</a:t>
            </a:r>
            <a:r>
              <a:rPr lang="el-G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l-GR" dirty="0" smtClean="0"/>
                  <a:t>Ο συντελεστής αντίθεσης γ δίνεται από το πηλίκο :</a:t>
                </a:r>
              </a:p>
              <a:p>
                <a:pPr>
                  <a:defRPr/>
                </a:pPr>
                <a:endParaRPr lang="el-GR" dirty="0" smtClean="0"/>
              </a:p>
              <a:p>
                <a:pPr marL="0" indent="0" algn="ctr">
                  <a:spcBef>
                    <a:spcPts val="0"/>
                  </a:spcBef>
                  <a:buNone/>
                  <a:defRPr/>
                </a:pP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sz="4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l-GR" sz="4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i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den>
                    </m:f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l-GR" dirty="0"/>
                  <a:t>Υψηλή αντίθεση : γ &gt; 80%</a:t>
                </a:r>
              </a:p>
              <a:p>
                <a:pPr>
                  <a:defRPr/>
                </a:pPr>
                <a:r>
                  <a:rPr lang="el-GR" dirty="0"/>
                  <a:t>Χαμηλή αντίθεση : γ&lt; 20%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50" t="-2074" b="-1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0648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Φωτεινότητα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2" y="2420888"/>
            <a:ext cx="7826375" cy="4176712"/>
          </a:xfrm>
        </p:spPr>
        <p:txBody>
          <a:bodyPr/>
          <a:lstStyle/>
          <a:p>
            <a:pPr>
              <a:defRPr/>
            </a:pPr>
            <a:r>
              <a:rPr lang="el-GR" dirty="0"/>
              <a:t>Διαμόρφωση φωτεινότητας αντικειμένου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 ν</a:t>
            </a:r>
            <a:r>
              <a:rPr lang="en-US" baseline="-25000" dirty="0"/>
              <a:t>o</a:t>
            </a:r>
            <a:r>
              <a:rPr lang="en-US" dirty="0"/>
              <a:t> </a:t>
            </a:r>
            <a:r>
              <a:rPr lang="el-GR" dirty="0"/>
              <a:t>= (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 – </a:t>
            </a:r>
            <a:r>
              <a:rPr lang="en-US" dirty="0" err="1"/>
              <a:t>T</a:t>
            </a:r>
            <a:r>
              <a:rPr lang="en-US" baseline="-25000" dirty="0" err="1"/>
              <a:t>min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dirty="0"/>
              <a:t>/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min</a:t>
            </a:r>
            <a:r>
              <a:rPr lang="en-US" dirty="0"/>
              <a:t>)</a:t>
            </a:r>
            <a:endParaRPr lang="el-GR" dirty="0"/>
          </a:p>
          <a:p>
            <a:pPr>
              <a:defRPr/>
            </a:pPr>
            <a:r>
              <a:rPr lang="el-GR" dirty="0"/>
              <a:t>Διαμόρφωση φωτεινότητας ειδώλου</a:t>
            </a:r>
            <a:endParaRPr lang="en-US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ν</a:t>
            </a:r>
            <a:r>
              <a:rPr lang="en-US" baseline="-25000" dirty="0" err="1"/>
              <a:t>i</a:t>
            </a:r>
            <a:r>
              <a:rPr lang="el-GR" dirty="0"/>
              <a:t> = (</a:t>
            </a:r>
            <a:r>
              <a:rPr lang="en-US" dirty="0"/>
              <a:t>I</a:t>
            </a:r>
            <a:r>
              <a:rPr lang="en-US" baseline="-25000" dirty="0"/>
              <a:t>max</a:t>
            </a:r>
            <a:r>
              <a:rPr lang="en-US" dirty="0"/>
              <a:t> – </a:t>
            </a:r>
            <a:r>
              <a:rPr lang="en-US" dirty="0" err="1"/>
              <a:t>I</a:t>
            </a:r>
            <a:r>
              <a:rPr lang="en-US" baseline="-25000" dirty="0" err="1"/>
              <a:t>min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dirty="0"/>
              <a:t>/</a:t>
            </a:r>
            <a:r>
              <a:rPr lang="el-GR" dirty="0"/>
              <a:t> </a:t>
            </a:r>
            <a:r>
              <a:rPr lang="en-US" dirty="0"/>
              <a:t>(I</a:t>
            </a:r>
            <a:r>
              <a:rPr lang="en-US" baseline="-25000" dirty="0"/>
              <a:t>max</a:t>
            </a:r>
            <a:r>
              <a:rPr lang="en-US" dirty="0"/>
              <a:t> + </a:t>
            </a:r>
            <a:r>
              <a:rPr lang="en-US" dirty="0" err="1"/>
              <a:t>I</a:t>
            </a:r>
            <a:r>
              <a:rPr lang="en-US" baseline="-25000" dirty="0" err="1"/>
              <a:t>min</a:t>
            </a:r>
            <a:r>
              <a:rPr lang="en-US" dirty="0"/>
              <a:t>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ν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 = MTF (</a:t>
            </a:r>
            <a:r>
              <a:rPr lang="el-GR" dirty="0"/>
              <a:t>ν</a:t>
            </a:r>
            <a:r>
              <a:rPr lang="en-US" baseline="-25000" dirty="0"/>
              <a:t>o</a:t>
            </a:r>
            <a:r>
              <a:rPr lang="en-US" dirty="0" smtClean="0"/>
              <a:t>) </a:t>
            </a:r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t="58400" r="39762" b="2401"/>
          <a:stretch/>
        </p:blipFill>
        <p:spPr>
          <a:xfrm>
            <a:off x="6012855" y="179172"/>
            <a:ext cx="288032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Φωτεινότητα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Από τον χώρο των αντικειμένων </a:t>
            </a:r>
            <a:r>
              <a:rPr lang="el-GR" dirty="0">
                <a:solidFill>
                  <a:srgbClr val="FFFFFF"/>
                </a:solidFill>
              </a:rPr>
              <a:t>ν</a:t>
            </a:r>
            <a:r>
              <a:rPr lang="en-US" baseline="-25000" dirty="0">
                <a:solidFill>
                  <a:srgbClr val="FFFFFF"/>
                </a:solidFill>
              </a:rPr>
              <a:t>o </a:t>
            </a:r>
            <a:endParaRPr lang="el-GR" baseline="-25000" dirty="0">
              <a:solidFill>
                <a:srgbClr val="FFFFFF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στο χώρο των ειδώλων </a:t>
            </a:r>
            <a:r>
              <a:rPr lang="el-GR" dirty="0">
                <a:solidFill>
                  <a:srgbClr val="FFFFFF"/>
                </a:solidFill>
              </a:rPr>
              <a:t>ν</a:t>
            </a:r>
            <a:r>
              <a:rPr lang="en-US" baseline="-25000" dirty="0" err="1">
                <a:solidFill>
                  <a:srgbClr val="FFFFFF"/>
                </a:solidFill>
              </a:rPr>
              <a:t>i</a:t>
            </a:r>
            <a:r>
              <a:rPr lang="el-GR" dirty="0"/>
              <a:t>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>
                <a:solidFill>
                  <a:srgbClr val="FFFFFF"/>
                </a:solidFill>
              </a:rPr>
              <a:t>ν</a:t>
            </a:r>
            <a:r>
              <a:rPr lang="en-US" baseline="-25000" dirty="0" err="1">
                <a:solidFill>
                  <a:srgbClr val="FFFFFF"/>
                </a:solidFill>
              </a:rPr>
              <a:t>i</a:t>
            </a:r>
            <a:r>
              <a:rPr lang="en-US" baseline="-250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 = MTF (</a:t>
            </a:r>
            <a:r>
              <a:rPr lang="el-GR" dirty="0">
                <a:solidFill>
                  <a:srgbClr val="FFFFFF"/>
                </a:solidFill>
              </a:rPr>
              <a:t>ν</a:t>
            </a:r>
            <a:r>
              <a:rPr lang="en-US" baseline="-25000" dirty="0">
                <a:solidFill>
                  <a:srgbClr val="FFFFFF"/>
                </a:solidFill>
              </a:rPr>
              <a:t>o</a:t>
            </a:r>
            <a:r>
              <a:rPr lang="en-US" dirty="0">
                <a:solidFill>
                  <a:srgbClr val="FFFFFF"/>
                </a:solidFill>
              </a:rPr>
              <a:t>)</a:t>
            </a:r>
            <a:endParaRPr lang="el-GR" dirty="0">
              <a:solidFill>
                <a:srgbClr val="FFFFFF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MTF </a:t>
            </a:r>
            <a:r>
              <a:rPr lang="el-GR" dirty="0"/>
              <a:t>: Συνάρτηση μεταφοράς διαμόρφωσης</a:t>
            </a:r>
          </a:p>
          <a:p>
            <a:pPr marL="0" indent="0" algn="ctr">
              <a:buClr>
                <a:srgbClr val="FFFFCC"/>
              </a:buClr>
              <a:buFont typeface="Wingdings" panose="05000000000000000000" pitchFamily="2" charset="2"/>
              <a:buNone/>
              <a:defRPr/>
            </a:pPr>
            <a:r>
              <a:rPr lang="el-GR" dirty="0">
                <a:solidFill>
                  <a:srgbClr val="FFFFFF"/>
                </a:solidFill>
              </a:rPr>
              <a:t>ή </a:t>
            </a:r>
            <a:r>
              <a:rPr lang="en-US" dirty="0">
                <a:solidFill>
                  <a:srgbClr val="FFFFFF"/>
                </a:solidFill>
              </a:rPr>
              <a:t>Modulation Transfer Function </a:t>
            </a:r>
            <a:endParaRPr lang="el-GR" dirty="0">
              <a:solidFill>
                <a:srgbClr val="FFFFFF"/>
              </a:solidFill>
            </a:endParaRPr>
          </a:p>
          <a:p>
            <a:pPr marL="0" indent="0" algn="ctr">
              <a:buClr>
                <a:srgbClr val="FFFFCC"/>
              </a:buClr>
              <a:buFont typeface="Wingdings" panose="05000000000000000000" pitchFamily="2" charset="2"/>
              <a:buNone/>
              <a:defRPr/>
            </a:pPr>
            <a:r>
              <a:rPr lang="el-GR" dirty="0">
                <a:solidFill>
                  <a:srgbClr val="FFFFFF"/>
                </a:solidFill>
              </a:rPr>
              <a:t>Ιδανικά θα πρέπει να ισχύει : </a:t>
            </a:r>
            <a:r>
              <a:rPr lang="en-US" dirty="0">
                <a:solidFill>
                  <a:srgbClr val="FFFFFF"/>
                </a:solidFill>
              </a:rPr>
              <a:t>MTF</a:t>
            </a:r>
            <a:r>
              <a:rPr lang="el-GR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=</a:t>
            </a:r>
            <a:r>
              <a:rPr lang="el-GR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1</a:t>
            </a:r>
            <a:endParaRPr lang="el-GR" dirty="0">
              <a:solidFill>
                <a:srgbClr val="FFFFFF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>
              <a:xfrm>
                <a:off x="988640" y="-13390"/>
                <a:ext cx="7543800" cy="1431925"/>
              </a:xfrm>
            </p:spPr>
            <p:txBody>
              <a:bodyPr/>
              <a:lstStyle/>
              <a:p>
                <a:pPr algn="ctr">
                  <a:defRPr/>
                </a:pPr>
                <a:r>
                  <a:rPr lang="el-GR" dirty="0" smtClean="0"/>
                  <a:t>Είδωλο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l-GR" sz="48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𝑴𝑻𝑭</m:t>
                        </m:r>
                      </m:e>
                    </m:groupChr>
                  </m:oMath>
                </a14:m>
                <a:r>
                  <a:rPr lang="el-GR" dirty="0"/>
                  <a:t> Αντικείμενο</a:t>
                </a:r>
              </a:p>
            </p:txBody>
          </p:sp>
        </mc:Choice>
        <mc:Fallback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88640" y="-13390"/>
                <a:ext cx="7543800" cy="1431925"/>
              </a:xfrm>
              <a:blipFill rotWithShape="0">
                <a:blip r:embed="rId2"/>
                <a:stretch>
                  <a:fillRect b="-1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7" name="Picture 2" descr="Introduction to Modulation Transfer Function | Edmund Opti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0909" y="1832161"/>
            <a:ext cx="6799262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028" y="464284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3477" y="4642351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2488" y="5496907"/>
            <a:ext cx="370790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τύπο διαγράμματος ελέγχου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τύπο φωτιστικού σώματος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τύπο αισθητήρα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4758" y="5773906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Η </a:t>
            </a:r>
            <a:r>
              <a:rPr lang="en-US" b="1" dirty="0" smtClean="0"/>
              <a:t>MTF </a:t>
            </a:r>
            <a:r>
              <a:rPr lang="el-GR" b="1" dirty="0" smtClean="0"/>
              <a:t>εξαρτάται από : </a:t>
            </a:r>
            <a:endParaRPr lang="en-US" b="1" dirty="0"/>
          </a:p>
        </p:txBody>
      </p:sp>
      <p:sp>
        <p:nvSpPr>
          <p:cNvPr id="8" name="Left Brace 7"/>
          <p:cNvSpPr/>
          <p:nvPr/>
        </p:nvSpPr>
        <p:spPr>
          <a:xfrm>
            <a:off x="4094393" y="5629890"/>
            <a:ext cx="189575" cy="657364"/>
          </a:xfrm>
          <a:prstGeom prst="leftBrace">
            <a:avLst>
              <a:gd name="adj1" fmla="val 47150"/>
              <a:gd name="adj2" fmla="val 50000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8001" r="39763" b="9400"/>
          <a:stretch/>
        </p:blipFill>
        <p:spPr>
          <a:xfrm>
            <a:off x="1835696" y="188640"/>
            <a:ext cx="5874144" cy="6539142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3635896" y="6165304"/>
            <a:ext cx="1581742" cy="328682"/>
          </a:xfrm>
          <a:prstGeom prst="wedgeEllipseCallout">
            <a:avLst>
              <a:gd name="adj1" fmla="val -91696"/>
              <a:gd name="adj2" fmla="val 95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0152" y="6144979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παρατηρητής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05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Διαγράμματα ελέγχου ευκρίνειας</a:t>
            </a:r>
          </a:p>
        </p:txBody>
      </p:sp>
      <p:pic>
        <p:nvPicPr>
          <p:cNvPr id="16387" name="Picture 2" descr="Introduction to Modulation Transfer Function - 韵翔光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238" y="2533650"/>
            <a:ext cx="3567112" cy="360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5" descr="Optical resolutio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533650"/>
            <a:ext cx="3732212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1536" y="0"/>
            <a:ext cx="7543800" cy="1431925"/>
          </a:xfrm>
        </p:spPr>
        <p:txBody>
          <a:bodyPr/>
          <a:lstStyle/>
          <a:p>
            <a:pPr algn="r">
              <a:defRPr/>
            </a:pPr>
            <a:r>
              <a:rPr lang="el-GR" dirty="0"/>
              <a:t>Απεικόνιση της αντίθεσης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00249" y="1431925"/>
            <a:ext cx="7826375" cy="4087837"/>
          </a:xfrm>
        </p:spPr>
        <p:txBody>
          <a:bodyPr/>
          <a:lstStyle/>
          <a:p>
            <a:pPr>
              <a:defRPr/>
            </a:pPr>
            <a:r>
              <a:rPr lang="el-GR" dirty="0"/>
              <a:t>Σε ένα σύστημα απεικόνισης πάντοτε χάνεται ένα μέρος των υψηλών χωρικών συχνοτήτων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/>
          </a:p>
          <a:p>
            <a:pPr marL="0" indent="0">
              <a:buNone/>
              <a:defRPr/>
            </a:pPr>
            <a:endParaRPr lang="el-G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 </a:t>
            </a:r>
            <a:endParaRPr lang="el-GR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l-GR" dirty="0"/>
          </a:p>
          <a:p>
            <a:pPr>
              <a:spcBef>
                <a:spcPts val="0"/>
              </a:spcBef>
              <a:defRPr/>
            </a:pPr>
            <a:r>
              <a:rPr lang="el-GR" dirty="0" smtClean="0"/>
              <a:t>Υπάρχει </a:t>
            </a:r>
            <a:r>
              <a:rPr lang="el-GR" dirty="0"/>
              <a:t>δηλαδή πάντοτε ένα όριο στο πόσο πυκνές γραμμές μπορούν σωστά να απεικονιστούν. </a:t>
            </a:r>
          </a:p>
        </p:txBody>
      </p:sp>
      <p:pic>
        <p:nvPicPr>
          <p:cNvPr id="4" name="Picture 5" descr="Mic-UK: Diatoms and Microscopy: contrasting comb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11" y="3060725"/>
            <a:ext cx="68262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>
                <a:solidFill>
                  <a:srgbClr val="EAEAEA"/>
                </a:solidFill>
              </a:rPr>
              <a:t>Είδωλο / Αντικείμενο</a:t>
            </a:r>
            <a:endParaRPr lang="el-GR" dirty="0"/>
          </a:p>
        </p:txBody>
      </p:sp>
      <p:pic>
        <p:nvPicPr>
          <p:cNvPr id="22531" name="Picture 2" descr="Optical Resolution And Why It Matters - Rev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7288" y="2781300"/>
            <a:ext cx="7583487" cy="295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TF - DXO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5738"/>
            <a:ext cx="4897437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8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Ανάλυση εικόνας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2276475"/>
            <a:ext cx="7826375" cy="3819525"/>
          </a:xfrm>
        </p:spPr>
        <p:txBody>
          <a:bodyPr/>
          <a:lstStyle/>
          <a:p>
            <a:pPr>
              <a:defRPr/>
            </a:pPr>
            <a:r>
              <a:rPr lang="el-GR" dirty="0"/>
              <a:t>Πρόκειται για την ικανότητα διάκρισης πολύ κοντινών στοιχείων 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  </a:t>
            </a:r>
            <a:r>
              <a:rPr lang="el-GR" dirty="0"/>
              <a:t>(π.χ. σημειακών περιοχών ή γραμμών).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Η ανάλυση καθορίζεται κυρίως από</a:t>
            </a:r>
            <a:r>
              <a:rPr lang="en-US" dirty="0"/>
              <a:t> </a:t>
            </a:r>
            <a:r>
              <a:rPr lang="el-GR" dirty="0"/>
              <a:t>το άνοιγμα και λιγότερο από την διάσταση των </a:t>
            </a:r>
            <a:r>
              <a:rPr lang="en-US" dirty="0"/>
              <a:t>pixels </a:t>
            </a:r>
            <a:r>
              <a:rPr lang="el-GR" dirty="0"/>
              <a:t>στον αισθητήρα.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>
                <a:solidFill>
                  <a:srgbClr val="EAEAEA"/>
                </a:solidFill>
              </a:rPr>
              <a:t>Περίθλαση - Δίσκος </a:t>
            </a:r>
            <a:r>
              <a:rPr lang="en-US" dirty="0">
                <a:solidFill>
                  <a:srgbClr val="EAEAEA"/>
                </a:solidFill>
              </a:rPr>
              <a:t>Airy</a:t>
            </a:r>
            <a:endParaRPr lang="el-GR" dirty="0"/>
          </a:p>
        </p:txBody>
      </p:sp>
      <p:pic>
        <p:nvPicPr>
          <p:cNvPr id="25603" name="Picture 2" descr="Numerical Aperture and Image Resolution | Nikon's Microscopy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471738"/>
            <a:ext cx="3178175" cy="3176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Scanning Electron Microscopy - Nanoscience Instru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471738"/>
            <a:ext cx="3779837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Περίθλαση - Δίσκος </a:t>
            </a:r>
            <a:r>
              <a:rPr lang="en-US" dirty="0"/>
              <a:t>Airy</a:t>
            </a:r>
            <a:endParaRPr lang="el-GR" dirty="0"/>
          </a:p>
        </p:txBody>
      </p:sp>
      <p:pic>
        <p:nvPicPr>
          <p:cNvPr id="26627" name="Picture 2" descr="Limits of Resolution: The Rayleigh Criterion | Phys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3231" y="1844824"/>
            <a:ext cx="6230937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Ανάλυση εικόνας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2205038"/>
            <a:ext cx="7543800" cy="3890962"/>
          </a:xfrm>
        </p:spPr>
        <p:txBody>
          <a:bodyPr/>
          <a:lstStyle/>
          <a:p>
            <a:pPr>
              <a:defRPr/>
            </a:pPr>
            <a:r>
              <a:rPr lang="el-GR" dirty="0"/>
              <a:t>Η ανάλυση συσχετίζεται και με την απόσταση παρατήρησης : όσο πιο μακριά παρατηρείται ένα θέμα τόσο μικρότερη ανάλυση απαιτείται για να θεωρηθεί ικανοποιητικό.</a:t>
            </a:r>
          </a:p>
          <a:p>
            <a:pPr>
              <a:defRPr/>
            </a:pPr>
            <a:endParaRPr lang="el-GR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/>
              <a:t>Resolution </a:t>
            </a:r>
            <a:r>
              <a:rPr lang="el-GR" dirty="0"/>
              <a:t>ή </a:t>
            </a:r>
            <a:r>
              <a:rPr lang="en-US" dirty="0"/>
              <a:t>Resolving power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Ανάλυση - Αντίθεση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981200"/>
            <a:ext cx="7969250" cy="4114800"/>
          </a:xfrm>
        </p:spPr>
        <p:txBody>
          <a:bodyPr/>
          <a:lstStyle/>
          <a:p>
            <a:pPr>
              <a:defRPr/>
            </a:pPr>
            <a:r>
              <a:rPr lang="el-GR" dirty="0"/>
              <a:t>Η αντίθεση άσπρου – μαύρου διατηρείται σταθερή ενώ αλλάζει βαθμιαία η μεταξύ των διαδοχικών γραμμών απόσταση.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Η απόσταση μεταξύ των διαδοχικών γραμμών είναι σταθερή ενώ αλλάζει βαθμιαία η αντίθεση άσπρου – μαύρου.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Ανάλυση - Αντίθεση</a:t>
            </a:r>
          </a:p>
        </p:txBody>
      </p:sp>
      <p:pic>
        <p:nvPicPr>
          <p:cNvPr id="29699" name="Picture 2" descr="Try it: Tiny eye movements affect how we see contrast - Futur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7643" y="1844824"/>
            <a:ext cx="67421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Οπτική πληροφορία</a:t>
            </a:r>
            <a:r>
              <a:rPr lang="en-US" dirty="0"/>
              <a:t>,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διάγραμμα ροής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4005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Αντικείμενο …..  Φακός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                           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                       Αισθητήρας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                           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                       Μνήμη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                           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                       Έξοδος …..  Οφθαλμός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68760"/>
            <a:ext cx="2663304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268760"/>
            <a:ext cx="2663311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5514445"/>
            <a:ext cx="197361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Χαμηλή ανάλυση </a:t>
            </a:r>
          </a:p>
          <a:p>
            <a:r>
              <a:rPr lang="el-GR" dirty="0" smtClean="0"/>
              <a:t>Υψηλή αντίθεση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5517255"/>
            <a:ext cx="192392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Υψηλή</a:t>
            </a:r>
            <a:r>
              <a:rPr lang="el-GR" dirty="0" smtClean="0"/>
              <a:t> ανάλυση </a:t>
            </a:r>
          </a:p>
          <a:p>
            <a:r>
              <a:rPr lang="el-GR" dirty="0"/>
              <a:t>Χαμηλή </a:t>
            </a:r>
            <a:r>
              <a:rPr lang="el-GR" dirty="0" smtClean="0"/>
              <a:t>αντίθεση</a:t>
            </a:r>
            <a:endParaRPr lang="en-US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1016124" y="124867"/>
            <a:ext cx="7543800" cy="769441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ctr">
              <a:defRPr/>
            </a:pPr>
            <a:r>
              <a:rPr lang="el-GR" kern="0" smtClean="0"/>
              <a:t>Ανάλυση - Αντίθεση</a:t>
            </a:r>
            <a:endParaRPr lang="el-GR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453336"/>
            <a:ext cx="878497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E. Allen &amp; S. </a:t>
            </a:r>
            <a:r>
              <a:rPr lang="en-US" sz="1600" dirty="0" err="1" smtClean="0"/>
              <a:t>Triantaphillidou</a:t>
            </a:r>
            <a:r>
              <a:rPr lang="en-US" sz="1600" dirty="0" smtClean="0"/>
              <a:t>,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Manual of Photography”</a:t>
            </a:r>
            <a:r>
              <a:rPr lang="en-US" sz="1600" dirty="0" smtClean="0"/>
              <a:t>, p. 348, 10th ed. Focal Press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76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338" t="19201" r="31887" b="5901"/>
          <a:stretch/>
        </p:blipFill>
        <p:spPr>
          <a:xfrm>
            <a:off x="4211960" y="188640"/>
            <a:ext cx="4009693" cy="6309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2854" y="5229200"/>
            <a:ext cx="25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οριακή ανάλυση: </a:t>
            </a:r>
            <a:endParaRPr lang="en-US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395536" y="476672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el-GR" sz="3600" kern="0" dirty="0" smtClean="0"/>
              <a:t>ίδια ανάλυση - </a:t>
            </a:r>
            <a:r>
              <a:rPr lang="el-GR" sz="3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διαφορετική οξύτητα </a:t>
            </a:r>
            <a:endParaRPr lang="en-US" sz="36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07904" y="5501263"/>
            <a:ext cx="756860" cy="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5945161"/>
            <a:ext cx="373544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E. Allen &amp; S. </a:t>
            </a:r>
            <a:r>
              <a:rPr lang="en-US" sz="1600" dirty="0" err="1" smtClean="0"/>
              <a:t>Triantaphillidou</a:t>
            </a:r>
            <a:r>
              <a:rPr lang="en-US" sz="1600" dirty="0" smtClean="0"/>
              <a:t>,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Manual of Photography”</a:t>
            </a:r>
            <a:r>
              <a:rPr lang="en-US" sz="1600" dirty="0" smtClean="0"/>
              <a:t>, p. 348, 10th ed. Focal Press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57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Ανθρώπινος οφθαλμός</a:t>
            </a:r>
            <a:br>
              <a:rPr lang="el-GR" dirty="0"/>
            </a:br>
            <a:r>
              <a:rPr lang="el-GR" dirty="0"/>
              <a:t>Ευαισθησία - Αντίθεση</a:t>
            </a:r>
          </a:p>
        </p:txBody>
      </p:sp>
      <p:pic>
        <p:nvPicPr>
          <p:cNvPr id="30723" name="Picture 2" descr="Vision Tes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133600"/>
            <a:ext cx="73247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44824"/>
            <a:ext cx="7343914" cy="4846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141" y="6383367"/>
            <a:ext cx="3473067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/>
              <a:t>https://www.imatest.com/docs/acutance/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069" y="548680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Συνάρτηση Ευαισθησίας – Αντίθεσης</a:t>
            </a:r>
          </a:p>
          <a:p>
            <a:pPr algn="ctr"/>
            <a:r>
              <a:rPr lang="en-US" sz="3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Contrast Sensitivity Function (CSF)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02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Διαδοχικές γενιές εικόνων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981200"/>
            <a:ext cx="7826375" cy="4114800"/>
          </a:xfrm>
        </p:spPr>
        <p:txBody>
          <a:bodyPr/>
          <a:lstStyle/>
          <a:p>
            <a:pPr>
              <a:defRPr/>
            </a:pPr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γενιά : Είδωλο στον αισθητήρα.</a:t>
            </a:r>
          </a:p>
          <a:p>
            <a:pPr>
              <a:defRPr/>
            </a:pPr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γενιά : Εκτυπωμένη φωτογραφία.</a:t>
            </a:r>
          </a:p>
          <a:p>
            <a:pPr>
              <a:defRPr/>
            </a:pPr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γενιά : Φωτογράφιση φωτογραφίας.</a:t>
            </a:r>
          </a:p>
          <a:p>
            <a:pPr>
              <a:defRPr/>
            </a:pPr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γενιά : Νέα εκτύπωση…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Λόγω της ΕΝΤΡΟΠΙΑΣ η κάθε νέα γενιά εικόνων θα είναι με μειωμένη ποιότητα σε σχέση με την αντίστοιχη προηγούμενη.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Ευκρίνεια ή </a:t>
            </a:r>
            <a:br>
              <a:rPr lang="el-GR" dirty="0"/>
            </a:br>
            <a:r>
              <a:rPr lang="el-GR" dirty="0"/>
              <a:t>Καθαρότητα εικόνας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916113"/>
            <a:ext cx="7969250" cy="46370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Η ευκρίνεια εξαρτάται από 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1. Οξύτητα εικόνας και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2. Ανάλυση εικόνας 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Σε φωτογράφιση συστήματος γραμμών </a:t>
            </a:r>
          </a:p>
          <a:p>
            <a:pPr>
              <a:defRPr/>
            </a:pPr>
            <a:r>
              <a:rPr lang="el-GR" dirty="0"/>
              <a:t>Η οξύτητα σχετίζεται με την ΠΟΙΟΤΗΤΑ των </a:t>
            </a:r>
            <a:r>
              <a:rPr lang="el-GR" dirty="0" err="1"/>
              <a:t>απεικονιζόμενων</a:t>
            </a:r>
            <a:r>
              <a:rPr lang="el-GR" dirty="0"/>
              <a:t> γραμμών και</a:t>
            </a:r>
          </a:p>
          <a:p>
            <a:pPr>
              <a:defRPr/>
            </a:pPr>
            <a:r>
              <a:rPr lang="el-GR" dirty="0"/>
              <a:t>Η ανάλυση με το ΠΛΗΘΟΣ των γραμμών.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Μηχανισμοί «ασάφειας»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2205038"/>
            <a:ext cx="7543800" cy="3890962"/>
          </a:xfrm>
        </p:spPr>
        <p:txBody>
          <a:bodyPr/>
          <a:lstStyle/>
          <a:p>
            <a:pPr>
              <a:defRPr/>
            </a:pPr>
            <a:r>
              <a:rPr lang="el-GR" dirty="0"/>
              <a:t>Περίθλαση φωτεινού κύματος</a:t>
            </a:r>
          </a:p>
          <a:p>
            <a:pPr>
              <a:defRPr/>
            </a:pPr>
            <a:r>
              <a:rPr lang="el-GR" dirty="0"/>
              <a:t>Εκτροπή δέσμης</a:t>
            </a:r>
          </a:p>
          <a:p>
            <a:pPr>
              <a:defRPr/>
            </a:pPr>
            <a:r>
              <a:rPr lang="el-GR" dirty="0"/>
              <a:t>Ανάλυση φωτός</a:t>
            </a:r>
          </a:p>
          <a:p>
            <a:pPr>
              <a:defRPr/>
            </a:pPr>
            <a:r>
              <a:rPr lang="el-GR" dirty="0"/>
              <a:t>Καταγραφή οπτικής πληροφορίας</a:t>
            </a:r>
          </a:p>
          <a:p>
            <a:pPr>
              <a:defRPr/>
            </a:pPr>
            <a:r>
              <a:rPr lang="el-GR" dirty="0"/>
              <a:t>Τρεις διαστάσεις διαφορά εστίασης</a:t>
            </a:r>
          </a:p>
          <a:p>
            <a:pPr>
              <a:defRPr/>
            </a:pPr>
            <a:r>
              <a:rPr lang="el-GR" dirty="0"/>
              <a:t>Κίνηση θεματολογίας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5 πηγές σφαλμάτων </a:t>
            </a:r>
            <a:br>
              <a:rPr lang="el-GR" dirty="0"/>
            </a:br>
            <a:r>
              <a:rPr lang="el-GR" dirty="0"/>
              <a:t>στη φωτογράφιση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2276475"/>
            <a:ext cx="7753350" cy="38195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Σφάλμα </a:t>
            </a: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l-GR" dirty="0"/>
              <a:t>κατά την έκθεση.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Σφάλμα 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κατά την καταγραφή.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Σφάλμα </a:t>
            </a:r>
            <a:r>
              <a:rPr lang="en-US" dirty="0"/>
              <a:t>S</a:t>
            </a:r>
            <a:r>
              <a:rPr lang="en-US" baseline="-25000" dirty="0"/>
              <a:t>3 </a:t>
            </a:r>
            <a:r>
              <a:rPr lang="el-GR" dirty="0"/>
              <a:t>κατά την μετατροπή σε ρεύμα.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Σφάλμα </a:t>
            </a:r>
            <a:r>
              <a:rPr lang="en-US" dirty="0"/>
              <a:t>S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l-GR" dirty="0"/>
              <a:t>στην επεξεργασία</a:t>
            </a:r>
            <a:r>
              <a:rPr lang="en-US" dirty="0"/>
              <a:t> </a:t>
            </a:r>
            <a:r>
              <a:rPr lang="el-GR" dirty="0"/>
              <a:t>και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Σφάλμα </a:t>
            </a:r>
            <a:r>
              <a:rPr lang="en-US" dirty="0"/>
              <a:t>S</a:t>
            </a:r>
            <a:r>
              <a:rPr lang="en-US" baseline="-25000" dirty="0"/>
              <a:t>5</a:t>
            </a:r>
            <a:r>
              <a:rPr lang="en-US" dirty="0"/>
              <a:t> </a:t>
            </a:r>
            <a:r>
              <a:rPr lang="el-GR" dirty="0"/>
              <a:t>κατά την μετατροπή του σε ψηφιακή μορφή.  </a:t>
            </a: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Συνολικό σφάλμα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Τα σφάλματα αυτά λειτουργούν ανεξάρτητα μεταξύ τους και έτσι ισχύει 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l-GR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Νόμος διάδοσης σφαλμάτων :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/>
              <a:t>S </a:t>
            </a:r>
            <a:r>
              <a:rPr lang="en-US" baseline="30000" dirty="0"/>
              <a:t>2</a:t>
            </a:r>
            <a:r>
              <a:rPr lang="en-US" dirty="0"/>
              <a:t> = S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+ S</a:t>
            </a:r>
            <a:r>
              <a:rPr lang="en-US" baseline="-25000" dirty="0"/>
              <a:t>2 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+ S</a:t>
            </a:r>
            <a:r>
              <a:rPr lang="en-US" baseline="-25000" dirty="0"/>
              <a:t>3 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+ S</a:t>
            </a:r>
            <a:r>
              <a:rPr lang="en-US" baseline="-25000" dirty="0"/>
              <a:t>4 </a:t>
            </a:r>
            <a:r>
              <a:rPr lang="en-US" baseline="30000" dirty="0"/>
              <a:t>2</a:t>
            </a:r>
            <a:r>
              <a:rPr lang="en-US" dirty="0"/>
              <a:t> + S</a:t>
            </a:r>
            <a:r>
              <a:rPr lang="en-US" baseline="-25000" dirty="0"/>
              <a:t>5 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«Συνέργεια» </a:t>
            </a:r>
            <a:br>
              <a:rPr lang="el-GR" dirty="0"/>
            </a:br>
            <a:r>
              <a:rPr lang="el-GR" dirty="0"/>
              <a:t>Φακού - Αισθητήρα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(Σύστημα 1)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Φακός : 50 </a:t>
            </a:r>
            <a:r>
              <a:rPr lang="en-US" dirty="0"/>
              <a:t>lines/mm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CCD </a:t>
            </a:r>
            <a:r>
              <a:rPr lang="el-GR" dirty="0"/>
              <a:t>: 25 </a:t>
            </a:r>
            <a:r>
              <a:rPr lang="en-US" dirty="0"/>
              <a:t>lines/mm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Σύστημα 1 διακρίνει :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22 </a:t>
            </a:r>
            <a:r>
              <a:rPr lang="en-US" dirty="0"/>
              <a:t>lines</a:t>
            </a:r>
            <a:r>
              <a:rPr lang="el-GR" dirty="0"/>
              <a:t> </a:t>
            </a:r>
            <a:r>
              <a:rPr lang="en-US" dirty="0"/>
              <a:t>/</a:t>
            </a:r>
            <a:r>
              <a:rPr lang="el-GR" dirty="0"/>
              <a:t> </a:t>
            </a:r>
            <a:r>
              <a:rPr lang="en-US" dirty="0"/>
              <a:t>mm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(Σύστημα 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Φακός : </a:t>
            </a:r>
            <a:r>
              <a:rPr lang="en-US" dirty="0"/>
              <a:t>10</a:t>
            </a:r>
            <a:r>
              <a:rPr lang="el-GR" dirty="0"/>
              <a:t>0 </a:t>
            </a:r>
            <a:r>
              <a:rPr lang="en-US" dirty="0"/>
              <a:t>lines/mm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CCD </a:t>
            </a:r>
            <a:r>
              <a:rPr lang="el-GR" dirty="0"/>
              <a:t>: 25 </a:t>
            </a:r>
            <a:r>
              <a:rPr lang="en-US" dirty="0"/>
              <a:t>lines/mm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Σύστημα 2 διακρίνει :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2</a:t>
            </a:r>
            <a:r>
              <a:rPr lang="en-US" dirty="0"/>
              <a:t>4</a:t>
            </a:r>
            <a:r>
              <a:rPr lang="el-GR" dirty="0"/>
              <a:t> </a:t>
            </a:r>
            <a:r>
              <a:rPr lang="en-US" dirty="0"/>
              <a:t>lines</a:t>
            </a:r>
            <a:r>
              <a:rPr lang="el-GR" dirty="0"/>
              <a:t> </a:t>
            </a:r>
            <a:r>
              <a:rPr lang="en-US" dirty="0"/>
              <a:t>/</a:t>
            </a:r>
            <a:r>
              <a:rPr lang="el-GR" dirty="0"/>
              <a:t> </a:t>
            </a:r>
            <a:r>
              <a:rPr lang="en-US" dirty="0"/>
              <a:t>mm</a:t>
            </a:r>
            <a:endParaRPr lang="el-GR" dirty="0"/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Οπτική πληροφορία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981200"/>
            <a:ext cx="7897813" cy="4114800"/>
          </a:xfrm>
        </p:spPr>
        <p:txBody>
          <a:bodyPr/>
          <a:lstStyle/>
          <a:p>
            <a:pPr>
              <a:defRPr/>
            </a:pPr>
            <a:r>
              <a:rPr lang="el-GR" dirty="0"/>
              <a:t>Σε ένα απεικονιστικό σύστημα (π.χ. η φωτογραφική μηχανή) η οπτική πληροφορία δεν μπορεί ΠΟΤΕ να είναι πιο ακριβής στην έξοδο από ότι ήταν στην είσοδό του.</a:t>
            </a:r>
          </a:p>
          <a:p>
            <a:pPr>
              <a:defRPr/>
            </a:pPr>
            <a:r>
              <a:rPr lang="el-GR" dirty="0"/>
              <a:t>Το απεικονιστικό σύστημα λοιπόν με την δράση του «αλλοιώνει» την ακρίβεια της εισερχόμενης πληροφορίας.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«Συνέργεια» </a:t>
            </a:r>
            <a:br>
              <a:rPr lang="el-GR" dirty="0"/>
            </a:br>
            <a:r>
              <a:rPr lang="el-GR" dirty="0"/>
              <a:t>Φακού - Αισθητήρα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550" y="1981200"/>
            <a:ext cx="8064500" cy="41148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Υπολογισμοί (σύστημα 1)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Φακός : πάχος γραμμής 1/50 = 20μ</a:t>
            </a:r>
            <a:r>
              <a:rPr lang="en-US" dirty="0"/>
              <a:t>m</a:t>
            </a:r>
            <a:r>
              <a:rPr lang="el-GR" dirty="0"/>
              <a:t>,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CCD : </a:t>
            </a:r>
            <a:r>
              <a:rPr lang="el-GR" dirty="0"/>
              <a:t>πάχος γραμμής 1/25 = 40μ</a:t>
            </a:r>
            <a:r>
              <a:rPr lang="en-US" dirty="0"/>
              <a:t>m</a:t>
            </a:r>
            <a:r>
              <a:rPr lang="el-GR" dirty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Έτσι τώρα το σύστημα δίνει 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πάχος γραμμής =[(20)</a:t>
            </a:r>
            <a:r>
              <a:rPr lang="el-GR" baseline="30000" dirty="0"/>
              <a:t>2</a:t>
            </a:r>
            <a:r>
              <a:rPr lang="el-GR" dirty="0"/>
              <a:t>+(40)</a:t>
            </a:r>
            <a:r>
              <a:rPr lang="el-GR" baseline="30000" dirty="0"/>
              <a:t>2</a:t>
            </a:r>
            <a:r>
              <a:rPr lang="el-GR" dirty="0"/>
              <a:t>]</a:t>
            </a:r>
            <a:r>
              <a:rPr lang="el-GR" baseline="30000" dirty="0"/>
              <a:t>½</a:t>
            </a:r>
            <a:r>
              <a:rPr lang="el-GR" dirty="0"/>
              <a:t> =</a:t>
            </a:r>
            <a:r>
              <a:rPr lang="en-US" dirty="0"/>
              <a:t> </a:t>
            </a:r>
            <a:r>
              <a:rPr lang="el-GR" dirty="0"/>
              <a:t>44.7μ</a:t>
            </a:r>
            <a:r>
              <a:rPr lang="en-US" dirty="0"/>
              <a:t>m</a:t>
            </a:r>
            <a:r>
              <a:rPr lang="el-GR" dirty="0"/>
              <a:t>,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πυκνότητα γραμμών 1000/44.7=22.3</a:t>
            </a:r>
            <a:r>
              <a:rPr lang="en-US" dirty="0"/>
              <a:t> l</a:t>
            </a:r>
            <a:r>
              <a:rPr lang="el-GR" dirty="0"/>
              <a:t>/</a:t>
            </a:r>
            <a:r>
              <a:rPr lang="en-US" dirty="0"/>
              <a:t>mm</a:t>
            </a:r>
            <a:r>
              <a:rPr lang="el-GR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«Συνέργεια» </a:t>
            </a:r>
            <a:br>
              <a:rPr lang="el-GR" dirty="0"/>
            </a:br>
            <a:r>
              <a:rPr lang="el-GR" dirty="0"/>
              <a:t>Φακού - Αισθητήρα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550" y="1981200"/>
            <a:ext cx="8064500" cy="41148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Υπολογισμοί (σύστημα 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Φακός : πάχος γραμμής 1/100 = 10μ</a:t>
            </a:r>
            <a:r>
              <a:rPr lang="en-US" dirty="0"/>
              <a:t>m</a:t>
            </a:r>
            <a:r>
              <a:rPr lang="el-GR" dirty="0"/>
              <a:t>,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CCD : </a:t>
            </a:r>
            <a:r>
              <a:rPr lang="el-GR" dirty="0"/>
              <a:t>πάχος γραμμής 1/25 = 40μ</a:t>
            </a:r>
            <a:r>
              <a:rPr lang="en-US" dirty="0"/>
              <a:t>m</a:t>
            </a:r>
            <a:r>
              <a:rPr lang="el-GR" dirty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Έτσι τώρα το σύστημα δίνει 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πάχος γραμμής =[(10)</a:t>
            </a:r>
            <a:r>
              <a:rPr lang="el-GR" baseline="30000" dirty="0"/>
              <a:t>2</a:t>
            </a:r>
            <a:r>
              <a:rPr lang="el-GR" dirty="0"/>
              <a:t>+(40)</a:t>
            </a:r>
            <a:r>
              <a:rPr lang="el-GR" baseline="30000" dirty="0"/>
              <a:t>2</a:t>
            </a:r>
            <a:r>
              <a:rPr lang="el-GR" dirty="0"/>
              <a:t>]</a:t>
            </a:r>
            <a:r>
              <a:rPr lang="el-GR" baseline="30000" dirty="0"/>
              <a:t>½</a:t>
            </a:r>
            <a:r>
              <a:rPr lang="el-GR" dirty="0"/>
              <a:t> =</a:t>
            </a:r>
            <a:r>
              <a:rPr lang="en-US" dirty="0"/>
              <a:t> </a:t>
            </a:r>
            <a:r>
              <a:rPr lang="el-GR" dirty="0"/>
              <a:t>41.2μ</a:t>
            </a:r>
            <a:r>
              <a:rPr lang="en-US" dirty="0"/>
              <a:t>m</a:t>
            </a:r>
            <a:r>
              <a:rPr lang="el-GR" dirty="0"/>
              <a:t>,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πυκνότητα γραμμών 1000/41.2=24.3</a:t>
            </a:r>
            <a:r>
              <a:rPr lang="en-US" dirty="0"/>
              <a:t> l</a:t>
            </a:r>
            <a:r>
              <a:rPr lang="el-GR" dirty="0"/>
              <a:t>/</a:t>
            </a:r>
            <a:r>
              <a:rPr lang="en-US" dirty="0"/>
              <a:t>mm</a:t>
            </a:r>
            <a:r>
              <a:rPr lang="el-GR" dirty="0"/>
              <a:t>  </a:t>
            </a: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«Συνέργεια» </a:t>
            </a:r>
            <a:br>
              <a:rPr lang="el-GR" dirty="0"/>
            </a:br>
            <a:r>
              <a:rPr lang="el-GR" dirty="0"/>
              <a:t>Φακού - Αισθητήρα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2565400"/>
            <a:ext cx="7543800" cy="3530600"/>
          </a:xfrm>
        </p:spPr>
        <p:txBody>
          <a:bodyPr/>
          <a:lstStyle/>
          <a:p>
            <a:pPr>
              <a:defRPr/>
            </a:pPr>
            <a:r>
              <a:rPr lang="el-GR" dirty="0"/>
              <a:t>Με τον νέο φακό των βελτιωμένων επιδόσεων (ο φακός 2 μπορεί να ανιχνεύει γραμμές με διπλάσια τώρα πυκνότητα) η συνολική επίδοση του συστήματος αυξήθηκε μόλις κατά 9%.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«Συνέργεια» </a:t>
            </a:r>
            <a:br>
              <a:rPr lang="el-GR" dirty="0"/>
            </a:br>
            <a:r>
              <a:rPr lang="el-GR" dirty="0"/>
              <a:t>Φακού - Αισθητήρα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2276475"/>
            <a:ext cx="7543800" cy="38195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Στο αποτέλεσμα της συνέργειας δυο παραγόντων (φακός - αισθητήρας)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ΑΠΟΚΛΕΙΕΤΑΙ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η δημιουργία </a:t>
            </a:r>
            <a:r>
              <a:rPr lang="el-GR" dirty="0" smtClean="0"/>
              <a:t>καλ</a:t>
            </a:r>
            <a:r>
              <a:rPr lang="el-GR" dirty="0"/>
              <a:t>ύ</a:t>
            </a:r>
            <a:r>
              <a:rPr lang="el-GR" dirty="0" smtClean="0"/>
              <a:t>τερης </a:t>
            </a:r>
            <a:r>
              <a:rPr lang="el-GR" dirty="0"/>
              <a:t>τελικής επίδοσης από αυτή που μόνος του ο «χειρότερος» παράγοντας προσφέρει.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Επιλογή </a:t>
            </a:r>
            <a:br>
              <a:rPr lang="el-GR" dirty="0"/>
            </a:br>
            <a:r>
              <a:rPr lang="el-GR" dirty="0"/>
              <a:t>φωτογραφικού φακού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981200"/>
            <a:ext cx="7897813" cy="4327525"/>
          </a:xfrm>
        </p:spPr>
        <p:txBody>
          <a:bodyPr/>
          <a:lstStyle/>
          <a:p>
            <a:pPr>
              <a:defRPr/>
            </a:pPr>
            <a:r>
              <a:rPr lang="el-GR" dirty="0"/>
              <a:t>ΤΟΠΙΑ : </a:t>
            </a:r>
            <a:r>
              <a:rPr lang="el-GR" dirty="0" err="1"/>
              <a:t>Ευρυγώνιος</a:t>
            </a:r>
            <a:r>
              <a:rPr lang="el-GR" dirty="0"/>
              <a:t> φακός ομοιόμορφα οξύς σε ολόκληρο το οπτικό πεδίο όταν ο φακός είναι κλειστός (μεγάλο Β.Π.).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ΠΟΡΤΡΑΙΤΟ : Μεσαίος τηλεφακός με μεγάλη οξύτητα κυρίως στη κεντρική περιοχή του. Το διάφραγμα ανοικτό (θολό φόντο).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Επιλογή </a:t>
            </a:r>
            <a:br>
              <a:rPr lang="el-GR" dirty="0"/>
            </a:br>
            <a:r>
              <a:rPr lang="el-GR" dirty="0"/>
              <a:t>φωτογραφικού φακού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2205038"/>
            <a:ext cx="7543800" cy="3890962"/>
          </a:xfrm>
        </p:spPr>
        <p:txBody>
          <a:bodyPr/>
          <a:lstStyle/>
          <a:p>
            <a:pPr>
              <a:defRPr/>
            </a:pPr>
            <a:r>
              <a:rPr lang="el-GR" dirty="0"/>
              <a:t>ΦΩΤΟΡΕΠΟΡΤΑΖ : Φακός </a:t>
            </a:r>
            <a:r>
              <a:rPr lang="en-US" dirty="0"/>
              <a:t>zoom </a:t>
            </a:r>
            <a:r>
              <a:rPr lang="el-GR" dirty="0"/>
              <a:t>με οξύτητα σε όλη του την έκταση (συνήθως μεγάλο Β.Π.).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ΦΥΣΗ : Τηλεφακός με οξύτητα όταν είναι ανοικτός (θολό φόντο). Έτσι, τονίζεται κυρίως το κεντρικό θέμα.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Οπτικός θόρυβος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981200"/>
            <a:ext cx="7897813" cy="4572000"/>
          </a:xfrm>
        </p:spPr>
        <p:txBody>
          <a:bodyPr/>
          <a:lstStyle/>
          <a:p>
            <a:pPr>
              <a:defRPr/>
            </a:pPr>
            <a:r>
              <a:rPr lang="el-GR" dirty="0"/>
              <a:t>Ο οπτικός θόρυβος σε μια φωτογραφία προέρχεται κυρίως από την λειτουργία του φωτογραφικού φακού και την δομή κατασκευής του αισθητήρα.</a:t>
            </a:r>
          </a:p>
          <a:p>
            <a:pPr>
              <a:defRPr/>
            </a:pPr>
            <a:r>
              <a:rPr lang="el-GR" dirty="0"/>
              <a:t>Όπως μια κάμερα δεν καταγράφει την κάθε λεπτομέρεια σε μια σκηνή έτσι και ο ανθρώπινος οφθαλμός δεν μπορεί να διακρίνει κάθε λεπτομέρεια στην εικόνα.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Εντροπία ή </a:t>
            </a:r>
            <a:br>
              <a:rPr lang="el-GR" dirty="0"/>
            </a:br>
            <a:r>
              <a:rPr lang="el-GR" dirty="0"/>
              <a:t>η αύξηση της αταξίας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2133600"/>
            <a:ext cx="7897813" cy="4419600"/>
          </a:xfrm>
        </p:spPr>
        <p:txBody>
          <a:bodyPr/>
          <a:lstStyle/>
          <a:p>
            <a:pPr>
              <a:defRPr/>
            </a:pPr>
            <a:r>
              <a:rPr lang="el-GR" dirty="0"/>
              <a:t>Η φυσική τάση των πραγμάτων είναι ότι  σε κάθε κλειστό σύστημα, από μια οργανωμένη μορφή (τάξη) τείνουν εξελικτικά προς την αταξία.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Έτσι, η πληροφορία κατά την διαδικασία σχηματισμού μιας φωτογραφικής εικόνας μπορεί ΜΟΝΟ να μειωθεί.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Εντροπία ή </a:t>
            </a:r>
            <a:br>
              <a:rPr lang="el-GR" dirty="0"/>
            </a:br>
            <a:r>
              <a:rPr lang="el-GR" dirty="0"/>
              <a:t>η αύξηση της αταξίας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550" y="2276475"/>
            <a:ext cx="8172450" cy="4032250"/>
          </a:xfrm>
        </p:spPr>
        <p:txBody>
          <a:bodyPr/>
          <a:lstStyle/>
          <a:p>
            <a:pPr>
              <a:defRPr/>
            </a:pPr>
            <a:r>
              <a:rPr lang="el-GR" dirty="0"/>
              <a:t>Στη φωτογραφική διαδικασία λοιπόν η αύξηση της ΕΝΤΡΟΠΙΑΣ συνήθως σημαίνει :</a:t>
            </a:r>
          </a:p>
          <a:p>
            <a:pPr>
              <a:defRPr/>
            </a:pPr>
            <a:r>
              <a:rPr lang="el-GR" dirty="0"/>
              <a:t>απώλεια της αντίθεσης που καταγράφεται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dirty="0"/>
              <a:t>και </a:t>
            </a:r>
          </a:p>
          <a:p>
            <a:pPr>
              <a:defRPr/>
            </a:pPr>
            <a:r>
              <a:rPr lang="el-GR" dirty="0"/>
              <a:t>μείωση της διακριτικής ικανότητας της απεικόνισης.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16632"/>
            <a:ext cx="4752528" cy="6670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420888"/>
            <a:ext cx="3024336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Ένα σημείο ΔΕΝ απεικονίζεται σε σημείο !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374441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Συναρτήσεις Διασποράς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Σημείου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263774"/>
            <a:ext cx="396044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E. Allen &amp; S. </a:t>
            </a:r>
            <a:r>
              <a:rPr lang="en-US" sz="1400" dirty="0" err="1" smtClean="0"/>
              <a:t>Triantaphillidou</a:t>
            </a:r>
            <a:r>
              <a:rPr lang="en-US" sz="1400" dirty="0" smtClean="0"/>
              <a:t>,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Manual of Photography”</a:t>
            </a:r>
            <a:r>
              <a:rPr lang="en-US" sz="1400" dirty="0" smtClean="0"/>
              <a:t>, p. 348, 10th ed. Focal Press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724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02" y="116632"/>
            <a:ext cx="8640960" cy="1431925"/>
          </a:xfrm>
        </p:spPr>
        <p:txBody>
          <a:bodyPr/>
          <a:lstStyle/>
          <a:p>
            <a:pPr algn="ctr">
              <a:lnSpc>
                <a:spcPct val="114000"/>
              </a:lnSpc>
            </a:pPr>
            <a:r>
              <a:rPr lang="el-GR" sz="3600" dirty="0" smtClean="0"/>
              <a:t>ΑΞΙΟΛΟΓΗΣΗ ΠΟΙΟΤΗΤΑΣ ΕΙΚΟΝΑΣ</a:t>
            </a:r>
            <a:br>
              <a:rPr lang="el-GR" sz="3600" dirty="0" smtClean="0"/>
            </a:br>
            <a:r>
              <a:rPr lang="el-GR" sz="3600" dirty="0" smtClean="0"/>
              <a:t>υποκειμενική - αντικειμενική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02" y="1772816"/>
            <a:ext cx="8640960" cy="4536504"/>
          </a:xfrm>
        </p:spPr>
        <p:txBody>
          <a:bodyPr/>
          <a:lstStyle/>
          <a:p>
            <a:pPr marL="0" indent="168275">
              <a:spcAft>
                <a:spcPts val="1200"/>
              </a:spcAft>
              <a:buNone/>
            </a:pPr>
            <a:r>
              <a:rPr lang="el-GR" sz="2800" dirty="0" smtClean="0"/>
              <a:t>Χαρακτηριστικά (Διαστάσεις) ποιότητας εικόνας:</a:t>
            </a:r>
          </a:p>
          <a:p>
            <a:pPr indent="-230188"/>
            <a:r>
              <a:rPr lang="el-GR" sz="2800" b="1" dirty="0" smtClean="0">
                <a:solidFill>
                  <a:srgbClr val="FFFF00"/>
                </a:solidFill>
              </a:rPr>
              <a:t>τόνος</a:t>
            </a:r>
            <a:r>
              <a:rPr lang="el-GR" sz="2800" dirty="0" smtClean="0"/>
              <a:t> </a:t>
            </a:r>
            <a:r>
              <a:rPr lang="el-GR" sz="2800" b="1" dirty="0" smtClean="0">
                <a:solidFill>
                  <a:srgbClr val="FFFF00"/>
                </a:solidFill>
              </a:rPr>
              <a:t>:</a:t>
            </a:r>
            <a:r>
              <a:rPr lang="el-GR" sz="2800" dirty="0" smtClean="0"/>
              <a:t> φωτεινότητα–διαφορές φωτεινότητας 			(</a:t>
            </a:r>
            <a:r>
              <a:rPr lang="el-GR" sz="2800" dirty="0" smtClean="0"/>
              <a:t>αντίθεση)</a:t>
            </a:r>
            <a:endParaRPr lang="el-GR" sz="2800" dirty="0" smtClean="0"/>
          </a:p>
          <a:p>
            <a:pPr indent="-230188"/>
            <a:r>
              <a:rPr lang="el-GR" sz="2800" b="1" dirty="0" smtClean="0">
                <a:solidFill>
                  <a:srgbClr val="FFC000"/>
                </a:solidFill>
              </a:rPr>
              <a:t>χρώμα:</a:t>
            </a:r>
            <a:r>
              <a:rPr lang="el-GR" sz="2800" dirty="0" smtClean="0"/>
              <a:t> απόχρωση</a:t>
            </a:r>
            <a:r>
              <a:rPr lang="en-US" sz="2800" dirty="0" smtClean="0"/>
              <a:t>, </a:t>
            </a:r>
            <a:r>
              <a:rPr lang="el-GR" sz="2800" dirty="0" smtClean="0"/>
              <a:t>σκούρο-ανοιχτό, κορεσμός </a:t>
            </a:r>
          </a:p>
          <a:p>
            <a:pPr indent="-230188"/>
            <a:r>
              <a:rPr lang="el-GR" sz="2800" b="1" dirty="0" smtClean="0">
                <a:solidFill>
                  <a:srgbClr val="FFC000"/>
                </a:solidFill>
              </a:rPr>
              <a:t>ανάλυση:</a:t>
            </a:r>
            <a:r>
              <a:rPr lang="el-GR" sz="2800" dirty="0" smtClean="0"/>
              <a:t> διάκριση λεπτομέρειας (χωρικές      							συχνότητες)</a:t>
            </a:r>
          </a:p>
          <a:p>
            <a:pPr indent="-230188"/>
            <a:r>
              <a:rPr lang="el-GR" sz="2800" b="1" dirty="0" smtClean="0">
                <a:solidFill>
                  <a:srgbClr val="FFFF00"/>
                </a:solidFill>
              </a:rPr>
              <a:t>οξύτητα:</a:t>
            </a:r>
            <a:r>
              <a:rPr lang="el-GR" sz="2800" dirty="0" smtClean="0"/>
              <a:t> ευκρίνεια – καθαρά περιγράμματα</a:t>
            </a:r>
          </a:p>
          <a:p>
            <a:pPr indent="-230188"/>
            <a:r>
              <a:rPr lang="el-GR" sz="2800" b="1" dirty="0" smtClean="0">
                <a:solidFill>
                  <a:srgbClr val="FFC000"/>
                </a:solidFill>
              </a:rPr>
              <a:t>θόρυβος:</a:t>
            </a:r>
            <a:r>
              <a:rPr lang="el-GR" sz="2800" dirty="0" smtClean="0">
                <a:solidFill>
                  <a:srgbClr val="FFC000"/>
                </a:solidFill>
              </a:rPr>
              <a:t> </a:t>
            </a:r>
            <a:r>
              <a:rPr lang="el-GR" sz="2800" dirty="0" smtClean="0"/>
              <a:t>ανεπιθύμητες διακυμάνσεις έντασης που εισάγει το οπτικό-απεικονιστικό σύστημα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2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Χωρικές συχνότητες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981200"/>
            <a:ext cx="7826375" cy="4114800"/>
          </a:xfrm>
        </p:spPr>
        <p:txBody>
          <a:bodyPr/>
          <a:lstStyle/>
          <a:p>
            <a:pPr>
              <a:defRPr/>
            </a:pPr>
            <a:r>
              <a:rPr lang="el-GR" dirty="0"/>
              <a:t>Όταν οι διαγραμμίσεις είναι λεπτές και πυκνές (μικρή απόσταση μεταξύ τους, μεγάλη χωρική συχνότητα) το είδωλο δεν διατηρεί την αρχική αντίθεση.</a:t>
            </a:r>
          </a:p>
          <a:p>
            <a:pPr>
              <a:defRPr/>
            </a:pPr>
            <a:r>
              <a:rPr lang="el-GR" dirty="0"/>
              <a:t>Όταν οι διαγραμμίσεις είναι παχιές και αραιές (μεγάλη απόσταση, μικρή συχνότητα) η αντίθεση στο είδωλο φαίνεται να διατηρείται.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αλαμπή">
  <a:themeElements>
    <a:clrScheme name="Αναλαμπή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Αναλαμπ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Αναλαμπή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4809</TotalTime>
  <Words>1241</Words>
  <Application>Microsoft Office PowerPoint</Application>
  <PresentationFormat>On-screen Show (4:3)</PresentationFormat>
  <Paragraphs>207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Cambria Math</vt:lpstr>
      <vt:lpstr>Tahoma</vt:lpstr>
      <vt:lpstr>Trebuchet MS</vt:lpstr>
      <vt:lpstr>Wingdings</vt:lpstr>
      <vt:lpstr>Αναλαμπή</vt:lpstr>
      <vt:lpstr>OC_template_updated</vt:lpstr>
      <vt:lpstr>  ΦΩΤΟΓΡΑΦΙΚΗ ΕΙΚΟΝΑ (ποιότητα ειδώλου)                           </vt:lpstr>
      <vt:lpstr>PowerPoint Presentation</vt:lpstr>
      <vt:lpstr>Οπτική πληροφορία, διάγραμμα ροής</vt:lpstr>
      <vt:lpstr>Οπτική πληροφορία</vt:lpstr>
      <vt:lpstr>Εντροπία ή  η αύξηση της αταξίας</vt:lpstr>
      <vt:lpstr>Εντροπία ή  η αύξηση της αταξίας</vt:lpstr>
      <vt:lpstr>PowerPoint Presentation</vt:lpstr>
      <vt:lpstr>ΑΞΙΟΛΟΓΗΣΗ ΠΟΙΟΤΗΤΑΣ ΕΙΚΟΝΑΣ υποκειμενική - αντικειμενική</vt:lpstr>
      <vt:lpstr>Χωρικές συχνότητες</vt:lpstr>
      <vt:lpstr>PowerPoint Presentation</vt:lpstr>
      <vt:lpstr>Χωρικές συχνότητες</vt:lpstr>
      <vt:lpstr>A. Einstein – M. Monroe</vt:lpstr>
      <vt:lpstr>A. Einstein – M. Monroe</vt:lpstr>
      <vt:lpstr>Θυμωμένος - Χαρούμενος</vt:lpstr>
      <vt:lpstr>Οξύτητα εικόνας  ή Αντίθεση</vt:lpstr>
      <vt:lpstr>Συντελεστής αντίθεσης Contrast modulation </vt:lpstr>
      <vt:lpstr>Φωτεινότητα</vt:lpstr>
      <vt:lpstr>Φωτεινότητα</vt:lpstr>
      <vt:lpstr>Είδωλο →┴MTF Αντικείμενο</vt:lpstr>
      <vt:lpstr>Διαγράμματα ελέγχου ευκρίνειας</vt:lpstr>
      <vt:lpstr>Απεικόνιση της αντίθεσης</vt:lpstr>
      <vt:lpstr>Είδωλο / Αντικείμενο</vt:lpstr>
      <vt:lpstr>PowerPoint Presentation</vt:lpstr>
      <vt:lpstr>Ανάλυση εικόνας</vt:lpstr>
      <vt:lpstr>Περίθλαση - Δίσκος Airy</vt:lpstr>
      <vt:lpstr>Περίθλαση - Δίσκος Airy</vt:lpstr>
      <vt:lpstr>Ανάλυση εικόνας</vt:lpstr>
      <vt:lpstr>Ανάλυση - Αντίθεση </vt:lpstr>
      <vt:lpstr>Ανάλυση - Αντίθεση</vt:lpstr>
      <vt:lpstr>PowerPoint Presentation</vt:lpstr>
      <vt:lpstr>PowerPoint Presentation</vt:lpstr>
      <vt:lpstr>Ανθρώπινος οφθαλμός Ευαισθησία - Αντίθεση</vt:lpstr>
      <vt:lpstr>PowerPoint Presentation</vt:lpstr>
      <vt:lpstr>Διαδοχικές γενιές εικόνων</vt:lpstr>
      <vt:lpstr>Ευκρίνεια ή  Καθαρότητα εικόνας</vt:lpstr>
      <vt:lpstr>Μηχανισμοί «ασάφειας»</vt:lpstr>
      <vt:lpstr>5 πηγές σφαλμάτων  στη φωτογράφιση</vt:lpstr>
      <vt:lpstr>Συνολικό σφάλμα</vt:lpstr>
      <vt:lpstr>«Συνέργεια»  Φακού - Αισθητήρα</vt:lpstr>
      <vt:lpstr>«Συνέργεια»  Φακού - Αισθητήρα</vt:lpstr>
      <vt:lpstr>«Συνέργεια»  Φακού - Αισθητήρα</vt:lpstr>
      <vt:lpstr>«Συνέργεια»  Φακού - Αισθητήρα</vt:lpstr>
      <vt:lpstr>«Συνέργεια»  Φακού - Αισθητήρα</vt:lpstr>
      <vt:lpstr>Επιλογή  φωτογραφικού φακού</vt:lpstr>
      <vt:lpstr>Επιλογή  φωτογραφικού φακού</vt:lpstr>
      <vt:lpstr>Οπτικός θόρυβος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ΦΩΤΟΓΡΑΦΙΚΟΣ ΦΑΚΟΣ</dc:title>
  <dc:creator>user</dc:creator>
  <cp:lastModifiedBy>Microsoft account</cp:lastModifiedBy>
  <cp:revision>150</cp:revision>
  <dcterms:created xsi:type="dcterms:W3CDTF">2010-04-05T18:41:56Z</dcterms:created>
  <dcterms:modified xsi:type="dcterms:W3CDTF">2025-06-11T22:37:26Z</dcterms:modified>
</cp:coreProperties>
</file>