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40" r:id="rId2"/>
    <p:sldMasterId id="2147483752" r:id="rId3"/>
    <p:sldMasterId id="2147483765" r:id="rId4"/>
    <p:sldMasterId id="2147483777" r:id="rId5"/>
  </p:sldMasterIdLst>
  <p:notesMasterIdLst>
    <p:notesMasterId r:id="rId50"/>
  </p:notesMasterIdLst>
  <p:sldIdLst>
    <p:sldId id="256" r:id="rId6"/>
    <p:sldId id="257" r:id="rId7"/>
    <p:sldId id="325" r:id="rId8"/>
    <p:sldId id="335" r:id="rId9"/>
    <p:sldId id="336" r:id="rId10"/>
    <p:sldId id="327" r:id="rId11"/>
    <p:sldId id="326" r:id="rId12"/>
    <p:sldId id="259" r:id="rId13"/>
    <p:sldId id="260" r:id="rId14"/>
    <p:sldId id="328" r:id="rId15"/>
    <p:sldId id="329" r:id="rId16"/>
    <p:sldId id="355" r:id="rId17"/>
    <p:sldId id="289" r:id="rId18"/>
    <p:sldId id="330" r:id="rId19"/>
    <p:sldId id="331" r:id="rId20"/>
    <p:sldId id="261" r:id="rId21"/>
    <p:sldId id="262" r:id="rId22"/>
    <p:sldId id="258" r:id="rId23"/>
    <p:sldId id="263" r:id="rId24"/>
    <p:sldId id="264" r:id="rId25"/>
    <p:sldId id="265" r:id="rId26"/>
    <p:sldId id="278" r:id="rId27"/>
    <p:sldId id="266" r:id="rId28"/>
    <p:sldId id="279" r:id="rId29"/>
    <p:sldId id="280" r:id="rId30"/>
    <p:sldId id="281" r:id="rId31"/>
    <p:sldId id="337" r:id="rId32"/>
    <p:sldId id="338" r:id="rId33"/>
    <p:sldId id="339" r:id="rId34"/>
    <p:sldId id="340" r:id="rId35"/>
    <p:sldId id="341" r:id="rId36"/>
    <p:sldId id="342" r:id="rId37"/>
    <p:sldId id="343" r:id="rId38"/>
    <p:sldId id="344" r:id="rId39"/>
    <p:sldId id="345" r:id="rId40"/>
    <p:sldId id="346" r:id="rId41"/>
    <p:sldId id="347" r:id="rId42"/>
    <p:sldId id="348" r:id="rId43"/>
    <p:sldId id="349" r:id="rId44"/>
    <p:sldId id="350" r:id="rId45"/>
    <p:sldId id="351" r:id="rId46"/>
    <p:sldId id="352" r:id="rId47"/>
    <p:sldId id="353" r:id="rId48"/>
    <p:sldId id="291" r:id="rId49"/>
  </p:sldIdLst>
  <p:sldSz cx="9144000" cy="6858000" type="screen4x3"/>
  <p:notesSz cx="6858000" cy="91440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7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94785" autoAdjust="0"/>
  </p:normalViewPr>
  <p:slideViewPr>
    <p:cSldViewPr>
      <p:cViewPr varScale="1">
        <p:scale>
          <a:sx n="82" d="100"/>
          <a:sy n="82" d="100"/>
        </p:scale>
        <p:origin x="140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0F82FAAC-E299-434D-8743-E701CED86837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96705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16 w 5184"/>
                  <a:gd name="T3" fmla="*/ 3159 h 3159"/>
                  <a:gd name="T4" fmla="*/ 5216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0 w 556"/>
                  <a:gd name="T5" fmla="*/ 3159 h 3159"/>
                  <a:gd name="T6" fmla="*/ 560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l-GR">
                <a:latin typeface="Tahoma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3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3 w 251"/>
                <a:gd name="T7" fmla="*/ 12 h 12"/>
                <a:gd name="T8" fmla="*/ 253 w 251"/>
                <a:gd name="T9" fmla="*/ 0 h 12"/>
                <a:gd name="T10" fmla="*/ 253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491 w 251"/>
                <a:gd name="T5" fmla="*/ 12 h 12"/>
                <a:gd name="T6" fmla="*/ 49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5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54 w 4724"/>
                  <a:gd name="T7" fmla="*/ 12 h 12"/>
                  <a:gd name="T8" fmla="*/ 4754 w 4724"/>
                  <a:gd name="T9" fmla="*/ 0 h 12"/>
                  <a:gd name="T10" fmla="*/ 475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l-GR">
                  <a:latin typeface="Tahoma" charset="0"/>
                </a:endParaRPr>
              </a:p>
            </p:txBody>
          </p:sp>
        </p:grpSp>
      </p:grpSp>
      <p:sp>
        <p:nvSpPr>
          <p:cNvPr id="6145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6145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77031-057C-4A31-A982-93E108F390BB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697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F86C68-CA6A-4E34-8B17-8A0BC7448413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52093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2FC8F7-F3EA-481B-AB38-C1C7F013E814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28052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2EBB93-E6F4-4D6E-9872-CE0B8B94E061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598761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A084-BD7A-4786-BEAB-78C6A7E1E7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4DA8-662A-4E4D-8613-986349041C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185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A084-BD7A-4786-BEAB-78C6A7E1E7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4DA8-662A-4E4D-8613-986349041C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147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A084-BD7A-4786-BEAB-78C6A7E1E7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4DA8-662A-4E4D-8613-986349041C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009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A084-BD7A-4786-BEAB-78C6A7E1E7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4DA8-662A-4E4D-8613-986349041C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574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A084-BD7A-4786-BEAB-78C6A7E1E7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4DA8-662A-4E4D-8613-986349041C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004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A084-BD7A-4786-BEAB-78C6A7E1E7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4DA8-662A-4E4D-8613-986349041C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1940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A084-BD7A-4786-BEAB-78C6A7E1E7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4DA8-662A-4E4D-8613-986349041C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482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E131C-F0E4-4254-8D5C-31FB53C24920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4197018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A084-BD7A-4786-BEAB-78C6A7E1E7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4DA8-662A-4E4D-8613-986349041C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115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A084-BD7A-4786-BEAB-78C6A7E1E7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4DA8-662A-4E4D-8613-986349041C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217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A084-BD7A-4786-BEAB-78C6A7E1E7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4DA8-662A-4E4D-8613-986349041C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92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A084-BD7A-4786-BEAB-78C6A7E1E7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4DA8-662A-4E4D-8613-986349041C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8764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312 w 5184"/>
                  <a:gd name="T3" fmla="*/ 3159 h 3159"/>
                  <a:gd name="T4" fmla="*/ 5312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72 w 556"/>
                  <a:gd name="T5" fmla="*/ 3159 h 3159"/>
                  <a:gd name="T6" fmla="*/ 572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l-GR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9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9 w 251"/>
                <a:gd name="T7" fmla="*/ 12 h 12"/>
                <a:gd name="T8" fmla="*/ 259 w 251"/>
                <a:gd name="T9" fmla="*/ 0 h 12"/>
                <a:gd name="T10" fmla="*/ 259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675 w 251"/>
                <a:gd name="T5" fmla="*/ 12 h 12"/>
                <a:gd name="T6" fmla="*/ 3675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84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844 w 4724"/>
                  <a:gd name="T7" fmla="*/ 12 h 12"/>
                  <a:gd name="T8" fmla="*/ 4844 w 4724"/>
                  <a:gd name="T9" fmla="*/ 0 h 12"/>
                  <a:gd name="T10" fmla="*/ 484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l-GR">
                  <a:solidFill>
                    <a:srgbClr val="FFFFFF"/>
                  </a:solidFill>
                  <a:latin typeface="Tahoma" charset="0"/>
                </a:endParaRPr>
              </a:p>
            </p:txBody>
          </p:sp>
        </p:grpSp>
      </p:grpSp>
      <p:sp>
        <p:nvSpPr>
          <p:cNvPr id="7272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7272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6D0FD-9CEC-447D-B9BA-631E331A5658}" type="slidenum">
              <a:rPr lang="el-GR" altLang="el-GR">
                <a:solidFill>
                  <a:srgbClr val="FFFFFF"/>
                </a:solidFill>
              </a:rPr>
              <a:pPr/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1139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DCF732-E3D3-4B71-9309-13BAA19EA9E4}" type="slidenum">
              <a:rPr lang="el-GR" altLang="el-GR">
                <a:solidFill>
                  <a:srgbClr val="FFFFFF"/>
                </a:solidFill>
              </a:rPr>
              <a:pPr/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6689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9E6EAE-E31F-499B-B2B9-757A232C5A99}" type="slidenum">
              <a:rPr lang="el-GR" altLang="el-GR">
                <a:solidFill>
                  <a:srgbClr val="FFFFFF"/>
                </a:solidFill>
              </a:rPr>
              <a:pPr/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7899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9C090F-32EA-4969-BC0D-E501724FFC01}" type="slidenum">
              <a:rPr lang="el-GR" altLang="el-GR">
                <a:solidFill>
                  <a:srgbClr val="FFFFFF"/>
                </a:solidFill>
              </a:rPr>
              <a:pPr/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0626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3889BE-79A0-43C3-A951-6E002B969276}" type="slidenum">
              <a:rPr lang="el-GR" altLang="el-GR">
                <a:solidFill>
                  <a:srgbClr val="FFFFFF"/>
                </a:solidFill>
              </a:rPr>
              <a:pPr/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7872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8F9AFF-E2FA-49E7-975E-1D0665F3776C}" type="slidenum">
              <a:rPr lang="el-GR" altLang="el-GR">
                <a:solidFill>
                  <a:srgbClr val="FFFFFF"/>
                </a:solidFill>
              </a:rPr>
              <a:pPr/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30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D5A14A-2929-44CA-A8E8-CD322D371682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701361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B0DB7F-4488-4F1F-8EAA-BD5C465FFE38}" type="slidenum">
              <a:rPr lang="el-GR" altLang="el-GR">
                <a:solidFill>
                  <a:srgbClr val="FFFFFF"/>
                </a:solidFill>
              </a:rPr>
              <a:pPr/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4416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DD67F5-27CA-49EF-B2C5-286DCE646397}" type="slidenum">
              <a:rPr lang="el-GR" altLang="el-GR">
                <a:solidFill>
                  <a:srgbClr val="FFFFFF"/>
                </a:solidFill>
              </a:rPr>
              <a:pPr/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3895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B2A3D1-C243-40D2-92A2-06E7502C6FD0}" type="slidenum">
              <a:rPr lang="el-GR" altLang="el-GR">
                <a:solidFill>
                  <a:srgbClr val="FFFFFF"/>
                </a:solidFill>
              </a:rPr>
              <a:pPr/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4744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359903-6F31-4BE1-AFFD-6B4292AF466E}" type="slidenum">
              <a:rPr lang="el-GR" altLang="el-GR">
                <a:solidFill>
                  <a:srgbClr val="FFFFFF"/>
                </a:solidFill>
              </a:rPr>
              <a:pPr/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0880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BF5F02-6A81-4759-86C2-F1F9740E55CC}" type="slidenum">
              <a:rPr lang="el-GR" altLang="el-GR">
                <a:solidFill>
                  <a:srgbClr val="FFFFFF"/>
                </a:solidFill>
              </a:rPr>
              <a:pPr/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0965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3152BE-5F61-4F62-A44D-6A9BDF01F649}" type="slidenum">
              <a:rPr lang="el-GR" altLang="el-GR">
                <a:solidFill>
                  <a:srgbClr val="FFFFFF"/>
                </a:solidFill>
              </a:rPr>
              <a:pPr/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4930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EF4E96-4F11-40EE-8566-FFA66BA64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1D32B81-13EF-40CE-B7EE-EC4235AF32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76A4B9B-B6C5-4383-AC1C-7AED5C0BE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DF2C-CF0E-4135-82FF-9DE190C6EA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DA6C049-5477-4463-807C-E939CAD59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3C78F6-9577-44C7-B0CF-782B3881A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F827-AB70-4461-AC3D-264E53A247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7411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48F649-4923-4398-B090-2A7E19B1F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B174CB-0EEB-44D1-AB63-437D578F2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F59817-5704-4347-B2CE-706918107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DF2C-CF0E-4135-82FF-9DE190C6EA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D25A21F-FB83-4FE7-A6C8-93334E0B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F36BCDA-DAC5-4069-A4ED-A54A4E47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F827-AB70-4461-AC3D-264E53A247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6117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2FA006-74BC-4031-9B18-D579BEB7D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4D0EBEF-BE69-4510-9B8D-9CE80EAD2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B02ADD5-5F4D-4FC8-8088-7678DBF95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DF2C-CF0E-4135-82FF-9DE190C6EA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F754D19-2FE7-4A9A-8C0D-02723057C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5F89B8E-4545-44E9-82F3-5733FEBAA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F827-AB70-4461-AC3D-264E53A247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2212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8676B4-7077-41B6-9305-DBF8584C0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D5433B9-BDE4-411E-84FB-F4D16616B6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2D8295B-BE28-4F04-93FE-50F22650AB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8C1F688-73BD-4373-8BE4-D86FA2136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DF2C-CF0E-4135-82FF-9DE190C6EA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040ED01-1909-45AD-AA54-33C5D2E20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8C8CF6B-2567-4E3A-8B29-3975BCA18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F827-AB70-4461-AC3D-264E53A247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321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86D3B7-2DE1-4BFC-8A3A-DC9C7F25C731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385561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E13205-E2BB-40E5-9051-7E937A9DA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01E4B72-E665-4712-A4E7-665297C36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55BCC2C-9997-4BB9-BCC0-3EC148651D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249CFB3-3968-4C4E-A3A9-A53481BF9E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DF2A66A-01BA-4724-9F67-3A65AA2E34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3F41744-883D-4AF6-9572-76049A9BC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DF2C-CF0E-4135-82FF-9DE190C6EA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81198FB-5063-4534-8D52-8BF42776B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BB580A0-5CAE-43C0-8D72-966A64C8F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F827-AB70-4461-AC3D-264E53A247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2975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3C1F25-6F63-468A-A1DA-A8D27CDBB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B0CEDAE-9C3F-4611-B4F3-5E7B0C8E1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DF2C-CF0E-4135-82FF-9DE190C6EA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DF9D999-8467-46A3-876E-1CEC55985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28B3988-BA43-4FC4-ABC5-3691E7C6A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F827-AB70-4461-AC3D-264E53A247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6446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3AFA558-F244-430C-B5B7-CEA74070A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DF2C-CF0E-4135-82FF-9DE190C6EA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6614FFF-82EC-4124-99B3-FC4425554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57AA659-17DC-4444-B6DC-7F929BCF8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F827-AB70-4461-AC3D-264E53A247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2770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5B4E52-0255-4915-BD26-3F7747745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F3897E1-F739-42F6-B94B-8697B4292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E7A8DA0-D7F8-4854-8440-8FD8960419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38159D7-8A97-4496-98E8-65A3234F7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DF2C-CF0E-4135-82FF-9DE190C6EA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878CB6A-FEC7-4B7C-9688-1390027FD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1DB215A-A6E7-4CDF-A47B-80863B837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F827-AB70-4461-AC3D-264E53A247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975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3A088F-2D97-4BA7-B759-F68FFA653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BBCED2F-C2C9-4FAC-9074-4CF4081515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733E126-DE01-43FF-8AC3-FD963303C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395AE0F-D508-43C1-81CA-0ADFD074E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DF2C-CF0E-4135-82FF-9DE190C6EA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53D6A50-AAB6-4962-A688-8451E1461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F8DF95A-135F-46EB-95A1-932EF4639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F827-AB70-4461-AC3D-264E53A247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9770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9A81E5-D71A-45F7-935D-D29F4C740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0909143-6421-4D39-8003-AE9BC2DC0D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BEF9659-7948-4E9F-80B8-9AE0373C5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DF2C-CF0E-4135-82FF-9DE190C6EA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091EB3E-C842-48B8-9E89-F65F19D8E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9E78C3-18FC-4DF2-A57F-6DB2266B9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F827-AB70-4461-AC3D-264E53A247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7866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AA25700-1C0A-4181-8274-25C438548E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4750E53-5860-4649-AFB3-EE775EDDE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9DEF5C7-0629-456B-9AE8-68255F0E5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DF2C-CF0E-4135-82FF-9DE190C6EA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111D78-8C97-48D3-9BF3-572645397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9CF9C36-0F08-4553-9B30-71103EA70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F827-AB70-4461-AC3D-264E53A247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9974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312 w 5184"/>
                  <a:gd name="T3" fmla="*/ 3159 h 3159"/>
                  <a:gd name="T4" fmla="*/ 5312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72 w 556"/>
                  <a:gd name="T5" fmla="*/ 3159 h 3159"/>
                  <a:gd name="T6" fmla="*/ 572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l-GR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9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9 w 251"/>
                <a:gd name="T7" fmla="*/ 12 h 12"/>
                <a:gd name="T8" fmla="*/ 259 w 251"/>
                <a:gd name="T9" fmla="*/ 0 h 12"/>
                <a:gd name="T10" fmla="*/ 259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675 w 251"/>
                <a:gd name="T5" fmla="*/ 12 h 12"/>
                <a:gd name="T6" fmla="*/ 3675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84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844 w 4724"/>
                  <a:gd name="T7" fmla="*/ 12 h 12"/>
                  <a:gd name="T8" fmla="*/ 4844 w 4724"/>
                  <a:gd name="T9" fmla="*/ 0 h 12"/>
                  <a:gd name="T10" fmla="*/ 484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l-GR">
                  <a:solidFill>
                    <a:srgbClr val="FFFFFF"/>
                  </a:solidFill>
                  <a:latin typeface="Tahoma" charset="0"/>
                </a:endParaRPr>
              </a:p>
            </p:txBody>
          </p:sp>
        </p:grpSp>
      </p:grpSp>
      <p:sp>
        <p:nvSpPr>
          <p:cNvPr id="7272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7272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6D0FD-9CEC-447D-B9BA-631E331A5658}" type="slidenum">
              <a:rPr lang="el-GR" altLang="el-GR">
                <a:solidFill>
                  <a:srgbClr val="FFFFFF"/>
                </a:solidFill>
              </a:rPr>
              <a:pPr/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4848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DCF732-E3D3-4B71-9309-13BAA19EA9E4}" type="slidenum">
              <a:rPr lang="el-GR" altLang="el-GR">
                <a:solidFill>
                  <a:srgbClr val="FFFFFF"/>
                </a:solidFill>
              </a:rPr>
              <a:pPr/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7138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9E6EAE-E31F-499B-B2B9-757A232C5A99}" type="slidenum">
              <a:rPr lang="el-GR" altLang="el-GR">
                <a:solidFill>
                  <a:srgbClr val="FFFFFF"/>
                </a:solidFill>
              </a:rPr>
              <a:pPr/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649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F6E866-F6E6-4412-8434-8DCBCFACAE91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5310144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9C090F-32EA-4969-BC0D-E501724FFC01}" type="slidenum">
              <a:rPr lang="el-GR" altLang="el-GR">
                <a:solidFill>
                  <a:srgbClr val="FFFFFF"/>
                </a:solidFill>
              </a:rPr>
              <a:pPr/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4858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3889BE-79A0-43C3-A951-6E002B969276}" type="slidenum">
              <a:rPr lang="el-GR" altLang="el-GR">
                <a:solidFill>
                  <a:srgbClr val="FFFFFF"/>
                </a:solidFill>
              </a:rPr>
              <a:pPr/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3995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8F9AFF-E2FA-49E7-975E-1D0665F3776C}" type="slidenum">
              <a:rPr lang="el-GR" altLang="el-GR">
                <a:solidFill>
                  <a:srgbClr val="FFFFFF"/>
                </a:solidFill>
              </a:rPr>
              <a:pPr/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2968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B0DB7F-4488-4F1F-8EAA-BD5C465FFE38}" type="slidenum">
              <a:rPr lang="el-GR" altLang="el-GR">
                <a:solidFill>
                  <a:srgbClr val="FFFFFF"/>
                </a:solidFill>
              </a:rPr>
              <a:pPr/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9136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DD67F5-27CA-49EF-B2C5-286DCE646397}" type="slidenum">
              <a:rPr lang="el-GR" altLang="el-GR">
                <a:solidFill>
                  <a:srgbClr val="FFFFFF"/>
                </a:solidFill>
              </a:rPr>
              <a:pPr/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2064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B2A3D1-C243-40D2-92A2-06E7502C6FD0}" type="slidenum">
              <a:rPr lang="el-GR" altLang="el-GR">
                <a:solidFill>
                  <a:srgbClr val="FFFFFF"/>
                </a:solidFill>
              </a:rPr>
              <a:pPr/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9630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359903-6F31-4BE1-AFFD-6B4292AF466E}" type="slidenum">
              <a:rPr lang="el-GR" altLang="el-GR">
                <a:solidFill>
                  <a:srgbClr val="FFFFFF"/>
                </a:solidFill>
              </a:rPr>
              <a:pPr/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5617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BF5F02-6A81-4759-86C2-F1F9740E55CC}" type="slidenum">
              <a:rPr lang="el-GR" altLang="el-GR">
                <a:solidFill>
                  <a:srgbClr val="FFFFFF"/>
                </a:solidFill>
              </a:rPr>
              <a:pPr/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0577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3152BE-5F61-4F62-A44D-6A9BDF01F649}" type="slidenum">
              <a:rPr lang="el-GR" altLang="el-GR">
                <a:solidFill>
                  <a:srgbClr val="FFFFFF"/>
                </a:solidFill>
              </a:rPr>
              <a:pPr/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024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876923-5397-40FB-9E33-A347DC929782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40525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F912E5-C191-409B-BA63-FF7708C25D02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521489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FA92CD-EDD7-416E-96A7-E13B0B4B243B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00740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00C8C4-8B29-4A49-B812-FCE8D95898F8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6944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16 w 5184"/>
                <a:gd name="T3" fmla="*/ 3159 h 3159"/>
                <a:gd name="T4" fmla="*/ 5216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60 w 556"/>
                <a:gd name="T5" fmla="*/ 3159 h 3159"/>
                <a:gd name="T6" fmla="*/ 560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5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54 w 4724"/>
                  <a:gd name="T7" fmla="*/ 12 h 12"/>
                  <a:gd name="T8" fmla="*/ 4754 w 4724"/>
                  <a:gd name="T9" fmla="*/ 0 h 12"/>
                  <a:gd name="T10" fmla="*/ 475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42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l-GR">
                  <a:latin typeface="Tahoma" charset="0"/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491 w 251"/>
                  <a:gd name="T5" fmla="*/ 12 h 12"/>
                  <a:gd name="T6" fmla="*/ 49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3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3 w 251"/>
                  <a:gd name="T7" fmla="*/ 12 h 12"/>
                  <a:gd name="T8" fmla="*/ 253 w 251"/>
                  <a:gd name="T9" fmla="*/ 0 h 12"/>
                  <a:gd name="T10" fmla="*/ 253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43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l-GR">
                  <a:latin typeface="Tahoma" charset="0"/>
                </a:endParaRPr>
              </a:p>
            </p:txBody>
          </p:sp>
        </p:grpSp>
      </p:grpSp>
      <p:sp>
        <p:nvSpPr>
          <p:cNvPr id="6043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επεξεργασία του τίτλου</a:t>
            </a:r>
          </a:p>
        </p:txBody>
      </p:sp>
      <p:sp>
        <p:nvSpPr>
          <p:cNvPr id="6043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043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043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043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6815D8A-1014-4FA4-A43A-007BC2B79FE7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9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CA3A084-BD7A-4786-BEAB-78C6A7E1E7C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4/2/2025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7D84DA8-662A-4E4D-8613-986349041C6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4496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312 w 5184"/>
                <a:gd name="T3" fmla="*/ 3159 h 3159"/>
                <a:gd name="T4" fmla="*/ 5312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72 w 556"/>
                <a:gd name="T5" fmla="*/ 3159 h 3159"/>
                <a:gd name="T6" fmla="*/ 572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84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844 w 4724"/>
                  <a:gd name="T7" fmla="*/ 12 h 12"/>
                  <a:gd name="T8" fmla="*/ 4844 w 4724"/>
                  <a:gd name="T9" fmla="*/ 0 h 12"/>
                  <a:gd name="T10" fmla="*/ 484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69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l-GR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675 w 251"/>
                  <a:gd name="T5" fmla="*/ 12 h 12"/>
                  <a:gd name="T6" fmla="*/ 3675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9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9 w 251"/>
                  <a:gd name="T7" fmla="*/ 12 h 12"/>
                  <a:gd name="T8" fmla="*/ 259 w 251"/>
                  <a:gd name="T9" fmla="*/ 0 h 12"/>
                  <a:gd name="T10" fmla="*/ 259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69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l-GR">
                  <a:solidFill>
                    <a:srgbClr val="FFFFFF"/>
                  </a:solidFill>
                  <a:latin typeface="Tahoma" charset="0"/>
                </a:endParaRPr>
              </a:p>
            </p:txBody>
          </p:sp>
        </p:grpSp>
      </p:grpSp>
      <p:sp>
        <p:nvSpPr>
          <p:cNvPr id="7169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επεξεργασία του τίτλου</a:t>
            </a:r>
          </a:p>
        </p:txBody>
      </p:sp>
      <p:sp>
        <p:nvSpPr>
          <p:cNvPr id="7169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169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7169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7169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269876C-0B74-404A-8053-972984E527DA}" type="slidenum">
              <a:rPr lang="el-GR" altLang="el-GR">
                <a:solidFill>
                  <a:srgbClr val="FFFFFF"/>
                </a:solidFill>
              </a:rPr>
              <a:pPr/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11517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7EF0FF0-D5FF-4454-A1D4-B8C9AC6FC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00DA58A-8A3D-4A3D-B826-3AB6D06E9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45E922D-13CA-4969-803F-222EE5C215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EECDF2C-CF0E-4135-82FF-9DE190C6EA3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4/2/2025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501D495-2C4B-4831-9B28-0E1851287C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DB2DB01-3FF7-4C1D-A0B3-9363BFC3A8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1F5F827-AB70-4461-AC3D-264E53A247D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651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312 w 5184"/>
                <a:gd name="T3" fmla="*/ 3159 h 3159"/>
                <a:gd name="T4" fmla="*/ 5312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72 w 556"/>
                <a:gd name="T5" fmla="*/ 3159 h 3159"/>
                <a:gd name="T6" fmla="*/ 572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84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844 w 4724"/>
                  <a:gd name="T7" fmla="*/ 12 h 12"/>
                  <a:gd name="T8" fmla="*/ 4844 w 4724"/>
                  <a:gd name="T9" fmla="*/ 0 h 12"/>
                  <a:gd name="T10" fmla="*/ 484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69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l-GR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675 w 251"/>
                  <a:gd name="T5" fmla="*/ 12 h 12"/>
                  <a:gd name="T6" fmla="*/ 3675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9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9 w 251"/>
                  <a:gd name="T7" fmla="*/ 12 h 12"/>
                  <a:gd name="T8" fmla="*/ 259 w 251"/>
                  <a:gd name="T9" fmla="*/ 0 h 12"/>
                  <a:gd name="T10" fmla="*/ 259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69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l-GR">
                  <a:solidFill>
                    <a:srgbClr val="FFFFFF"/>
                  </a:solidFill>
                  <a:latin typeface="Tahoma" charset="0"/>
                </a:endParaRPr>
              </a:p>
            </p:txBody>
          </p:sp>
        </p:grpSp>
      </p:grpSp>
      <p:sp>
        <p:nvSpPr>
          <p:cNvPr id="7169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επεξεργασία του τίτλου</a:t>
            </a:r>
          </a:p>
        </p:txBody>
      </p:sp>
      <p:sp>
        <p:nvSpPr>
          <p:cNvPr id="7169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169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7169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7169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269876C-0B74-404A-8053-972984E527DA}" type="slidenum">
              <a:rPr lang="el-GR" altLang="el-GR">
                <a:solidFill>
                  <a:srgbClr val="FFFFFF"/>
                </a:solidFill>
              </a:rPr>
              <a:pPr/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21557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7.emf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9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gif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8913"/>
            <a:ext cx="7772400" cy="1511300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4000" dirty="0"/>
              <a:t>   Φωτογραφικές  Εφαρμογές στις Επιστήμες (ΦΩΤΕΠ)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20938"/>
            <a:ext cx="6400800" cy="20875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l-GR" sz="2800"/>
          </a:p>
          <a:p>
            <a:pPr eaLnBrk="1" hangingPunct="1">
              <a:lnSpc>
                <a:spcPct val="90000"/>
              </a:lnSpc>
              <a:defRPr/>
            </a:pPr>
            <a:r>
              <a:rPr lang="el-GR" sz="4800"/>
              <a:t>ΦΩΤΟΜΕΤΡΙΑ  ή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4800"/>
              <a:t>            ΡΑΔΙΟΜΕΤΡΙΑ</a:t>
            </a:r>
            <a:endParaRPr lang="en-US" sz="4800" dirty="0"/>
          </a:p>
          <a:p>
            <a:pPr eaLnBrk="1" hangingPunct="1">
              <a:lnSpc>
                <a:spcPct val="90000"/>
              </a:lnSpc>
              <a:defRPr/>
            </a:pPr>
            <a:endParaRPr lang="en-US" sz="4800" dirty="0"/>
          </a:p>
          <a:p>
            <a:pPr eaLnBrk="1" hangingPunct="1">
              <a:lnSpc>
                <a:spcPct val="90000"/>
              </a:lnSpc>
              <a:defRPr/>
            </a:pPr>
            <a:endParaRPr lang="el-GR" sz="4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layer.slideplayer.gr/85/13726007/slides/slide_3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" t="21875" r="4720"/>
          <a:stretch/>
        </p:blipFill>
        <p:spPr bwMode="auto">
          <a:xfrm>
            <a:off x="1066800" y="1845638"/>
            <a:ext cx="6619826" cy="417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90600" y="6109184"/>
            <a:ext cx="3773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https://slideplayer.gr/slide/13726007/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430816"/>
            <a:ext cx="5791200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2800" b="1" dirty="0">
                <a:solidFill>
                  <a:prstClr val="black"/>
                </a:solidFill>
              </a:rPr>
              <a:t>Η φωτοβολία εξαρτάται από τη δ/ση προς την οποία κατευθύνεται η </a:t>
            </a:r>
            <a:r>
              <a:rPr lang="en-US" sz="2800" b="1" dirty="0">
                <a:solidFill>
                  <a:prstClr val="black"/>
                </a:solidFill>
              </a:rPr>
              <a:t>d</a:t>
            </a:r>
            <a:r>
              <a:rPr lang="el-GR" sz="2800" b="1" dirty="0">
                <a:solidFill>
                  <a:prstClr val="black"/>
                </a:solidFill>
              </a:rPr>
              <a:t>Ω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16893" y="454391"/>
            <a:ext cx="15376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Ι=Ι(θ)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735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771" y="1901265"/>
            <a:ext cx="4642029" cy="350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5791200"/>
            <a:ext cx="4619625" cy="917806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303754" y="688561"/>
            <a:ext cx="438254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2800" b="1" dirty="0">
                <a:solidFill>
                  <a:prstClr val="black"/>
                </a:solidFill>
              </a:rPr>
              <a:t>Φωτεινότητα (Λαμπρότητα)</a:t>
            </a:r>
            <a:endParaRPr lang="en-US" sz="28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34234" y="1901265"/>
                <a:ext cx="3895810" cy="83362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l-G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𝛷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l-G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𝛺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𝑑𝑆</m:t>
                          </m:r>
                          <m:r>
                            <a:rPr lang="el-G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𝜎𝜐𝜈𝜃</m:t>
                          </m:r>
                        </m:den>
                      </m:f>
                      <m:r>
                        <a:rPr lang="el-GR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𝜤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𝒅𝑺</m:t>
                          </m:r>
                          <m:r>
                            <a:rPr lang="el-GR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𝝈𝝊𝝂𝜽</m:t>
                          </m:r>
                        </m:den>
                      </m:f>
                    </m:oMath>
                  </m:oMathPara>
                </a14:m>
                <a:endParaRPr lang="en-US" sz="2400" b="1" i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34" y="1901265"/>
                <a:ext cx="3895810" cy="83362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591300" y="722992"/>
            <a:ext cx="1285929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2800" b="1" dirty="0">
                <a:solidFill>
                  <a:prstClr val="black"/>
                </a:solidFill>
              </a:rPr>
              <a:t>1 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cd/m</a:t>
            </a:r>
            <a:r>
              <a:rPr lang="en-US" sz="2800" b="1" i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i="1" baseline="30000" dirty="0">
              <a:solidFill>
                <a:prstClr val="black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953000" y="950171"/>
            <a:ext cx="13716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2824" y="3438038"/>
                <a:ext cx="4391551" cy="221599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800" b="1" dirty="0">
                    <a:solidFill>
                      <a:srgbClr val="0070C0"/>
                    </a:solidFill>
                  </a:rPr>
                  <a:t>Νόμος του </a:t>
                </a:r>
                <a:r>
                  <a:rPr lang="en-US" sz="2800" b="1" dirty="0">
                    <a:solidFill>
                      <a:srgbClr val="0070C0"/>
                    </a:solidFill>
                  </a:rPr>
                  <a:t>Lambert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200" dirty="0">
                    <a:solidFill>
                      <a:prstClr val="black"/>
                    </a:solidFill>
                  </a:rPr>
                  <a:t>Η λαμπρότητα φωτοβολούσας επιφάνειας </a:t>
                </a:r>
                <a:r>
                  <a:rPr lang="el-GR" sz="2200" u="sng" dirty="0">
                    <a:solidFill>
                      <a:prstClr val="black"/>
                    </a:solidFill>
                  </a:rPr>
                  <a:t>δεν εξαρτάται</a:t>
                </a:r>
                <a:r>
                  <a:rPr lang="el-GR" sz="2200" dirty="0">
                    <a:solidFill>
                      <a:prstClr val="black"/>
                    </a:solidFill>
                  </a:rPr>
                  <a:t> από τη δ/ση παρατήρησης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200" dirty="0">
                    <a:solidFill>
                      <a:prstClr val="black"/>
                    </a:solidFill>
                  </a:rPr>
                  <a:t>Η φωτοβολία </a:t>
                </a:r>
                <a14:m>
                  <m:oMath xmlns:m="http://schemas.openxmlformats.org/officeDocument/2006/math">
                    <m:r>
                      <a:rPr lang="el-GR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𝜤</m:t>
                    </m:r>
                  </m:oMath>
                </a14:m>
                <a:r>
                  <a:rPr lang="el-GR" sz="2200" dirty="0">
                    <a:solidFill>
                      <a:prstClr val="black"/>
                    </a:solidFill>
                  </a:rPr>
                  <a:t> γίνεται </a:t>
                </a:r>
                <a:r>
                  <a:rPr lang="el-GR" sz="22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μέγιστη</a:t>
                </a:r>
                <a:r>
                  <a:rPr lang="el-GR" sz="2200" dirty="0">
                    <a:solidFill>
                      <a:prstClr val="black"/>
                    </a:solidFill>
                  </a:rPr>
                  <a:t> κατά την </a:t>
                </a:r>
                <a:r>
                  <a:rPr lang="el-GR" sz="2200" b="1" dirty="0">
                    <a:solidFill>
                      <a:prstClr val="black"/>
                    </a:solidFill>
                  </a:rPr>
                  <a:t>κάθετη στην επιφάνεια δ/ση </a:t>
                </a:r>
                <a:endParaRPr lang="en-US" sz="22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24" y="3438038"/>
                <a:ext cx="4391551" cy="2215991"/>
              </a:xfrm>
              <a:prstGeom prst="rect">
                <a:avLst/>
              </a:prstGeom>
              <a:blipFill rotWithShape="0">
                <a:blip r:embed="rId5"/>
                <a:stretch>
                  <a:fillRect l="-2624" t="-2180" r="-1381" b="-4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813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sz="4000" dirty="0"/>
              <a:t>Χαρακτηριστικά Χρώματος Φωτεινής Πηγής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9138"/>
            <a:ext cx="7543800" cy="44640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ð"/>
              <a:defRPr/>
            </a:pPr>
            <a:r>
              <a:rPr lang="el-GR" sz="2800"/>
              <a:t>Φωτεινή Ροή</a:t>
            </a:r>
            <a:r>
              <a:rPr lang="en-US" sz="2800"/>
              <a:t> </a:t>
            </a:r>
            <a:r>
              <a:rPr lang="el-GR" sz="2800"/>
              <a:t>Πηγής </a:t>
            </a:r>
            <a:r>
              <a:rPr lang="en-US" sz="2800"/>
              <a:t>( </a:t>
            </a:r>
            <a:r>
              <a:rPr lang="el-GR" sz="2800"/>
              <a:t>Φ, </a:t>
            </a:r>
            <a:r>
              <a:rPr lang="en-US" sz="2800"/>
              <a:t>Luminous flux)</a:t>
            </a:r>
            <a:r>
              <a:rPr lang="el-GR" sz="2800"/>
              <a:t/>
            </a:r>
            <a:br>
              <a:rPr lang="el-GR" sz="2800"/>
            </a:br>
            <a:r>
              <a:rPr lang="el-GR" sz="2400"/>
              <a:t>είναι το ποσό ενέργειας </a:t>
            </a:r>
            <a:r>
              <a:rPr lang="en-US" sz="2400"/>
              <a:t> (</a:t>
            </a:r>
            <a:r>
              <a:rPr lang="el-GR" sz="2400"/>
              <a:t>ανά </a:t>
            </a:r>
            <a:r>
              <a:rPr lang="en-US" sz="2400"/>
              <a:t>sec) </a:t>
            </a:r>
            <a:r>
              <a:rPr lang="el-GR" sz="2400"/>
              <a:t>που εκπέμπεται από την πηγή. Μετράται σε</a:t>
            </a:r>
            <a:r>
              <a:rPr lang="en-US" sz="2400"/>
              <a:t> Lumen (Lm).</a:t>
            </a:r>
            <a:endParaRPr lang="el-GR" sz="24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l-GR" sz="24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ð"/>
              <a:defRPr/>
            </a:pPr>
            <a:r>
              <a:rPr lang="el-GR" sz="2800"/>
              <a:t>Φωτοβολία Πηγής (</a:t>
            </a:r>
            <a:r>
              <a:rPr lang="en-US" sz="2800"/>
              <a:t>I, Luminous</a:t>
            </a:r>
            <a:r>
              <a:rPr lang="el-GR" sz="2800"/>
              <a:t> </a:t>
            </a:r>
            <a:r>
              <a:rPr lang="en-US" sz="2800"/>
              <a:t>Intensity)</a:t>
            </a:r>
            <a:r>
              <a:rPr lang="el-GR" sz="2800"/>
              <a:t/>
            </a:r>
            <a:br>
              <a:rPr lang="el-GR" sz="2800"/>
            </a:br>
            <a:r>
              <a:rPr lang="el-GR" sz="2400"/>
              <a:t>είναι</a:t>
            </a:r>
            <a:r>
              <a:rPr lang="en-US" sz="2400"/>
              <a:t> </a:t>
            </a:r>
            <a:r>
              <a:rPr lang="el-GR" sz="2400"/>
              <a:t>η φωτεινή ροή που εκπέμπει η πηγή (ανά στερεά γωνία). Μετράται σε </a:t>
            </a:r>
            <a:r>
              <a:rPr lang="en-US" sz="2400"/>
              <a:t>Candeles (Cd).</a:t>
            </a:r>
            <a:endParaRPr lang="el-GR" sz="24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ð"/>
              <a:defRPr/>
            </a:pPr>
            <a:endParaRPr lang="en-US" sz="24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ð"/>
              <a:defRPr/>
            </a:pPr>
            <a:r>
              <a:rPr lang="el-GR" sz="2800"/>
              <a:t>Λαμπρότητα Πηγής (</a:t>
            </a:r>
            <a:r>
              <a:rPr lang="en-US" sz="2800"/>
              <a:t>Luminance</a:t>
            </a:r>
            <a:r>
              <a:rPr lang="el-GR" sz="2800"/>
              <a:t>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l-GR" sz="2800"/>
              <a:t>  </a:t>
            </a:r>
            <a:r>
              <a:rPr lang="el-GR" sz="2400"/>
              <a:t> χαρακτηρίζει την Φωτοβολία της πηγής ανά μονάδα επιφάνειας. Μετράται σε </a:t>
            </a:r>
            <a:r>
              <a:rPr lang="en-US" sz="2400"/>
              <a:t>Cd/m</a:t>
            </a:r>
            <a:r>
              <a:rPr lang="en-US" sz="2400" baseline="30000"/>
              <a:t>2</a:t>
            </a:r>
            <a:r>
              <a:rPr lang="en-US" sz="2800"/>
              <a:t>  </a:t>
            </a:r>
            <a:br>
              <a:rPr lang="en-US" sz="2800"/>
            </a:br>
            <a:endParaRPr lang="el-GR" sz="2400"/>
          </a:p>
        </p:txBody>
      </p:sp>
    </p:spTree>
    <p:extLst>
      <p:ext uri="{BB962C8B-B14F-4D97-AF65-F5344CB8AC3E}">
        <p14:creationId xmlns:p14="http://schemas.microsoft.com/office/powerpoint/2010/main" val="64868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55576" y="139117"/>
            <a:ext cx="7543800" cy="1431925"/>
          </a:xfrm>
        </p:spPr>
        <p:txBody>
          <a:bodyPr/>
          <a:lstStyle/>
          <a:p>
            <a:pPr algn="ctr">
              <a:defRPr/>
            </a:pPr>
            <a:r>
              <a:rPr lang="el-GR" sz="3200" dirty="0"/>
              <a:t>Συσχετισμοί φωτομετρικών μεγεθών στη διαδικασία της όρασης</a:t>
            </a:r>
            <a:r>
              <a:rPr lang="el-GR" sz="2800" dirty="0"/>
              <a:t>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00125" y="2143125"/>
            <a:ext cx="75438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endParaRPr lang="el-GR" dirty="0"/>
          </a:p>
        </p:txBody>
      </p:sp>
      <p:pic>
        <p:nvPicPr>
          <p:cNvPr id="9220" name="Picture 2" descr="C:\Users\ARAVANTINOS\Desktop\psych1f8[2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3" y="1628800"/>
            <a:ext cx="7772937" cy="494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28184" y="4941168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D5773B"/>
                </a:solidFill>
              </a:rPr>
              <a:t>Φωτ. Ροή</a:t>
            </a:r>
            <a:endParaRPr lang="en-US" b="1" dirty="0">
              <a:solidFill>
                <a:srgbClr val="D5773B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4099964"/>
            <a:ext cx="1713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Φωτ. Ένταση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7984" y="2708920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00B050"/>
                </a:solidFill>
              </a:rPr>
              <a:t>Λαμπρότητα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6878" y="3501008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tx2">
                    <a:lumMod val="10000"/>
                  </a:schemeClr>
                </a:solidFill>
              </a:rPr>
              <a:t>Φωτισμός</a:t>
            </a:r>
            <a:endParaRPr lang="en-US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536" t="9671" r="7670"/>
          <a:stretch/>
        </p:blipFill>
        <p:spPr>
          <a:xfrm>
            <a:off x="75378" y="2422762"/>
            <a:ext cx="4335983" cy="27126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9406" y="1156364"/>
            <a:ext cx="2323072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ΦΩΤΙΣΜΟΣ </a:t>
            </a:r>
            <a:endParaRPr lang="en-U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885" y="169744"/>
            <a:ext cx="8951371" cy="4924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26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BACC6"/>
                  </a:outerShdw>
                </a:effectLst>
              </a:rPr>
              <a:t>Φωτομετρικά μεγέθη σχετικά με τη ΦΩΤΙΖΟΜΕΝΗ ΕΠΙΦΑΝΕΙΑ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915330" y="996813"/>
                <a:ext cx="1275669" cy="793551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𝛣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l-G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𝛷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l-G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𝛢</m:t>
                          </m:r>
                        </m:den>
                      </m:f>
                    </m:oMath>
                  </m:oMathPara>
                </a14:m>
                <a:endParaRPr lang="en-US" sz="2400" i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330" y="996813"/>
                <a:ext cx="1275669" cy="79355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299190" y="1136723"/>
            <a:ext cx="370806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</a:rPr>
              <a:t>1 </a:t>
            </a:r>
            <a:r>
              <a:rPr lang="en-US" sz="2400" dirty="0">
                <a:solidFill>
                  <a:prstClr val="black"/>
                </a:solidFill>
              </a:rPr>
              <a:t>Lux = 1lumen/m</a:t>
            </a:r>
            <a:r>
              <a:rPr lang="en-US" sz="2400" baseline="30000" dirty="0">
                <a:solidFill>
                  <a:prstClr val="black"/>
                </a:solidFill>
              </a:rPr>
              <a:t>2 </a:t>
            </a:r>
            <a:r>
              <a:rPr lang="en-US" sz="2400" dirty="0">
                <a:solidFill>
                  <a:prstClr val="black"/>
                </a:solidFill>
              </a:rPr>
              <a:t> (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lm</a:t>
            </a: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i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sz="2400" dirty="0">
                <a:solidFill>
                  <a:prstClr val="black"/>
                </a:solidFill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292102" y="2097247"/>
                <a:ext cx="3007042" cy="1506503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l-GR" sz="2400" i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m:rPr>
                          <m:sty m:val="p"/>
                        </m:rPr>
                        <a:rPr lang="el-GR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el-GR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Ι</m:t>
                      </m:r>
                      <m:r>
                        <a:rPr lang="el-GR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m:rPr>
                          <m:sty m:val="p"/>
                        </m:rPr>
                        <a:rPr lang="el-GR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l-GR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Ι</m:t>
                      </m:r>
                      <m:r>
                        <a:rPr lang="el-GR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sSup>
                            <m:sSupPr>
                              <m:ctrlP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p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102" y="2097247"/>
                <a:ext cx="3007042" cy="150650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980479" y="3775350"/>
                <a:ext cx="3630288" cy="105451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𝛣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Ι</m:t>
                          </m:r>
                          <m:r>
                            <a:rPr lang="el-G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𝑑𝐴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p>
                                  <m: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l-G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𝛢</m:t>
                          </m:r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Ι</m:t>
                          </m:r>
                          <m:r>
                            <a:rPr lang="el-G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sSup>
                            <m:sSupPr>
                              <m:ctrlP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p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l-G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𝑑𝐴</m:t>
                          </m:r>
                        </m:den>
                      </m:f>
                      <m:r>
                        <a:rPr lang="el-GR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sSup>
                            <m:sSupPr>
                              <m:ctrlP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p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i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479" y="3775350"/>
                <a:ext cx="3630288" cy="105451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>
            <a:endCxn id="10" idx="1"/>
          </p:cNvCxnSpPr>
          <p:nvPr/>
        </p:nvCxnSpPr>
        <p:spPr>
          <a:xfrm flipV="1">
            <a:off x="4267200" y="1367556"/>
            <a:ext cx="9144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29406" y="2094864"/>
            <a:ext cx="2960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2400" b="1" dirty="0">
                <a:solidFill>
                  <a:prstClr val="black"/>
                </a:solidFill>
                <a:latin typeface="Calibri"/>
              </a:rPr>
              <a:t>Ι. Καθετη προσπτωση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6512" y="4893677"/>
            <a:ext cx="4038221" cy="2057127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68290" y="5767783"/>
            <a:ext cx="26682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2000" dirty="0">
                <a:solidFill>
                  <a:prstClr val="black"/>
                </a:solidFill>
                <a:latin typeface="Calibri"/>
              </a:rPr>
              <a:t>νόμος των αποστάσεων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2822098" y="5519766"/>
                <a:ext cx="1368901" cy="89614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sSup>
                            <m:sSupPr>
                              <m:ctrlPr>
                                <a:rPr lang="el-GR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p>
                              <m:r>
                                <a:rPr lang="el-GR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098" y="5519766"/>
                <a:ext cx="1368901" cy="8961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240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9406" y="1156364"/>
            <a:ext cx="2323072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ΦΩΤΙΣΜΟΣ </a:t>
            </a:r>
            <a:endParaRPr lang="en-U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885" y="169744"/>
            <a:ext cx="8951371" cy="4924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26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BACC6"/>
                  </a:outerShdw>
                </a:effectLst>
              </a:rPr>
              <a:t>Φωτομετρικά μεγέθη σχετικά με τη ΦΩΤΙΖΟΜΕΝΗ ΕΠΙΦΑΝΕΙΑ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915330" y="996813"/>
                <a:ext cx="1275669" cy="793551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𝛣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l-G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𝛷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l-G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𝛢</m:t>
                          </m:r>
                        </m:den>
                      </m:f>
                    </m:oMath>
                  </m:oMathPara>
                </a14:m>
                <a:endParaRPr lang="en-US" sz="2400" i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330" y="996813"/>
                <a:ext cx="1275669" cy="79355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299190" y="1136723"/>
            <a:ext cx="370806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</a:rPr>
              <a:t>1 </a:t>
            </a:r>
            <a:r>
              <a:rPr lang="en-US" sz="2400" dirty="0">
                <a:solidFill>
                  <a:prstClr val="black"/>
                </a:solidFill>
              </a:rPr>
              <a:t>Lux = 1lumen/m</a:t>
            </a:r>
            <a:r>
              <a:rPr lang="en-US" sz="2400" baseline="30000" dirty="0">
                <a:solidFill>
                  <a:prstClr val="black"/>
                </a:solidFill>
              </a:rPr>
              <a:t>2 </a:t>
            </a:r>
            <a:r>
              <a:rPr lang="en-US" sz="2400" dirty="0">
                <a:solidFill>
                  <a:prstClr val="black"/>
                </a:solidFill>
              </a:rPr>
              <a:t> (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lm</a:t>
            </a: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i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sz="2400" dirty="0">
                <a:solidFill>
                  <a:prstClr val="black"/>
                </a:solidFill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358672" y="3235954"/>
                <a:ext cx="3007042" cy="1506503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l-GR" sz="2400" i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m:rPr>
                          <m:sty m:val="p"/>
                        </m:rPr>
                        <a:rPr lang="el-GR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el-GR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Ι</m:t>
                      </m:r>
                      <m:r>
                        <a:rPr lang="el-GR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m:rPr>
                          <m:sty m:val="p"/>
                        </m:rPr>
                        <a:rPr lang="el-GR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l-GR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Ι</m:t>
                      </m:r>
                      <m:r>
                        <a:rPr lang="el-GR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m:rPr>
                                  <m:sty m:val="p"/>
                                </m:rPr>
                                <a:rPr lang="el-GR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e>
                            <m:sup>
                              <m:r>
                                <a:rPr lang="el-GR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p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72" y="3235954"/>
                <a:ext cx="3007042" cy="150650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376393" y="5410200"/>
                <a:ext cx="5333511" cy="106862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𝛣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Ι</m:t>
                          </m:r>
                          <m:r>
                            <a:rPr lang="el-G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24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Α</m:t>
                                  </m:r>
                                </m:e>
                                <m:sup>
                                  <m:r>
                                    <a:rPr lang="el-GR" sz="24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p>
                                  <m: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l-G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𝛢</m:t>
                          </m:r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Ι</m:t>
                          </m:r>
                          <m:r>
                            <a:rPr lang="el-G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𝑑𝐴</m:t>
                          </m:r>
                          <m:r>
                            <a:rPr lang="el-G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l-G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𝜎𝜐𝜈𝜑</m:t>
                          </m:r>
                        </m:num>
                        <m:den>
                          <m:sSup>
                            <m:sSupPr>
                              <m:ctrlP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p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l-G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𝑑𝐴</m:t>
                          </m:r>
                        </m:den>
                      </m:f>
                      <m:r>
                        <a:rPr lang="el-GR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sSup>
                            <m:sSupPr>
                              <m:ctrlP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p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l-GR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l-GR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𝜎𝜐𝜈𝜑</m:t>
                      </m:r>
                    </m:oMath>
                  </m:oMathPara>
                </a14:m>
                <a:endParaRPr lang="en-US" sz="2400" i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393" y="5410200"/>
                <a:ext cx="5333511" cy="106862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148" y="2303757"/>
            <a:ext cx="4816257" cy="2822693"/>
          </a:xfrm>
          <a:prstGeom prst="rect">
            <a:avLst/>
          </a:prstGeom>
        </p:spPr>
      </p:pic>
      <p:cxnSp>
        <p:nvCxnSpPr>
          <p:cNvPr id="31" name="Straight Arrow Connector 30"/>
          <p:cNvCxnSpPr>
            <a:endCxn id="10" idx="1"/>
          </p:cNvCxnSpPr>
          <p:nvPr/>
        </p:nvCxnSpPr>
        <p:spPr>
          <a:xfrm flipV="1">
            <a:off x="4267200" y="1367556"/>
            <a:ext cx="9144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9406" y="2094864"/>
            <a:ext cx="326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2400" b="1" dirty="0">
                <a:solidFill>
                  <a:prstClr val="black"/>
                </a:solidFill>
                <a:latin typeface="Calibri"/>
              </a:rPr>
              <a:t>Ι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I</a:t>
            </a:r>
            <a:r>
              <a:rPr lang="el-GR" sz="2400" b="1" dirty="0">
                <a:solidFill>
                  <a:prstClr val="black"/>
                </a:solidFill>
                <a:latin typeface="Calibri"/>
              </a:rPr>
              <a:t>. Γωνία προσπτωσης φ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354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2800" b="0" dirty="0"/>
              <a:t/>
            </a:r>
            <a:br>
              <a:rPr lang="en-US" sz="2800" b="0" dirty="0"/>
            </a:br>
            <a:r>
              <a:rPr lang="el-GR" sz="2800" b="0" dirty="0"/>
              <a:t>ΦΩΤΙΣΜΟΣ  ΕΠΙΦΑΝΕΙΑΣ</a:t>
            </a:r>
            <a:br>
              <a:rPr lang="el-GR" sz="2800" b="0" dirty="0"/>
            </a:br>
            <a:r>
              <a:rPr lang="en-US" sz="2800" b="0" dirty="0"/>
              <a:t>B = d</a:t>
            </a:r>
            <a:r>
              <a:rPr lang="el-GR" sz="2800" b="0" dirty="0"/>
              <a:t>Φ / </a:t>
            </a:r>
            <a:r>
              <a:rPr lang="en-US" sz="2800" b="0" dirty="0" err="1"/>
              <a:t>dS</a:t>
            </a:r>
            <a:r>
              <a:rPr lang="el-GR" sz="2800" b="0" dirty="0"/>
              <a:t>, μονάδες : </a:t>
            </a:r>
            <a:r>
              <a:rPr lang="en-US" sz="2800" b="0" dirty="0"/>
              <a:t>Lux </a:t>
            </a:r>
            <a:r>
              <a:rPr lang="el-GR" sz="2800" b="0" dirty="0"/>
              <a:t>ή </a:t>
            </a:r>
            <a:r>
              <a:rPr lang="en-US" sz="2800" b="0" dirty="0"/>
              <a:t>W / m </a:t>
            </a:r>
            <a:r>
              <a:rPr lang="en-US" sz="2800" b="0" baseline="30000" dirty="0"/>
              <a:t>2</a:t>
            </a:r>
            <a:r>
              <a:rPr lang="el-GR" sz="2800" b="0" dirty="0"/>
              <a:t> </a:t>
            </a:r>
            <a:r>
              <a:rPr lang="en-US" sz="2800" b="0" dirty="0"/>
              <a:t/>
            </a:r>
            <a:br>
              <a:rPr lang="en-US" sz="2800" b="0" dirty="0"/>
            </a:br>
            <a:endParaRPr lang="el-GR" sz="2800" b="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9138"/>
            <a:ext cx="7969250" cy="4392612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l-GR" dirty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l-GR" dirty="0"/>
              <a:t>Διάφορες περιπτώσεις φωτισμού :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eaLnBrk="1" hangingPunct="1">
              <a:defRPr/>
            </a:pPr>
            <a:r>
              <a:rPr lang="el-GR" dirty="0"/>
              <a:t>Φωτισμός στην γη από ήλιο : ~ 6000</a:t>
            </a:r>
            <a:r>
              <a:rPr lang="en-US" dirty="0"/>
              <a:t> Lux</a:t>
            </a:r>
            <a:endParaRPr lang="el-GR" dirty="0"/>
          </a:p>
          <a:p>
            <a:pPr eaLnBrk="1" hangingPunct="1">
              <a:defRPr/>
            </a:pPr>
            <a:r>
              <a:rPr lang="el-GR" dirty="0"/>
              <a:t>Οθόνη κινηματογράφου : 100</a:t>
            </a:r>
            <a:r>
              <a:rPr lang="en-US" dirty="0"/>
              <a:t> Lux</a:t>
            </a:r>
            <a:endParaRPr lang="el-GR" dirty="0"/>
          </a:p>
          <a:p>
            <a:pPr eaLnBrk="1" hangingPunct="1">
              <a:defRPr/>
            </a:pPr>
            <a:r>
              <a:rPr lang="el-GR" dirty="0"/>
              <a:t>Μέτριος φωτισμός αίθουσας : 80</a:t>
            </a:r>
            <a:r>
              <a:rPr lang="en-US" dirty="0"/>
              <a:t> Lux</a:t>
            </a:r>
            <a:endParaRPr lang="el-GR" dirty="0"/>
          </a:p>
          <a:p>
            <a:pPr eaLnBrk="1" hangingPunct="1">
              <a:defRPr/>
            </a:pPr>
            <a:r>
              <a:rPr lang="el-GR" dirty="0"/>
              <a:t>Φωτισμός στη γη με πανσέληνο : 0.2</a:t>
            </a:r>
            <a:r>
              <a:rPr lang="en-US" dirty="0"/>
              <a:t> Lux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2800" b="0" dirty="0"/>
              <a:t/>
            </a:r>
            <a:br>
              <a:rPr lang="en-US" sz="2800" b="0" dirty="0"/>
            </a:br>
            <a:r>
              <a:rPr lang="el-GR" sz="2800" b="0" dirty="0"/>
              <a:t>ΦΩΤΙΣΜΟΣ  ΕΠΙΦΑΝΕΙΑΣ</a:t>
            </a:r>
            <a:br>
              <a:rPr lang="el-GR" sz="2800" b="0" dirty="0"/>
            </a:br>
            <a:r>
              <a:rPr lang="en-US" sz="2800" b="0" dirty="0"/>
              <a:t>B = d</a:t>
            </a:r>
            <a:r>
              <a:rPr lang="el-GR" sz="2800" b="0" dirty="0"/>
              <a:t>Φ / </a:t>
            </a:r>
            <a:r>
              <a:rPr lang="en-US" sz="2800" b="0" dirty="0" err="1"/>
              <a:t>dS</a:t>
            </a:r>
            <a:r>
              <a:rPr lang="el-GR" sz="2800" b="0" dirty="0"/>
              <a:t>, μονάδες : </a:t>
            </a:r>
            <a:r>
              <a:rPr lang="en-US" sz="2800" b="0" dirty="0"/>
              <a:t>Lux </a:t>
            </a:r>
            <a:r>
              <a:rPr lang="el-GR" sz="2800" b="0" dirty="0"/>
              <a:t>ή </a:t>
            </a:r>
            <a:r>
              <a:rPr lang="en-US" sz="2800" b="0" dirty="0"/>
              <a:t>W / m </a:t>
            </a:r>
            <a:r>
              <a:rPr lang="en-US" sz="2800" b="0" baseline="30000" dirty="0"/>
              <a:t>2</a:t>
            </a:r>
            <a:r>
              <a:rPr lang="el-GR" sz="2800" b="0" dirty="0"/>
              <a:t> </a:t>
            </a:r>
            <a:r>
              <a:rPr lang="en-US" sz="2800" b="0" dirty="0"/>
              <a:t/>
            </a:r>
            <a:br>
              <a:rPr lang="en-US" sz="2800" b="0" dirty="0"/>
            </a:br>
            <a:endParaRPr lang="el-GR" sz="2800" b="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268538"/>
            <a:ext cx="7897813" cy="4284662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l-GR" sz="2800" dirty="0"/>
              <a:t>Ενδεικτικές τιμές φωτισμού σε</a:t>
            </a:r>
            <a:r>
              <a:rPr lang="en-US" sz="2800" dirty="0"/>
              <a:t> </a:t>
            </a:r>
            <a:r>
              <a:rPr lang="el-GR" sz="2800" dirty="0"/>
              <a:t>χώρους  :</a:t>
            </a:r>
          </a:p>
          <a:p>
            <a:pPr eaLnBrk="1" hangingPunct="1">
              <a:defRPr/>
            </a:pPr>
            <a:r>
              <a:rPr lang="el-GR" sz="2800" dirty="0"/>
              <a:t>Συνηθισμένο δωμάτιο σπιτιού : 50 – 70</a:t>
            </a:r>
            <a:r>
              <a:rPr lang="en-US" sz="2800" dirty="0"/>
              <a:t> Lux</a:t>
            </a:r>
            <a:endParaRPr lang="el-GR" sz="2800" dirty="0"/>
          </a:p>
          <a:p>
            <a:pPr eaLnBrk="1" hangingPunct="1">
              <a:defRPr/>
            </a:pPr>
            <a:r>
              <a:rPr lang="el-GR" sz="2800" dirty="0"/>
              <a:t>Γραφείο</a:t>
            </a:r>
            <a:r>
              <a:rPr lang="en-US" sz="2800" dirty="0"/>
              <a:t> – </a:t>
            </a:r>
            <a:r>
              <a:rPr lang="el-GR" sz="2800" dirty="0"/>
              <a:t>Αναγνωστήριο  : 80 – 120</a:t>
            </a:r>
            <a:r>
              <a:rPr lang="en-US" sz="2800" dirty="0"/>
              <a:t> Lux</a:t>
            </a:r>
            <a:endParaRPr lang="el-GR" sz="2800" dirty="0"/>
          </a:p>
          <a:p>
            <a:pPr eaLnBrk="1" hangingPunct="1">
              <a:defRPr/>
            </a:pPr>
            <a:r>
              <a:rPr lang="el-GR" sz="2800" dirty="0"/>
              <a:t>Αίθουσα διδασκαλίας : 80 – 120</a:t>
            </a:r>
            <a:r>
              <a:rPr lang="en-US" sz="2800" dirty="0"/>
              <a:t> Lux</a:t>
            </a:r>
            <a:endParaRPr lang="el-GR" sz="2800" dirty="0"/>
          </a:p>
          <a:p>
            <a:pPr eaLnBrk="1" hangingPunct="1">
              <a:defRPr/>
            </a:pPr>
            <a:r>
              <a:rPr lang="el-GR" sz="2800" dirty="0"/>
              <a:t>Εργαστήριο : 100 – 150</a:t>
            </a:r>
            <a:r>
              <a:rPr lang="en-US" sz="2800" dirty="0"/>
              <a:t> Lux</a:t>
            </a:r>
            <a:endParaRPr lang="el-GR" sz="2800" dirty="0"/>
          </a:p>
          <a:p>
            <a:pPr eaLnBrk="1" hangingPunct="1">
              <a:defRPr/>
            </a:pPr>
            <a:r>
              <a:rPr lang="el-GR" sz="2800" dirty="0"/>
              <a:t>Κατάστημα (Γενικός Φωτισμός) : 80 – 150</a:t>
            </a:r>
            <a:r>
              <a:rPr lang="en-US" sz="2800" dirty="0"/>
              <a:t> Lux</a:t>
            </a:r>
            <a:endParaRPr lang="el-GR" sz="2800" dirty="0"/>
          </a:p>
          <a:p>
            <a:pPr eaLnBrk="1" hangingPunct="1">
              <a:defRPr/>
            </a:pPr>
            <a:r>
              <a:rPr lang="el-GR" sz="2800" dirty="0"/>
              <a:t>Βιτρίνα Καταστήματος : 500 – 1000 </a:t>
            </a:r>
            <a:r>
              <a:rPr lang="en-US" sz="2800" dirty="0"/>
              <a:t>Lux</a:t>
            </a:r>
            <a:endParaRPr lang="el-GR" sz="2800" dirty="0"/>
          </a:p>
          <a:p>
            <a:pPr eaLnBrk="1" hangingPunct="1">
              <a:defRPr/>
            </a:pPr>
            <a:r>
              <a:rPr lang="el-GR" sz="2800" dirty="0"/>
              <a:t>Βιομηχανία : 80 – 200 </a:t>
            </a:r>
            <a:r>
              <a:rPr lang="en-US" sz="2800" dirty="0"/>
              <a:t>Lux</a:t>
            </a:r>
            <a:endParaRPr lang="el-GR" sz="28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688" y="44624"/>
            <a:ext cx="5636930" cy="6709101"/>
          </a:xfrm>
        </p:spPr>
      </p:pic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0" dirty="0"/>
              <a:t/>
            </a:r>
            <a:br>
              <a:rPr lang="en-US" sz="2800" b="0" dirty="0"/>
            </a:br>
            <a:r>
              <a:rPr lang="en-US" sz="2800" b="0" dirty="0"/>
              <a:t/>
            </a:r>
            <a:br>
              <a:rPr lang="en-US" sz="2800" b="0" dirty="0"/>
            </a:br>
            <a:endParaRPr lang="el-GR" sz="2800" b="0"/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3113088" y="3201988"/>
            <a:ext cx="457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l-GR" sz="18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3728" y="70915"/>
            <a:ext cx="5688632" cy="66041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sz="3600" b="0" dirty="0"/>
              <a:t>ΦΩΤΟΜΕΤΡΙΚΑ ΜΕΓΕΘΗ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543800" cy="3887788"/>
          </a:xfrm>
        </p:spPr>
        <p:txBody>
          <a:bodyPr/>
          <a:lstStyle/>
          <a:p>
            <a:pPr algn="ctr" eaLnBrk="1" hangingPunct="1">
              <a:defRPr/>
            </a:pPr>
            <a:endParaRPr lang="en-US" sz="2000" b="1" dirty="0"/>
          </a:p>
          <a:p>
            <a:pPr algn="ctr" eaLnBrk="1" hangingPunct="1">
              <a:defRPr/>
            </a:pPr>
            <a:r>
              <a:rPr lang="el-GR"/>
              <a:t>ΦΩΤΕΙΝΗ ΡΟΗ ή ΦΩΤΕΙΝΗ ΙΣΧΥΣ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algn="ctr" eaLnBrk="1" hangingPunct="1">
              <a:defRPr/>
            </a:pPr>
            <a:r>
              <a:rPr lang="el-GR"/>
              <a:t>ΦΩΤΟΒΟΛΙΑ ή ΕΝΤΑΣΗ 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l-GR"/>
              <a:t>ΦΩΤΕΙΝΗΣ ΠΗΓΗΣ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algn="ctr" eaLnBrk="1" hangingPunct="1">
              <a:defRPr/>
            </a:pPr>
            <a:r>
              <a:rPr lang="el-GR"/>
              <a:t>ΦΩΤΙΣΜΟΣ ΕΠΙΦΑΝΕΙΑΣ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l-GR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Grp="1" noChangeAspect="1" noChangeArrowheads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3" t="31366"/>
          <a:stretch/>
        </p:blipFill>
        <p:spPr>
          <a:xfrm>
            <a:off x="2699792" y="260648"/>
            <a:ext cx="6336704" cy="6421331"/>
          </a:xfrm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0" r="25611" b="71977"/>
          <a:stretch/>
        </p:blipFill>
        <p:spPr bwMode="auto">
          <a:xfrm>
            <a:off x="107504" y="1052736"/>
            <a:ext cx="2952328" cy="188163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404813"/>
            <a:ext cx="7561262" cy="5851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28846"/>
            <a:ext cx="8461758" cy="68883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23000"/>
            <a:ext cx="8856984" cy="67993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sz="3600" dirty="0"/>
              <a:t>Πλάγιος Φωτισμός επιφάνειας </a:t>
            </a:r>
            <a:br>
              <a:rPr lang="el-GR" sz="3600" dirty="0"/>
            </a:br>
            <a:r>
              <a:rPr lang="el-GR" sz="3600" dirty="0"/>
              <a:t>από σημειακή φωτεινή πηγή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988840"/>
            <a:ext cx="8208912" cy="4327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l-GR" dirty="0"/>
              <a:t>                   </a:t>
            </a:r>
            <a:r>
              <a:rPr lang="en-US" dirty="0"/>
              <a:t>B</a:t>
            </a:r>
            <a:r>
              <a:rPr lang="el-GR" baseline="-25000" dirty="0"/>
              <a:t>π</a:t>
            </a:r>
            <a:r>
              <a:rPr lang="en-US" baseline="-25000" dirty="0"/>
              <a:t> </a:t>
            </a:r>
            <a:r>
              <a:rPr lang="en-US" dirty="0"/>
              <a:t>= ( I </a:t>
            </a:r>
            <a:r>
              <a:rPr lang="el-GR" dirty="0" err="1"/>
              <a:t>συνα</a:t>
            </a:r>
            <a:r>
              <a:rPr lang="el-GR" dirty="0"/>
              <a:t> ) </a:t>
            </a:r>
            <a:r>
              <a:rPr lang="en-US" dirty="0"/>
              <a:t>/</a:t>
            </a:r>
            <a:r>
              <a:rPr lang="el-GR" dirty="0"/>
              <a:t> </a:t>
            </a:r>
            <a:r>
              <a:rPr lang="en-US" dirty="0"/>
              <a:t>r </a:t>
            </a:r>
            <a:r>
              <a:rPr lang="en-US" baseline="30000" dirty="0"/>
              <a:t>2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aseline="30000" dirty="0"/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 </a:t>
            </a:r>
            <a:r>
              <a:rPr lang="el-GR" dirty="0"/>
              <a:t>  όπου :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l-GR" dirty="0"/>
              <a:t>  Ι</a:t>
            </a:r>
            <a:r>
              <a:rPr lang="en-US" dirty="0"/>
              <a:t> :</a:t>
            </a:r>
            <a:r>
              <a:rPr lang="el-GR" dirty="0"/>
              <a:t> η φωτοβολία της πηγής,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l-GR" dirty="0"/>
              <a:t>  </a:t>
            </a:r>
            <a:r>
              <a:rPr lang="en-US" dirty="0"/>
              <a:t>r : </a:t>
            </a:r>
            <a:r>
              <a:rPr lang="el-GR" dirty="0"/>
              <a:t>η απόσταση πηγής – </a:t>
            </a:r>
            <a:r>
              <a:rPr lang="el-GR" dirty="0" smtClean="0"/>
              <a:t>περιοχή φωτισμού</a:t>
            </a:r>
            <a:r>
              <a:rPr lang="en-US" dirty="0"/>
              <a:t>,  </a:t>
            </a:r>
            <a:endParaRPr lang="el-GR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l-GR" dirty="0"/>
              <a:t>  α : η γωνία προσπτώσεως</a:t>
            </a:r>
            <a:r>
              <a:rPr lang="en-US" dirty="0"/>
              <a:t>.</a:t>
            </a:r>
            <a:r>
              <a:rPr lang="el-GR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sz="3600" dirty="0"/>
              <a:t>Κάθετος Φωτισμός επιφάνειας </a:t>
            </a:r>
            <a:br>
              <a:rPr lang="el-GR" sz="3600" dirty="0"/>
            </a:br>
            <a:r>
              <a:rPr lang="el-GR" sz="3600" dirty="0"/>
              <a:t>από σημειακή φωτεινή πηγή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l-GR" sz="28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l-GR" sz="2800" dirty="0"/>
              <a:t> Διότι για α = 0</a:t>
            </a:r>
            <a:r>
              <a:rPr lang="el-GR" sz="2800" baseline="30000" dirty="0"/>
              <a:t>ο</a:t>
            </a:r>
            <a:r>
              <a:rPr lang="el-GR" sz="2800" dirty="0"/>
              <a:t>,  </a:t>
            </a:r>
            <a:r>
              <a:rPr lang="el-GR" sz="2800" dirty="0" err="1"/>
              <a:t>συνα</a:t>
            </a:r>
            <a:r>
              <a:rPr lang="el-GR" sz="2800" dirty="0"/>
              <a:t> = 1 και έτσι ισχύει 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l-GR" sz="2800" dirty="0"/>
              <a:t>               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l-GR" sz="2800" dirty="0"/>
              <a:t>                         </a:t>
            </a:r>
            <a:r>
              <a:rPr lang="en-US" sz="2800" dirty="0"/>
              <a:t>B</a:t>
            </a:r>
            <a:r>
              <a:rPr lang="el-GR" sz="2800" baseline="-25000" dirty="0"/>
              <a:t>κ</a:t>
            </a:r>
            <a:r>
              <a:rPr lang="en-US" sz="2800" dirty="0"/>
              <a:t> =  I</a:t>
            </a:r>
            <a:r>
              <a:rPr lang="el-GR" sz="2800" dirty="0"/>
              <a:t> </a:t>
            </a:r>
            <a:r>
              <a:rPr lang="en-US" sz="2800" dirty="0"/>
              <a:t>/</a:t>
            </a:r>
            <a:r>
              <a:rPr lang="el-GR" sz="2800" dirty="0"/>
              <a:t> </a:t>
            </a:r>
            <a:r>
              <a:rPr lang="en-US" sz="2800" dirty="0"/>
              <a:t>r </a:t>
            </a:r>
            <a:r>
              <a:rPr lang="en-US" sz="2800" baseline="30000" dirty="0"/>
              <a:t>2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l-GR" sz="2800" dirty="0"/>
              <a:t>  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l-GR" sz="2800" dirty="0"/>
              <a:t> όπου :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l-GR" sz="2800" dirty="0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l-GR" sz="2800" dirty="0"/>
              <a:t>  Ι</a:t>
            </a:r>
            <a:r>
              <a:rPr lang="en-US" sz="2800" dirty="0"/>
              <a:t> :</a:t>
            </a:r>
            <a:r>
              <a:rPr lang="el-GR" sz="2800" dirty="0"/>
              <a:t> η φωτοβολία της πηγής,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l-GR" sz="2800" dirty="0"/>
              <a:t>  </a:t>
            </a:r>
            <a:r>
              <a:rPr lang="en-US" sz="2800" dirty="0"/>
              <a:t>r : </a:t>
            </a:r>
            <a:r>
              <a:rPr lang="el-GR" sz="2800" dirty="0"/>
              <a:t>η απόσταση πηγής – περιοχή φωτισμού.</a:t>
            </a:r>
            <a:r>
              <a:rPr lang="en-US" sz="2800" dirty="0"/>
              <a:t>  </a:t>
            </a:r>
            <a:endParaRPr lang="el-GR" sz="28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l-GR" sz="2800" dirty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sz="3600" dirty="0" err="1"/>
              <a:t>Ισοφωτισμός</a:t>
            </a:r>
            <a:r>
              <a:rPr lang="el-GR" sz="3600" dirty="0"/>
              <a:t> επιφάνειας από δυο σημειακές πηγές  Ι</a:t>
            </a:r>
            <a:r>
              <a:rPr lang="el-GR" sz="3600" baseline="-25000" dirty="0"/>
              <a:t>1</a:t>
            </a:r>
            <a:r>
              <a:rPr lang="el-GR" sz="3600" dirty="0"/>
              <a:t> και Ι</a:t>
            </a:r>
            <a:r>
              <a:rPr lang="el-GR" sz="3600" baseline="-25000" dirty="0"/>
              <a:t>2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844824"/>
            <a:ext cx="7543800" cy="4251176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/>
              <a:t>                 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l-GR" sz="2800" dirty="0"/>
              <a:t>   Η σχέση που ισχύει μεταξύ των εντάσεων και των αποστάσεων των δυο φωτεινών πηγών από την επιφάνεια είναι :</a:t>
            </a:r>
            <a:endParaRPr lang="en-US" sz="28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l-GR" sz="28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/>
              <a:t>                  </a:t>
            </a:r>
            <a:r>
              <a:rPr lang="el-GR" sz="2800" dirty="0"/>
              <a:t>Ι </a:t>
            </a:r>
            <a:r>
              <a:rPr lang="el-GR" sz="2800" baseline="-25000" dirty="0"/>
              <a:t>1</a:t>
            </a:r>
            <a:r>
              <a:rPr lang="el-GR" sz="2800" dirty="0"/>
              <a:t> /  Ι </a:t>
            </a:r>
            <a:r>
              <a:rPr lang="el-GR" sz="2800" baseline="-25000" dirty="0"/>
              <a:t>2 </a:t>
            </a:r>
            <a:r>
              <a:rPr lang="el-GR" sz="2800" dirty="0"/>
              <a:t>= ( </a:t>
            </a:r>
            <a:r>
              <a:rPr lang="en-US" sz="2800" dirty="0"/>
              <a:t>r </a:t>
            </a:r>
            <a:r>
              <a:rPr lang="en-US" sz="2800" baseline="-25000" dirty="0"/>
              <a:t>1</a:t>
            </a:r>
            <a:r>
              <a:rPr lang="en-US" sz="2800" dirty="0"/>
              <a:t> /</a:t>
            </a:r>
            <a:r>
              <a:rPr lang="el-GR" sz="2800" dirty="0"/>
              <a:t> </a:t>
            </a:r>
            <a:r>
              <a:rPr lang="en-US" sz="2800" dirty="0"/>
              <a:t> r </a:t>
            </a:r>
            <a:r>
              <a:rPr lang="en-US" sz="2800" baseline="-25000" dirty="0"/>
              <a:t>2</a:t>
            </a:r>
            <a:r>
              <a:rPr lang="en-US" sz="2800" dirty="0"/>
              <a:t> ) </a:t>
            </a:r>
            <a:r>
              <a:rPr lang="en-US" sz="2800" baseline="30000" dirty="0"/>
              <a:t>2</a:t>
            </a:r>
            <a:endParaRPr lang="el-GR" sz="2800" baseline="300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800" baseline="300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/>
              <a:t>r</a:t>
            </a:r>
            <a:r>
              <a:rPr lang="el-GR" sz="2800" baseline="-25000" dirty="0"/>
              <a:t>1</a:t>
            </a:r>
            <a:r>
              <a:rPr lang="el-GR" sz="2800" dirty="0"/>
              <a:t>,</a:t>
            </a:r>
            <a:r>
              <a:rPr lang="el-GR" sz="2800" baseline="-25000" dirty="0"/>
              <a:t> </a:t>
            </a:r>
            <a:r>
              <a:rPr lang="en-US" sz="2800" dirty="0"/>
              <a:t>r</a:t>
            </a:r>
            <a:r>
              <a:rPr lang="el-GR" sz="2800" baseline="-25000" dirty="0"/>
              <a:t>2</a:t>
            </a:r>
            <a:r>
              <a:rPr lang="en-US" sz="2800" baseline="-25000" dirty="0"/>
              <a:t> </a:t>
            </a:r>
            <a:r>
              <a:rPr lang="el-GR" sz="2800" dirty="0"/>
              <a:t>οι αντίστοιχες αποστάσεις των πηγών.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03176" y="0"/>
            <a:ext cx="7543800" cy="1431925"/>
          </a:xfrm>
        </p:spPr>
        <p:txBody>
          <a:bodyPr/>
          <a:lstStyle/>
          <a:p>
            <a:pPr algn="ctr">
              <a:defRPr/>
            </a:pPr>
            <a:r>
              <a:rPr lang="el-GR" dirty="0"/>
              <a:t>Φωτομετρία 2</a:t>
            </a:r>
          </a:p>
        </p:txBody>
      </p:sp>
      <p:sp>
        <p:nvSpPr>
          <p:cNvPr id="4" name="Τίτλος 1"/>
          <p:cNvSpPr>
            <a:spLocks noGrp="1"/>
          </p:cNvSpPr>
          <p:nvPr>
            <p:ph idx="1"/>
          </p:nvPr>
        </p:nvSpPr>
        <p:spPr>
          <a:xfrm>
            <a:off x="107504" y="1484784"/>
            <a:ext cx="8532440" cy="4572000"/>
          </a:xfrm>
        </p:spPr>
        <p:txBody>
          <a:bodyPr/>
          <a:lstStyle/>
          <a:p>
            <a:pPr>
              <a:defRPr/>
            </a:pPr>
            <a:r>
              <a:rPr lang="el-GR" sz="2400" dirty="0"/>
              <a:t>Πόσο πρέπει να κατέβει φωτεινή πηγή σταθερής έντασης </a:t>
            </a:r>
            <a:r>
              <a:rPr lang="en-US" sz="2400" dirty="0"/>
              <a:t>I </a:t>
            </a:r>
            <a:r>
              <a:rPr lang="el-GR" sz="2400" dirty="0"/>
              <a:t>ώστε να διπλασιαστεί ο φωτισμός μικρής επιφάνειας η οποία βρίσκεται σε απόσταση </a:t>
            </a:r>
            <a:r>
              <a:rPr lang="en-US" sz="2400" dirty="0"/>
              <a:t>h </a:t>
            </a:r>
            <a:r>
              <a:rPr lang="el-GR" sz="2400" dirty="0"/>
              <a:t>ακριβώς από κάτω ; </a:t>
            </a:r>
          </a:p>
          <a:p>
            <a:pPr>
              <a:defRPr/>
            </a:pPr>
            <a:endParaRPr lang="el-GR" sz="2000" dirty="0"/>
          </a:p>
          <a:p>
            <a:pPr>
              <a:spcAft>
                <a:spcPts val="1200"/>
              </a:spcAft>
              <a:defRPr/>
            </a:pPr>
            <a:r>
              <a:rPr lang="el-GR" sz="2400" dirty="0"/>
              <a:t>Αρχική θέση φωτεινής πηγής (πρόκειται για κατακόρυφο φωτισμό) και ισχύει : </a:t>
            </a:r>
            <a:r>
              <a:rPr lang="en-US" sz="2400" dirty="0"/>
              <a:t>B=I/h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  <a:r>
              <a:rPr lang="el-GR" sz="2400" dirty="0"/>
              <a:t>.</a:t>
            </a:r>
          </a:p>
          <a:p>
            <a:pPr>
              <a:defRPr/>
            </a:pPr>
            <a:r>
              <a:rPr lang="el-GR" sz="2400" dirty="0"/>
              <a:t>Νέα θέση της πηγής σε μικρότερο όμως ύψος </a:t>
            </a:r>
            <a:r>
              <a:rPr lang="en-US" sz="2400" dirty="0"/>
              <a:t>h’ </a:t>
            </a:r>
            <a:r>
              <a:rPr lang="el-GR" sz="2400" dirty="0"/>
              <a:t>τώρα θα ισχύει :</a:t>
            </a:r>
            <a:r>
              <a:rPr lang="en-US" sz="2400" dirty="0"/>
              <a:t> B’ = I/h’ </a:t>
            </a:r>
            <a:r>
              <a:rPr lang="en-US" sz="2400" baseline="30000" dirty="0"/>
              <a:t>2</a:t>
            </a:r>
            <a:r>
              <a:rPr lang="el-GR" sz="2400" dirty="0"/>
              <a:t> . </a:t>
            </a:r>
            <a:endParaRPr lang="el-GR" sz="2400" dirty="0" smtClean="0"/>
          </a:p>
          <a:p>
            <a:pPr marL="0" indent="344488">
              <a:buNone/>
              <a:defRPr/>
            </a:pPr>
            <a:r>
              <a:rPr lang="el-GR" sz="2400" dirty="0" smtClean="0"/>
              <a:t>Σύμφωνα </a:t>
            </a:r>
            <a:r>
              <a:rPr lang="el-GR" sz="2400" dirty="0"/>
              <a:t>με την εκφώνηση θα πρέπει Β’ =2Β και </a:t>
            </a:r>
            <a:r>
              <a:rPr lang="el-GR" sz="2400" dirty="0" smtClean="0"/>
              <a:t>έτσι</a:t>
            </a:r>
          </a:p>
          <a:p>
            <a:pPr marL="0" indent="3489325">
              <a:buNone/>
              <a:defRPr/>
            </a:pPr>
            <a:r>
              <a:rPr lang="en-US" sz="2400" dirty="0" smtClean="0"/>
              <a:t>I/h</a:t>
            </a:r>
            <a:r>
              <a:rPr lang="en-US" sz="2400" dirty="0"/>
              <a:t>’ </a:t>
            </a:r>
            <a:r>
              <a:rPr lang="en-US" sz="2400" baseline="30000" dirty="0"/>
              <a:t>2</a:t>
            </a:r>
            <a:r>
              <a:rPr lang="el-GR" sz="2400" dirty="0"/>
              <a:t> = 2</a:t>
            </a:r>
            <a:r>
              <a:rPr lang="en-US" sz="2400" dirty="0"/>
              <a:t> I/h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  <a:r>
              <a:rPr lang="el-GR" sz="2400" dirty="0"/>
              <a:t>δηλαδή </a:t>
            </a:r>
            <a:endParaRPr lang="el-GR" sz="2400" dirty="0" smtClean="0"/>
          </a:p>
          <a:p>
            <a:pPr marL="0" indent="3489325">
              <a:buNone/>
              <a:defRPr/>
            </a:pPr>
            <a:r>
              <a:rPr lang="en-US" sz="2400" dirty="0" smtClean="0"/>
              <a:t>h/h</a:t>
            </a:r>
            <a:r>
              <a:rPr lang="en-US" sz="2400" dirty="0"/>
              <a:t>’ = 1.41 </a:t>
            </a:r>
            <a:r>
              <a:rPr lang="el-GR" sz="2400" dirty="0"/>
              <a:t>οπότε </a:t>
            </a:r>
            <a:r>
              <a:rPr lang="en-US" sz="2400" dirty="0"/>
              <a:t>h’=0.71h.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54389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99592" y="-5477"/>
            <a:ext cx="7543800" cy="1431925"/>
          </a:xfrm>
        </p:spPr>
        <p:txBody>
          <a:bodyPr/>
          <a:lstStyle/>
          <a:p>
            <a:pPr algn="ctr">
              <a:defRPr/>
            </a:pPr>
            <a:r>
              <a:rPr lang="el-GR" dirty="0"/>
              <a:t>Φωτομετρία 3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556792"/>
            <a:ext cx="8497193" cy="4816475"/>
          </a:xfrm>
        </p:spPr>
        <p:txBody>
          <a:bodyPr/>
          <a:lstStyle/>
          <a:p>
            <a:pPr>
              <a:defRPr/>
            </a:pPr>
            <a:r>
              <a:rPr lang="el-GR" sz="2400" dirty="0"/>
              <a:t>Λαμπτήρας εντάσεως 16</a:t>
            </a:r>
            <a:r>
              <a:rPr lang="en-US" sz="2400" dirty="0"/>
              <a:t>Cd </a:t>
            </a:r>
            <a:r>
              <a:rPr lang="el-GR" sz="2400" dirty="0"/>
              <a:t>βρίσκεται σε ύψος ενός μέτρου από οριζόντιο τραπέζι. Σε ποιο ύψος πρέπει να τοποθετηθεί άλλος λαμπτήρας 50</a:t>
            </a:r>
            <a:r>
              <a:rPr lang="en-US" sz="2400" dirty="0"/>
              <a:t>Cd </a:t>
            </a:r>
            <a:r>
              <a:rPr lang="el-GR" sz="2400" dirty="0"/>
              <a:t>για να προκαλέσει διπλάσιο φωτισμό από τον προηγούμενο;</a:t>
            </a:r>
          </a:p>
          <a:p>
            <a:pPr>
              <a:defRPr/>
            </a:pPr>
            <a:endParaRPr lang="el-GR" sz="2400" dirty="0"/>
          </a:p>
          <a:p>
            <a:pPr>
              <a:defRPr/>
            </a:pPr>
            <a:r>
              <a:rPr lang="el-GR" sz="2400" dirty="0"/>
              <a:t>Πρόκειται για κατακόρυφο φωτισμό και έτσι ισχύει : </a:t>
            </a:r>
            <a:r>
              <a:rPr lang="en-US" sz="2400" dirty="0"/>
              <a:t>B=16Cd / (1m)</a:t>
            </a:r>
            <a:r>
              <a:rPr lang="en-US" sz="2400" baseline="30000" dirty="0"/>
              <a:t>2</a:t>
            </a:r>
            <a:r>
              <a:rPr lang="en-US" sz="2400" dirty="0"/>
              <a:t> =16 Lux</a:t>
            </a:r>
            <a:r>
              <a:rPr lang="el-GR" sz="2400" dirty="0"/>
              <a:t>.</a:t>
            </a:r>
            <a:r>
              <a:rPr lang="en-US" sz="2400" dirty="0"/>
              <a:t> </a:t>
            </a:r>
            <a:endParaRPr lang="el-GR" sz="2400" dirty="0"/>
          </a:p>
          <a:p>
            <a:pPr>
              <a:defRPr/>
            </a:pPr>
            <a:r>
              <a:rPr lang="el-GR" sz="2400" dirty="0"/>
              <a:t>Ο φωτισμός από τον άλλο λαμπτήρα</a:t>
            </a:r>
            <a:r>
              <a:rPr lang="en-US" sz="2400" dirty="0"/>
              <a:t> (</a:t>
            </a:r>
            <a:r>
              <a:rPr lang="el-GR" sz="2400" dirty="0"/>
              <a:t>σε νέο ύψος </a:t>
            </a:r>
            <a:r>
              <a:rPr lang="en-US" sz="2400" dirty="0"/>
              <a:t>x)</a:t>
            </a:r>
            <a:r>
              <a:rPr lang="el-GR" sz="2400" dirty="0"/>
              <a:t> θα πρέπει να είναι διπλάσιος από ότι πριν δηλαδή 32</a:t>
            </a:r>
            <a:r>
              <a:rPr lang="en-US" sz="2400" dirty="0"/>
              <a:t> Lux</a:t>
            </a:r>
            <a:r>
              <a:rPr lang="el-GR" sz="2400" dirty="0"/>
              <a:t>. Έτσι θα πρέπει να ισχύει : 32</a:t>
            </a:r>
            <a:r>
              <a:rPr lang="en-US" sz="2400" dirty="0"/>
              <a:t> Lux = 50Cd / x</a:t>
            </a:r>
            <a:r>
              <a:rPr lang="en-US" sz="2400" baseline="30000" dirty="0"/>
              <a:t>2 </a:t>
            </a:r>
            <a:r>
              <a:rPr lang="en-US" sz="2400" dirty="0"/>
              <a:t>. </a:t>
            </a:r>
            <a:r>
              <a:rPr lang="el-GR" sz="2400" dirty="0"/>
              <a:t>Οπότε και </a:t>
            </a:r>
            <a:r>
              <a:rPr lang="en-US" sz="2400" dirty="0"/>
              <a:t>x</a:t>
            </a:r>
            <a:r>
              <a:rPr lang="en-US" sz="2400" baseline="30000" dirty="0"/>
              <a:t>2 </a:t>
            </a:r>
            <a:r>
              <a:rPr lang="en-US" sz="2400" dirty="0"/>
              <a:t>= 50/32 = 1.56 </a:t>
            </a:r>
            <a:r>
              <a:rPr lang="el-GR" sz="2400" dirty="0"/>
              <a:t>δηλαδή το ζητούμενο νέο ύψος είναι </a:t>
            </a:r>
            <a:r>
              <a:rPr lang="en-US" sz="2400" dirty="0"/>
              <a:t>x=1.24m.</a:t>
            </a:r>
          </a:p>
        </p:txBody>
      </p:sp>
    </p:spTree>
    <p:extLst>
      <p:ext uri="{BB962C8B-B14F-4D97-AF65-F5344CB8AC3E}">
        <p14:creationId xmlns:p14="http://schemas.microsoft.com/office/powerpoint/2010/main" val="176124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dirty="0"/>
              <a:t>Φωτομετρία 4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736725"/>
            <a:ext cx="8136904" cy="3603625"/>
          </a:xfrm>
        </p:spPr>
        <p:txBody>
          <a:bodyPr/>
          <a:lstStyle/>
          <a:p>
            <a:pPr>
              <a:defRPr/>
            </a:pPr>
            <a:r>
              <a:rPr lang="el-GR" sz="2400" dirty="0" err="1"/>
              <a:t>Λουξόμετρο</a:t>
            </a:r>
            <a:r>
              <a:rPr lang="el-GR" sz="2400" dirty="0"/>
              <a:t> στην επιφάνεια της γης μετρά τον φωτισμό από τον ήλιο σε 10000</a:t>
            </a:r>
            <a:r>
              <a:rPr lang="en-US" sz="2400" dirty="0"/>
              <a:t>Lux. </a:t>
            </a:r>
            <a:r>
              <a:rPr lang="el-GR" sz="2400" dirty="0"/>
              <a:t>Εάν η μέση απόσταση γης – ήλιου είναι περίπου 1.5</a:t>
            </a:r>
            <a:r>
              <a:rPr lang="en-US" sz="2400" dirty="0"/>
              <a:t>x10</a:t>
            </a:r>
            <a:r>
              <a:rPr lang="en-US" sz="2400" baseline="30000" dirty="0"/>
              <a:t>11 </a:t>
            </a:r>
            <a:r>
              <a:rPr lang="en-US" sz="2400" dirty="0"/>
              <a:t>m </a:t>
            </a:r>
            <a:r>
              <a:rPr lang="el-GR" sz="2400" dirty="0"/>
              <a:t>να υπολογιστεί προσεγγιστικά η ένταση του ήλιου.</a:t>
            </a:r>
          </a:p>
          <a:p>
            <a:pPr>
              <a:defRPr/>
            </a:pPr>
            <a:endParaRPr lang="el-GR" sz="2400" dirty="0"/>
          </a:p>
          <a:p>
            <a:pPr>
              <a:defRPr/>
            </a:pPr>
            <a:r>
              <a:rPr lang="el-GR" sz="2400" dirty="0"/>
              <a:t>Ισχύει </a:t>
            </a:r>
            <a:r>
              <a:rPr lang="en-US" sz="2400" dirty="0"/>
              <a:t>B= I / h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  <a:r>
              <a:rPr lang="el-GR" sz="2400" dirty="0"/>
              <a:t>,</a:t>
            </a:r>
            <a:r>
              <a:rPr lang="en-US" sz="2400" dirty="0"/>
              <a:t> </a:t>
            </a:r>
            <a:r>
              <a:rPr lang="el-GR" sz="2400" dirty="0"/>
              <a:t>πρόκειται για «κάθετη» πρόσπτωση ηλιακού φωτός στο </a:t>
            </a:r>
            <a:r>
              <a:rPr lang="el-GR" sz="2400" dirty="0" err="1"/>
              <a:t>λουξόμετρο</a:t>
            </a:r>
            <a:r>
              <a:rPr lang="el-GR" sz="2400" dirty="0"/>
              <a:t> και έτσι</a:t>
            </a:r>
            <a:r>
              <a:rPr lang="en-US" sz="2400" dirty="0"/>
              <a:t> </a:t>
            </a:r>
            <a:r>
              <a:rPr lang="el-GR" sz="2400" dirty="0"/>
              <a:t>πρέπει να ισχύει : </a:t>
            </a:r>
            <a:r>
              <a:rPr lang="en-US" sz="2400" dirty="0"/>
              <a:t>I </a:t>
            </a:r>
            <a:r>
              <a:rPr lang="el-GR" sz="2400" dirty="0"/>
              <a:t>=10</a:t>
            </a:r>
            <a:r>
              <a:rPr lang="el-GR" sz="2400" baseline="30000" dirty="0"/>
              <a:t>4</a:t>
            </a:r>
            <a:r>
              <a:rPr lang="el-GR" sz="2400" dirty="0"/>
              <a:t> (1.5</a:t>
            </a:r>
            <a:r>
              <a:rPr lang="en-US" sz="2400" dirty="0"/>
              <a:t>x10</a:t>
            </a:r>
            <a:r>
              <a:rPr lang="en-US" sz="2400" baseline="30000" dirty="0"/>
              <a:t>11</a:t>
            </a:r>
            <a:r>
              <a:rPr lang="en-US" sz="2400" dirty="0"/>
              <a:t>)</a:t>
            </a:r>
            <a:r>
              <a:rPr lang="en-US" sz="2400" baseline="30000" dirty="0"/>
              <a:t>2</a:t>
            </a:r>
            <a:r>
              <a:rPr lang="el-GR" sz="2400" baseline="30000" dirty="0"/>
              <a:t> </a:t>
            </a:r>
            <a:r>
              <a:rPr lang="en-US" sz="2400" dirty="0"/>
              <a:t>=</a:t>
            </a:r>
            <a:r>
              <a:rPr lang="el-GR" sz="2400" dirty="0"/>
              <a:t> </a:t>
            </a:r>
            <a:r>
              <a:rPr lang="en-US" sz="2400" dirty="0"/>
              <a:t>2.25x10</a:t>
            </a:r>
            <a:r>
              <a:rPr lang="en-US" sz="2400" baseline="30000" dirty="0"/>
              <a:t>26</a:t>
            </a:r>
            <a:r>
              <a:rPr lang="el-GR" sz="2400" baseline="30000" dirty="0"/>
              <a:t> </a:t>
            </a:r>
            <a:r>
              <a:rPr lang="en-US" sz="2400" dirty="0"/>
              <a:t>Cd.</a:t>
            </a:r>
            <a:r>
              <a:rPr lang="el-GR" sz="2400" dirty="0"/>
              <a:t>  </a:t>
            </a:r>
            <a:r>
              <a:rPr lang="en-US" sz="2400" dirty="0"/>
              <a:t> </a:t>
            </a:r>
            <a:r>
              <a:rPr lang="el-GR" sz="2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86430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33" y="2071178"/>
            <a:ext cx="4692491" cy="1785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l-GR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Μόνο ορατή </a:t>
            </a:r>
            <a:r>
              <a:rPr lang="el-GR" sz="2200" dirty="0">
                <a:solidFill>
                  <a:prstClr val="black"/>
                </a:solidFill>
              </a:rPr>
              <a:t>περιοχή του ηλεκτρομαγνητικού φάσματος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prstClr val="black"/>
                </a:solidFill>
              </a:rPr>
              <a:t>Η </a:t>
            </a:r>
            <a:r>
              <a:rPr lang="el-GR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ευαισθησία</a:t>
            </a:r>
            <a:r>
              <a:rPr lang="el-GR" sz="2200" dirty="0">
                <a:solidFill>
                  <a:prstClr val="black"/>
                </a:solidFill>
              </a:rPr>
              <a:t> του οφθαλμού είναι διαφορετική για  διαφορετικά μήκη κύματος </a:t>
            </a:r>
            <a:r>
              <a:rPr lang="el-G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   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V(</a:t>
            </a:r>
            <a:r>
              <a:rPr lang="el-G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λ)</a:t>
            </a:r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4786" y="161734"/>
            <a:ext cx="38611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32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BACC6"/>
                  </a:outerShdw>
                </a:effectLst>
                <a:latin typeface="Calibri"/>
              </a:rPr>
              <a:t>Φωτομετρικά μεγέθη</a:t>
            </a:r>
            <a:endParaRPr lang="en-US" sz="3200" b="1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BACC6"/>
                </a:outerShdw>
              </a:effectLst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120" y="4556764"/>
            <a:ext cx="517814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2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Ψυχοφυσικό</a:t>
            </a:r>
            <a:r>
              <a:rPr lang="el-GR" sz="20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σύστημα φωτομετρικών μονάδων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π.χ.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1cd, 1lm, 1lux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90600" y="3872194"/>
            <a:ext cx="0" cy="731520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415357" y="4850252"/>
            <a:ext cx="548640" cy="0"/>
          </a:xfrm>
          <a:prstGeom prst="straightConnector1">
            <a:avLst/>
          </a:prstGeom>
          <a:ln>
            <a:solidFill>
              <a:srgbClr val="66FF66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20810" y="4650197"/>
            <a:ext cx="2900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2000" dirty="0">
                <a:solidFill>
                  <a:prstClr val="black"/>
                </a:solidFill>
                <a:latin typeface="Calibri"/>
              </a:rPr>
              <a:t>Μονο </a:t>
            </a:r>
            <a:r>
              <a:rPr lang="el-GR" sz="20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ΟΡΑΤΗ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 ακτινοβολία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3233" y="5560861"/>
            <a:ext cx="457522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Φυσικό</a:t>
            </a:r>
            <a:r>
              <a:rPr lang="el-GR" sz="2000" b="1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σύστημα φωτομετρικών μονάδων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π.χ.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1w/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sterad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, 1W, 1W/m</a:t>
            </a:r>
            <a:r>
              <a:rPr lang="en-US" baseline="30000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095317" y="5875772"/>
            <a:ext cx="640080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96305" y="5691409"/>
            <a:ext cx="2987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Οποιαδήποτε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 ακτινοβολία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1" y="1527314"/>
            <a:ext cx="3682912" cy="245504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860533" y="3998837"/>
            <a:ext cx="3972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https://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en.wikipedia.org/wiki/Abbe_number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4786" y="981846"/>
            <a:ext cx="79230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Ποσοτικοποιουν την αίσθηση που δημιουργεί η ακτινοβολία στον ανθρώπινο οφθαλμό</a:t>
            </a:r>
          </a:p>
        </p:txBody>
      </p:sp>
      <p:sp>
        <p:nvSpPr>
          <p:cNvPr id="21" name="Oval 20"/>
          <p:cNvSpPr/>
          <p:nvPr/>
        </p:nvSpPr>
        <p:spPr>
          <a:xfrm>
            <a:off x="1988629" y="3407628"/>
            <a:ext cx="830771" cy="5747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736414" y="2221353"/>
            <a:ext cx="3588186" cy="16349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7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dirty="0"/>
              <a:t>Φωτομετρία 5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06056" y="1916832"/>
            <a:ext cx="7969250" cy="3746500"/>
          </a:xfrm>
        </p:spPr>
        <p:txBody>
          <a:bodyPr/>
          <a:lstStyle/>
          <a:p>
            <a:pPr>
              <a:defRPr/>
            </a:pPr>
            <a:r>
              <a:rPr lang="el-GR" sz="2400" dirty="0"/>
              <a:t>Να βρεθεί το πηλίκο των φωτισμών που προκαλεί ο ήλιος σε ένα τόπο όταν ο ήλιος βρίσκεται στο ζενίθ του τόπου και όταν είναι σε (γωνιακό) ύψος 30</a:t>
            </a:r>
            <a:r>
              <a:rPr lang="el-GR" sz="2400" baseline="30000" dirty="0"/>
              <a:t>ο</a:t>
            </a:r>
            <a:r>
              <a:rPr lang="el-GR" sz="2400" dirty="0"/>
              <a:t> πάνω από τον ορίζοντα.</a:t>
            </a:r>
          </a:p>
          <a:p>
            <a:pPr>
              <a:defRPr/>
            </a:pPr>
            <a:endParaRPr lang="el-GR" sz="2400" dirty="0"/>
          </a:p>
          <a:p>
            <a:pPr>
              <a:defRPr/>
            </a:pPr>
            <a:r>
              <a:rPr lang="el-GR" sz="2400" dirty="0"/>
              <a:t>Ο ήλιος κατακόρυφα δημιουργεί φωτισμό : Β = Ι/</a:t>
            </a:r>
            <a:r>
              <a:rPr lang="en-US" sz="2400" dirty="0"/>
              <a:t>L</a:t>
            </a:r>
            <a:r>
              <a:rPr lang="en-US" sz="2400" baseline="30000" dirty="0"/>
              <a:t>2</a:t>
            </a:r>
            <a:endParaRPr lang="en-US" sz="2400" dirty="0"/>
          </a:p>
          <a:p>
            <a:pPr>
              <a:defRPr/>
            </a:pPr>
            <a:r>
              <a:rPr lang="el-GR" sz="2400" dirty="0"/>
              <a:t>Ο ήλιος σε γωνία 30</a:t>
            </a:r>
            <a:r>
              <a:rPr lang="el-GR" sz="2400" baseline="30000" dirty="0"/>
              <a:t>ο</a:t>
            </a:r>
            <a:r>
              <a:rPr lang="el-GR" sz="2400" dirty="0"/>
              <a:t> από ορίζοντα Β’ = (Ι/</a:t>
            </a:r>
            <a:r>
              <a:rPr lang="en-US" sz="2400" dirty="0"/>
              <a:t>L</a:t>
            </a:r>
            <a:r>
              <a:rPr lang="en-US" sz="2400" baseline="30000" dirty="0"/>
              <a:t>2</a:t>
            </a:r>
            <a:r>
              <a:rPr lang="en-US" sz="2400" dirty="0"/>
              <a:t>) </a:t>
            </a:r>
            <a:r>
              <a:rPr lang="el-GR" sz="2400" dirty="0"/>
              <a:t>συν60</a:t>
            </a:r>
            <a:r>
              <a:rPr lang="el-GR" sz="2400" baseline="30000" dirty="0"/>
              <a:t>ο</a:t>
            </a:r>
            <a:r>
              <a:rPr lang="el-GR" sz="2400" dirty="0"/>
              <a:t> και έτσι ισχύει Β/Β’ = 1/συν60</a:t>
            </a:r>
            <a:r>
              <a:rPr lang="el-GR" sz="2400" baseline="30000" dirty="0"/>
              <a:t>ο </a:t>
            </a:r>
            <a:r>
              <a:rPr lang="el-GR" sz="2400" dirty="0"/>
              <a:t>=1/0.5 = 2. </a:t>
            </a:r>
          </a:p>
        </p:txBody>
      </p:sp>
    </p:spTree>
    <p:extLst>
      <p:ext uri="{BB962C8B-B14F-4D97-AF65-F5344CB8AC3E}">
        <p14:creationId xmlns:p14="http://schemas.microsoft.com/office/powerpoint/2010/main" val="2207148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dirty="0"/>
              <a:t>Φωτομετρία 6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1736725"/>
            <a:ext cx="7969250" cy="4114800"/>
          </a:xfrm>
        </p:spPr>
        <p:txBody>
          <a:bodyPr/>
          <a:lstStyle/>
          <a:p>
            <a:pPr>
              <a:defRPr/>
            </a:pPr>
            <a:r>
              <a:rPr lang="el-GR" sz="2400" dirty="0"/>
              <a:t>Φωτογραφικό φλας με ισχύ 40</a:t>
            </a:r>
            <a:r>
              <a:rPr lang="en-US" sz="2400" dirty="0"/>
              <a:t>Watt </a:t>
            </a:r>
            <a:r>
              <a:rPr lang="el-GR" sz="2400" dirty="0"/>
              <a:t>έχει απόδοση 11</a:t>
            </a:r>
            <a:r>
              <a:rPr lang="en-US" sz="2400" dirty="0" err="1"/>
              <a:t>Lm</a:t>
            </a:r>
            <a:r>
              <a:rPr lang="en-US" sz="2400" dirty="0"/>
              <a:t>/Watt. </a:t>
            </a:r>
            <a:r>
              <a:rPr lang="el-GR" sz="2400" dirty="0"/>
              <a:t>Να υπολογιστεί σε ποια ακριβώς απόσταση από το φλας ο φωτισμός υπολογίζεται σε 5</a:t>
            </a:r>
            <a:r>
              <a:rPr lang="en-US" sz="2400" dirty="0"/>
              <a:t>Lux.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l-GR" sz="2400" dirty="0"/>
              <a:t>Η</a:t>
            </a:r>
            <a:r>
              <a:rPr lang="en-US" sz="2400" dirty="0"/>
              <a:t> </a:t>
            </a:r>
            <a:r>
              <a:rPr lang="el-GR" sz="2400" dirty="0"/>
              <a:t>συνολική φωτεινή ροή του φλας υπολογίζεται σε 11</a:t>
            </a:r>
            <a:r>
              <a:rPr lang="en-US" sz="2400" dirty="0" err="1"/>
              <a:t>Lm</a:t>
            </a:r>
            <a:r>
              <a:rPr lang="en-US" sz="2400" dirty="0"/>
              <a:t>/Watt x </a:t>
            </a:r>
            <a:r>
              <a:rPr lang="el-GR" sz="2400" dirty="0"/>
              <a:t>40</a:t>
            </a:r>
            <a:r>
              <a:rPr lang="en-US" sz="2400" dirty="0"/>
              <a:t>Watt=</a:t>
            </a:r>
            <a:r>
              <a:rPr lang="el-GR" sz="2400" dirty="0"/>
              <a:t>440</a:t>
            </a:r>
            <a:r>
              <a:rPr lang="en-US" sz="2400" dirty="0" err="1"/>
              <a:t>Lm</a:t>
            </a:r>
            <a:r>
              <a:rPr lang="en-US" sz="2400" dirty="0"/>
              <a:t>. </a:t>
            </a:r>
            <a:r>
              <a:rPr lang="el-GR" sz="2400" dirty="0"/>
              <a:t>Επίσης και διότι ισχύει </a:t>
            </a:r>
            <a:r>
              <a:rPr lang="el-GR" sz="2400" dirty="0" err="1"/>
              <a:t>Φ</a:t>
            </a:r>
            <a:r>
              <a:rPr lang="el-GR" sz="2400" baseline="-25000" dirty="0" err="1"/>
              <a:t>ολική</a:t>
            </a:r>
            <a:r>
              <a:rPr lang="el-GR" sz="2400" dirty="0"/>
              <a:t>=4π</a:t>
            </a:r>
            <a:r>
              <a:rPr lang="en-US" sz="2400" dirty="0"/>
              <a:t>I</a:t>
            </a:r>
            <a:r>
              <a:rPr lang="el-GR" sz="2400" dirty="0"/>
              <a:t> υπολογίζεται η ένταση </a:t>
            </a:r>
            <a:r>
              <a:rPr lang="en-US" sz="2400" dirty="0"/>
              <a:t>I </a:t>
            </a:r>
            <a:r>
              <a:rPr lang="el-GR" sz="2400" dirty="0"/>
              <a:t>του φλας ως </a:t>
            </a:r>
            <a:r>
              <a:rPr lang="en-US" sz="2400" dirty="0"/>
              <a:t>I=440Lm/4</a:t>
            </a:r>
            <a:r>
              <a:rPr lang="el-GR" sz="2400" dirty="0"/>
              <a:t>π= 35</a:t>
            </a:r>
            <a:r>
              <a:rPr lang="en-US" sz="2400" dirty="0"/>
              <a:t>Cd.</a:t>
            </a:r>
          </a:p>
          <a:p>
            <a:pPr>
              <a:defRPr/>
            </a:pPr>
            <a:r>
              <a:rPr lang="el-GR" sz="2400" dirty="0"/>
              <a:t>Η απόσταση </a:t>
            </a:r>
            <a:r>
              <a:rPr lang="en-US" sz="2400" dirty="0"/>
              <a:t>x </a:t>
            </a:r>
            <a:r>
              <a:rPr lang="el-GR" sz="2400" dirty="0"/>
              <a:t>βρίσκεται από τη σχέση </a:t>
            </a:r>
            <a:r>
              <a:rPr lang="en-US" sz="2400" dirty="0"/>
              <a:t>B=I/x</a:t>
            </a:r>
            <a:r>
              <a:rPr lang="en-US" sz="2400" baseline="30000" dirty="0"/>
              <a:t>2</a:t>
            </a:r>
            <a:r>
              <a:rPr lang="el-GR" sz="2400" dirty="0"/>
              <a:t> δηλαδή 5=35/</a:t>
            </a:r>
            <a:r>
              <a:rPr lang="en-US" sz="2400" dirty="0"/>
              <a:t>x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  <a:r>
              <a:rPr lang="el-GR" sz="2400" dirty="0"/>
              <a:t>και έτσι </a:t>
            </a:r>
            <a:r>
              <a:rPr lang="en-US" sz="2400" dirty="0"/>
              <a:t>x</a:t>
            </a:r>
            <a:r>
              <a:rPr lang="en-US" sz="2400" baseline="30000" dirty="0"/>
              <a:t>2</a:t>
            </a:r>
            <a:r>
              <a:rPr lang="en-US" sz="2400" dirty="0"/>
              <a:t>=35/5=7 </a:t>
            </a:r>
            <a:r>
              <a:rPr lang="el-GR" sz="2400" dirty="0"/>
              <a:t>δηλαδή </a:t>
            </a:r>
            <a:r>
              <a:rPr lang="en-US" sz="2400" dirty="0"/>
              <a:t>x=2.6m</a:t>
            </a:r>
            <a:r>
              <a:rPr lang="el-GR" sz="2400" dirty="0"/>
              <a:t>.  </a:t>
            </a:r>
            <a:r>
              <a:rPr lang="en-US" sz="2400" dirty="0"/>
              <a:t> </a:t>
            </a:r>
            <a:r>
              <a:rPr lang="el-G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14127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33872" y="0"/>
            <a:ext cx="7543800" cy="1431925"/>
          </a:xfrm>
        </p:spPr>
        <p:txBody>
          <a:bodyPr/>
          <a:lstStyle/>
          <a:p>
            <a:pPr algn="ctr">
              <a:defRPr/>
            </a:pPr>
            <a:r>
              <a:rPr lang="el-GR" dirty="0"/>
              <a:t>Φωτομετρία 7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3568" y="1736725"/>
            <a:ext cx="7855024" cy="4114800"/>
          </a:xfrm>
        </p:spPr>
        <p:txBody>
          <a:bodyPr/>
          <a:lstStyle/>
          <a:p>
            <a:pPr>
              <a:defRPr/>
            </a:pPr>
            <a:r>
              <a:rPr lang="el-GR" sz="2400" dirty="0"/>
              <a:t>Σημειακή φωτεινή πηγή 100</a:t>
            </a:r>
            <a:r>
              <a:rPr lang="en-US" sz="2400" dirty="0"/>
              <a:t>Cd </a:t>
            </a:r>
            <a:r>
              <a:rPr lang="el-GR" sz="2400" dirty="0"/>
              <a:t>βρίσκεται σε απόσταση ενός μέτρου από φωτογραφικό φακό του οποίου το άνοιγμα έστω ότι έχει διάμετρο 5</a:t>
            </a:r>
            <a:r>
              <a:rPr lang="en-US" sz="2400" dirty="0"/>
              <a:t>cm. </a:t>
            </a:r>
            <a:r>
              <a:rPr lang="el-GR" sz="2400" dirty="0"/>
              <a:t>Πόση είναι η φωτεινή ροή που εισέρχεται στο εσωτερικό της φωτογραφικής μηχανής ;</a:t>
            </a:r>
            <a:endParaRPr lang="en-US" sz="2400" dirty="0"/>
          </a:p>
          <a:p>
            <a:pPr>
              <a:defRPr/>
            </a:pPr>
            <a:endParaRPr lang="el-GR" sz="2400" dirty="0"/>
          </a:p>
          <a:p>
            <a:pPr>
              <a:defRPr/>
            </a:pPr>
            <a:r>
              <a:rPr lang="el-GR" sz="2400" dirty="0"/>
              <a:t>Ο υπολογισμός της στερεάς γωνίας που αντιστοιχεί στη συγκεκριμένη γεωμετρία είναι : </a:t>
            </a:r>
            <a:r>
              <a:rPr lang="en-US" sz="2400" dirty="0"/>
              <a:t>d</a:t>
            </a:r>
            <a:r>
              <a:rPr lang="el-GR" sz="2400" dirty="0"/>
              <a:t>Ω=</a:t>
            </a:r>
            <a:r>
              <a:rPr lang="en-US" sz="2400" dirty="0" err="1"/>
              <a:t>dS</a:t>
            </a:r>
            <a:r>
              <a:rPr lang="en-US" sz="2400" dirty="0"/>
              <a:t>/r</a:t>
            </a:r>
            <a:r>
              <a:rPr lang="en-US" sz="2400" baseline="30000" dirty="0"/>
              <a:t>2</a:t>
            </a:r>
            <a:r>
              <a:rPr lang="en-US" sz="2400" dirty="0"/>
              <a:t>=</a:t>
            </a:r>
            <a:r>
              <a:rPr lang="el-GR" sz="2400" dirty="0"/>
              <a:t>(π/4)(0.05/1)</a:t>
            </a:r>
            <a:r>
              <a:rPr lang="el-GR" sz="2400" baseline="30000" dirty="0"/>
              <a:t>2</a:t>
            </a:r>
            <a:r>
              <a:rPr lang="el-GR" sz="2400" dirty="0"/>
              <a:t>=</a:t>
            </a:r>
            <a:r>
              <a:rPr lang="en-US" sz="2400" dirty="0"/>
              <a:t>0.00196.</a:t>
            </a:r>
            <a:r>
              <a:rPr lang="el-GR" sz="2400" dirty="0"/>
              <a:t> Από την σχέση</a:t>
            </a:r>
            <a:r>
              <a:rPr lang="en-US" sz="2400" dirty="0"/>
              <a:t> d</a:t>
            </a:r>
            <a:r>
              <a:rPr lang="el-GR" sz="2400" dirty="0"/>
              <a:t>Φ=</a:t>
            </a:r>
            <a:r>
              <a:rPr lang="en-US" sz="2400" dirty="0"/>
              <a:t>I d</a:t>
            </a:r>
            <a:r>
              <a:rPr lang="el-GR" sz="2400" dirty="0"/>
              <a:t>Ω=100</a:t>
            </a:r>
            <a:r>
              <a:rPr lang="en-US" sz="2400" dirty="0"/>
              <a:t>x0.00196=0.2Lumen. 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9517700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dirty="0"/>
              <a:t>Φωτομετρία 8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sz="2400" dirty="0"/>
              <a:t>Φωτεινή πηγή δημιουργεί φωτισμό </a:t>
            </a:r>
            <a:r>
              <a:rPr lang="en-US" sz="2400" dirty="0"/>
              <a:t>10Lux </a:t>
            </a:r>
            <a:r>
              <a:rPr lang="el-GR" sz="2400" dirty="0"/>
              <a:t>από απόσταση 1</a:t>
            </a:r>
            <a:r>
              <a:rPr lang="en-US" sz="2400" dirty="0"/>
              <a:t>m. </a:t>
            </a:r>
            <a:r>
              <a:rPr lang="el-GR" sz="2400" dirty="0"/>
              <a:t>Πόσος είναι ο φωτισμός από την ίδια ακριβώς πηγή στη μισή όμως τώρα απόσταση ;</a:t>
            </a:r>
          </a:p>
          <a:p>
            <a:pPr>
              <a:defRPr/>
            </a:pPr>
            <a:endParaRPr lang="el-GR" sz="2400" dirty="0"/>
          </a:p>
          <a:p>
            <a:pPr>
              <a:defRPr/>
            </a:pPr>
            <a:r>
              <a:rPr lang="el-GR" sz="2400" dirty="0"/>
              <a:t>Πρόκειται για φωτισμό όταν οι ακτίνες προσπίπτουν κάθετα. Έτσι ισχύει : </a:t>
            </a:r>
            <a:r>
              <a:rPr lang="en-US" sz="2400" dirty="0"/>
              <a:t>B=I/1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  <a:r>
              <a:rPr lang="el-GR" sz="2400" dirty="0"/>
              <a:t>και  </a:t>
            </a:r>
            <a:r>
              <a:rPr lang="en-US" sz="2400" dirty="0"/>
              <a:t>I=(10)1=10Cd. </a:t>
            </a:r>
            <a:r>
              <a:rPr lang="el-GR" sz="2400" dirty="0"/>
              <a:t>Οπότε ο νέος φωτισμός από την ίδια πηγή είναι :</a:t>
            </a:r>
            <a:r>
              <a:rPr lang="en-US" sz="2400" dirty="0"/>
              <a:t> B’=10/(0.5)</a:t>
            </a:r>
            <a:r>
              <a:rPr lang="en-US" sz="2400" baseline="30000" dirty="0"/>
              <a:t>2</a:t>
            </a:r>
            <a:r>
              <a:rPr lang="en-US" sz="2400" dirty="0"/>
              <a:t> =10/(0.25)=40Lux.</a:t>
            </a:r>
            <a:r>
              <a:rPr lang="el-GR" sz="2400" dirty="0"/>
              <a:t> Δηλαδή τώρα, στη νέα απόσταση, ο φωτισμός τετραπλασιάστηκε.</a:t>
            </a:r>
          </a:p>
        </p:txBody>
      </p:sp>
    </p:spTree>
    <p:extLst>
      <p:ext uri="{BB962C8B-B14F-4D97-AF65-F5344CB8AC3E}">
        <p14:creationId xmlns:p14="http://schemas.microsoft.com/office/powerpoint/2010/main" val="11477275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dirty="0"/>
              <a:t>Φωτομετρία 9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sz="2400" dirty="0"/>
              <a:t>Φωτεινή πηγή προκαλεί σε δάπεδο (υπό κάθετη πρόσπτωση) φωτισμό 80</a:t>
            </a:r>
            <a:r>
              <a:rPr lang="en-US" sz="2400" dirty="0"/>
              <a:t>Lux. </a:t>
            </a:r>
            <a:r>
              <a:rPr lang="el-GR" sz="2400" dirty="0"/>
              <a:t>Να υπολογιστεί ο φωτισμός Β</a:t>
            </a:r>
            <a:r>
              <a:rPr lang="en-US" sz="2400" dirty="0"/>
              <a:t>’</a:t>
            </a:r>
            <a:r>
              <a:rPr lang="el-GR" sz="2400" dirty="0"/>
              <a:t> σε άλλο σημείο του ίδιου δαπέδου όπου οι ακτίνες προσπίπτουν υπό γωνία 60</a:t>
            </a:r>
            <a:r>
              <a:rPr lang="el-GR" sz="2400" baseline="30000" dirty="0"/>
              <a:t>ο</a:t>
            </a:r>
            <a:r>
              <a:rPr lang="el-GR" sz="2400" dirty="0"/>
              <a:t>.</a:t>
            </a:r>
            <a:endParaRPr lang="en-US" sz="2400" dirty="0"/>
          </a:p>
          <a:p>
            <a:pPr>
              <a:defRPr/>
            </a:pPr>
            <a:endParaRPr lang="el-GR" sz="2400" dirty="0"/>
          </a:p>
          <a:p>
            <a:pPr>
              <a:defRPr/>
            </a:pPr>
            <a:r>
              <a:rPr lang="el-GR" sz="2400" dirty="0"/>
              <a:t>Από το φωτισμό της κάθετης πρόσπτωσης ισχύει 80</a:t>
            </a:r>
            <a:r>
              <a:rPr lang="en-US" sz="2400" dirty="0"/>
              <a:t>Lux= I/h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  <a:r>
              <a:rPr lang="el-GR" sz="2400" dirty="0"/>
              <a:t>δηλαδή ισχύει </a:t>
            </a:r>
            <a:r>
              <a:rPr lang="en-US" sz="2400" dirty="0"/>
              <a:t>I=80 h</a:t>
            </a:r>
            <a:r>
              <a:rPr lang="en-US" sz="2400" baseline="30000" dirty="0"/>
              <a:t>2</a:t>
            </a:r>
            <a:r>
              <a:rPr lang="el-GR" sz="2400" dirty="0"/>
              <a:t> . Ο (πλάγιος) φωτισμός σε άλλο σημείο είναι Β’=</a:t>
            </a:r>
            <a:r>
              <a:rPr lang="en-US" sz="2400" dirty="0"/>
              <a:t>(</a:t>
            </a:r>
            <a:r>
              <a:rPr lang="el-GR" sz="2400" dirty="0"/>
              <a:t>Ι/</a:t>
            </a:r>
            <a:r>
              <a:rPr lang="en-US" sz="2400" dirty="0"/>
              <a:t>x</a:t>
            </a:r>
            <a:r>
              <a:rPr lang="en-US" sz="2400" baseline="30000" dirty="0"/>
              <a:t>2</a:t>
            </a:r>
            <a:r>
              <a:rPr lang="en-US" sz="2400" dirty="0"/>
              <a:t>)</a:t>
            </a:r>
            <a:r>
              <a:rPr lang="el-GR" sz="2400" dirty="0"/>
              <a:t>συν60</a:t>
            </a:r>
            <a:r>
              <a:rPr lang="el-GR" sz="2400" baseline="30000" dirty="0"/>
              <a:t>ο</a:t>
            </a:r>
            <a:r>
              <a:rPr lang="el-GR" sz="2400" dirty="0"/>
              <a:t> = 80 (</a:t>
            </a:r>
            <a:r>
              <a:rPr lang="en-US" sz="2400" dirty="0"/>
              <a:t>h/x)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  <a:r>
              <a:rPr lang="el-GR" sz="2400" dirty="0"/>
              <a:t>συν60</a:t>
            </a:r>
            <a:r>
              <a:rPr lang="el-GR" sz="2400" baseline="30000" dirty="0"/>
              <a:t>ο</a:t>
            </a:r>
            <a:r>
              <a:rPr lang="el-GR" sz="2400" dirty="0"/>
              <a:t> =80 (συν60</a:t>
            </a:r>
            <a:r>
              <a:rPr lang="el-GR" sz="2400" baseline="30000" dirty="0"/>
              <a:t>ο</a:t>
            </a:r>
            <a:r>
              <a:rPr lang="el-GR" sz="2400" dirty="0"/>
              <a:t>)</a:t>
            </a:r>
            <a:r>
              <a:rPr lang="el-GR" sz="2400" baseline="30000" dirty="0"/>
              <a:t>2</a:t>
            </a:r>
            <a:r>
              <a:rPr lang="el-GR" sz="2400" dirty="0"/>
              <a:t> συν60</a:t>
            </a:r>
            <a:r>
              <a:rPr lang="el-GR" sz="2400" baseline="30000" dirty="0"/>
              <a:t>ο</a:t>
            </a:r>
            <a:r>
              <a:rPr lang="el-GR" sz="2400" dirty="0"/>
              <a:t> =80 (0.5)</a:t>
            </a:r>
            <a:r>
              <a:rPr lang="el-GR" sz="2400" baseline="30000" dirty="0"/>
              <a:t>3</a:t>
            </a:r>
            <a:r>
              <a:rPr lang="el-GR" sz="2400" dirty="0"/>
              <a:t>=80/8=10</a:t>
            </a:r>
            <a:r>
              <a:rPr lang="en-US" sz="2400" dirty="0"/>
              <a:t>Lux.</a:t>
            </a:r>
            <a:r>
              <a:rPr lang="el-GR" sz="2400" dirty="0"/>
              <a:t>    </a:t>
            </a:r>
            <a:r>
              <a:rPr lang="en-US" sz="2400" dirty="0"/>
              <a:t> 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1894832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dirty="0"/>
              <a:t>Φωτομετρία 10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55576" y="1772816"/>
            <a:ext cx="7543800" cy="4114800"/>
          </a:xfrm>
        </p:spPr>
        <p:txBody>
          <a:bodyPr/>
          <a:lstStyle/>
          <a:p>
            <a:pPr>
              <a:defRPr/>
            </a:pPr>
            <a:r>
              <a:rPr lang="el-GR" sz="2400" dirty="0"/>
              <a:t>Δυο φωτεινές πηγές με διαφορετικές εντάσεις</a:t>
            </a:r>
            <a:r>
              <a:rPr lang="en-US" sz="2400" dirty="0"/>
              <a:t> I</a:t>
            </a:r>
            <a:r>
              <a:rPr lang="en-US" sz="2400" baseline="-25000" dirty="0"/>
              <a:t>1 </a:t>
            </a:r>
            <a:r>
              <a:rPr lang="el-GR" sz="2400" dirty="0"/>
              <a:t>και </a:t>
            </a:r>
            <a:r>
              <a:rPr lang="en-US" sz="2400" dirty="0"/>
              <a:t>I</a:t>
            </a:r>
            <a:r>
              <a:rPr lang="en-US" sz="2400" baseline="-25000" dirty="0"/>
              <a:t>2</a:t>
            </a:r>
            <a:r>
              <a:rPr lang="el-GR" sz="2400" dirty="0"/>
              <a:t> βρίσκονται σε οριζόντια θέση και σε απόσταση 6</a:t>
            </a:r>
            <a:r>
              <a:rPr lang="en-US" sz="2400" dirty="0"/>
              <a:t>m. </a:t>
            </a:r>
            <a:r>
              <a:rPr lang="el-GR" sz="2400" dirty="0"/>
              <a:t>Σε απόσταση δυο μέτρων από την πιο αδύναμη πηγή τοποθετείται κατακόρυφο </a:t>
            </a:r>
            <a:r>
              <a:rPr lang="el-GR" sz="2400" dirty="0" err="1"/>
              <a:t>πέτασμα</a:t>
            </a:r>
            <a:r>
              <a:rPr lang="el-GR" sz="2400" dirty="0"/>
              <a:t> και έτσι δημιουργείται </a:t>
            </a:r>
            <a:r>
              <a:rPr lang="el-GR" sz="2400" dirty="0" err="1"/>
              <a:t>ισοφωτισμός</a:t>
            </a:r>
            <a:r>
              <a:rPr lang="el-GR" sz="2400" dirty="0"/>
              <a:t>. Να υπολογιστεί το πηλίκο των δυο εντάσεων.</a:t>
            </a:r>
          </a:p>
          <a:p>
            <a:pPr>
              <a:defRPr/>
            </a:pPr>
            <a:endParaRPr lang="el-GR" sz="2400" dirty="0"/>
          </a:p>
          <a:p>
            <a:pPr>
              <a:defRPr/>
            </a:pPr>
            <a:r>
              <a:rPr lang="el-GR" sz="2400" dirty="0"/>
              <a:t>Συνθήκη </a:t>
            </a:r>
            <a:r>
              <a:rPr lang="el-GR" sz="2400" dirty="0" err="1"/>
              <a:t>ισοφωτισμού</a:t>
            </a:r>
            <a:r>
              <a:rPr lang="el-GR" sz="2400" dirty="0"/>
              <a:t> σημαίνει </a:t>
            </a:r>
            <a:r>
              <a:rPr lang="en-US" sz="2400" dirty="0"/>
              <a:t>: B</a:t>
            </a:r>
            <a:r>
              <a:rPr lang="en-US" sz="2400" baseline="-25000" dirty="0"/>
              <a:t>1</a:t>
            </a:r>
            <a:r>
              <a:rPr lang="en-US" sz="2400" dirty="0"/>
              <a:t> = B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  <a:r>
              <a:rPr lang="el-GR" sz="2400" dirty="0"/>
              <a:t>και έτσι ισχύει</a:t>
            </a:r>
            <a:r>
              <a:rPr lang="en-US" sz="2400" dirty="0"/>
              <a:t> :</a:t>
            </a:r>
            <a:r>
              <a:rPr lang="el-GR" sz="2400" dirty="0"/>
              <a:t> </a:t>
            </a:r>
            <a:r>
              <a:rPr lang="en-US" sz="2400" dirty="0"/>
              <a:t>I</a:t>
            </a:r>
            <a:r>
              <a:rPr lang="en-US" sz="2400" baseline="-25000" dirty="0"/>
              <a:t>1 </a:t>
            </a:r>
            <a:r>
              <a:rPr lang="el-GR" sz="2400" dirty="0"/>
              <a:t>/2</a:t>
            </a:r>
            <a:r>
              <a:rPr lang="el-GR" sz="2400" baseline="30000" dirty="0"/>
              <a:t>2 =</a:t>
            </a:r>
            <a:r>
              <a:rPr lang="el-GR" sz="2400" dirty="0"/>
              <a:t> </a:t>
            </a:r>
            <a:r>
              <a:rPr lang="en-US" sz="2400" dirty="0"/>
              <a:t>I</a:t>
            </a:r>
            <a:r>
              <a:rPr lang="en-US" sz="2400" baseline="-25000" dirty="0"/>
              <a:t>2</a:t>
            </a:r>
            <a:r>
              <a:rPr lang="el-GR" sz="2400" baseline="-25000" dirty="0"/>
              <a:t> </a:t>
            </a:r>
            <a:r>
              <a:rPr lang="el-GR" sz="2400" dirty="0"/>
              <a:t>/4</a:t>
            </a:r>
            <a:r>
              <a:rPr lang="el-GR" sz="2400" baseline="30000" dirty="0"/>
              <a:t>2 </a:t>
            </a:r>
            <a:r>
              <a:rPr lang="el-GR" sz="2400" dirty="0"/>
              <a:t>δηλαδή</a:t>
            </a:r>
            <a:r>
              <a:rPr lang="en-US" sz="2400" dirty="0"/>
              <a:t> I</a:t>
            </a:r>
            <a:r>
              <a:rPr lang="en-US" sz="2400" baseline="-25000" dirty="0"/>
              <a:t>1 </a:t>
            </a:r>
            <a:r>
              <a:rPr lang="en-US" sz="2400" dirty="0"/>
              <a:t>/</a:t>
            </a:r>
            <a:r>
              <a:rPr lang="el-GR" sz="2400" dirty="0"/>
              <a:t> </a:t>
            </a:r>
            <a:r>
              <a:rPr lang="en-US" sz="2400" dirty="0"/>
              <a:t>I</a:t>
            </a:r>
            <a:r>
              <a:rPr lang="en-US" sz="2400" baseline="-25000" dirty="0"/>
              <a:t>2 </a:t>
            </a:r>
            <a:r>
              <a:rPr lang="en-US" sz="2400" dirty="0"/>
              <a:t>=1/4.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962310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dirty="0"/>
              <a:t>Φωτομετρία </a:t>
            </a:r>
            <a:r>
              <a:rPr lang="en-US" dirty="0"/>
              <a:t>1</a:t>
            </a:r>
            <a:r>
              <a:rPr lang="el-GR" dirty="0"/>
              <a:t>1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1916832"/>
            <a:ext cx="7897813" cy="4276725"/>
          </a:xfrm>
        </p:spPr>
        <p:txBody>
          <a:bodyPr/>
          <a:lstStyle/>
          <a:p>
            <a:pPr>
              <a:defRPr/>
            </a:pPr>
            <a:r>
              <a:rPr lang="el-GR" sz="2400" dirty="0"/>
              <a:t>Σε φωτογραφικό στούντιο φωτεινή πηγή βρίσκεται σε ύψος 1.5</a:t>
            </a:r>
            <a:r>
              <a:rPr lang="en-US" sz="2400" dirty="0"/>
              <a:t>m </a:t>
            </a:r>
            <a:r>
              <a:rPr lang="el-GR" sz="2400" dirty="0"/>
              <a:t>πάνω από τράπεζα εργασίας. Σε ποια θέση πάνω από την πηγή πρέπει να τοποθετηθεί (οριζόντια) επίπεδο κάτοπτρο ώστε ο κάθετος φωτισμός στη τράπεζα να αυξηθεί κατά 50% από ότι πριν ;</a:t>
            </a:r>
          </a:p>
          <a:p>
            <a:pPr>
              <a:defRPr/>
            </a:pPr>
            <a:endParaRPr lang="el-GR" sz="2400" dirty="0"/>
          </a:p>
          <a:p>
            <a:pPr>
              <a:defRPr/>
            </a:pPr>
            <a:r>
              <a:rPr lang="el-GR" sz="2400" dirty="0"/>
              <a:t>Το είδωλο της πηγής απέχει απόσταση 1.5+2</a:t>
            </a:r>
            <a:r>
              <a:rPr lang="en-US" sz="2400" dirty="0"/>
              <a:t>x </a:t>
            </a:r>
            <a:r>
              <a:rPr lang="el-GR" sz="2400" dirty="0"/>
              <a:t>από την τράπεζα. Ισχύει η σχέση </a:t>
            </a:r>
            <a:r>
              <a:rPr lang="en-US" sz="2400" dirty="0"/>
              <a:t>I/(1.5)</a:t>
            </a:r>
            <a:r>
              <a:rPr lang="en-US" sz="2400" baseline="30000" dirty="0"/>
              <a:t>2</a:t>
            </a:r>
            <a:r>
              <a:rPr lang="en-US" sz="2400" dirty="0"/>
              <a:t> + I/(1.5+2x)</a:t>
            </a:r>
            <a:r>
              <a:rPr lang="en-US" sz="2400" baseline="30000" dirty="0"/>
              <a:t>2 </a:t>
            </a:r>
            <a:r>
              <a:rPr lang="en-US" sz="2400" dirty="0"/>
              <a:t>=1.5 I/(1.5)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  <a:r>
              <a:rPr lang="el-GR" sz="2400" dirty="0"/>
              <a:t>και έτσι 1 / 4.5 = 1 / (1.5 +2</a:t>
            </a:r>
            <a:r>
              <a:rPr lang="en-US" sz="2400" dirty="0"/>
              <a:t>x)</a:t>
            </a:r>
            <a:r>
              <a:rPr lang="en-US" sz="2400" baseline="30000" dirty="0"/>
              <a:t>2</a:t>
            </a:r>
            <a:r>
              <a:rPr lang="en-US" sz="2400" dirty="0"/>
              <a:t>  </a:t>
            </a:r>
            <a:r>
              <a:rPr lang="el-GR" sz="2400" dirty="0"/>
              <a:t>ή 1.5+2</a:t>
            </a:r>
            <a:r>
              <a:rPr lang="en-US" sz="2400" dirty="0"/>
              <a:t>x=2.12 </a:t>
            </a:r>
            <a:r>
              <a:rPr lang="el-GR" sz="2400" dirty="0"/>
              <a:t>ή </a:t>
            </a:r>
            <a:r>
              <a:rPr lang="en-US" sz="2400" dirty="0"/>
              <a:t>x=0.31m.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877843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4472" y="2275308"/>
            <a:ext cx="7829550" cy="2527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</a:pPr>
            <a:r>
              <a:rPr lang="el-GR" sz="21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Σε φωτογραφικό στούντιο δυο όμοιες σημειακές φωτεινές πηγές Α και Β έχουν ένταση I = 500 Cd η κάθε μια και βρίσκονται σε ύψος h = 3 m ενώ απέχουν οριζόντια απόσταση ΑΒ = 4 m . Πόσος είναι ο φωτισμός στο πάτωμα:</a:t>
            </a: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</a:pPr>
            <a:r>
              <a:rPr lang="el-GR" sz="21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1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l-GR" sz="21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ακριβώς κάτω από κάθε πηγή, </a:t>
            </a: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</a:pPr>
            <a:r>
              <a:rPr lang="el-GR" sz="21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(ii) στη μέση απόσταση μεταξύ των δυο φωτεινών πηγών ;</a:t>
            </a:r>
            <a:endParaRPr lang="en-US" sz="21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3402" y="1385522"/>
            <a:ext cx="124585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dirty="0">
                <a:solidFill>
                  <a:prstClr val="white"/>
                </a:solidFill>
              </a:rPr>
              <a:t>ΕΡΩΤΗΣΗ 2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2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79511" y="1628800"/>
            <a:ext cx="3657600" cy="2270385"/>
            <a:chOff x="1420904" y="1028733"/>
            <a:chExt cx="4876800" cy="302718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420904" y="3442446"/>
              <a:ext cx="4876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Sun 3"/>
            <p:cNvSpPr/>
            <p:nvPr/>
          </p:nvSpPr>
          <p:spPr>
            <a:xfrm>
              <a:off x="2303930" y="1479176"/>
              <a:ext cx="277905" cy="295836"/>
            </a:xfrm>
            <a:prstGeom prst="sun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Sun 4"/>
            <p:cNvSpPr/>
            <p:nvPr/>
          </p:nvSpPr>
          <p:spPr>
            <a:xfrm>
              <a:off x="5038165" y="1479176"/>
              <a:ext cx="277905" cy="295836"/>
            </a:xfrm>
            <a:prstGeom prst="sun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8" name="Straight Connector 7"/>
            <p:cNvCxnSpPr>
              <a:stCxn id="4" idx="2"/>
            </p:cNvCxnSpPr>
            <p:nvPr/>
          </p:nvCxnSpPr>
          <p:spPr>
            <a:xfrm flipH="1">
              <a:off x="2442882" y="1775012"/>
              <a:ext cx="1" cy="16674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2442882" y="1627094"/>
              <a:ext cx="2734236" cy="18153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276944" y="3563470"/>
              <a:ext cx="40652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K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19061" y="3562581"/>
              <a:ext cx="42148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l-GR" dirty="0">
                  <a:solidFill>
                    <a:prstClr val="black"/>
                  </a:solidFill>
                  <a:latin typeface="Calibri"/>
                </a:rPr>
                <a:t>Λ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19081" y="3562581"/>
              <a:ext cx="50911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l-GR" dirty="0">
                  <a:solidFill>
                    <a:prstClr val="black"/>
                  </a:solidFill>
                  <a:latin typeface="Calibri"/>
                </a:rPr>
                <a:t>Μ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50141" y="1028733"/>
              <a:ext cx="444995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l-GR" sz="2000" dirty="0">
                  <a:solidFill>
                    <a:prstClr val="black"/>
                  </a:solidFill>
                  <a:latin typeface="Calibri"/>
                </a:rPr>
                <a:t>Α</a:t>
              </a:r>
              <a:endParaRPr lang="en-US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38165" y="1028733"/>
              <a:ext cx="432171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l-GR" sz="2000" dirty="0">
                  <a:solidFill>
                    <a:prstClr val="black"/>
                  </a:solidFill>
                  <a:latin typeface="Calibri"/>
                </a:rPr>
                <a:t>Β</a:t>
              </a:r>
              <a:endParaRPr lang="en-US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63348" y="4119734"/>
            <a:ext cx="3127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2000" b="1" i="1" spc="4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Β(Κ)=Β</a:t>
            </a:r>
            <a:r>
              <a:rPr lang="el-GR" sz="2000" b="1" i="1" spc="450" baseline="-25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sz="2000" b="1" i="1" spc="4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(Κ)+Β</a:t>
            </a:r>
            <a:r>
              <a:rPr lang="el-GR" sz="2000" b="1" i="1" spc="450" baseline="-25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l-GR" sz="2000" b="1" i="1" spc="4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(Κ)</a:t>
            </a:r>
            <a:endParaRPr lang="en-US" sz="2000" b="1" i="1" spc="45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rc 20"/>
          <p:cNvSpPr/>
          <p:nvPr/>
        </p:nvSpPr>
        <p:spPr>
          <a:xfrm rot="19640088">
            <a:off x="765683" y="2860118"/>
            <a:ext cx="569052" cy="654722"/>
          </a:xfrm>
          <a:prstGeom prst="arc">
            <a:avLst>
              <a:gd name="adj1" fmla="val 17286675"/>
              <a:gd name="adj2" fmla="val 115074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5553" y="2940876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φ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2247536" y="2773003"/>
                <a:ext cx="1781257" cy="605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6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𝜎𝜐𝜈𝜑</m:t>
                      </m:r>
                      <m:r>
                        <a:rPr lang="el-GR" sz="16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1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l-GR" sz="1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ΑΚ</m:t>
                          </m:r>
                          <m:r>
                            <a:rPr lang="el-GR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l-GR" sz="1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l-GR" sz="1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ΒΚ</m:t>
                          </m:r>
                          <m:r>
                            <a:rPr lang="el-GR" sz="1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6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6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536" y="2773003"/>
                <a:ext cx="1781257" cy="60503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660137" y="5154613"/>
                <a:ext cx="2683492" cy="533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000" b="1" i="1" spc="450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l-GR" sz="2000" b="1" i="1" spc="450" baseline="-250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l-GR" sz="2000" b="1" i="1" spc="45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(Κ)=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 spc="45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sz="2000" b="1" spc="45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𝚰</m:t>
                        </m:r>
                      </m:num>
                      <m:den>
                        <m:sSup>
                          <m:sSupPr>
                            <m:ctrlPr>
                              <a:rPr lang="el-GR" sz="2000" b="1" i="1" spc="45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pc="45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l-GR" sz="2000" b="1" i="1" spc="45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l-GR" sz="2000" b="1" i="1" spc="45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l-GR" sz="2000" b="1" i="1" spc="45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𝝈𝝊𝝂𝝋</m:t>
                    </m:r>
                  </m:oMath>
                </a14:m>
                <a:endParaRPr lang="en-US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37" y="5154613"/>
                <a:ext cx="2683492" cy="533992"/>
              </a:xfrm>
              <a:prstGeom prst="rect">
                <a:avLst/>
              </a:prstGeom>
              <a:blipFill rotWithShape="0">
                <a:blip r:embed="rId3"/>
                <a:stretch>
                  <a:fillRect l="-2500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660137" y="4593239"/>
                <a:ext cx="1578830" cy="5354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000" b="1" i="1" spc="45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l-GR" sz="2000" b="1" i="1" spc="450" baseline="-250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l-GR" sz="2000" b="1" i="1" spc="45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(Κ)=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 spc="45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sz="2000" b="1" spc="45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𝚰</m:t>
                        </m:r>
                      </m:num>
                      <m:den>
                        <m:sSup>
                          <m:sSupPr>
                            <m:ctrlPr>
                              <a:rPr lang="el-GR" sz="2000" b="1" i="1" spc="45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pc="45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𝒉</m:t>
                            </m:r>
                          </m:e>
                          <m:sup>
                            <m:r>
                              <a:rPr lang="el-GR" sz="2000" b="1" i="1" spc="45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37" y="4593239"/>
                <a:ext cx="1578830" cy="535468"/>
              </a:xfrm>
              <a:prstGeom prst="rect">
                <a:avLst/>
              </a:prstGeom>
              <a:blipFill rotWithShape="0">
                <a:blip r:embed="rId4"/>
                <a:stretch>
                  <a:fillRect l="-4247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5010369" y="4158503"/>
            <a:ext cx="3076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b="1" i="1" spc="45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Β(Μ)=Β</a:t>
            </a:r>
            <a:r>
              <a:rPr lang="el-GR" b="1" i="1" spc="450" baseline="-25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b="1" i="1" spc="45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(Μ)+Β</a:t>
            </a:r>
            <a:r>
              <a:rPr lang="el-GR" b="1" i="1" spc="450" baseline="-25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l-GR" b="1" i="1" spc="45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(Μ)</a:t>
            </a:r>
            <a:endParaRPr lang="en-US" b="1" i="1" spc="45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/>
              <p:cNvSpPr/>
              <p:nvPr/>
            </p:nvSpPr>
            <p:spPr>
              <a:xfrm>
                <a:off x="5046552" y="4582133"/>
                <a:ext cx="3629904" cy="7680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b="1" i="1" spc="450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l-GR" b="1" i="1" spc="450" baseline="-250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l-GR" b="1" i="1" spc="45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(Μ)=Β</a:t>
                </a:r>
                <a:r>
                  <a:rPr lang="el-GR" b="1" i="1" spc="450" baseline="-250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l-GR" b="1" i="1" spc="45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(Μ)</a:t>
                </a:r>
                <a:r>
                  <a:rPr lang="el-GR" b="1" spc="45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b="1" i="1" spc="45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b="1" spc="45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𝚰</m:t>
                        </m:r>
                      </m:num>
                      <m:den>
                        <m:sSup>
                          <m:sSupPr>
                            <m:ctrlPr>
                              <a:rPr lang="el-GR" b="1" i="1" spc="45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pc="45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l-GR" b="1" i="1" spc="45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l-GR" b="1" i="1" spc="45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l-GR" b="1" i="1" spc="45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𝝈𝝊𝝂𝝋</m:t>
                    </m:r>
                  </m:oMath>
                </a14:m>
                <a:endParaRPr lang="en-US" dirty="0">
                  <a:solidFill>
                    <a:prstClr val="black"/>
                  </a:solidFill>
                  <a:latin typeface="Calibri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b="1" i="1" spc="45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552" y="4582133"/>
                <a:ext cx="3629904" cy="768095"/>
              </a:xfrm>
              <a:prstGeom prst="rect">
                <a:avLst/>
              </a:prstGeom>
              <a:blipFill rotWithShape="0">
                <a:blip r:embed="rId5"/>
                <a:stretch>
                  <a:fillRect l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4502155" y="1628800"/>
            <a:ext cx="4209565" cy="2269718"/>
            <a:chOff x="5992898" y="1028733"/>
            <a:chExt cx="5612753" cy="3026291"/>
          </a:xfrm>
        </p:grpSpPr>
        <p:grpSp>
          <p:nvGrpSpPr>
            <p:cNvPr id="26" name="Group 25"/>
            <p:cNvGrpSpPr/>
            <p:nvPr/>
          </p:nvGrpSpPr>
          <p:grpSpPr>
            <a:xfrm>
              <a:off x="5992898" y="1028733"/>
              <a:ext cx="4778188" cy="3026291"/>
              <a:chOff x="1420905" y="1029622"/>
              <a:chExt cx="4778188" cy="3026291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1420905" y="3442446"/>
                <a:ext cx="477818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Sun 27"/>
              <p:cNvSpPr/>
              <p:nvPr/>
            </p:nvSpPr>
            <p:spPr>
              <a:xfrm>
                <a:off x="2303930" y="1479176"/>
                <a:ext cx="277905" cy="295836"/>
              </a:xfrm>
              <a:prstGeom prst="sun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Sun 28"/>
              <p:cNvSpPr/>
              <p:nvPr/>
            </p:nvSpPr>
            <p:spPr>
              <a:xfrm>
                <a:off x="5038165" y="1479176"/>
                <a:ext cx="277905" cy="295836"/>
              </a:xfrm>
              <a:prstGeom prst="sun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0" name="Straight Connector 29"/>
              <p:cNvCxnSpPr>
                <a:stCxn id="28" idx="2"/>
              </p:cNvCxnSpPr>
              <p:nvPr/>
            </p:nvCxnSpPr>
            <p:spPr>
              <a:xfrm flipH="1">
                <a:off x="2442882" y="1775012"/>
                <a:ext cx="1" cy="1667434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>
                <a:off x="3809999" y="1627094"/>
                <a:ext cx="1358155" cy="18153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2276944" y="3563470"/>
                <a:ext cx="40652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K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019061" y="3562581"/>
                <a:ext cx="42148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dirty="0">
                    <a:solidFill>
                      <a:prstClr val="black"/>
                    </a:solidFill>
                    <a:latin typeface="Calibri"/>
                  </a:rPr>
                  <a:t>Λ</a:t>
                </a:r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619081" y="3562581"/>
                <a:ext cx="509115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dirty="0">
                    <a:solidFill>
                      <a:prstClr val="black"/>
                    </a:solidFill>
                    <a:latin typeface="Calibri"/>
                  </a:rPr>
                  <a:t>Μ</a:t>
                </a:r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250141" y="1029622"/>
                <a:ext cx="444995" cy="5334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000" dirty="0">
                    <a:solidFill>
                      <a:prstClr val="black"/>
                    </a:solidFill>
                    <a:latin typeface="Calibri"/>
                  </a:rPr>
                  <a:t>Α</a:t>
                </a:r>
                <a:endParaRPr lang="en-US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038165" y="1029622"/>
                <a:ext cx="432171" cy="5334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000" dirty="0">
                    <a:solidFill>
                      <a:prstClr val="black"/>
                    </a:solidFill>
                    <a:latin typeface="Calibri"/>
                  </a:rPr>
                  <a:t>Β</a:t>
                </a:r>
                <a:endParaRPr lang="en-US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cxnSp>
          <p:nvCxnSpPr>
            <p:cNvPr id="39" name="Straight Connector 38"/>
            <p:cNvCxnSpPr/>
            <p:nvPr/>
          </p:nvCxnSpPr>
          <p:spPr>
            <a:xfrm flipH="1" flipV="1">
              <a:off x="7028318" y="1626205"/>
              <a:ext cx="1358155" cy="18153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8381458" y="1792058"/>
              <a:ext cx="1" cy="166743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Arc 40"/>
            <p:cNvSpPr/>
            <p:nvPr/>
          </p:nvSpPr>
          <p:spPr>
            <a:xfrm rot="19640088">
              <a:off x="8118143" y="2482393"/>
              <a:ext cx="784060" cy="727124"/>
            </a:xfrm>
            <a:prstGeom prst="arc">
              <a:avLst>
                <a:gd name="adj1" fmla="val 17286675"/>
                <a:gd name="adj2" fmla="val 115074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959912" flipH="1">
              <a:off x="7882646" y="2470739"/>
              <a:ext cx="784060" cy="727124"/>
            </a:xfrm>
            <a:prstGeom prst="arc">
              <a:avLst>
                <a:gd name="adj1" fmla="val 17286675"/>
                <a:gd name="adj2" fmla="val 115074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020886" y="2579315"/>
              <a:ext cx="44713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l-GR" dirty="0">
                  <a:solidFill>
                    <a:prstClr val="black"/>
                  </a:solidFill>
                  <a:latin typeface="Calibri"/>
                </a:rPr>
                <a:t>φ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454296" y="2533881"/>
              <a:ext cx="44713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l-GR" dirty="0">
                  <a:solidFill>
                    <a:prstClr val="black"/>
                  </a:solidFill>
                  <a:latin typeface="Calibri"/>
                </a:rPr>
                <a:t>φ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9181483" y="2567039"/>
                  <a:ext cx="2424168" cy="8067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𝜎𝜐𝜈𝜑</m:t>
                        </m:r>
                        <m:r>
                          <a:rPr lang="el-GR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l-GR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16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l-GR" sz="16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ΑΚ</m:t>
                            </m:r>
                            <m:r>
                              <a:rPr lang="el-GR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l-GR" sz="16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l-GR" sz="16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ΑΜ</m:t>
                            </m:r>
                            <m:r>
                              <a:rPr lang="el-GR" sz="16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en-US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r</m:t>
                            </m:r>
                          </m:den>
                        </m:f>
                      </m:oMath>
                    </m:oMathPara>
                  </a14:m>
                  <a:endParaRPr lang="en-US" sz="16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mc:Choice>
          <mc:Fallback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1483" y="2567039"/>
                  <a:ext cx="2424168" cy="80671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0" name="Straight Connector 49"/>
          <p:cNvCxnSpPr/>
          <p:nvPr/>
        </p:nvCxnSpPr>
        <p:spPr>
          <a:xfrm>
            <a:off x="4355976" y="963796"/>
            <a:ext cx="0" cy="55778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27282" y="354924"/>
            <a:ext cx="124585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dirty="0">
                <a:solidFill>
                  <a:prstClr val="white"/>
                </a:solidFill>
              </a:rPr>
              <a:t>ΕΡΩΤΗΣΗ 2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5087" y="24430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814881" y="2410071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endParaRPr lang="en-US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945996" y="2060848"/>
            <a:ext cx="2050675" cy="66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1660169" y="5847774"/>
                <a:ext cx="2534220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b="1" i="1" spc="450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1" i="1" spc="45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l-GR" b="1" i="1" spc="45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pc="450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l-GR" b="1" i="1" spc="45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1" i="1" spc="45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𝒉</m:t>
                          </m:r>
                        </m:e>
                        <m:sup>
                          <m:r>
                            <a:rPr lang="el-GR" b="1" i="1" spc="45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pc="450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l-GR" b="1" i="1" spc="45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1" i="1" spc="450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b="1" i="1" spc="450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  <m:r>
                            <a:rPr lang="en-US" b="1" i="1" spc="450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l-GR" b="1" i="1" spc="45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169" y="5847774"/>
                <a:ext cx="2534220" cy="375552"/>
              </a:xfrm>
              <a:prstGeom prst="rect">
                <a:avLst/>
              </a:prstGeom>
              <a:blipFill rotWithShape="0">
                <a:blip r:embed="rId7"/>
                <a:stretch>
                  <a:fillRect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5559712" y="2622384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endParaRPr lang="en-US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015584" y="26610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6023146" y="5313053"/>
                <a:ext cx="2601546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b="1" i="1" spc="450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1" i="1" spc="45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l-GR" b="1" i="1" spc="45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pc="450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l-GR" b="1" i="1" spc="45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1" i="1" spc="45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𝒉</m:t>
                          </m:r>
                        </m:e>
                        <m:sup>
                          <m:r>
                            <a:rPr lang="el-GR" b="1" i="1" spc="45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pc="450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l-GR" b="1" i="1" spc="45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1" i="1" spc="450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b="1" i="1" spc="450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𝑲𝑴</m:t>
                          </m:r>
                          <m:r>
                            <a:rPr lang="en-US" b="1" i="1" spc="450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l-GR" b="1" i="1" spc="45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146" y="5313053"/>
                <a:ext cx="2601546" cy="375552"/>
              </a:xfrm>
              <a:prstGeom prst="rect">
                <a:avLst/>
              </a:prstGeom>
              <a:blipFill rotWithShape="0">
                <a:blip r:embed="rId8"/>
                <a:stretch>
                  <a:fillRect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183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8329" y="1260232"/>
            <a:ext cx="124585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dirty="0">
                <a:solidFill>
                  <a:prstClr val="white"/>
                </a:solidFill>
              </a:rPr>
              <a:t>ΕΡΩΤΗΣΗ 3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8330" y="1762209"/>
            <a:ext cx="78918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Στο σχήμα που ακολουθεί παρουσιάζεται η κατακόρυφη τομή ενός φωτογραφικού στούντιο. Η φωτογράφηση θέματος στο σημείο Α του δαπέδου απαιτεί φωτισμό 160 Lux. Εάν στις θέσεις Α</a:t>
            </a:r>
            <a:r>
              <a:rPr lang="el-GR" baseline="-25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και Α</a:t>
            </a:r>
            <a:r>
              <a:rPr lang="el-GR" baseline="-25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πρόκειται να τοποθετηθούν δυο όμοιες, ισότροπες φωτογραφικές λάμπες να υπολογιστεί η ένταση της κάθε μιας.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" r="4117" b="6000"/>
          <a:stretch/>
        </p:blipFill>
        <p:spPr bwMode="auto">
          <a:xfrm>
            <a:off x="3023451" y="3095183"/>
            <a:ext cx="2547141" cy="26746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693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l-GR" dirty="0"/>
              <a:t>Κύκλος </a:t>
            </a:r>
            <a:r>
              <a:rPr lang="el-GR" dirty="0" smtClean="0"/>
              <a:t>        -         Σφαίρα</a:t>
            </a:r>
            <a:endParaRPr lang="el-GR" dirty="0"/>
          </a:p>
        </p:txBody>
      </p:sp>
      <p:pic>
        <p:nvPicPr>
          <p:cNvPr id="4099" name="Picture 2" descr="Appendix A - Solid Angle and the Brightness Theorem | Engineering36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1844824"/>
            <a:ext cx="7056437" cy="3690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7652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7392233" y="2989911"/>
                <a:ext cx="1243225" cy="571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𝜎𝜐𝜈</m:t>
                      </m:r>
                      <m:sSub>
                        <m:sSubPr>
                          <m:ctrlPr>
                            <a:rPr lang="el-GR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l-GR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l-GR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5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233" y="2989911"/>
                <a:ext cx="1243225" cy="57156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4996314" y="1753422"/>
            <a:ext cx="3102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b="1" i="1" spc="4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Β(</a:t>
            </a:r>
            <a:r>
              <a:rPr lang="en-US" b="1" i="1" spc="4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l-GR" b="1" i="1" spc="4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="1" i="1" spc="4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B</a:t>
            </a:r>
            <a:r>
              <a:rPr lang="en-US" b="1" i="1" spc="450" baseline="-25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i="1" spc="4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(A)+B</a:t>
            </a:r>
            <a:r>
              <a:rPr lang="en-US" b="1" i="1" spc="450" baseline="-25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i="1" spc="4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/>
              <p:cNvSpPr/>
              <p:nvPr/>
            </p:nvSpPr>
            <p:spPr>
              <a:xfrm>
                <a:off x="4493651" y="2970702"/>
                <a:ext cx="2697341" cy="541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b="1" i="1" spc="450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b="1" i="1" spc="450" baseline="-250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l-GR" b="1" i="1" spc="45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b="1" i="1" spc="45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l-GR" b="1" i="1" spc="45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b="1" i="1" spc="45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spc="45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𝐈</m:t>
                        </m:r>
                      </m:num>
                      <m:den>
                        <m:sSubSup>
                          <m:sSubSupPr>
                            <m:ctrlPr>
                              <a:rPr lang="el-GR" b="1" i="1" spc="45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pc="45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b="1" i="1" spc="45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b="1" i="1" spc="45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</m:den>
                    </m:f>
                    <m:r>
                      <a:rPr lang="el-GR" b="1" i="1" spc="45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l-GR" b="1" i="1" spc="45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𝝈𝝊𝝂</m:t>
                    </m:r>
                    <m:sSub>
                      <m:sSubPr>
                        <m:ctrlPr>
                          <a:rPr lang="el-GR" b="1" i="1" spc="45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b="1" i="1" spc="45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𝝋</m:t>
                        </m:r>
                      </m:e>
                      <m:sub>
                        <m:r>
                          <a:rPr lang="el-GR" b="1" i="1" spc="45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651" y="2970702"/>
                <a:ext cx="2697341" cy="541751"/>
              </a:xfrm>
              <a:prstGeom prst="rect">
                <a:avLst/>
              </a:prstGeom>
              <a:blipFill rotWithShape="0">
                <a:blip r:embed="rId3"/>
                <a:stretch>
                  <a:fillRect l="-2032" b="-6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 40"/>
              <p:cNvSpPr/>
              <p:nvPr/>
            </p:nvSpPr>
            <p:spPr>
              <a:xfrm>
                <a:off x="4493651" y="3903661"/>
                <a:ext cx="2647648" cy="541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b="1" i="1" spc="450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l-GR" b="1" i="1" spc="450" baseline="-250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l-GR" b="1" i="1" spc="45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b="1" i="1" spc="45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l-GR" b="1" i="1" spc="45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b="1" i="1" spc="45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b="1" spc="45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𝚰</m:t>
                        </m:r>
                      </m:num>
                      <m:den>
                        <m:sSubSup>
                          <m:sSubSupPr>
                            <m:ctrlPr>
                              <a:rPr lang="el-GR" b="1" i="1" spc="45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pc="45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l-GR" b="1" i="1" spc="45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US" b="1" i="1" spc="45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</m:den>
                    </m:f>
                    <m:r>
                      <a:rPr lang="el-GR" b="1" i="1" spc="45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l-GR" b="1" i="1" spc="45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𝝈𝝊𝝂</m:t>
                    </m:r>
                    <m:sSub>
                      <m:sSubPr>
                        <m:ctrlPr>
                          <a:rPr lang="el-GR" b="1" i="1" spc="45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b="1" i="1" spc="45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𝝋</m:t>
                        </m:r>
                      </m:e>
                      <m:sub>
                        <m:r>
                          <a:rPr lang="el-GR" b="1" i="1" spc="45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651" y="3903661"/>
                <a:ext cx="2647648" cy="541751"/>
              </a:xfrm>
              <a:prstGeom prst="rect">
                <a:avLst/>
              </a:prstGeom>
              <a:blipFill rotWithShape="0">
                <a:blip r:embed="rId4"/>
                <a:stretch>
                  <a:fillRect l="-2074" b="-6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7383288" y="3901244"/>
                <a:ext cx="1209242" cy="568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𝜎𝜐𝜈</m:t>
                      </m:r>
                      <m:sSub>
                        <m:sSubPr>
                          <m:ctrlPr>
                            <a:rPr lang="el-GR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l-GR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5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5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288" y="3901244"/>
                <a:ext cx="1209242" cy="56836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/>
          <p:cNvGrpSpPr/>
          <p:nvPr/>
        </p:nvGrpSpPr>
        <p:grpSpPr>
          <a:xfrm>
            <a:off x="261333" y="1548829"/>
            <a:ext cx="3583641" cy="3047778"/>
            <a:chOff x="5087462" y="923940"/>
            <a:chExt cx="4778188" cy="4063703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5087462" y="4367983"/>
              <a:ext cx="47781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Sun 12"/>
            <p:cNvSpPr/>
            <p:nvPr/>
          </p:nvSpPr>
          <p:spPr>
            <a:xfrm>
              <a:off x="5970487" y="1423079"/>
              <a:ext cx="277905" cy="295836"/>
            </a:xfrm>
            <a:prstGeom prst="sun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Sun 13"/>
            <p:cNvSpPr/>
            <p:nvPr/>
          </p:nvSpPr>
          <p:spPr>
            <a:xfrm>
              <a:off x="8703651" y="2829438"/>
              <a:ext cx="277905" cy="295836"/>
            </a:xfrm>
            <a:prstGeom prst="sun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5" name="Straight Connector 14"/>
            <p:cNvCxnSpPr>
              <a:stCxn id="13" idx="2"/>
            </p:cNvCxnSpPr>
            <p:nvPr/>
          </p:nvCxnSpPr>
          <p:spPr>
            <a:xfrm>
              <a:off x="6109440" y="1718915"/>
              <a:ext cx="0" cy="264906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7476557" y="2977356"/>
              <a:ext cx="1366046" cy="13906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329251" y="4325916"/>
              <a:ext cx="3302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l-GR" dirty="0">
                  <a:solidFill>
                    <a:srgbClr val="FFC000"/>
                  </a:solidFill>
                  <a:latin typeface="Calibri"/>
                </a:rPr>
                <a:t>Α</a:t>
              </a:r>
              <a:endParaRPr lang="en-US" dirty="0">
                <a:solidFill>
                  <a:srgbClr val="FFC000"/>
                </a:solidFill>
                <a:latin typeface="Calibri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27782" y="923940"/>
              <a:ext cx="52834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l-GR" dirty="0">
                  <a:solidFill>
                    <a:srgbClr val="FFC000">
                      <a:lumMod val="75000"/>
                    </a:srgbClr>
                  </a:solidFill>
                  <a:latin typeface="Calibri"/>
                </a:rPr>
                <a:t>Α</a:t>
              </a:r>
              <a:r>
                <a:rPr lang="el-GR" baseline="-25000" dirty="0">
                  <a:solidFill>
                    <a:srgbClr val="FFC000">
                      <a:lumMod val="75000"/>
                    </a:srgbClr>
                  </a:solidFill>
                  <a:latin typeface="Calibri"/>
                </a:rPr>
                <a:t>1</a:t>
              </a:r>
              <a:endParaRPr lang="en-US" baseline="-25000" dirty="0">
                <a:solidFill>
                  <a:srgbClr val="FFC000">
                    <a:lumMod val="75000"/>
                  </a:srgbClr>
                </a:solidFill>
                <a:latin typeface="Calibri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703651" y="2341313"/>
              <a:ext cx="52834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l-GR" dirty="0">
                  <a:solidFill>
                    <a:srgbClr val="FFC000"/>
                  </a:solidFill>
                  <a:latin typeface="Calibri"/>
                </a:rPr>
                <a:t>Α</a:t>
              </a:r>
              <a:r>
                <a:rPr lang="el-GR" baseline="-25000" dirty="0">
                  <a:solidFill>
                    <a:srgbClr val="FFC000"/>
                  </a:solidFill>
                  <a:latin typeface="Calibri"/>
                </a:rPr>
                <a:t>2</a:t>
              </a:r>
              <a:endParaRPr lang="en-US" baseline="-25000" dirty="0">
                <a:solidFill>
                  <a:srgbClr val="FFC000"/>
                </a:solidFill>
                <a:latin typeface="Calibri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 flipH="1" flipV="1">
              <a:off x="6104479" y="1588927"/>
              <a:ext cx="1371007" cy="27790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7476022" y="2718484"/>
              <a:ext cx="1" cy="166743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Arc 6"/>
            <p:cNvSpPr/>
            <p:nvPr/>
          </p:nvSpPr>
          <p:spPr>
            <a:xfrm rot="19640088">
              <a:off x="7062959" y="3219097"/>
              <a:ext cx="1073269" cy="1214134"/>
            </a:xfrm>
            <a:prstGeom prst="arc">
              <a:avLst>
                <a:gd name="adj1" fmla="val 17286675"/>
                <a:gd name="adj2" fmla="val 115074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Arc 7"/>
            <p:cNvSpPr/>
            <p:nvPr/>
          </p:nvSpPr>
          <p:spPr>
            <a:xfrm rot="1959912" flipH="1">
              <a:off x="7070494" y="3420039"/>
              <a:ext cx="673716" cy="552731"/>
            </a:xfrm>
            <a:prstGeom prst="arc">
              <a:avLst>
                <a:gd name="adj1" fmla="val 17286675"/>
                <a:gd name="adj2" fmla="val 115074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15450" y="3505741"/>
              <a:ext cx="55186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l-GR" dirty="0">
                  <a:solidFill>
                    <a:prstClr val="black"/>
                  </a:solidFill>
                  <a:latin typeface="Calibri"/>
                </a:rPr>
                <a:t>φ</a:t>
              </a:r>
              <a:r>
                <a:rPr lang="el-GR" baseline="-25000" dirty="0">
                  <a:solidFill>
                    <a:prstClr val="black"/>
                  </a:solidFill>
                  <a:latin typeface="Calibri"/>
                </a:rPr>
                <a:t>1</a:t>
              </a:r>
              <a:endParaRPr lang="en-US" baseline="-25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48861" y="3460307"/>
              <a:ext cx="55186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l-GR" dirty="0">
                  <a:solidFill>
                    <a:prstClr val="black"/>
                  </a:solidFill>
                  <a:latin typeface="Calibri"/>
                </a:rPr>
                <a:t>φ</a:t>
              </a:r>
              <a:r>
                <a:rPr lang="el-GR" baseline="-25000" dirty="0">
                  <a:solidFill>
                    <a:prstClr val="black"/>
                  </a:solidFill>
                  <a:latin typeface="Calibri"/>
                </a:rPr>
                <a:t>2</a:t>
              </a:r>
              <a:endParaRPr lang="en-US" baseline="-250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8842603" y="2977356"/>
              <a:ext cx="1" cy="139062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 rot="16200000">
              <a:off x="5524375" y="2961478"/>
              <a:ext cx="71857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l-GR" dirty="0">
                  <a:solidFill>
                    <a:prstClr val="black"/>
                  </a:solidFill>
                  <a:latin typeface="Calibri"/>
                </a:rPr>
                <a:t>2 </a:t>
              </a:r>
              <a:r>
                <a:rPr lang="en-US" dirty="0">
                  <a:solidFill>
                    <a:prstClr val="black"/>
                  </a:solidFill>
                  <a:latin typeface="Calibri"/>
                </a:rPr>
                <a:t>m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 rot="5400000" flipH="1">
              <a:off x="8667982" y="3444186"/>
              <a:ext cx="71857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1</a:t>
              </a:r>
              <a:r>
                <a:rPr lang="el-GR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dirty="0">
                  <a:solidFill>
                    <a:prstClr val="black"/>
                  </a:solidFill>
                  <a:latin typeface="Calibri"/>
                </a:rPr>
                <a:t>m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487071" y="4367335"/>
              <a:ext cx="71857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1</a:t>
              </a:r>
              <a:r>
                <a:rPr lang="el-GR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dirty="0">
                  <a:solidFill>
                    <a:prstClr val="black"/>
                  </a:solidFill>
                  <a:latin typeface="Calibri"/>
                </a:rPr>
                <a:t>m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109541" y="4385918"/>
              <a:ext cx="71857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1</a:t>
              </a:r>
              <a:r>
                <a:rPr lang="el-GR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dirty="0">
                  <a:solidFill>
                    <a:prstClr val="black"/>
                  </a:solidFill>
                  <a:latin typeface="Calibri"/>
                </a:rPr>
                <a:t>m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8850164" y="4570584"/>
              <a:ext cx="0" cy="36933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6104479" y="4713075"/>
              <a:ext cx="1328559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7520381" y="4725996"/>
              <a:ext cx="1328559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7475486" y="4618311"/>
              <a:ext cx="0" cy="36933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094436" y="4570584"/>
              <a:ext cx="0" cy="36933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463039" y="1029433"/>
            <a:ext cx="124585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dirty="0">
                <a:solidFill>
                  <a:prstClr val="white"/>
                </a:solidFill>
              </a:rPr>
              <a:t>ΕΡΩΤΗΣΗ 3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12948" y="2438154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r>
              <a:rPr lang="en-US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en-US" baseline="-25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99268" y="3106041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r>
              <a:rPr lang="en-US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en-US" baseline="-25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/>
              <p:cNvSpPr/>
              <p:nvPr/>
            </p:nvSpPr>
            <p:spPr>
              <a:xfrm>
                <a:off x="4427984" y="4869160"/>
                <a:ext cx="2548646" cy="387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l-GR" b="1" i="1" spc="450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b="1" i="1" spc="450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b="1" i="1" spc="450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b="1" i="1" spc="450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b="1" i="1" spc="450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1" i="1" spc="450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b="1" i="1" spc="450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b="1" i="1" spc="450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b="1" i="1" spc="450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b="1" i="1" spc="450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l-GR" b="1" i="1" spc="45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1" i="1" spc="450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l-GR" b="1" spc="450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𝚨</m:t>
                          </m:r>
                          <m:r>
                            <a:rPr lang="en-US" b="1" i="1" spc="450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𝑲</m:t>
                          </m:r>
                          <m:r>
                            <a:rPr lang="en-US" b="1" i="1" spc="450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l-GR" b="1" i="1" spc="45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4869160"/>
                <a:ext cx="2548646" cy="387157"/>
              </a:xfrm>
              <a:prstGeom prst="rect">
                <a:avLst/>
              </a:prstGeom>
              <a:blipFill rotWithShape="0">
                <a:blip r:embed="rId6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93782" y="4100312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K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66822" y="4100312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C000"/>
                </a:solidFill>
              </a:rPr>
              <a:t>Λ</a:t>
            </a:r>
            <a:endParaRPr lang="en-US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/>
              <p:cNvSpPr/>
              <p:nvPr/>
            </p:nvSpPr>
            <p:spPr>
              <a:xfrm>
                <a:off x="4493854" y="5486486"/>
                <a:ext cx="2548646" cy="387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l-GR" b="1" i="1" spc="450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b="1" i="1" spc="450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l-GR" b="1" i="1" spc="450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b="1" i="1" spc="450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b="1" i="1" spc="450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1" i="1" spc="450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b="1" i="1" spc="450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l-GR" b="1" i="1" spc="450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b="1" i="1" spc="450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b="1" i="1" spc="450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l-GR" b="1" i="1" spc="45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1" i="1" spc="450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l-GR" b="1" spc="450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𝚨𝚲</m:t>
                          </m:r>
                          <m:r>
                            <a:rPr lang="en-US" b="1" i="1" spc="450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l-GR" b="1" i="1" spc="45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854" y="5486486"/>
                <a:ext cx="2548646" cy="387157"/>
              </a:xfrm>
              <a:prstGeom prst="rect">
                <a:avLst/>
              </a:prstGeom>
              <a:blipFill rotWithShape="0">
                <a:blip r:embed="rId7"/>
                <a:stretch>
                  <a:fillRect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66609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dirty="0"/>
              <a:t>Φωτομετρία 12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981200"/>
            <a:ext cx="8569077" cy="4114800"/>
          </a:xfrm>
        </p:spPr>
        <p:txBody>
          <a:bodyPr/>
          <a:lstStyle/>
          <a:p>
            <a:pPr>
              <a:defRPr/>
            </a:pPr>
            <a:r>
              <a:rPr lang="el-GR" sz="2400" dirty="0"/>
              <a:t>Φακός με διάμετρο </a:t>
            </a:r>
            <a:r>
              <a:rPr lang="en-US" sz="2400" dirty="0"/>
              <a:t>d=8cm </a:t>
            </a:r>
            <a:r>
              <a:rPr lang="el-GR" sz="2400" dirty="0"/>
              <a:t>και εστιακή απόσταση </a:t>
            </a:r>
            <a:r>
              <a:rPr lang="en-US" sz="2400" dirty="0"/>
              <a:t>f=25cm </a:t>
            </a:r>
            <a:r>
              <a:rPr lang="el-GR" sz="2400" dirty="0"/>
              <a:t>δημιουργεί το εστιασμένο είδωλο του ήλιου σε </a:t>
            </a:r>
            <a:r>
              <a:rPr lang="el-GR" sz="2400" dirty="0" err="1"/>
              <a:t>πέτασμα</a:t>
            </a:r>
            <a:r>
              <a:rPr lang="el-GR" sz="2400" dirty="0"/>
              <a:t>. Εάν Β</a:t>
            </a:r>
            <a:r>
              <a:rPr lang="el-GR" sz="2400" baseline="-25000" dirty="0"/>
              <a:t>1</a:t>
            </a:r>
            <a:r>
              <a:rPr lang="el-GR" sz="2400" dirty="0"/>
              <a:t> είναι ο έντονος φωτισμός του κυκλικού ίχνους ενώ Β</a:t>
            </a:r>
            <a:r>
              <a:rPr lang="el-GR" sz="2400" baseline="-25000" dirty="0"/>
              <a:t>2</a:t>
            </a:r>
            <a:r>
              <a:rPr lang="el-GR" sz="2400" dirty="0"/>
              <a:t> είναι ο αντίστοιχος φωτισμός της επιφάνειας του </a:t>
            </a:r>
            <a:r>
              <a:rPr lang="el-GR" sz="2400" dirty="0" err="1"/>
              <a:t>πετάσματος</a:t>
            </a:r>
            <a:r>
              <a:rPr lang="el-GR" sz="2400" dirty="0"/>
              <a:t> να υπολογιστεί αναλυτικά το πηλίκο Β</a:t>
            </a:r>
            <a:r>
              <a:rPr lang="el-GR" sz="2400" baseline="-25000" dirty="0"/>
              <a:t>1</a:t>
            </a:r>
            <a:r>
              <a:rPr lang="el-GR" sz="2400" dirty="0"/>
              <a:t>/Β</a:t>
            </a:r>
            <a:r>
              <a:rPr lang="el-GR" sz="2400" baseline="-25000" dirty="0"/>
              <a:t>2</a:t>
            </a:r>
            <a:r>
              <a:rPr lang="el-GR" sz="2400" dirty="0"/>
              <a:t>. Δίνεται η διάμετρος του ήλιου </a:t>
            </a:r>
            <a:r>
              <a:rPr lang="en-US" sz="2400" dirty="0"/>
              <a:t>D=1.39x10</a:t>
            </a:r>
            <a:r>
              <a:rPr lang="en-US" sz="2400" baseline="30000" dirty="0"/>
              <a:t>9</a:t>
            </a:r>
            <a:r>
              <a:rPr lang="en-US" sz="2400" dirty="0"/>
              <a:t>m </a:t>
            </a:r>
            <a:r>
              <a:rPr lang="el-GR" sz="2400" dirty="0"/>
              <a:t>και η απόσταση γης – ήλιου </a:t>
            </a:r>
            <a:r>
              <a:rPr lang="en-US" sz="2400" dirty="0"/>
              <a:t>L=1.5x10</a:t>
            </a:r>
            <a:r>
              <a:rPr lang="en-US" sz="2400" baseline="30000" dirty="0"/>
              <a:t>11</a:t>
            </a:r>
            <a:r>
              <a:rPr lang="en-US" sz="2400" dirty="0"/>
              <a:t>m. </a:t>
            </a:r>
          </a:p>
          <a:p>
            <a:pPr>
              <a:defRPr/>
            </a:pPr>
            <a:r>
              <a:rPr lang="el-GR" sz="2400" dirty="0"/>
              <a:t>Να υπολογιστεί η διάσταση του κυκλικού ίχνους του ειδώλου του ήλιου στο προηγούμενο πρόβλημα.</a:t>
            </a:r>
            <a:r>
              <a:rPr lang="en-US" sz="2400" dirty="0"/>
              <a:t> </a:t>
            </a:r>
            <a:r>
              <a:rPr lang="el-GR" sz="2400" baseline="-25000" dirty="0"/>
              <a:t> 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8825746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dirty="0"/>
              <a:t>Φωτομετρία 12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89793" y="1628800"/>
            <a:ext cx="7897813" cy="4572000"/>
          </a:xfrm>
        </p:spPr>
        <p:txBody>
          <a:bodyPr/>
          <a:lstStyle/>
          <a:p>
            <a:pPr>
              <a:defRPr/>
            </a:pPr>
            <a:r>
              <a:rPr lang="el-GR" sz="2400" dirty="0"/>
              <a:t>Φωτισμός ειδώλου στο </a:t>
            </a:r>
            <a:r>
              <a:rPr lang="el-GR" sz="2400" dirty="0" err="1"/>
              <a:t>πέτασμα</a:t>
            </a:r>
            <a:r>
              <a:rPr lang="el-GR" sz="2400" dirty="0"/>
              <a:t> :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l-GR" sz="2400" dirty="0"/>
              <a:t>Β</a:t>
            </a:r>
            <a:r>
              <a:rPr lang="el-GR" sz="2400" baseline="-25000" dirty="0"/>
              <a:t>1</a:t>
            </a:r>
            <a:r>
              <a:rPr lang="el-GR" sz="2400" dirty="0"/>
              <a:t>=(Φωτεινή ροή στην επιφάνεια του ειδώλου) / εμβαδόν σχηματιζόμενου ειδώλου =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l-GR" sz="2400" dirty="0"/>
              <a:t>=(Φωτεινή ροή στην επιφάνεια του ειδώλου) / </a:t>
            </a:r>
            <a:endParaRPr lang="en-US" sz="24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l-GR" sz="2400" dirty="0"/>
              <a:t>(</a:t>
            </a:r>
            <a:r>
              <a:rPr lang="en-US" sz="2400" dirty="0"/>
              <a:t>f </a:t>
            </a:r>
            <a:r>
              <a:rPr lang="en-US" sz="2400" baseline="30000" dirty="0"/>
              <a:t>2 </a:t>
            </a:r>
            <a:r>
              <a:rPr lang="en-US" sz="2400" dirty="0"/>
              <a:t>/</a:t>
            </a:r>
            <a:r>
              <a:rPr lang="el-GR" sz="2400" dirty="0"/>
              <a:t> </a:t>
            </a:r>
            <a:r>
              <a:rPr lang="en-US" sz="2400" dirty="0"/>
              <a:t>L </a:t>
            </a:r>
            <a:r>
              <a:rPr lang="en-US" sz="2400" baseline="30000" dirty="0"/>
              <a:t>2</a:t>
            </a:r>
            <a:r>
              <a:rPr lang="en-US" sz="2400" dirty="0"/>
              <a:t>) (</a:t>
            </a:r>
            <a:r>
              <a:rPr lang="el-GR" sz="2400" dirty="0"/>
              <a:t>π </a:t>
            </a:r>
            <a:r>
              <a:rPr lang="en-US" sz="2400" dirty="0"/>
              <a:t>D</a:t>
            </a:r>
            <a:r>
              <a:rPr lang="en-US" sz="2400" baseline="30000" dirty="0"/>
              <a:t>2</a:t>
            </a:r>
            <a:r>
              <a:rPr lang="en-US" sz="2400" dirty="0"/>
              <a:t> /4).</a:t>
            </a:r>
          </a:p>
          <a:p>
            <a:pPr>
              <a:defRPr/>
            </a:pPr>
            <a:r>
              <a:rPr lang="el-GR" sz="2400" dirty="0"/>
              <a:t>Φωτισμός στην επιφάνεια του </a:t>
            </a:r>
            <a:r>
              <a:rPr lang="el-GR" sz="2400" dirty="0" err="1"/>
              <a:t>πετάσματος</a:t>
            </a:r>
            <a:r>
              <a:rPr lang="el-GR" sz="2400" dirty="0"/>
              <a:t> </a:t>
            </a:r>
            <a:r>
              <a:rPr lang="en-US" sz="2400" dirty="0"/>
              <a:t>(</a:t>
            </a:r>
            <a:r>
              <a:rPr lang="el-GR" sz="2400" dirty="0"/>
              <a:t>= Φωτισμός στην επιφάνεια του φακού</a:t>
            </a:r>
            <a:r>
              <a:rPr lang="en-US" sz="2400" dirty="0"/>
              <a:t>) </a:t>
            </a:r>
            <a:r>
              <a:rPr lang="el-GR" sz="2400" dirty="0"/>
              <a:t>:</a:t>
            </a:r>
            <a:endParaRPr lang="en-US" sz="24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400" dirty="0"/>
              <a:t>B</a:t>
            </a:r>
            <a:r>
              <a:rPr lang="en-US" sz="2400" baseline="-25000" dirty="0"/>
              <a:t>2</a:t>
            </a:r>
            <a:r>
              <a:rPr lang="en-US" sz="2400" dirty="0"/>
              <a:t>=</a:t>
            </a:r>
            <a:r>
              <a:rPr lang="el-GR" sz="2400" dirty="0"/>
              <a:t>(Φωτεινή ροή στην επιφάνεια του φακού) / </a:t>
            </a:r>
            <a:endParaRPr lang="en-US" sz="24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l-GR" sz="2400" dirty="0"/>
              <a:t>εμβαδόν επιφάνειας φακού)= </a:t>
            </a:r>
            <a:endParaRPr lang="en-US" sz="24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l-GR" sz="2400" dirty="0"/>
              <a:t>(Φωτεινή ροή στην επιφάνεια του φακού)</a:t>
            </a:r>
            <a:r>
              <a:rPr lang="en-US" sz="2400" dirty="0"/>
              <a:t> </a:t>
            </a:r>
            <a:r>
              <a:rPr lang="el-GR" sz="2400" dirty="0"/>
              <a:t>/ (π</a:t>
            </a:r>
            <a:r>
              <a:rPr lang="en-US" sz="2400" dirty="0"/>
              <a:t>d</a:t>
            </a:r>
            <a:r>
              <a:rPr lang="en-US" sz="2400" baseline="30000" dirty="0"/>
              <a:t>2</a:t>
            </a:r>
            <a:r>
              <a:rPr lang="en-US" sz="2400" dirty="0"/>
              <a:t> /4).</a:t>
            </a:r>
            <a:r>
              <a:rPr lang="el-GR" sz="2400" dirty="0"/>
              <a:t>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143947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89793" y="34076"/>
            <a:ext cx="7543800" cy="1431925"/>
          </a:xfrm>
        </p:spPr>
        <p:txBody>
          <a:bodyPr/>
          <a:lstStyle/>
          <a:p>
            <a:pPr algn="ctr">
              <a:defRPr/>
            </a:pPr>
            <a:r>
              <a:rPr lang="el-GR" dirty="0"/>
              <a:t>Φωτομετρία 12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12787" y="1556792"/>
            <a:ext cx="7897813" cy="4572000"/>
          </a:xfrm>
        </p:spPr>
        <p:txBody>
          <a:bodyPr/>
          <a:lstStyle/>
          <a:p>
            <a:pPr>
              <a:defRPr/>
            </a:pPr>
            <a:r>
              <a:rPr lang="el-GR" sz="2400" dirty="0"/>
              <a:t>Τώρα διότι η φωτεινή ροή στην επιφάνεια του φακού ισούται ακριβώς με την φωτεινή ροή στην επιφάνεια του ειδώλου θα ισχύει 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l-GR" sz="2400" dirty="0"/>
              <a:t>Β</a:t>
            </a:r>
            <a:r>
              <a:rPr lang="el-GR" sz="2400" baseline="-25000" dirty="0"/>
              <a:t>1</a:t>
            </a:r>
            <a:r>
              <a:rPr lang="el-GR" sz="2400" dirty="0"/>
              <a:t> / Β</a:t>
            </a:r>
            <a:r>
              <a:rPr lang="el-GR" sz="2400" baseline="-25000" dirty="0"/>
              <a:t>2</a:t>
            </a:r>
            <a:r>
              <a:rPr lang="el-GR" sz="2400" dirty="0"/>
              <a:t> = </a:t>
            </a:r>
            <a:r>
              <a:rPr lang="en-US" sz="2400" dirty="0"/>
              <a:t>(</a:t>
            </a:r>
            <a:r>
              <a:rPr lang="el-GR" sz="2400" dirty="0"/>
              <a:t>π</a:t>
            </a:r>
            <a:r>
              <a:rPr lang="en-US" sz="2400" dirty="0"/>
              <a:t>d</a:t>
            </a:r>
            <a:r>
              <a:rPr lang="en-US" sz="2400" baseline="30000" dirty="0"/>
              <a:t>2</a:t>
            </a:r>
            <a:r>
              <a:rPr lang="en-US" sz="2400" dirty="0"/>
              <a:t> /4) / (f </a:t>
            </a:r>
            <a:r>
              <a:rPr lang="en-US" sz="2400" baseline="30000" dirty="0"/>
              <a:t>2</a:t>
            </a:r>
            <a:r>
              <a:rPr lang="en-US" sz="2400" dirty="0"/>
              <a:t> L</a:t>
            </a:r>
            <a:r>
              <a:rPr lang="en-US" sz="2400" baseline="30000" dirty="0"/>
              <a:t> 2</a:t>
            </a:r>
            <a:r>
              <a:rPr lang="en-US" sz="2400" dirty="0"/>
              <a:t>) (</a:t>
            </a:r>
            <a:r>
              <a:rPr lang="el-GR" sz="2400" dirty="0"/>
              <a:t>π </a:t>
            </a:r>
            <a:r>
              <a:rPr lang="en-US" sz="2400" dirty="0"/>
              <a:t>D</a:t>
            </a:r>
            <a:r>
              <a:rPr lang="en-US" sz="2400" baseline="30000" dirty="0"/>
              <a:t>2</a:t>
            </a:r>
            <a:r>
              <a:rPr lang="en-US" sz="2400" dirty="0"/>
              <a:t> /4)= (d L / f D)</a:t>
            </a:r>
            <a:r>
              <a:rPr lang="en-US" sz="2400" baseline="30000" dirty="0"/>
              <a:t>2</a:t>
            </a:r>
            <a:r>
              <a:rPr lang="en-US" sz="2400" dirty="0"/>
              <a:t> =1200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l-GR" sz="2400" dirty="0"/>
              <a:t>Δηλαδή στο είδωλο του ήλιου ο φωτισμός είναι κατά 1200 φορές μεγαλύτερος από ότι στο υπόλοιπο </a:t>
            </a:r>
            <a:r>
              <a:rPr lang="el-GR" sz="2400" dirty="0" err="1"/>
              <a:t>πέτασμα</a:t>
            </a:r>
            <a:r>
              <a:rPr lang="el-GR" sz="2400" dirty="0"/>
              <a:t>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l-GR" sz="2400" dirty="0"/>
              <a:t>Διάσταση κυκλικού ηλιακού ίχνους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l-GR" sz="2400" dirty="0"/>
              <a:t>Ισχύει : Ε/Α =(</a:t>
            </a:r>
            <a:r>
              <a:rPr lang="en-US" sz="2400" dirty="0"/>
              <a:t>f</a:t>
            </a:r>
            <a:r>
              <a:rPr lang="el-GR" sz="2400" dirty="0"/>
              <a:t>/α)</a:t>
            </a:r>
            <a:r>
              <a:rPr lang="el-GR" sz="2400" baseline="30000" dirty="0"/>
              <a:t>2 </a:t>
            </a:r>
            <a:r>
              <a:rPr lang="el-GR" sz="2400" dirty="0"/>
              <a:t> και έτσι Ε=Α (</a:t>
            </a:r>
            <a:r>
              <a:rPr lang="en-US" sz="2400" dirty="0"/>
              <a:t>f</a:t>
            </a:r>
            <a:r>
              <a:rPr lang="el-GR" sz="2400" dirty="0"/>
              <a:t>/α)</a:t>
            </a:r>
            <a:r>
              <a:rPr lang="el-GR" sz="2400" baseline="30000" dirty="0"/>
              <a:t>2 </a:t>
            </a:r>
            <a:r>
              <a:rPr lang="el-GR" sz="2400" dirty="0"/>
              <a:t> =(π</a:t>
            </a:r>
            <a:r>
              <a:rPr lang="en-US" sz="2400" dirty="0"/>
              <a:t>D</a:t>
            </a:r>
            <a:r>
              <a:rPr lang="en-US" sz="2400" baseline="30000" dirty="0"/>
              <a:t>2</a:t>
            </a:r>
            <a:r>
              <a:rPr lang="en-US" sz="2400" dirty="0"/>
              <a:t>/4) (f/L)</a:t>
            </a:r>
            <a:r>
              <a:rPr lang="en-US" sz="2400" baseline="30000" dirty="0"/>
              <a:t>2 </a:t>
            </a:r>
            <a:r>
              <a:rPr lang="el-GR" sz="2400" dirty="0"/>
              <a:t>και έτσι υπολογίζεται ότι η διάμετρος του κυκλικού, ηλιακού ίχνους είναι 2.3</a:t>
            </a:r>
            <a:r>
              <a:rPr lang="en-US" sz="2400" dirty="0"/>
              <a:t>mm.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9580386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endParaRPr lang="el-GR" sz="4400" dirty="0"/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l-GR" sz="4400" dirty="0"/>
              <a:t>Ευχαριστώ πολύ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l-GR" sz="4400" dirty="0"/>
              <a:t> για 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l-GR" sz="4400" dirty="0"/>
              <a:t>την προσοχή σας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l-GR" dirty="0"/>
              <a:t>Στερεά γωνία</a:t>
            </a:r>
          </a:p>
        </p:txBody>
      </p:sp>
      <p:pic>
        <p:nvPicPr>
          <p:cNvPr id="5123" name="Picture 2" descr="Solid Ang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6320" y="1340768"/>
            <a:ext cx="3930650" cy="451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ppendix A - Solid Angle and the Brightness Theorem | Engineering36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66" b="21963"/>
          <a:stretch/>
        </p:blipFill>
        <p:spPr>
          <a:xfrm>
            <a:off x="179512" y="1988106"/>
            <a:ext cx="295198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3275856" y="3428266"/>
            <a:ext cx="864096" cy="144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33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667000"/>
            <a:ext cx="33650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https://slideplayer.gr/slide/13726007/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904" r="4164" b="7068"/>
          <a:stretch/>
        </p:blipFill>
        <p:spPr>
          <a:xfrm>
            <a:off x="228600" y="105181"/>
            <a:ext cx="3312747" cy="2484560"/>
          </a:xfrm>
          <a:prstGeom prst="rect">
            <a:avLst/>
          </a:prstGeom>
        </p:spPr>
      </p:pic>
      <p:pic>
        <p:nvPicPr>
          <p:cNvPr id="4" name="Picture 2" descr="Σφαίρα ακτινοβολίας και στερεά γωνί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227" y="2458464"/>
            <a:ext cx="4876800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20515" y="6233924"/>
            <a:ext cx="518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http://ap.physics.uoc.gr/theory/ch1/node4.html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828399" y="810312"/>
                <a:ext cx="1404936" cy="71314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prstClr val="white"/>
                    </a:solidFill>
                  </a:rPr>
                  <a:t>d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num>
                      <m:den>
                        <m:sSup>
                          <m:sSupPr>
                            <m:ctrlPr>
                              <a:rPr lang="el-GR" sz="2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800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399" y="810312"/>
                <a:ext cx="1404936" cy="71314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5486400" y="1220654"/>
            <a:ext cx="1318847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604606" y="742583"/>
                <a:ext cx="1047338" cy="369332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l-G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606" y="742583"/>
                <a:ext cx="104733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145212" y="932260"/>
            <a:ext cx="131298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1 </a:t>
            </a:r>
            <a:r>
              <a:rPr lang="en-US" dirty="0" err="1">
                <a:solidFill>
                  <a:prstClr val="black"/>
                </a:solidFill>
              </a:rPr>
              <a:t>sterad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i="1" dirty="0">
                <a:solidFill>
                  <a:prstClr val="black"/>
                </a:solidFill>
              </a:rPr>
              <a:t>(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US" i="1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7566" y="3385448"/>
            <a:ext cx="2429255" cy="4308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2200" dirty="0">
                <a:solidFill>
                  <a:prstClr val="black"/>
                </a:solidFill>
              </a:rPr>
              <a:t>Σε πολικές συν/νες:</a:t>
            </a:r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68951" y="3005554"/>
            <a:ext cx="51007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dS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618026" y="3347788"/>
            <a:ext cx="1250925" cy="76875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01950" y="4110444"/>
                <a:ext cx="2269789" cy="631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d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𝑅𝑑</m:t>
                        </m:r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∙(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𝑟𝑑</m:t>
                        </m:r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50" y="4110444"/>
                <a:ext cx="2269789" cy="631968"/>
              </a:xfrm>
              <a:prstGeom prst="rect">
                <a:avLst/>
              </a:prstGeom>
              <a:blipFill rotWithShape="0">
                <a:blip r:embed="rId6"/>
                <a:stretch>
                  <a:fillRect l="-4021"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59278" y="4876800"/>
                <a:ext cx="2774734" cy="631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d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𝑅𝑑</m:t>
                        </m:r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∙(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𝑅𝑠𝑖𝑛</m:t>
                        </m:r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78" y="4876800"/>
                <a:ext cx="2774734" cy="631968"/>
              </a:xfrm>
              <a:prstGeom prst="rect">
                <a:avLst/>
              </a:prstGeom>
              <a:blipFill rotWithShape="0">
                <a:blip r:embed="rId7"/>
                <a:stretch>
                  <a:fillRect l="-3289"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01950" y="5811431"/>
                <a:ext cx="2554545" cy="4616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solidFill>
                      <a:srgbClr val="FF0000"/>
                    </a:solidFill>
                  </a:rPr>
                  <a:t>d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r>
                      <a:rPr lang="el-G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l-G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l-G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50" y="5811431"/>
                <a:ext cx="2554545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Τίτλος 1"/>
          <p:cNvSpPr txBox="1">
            <a:spLocks/>
          </p:cNvSpPr>
          <p:nvPr/>
        </p:nvSpPr>
        <p:spPr>
          <a:xfrm>
            <a:off x="1118535" y="-75866"/>
            <a:ext cx="8229600" cy="646331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l-GR" sz="36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Στερεά γωνία</a:t>
            </a:r>
            <a:endParaRPr lang="el-GR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633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3863" y="228600"/>
            <a:ext cx="8993937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32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BACC6"/>
                  </a:outerShdw>
                </a:effectLst>
              </a:rPr>
              <a:t>Φωτομετρικά μεγέθη σχετικά με τη ΦΩΤΕΙΝΗ ΠΗΓΗ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494979" y="1360199"/>
                <a:ext cx="2135969" cy="68377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𝑑𝐸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l-G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𝜊𝜌𝛼𝜏</m:t>
                          </m:r>
                          <m:r>
                            <m:rPr>
                              <m:sty m:val="p"/>
                            </m:rPr>
                            <a:rPr lang="el-G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ό</m:t>
                          </m:r>
                          <m:r>
                            <a:rPr lang="el-G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4979" y="1360199"/>
                <a:ext cx="2135969" cy="68377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413445" y="2479345"/>
                <a:ext cx="4314771" cy="4147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1400" i="1" dirty="0">
                    <a:solidFill>
                      <a:prstClr val="black"/>
                    </a:solidFill>
                    <a:latin typeface="Calibri"/>
                  </a:rPr>
                  <a:t>Φωτομετρικά σταθμισμένη</a:t>
                </a:r>
                <a:r>
                  <a:rPr lang="el-GR" sz="1400" dirty="0">
                    <a:solidFill>
                      <a:prstClr val="black"/>
                    </a:solidFill>
                    <a:latin typeface="Calibri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𝑑𝐸</m:t>
                                </m:r>
                              </m:num>
                              <m:den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den>
                            </m:f>
                          </m:e>
                        </m:d>
                      </m:e>
                    </m:nary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l-GR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l-GR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14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445" y="2479345"/>
                <a:ext cx="4314771" cy="414729"/>
              </a:xfrm>
              <a:prstGeom prst="rect">
                <a:avLst/>
              </a:prstGeom>
              <a:blipFill rotWithShape="0">
                <a:blip r:embed="rId3"/>
                <a:stretch>
                  <a:fillRect l="-424" t="-82353" b="-1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4953000" y="1752600"/>
            <a:ext cx="1371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21213" y="1471255"/>
            <a:ext cx="182453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</a:rPr>
              <a:t>1 </a:t>
            </a:r>
            <a:r>
              <a:rPr lang="en-US" sz="2400" dirty="0">
                <a:solidFill>
                  <a:prstClr val="black"/>
                </a:solidFill>
              </a:rPr>
              <a:t>Lumen </a:t>
            </a:r>
            <a:r>
              <a:rPr lang="en-US" sz="2400" i="1" dirty="0">
                <a:solidFill>
                  <a:prstClr val="black"/>
                </a:solidFill>
              </a:rPr>
              <a:t>(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lm</a:t>
            </a:r>
            <a:r>
              <a:rPr lang="en-US" sz="2400" i="1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9741" y="3831431"/>
            <a:ext cx="29006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Φωτοβολία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00" y="4812510"/>
            <a:ext cx="2873700" cy="1363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99741" y="1471255"/>
            <a:ext cx="1994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Φωτεινή ροή 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958463" y="3631293"/>
                <a:ext cx="1200521" cy="793551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463" y="3631293"/>
                <a:ext cx="1200521" cy="79355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728580" y="5198425"/>
                <a:ext cx="2334678" cy="953146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l-G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𝜊𝜆</m:t>
                          </m:r>
                        </m:sub>
                      </m:sSub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l-GR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el-GR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nary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580" y="5198425"/>
                <a:ext cx="2334678" cy="95314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6238819" y="5494010"/>
            <a:ext cx="29033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Ολική Φωτεινή ροή 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495800" y="4576300"/>
            <a:ext cx="0" cy="622125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28216" y="3815417"/>
            <a:ext cx="192456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</a:rPr>
              <a:t>1 </a:t>
            </a:r>
            <a:r>
              <a:rPr lang="en-US" sz="2400" dirty="0">
                <a:solidFill>
                  <a:prstClr val="black"/>
                </a:solidFill>
              </a:rPr>
              <a:t>candela </a:t>
            </a:r>
            <a:r>
              <a:rPr lang="en-US" sz="2400" i="1" dirty="0">
                <a:solidFill>
                  <a:prstClr val="black"/>
                </a:solidFill>
              </a:rPr>
              <a:t>(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en-US" sz="2400" i="1" dirty="0">
                <a:solidFill>
                  <a:prstClr val="black"/>
                </a:solidFill>
              </a:rPr>
              <a:t>)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3352800"/>
            <a:ext cx="914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257800" y="4046249"/>
            <a:ext cx="1371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43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15888"/>
            <a:ext cx="7826375" cy="14414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b="0" dirty="0"/>
              <a:t/>
            </a:r>
            <a:br>
              <a:rPr lang="en-US" sz="2800" b="0" dirty="0"/>
            </a:br>
            <a:r>
              <a:rPr lang="en-US" sz="2800" b="0" dirty="0"/>
              <a:t/>
            </a:r>
            <a:br>
              <a:rPr lang="en-US" sz="2800" b="0" dirty="0"/>
            </a:br>
            <a:r>
              <a:rPr lang="el-GR" sz="2800" b="0" dirty="0"/>
              <a:t>ΦΩΤΕΙΝΗ  ΡΟΗ  ή  ΦΩΤΕΙΝΗ  ΙΣΧΥΣ</a:t>
            </a:r>
            <a:br>
              <a:rPr lang="el-GR" sz="2800" b="0" dirty="0"/>
            </a:br>
            <a:r>
              <a:rPr lang="el-GR" sz="2800" b="0" dirty="0"/>
              <a:t>Φ = </a:t>
            </a:r>
            <a:r>
              <a:rPr lang="en-US" sz="2800" b="0" dirty="0" err="1"/>
              <a:t>dE</a:t>
            </a:r>
            <a:r>
              <a:rPr lang="en-US" sz="2800" b="0" dirty="0"/>
              <a:t> / dt</a:t>
            </a:r>
            <a:r>
              <a:rPr lang="el-GR" sz="2800" b="0" dirty="0"/>
              <a:t>, μονάδες : </a:t>
            </a:r>
            <a:r>
              <a:rPr lang="en-US" sz="2800" b="0" dirty="0"/>
              <a:t>Lumen (</a:t>
            </a:r>
            <a:r>
              <a:rPr lang="en-US" sz="2800" b="0" dirty="0" err="1"/>
              <a:t>Lm</a:t>
            </a:r>
            <a:r>
              <a:rPr lang="en-US" sz="2800" b="0" dirty="0"/>
              <a:t>) </a:t>
            </a:r>
            <a:r>
              <a:rPr lang="el-GR" sz="2800" b="0" dirty="0"/>
              <a:t>ή </a:t>
            </a:r>
            <a:r>
              <a:rPr lang="en-US" sz="2800" b="0" dirty="0"/>
              <a:t> Watt (W)</a:t>
            </a:r>
            <a:br>
              <a:rPr lang="en-US" sz="2800" b="0" dirty="0"/>
            </a:br>
            <a:endParaRPr lang="el-GR" sz="2800" b="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276475"/>
            <a:ext cx="7543800" cy="360045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l-GR" dirty="0"/>
              <a:t>Ελάχιστη φωτεινή ροή από σημειακή πηγή προκειμένου να γίνει αντιληπτή από τον ανθρώπινο οφθαλμό :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l-GR" dirty="0"/>
              <a:t>Φ = 4 </a:t>
            </a:r>
            <a:r>
              <a:rPr lang="en-US" dirty="0"/>
              <a:t>x 10 </a:t>
            </a:r>
            <a:r>
              <a:rPr lang="en-US" baseline="30000" dirty="0"/>
              <a:t>-13</a:t>
            </a:r>
            <a:r>
              <a:rPr lang="en-US" dirty="0"/>
              <a:t> </a:t>
            </a:r>
            <a:r>
              <a:rPr lang="en-US" dirty="0" err="1"/>
              <a:t>Lm</a:t>
            </a:r>
            <a:endParaRPr lang="en-US" dirty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l-GR" dirty="0"/>
              <a:t>ή ~ 200 πράσινα φωτόνια / </a:t>
            </a:r>
            <a:r>
              <a:rPr lang="en-US" dirty="0"/>
              <a:t>sec 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(6 x 10 </a:t>
            </a:r>
            <a:r>
              <a:rPr lang="en-US" baseline="30000" dirty="0"/>
              <a:t>-15</a:t>
            </a:r>
            <a:r>
              <a:rPr lang="en-US" dirty="0"/>
              <a:t> W)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7567612" cy="1511300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2800" b="0" dirty="0"/>
              <a:t/>
            </a:r>
            <a:br>
              <a:rPr lang="el-GR" sz="2800" b="0" dirty="0"/>
            </a:br>
            <a:r>
              <a:rPr lang="el-GR" sz="2800" b="0" dirty="0"/>
              <a:t>ΦΩΤΟΒΟΛΙΑ ή ΕΝΤΑΣΗ ΦΩΤΕΙΝΗΣ ΠΗΓΗΣ</a:t>
            </a:r>
            <a:br>
              <a:rPr lang="el-GR" sz="2800" b="0" dirty="0"/>
            </a:br>
            <a:r>
              <a:rPr lang="en-US" sz="2800" b="0" dirty="0"/>
              <a:t>I = d</a:t>
            </a:r>
            <a:r>
              <a:rPr lang="el-GR" sz="2800" b="0" dirty="0"/>
              <a:t>Φ / </a:t>
            </a:r>
            <a:r>
              <a:rPr lang="en-US" sz="2800" b="0" dirty="0"/>
              <a:t>d</a:t>
            </a:r>
            <a:r>
              <a:rPr lang="el-GR" sz="2800" b="0" dirty="0"/>
              <a:t>Ω,  μονάδες : </a:t>
            </a:r>
            <a:r>
              <a:rPr lang="en-US" sz="2800" b="0" dirty="0"/>
              <a:t>Cd </a:t>
            </a:r>
            <a:r>
              <a:rPr lang="el-GR" sz="2800" b="0" dirty="0"/>
              <a:t>ή </a:t>
            </a:r>
            <a:r>
              <a:rPr lang="en-US" sz="2800" b="0" dirty="0"/>
              <a:t>W / Sr</a:t>
            </a:r>
            <a:br>
              <a:rPr lang="en-US" sz="2800" b="0" dirty="0"/>
            </a:br>
            <a:endParaRPr lang="el-GR" sz="2800" b="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989138"/>
            <a:ext cx="8243887" cy="410686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l-GR" dirty="0"/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l-GR" dirty="0"/>
              <a:t>Φωτοβολία ή ένταση τεχνητών</a:t>
            </a:r>
            <a:r>
              <a:rPr lang="en-US" dirty="0"/>
              <a:t> 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l-GR" dirty="0"/>
              <a:t>φωτεινών πηγών :</a:t>
            </a:r>
            <a:endParaRPr lang="en-US" dirty="0"/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l-GR" dirty="0"/>
          </a:p>
          <a:p>
            <a:pPr eaLnBrk="1" hangingPunct="1">
              <a:lnSpc>
                <a:spcPct val="80000"/>
              </a:lnSpc>
              <a:defRPr/>
            </a:pPr>
            <a:r>
              <a:rPr lang="el-GR" dirty="0"/>
              <a:t>Λαμπτήρας πυρακτώσεως (100</a:t>
            </a:r>
            <a:r>
              <a:rPr lang="en-US" dirty="0"/>
              <a:t>W) :</a:t>
            </a:r>
            <a:r>
              <a:rPr lang="el-GR" dirty="0"/>
              <a:t> </a:t>
            </a:r>
            <a:r>
              <a:rPr lang="en-US" dirty="0"/>
              <a:t>130Cd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dirty="0"/>
              <a:t>Διαφημιστικός προβολέας :</a:t>
            </a:r>
            <a:r>
              <a:rPr lang="en-US" dirty="0"/>
              <a:t> </a:t>
            </a:r>
            <a:r>
              <a:rPr lang="el-GR" dirty="0"/>
              <a:t>800</a:t>
            </a:r>
            <a:r>
              <a:rPr lang="en-US" dirty="0"/>
              <a:t> Cd</a:t>
            </a:r>
            <a:endParaRPr lang="el-GR" dirty="0"/>
          </a:p>
          <a:p>
            <a:pPr eaLnBrk="1" hangingPunct="1">
              <a:lnSpc>
                <a:spcPct val="80000"/>
              </a:lnSpc>
              <a:defRPr/>
            </a:pPr>
            <a:r>
              <a:rPr lang="el-GR" dirty="0"/>
              <a:t>Προβολέας αυτοκινήτου :</a:t>
            </a:r>
            <a:r>
              <a:rPr lang="el-GR" dirty="0" smtClean="0"/>
              <a:t>10</a:t>
            </a:r>
            <a:r>
              <a:rPr lang="en-US" dirty="0" smtClean="0"/>
              <a:t> </a:t>
            </a:r>
            <a:r>
              <a:rPr lang="el-GR" dirty="0" smtClean="0"/>
              <a:t>000</a:t>
            </a:r>
            <a:r>
              <a:rPr lang="en-US" dirty="0" smtClean="0"/>
              <a:t> </a:t>
            </a:r>
            <a:r>
              <a:rPr lang="en-US" dirty="0"/>
              <a:t>Cd</a:t>
            </a:r>
            <a:endParaRPr lang="el-GR" dirty="0"/>
          </a:p>
          <a:p>
            <a:pPr eaLnBrk="1" hangingPunct="1">
              <a:lnSpc>
                <a:spcPct val="80000"/>
              </a:lnSpc>
              <a:defRPr/>
            </a:pPr>
            <a:r>
              <a:rPr lang="el-GR" dirty="0"/>
              <a:t>Ναυτικός φάρος :</a:t>
            </a:r>
            <a:r>
              <a:rPr lang="en-US" dirty="0" smtClean="0"/>
              <a:t>1 </a:t>
            </a:r>
            <a:r>
              <a:rPr lang="el-GR" dirty="0" smtClean="0"/>
              <a:t>500</a:t>
            </a:r>
            <a:r>
              <a:rPr lang="en-US" dirty="0" smtClean="0"/>
              <a:t> </a:t>
            </a:r>
            <a:r>
              <a:rPr lang="el-GR" dirty="0" smtClean="0"/>
              <a:t>000</a:t>
            </a:r>
            <a:r>
              <a:rPr lang="en-US" dirty="0" smtClean="0"/>
              <a:t> </a:t>
            </a:r>
            <a:r>
              <a:rPr lang="en-US" dirty="0"/>
              <a:t>Cd</a:t>
            </a:r>
            <a:r>
              <a:rPr lang="el-GR" dirty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el-GR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Αναλαμπή">
  <a:themeElements>
    <a:clrScheme name="Αναλαμπή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Αναλαμπή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Αναλαμπή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Αναλαμπή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Αναλαμπή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Αναλαμπή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Αναλαμπή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Αναλαμπή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Αναλαμπή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Αναλαμπή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Αναλαμπή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Αναλαμπή">
  <a:themeElements>
    <a:clrScheme name="Αναλαμπή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Αναλαμπή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Αναλαμπή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Αναλαμπή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Αναλαμπή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Αναλαμπή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Αναλαμπή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Αναλαμπή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Αναλαμπή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Αναλαμπή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Αναλαμπή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Αναλαμπή">
  <a:themeElements>
    <a:clrScheme name="Αναλαμπή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Αναλαμπή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Αναλαμπή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Αναλαμπή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Αναλαμπή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Αναλαμπή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Αναλαμπή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Αναλαμπή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Αναλαμπή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Αναλαμπή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Αναλαμπή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8801</TotalTime>
  <Words>1982</Words>
  <Application>Microsoft Office PowerPoint</Application>
  <PresentationFormat>On-screen Show (4:3)</PresentationFormat>
  <Paragraphs>267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44</vt:i4>
      </vt:variant>
    </vt:vector>
  </HeadingPairs>
  <TitlesOfParts>
    <vt:vector size="56" baseType="lpstr">
      <vt:lpstr>Arial</vt:lpstr>
      <vt:lpstr>Calibri</vt:lpstr>
      <vt:lpstr>Calibri Light</vt:lpstr>
      <vt:lpstr>Cambria Math</vt:lpstr>
      <vt:lpstr>Tahoma</vt:lpstr>
      <vt:lpstr>Times New Roman</vt:lpstr>
      <vt:lpstr>Wingdings</vt:lpstr>
      <vt:lpstr>Αναλαμπή</vt:lpstr>
      <vt:lpstr>Office Theme</vt:lpstr>
      <vt:lpstr>1_Αναλαμπή</vt:lpstr>
      <vt:lpstr>1_Office Theme</vt:lpstr>
      <vt:lpstr>2_Αναλαμπή</vt:lpstr>
      <vt:lpstr>   Φωτογραφικές  Εφαρμογές στις Επιστήμες (ΦΩΤΕΠ)</vt:lpstr>
      <vt:lpstr>ΦΩΤΟΜΕΤΡΙΚΑ ΜΕΓΕΘΗ</vt:lpstr>
      <vt:lpstr>PowerPoint Presentation</vt:lpstr>
      <vt:lpstr>Κύκλος         -         Σφαίρα</vt:lpstr>
      <vt:lpstr>Στερεά γωνία</vt:lpstr>
      <vt:lpstr>PowerPoint Presentation</vt:lpstr>
      <vt:lpstr>PowerPoint Presentation</vt:lpstr>
      <vt:lpstr>  ΦΩΤΕΙΝΗ  ΡΟΗ  ή  ΦΩΤΕΙΝΗ  ΙΣΧΥΣ Φ = dE / dt, μονάδες : Lumen (Lm) ή  Watt (W) </vt:lpstr>
      <vt:lpstr> ΦΩΤΟΒΟΛΙΑ ή ΕΝΤΑΣΗ ΦΩΤΕΙΝΗΣ ΠΗΓΗΣ I = dΦ / dΩ,  μονάδες : Cd ή W / Sr </vt:lpstr>
      <vt:lpstr>PowerPoint Presentation</vt:lpstr>
      <vt:lpstr>PowerPoint Presentation</vt:lpstr>
      <vt:lpstr>Χαρακτηριστικά Χρώματος Φωτεινής Πηγής</vt:lpstr>
      <vt:lpstr>Συσχετισμοί φωτομετρικών μεγεθών στη διαδικασία της όρασης </vt:lpstr>
      <vt:lpstr>PowerPoint Presentation</vt:lpstr>
      <vt:lpstr>PowerPoint Presentation</vt:lpstr>
      <vt:lpstr> ΦΩΤΙΣΜΟΣ  ΕΠΙΦΑΝΕΙΑΣ B = dΦ / dS, μονάδες : Lux ή W / m 2  </vt:lpstr>
      <vt:lpstr> ΦΩΤΙΣΜΟΣ  ΕΠΙΦΑΝΕΙΑΣ B = dΦ / dS, μονάδες : Lux ή W / m 2  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Πλάγιος Φωτισμός επιφάνειας  από σημειακή φωτεινή πηγή</vt:lpstr>
      <vt:lpstr>Κάθετος Φωτισμός επιφάνειας  από σημειακή φωτεινή πηγή</vt:lpstr>
      <vt:lpstr>Ισοφωτισμός επιφάνειας από δυο σημειακές πηγές  Ι1 και Ι2</vt:lpstr>
      <vt:lpstr>Φωτομετρία 2</vt:lpstr>
      <vt:lpstr>Φωτομετρία 3</vt:lpstr>
      <vt:lpstr>Φωτομετρία 4</vt:lpstr>
      <vt:lpstr>Φωτομετρία 5</vt:lpstr>
      <vt:lpstr>Φωτομετρία 6</vt:lpstr>
      <vt:lpstr>Φωτομετρία 7</vt:lpstr>
      <vt:lpstr>Φωτομετρία 8</vt:lpstr>
      <vt:lpstr>Φωτομετρία 9</vt:lpstr>
      <vt:lpstr>Φωτομετρία 10</vt:lpstr>
      <vt:lpstr>Φωτομετρία 11</vt:lpstr>
      <vt:lpstr>PowerPoint Presentation</vt:lpstr>
      <vt:lpstr>PowerPoint Presentation</vt:lpstr>
      <vt:lpstr>PowerPoint Presentation</vt:lpstr>
      <vt:lpstr>PowerPoint Presentation</vt:lpstr>
      <vt:lpstr>Φωτομετρία 12</vt:lpstr>
      <vt:lpstr>Φωτομετρία 12</vt:lpstr>
      <vt:lpstr>Φωτομετρία 12</vt:lpstr>
      <vt:lpstr>PowerPoint Presentation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Εικόνας και Ήχου ΙΙ</dc:title>
  <dc:creator>user</dc:creator>
  <cp:lastModifiedBy>Microsoft account</cp:lastModifiedBy>
  <cp:revision>35</cp:revision>
  <dcterms:created xsi:type="dcterms:W3CDTF">2010-03-07T12:27:33Z</dcterms:created>
  <dcterms:modified xsi:type="dcterms:W3CDTF">2025-04-02T17:49:48Z</dcterms:modified>
</cp:coreProperties>
</file>