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9" r:id="rId1"/>
    <p:sldMasterId id="2147483821" r:id="rId2"/>
    <p:sldMasterId id="2147483845" r:id="rId3"/>
    <p:sldMasterId id="2147483857" r:id="rId4"/>
    <p:sldMasterId id="2147483870" r:id="rId5"/>
    <p:sldMasterId id="2147483883" r:id="rId6"/>
    <p:sldMasterId id="2147483895" r:id="rId7"/>
    <p:sldMasterId id="2147483907" r:id="rId8"/>
    <p:sldMasterId id="2147483920" r:id="rId9"/>
    <p:sldMasterId id="2147483933" r:id="rId10"/>
    <p:sldMasterId id="2147483946" r:id="rId11"/>
    <p:sldMasterId id="2147483958" r:id="rId12"/>
    <p:sldMasterId id="2147483970" r:id="rId13"/>
  </p:sldMasterIdLst>
  <p:notesMasterIdLst>
    <p:notesMasterId r:id="rId84"/>
  </p:notesMasterIdLst>
  <p:sldIdLst>
    <p:sldId id="375" r:id="rId14"/>
    <p:sldId id="376" r:id="rId15"/>
    <p:sldId id="379" r:id="rId16"/>
    <p:sldId id="377" r:id="rId17"/>
    <p:sldId id="378" r:id="rId18"/>
    <p:sldId id="380" r:id="rId19"/>
    <p:sldId id="381" r:id="rId20"/>
    <p:sldId id="382" r:id="rId21"/>
    <p:sldId id="383" r:id="rId22"/>
    <p:sldId id="384" r:id="rId23"/>
    <p:sldId id="334" r:id="rId24"/>
    <p:sldId id="385" r:id="rId25"/>
    <p:sldId id="386" r:id="rId26"/>
    <p:sldId id="388" r:id="rId27"/>
    <p:sldId id="389" r:id="rId28"/>
    <p:sldId id="390" r:id="rId29"/>
    <p:sldId id="393" r:id="rId30"/>
    <p:sldId id="394" r:id="rId31"/>
    <p:sldId id="395" r:id="rId32"/>
    <p:sldId id="374" r:id="rId33"/>
    <p:sldId id="396" r:id="rId34"/>
    <p:sldId id="397" r:id="rId35"/>
    <p:sldId id="398" r:id="rId36"/>
    <p:sldId id="399" r:id="rId37"/>
    <p:sldId id="400" r:id="rId38"/>
    <p:sldId id="407" r:id="rId39"/>
    <p:sldId id="408" r:id="rId40"/>
    <p:sldId id="409" r:id="rId41"/>
    <p:sldId id="411" r:id="rId42"/>
    <p:sldId id="410" r:id="rId43"/>
    <p:sldId id="401" r:id="rId44"/>
    <p:sldId id="402" r:id="rId45"/>
    <p:sldId id="403" r:id="rId46"/>
    <p:sldId id="404" r:id="rId47"/>
    <p:sldId id="405" r:id="rId48"/>
    <p:sldId id="406" r:id="rId49"/>
    <p:sldId id="418" r:id="rId50"/>
    <p:sldId id="412" r:id="rId51"/>
    <p:sldId id="343" r:id="rId52"/>
    <p:sldId id="413" r:id="rId53"/>
    <p:sldId id="414" r:id="rId54"/>
    <p:sldId id="344" r:id="rId55"/>
    <p:sldId id="415" r:id="rId56"/>
    <p:sldId id="417" r:id="rId57"/>
    <p:sldId id="419" r:id="rId58"/>
    <p:sldId id="420" r:id="rId59"/>
    <p:sldId id="421" r:id="rId60"/>
    <p:sldId id="422" r:id="rId61"/>
    <p:sldId id="391" r:id="rId62"/>
    <p:sldId id="392" r:id="rId63"/>
    <p:sldId id="416" r:id="rId64"/>
    <p:sldId id="423" r:id="rId65"/>
    <p:sldId id="424" r:id="rId66"/>
    <p:sldId id="425" r:id="rId67"/>
    <p:sldId id="277" r:id="rId68"/>
    <p:sldId id="278" r:id="rId69"/>
    <p:sldId id="315" r:id="rId70"/>
    <p:sldId id="320" r:id="rId71"/>
    <p:sldId id="366" r:id="rId72"/>
    <p:sldId id="355" r:id="rId73"/>
    <p:sldId id="372" r:id="rId74"/>
    <p:sldId id="369" r:id="rId75"/>
    <p:sldId id="363" r:id="rId76"/>
    <p:sldId id="371" r:id="rId77"/>
    <p:sldId id="368" r:id="rId78"/>
    <p:sldId id="373" r:id="rId79"/>
    <p:sldId id="360" r:id="rId80"/>
    <p:sldId id="335" r:id="rId81"/>
    <p:sldId id="370" r:id="rId82"/>
    <p:sldId id="354" r:id="rId83"/>
  </p:sldIdLst>
  <p:sldSz cx="12192000" cy="6858000"/>
  <p:notesSz cx="6858000" cy="9144000"/>
  <p:defaultTextStyle>
    <a:defPPr>
      <a:defRPr lang="el-G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D1D1"/>
    <a:srgbClr val="F8EADD"/>
    <a:srgbClr val="FFB3B3"/>
    <a:srgbClr val="F77181"/>
    <a:srgbClr val="7030FF"/>
    <a:srgbClr val="7030D7"/>
    <a:srgbClr val="C00000"/>
    <a:srgbClr val="70DAAA"/>
    <a:srgbClr val="3DE3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88" autoAdjust="0"/>
    <p:restoredTop sz="95460" autoAdjust="0"/>
  </p:normalViewPr>
  <p:slideViewPr>
    <p:cSldViewPr>
      <p:cViewPr>
        <p:scale>
          <a:sx n="85" d="100"/>
          <a:sy n="85" d="100"/>
        </p:scale>
        <p:origin x="48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77" Type="http://schemas.openxmlformats.org/officeDocument/2006/relationships/slide" Target="slides/slide6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80" Type="http://schemas.openxmlformats.org/officeDocument/2006/relationships/slide" Target="slides/slide67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83" Type="http://schemas.openxmlformats.org/officeDocument/2006/relationships/slide" Target="slides/slide70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81" Type="http://schemas.openxmlformats.org/officeDocument/2006/relationships/slide" Target="slides/slide68.xml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theme" Target="theme/theme1.xml"/><Relationship Id="rId61" Type="http://schemas.openxmlformats.org/officeDocument/2006/relationships/slide" Target="slides/slide48.xml"/><Relationship Id="rId82" Type="http://schemas.openxmlformats.org/officeDocument/2006/relationships/slide" Target="slides/slide6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529611-A071-42B8-B368-1DE1DD91C57E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043C8B-E5D9-41CB-8038-5AB588E91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852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AD7F8-7425-4D14-823C-E6B181AD0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83F0-9095-4B43-92E7-A2B7026C4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639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AD7F8-7425-4D14-823C-E6B181AD0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83F0-9095-4B43-92E7-A2B7026C4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57826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D36AD-E042-478E-B40B-8D22CD51FF08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67933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4AED5-E8FC-4BDD-BE50-73E07935AF15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71543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8966200" y="304800"/>
            <a:ext cx="2514600" cy="5791200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1422400" y="304800"/>
            <a:ext cx="7340600" cy="5791200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EA3F5-7D0D-48CA-B846-D4A96E002691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21043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22400" y="304802"/>
            <a:ext cx="10058400" cy="14319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5532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7CCDB-3D15-454B-867C-3D6BD7F183FB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9973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6350"/>
            <a:ext cx="12187767" cy="6851650"/>
            <a:chOff x="0" y="4"/>
            <a:chExt cx="5758" cy="4316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6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>
                  <a:gd name="T0" fmla="*/ 0 w 5184"/>
                  <a:gd name="T1" fmla="*/ 3159 h 3159"/>
                  <a:gd name="T2" fmla="*/ 5184 w 5184"/>
                  <a:gd name="T3" fmla="*/ 3159 h 3159"/>
                  <a:gd name="T4" fmla="*/ 5184 w 5184"/>
                  <a:gd name="T5" fmla="*/ 0 h 3159"/>
                  <a:gd name="T6" fmla="*/ 0 w 5184"/>
                  <a:gd name="T7" fmla="*/ 0 h 3159"/>
                  <a:gd name="T8" fmla="*/ 0 w 5184"/>
                  <a:gd name="T9" fmla="*/ 3159 h 3159"/>
                  <a:gd name="T10" fmla="*/ 0 w 5184"/>
                  <a:gd name="T11" fmla="*/ 3159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>
                  <a:gd name="T0" fmla="*/ 0 w 556"/>
                  <a:gd name="T1" fmla="*/ 0 h 3159"/>
                  <a:gd name="T2" fmla="*/ 0 w 556"/>
                  <a:gd name="T3" fmla="*/ 3159 h 3159"/>
                  <a:gd name="T4" fmla="*/ 556 w 556"/>
                  <a:gd name="T5" fmla="*/ 3159 h 3159"/>
                  <a:gd name="T6" fmla="*/ 556 w 556"/>
                  <a:gd name="T7" fmla="*/ 0 h 3159"/>
                  <a:gd name="T8" fmla="*/ 0 w 556"/>
                  <a:gd name="T9" fmla="*/ 0 h 3159"/>
                  <a:gd name="T10" fmla="*/ 0 w 556"/>
                  <a:gd name="T11" fmla="*/ 0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20"/>
                </a:cxn>
                <a:cxn ang="0">
                  <a:pos x="12" y="42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solidFill>
                  <a:srgbClr val="FFFFFF"/>
                </a:solidFill>
                <a:latin typeface="Tahoma" charset="0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251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251 w 251"/>
                <a:gd name="T7" fmla="*/ 12 h 12"/>
                <a:gd name="T8" fmla="*/ 251 w 251"/>
                <a:gd name="T9" fmla="*/ 0 h 12"/>
                <a:gd name="T10" fmla="*/ 251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251 w 251"/>
                <a:gd name="T5" fmla="*/ 12 h 12"/>
                <a:gd name="T6" fmla="*/ 251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0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2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24 w 4724"/>
                  <a:gd name="T7" fmla="*/ 12 h 12"/>
                  <a:gd name="T8" fmla="*/ 4724 w 4724"/>
                  <a:gd name="T9" fmla="*/ 0 h 12"/>
                  <a:gd name="T10" fmla="*/ 4724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Tahoma" charset="0"/>
                </a:endParaRPr>
              </a:p>
            </p:txBody>
          </p:sp>
        </p:grpSp>
      </p:grpSp>
      <p:sp>
        <p:nvSpPr>
          <p:cNvPr id="72720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422400" y="1997082"/>
            <a:ext cx="9448800" cy="1431925"/>
          </a:xfrm>
        </p:spPr>
        <p:txBody>
          <a:bodyPr anchor="b"/>
          <a:lstStyle>
            <a:lvl1pPr>
              <a:defRPr/>
            </a:lvl1pPr>
          </a:lstStyle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72721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22400" y="3886200"/>
            <a:ext cx="85344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ftr" sz="quarter" idx="11"/>
          </p:nvPr>
        </p:nvSpPr>
        <p:spPr>
          <a:xfrm>
            <a:off x="44704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BB248C5-EB0A-4AF7-B847-71876CCD1183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77863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9F0BBF-DAA3-40C0-B378-392C6134EE56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81476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B1861-2EDC-4948-9887-202EF1DD8D5E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9710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553200" y="1981200"/>
            <a:ext cx="4927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A2129-B7FD-4C8B-A56F-0A155FF91B89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85247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05BA3-2807-4591-85FE-797DDA5E72C0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15431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B33C8-C27F-4910-8D14-11C31F51F9EE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1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AD7F8-7425-4D14-823C-E6B181AD0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83F0-9095-4B43-92E7-A2B7026C4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71685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FE350-08D4-46A9-93F8-D0593AEA4052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54649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742A7F-67C5-46FF-A952-C7465EC4E8E7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31574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D36AD-E042-478E-B40B-8D22CD51FF08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33185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4AED5-E8FC-4BDD-BE50-73E07935AF15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29818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8966200" y="304800"/>
            <a:ext cx="2514600" cy="5791200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1422400" y="304800"/>
            <a:ext cx="7340600" cy="5791200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EA3F5-7D0D-48CA-B846-D4A96E002691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26343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22400" y="304802"/>
            <a:ext cx="10058400" cy="14319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5532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7CCDB-3D15-454B-867C-3D6BD7F183FB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02900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53570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16541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3443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913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FC339-E11C-4E47-97D9-F819B69D037B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7/5/2025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BBE0F-76BC-452E-9A8E-35A0A926F995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05053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37829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98327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02524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46355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09978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90548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43121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11ECC-78DE-4236-83C7-74D0FCC74C3D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8/5/2025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DD06B-171B-456A-BFBB-3386DC4A1197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79378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11ECC-78DE-4236-83C7-74D0FCC74C3D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8/5/2025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DD06B-171B-456A-BFBB-3386DC4A1197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32987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11ECC-78DE-4236-83C7-74D0FCC74C3D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8/5/2025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DD06B-171B-456A-BFBB-3386DC4A1197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7990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FC339-E11C-4E47-97D9-F819B69D037B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7/5/2025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BBE0F-76BC-452E-9A8E-35A0A926F995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82186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11ECC-78DE-4236-83C7-74D0FCC74C3D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8/5/2025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DD06B-171B-456A-BFBB-3386DC4A1197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82497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11ECC-78DE-4236-83C7-74D0FCC74C3D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8/5/2025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DD06B-171B-456A-BFBB-3386DC4A1197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9777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11ECC-78DE-4236-83C7-74D0FCC74C3D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8/5/2025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DD06B-171B-456A-BFBB-3386DC4A1197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34806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11ECC-78DE-4236-83C7-74D0FCC74C3D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8/5/2025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DD06B-171B-456A-BFBB-3386DC4A1197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18643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11ECC-78DE-4236-83C7-74D0FCC74C3D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8/5/2025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DD06B-171B-456A-BFBB-3386DC4A1197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41173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11ECC-78DE-4236-83C7-74D0FCC74C3D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8/5/2025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DD06B-171B-456A-BFBB-3386DC4A1197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87206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11ECC-78DE-4236-83C7-74D0FCC74C3D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8/5/2025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DD06B-171B-456A-BFBB-3386DC4A1197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92862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11ECC-78DE-4236-83C7-74D0FCC74C3D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8/5/2025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DD06B-171B-456A-BFBB-3386DC4A1197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26195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11ECC-78DE-4236-83C7-74D0FCC74C3D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8/5/2025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DD06B-171B-456A-BFBB-3386DC4A1197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55471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11ECC-78DE-4236-83C7-74D0FCC74C3D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8/5/2025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DD06B-171B-456A-BFBB-3386DC4A1197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4003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FC339-E11C-4E47-97D9-F819B69D037B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7/5/2025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BBE0F-76BC-452E-9A8E-35A0A926F995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1957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11ECC-78DE-4236-83C7-74D0FCC74C3D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8/5/2025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DD06B-171B-456A-BFBB-3386DC4A1197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6341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11ECC-78DE-4236-83C7-74D0FCC74C3D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8/5/2025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DD06B-171B-456A-BFBB-3386DC4A1197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61343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11ECC-78DE-4236-83C7-74D0FCC74C3D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8/5/2025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DD06B-171B-456A-BFBB-3386DC4A1197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23056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11ECC-78DE-4236-83C7-74D0FCC74C3D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8/5/2025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DD06B-171B-456A-BFBB-3386DC4A1197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23384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11ECC-78DE-4236-83C7-74D0FCC74C3D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8/5/2025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DD06B-171B-456A-BFBB-3386DC4A1197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44830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11ECC-78DE-4236-83C7-74D0FCC74C3D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8/5/2025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DD06B-171B-456A-BFBB-3386DC4A1197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80926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11ECC-78DE-4236-83C7-74D0FCC74C3D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8/5/2025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DD06B-171B-456A-BFBB-3386DC4A1197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35733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11ECC-78DE-4236-83C7-74D0FCC74C3D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8/5/2025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DD06B-171B-456A-BFBB-3386DC4A1197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02766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11ECC-78DE-4236-83C7-74D0FCC74C3D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8/5/2025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DD06B-171B-456A-BFBB-3386DC4A1197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477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FC339-E11C-4E47-97D9-F819B69D037B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7/5/2025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BBE0F-76BC-452E-9A8E-35A0A926F995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961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FC339-E11C-4E47-97D9-F819B69D037B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7/5/2025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BBE0F-76BC-452E-9A8E-35A0A926F995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4397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FC339-E11C-4E47-97D9-F819B69D037B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7/5/2025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BBE0F-76BC-452E-9A8E-35A0A926F995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6713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FC339-E11C-4E47-97D9-F819B69D037B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7/5/2025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BBE0F-76BC-452E-9A8E-35A0A926F995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4288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FC339-E11C-4E47-97D9-F819B69D037B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7/5/2025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BBE0F-76BC-452E-9A8E-35A0A926F995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893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AD7F8-7425-4D14-823C-E6B181AD0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83F0-9095-4B43-92E7-A2B7026C4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6383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FC339-E11C-4E47-97D9-F819B69D037B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7/5/2025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BBE0F-76BC-452E-9A8E-35A0A926F995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84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FC339-E11C-4E47-97D9-F819B69D037B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7/5/2025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BBE0F-76BC-452E-9A8E-35A0A926F995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3978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FC339-E11C-4E47-97D9-F819B69D037B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7/5/2025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BBE0F-76BC-452E-9A8E-35A0A926F995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8034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900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9658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482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4693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0890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5868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10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AD7F8-7425-4D14-823C-E6B181AD0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83F0-9095-4B43-92E7-A2B7026C4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2193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5432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0834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6151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3203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6350"/>
            <a:ext cx="12187767" cy="6851650"/>
            <a:chOff x="0" y="4"/>
            <a:chExt cx="5758" cy="4316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6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>
                  <a:gd name="T0" fmla="*/ 0 w 5184"/>
                  <a:gd name="T1" fmla="*/ 3159 h 3159"/>
                  <a:gd name="T2" fmla="*/ 5184 w 5184"/>
                  <a:gd name="T3" fmla="*/ 3159 h 3159"/>
                  <a:gd name="T4" fmla="*/ 5184 w 5184"/>
                  <a:gd name="T5" fmla="*/ 0 h 3159"/>
                  <a:gd name="T6" fmla="*/ 0 w 5184"/>
                  <a:gd name="T7" fmla="*/ 0 h 3159"/>
                  <a:gd name="T8" fmla="*/ 0 w 5184"/>
                  <a:gd name="T9" fmla="*/ 3159 h 3159"/>
                  <a:gd name="T10" fmla="*/ 0 w 5184"/>
                  <a:gd name="T11" fmla="*/ 3159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>
                  <a:gd name="T0" fmla="*/ 0 w 556"/>
                  <a:gd name="T1" fmla="*/ 0 h 3159"/>
                  <a:gd name="T2" fmla="*/ 0 w 556"/>
                  <a:gd name="T3" fmla="*/ 3159 h 3159"/>
                  <a:gd name="T4" fmla="*/ 556 w 556"/>
                  <a:gd name="T5" fmla="*/ 3159 h 3159"/>
                  <a:gd name="T6" fmla="*/ 556 w 556"/>
                  <a:gd name="T7" fmla="*/ 0 h 3159"/>
                  <a:gd name="T8" fmla="*/ 0 w 556"/>
                  <a:gd name="T9" fmla="*/ 0 h 3159"/>
                  <a:gd name="T10" fmla="*/ 0 w 556"/>
                  <a:gd name="T11" fmla="*/ 0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20"/>
                </a:cxn>
                <a:cxn ang="0">
                  <a:pos x="12" y="42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solidFill>
                  <a:srgbClr val="FFFFFF"/>
                </a:solidFill>
                <a:latin typeface="Tahoma" charset="0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251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251 w 251"/>
                <a:gd name="T7" fmla="*/ 12 h 12"/>
                <a:gd name="T8" fmla="*/ 251 w 251"/>
                <a:gd name="T9" fmla="*/ 0 h 12"/>
                <a:gd name="T10" fmla="*/ 251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251 w 251"/>
                <a:gd name="T5" fmla="*/ 12 h 12"/>
                <a:gd name="T6" fmla="*/ 251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0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2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24 w 4724"/>
                  <a:gd name="T7" fmla="*/ 12 h 12"/>
                  <a:gd name="T8" fmla="*/ 4724 w 4724"/>
                  <a:gd name="T9" fmla="*/ 0 h 12"/>
                  <a:gd name="T10" fmla="*/ 4724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Tahoma" charset="0"/>
                </a:endParaRPr>
              </a:p>
            </p:txBody>
          </p:sp>
        </p:grpSp>
      </p:grpSp>
      <p:sp>
        <p:nvSpPr>
          <p:cNvPr id="72720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422400" y="1997082"/>
            <a:ext cx="9448800" cy="1431925"/>
          </a:xfrm>
        </p:spPr>
        <p:txBody>
          <a:bodyPr anchor="b"/>
          <a:lstStyle>
            <a:lvl1pPr>
              <a:defRPr/>
            </a:lvl1pPr>
          </a:lstStyle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72721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22400" y="3886200"/>
            <a:ext cx="85344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ftr" sz="quarter" idx="11"/>
          </p:nvPr>
        </p:nvSpPr>
        <p:spPr>
          <a:xfrm>
            <a:off x="44704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BB248C5-EB0A-4AF7-B847-71876CCD1183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3939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9F0BBF-DAA3-40C0-B378-392C6134EE56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2323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B1861-2EDC-4948-9887-202EF1DD8D5E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4116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553200" y="1981200"/>
            <a:ext cx="4927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A2129-B7FD-4C8B-A56F-0A155FF91B89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5308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05BA3-2807-4591-85FE-797DDA5E72C0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2157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B33C8-C27F-4910-8D14-11C31F51F9EE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278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AD7F8-7425-4D14-823C-E6B181AD0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83F0-9095-4B43-92E7-A2B7026C4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0273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FE350-08D4-46A9-93F8-D0593AEA4052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4904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742A7F-67C5-46FF-A952-C7465EC4E8E7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1825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D36AD-E042-478E-B40B-8D22CD51FF08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7300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4AED5-E8FC-4BDD-BE50-73E07935AF15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8309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8966200" y="304800"/>
            <a:ext cx="2514600" cy="5791200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1422400" y="304800"/>
            <a:ext cx="7340600" cy="5791200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EA3F5-7D0D-48CA-B846-D4A96E002691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0458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22400" y="304802"/>
            <a:ext cx="10058400" cy="14319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5532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7CCDB-3D15-454B-867C-3D6BD7F183FB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4733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6350"/>
            <a:ext cx="12187767" cy="6851650"/>
            <a:chOff x="0" y="4"/>
            <a:chExt cx="5758" cy="4316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6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>
                  <a:gd name="T0" fmla="*/ 0 w 5184"/>
                  <a:gd name="T1" fmla="*/ 3159 h 3159"/>
                  <a:gd name="T2" fmla="*/ 5184 w 5184"/>
                  <a:gd name="T3" fmla="*/ 3159 h 3159"/>
                  <a:gd name="T4" fmla="*/ 5184 w 5184"/>
                  <a:gd name="T5" fmla="*/ 0 h 3159"/>
                  <a:gd name="T6" fmla="*/ 0 w 5184"/>
                  <a:gd name="T7" fmla="*/ 0 h 3159"/>
                  <a:gd name="T8" fmla="*/ 0 w 5184"/>
                  <a:gd name="T9" fmla="*/ 3159 h 3159"/>
                  <a:gd name="T10" fmla="*/ 0 w 5184"/>
                  <a:gd name="T11" fmla="*/ 3159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>
                  <a:gd name="T0" fmla="*/ 0 w 556"/>
                  <a:gd name="T1" fmla="*/ 0 h 3159"/>
                  <a:gd name="T2" fmla="*/ 0 w 556"/>
                  <a:gd name="T3" fmla="*/ 3159 h 3159"/>
                  <a:gd name="T4" fmla="*/ 556 w 556"/>
                  <a:gd name="T5" fmla="*/ 3159 h 3159"/>
                  <a:gd name="T6" fmla="*/ 556 w 556"/>
                  <a:gd name="T7" fmla="*/ 0 h 3159"/>
                  <a:gd name="T8" fmla="*/ 0 w 556"/>
                  <a:gd name="T9" fmla="*/ 0 h 3159"/>
                  <a:gd name="T10" fmla="*/ 0 w 556"/>
                  <a:gd name="T11" fmla="*/ 0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20"/>
                </a:cxn>
                <a:cxn ang="0">
                  <a:pos x="12" y="42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solidFill>
                  <a:srgbClr val="FFFFFF"/>
                </a:solidFill>
                <a:latin typeface="Tahoma" charset="0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251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251 w 251"/>
                <a:gd name="T7" fmla="*/ 12 h 12"/>
                <a:gd name="T8" fmla="*/ 251 w 251"/>
                <a:gd name="T9" fmla="*/ 0 h 12"/>
                <a:gd name="T10" fmla="*/ 251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251 w 251"/>
                <a:gd name="T5" fmla="*/ 12 h 12"/>
                <a:gd name="T6" fmla="*/ 251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0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2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24 w 4724"/>
                  <a:gd name="T7" fmla="*/ 12 h 12"/>
                  <a:gd name="T8" fmla="*/ 4724 w 4724"/>
                  <a:gd name="T9" fmla="*/ 0 h 12"/>
                  <a:gd name="T10" fmla="*/ 4724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Tahoma" charset="0"/>
                </a:endParaRPr>
              </a:p>
            </p:txBody>
          </p:sp>
        </p:grpSp>
      </p:grpSp>
      <p:sp>
        <p:nvSpPr>
          <p:cNvPr id="72720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422400" y="1997082"/>
            <a:ext cx="9448800" cy="1431925"/>
          </a:xfrm>
        </p:spPr>
        <p:txBody>
          <a:bodyPr anchor="b"/>
          <a:lstStyle>
            <a:lvl1pPr>
              <a:defRPr/>
            </a:lvl1pPr>
          </a:lstStyle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72721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22400" y="3886200"/>
            <a:ext cx="85344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ftr" sz="quarter" idx="11"/>
          </p:nvPr>
        </p:nvSpPr>
        <p:spPr>
          <a:xfrm>
            <a:off x="44704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BB248C5-EB0A-4AF7-B847-71876CCD1183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6728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9F0BBF-DAA3-40C0-B378-392C6134EE56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4613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B1861-2EDC-4948-9887-202EF1DD8D5E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8547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553200" y="1981200"/>
            <a:ext cx="4927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A2129-B7FD-4C8B-A56F-0A155FF91B89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039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AD7F8-7425-4D14-823C-E6B181AD0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83F0-9095-4B43-92E7-A2B7026C4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9690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05BA3-2807-4591-85FE-797DDA5E72C0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9589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B33C8-C27F-4910-8D14-11C31F51F9EE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6437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FE350-08D4-46A9-93F8-D0593AEA4052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2670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742A7F-67C5-46FF-A952-C7465EC4E8E7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2221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D36AD-E042-478E-B40B-8D22CD51FF08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1945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4AED5-E8FC-4BDD-BE50-73E07935AF15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3265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8966200" y="304800"/>
            <a:ext cx="2514600" cy="5791200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1422400" y="304800"/>
            <a:ext cx="7340600" cy="5791200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EA3F5-7D0D-48CA-B846-D4A96E002691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9104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22400" y="304802"/>
            <a:ext cx="10058400" cy="14319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5532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7CCDB-3D15-454B-867C-3D6BD7F183FB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5054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C8E99BBE-0476-4475-82C4-0240A0CC3381}" type="datetimeFigureOut">
              <a:rPr lang="en-US"/>
              <a:pPr>
                <a:defRPr/>
              </a:pPr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ABFFEFF0-A04A-4300-992F-27DEC4CC18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8074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B8AA6D4B-E0CA-45BD-8865-E9CEC483E527}" type="datetimeFigureOut">
              <a:rPr lang="en-US"/>
              <a:pPr>
                <a:defRPr/>
              </a:pPr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0E678858-29CB-4A91-84F1-58F1CC0572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105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AD7F8-7425-4D14-823C-E6B181AD0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83F0-9095-4B43-92E7-A2B7026C4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6507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F5A1E6F2-9A20-4476-ABF3-78947BF84579}" type="datetimeFigureOut">
              <a:rPr lang="en-US"/>
              <a:pPr>
                <a:defRPr/>
              </a:pPr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D3C6C007-2DD5-4D42-9B30-299207834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962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87F3DC0A-8ADE-4EF5-BAFF-CD87D7914628}" type="datetimeFigureOut">
              <a:rPr lang="en-US"/>
              <a:pPr>
                <a:defRPr/>
              </a:pPr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AD67E51F-0C53-4267-B22B-7831253C72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4995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DD3146AB-A2BB-4929-B12F-5FB85BDED8CE}" type="datetimeFigureOut">
              <a:rPr lang="en-US"/>
              <a:pPr>
                <a:defRPr/>
              </a:pPr>
              <a:t>5/8/2025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FB4031B9-4B76-4577-A065-365C78E4ED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5329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AC7D41CE-F741-42E5-A02C-24FC906CCC40}" type="datetimeFigureOut">
              <a:rPr lang="en-US"/>
              <a:pPr>
                <a:defRPr/>
              </a:pPr>
              <a:t>5/8/2025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6190A1EF-7C83-4299-877A-4EDE757326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5586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EF9532E7-A606-4C87-9363-3AF1AF51AC91}" type="datetimeFigureOut">
              <a:rPr lang="en-US"/>
              <a:pPr>
                <a:defRPr/>
              </a:pPr>
              <a:t>5/8/2025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ABD022E7-41F1-46AF-A138-118F39B7D4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3491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16E56386-FAC5-431E-A71F-35DCBC9F3B30}" type="datetimeFigureOut">
              <a:rPr lang="en-US"/>
              <a:pPr>
                <a:defRPr/>
              </a:pPr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749B8BDD-FEC1-4E9E-98B2-FD492D151D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5082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CABD42C6-F753-4285-8B80-4ADB00FFE2B6}" type="datetimeFigureOut">
              <a:rPr lang="en-US"/>
              <a:pPr>
                <a:defRPr/>
              </a:pPr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B55A9330-977A-460C-BDB1-08BC3CD7BA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1042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190D4098-4640-4BAC-8F22-3A09FAD73DDD}" type="datetimeFigureOut">
              <a:rPr lang="en-US"/>
              <a:pPr>
                <a:defRPr/>
              </a:pPr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BD25D2F9-57A7-49A9-BD6C-4B1971BB9B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7469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B335F13B-7FDF-452F-BEAA-B0F22AC0E975}" type="datetimeFigureOut">
              <a:rPr lang="en-US"/>
              <a:pPr>
                <a:defRPr/>
              </a:pPr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D7623FF8-C454-4998-BDBA-6B49EBEFC2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71079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192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AD7F8-7425-4D14-823C-E6B181AD0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83F0-9095-4B43-92E7-A2B7026C4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5272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2970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815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53451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4429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8119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1736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11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3396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3517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393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AD7F8-7425-4D14-823C-E6B181AD0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83F0-9095-4B43-92E7-A2B7026C4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28120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6350"/>
            <a:ext cx="12187767" cy="6851650"/>
            <a:chOff x="0" y="4"/>
            <a:chExt cx="5758" cy="4316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6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>
                  <a:gd name="T0" fmla="*/ 0 w 5184"/>
                  <a:gd name="T1" fmla="*/ 3159 h 3159"/>
                  <a:gd name="T2" fmla="*/ 5184 w 5184"/>
                  <a:gd name="T3" fmla="*/ 3159 h 3159"/>
                  <a:gd name="T4" fmla="*/ 5184 w 5184"/>
                  <a:gd name="T5" fmla="*/ 0 h 3159"/>
                  <a:gd name="T6" fmla="*/ 0 w 5184"/>
                  <a:gd name="T7" fmla="*/ 0 h 3159"/>
                  <a:gd name="T8" fmla="*/ 0 w 5184"/>
                  <a:gd name="T9" fmla="*/ 3159 h 3159"/>
                  <a:gd name="T10" fmla="*/ 0 w 5184"/>
                  <a:gd name="T11" fmla="*/ 3159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>
                  <a:gd name="T0" fmla="*/ 0 w 556"/>
                  <a:gd name="T1" fmla="*/ 0 h 3159"/>
                  <a:gd name="T2" fmla="*/ 0 w 556"/>
                  <a:gd name="T3" fmla="*/ 3159 h 3159"/>
                  <a:gd name="T4" fmla="*/ 556 w 556"/>
                  <a:gd name="T5" fmla="*/ 3159 h 3159"/>
                  <a:gd name="T6" fmla="*/ 556 w 556"/>
                  <a:gd name="T7" fmla="*/ 0 h 3159"/>
                  <a:gd name="T8" fmla="*/ 0 w 556"/>
                  <a:gd name="T9" fmla="*/ 0 h 3159"/>
                  <a:gd name="T10" fmla="*/ 0 w 556"/>
                  <a:gd name="T11" fmla="*/ 0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20"/>
                </a:cxn>
                <a:cxn ang="0">
                  <a:pos x="12" y="42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solidFill>
                  <a:srgbClr val="FFFFFF"/>
                </a:solidFill>
                <a:latin typeface="Tahoma" charset="0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251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251 w 251"/>
                <a:gd name="T7" fmla="*/ 12 h 12"/>
                <a:gd name="T8" fmla="*/ 251 w 251"/>
                <a:gd name="T9" fmla="*/ 0 h 12"/>
                <a:gd name="T10" fmla="*/ 251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251 w 251"/>
                <a:gd name="T5" fmla="*/ 12 h 12"/>
                <a:gd name="T6" fmla="*/ 251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0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2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24 w 4724"/>
                  <a:gd name="T7" fmla="*/ 12 h 12"/>
                  <a:gd name="T8" fmla="*/ 4724 w 4724"/>
                  <a:gd name="T9" fmla="*/ 0 h 12"/>
                  <a:gd name="T10" fmla="*/ 4724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Tahoma" charset="0"/>
                </a:endParaRPr>
              </a:p>
            </p:txBody>
          </p:sp>
        </p:grpSp>
      </p:grpSp>
      <p:sp>
        <p:nvSpPr>
          <p:cNvPr id="72720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422400" y="1997082"/>
            <a:ext cx="9448800" cy="1431925"/>
          </a:xfrm>
        </p:spPr>
        <p:txBody>
          <a:bodyPr anchor="b"/>
          <a:lstStyle>
            <a:lvl1pPr>
              <a:defRPr/>
            </a:lvl1pPr>
          </a:lstStyle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72721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22400" y="3886200"/>
            <a:ext cx="85344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ftr" sz="quarter" idx="11"/>
          </p:nvPr>
        </p:nvSpPr>
        <p:spPr>
          <a:xfrm>
            <a:off x="44704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BB248C5-EB0A-4AF7-B847-71876CCD1183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1195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9F0BBF-DAA3-40C0-B378-392C6134EE56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1462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B1861-2EDC-4948-9887-202EF1DD8D5E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28944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553200" y="1981200"/>
            <a:ext cx="4927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A2129-B7FD-4C8B-A56F-0A155FF91B89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4088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05BA3-2807-4591-85FE-797DDA5E72C0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87203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B33C8-C27F-4910-8D14-11C31F51F9EE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99639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FE350-08D4-46A9-93F8-D0593AEA4052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75293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742A7F-67C5-46FF-A952-C7465EC4E8E7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32882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D36AD-E042-478E-B40B-8D22CD51FF08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86260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4AED5-E8FC-4BDD-BE50-73E07935AF15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774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AD7F8-7425-4D14-823C-E6B181AD04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83F0-9095-4B43-92E7-A2B7026C4B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4899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8966200" y="304800"/>
            <a:ext cx="2514600" cy="5791200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1422400" y="304800"/>
            <a:ext cx="7340600" cy="5791200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EA3F5-7D0D-48CA-B846-D4A96E002691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79393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22400" y="304802"/>
            <a:ext cx="10058400" cy="14319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553200" y="1981200"/>
            <a:ext cx="49276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7CCDB-3D15-454B-867C-3D6BD7F183FB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34580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6350"/>
            <a:ext cx="12187767" cy="6851650"/>
            <a:chOff x="0" y="4"/>
            <a:chExt cx="5758" cy="4316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6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>
                  <a:gd name="T0" fmla="*/ 0 w 5184"/>
                  <a:gd name="T1" fmla="*/ 3159 h 3159"/>
                  <a:gd name="T2" fmla="*/ 5184 w 5184"/>
                  <a:gd name="T3" fmla="*/ 3159 h 3159"/>
                  <a:gd name="T4" fmla="*/ 5184 w 5184"/>
                  <a:gd name="T5" fmla="*/ 0 h 3159"/>
                  <a:gd name="T6" fmla="*/ 0 w 5184"/>
                  <a:gd name="T7" fmla="*/ 0 h 3159"/>
                  <a:gd name="T8" fmla="*/ 0 w 5184"/>
                  <a:gd name="T9" fmla="*/ 3159 h 3159"/>
                  <a:gd name="T10" fmla="*/ 0 w 5184"/>
                  <a:gd name="T11" fmla="*/ 3159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>
                  <a:gd name="T0" fmla="*/ 0 w 556"/>
                  <a:gd name="T1" fmla="*/ 0 h 3159"/>
                  <a:gd name="T2" fmla="*/ 0 w 556"/>
                  <a:gd name="T3" fmla="*/ 3159 h 3159"/>
                  <a:gd name="T4" fmla="*/ 556 w 556"/>
                  <a:gd name="T5" fmla="*/ 3159 h 3159"/>
                  <a:gd name="T6" fmla="*/ 556 w 556"/>
                  <a:gd name="T7" fmla="*/ 0 h 3159"/>
                  <a:gd name="T8" fmla="*/ 0 w 556"/>
                  <a:gd name="T9" fmla="*/ 0 h 3159"/>
                  <a:gd name="T10" fmla="*/ 0 w 556"/>
                  <a:gd name="T11" fmla="*/ 0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20"/>
                </a:cxn>
                <a:cxn ang="0">
                  <a:pos x="12" y="42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>
                <a:solidFill>
                  <a:srgbClr val="FFFFFF"/>
                </a:solidFill>
                <a:latin typeface="Tahoma" charset="0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251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251 w 251"/>
                <a:gd name="T7" fmla="*/ 12 h 12"/>
                <a:gd name="T8" fmla="*/ 251 w 251"/>
                <a:gd name="T9" fmla="*/ 0 h 12"/>
                <a:gd name="T10" fmla="*/ 251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251 w 251"/>
                <a:gd name="T5" fmla="*/ 12 h 12"/>
                <a:gd name="T6" fmla="*/ 251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0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2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24 w 4724"/>
                  <a:gd name="T7" fmla="*/ 12 h 12"/>
                  <a:gd name="T8" fmla="*/ 4724 w 4724"/>
                  <a:gd name="T9" fmla="*/ 0 h 12"/>
                  <a:gd name="T10" fmla="*/ 4724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Tahoma" charset="0"/>
                </a:endParaRPr>
              </a:p>
            </p:txBody>
          </p:sp>
        </p:grpSp>
      </p:grpSp>
      <p:sp>
        <p:nvSpPr>
          <p:cNvPr id="72720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422400" y="1997082"/>
            <a:ext cx="9448800" cy="1431925"/>
          </a:xfrm>
        </p:spPr>
        <p:txBody>
          <a:bodyPr anchor="b"/>
          <a:lstStyle>
            <a:lvl1pPr>
              <a:defRPr/>
            </a:lvl1pPr>
          </a:lstStyle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72721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22400" y="3886200"/>
            <a:ext cx="85344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ftr" sz="quarter" idx="11"/>
          </p:nvPr>
        </p:nvSpPr>
        <p:spPr>
          <a:xfrm>
            <a:off x="44704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BB248C5-EB0A-4AF7-B847-71876CCD1183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44583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9F0BBF-DAA3-40C0-B378-392C6134EE56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67673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B1861-2EDC-4948-9887-202EF1DD8D5E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60802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553200" y="1981200"/>
            <a:ext cx="4927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A2129-B7FD-4C8B-A56F-0A155FF91B89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9014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05BA3-2807-4591-85FE-797DDA5E72C0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17167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B33C8-C27F-4910-8D14-11C31F51F9EE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37174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FE350-08D4-46A9-93F8-D0593AEA4052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19049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742A7F-67C5-46FF-A952-C7465EC4E8E7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308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E2AD7F8-7425-4D14-823C-E6B181AD048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5/7/2025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64A83F0-9095-4B43-92E7-A2B7026C4B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6552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" y="6350"/>
            <a:ext cx="12187767" cy="6851650"/>
            <a:chOff x="0" y="4"/>
            <a:chExt cx="5758" cy="4316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5184 w 5184"/>
                <a:gd name="T3" fmla="*/ 3159 h 3159"/>
                <a:gd name="T4" fmla="*/ 5184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556 w 556"/>
                <a:gd name="T5" fmla="*/ 3159 h 3159"/>
                <a:gd name="T6" fmla="*/ 556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1035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36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37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2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24 w 4724"/>
                  <a:gd name="T7" fmla="*/ 12 h 12"/>
                  <a:gd name="T8" fmla="*/ 4724 w 4724"/>
                  <a:gd name="T9" fmla="*/ 0 h 12"/>
                  <a:gd name="T10" fmla="*/ 4724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39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1691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Tahoma" charset="0"/>
                </a:endParaRPr>
              </a:p>
            </p:txBody>
          </p:sp>
          <p:sp>
            <p:nvSpPr>
              <p:cNvPr id="1041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251 w 251"/>
                  <a:gd name="T5" fmla="*/ 12 h 12"/>
                  <a:gd name="T6" fmla="*/ 251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42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51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51 w 251"/>
                  <a:gd name="T7" fmla="*/ 12 h 12"/>
                  <a:gd name="T8" fmla="*/ 251 w 251"/>
                  <a:gd name="T9" fmla="*/ 0 h 12"/>
                  <a:gd name="T10" fmla="*/ 251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1694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Tahoma" charset="0"/>
                </a:endParaRPr>
              </a:p>
            </p:txBody>
          </p:sp>
        </p:grpSp>
      </p:grpSp>
      <p:sp>
        <p:nvSpPr>
          <p:cNvPr id="71695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422400" y="304801"/>
            <a:ext cx="100584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επεξεργασία του τίτλου</a:t>
            </a:r>
          </a:p>
        </p:txBody>
      </p:sp>
      <p:sp>
        <p:nvSpPr>
          <p:cNvPr id="71696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22400" y="1981200"/>
            <a:ext cx="10058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71697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22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1698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1699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408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7F9F3875-9092-4897-BFB8-A09C34C5FA69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96638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  <p:sldLayoutId id="214748394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189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377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566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754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l-G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E2AD7F8-7425-4D14-823C-E6B181AD048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5/8/2025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64A83F0-9095-4B43-92E7-A2B7026C4B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31174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2611ECC-78DE-4236-83C7-74D0FCC74C3D}" type="datetimeFigureOut">
              <a:rPr lang="el-G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8/5/2025</a:t>
            </a:fld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65DD06B-171B-456A-BFBB-3386DC4A1197}" type="slidenum">
              <a:rPr lang="el-G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687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2611ECC-78DE-4236-83C7-74D0FCC74C3D}" type="datetimeFigureOut">
              <a:rPr lang="el-G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8/5/2025</a:t>
            </a:fld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65DD06B-171B-456A-BFBB-3386DC4A1197}" type="slidenum">
              <a:rPr lang="el-G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1416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6BFC339-E11C-4E47-97D9-F819B69D037B}" type="datetimeFigureOut">
              <a:rPr lang="el-G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7/5/2025</a:t>
            </a:fld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FDBBE0F-76BC-452E-9A8E-35A0A926F995}" type="slidenum">
              <a:rPr lang="el-G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6215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E2AD7F8-7425-4D14-823C-E6B181AD048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5/7/2025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64A83F0-9095-4B43-92E7-A2B7026C4B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0121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" y="6350"/>
            <a:ext cx="12187767" cy="6851650"/>
            <a:chOff x="0" y="4"/>
            <a:chExt cx="5758" cy="4316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5184 w 5184"/>
                <a:gd name="T3" fmla="*/ 3159 h 3159"/>
                <a:gd name="T4" fmla="*/ 5184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556 w 556"/>
                <a:gd name="T5" fmla="*/ 3159 h 3159"/>
                <a:gd name="T6" fmla="*/ 556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1035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36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37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2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24 w 4724"/>
                  <a:gd name="T7" fmla="*/ 12 h 12"/>
                  <a:gd name="T8" fmla="*/ 4724 w 4724"/>
                  <a:gd name="T9" fmla="*/ 0 h 12"/>
                  <a:gd name="T10" fmla="*/ 4724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39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1691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Tahoma" charset="0"/>
                </a:endParaRPr>
              </a:p>
            </p:txBody>
          </p:sp>
          <p:sp>
            <p:nvSpPr>
              <p:cNvPr id="1041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251 w 251"/>
                  <a:gd name="T5" fmla="*/ 12 h 12"/>
                  <a:gd name="T6" fmla="*/ 251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42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51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51 w 251"/>
                  <a:gd name="T7" fmla="*/ 12 h 12"/>
                  <a:gd name="T8" fmla="*/ 251 w 251"/>
                  <a:gd name="T9" fmla="*/ 0 h 12"/>
                  <a:gd name="T10" fmla="*/ 251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1694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Tahoma" charset="0"/>
                </a:endParaRPr>
              </a:p>
            </p:txBody>
          </p:sp>
        </p:grpSp>
      </p:grpSp>
      <p:sp>
        <p:nvSpPr>
          <p:cNvPr id="71695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422400" y="304801"/>
            <a:ext cx="100584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επεξεργασία του τίτλου</a:t>
            </a:r>
          </a:p>
        </p:txBody>
      </p:sp>
      <p:sp>
        <p:nvSpPr>
          <p:cNvPr id="71696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22400" y="1981200"/>
            <a:ext cx="10058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71697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22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1698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1699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408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7F9F3875-9092-4897-BFB8-A09C34C5FA69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68565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189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377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566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754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l-G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" y="6350"/>
            <a:ext cx="12187767" cy="6851650"/>
            <a:chOff x="0" y="4"/>
            <a:chExt cx="5758" cy="4316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5184 w 5184"/>
                <a:gd name="T3" fmla="*/ 3159 h 3159"/>
                <a:gd name="T4" fmla="*/ 5184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556 w 556"/>
                <a:gd name="T5" fmla="*/ 3159 h 3159"/>
                <a:gd name="T6" fmla="*/ 556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1035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36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37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2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24 w 4724"/>
                  <a:gd name="T7" fmla="*/ 12 h 12"/>
                  <a:gd name="T8" fmla="*/ 4724 w 4724"/>
                  <a:gd name="T9" fmla="*/ 0 h 12"/>
                  <a:gd name="T10" fmla="*/ 4724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39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1691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Tahoma" charset="0"/>
                </a:endParaRPr>
              </a:p>
            </p:txBody>
          </p:sp>
          <p:sp>
            <p:nvSpPr>
              <p:cNvPr id="1041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251 w 251"/>
                  <a:gd name="T5" fmla="*/ 12 h 12"/>
                  <a:gd name="T6" fmla="*/ 251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42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51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51 w 251"/>
                  <a:gd name="T7" fmla="*/ 12 h 12"/>
                  <a:gd name="T8" fmla="*/ 251 w 251"/>
                  <a:gd name="T9" fmla="*/ 0 h 12"/>
                  <a:gd name="T10" fmla="*/ 251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1694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Tahoma" charset="0"/>
                </a:endParaRPr>
              </a:p>
            </p:txBody>
          </p:sp>
        </p:grpSp>
      </p:grpSp>
      <p:sp>
        <p:nvSpPr>
          <p:cNvPr id="71695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422400" y="304801"/>
            <a:ext cx="100584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επεξεργασία του τίτλου</a:t>
            </a:r>
          </a:p>
        </p:txBody>
      </p:sp>
      <p:sp>
        <p:nvSpPr>
          <p:cNvPr id="71696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22400" y="1981200"/>
            <a:ext cx="10058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71697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22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1698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1699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408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7F9F3875-9092-4897-BFB8-A09C34C5FA69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963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189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377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566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754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l-G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E9B4C43D-E185-44D2-B2B8-239F94C98A68}" type="datetimeFigureOut">
              <a:rPr lang="en-US"/>
              <a:pPr>
                <a:defRPr/>
              </a:pPr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1B1AC842-76F5-48BE-9633-10B00D433F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47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2C2B85E-CB92-4D33-B7A3-57F26725114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5/8/2025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F3ADF0C-EA31-416B-A091-73D17388C3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7960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" y="6350"/>
            <a:ext cx="12187767" cy="6851650"/>
            <a:chOff x="0" y="4"/>
            <a:chExt cx="5758" cy="4316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5184 w 5184"/>
                <a:gd name="T3" fmla="*/ 3159 h 3159"/>
                <a:gd name="T4" fmla="*/ 5184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556 w 556"/>
                <a:gd name="T5" fmla="*/ 3159 h 3159"/>
                <a:gd name="T6" fmla="*/ 556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1035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36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37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2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24 w 4724"/>
                  <a:gd name="T7" fmla="*/ 12 h 12"/>
                  <a:gd name="T8" fmla="*/ 4724 w 4724"/>
                  <a:gd name="T9" fmla="*/ 0 h 12"/>
                  <a:gd name="T10" fmla="*/ 4724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39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1691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Tahoma" charset="0"/>
                </a:endParaRPr>
              </a:p>
            </p:txBody>
          </p:sp>
          <p:sp>
            <p:nvSpPr>
              <p:cNvPr id="1041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251 w 251"/>
                  <a:gd name="T5" fmla="*/ 12 h 12"/>
                  <a:gd name="T6" fmla="*/ 251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42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51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51 w 251"/>
                  <a:gd name="T7" fmla="*/ 12 h 12"/>
                  <a:gd name="T8" fmla="*/ 251 w 251"/>
                  <a:gd name="T9" fmla="*/ 0 h 12"/>
                  <a:gd name="T10" fmla="*/ 251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1694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Tahoma" charset="0"/>
                </a:endParaRPr>
              </a:p>
            </p:txBody>
          </p:sp>
        </p:grpSp>
      </p:grpSp>
      <p:sp>
        <p:nvSpPr>
          <p:cNvPr id="71695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422400" y="304801"/>
            <a:ext cx="100584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επεξεργασία του τίτλου</a:t>
            </a:r>
          </a:p>
        </p:txBody>
      </p:sp>
      <p:sp>
        <p:nvSpPr>
          <p:cNvPr id="71696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22400" y="1981200"/>
            <a:ext cx="10058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71697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22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1698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1699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408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7F9F3875-9092-4897-BFB8-A09C34C5FA69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024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189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377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566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754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l-G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" y="6350"/>
            <a:ext cx="12187767" cy="6851650"/>
            <a:chOff x="0" y="4"/>
            <a:chExt cx="5758" cy="4316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5184 w 5184"/>
                <a:gd name="T3" fmla="*/ 3159 h 3159"/>
                <a:gd name="T4" fmla="*/ 5184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556 w 556"/>
                <a:gd name="T5" fmla="*/ 3159 h 3159"/>
                <a:gd name="T6" fmla="*/ 556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1035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36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37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2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24 w 4724"/>
                  <a:gd name="T7" fmla="*/ 12 h 12"/>
                  <a:gd name="T8" fmla="*/ 4724 w 4724"/>
                  <a:gd name="T9" fmla="*/ 0 h 12"/>
                  <a:gd name="T10" fmla="*/ 4724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39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1691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Tahoma" charset="0"/>
                </a:endParaRPr>
              </a:p>
            </p:txBody>
          </p:sp>
          <p:sp>
            <p:nvSpPr>
              <p:cNvPr id="1041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251 w 251"/>
                  <a:gd name="T5" fmla="*/ 12 h 12"/>
                  <a:gd name="T6" fmla="*/ 251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42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51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51 w 251"/>
                  <a:gd name="T7" fmla="*/ 12 h 12"/>
                  <a:gd name="T8" fmla="*/ 251 w 251"/>
                  <a:gd name="T9" fmla="*/ 0 h 12"/>
                  <a:gd name="T10" fmla="*/ 251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1694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Tahoma" charset="0"/>
                </a:endParaRPr>
              </a:p>
            </p:txBody>
          </p:sp>
        </p:grpSp>
      </p:grpSp>
      <p:sp>
        <p:nvSpPr>
          <p:cNvPr id="71695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422400" y="304801"/>
            <a:ext cx="100584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επεξεργασία του τίτλου</a:t>
            </a:r>
          </a:p>
        </p:txBody>
      </p:sp>
      <p:sp>
        <p:nvSpPr>
          <p:cNvPr id="71696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22400" y="1981200"/>
            <a:ext cx="10058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71697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22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1698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endParaRPr lang="el-GR">
              <a:solidFill>
                <a:srgbClr val="FFFFFF"/>
              </a:solidFill>
            </a:endParaRPr>
          </a:p>
        </p:txBody>
      </p:sp>
      <p:sp>
        <p:nvSpPr>
          <p:cNvPr id="71699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408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7F9F3875-9092-4897-BFB8-A09C34C5FA69}" type="slidenum">
              <a:rPr lang="el-GR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81481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189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377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566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754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l-G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deed.en" TargetMode="External"/><Relationship Id="rId3" Type="http://schemas.openxmlformats.org/officeDocument/2006/relationships/hyperlink" Target="https://en.wikipedia.org/wiki/Rainbow#/media/File:Rainbow1.svg" TargetMode="External"/><Relationship Id="rId7" Type="http://schemas.openxmlformats.org/officeDocument/2006/relationships/hyperlink" Target="https://commons.wikimedia.org/wiki/User:Takkk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5.xml"/><Relationship Id="rId6" Type="http://schemas.openxmlformats.org/officeDocument/2006/relationships/hyperlink" Target="https://commons.wikimedia.org/wiki/File:Rainbow_in_Budapest.jpg" TargetMode="External"/><Relationship Id="rId5" Type="http://schemas.openxmlformats.org/officeDocument/2006/relationships/image" Target="../media/image23.jpeg"/><Relationship Id="rId4" Type="http://schemas.openxmlformats.org/officeDocument/2006/relationships/hyperlink" Target="https://commons.wikimedia.org/wiki/User:KES47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5.xml"/><Relationship Id="rId6" Type="http://schemas.openxmlformats.org/officeDocument/2006/relationships/hyperlink" Target="https://creativecommons.org/licenses/by-sa/3.0/deed.en" TargetMode="External"/><Relationship Id="rId5" Type="http://schemas.openxmlformats.org/officeDocument/2006/relationships/hyperlink" Target="https://commons.wikimedia.org/wiki/User:Takkk" TargetMode="External"/><Relationship Id="rId4" Type="http://schemas.openxmlformats.org/officeDocument/2006/relationships/hyperlink" Target="https://commons.wikimedia.org/wiki/File:Rainbow_in_Budapest.jp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Green_flash_and_mock_mirage.jpg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32.jpeg"/><Relationship Id="rId4" Type="http://schemas.openxmlformats.org/officeDocument/2006/relationships/hyperlink" Target="http://www.flickr.com/photos/17298119@N04/2739488290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7" Type="http://schemas.openxmlformats.org/officeDocument/2006/relationships/image" Target="../media/image48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James_Clerk_Maxwell" TargetMode="External"/><Relationship Id="rId2" Type="http://schemas.openxmlformats.org/officeDocument/2006/relationships/hyperlink" Target="https://en.wikipedia.org/wiki/Thomas_Sutton_(photographer)" TargetMode="Externa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53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44.xml"/><Relationship Id="rId4" Type="http://schemas.openxmlformats.org/officeDocument/2006/relationships/image" Target="../media/image66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4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2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63552" y="1196752"/>
            <a:ext cx="7772400" cy="12954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eaLnBrk="1" hangingPunct="1">
              <a:defRPr/>
            </a:pPr>
            <a:r>
              <a:rPr lang="el-GR" spc="200" dirty="0">
                <a:solidFill>
                  <a:srgbClr val="7030FF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Χ</a:t>
            </a:r>
            <a:r>
              <a:rPr lang="el-GR" spc="200" dirty="0">
                <a:solidFill>
                  <a:schemeClr val="accent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Ρ</a:t>
            </a:r>
            <a:r>
              <a:rPr lang="el-GR" spc="200" dirty="0">
                <a:solidFill>
                  <a:srgbClr val="92D05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Ω</a:t>
            </a:r>
            <a:r>
              <a:rPr lang="el-GR" spc="200" dirty="0">
                <a:solidFill>
                  <a:schemeClr val="accent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Μ</a:t>
            </a:r>
            <a:r>
              <a:rPr lang="el-GR" spc="200" dirty="0"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Α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3432" y="3356992"/>
            <a:ext cx="9001000" cy="2808312"/>
          </a:xfrm>
        </p:spPr>
        <p:txBody>
          <a:bodyPr>
            <a:noAutofit/>
          </a:bodyPr>
          <a:lstStyle/>
          <a:p>
            <a:pPr marL="342900" indent="-342900" algn="l" eaLnBrk="1" hangingPunct="1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el-GR" sz="2800" dirty="0" smtClean="0"/>
              <a:t>Τι είναι το χρώμα</a:t>
            </a:r>
            <a:endParaRPr lang="en-US" sz="2800" dirty="0" smtClean="0"/>
          </a:p>
          <a:p>
            <a:pPr marL="342900" indent="-342900" algn="l" eaLnBrk="1" hangingPunct="1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el-GR" sz="2800" dirty="0" smtClean="0"/>
              <a:t>Μηχανισμοί Δημιουργίας </a:t>
            </a:r>
            <a:r>
              <a:rPr lang="el-GR" sz="2800" dirty="0" smtClean="0"/>
              <a:t>Χρώματος</a:t>
            </a:r>
          </a:p>
          <a:p>
            <a:pPr marL="342900" indent="-342900" algn="l" eaLnBrk="1" hangingPunct="1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el-GR" sz="2800" dirty="0" smtClean="0"/>
              <a:t>Χρωματικό Διάγραμμα</a:t>
            </a:r>
          </a:p>
          <a:p>
            <a:pPr marL="342900" indent="-342900" algn="l" eaLnBrk="1" hangingPunct="1">
              <a:lnSpc>
                <a:spcPct val="114000"/>
              </a:lnSpc>
              <a:buFont typeface="Arial" panose="020B0604020202020204" pitchFamily="34" charset="0"/>
              <a:buChar char="•"/>
              <a:defRPr/>
            </a:pPr>
            <a:r>
              <a:rPr lang="el-GR" sz="2800" dirty="0" smtClean="0"/>
              <a:t>Έγχρωμα Φίλτρα</a:t>
            </a:r>
          </a:p>
        </p:txBody>
      </p:sp>
    </p:spTree>
    <p:extLst>
      <p:ext uri="{BB962C8B-B14F-4D97-AF65-F5344CB8AC3E}">
        <p14:creationId xmlns:p14="http://schemas.microsoft.com/office/powerpoint/2010/main" val="351987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47728" y="6228058"/>
            <a:ext cx="79928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https://ebooks.edu.gr/ebooks/v/html/8547/2666/Biologia_A-Lykeiou_html-empl/index10.html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8" t="21636" r="16956" b="16001"/>
          <a:stretch/>
        </p:blipFill>
        <p:spPr>
          <a:xfrm>
            <a:off x="695400" y="656692"/>
            <a:ext cx="10369152" cy="52925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87488" y="93693"/>
            <a:ext cx="8510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Δέκτης: Ανθρώπινος Οφθαλμός - Εγκέφαλος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713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83432" y="338375"/>
            <a:ext cx="10515600" cy="701731"/>
          </a:xfrm>
        </p:spPr>
        <p:txBody>
          <a:bodyPr lIns="0" rIns="0">
            <a:spAutoFit/>
          </a:bodyPr>
          <a:lstStyle/>
          <a:p>
            <a:pPr algn="ctr"/>
            <a:r>
              <a:rPr lang="el-GR" dirty="0"/>
              <a:t>Ραβδία (</a:t>
            </a:r>
            <a:r>
              <a:rPr lang="en-US" dirty="0"/>
              <a:t>rods)</a:t>
            </a:r>
            <a:r>
              <a:rPr lang="el-GR" dirty="0"/>
              <a:t> – </a:t>
            </a:r>
            <a:r>
              <a:rPr lang="el-GR" dirty="0" err="1"/>
              <a:t>Κωνία</a:t>
            </a:r>
            <a:r>
              <a:rPr lang="en-US" dirty="0"/>
              <a:t> (cones)</a:t>
            </a:r>
            <a:endParaRPr lang="el-GR" dirty="0"/>
          </a:p>
        </p:txBody>
      </p:sp>
      <p:pic>
        <p:nvPicPr>
          <p:cNvPr id="5123" name="Picture 3" descr="C:\Users\ARAVANTINOS\Desktop\Mittman[1]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7448" y="2276872"/>
            <a:ext cx="3744416" cy="3532937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8184232" y="4416536"/>
            <a:ext cx="1097280" cy="164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96" y="1588913"/>
            <a:ext cx="6669141" cy="457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4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11424" y="2564904"/>
            <a:ext cx="10515600" cy="1325563"/>
          </a:xfrm>
        </p:spPr>
        <p:txBody>
          <a:bodyPr/>
          <a:lstStyle/>
          <a:p>
            <a:pPr algn="ctr">
              <a:defRPr/>
            </a:pPr>
            <a:r>
              <a:rPr lang="el-GR" dirty="0" smtClean="0"/>
              <a:t>ΜΗΧΑΝΙΣΜΟΙ ΔΗΜΙΟΥΡΓΙΑ Σ ΧΡΩΜΑΤΟΣ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5859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l-GR" dirty="0" smtClean="0"/>
              <a:t>Μεταπτώσεις σε άτομα, μόρια, ιόντα, φλόγα</a:t>
            </a: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911424" y="2132856"/>
            <a:ext cx="4998194" cy="4362028"/>
          </a:xfrm>
        </p:spPr>
        <p:txBody>
          <a:bodyPr/>
          <a:lstStyle/>
          <a:p>
            <a:pPr marL="342891" indent="-342891" eaLnBrk="1" hangingPunct="1">
              <a:lnSpc>
                <a:spcPct val="90000"/>
              </a:lnSpc>
              <a:defRPr/>
            </a:pPr>
            <a:r>
              <a:rPr lang="el-GR" dirty="0" smtClean="0"/>
              <a:t>Πυράκτωση</a:t>
            </a:r>
          </a:p>
          <a:p>
            <a:pPr marL="342891" indent="-342891" eaLnBrk="1" hangingPunct="1">
              <a:lnSpc>
                <a:spcPct val="90000"/>
              </a:lnSpc>
              <a:defRPr/>
            </a:pPr>
            <a:endParaRPr lang="el-GR" dirty="0" smtClean="0"/>
          </a:p>
          <a:p>
            <a:pPr marL="342891" indent="-342891" eaLnBrk="1" hangingPunct="1">
              <a:lnSpc>
                <a:spcPct val="90000"/>
              </a:lnSpc>
              <a:defRPr/>
            </a:pPr>
            <a:r>
              <a:rPr lang="el-GR" dirty="0" smtClean="0"/>
              <a:t>Αποδιεγέρσεις αερίων, ατμών, εκκενώσεις</a:t>
            </a:r>
          </a:p>
          <a:p>
            <a:pPr marL="342891" indent="-342891" eaLnBrk="1" hangingPunct="1">
              <a:lnSpc>
                <a:spcPct val="90000"/>
              </a:lnSpc>
              <a:defRPr/>
            </a:pPr>
            <a:endParaRPr lang="el-GR" dirty="0" smtClean="0"/>
          </a:p>
          <a:p>
            <a:pPr marL="342891" indent="-342891" eaLnBrk="1" hangingPunct="1">
              <a:lnSpc>
                <a:spcPct val="90000"/>
              </a:lnSpc>
              <a:defRPr/>
            </a:pPr>
            <a:r>
              <a:rPr lang="el-GR" dirty="0" smtClean="0"/>
              <a:t>Μοριακές δονήσεις ταλαντώσεις, περιστροφικές </a:t>
            </a:r>
            <a:r>
              <a:rPr lang="el-GR" dirty="0" smtClean="0"/>
              <a:t>κινήσεις</a:t>
            </a:r>
            <a:endParaRPr lang="el-GR" dirty="0" smtClean="0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096000" y="2132856"/>
            <a:ext cx="5712122" cy="4256112"/>
          </a:xfrm>
        </p:spPr>
        <p:txBody>
          <a:bodyPr/>
          <a:lstStyle/>
          <a:p>
            <a:pPr marL="342891" indent="-342891" eaLnBrk="1" hangingPunct="1">
              <a:lnSpc>
                <a:spcPct val="90000"/>
              </a:lnSpc>
              <a:defRPr/>
            </a:pPr>
            <a:r>
              <a:rPr lang="el-GR" dirty="0" smtClean="0"/>
              <a:t>Μέλαν σώμα, φλόγα, σπινθήρας</a:t>
            </a:r>
          </a:p>
          <a:p>
            <a:pPr marL="342891" indent="-342891" eaLnBrk="1" hangingPunct="1">
              <a:lnSpc>
                <a:spcPct val="90000"/>
              </a:lnSpc>
              <a:defRPr/>
            </a:pPr>
            <a:endParaRPr lang="el-GR" dirty="0" smtClean="0"/>
          </a:p>
          <a:p>
            <a:pPr marL="342891" indent="-342891" eaLnBrk="1" hangingPunct="1">
              <a:lnSpc>
                <a:spcPct val="90000"/>
              </a:lnSpc>
              <a:defRPr/>
            </a:pPr>
            <a:r>
              <a:rPr lang="el-GR" dirty="0" smtClean="0"/>
              <a:t>Κεραυνός, εκρήξεις </a:t>
            </a:r>
            <a:r>
              <a:rPr lang="el-GR" dirty="0" smtClean="0"/>
              <a:t>αερίων              </a:t>
            </a:r>
            <a:endParaRPr lang="el-GR" dirty="0" smtClean="0"/>
          </a:p>
          <a:p>
            <a:pPr marL="342891" indent="-342891" eaLnBrk="1" hangingPunct="1">
              <a:lnSpc>
                <a:spcPct val="90000"/>
              </a:lnSpc>
              <a:spcAft>
                <a:spcPts val="600"/>
              </a:spcAft>
              <a:defRPr/>
            </a:pPr>
            <a:endParaRPr lang="el-GR" dirty="0" smtClean="0"/>
          </a:p>
          <a:p>
            <a:pPr marL="342891" indent="-342891" eaLnBrk="1" hangingPunct="1">
              <a:lnSpc>
                <a:spcPct val="90000"/>
              </a:lnSpc>
              <a:spcBef>
                <a:spcPts val="3000"/>
              </a:spcBef>
              <a:defRPr/>
            </a:pPr>
            <a:r>
              <a:rPr lang="el-GR" dirty="0" smtClean="0"/>
              <a:t>Πρασινογάλαζο </a:t>
            </a:r>
            <a:r>
              <a:rPr lang="el-GR" dirty="0" smtClean="0"/>
              <a:t>χρώμα νερού, χρώμα πάγου </a:t>
            </a:r>
          </a:p>
        </p:txBody>
      </p:sp>
    </p:spTree>
    <p:extLst>
      <p:ext uri="{BB962C8B-B14F-4D97-AF65-F5344CB8AC3E}">
        <p14:creationId xmlns:p14="http://schemas.microsoft.com/office/powerpoint/2010/main" val="398218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Rectangle 4"/>
          <p:cNvSpPr>
            <a:spLocks noGrp="1" noChangeArrowheads="1"/>
          </p:cNvSpPr>
          <p:nvPr>
            <p:ph type="title"/>
          </p:nvPr>
        </p:nvSpPr>
        <p:spPr>
          <a:xfrm>
            <a:off x="2590800" y="304801"/>
            <a:ext cx="7543800" cy="1431925"/>
          </a:xfrm>
        </p:spPr>
        <p:txBody>
          <a:bodyPr/>
          <a:lstStyle/>
          <a:p>
            <a:pPr algn="ctr" eaLnBrk="1" hangingPunct="1">
              <a:defRPr/>
            </a:pPr>
            <a:r>
              <a:rPr lang="el-GR" dirty="0" smtClean="0"/>
              <a:t>Φλόγα από κερί</a:t>
            </a:r>
          </a:p>
        </p:txBody>
      </p:sp>
      <p:sp>
        <p:nvSpPr>
          <p:cNvPr id="6861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279650" y="1981200"/>
            <a:ext cx="3887788" cy="4114800"/>
          </a:xfrm>
        </p:spPr>
        <p:txBody>
          <a:bodyPr/>
          <a:lstStyle/>
          <a:p>
            <a:pPr marL="342891" indent="-342891" eaLnBrk="1" hangingPunct="1">
              <a:defRPr/>
            </a:pPr>
            <a:endParaRPr lang="en-US" sz="2800" dirty="0"/>
          </a:p>
          <a:p>
            <a:pPr marL="342891" indent="-342891" algn="ctr" eaLnBrk="1" hangingPunct="1">
              <a:buNone/>
              <a:defRPr/>
            </a:pPr>
            <a:r>
              <a:rPr lang="en-US" sz="2800" dirty="0"/>
              <a:t>   </a:t>
            </a:r>
            <a:r>
              <a:rPr lang="el-GR" sz="2800" dirty="0"/>
              <a:t>Θερμοκρασίες περιοχών</a:t>
            </a:r>
            <a:r>
              <a:rPr lang="en-US" sz="2800" dirty="0"/>
              <a:t> </a:t>
            </a:r>
            <a:r>
              <a:rPr lang="el-GR" sz="2800" dirty="0"/>
              <a:t>με χρώμα</a:t>
            </a:r>
          </a:p>
          <a:p>
            <a:pPr marL="342891" indent="-342891" eaLnBrk="1" hangingPunct="1">
              <a:defRPr/>
            </a:pPr>
            <a:endParaRPr lang="el-GR" sz="2800" dirty="0"/>
          </a:p>
          <a:p>
            <a:pPr marL="342891" indent="-342891" eaLnBrk="1" hangingPunct="1">
              <a:defRPr/>
            </a:pPr>
            <a:r>
              <a:rPr lang="el-GR" sz="2800" dirty="0"/>
              <a:t>Γαλάζια : 1400 </a:t>
            </a:r>
            <a:r>
              <a:rPr lang="el-GR" sz="2800" baseline="30000" dirty="0"/>
              <a:t>ο</a:t>
            </a:r>
            <a:r>
              <a:rPr lang="en-US" sz="2800" dirty="0"/>
              <a:t>C</a:t>
            </a:r>
            <a:endParaRPr lang="el-GR" sz="2800" dirty="0"/>
          </a:p>
          <a:p>
            <a:pPr marL="342891" indent="-342891" eaLnBrk="1" hangingPunct="1">
              <a:defRPr/>
            </a:pPr>
            <a:r>
              <a:rPr lang="el-GR" sz="2800" dirty="0"/>
              <a:t>Κίτρινη : 1200 </a:t>
            </a:r>
            <a:r>
              <a:rPr lang="el-GR" sz="2800" baseline="30000" dirty="0"/>
              <a:t>ο</a:t>
            </a:r>
            <a:r>
              <a:rPr lang="en-US" sz="2800" dirty="0"/>
              <a:t>C</a:t>
            </a:r>
            <a:endParaRPr lang="el-GR" sz="2800" dirty="0"/>
          </a:p>
          <a:p>
            <a:pPr marL="342891" indent="-342891" eaLnBrk="1" hangingPunct="1">
              <a:defRPr/>
            </a:pPr>
            <a:r>
              <a:rPr lang="el-GR" sz="2800" dirty="0"/>
              <a:t>Κόκκινη :  700 </a:t>
            </a:r>
            <a:r>
              <a:rPr lang="el-GR" sz="2800" baseline="30000" dirty="0"/>
              <a:t>ο</a:t>
            </a:r>
            <a:r>
              <a:rPr lang="en-US" sz="2800" dirty="0"/>
              <a:t>C</a:t>
            </a:r>
            <a:endParaRPr lang="el-GR" sz="2800" dirty="0"/>
          </a:p>
        </p:txBody>
      </p:sp>
      <p:pic>
        <p:nvPicPr>
          <p:cNvPr id="31748" name="Picture 6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83507" y="1979866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val="397010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l-GR" dirty="0" smtClean="0"/>
              <a:t>Έγχρωμες Φλόγες </a:t>
            </a:r>
          </a:p>
        </p:txBody>
      </p:sp>
      <p:pic>
        <p:nvPicPr>
          <p:cNvPr id="32771" name="Picture 5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6988" y="2276475"/>
            <a:ext cx="7543800" cy="4114800"/>
          </a:xfrm>
        </p:spPr>
      </p:pic>
    </p:spTree>
    <p:extLst>
      <p:ext uri="{BB962C8B-B14F-4D97-AF65-F5344CB8AC3E}">
        <p14:creationId xmlns:p14="http://schemas.microsoft.com/office/powerpoint/2010/main" val="21204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Rectangle 4"/>
          <p:cNvSpPr>
            <a:spLocks noGrp="1" noChangeArrowheads="1"/>
          </p:cNvSpPr>
          <p:nvPr>
            <p:ph type="title"/>
          </p:nvPr>
        </p:nvSpPr>
        <p:spPr>
          <a:xfrm>
            <a:off x="2208213" y="44451"/>
            <a:ext cx="8077200" cy="1431925"/>
          </a:xfrm>
        </p:spPr>
        <p:txBody>
          <a:bodyPr/>
          <a:lstStyle/>
          <a:p>
            <a:pPr algn="ctr" eaLnBrk="1" hangingPunct="1">
              <a:defRPr/>
            </a:pPr>
            <a:r>
              <a:rPr lang="el-GR" dirty="0" smtClean="0"/>
              <a:t>Φάσμα Εκπομπής</a:t>
            </a:r>
            <a:br>
              <a:rPr lang="el-GR" dirty="0" smtClean="0"/>
            </a:br>
            <a:r>
              <a:rPr lang="el-GR" dirty="0" smtClean="0"/>
              <a:t> μέλανος σώματος</a:t>
            </a:r>
          </a:p>
        </p:txBody>
      </p:sp>
      <p:pic>
        <p:nvPicPr>
          <p:cNvPr id="4505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1464" y="1700808"/>
            <a:ext cx="7200900" cy="489585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6" y="1454118"/>
            <a:ext cx="4367808" cy="324855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75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l-GR" dirty="0" smtClean="0"/>
              <a:t>Μεταπτώσεις σε </a:t>
            </a:r>
            <a:br>
              <a:rPr lang="el-GR" dirty="0" smtClean="0"/>
            </a:br>
            <a:r>
              <a:rPr lang="el-GR" dirty="0" smtClean="0"/>
              <a:t>στερεά υλικά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143672" y="1874520"/>
            <a:ext cx="4104456" cy="4114800"/>
          </a:xfrm>
        </p:spPr>
        <p:txBody>
          <a:bodyPr/>
          <a:lstStyle/>
          <a:p>
            <a:pPr marL="342891" indent="-342891" eaLnBrk="1" hangingPunct="1">
              <a:defRPr/>
            </a:pPr>
            <a:r>
              <a:rPr lang="el-GR" dirty="0" smtClean="0"/>
              <a:t>Μέταλλα</a:t>
            </a:r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None/>
              <a:defRPr/>
            </a:pPr>
            <a:endParaRPr lang="el-GR" dirty="0" smtClean="0"/>
          </a:p>
          <a:p>
            <a:pPr marL="342891" indent="-342891" eaLnBrk="1" hangingPunct="1">
              <a:defRPr/>
            </a:pPr>
            <a:r>
              <a:rPr lang="el-GR" dirty="0" smtClean="0"/>
              <a:t>Ημιαγωγοί </a:t>
            </a:r>
          </a:p>
          <a:p>
            <a:pPr marL="342891" indent="-342891" eaLnBrk="1" hangingPunct="1">
              <a:buNone/>
              <a:defRPr/>
            </a:pPr>
            <a:r>
              <a:rPr lang="el-GR" dirty="0" smtClean="0"/>
              <a:t>   (καθαροί)</a:t>
            </a:r>
          </a:p>
          <a:p>
            <a:pPr marL="342891" indent="-342891" eaLnBrk="1" hangingPunct="1">
              <a:defRPr/>
            </a:pPr>
            <a:endParaRPr lang="el-GR" dirty="0" smtClean="0"/>
          </a:p>
          <a:p>
            <a:pPr marL="342891" indent="-342891" eaLnBrk="1" hangingPunct="1">
              <a:defRPr/>
            </a:pPr>
            <a:r>
              <a:rPr lang="el-GR" dirty="0" smtClean="0"/>
              <a:t>Ημιαγωγοί (προσμίξεις)</a:t>
            </a:r>
          </a:p>
          <a:p>
            <a:pPr marL="342891" indent="-342891" eaLnBrk="1" hangingPunct="1">
              <a:defRPr/>
            </a:pPr>
            <a:endParaRPr lang="el-GR" dirty="0" smtClean="0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672064" y="1920240"/>
            <a:ext cx="3767138" cy="4114800"/>
          </a:xfrm>
        </p:spPr>
        <p:txBody>
          <a:bodyPr/>
          <a:lstStyle/>
          <a:p>
            <a:pPr marL="342891" indent="-342891" eaLnBrk="1" hangingPunct="1">
              <a:lnSpc>
                <a:spcPct val="90000"/>
              </a:lnSpc>
              <a:defRPr/>
            </a:pPr>
            <a:r>
              <a:rPr lang="el-GR" dirty="0" smtClean="0"/>
              <a:t>Χαλκός, ασήμι, χρυσός, σίδηρος</a:t>
            </a:r>
          </a:p>
          <a:p>
            <a:pPr marL="342891" indent="-342891" eaLnBrk="1" hangingPunct="1">
              <a:lnSpc>
                <a:spcPct val="90000"/>
              </a:lnSpc>
              <a:defRPr/>
            </a:pPr>
            <a:endParaRPr lang="el-GR" dirty="0" smtClean="0"/>
          </a:p>
          <a:p>
            <a:pPr marL="342891" indent="-342891"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el-GR" dirty="0" smtClean="0"/>
              <a:t>Πυρίτιο, διαμάντι, γαληνίτης</a:t>
            </a:r>
          </a:p>
          <a:p>
            <a:pPr marL="342891" indent="-342891" eaLnBrk="1" hangingPunct="1">
              <a:lnSpc>
                <a:spcPct val="90000"/>
              </a:lnSpc>
              <a:defRPr/>
            </a:pPr>
            <a:endParaRPr lang="el-GR" dirty="0" smtClean="0"/>
          </a:p>
          <a:p>
            <a:pPr marL="342891" indent="-342891" eaLnBrk="1" hangingPunct="1">
              <a:lnSpc>
                <a:spcPct val="90000"/>
              </a:lnSpc>
              <a:spcBef>
                <a:spcPts val="2400"/>
              </a:spcBef>
              <a:defRPr/>
            </a:pPr>
            <a:r>
              <a:rPr lang="el-GR" dirty="0" smtClean="0"/>
              <a:t>Διαμάντι (μπλέ, κίτρινο), δίοδοι, φωσφόροι, </a:t>
            </a:r>
            <a:r>
              <a:rPr lang="en-US" dirty="0" smtClean="0"/>
              <a:t>laser </a:t>
            </a:r>
            <a:r>
              <a:rPr lang="el-GR" dirty="0" smtClean="0"/>
              <a:t>ημιαγωγών</a:t>
            </a:r>
          </a:p>
        </p:txBody>
      </p:sp>
    </p:spTree>
    <p:extLst>
      <p:ext uri="{BB962C8B-B14F-4D97-AF65-F5344CB8AC3E}">
        <p14:creationId xmlns:p14="http://schemas.microsoft.com/office/powerpoint/2010/main" val="123165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l-GR" dirty="0" smtClean="0"/>
              <a:t>Κίτρινο, μπλε </a:t>
            </a:r>
            <a:r>
              <a:rPr lang="el-GR" dirty="0" smtClean="0"/>
              <a:t>διαμάντι </a:t>
            </a:r>
            <a:br>
              <a:rPr lang="el-GR" dirty="0" smtClean="0"/>
            </a:br>
            <a:r>
              <a:rPr lang="el-GR" b="0" dirty="0" smtClean="0"/>
              <a:t>(ημιαγωγοί με προσμίξεις)</a:t>
            </a:r>
            <a:endParaRPr lang="el-GR" b="0" dirty="0" smtClean="0"/>
          </a:p>
        </p:txBody>
      </p:sp>
      <p:pic>
        <p:nvPicPr>
          <p:cNvPr id="24579" name="Picture 5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87688" y="1844824"/>
            <a:ext cx="2365375" cy="4262437"/>
          </a:xfrm>
        </p:spPr>
      </p:pic>
      <p:pic>
        <p:nvPicPr>
          <p:cNvPr id="2458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0" y="1985317"/>
            <a:ext cx="3097213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13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l-GR" dirty="0" smtClean="0"/>
              <a:t>Χρώματα σε </a:t>
            </a:r>
            <a:br>
              <a:rPr lang="el-GR" dirty="0" smtClean="0"/>
            </a:br>
            <a:r>
              <a:rPr lang="el-GR" dirty="0" smtClean="0"/>
              <a:t>κρυσταλλικά πεδία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423592" y="1981200"/>
            <a:ext cx="3702050" cy="4114800"/>
          </a:xfrm>
        </p:spPr>
        <p:txBody>
          <a:bodyPr/>
          <a:lstStyle/>
          <a:p>
            <a:pPr marL="342891" indent="-342891" eaLnBrk="1" hangingPunct="1">
              <a:defRPr/>
            </a:pPr>
            <a:endParaRPr lang="el-GR" dirty="0" smtClean="0"/>
          </a:p>
          <a:p>
            <a:pPr marL="342891" indent="-342891" eaLnBrk="1" hangingPunct="1">
              <a:defRPr/>
            </a:pPr>
            <a:r>
              <a:rPr lang="el-GR" dirty="0" smtClean="0"/>
              <a:t>Μέταλλα μετάβασης</a:t>
            </a:r>
          </a:p>
          <a:p>
            <a:pPr marL="342891" indent="-342891" eaLnBrk="1" hangingPunct="1">
              <a:defRPr/>
            </a:pPr>
            <a:endParaRPr lang="el-GR" dirty="0" smtClean="0"/>
          </a:p>
          <a:p>
            <a:pPr marL="342891" indent="-342891" eaLnBrk="1" hangingPunct="1">
              <a:spcBef>
                <a:spcPts val="1800"/>
              </a:spcBef>
              <a:defRPr/>
            </a:pPr>
            <a:r>
              <a:rPr lang="el-GR" dirty="0" smtClean="0"/>
              <a:t>Ατέλειες μετάλλων μετάβασης</a:t>
            </a:r>
          </a:p>
          <a:p>
            <a:pPr marL="342891" indent="-342891" eaLnBrk="1" hangingPunct="1">
              <a:defRPr/>
            </a:pPr>
            <a:endParaRPr lang="el-GR" dirty="0" smtClean="0"/>
          </a:p>
          <a:p>
            <a:pPr marL="342891" indent="-342891" eaLnBrk="1" hangingPunct="1">
              <a:defRPr/>
            </a:pPr>
            <a:r>
              <a:rPr lang="el-GR" dirty="0" smtClean="0"/>
              <a:t>Κέντρα χρώματος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432550" y="1981200"/>
            <a:ext cx="4235450" cy="4114800"/>
          </a:xfrm>
        </p:spPr>
        <p:txBody>
          <a:bodyPr/>
          <a:lstStyle/>
          <a:p>
            <a:pPr marL="342891" indent="-342891" eaLnBrk="1" hangingPunct="1">
              <a:defRPr/>
            </a:pPr>
            <a:endParaRPr lang="el-GR" dirty="0" smtClean="0"/>
          </a:p>
          <a:p>
            <a:pPr marL="342891" indent="-342891" eaLnBrk="1" hangingPunct="1">
              <a:spcAft>
                <a:spcPts val="1200"/>
              </a:spcAft>
              <a:defRPr/>
            </a:pPr>
            <a:r>
              <a:rPr lang="el-GR" dirty="0" smtClean="0"/>
              <a:t>Τυρκουάζ, χρωστικές, μερικά </a:t>
            </a:r>
            <a:r>
              <a:rPr lang="en-US" dirty="0" smtClean="0"/>
              <a:t>laser</a:t>
            </a:r>
          </a:p>
          <a:p>
            <a:pPr marL="342891" indent="-342891" eaLnBrk="1" hangingPunct="1">
              <a:spcBef>
                <a:spcPts val="1200"/>
              </a:spcBef>
              <a:defRPr/>
            </a:pPr>
            <a:r>
              <a:rPr lang="el-GR" dirty="0" smtClean="0"/>
              <a:t>Ρουμπίνι, σμαράγδι, χαλαζίτης, φθορισμός</a:t>
            </a:r>
          </a:p>
          <a:p>
            <a:pPr marL="342891" indent="-342891" eaLnBrk="1" hangingPunct="1">
              <a:defRPr/>
            </a:pPr>
            <a:endParaRPr lang="el-GR" dirty="0" smtClean="0"/>
          </a:p>
          <a:p>
            <a:pPr marL="342891" indent="-342891" eaLnBrk="1" hangingPunct="1">
              <a:spcBef>
                <a:spcPts val="600"/>
              </a:spcBef>
              <a:defRPr/>
            </a:pPr>
            <a:r>
              <a:rPr lang="el-GR" dirty="0" smtClean="0"/>
              <a:t>Αμέθυστος, σκοτεινό γαλάζιο</a:t>
            </a:r>
          </a:p>
        </p:txBody>
      </p:sp>
    </p:spTree>
    <p:extLst>
      <p:ext uri="{BB962C8B-B14F-4D97-AF65-F5344CB8AC3E}">
        <p14:creationId xmlns:p14="http://schemas.microsoft.com/office/powerpoint/2010/main" val="245030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22176" y="188640"/>
            <a:ext cx="10515600" cy="1325563"/>
          </a:xfrm>
        </p:spPr>
        <p:txBody>
          <a:bodyPr/>
          <a:lstStyle/>
          <a:p>
            <a:pPr algn="ctr" eaLnBrk="1" hangingPunct="1">
              <a:defRPr/>
            </a:pPr>
            <a:r>
              <a:rPr lang="el-GR" dirty="0" smtClean="0"/>
              <a:t>Οπτική αντίληψη χρώματος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3432" y="1916832"/>
            <a:ext cx="9793088" cy="4608512"/>
          </a:xfrm>
        </p:spPr>
        <p:txBody>
          <a:bodyPr/>
          <a:lstStyle/>
          <a:p>
            <a:pPr marL="342891" indent="-342891">
              <a:spcBef>
                <a:spcPct val="30000"/>
              </a:spcBef>
              <a:defRPr/>
            </a:pPr>
            <a:r>
              <a:rPr lang="el-GR" dirty="0"/>
              <a:t>Το χρώμα είναι η υποκειμενική αντίληψη που αναπτύσσουμε στα διάφορα μήκη κύματος του φωτός, στην ορατή περιοχή του Η.Μ. φάσματος</a:t>
            </a:r>
            <a:r>
              <a:rPr lang="en-US" dirty="0"/>
              <a:t>  </a:t>
            </a:r>
            <a:r>
              <a:rPr lang="el-GR" dirty="0"/>
              <a:t>(από 380 μέχρι 780 </a:t>
            </a:r>
            <a:r>
              <a:rPr lang="en-GB" dirty="0"/>
              <a:t>nm </a:t>
            </a:r>
            <a:r>
              <a:rPr lang="el-GR" dirty="0"/>
              <a:t>περίπου)</a:t>
            </a:r>
          </a:p>
          <a:p>
            <a:pPr marL="342891" indent="-342891">
              <a:spcBef>
                <a:spcPct val="30000"/>
              </a:spcBef>
              <a:defRPr/>
            </a:pPr>
            <a:endParaRPr lang="en-US" dirty="0"/>
          </a:p>
          <a:p>
            <a:pPr marL="342891" indent="-342891">
              <a:defRPr/>
            </a:pPr>
            <a:r>
              <a:rPr lang="el-GR" dirty="0"/>
              <a:t>Η αίσθησή μας για το χρώμα είναι μια αυτοματοποιημένη ερμηνευτική αντίδραση του ανθρώπινου εγκεφάλου στο μήκος κύματος της προσπίπτουσας ηλεκτρομαγνητικής ακτινοβολίας </a:t>
            </a:r>
          </a:p>
        </p:txBody>
      </p:sp>
    </p:spTree>
    <p:extLst>
      <p:ext uri="{BB962C8B-B14F-4D97-AF65-F5344CB8AC3E}">
        <p14:creationId xmlns:p14="http://schemas.microsoft.com/office/powerpoint/2010/main" val="397499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9376" y="6237312"/>
            <a:ext cx="4416152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By </a:t>
            </a:r>
            <a:r>
              <a:rPr lang="en-US" sz="1200" dirty="0" err="1">
                <a:solidFill>
                  <a:schemeClr val="tx1"/>
                </a:solidFill>
              </a:rPr>
              <a:t>Cacoush</a:t>
            </a:r>
            <a:r>
              <a:rPr lang="en-US" sz="1200" dirty="0">
                <a:solidFill>
                  <a:schemeClr val="tx1"/>
                </a:solidFill>
              </a:rPr>
              <a:t> - Own work, CC BY-SA 4.0, https://commons.wikimedia.org/w/index.php?curid=74229628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52" y="1568548"/>
            <a:ext cx="3675541" cy="45944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9416" y="114551"/>
            <a:ext cx="3474028" cy="138499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l-GR" sz="4000" b="1" dirty="0" smtClean="0">
                <a:solidFill>
                  <a:schemeClr val="accent6">
                    <a:lumMod val="75000"/>
                  </a:schemeClr>
                </a:solidFill>
              </a:rPr>
              <a:t>Σμαράγδι</a:t>
            </a:r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</a:rPr>
              <a:t>Be</a:t>
            </a:r>
            <a:r>
              <a:rPr lang="en-US" sz="4000" baseline="-25000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</a:rPr>
              <a:t>Al</a:t>
            </a:r>
            <a:r>
              <a:rPr lang="en-US" sz="4000" baseline="-25000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</a:rPr>
              <a:t>Si</a:t>
            </a:r>
            <a:r>
              <a:rPr lang="en-US" sz="4000" baseline="-25000" dirty="0" smtClean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4000" baseline="-25000" dirty="0" smtClean="0">
                <a:solidFill>
                  <a:schemeClr val="accent6">
                    <a:lumMod val="75000"/>
                  </a:schemeClr>
                </a:solidFill>
              </a:rPr>
              <a:t>18 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</a:rPr>
              <a:t>Cr</a:t>
            </a:r>
            <a:endParaRPr lang="en-US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48178" y="114551"/>
            <a:ext cx="2235933" cy="1323439"/>
          </a:xfrm>
          <a:prstGeom prst="rect">
            <a:avLst/>
          </a:prstGeom>
          <a:solidFill>
            <a:srgbClr val="F8EADD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l-GR" sz="4000" b="1" dirty="0" smtClean="0">
                <a:solidFill>
                  <a:srgbClr val="C00000"/>
                </a:solidFill>
                <a:latin typeface="+mn-lt"/>
              </a:rPr>
              <a:t>Ρουμπίνι</a:t>
            </a:r>
            <a:r>
              <a:rPr lang="en-US" sz="4000" dirty="0" smtClean="0">
                <a:solidFill>
                  <a:srgbClr val="C00000"/>
                </a:solidFill>
                <a:latin typeface="+mn-lt"/>
              </a:rPr>
              <a:t> </a:t>
            </a:r>
          </a:p>
          <a:p>
            <a:pPr algn="ctr"/>
            <a:r>
              <a:rPr lang="en-US" sz="4000" dirty="0" smtClean="0">
                <a:solidFill>
                  <a:srgbClr val="C00000"/>
                </a:solidFill>
                <a:latin typeface="+mn-lt"/>
              </a:rPr>
              <a:t>Al</a:t>
            </a:r>
            <a:r>
              <a:rPr lang="en-US" sz="4000" baseline="-25000" dirty="0" smtClean="0">
                <a:solidFill>
                  <a:srgbClr val="C00000"/>
                </a:solidFill>
                <a:latin typeface="+mn-lt"/>
              </a:rPr>
              <a:t>2</a:t>
            </a:r>
            <a:r>
              <a:rPr lang="en-US" sz="4000" dirty="0" smtClean="0">
                <a:solidFill>
                  <a:srgbClr val="C00000"/>
                </a:solidFill>
                <a:latin typeface="+mn-lt"/>
              </a:rPr>
              <a:t>O</a:t>
            </a:r>
            <a:r>
              <a:rPr lang="en-US" sz="4000" baseline="-25000" dirty="0" smtClean="0">
                <a:solidFill>
                  <a:srgbClr val="C00000"/>
                </a:solidFill>
                <a:latin typeface="+mn-lt"/>
              </a:rPr>
              <a:t>3 </a:t>
            </a:r>
            <a:r>
              <a:rPr lang="en-US" sz="4000" dirty="0" smtClean="0">
                <a:solidFill>
                  <a:srgbClr val="C00000"/>
                </a:solidFill>
                <a:latin typeface="+mn-lt"/>
              </a:rPr>
              <a:t>: Cr</a:t>
            </a:r>
            <a:endParaRPr lang="en-US" sz="40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0002" y="5793642"/>
            <a:ext cx="3217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92D050"/>
                </a:solidFill>
                <a:latin typeface="+mn-lt"/>
              </a:rPr>
              <a:t> </a:t>
            </a:r>
            <a:r>
              <a:rPr lang="en-US" dirty="0" err="1" smtClean="0">
                <a:solidFill>
                  <a:srgbClr val="92D050"/>
                </a:solidFill>
                <a:latin typeface="+mn-lt"/>
              </a:rPr>
              <a:t>Mim</a:t>
            </a:r>
            <a:r>
              <a:rPr lang="en-US" dirty="0" smtClean="0">
                <a:solidFill>
                  <a:srgbClr val="92D050"/>
                </a:solidFill>
                <a:latin typeface="+mn-lt"/>
              </a:rPr>
              <a:t> Museum, Beirut, Lebanon.</a:t>
            </a:r>
            <a:endParaRPr lang="en-US" dirty="0">
              <a:solidFill>
                <a:srgbClr val="92D050"/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1652" y="1554411"/>
            <a:ext cx="15070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  <a:latin typeface="+mn-lt"/>
              </a:rPr>
              <a:t>1,390 carats 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744072" y="6237312"/>
            <a:ext cx="4392488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By Rob </a:t>
            </a:r>
            <a:r>
              <a:rPr lang="en-US" sz="1200" dirty="0" err="1">
                <a:solidFill>
                  <a:srgbClr val="C00000"/>
                </a:solidFill>
              </a:rPr>
              <a:t>Lavinsky</a:t>
            </a:r>
            <a:r>
              <a:rPr lang="en-US" sz="1200" dirty="0">
                <a:solidFill>
                  <a:srgbClr val="C00000"/>
                </a:solidFill>
              </a:rPr>
              <a:t>, iRocks.com – CC-BY-SA-3.0, CC BY-SA 3.0, https://commons.wikimedia.org/w/index.php?curid=10161360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599" y="1568548"/>
            <a:ext cx="4511969" cy="424125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68833" y="692696"/>
            <a:ext cx="2006126" cy="120032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Πρόσμιξη 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</a:t>
            </a:r>
            <a:r>
              <a:rPr lang="en-US" sz="36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3+</a:t>
            </a:r>
            <a:endParaRPr lang="en-US" sz="3600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938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Grp="1" noChangeArrowheads="1"/>
          </p:cNvSpPr>
          <p:nvPr>
            <p:ph type="title"/>
          </p:nvPr>
        </p:nvSpPr>
        <p:spPr>
          <a:xfrm>
            <a:off x="983432" y="-106734"/>
            <a:ext cx="10058400" cy="1431925"/>
          </a:xfrm>
        </p:spPr>
        <p:txBody>
          <a:bodyPr/>
          <a:lstStyle/>
          <a:p>
            <a:pPr algn="ctr" eaLnBrk="1" hangingPunct="1">
              <a:defRPr/>
            </a:pPr>
            <a:r>
              <a:rPr lang="el-GR" dirty="0" smtClean="0"/>
              <a:t>Σμαράγδι - Ρουμπίνι</a:t>
            </a:r>
          </a:p>
        </p:txBody>
      </p:sp>
      <p:pic>
        <p:nvPicPr>
          <p:cNvPr id="26627" name="Picture 5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7488" y="1325191"/>
            <a:ext cx="9721080" cy="5302407"/>
          </a:xfrm>
        </p:spPr>
      </p:pic>
    </p:spTree>
    <p:extLst>
      <p:ext uri="{BB962C8B-B14F-4D97-AF65-F5344CB8AC3E}">
        <p14:creationId xmlns:p14="http://schemas.microsoft.com/office/powerpoint/2010/main" val="114419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7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l-GR" dirty="0" smtClean="0"/>
              <a:t>Πολύτιμοι  λίθοι</a:t>
            </a:r>
          </a:p>
        </p:txBody>
      </p:sp>
      <p:pic>
        <p:nvPicPr>
          <p:cNvPr id="27651" name="Picture 5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1813" y="4437063"/>
            <a:ext cx="1651000" cy="1636712"/>
          </a:xfrm>
        </p:spPr>
      </p:pic>
      <p:pic>
        <p:nvPicPr>
          <p:cNvPr id="27652" name="Picture 6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1451" y="2420938"/>
            <a:ext cx="2836863" cy="1522412"/>
          </a:xfrm>
        </p:spPr>
      </p:pic>
      <p:pic>
        <p:nvPicPr>
          <p:cNvPr id="27653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8" y="4581525"/>
            <a:ext cx="19431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2205039"/>
            <a:ext cx="20161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6" y="4581526"/>
            <a:ext cx="15843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489" y="2349501"/>
            <a:ext cx="15843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907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l-GR" dirty="0" smtClean="0"/>
              <a:t>Μεταπτώσεις από </a:t>
            </a:r>
            <a:br>
              <a:rPr lang="el-GR" dirty="0" smtClean="0"/>
            </a:br>
            <a:r>
              <a:rPr lang="el-GR" dirty="0" smtClean="0"/>
              <a:t>μοριακά τροχιακά</a:t>
            </a: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590800" y="1981200"/>
            <a:ext cx="3702050" cy="4114800"/>
          </a:xfrm>
        </p:spPr>
        <p:txBody>
          <a:bodyPr/>
          <a:lstStyle/>
          <a:p>
            <a:pPr marL="342891" indent="-342891" eaLnBrk="1" hangingPunct="1">
              <a:defRPr/>
            </a:pPr>
            <a:endParaRPr lang="el-GR" dirty="0" smtClean="0"/>
          </a:p>
          <a:p>
            <a:pPr marL="342891" indent="-342891" eaLnBrk="1" hangingPunct="1">
              <a:defRPr/>
            </a:pPr>
            <a:r>
              <a:rPr lang="el-GR" dirty="0" smtClean="0"/>
              <a:t>Μετάπτωση φορτίου</a:t>
            </a:r>
          </a:p>
          <a:p>
            <a:pPr marL="342891" indent="-342891" eaLnBrk="1" hangingPunct="1">
              <a:defRPr/>
            </a:pPr>
            <a:endParaRPr lang="el-GR" dirty="0" smtClean="0"/>
          </a:p>
          <a:p>
            <a:pPr marL="342891" indent="-342891" eaLnBrk="1" hangingPunct="1">
              <a:defRPr/>
            </a:pPr>
            <a:r>
              <a:rPr lang="el-GR" dirty="0" smtClean="0"/>
              <a:t>Συζευγμένοι δεσμοί σε οργανικά μόρια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432551" y="1981200"/>
            <a:ext cx="3984625" cy="4114800"/>
          </a:xfrm>
        </p:spPr>
        <p:txBody>
          <a:bodyPr/>
          <a:lstStyle/>
          <a:p>
            <a:pPr marL="342891" indent="-342891" eaLnBrk="1" hangingPunct="1">
              <a:defRPr/>
            </a:pPr>
            <a:endParaRPr lang="el-GR" smtClean="0"/>
          </a:p>
          <a:p>
            <a:pPr marL="342891" indent="-342891" eaLnBrk="1" hangingPunct="1">
              <a:defRPr/>
            </a:pPr>
            <a:r>
              <a:rPr lang="el-GR" smtClean="0"/>
              <a:t>Μπλε ζαφείρι, μαγνητίτης</a:t>
            </a:r>
          </a:p>
          <a:p>
            <a:pPr marL="342891" indent="-342891" eaLnBrk="1" hangingPunct="1">
              <a:defRPr/>
            </a:pPr>
            <a:endParaRPr lang="el-GR" smtClean="0"/>
          </a:p>
          <a:p>
            <a:pPr marL="342891" indent="-342891" eaLnBrk="1" hangingPunct="1">
              <a:defRPr/>
            </a:pPr>
            <a:r>
              <a:rPr lang="el-GR" smtClean="0"/>
              <a:t>Οργανικά χρωστικά, φυτικά &amp; ζωικά χρώματα, πυγολαμπίδα, λαζουρίτης</a:t>
            </a:r>
          </a:p>
        </p:txBody>
      </p:sp>
    </p:spTree>
    <p:extLst>
      <p:ext uri="{BB962C8B-B14F-4D97-AF65-F5344CB8AC3E}">
        <p14:creationId xmlns:p14="http://schemas.microsoft.com/office/powerpoint/2010/main" val="379041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l-GR" dirty="0" smtClean="0"/>
              <a:t>Γεωμετρική – Κυματική Οπτική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590800" y="1981200"/>
            <a:ext cx="3702050" cy="4114800"/>
          </a:xfrm>
        </p:spPr>
        <p:txBody>
          <a:bodyPr/>
          <a:lstStyle/>
          <a:p>
            <a:pPr marL="342891" indent="-342891" eaLnBrk="1" hangingPunct="1">
              <a:defRPr/>
            </a:pPr>
            <a:r>
              <a:rPr lang="el-GR" smtClean="0"/>
              <a:t>Διάθλαση</a:t>
            </a:r>
          </a:p>
          <a:p>
            <a:pPr marL="342891" indent="-342891" eaLnBrk="1" hangingPunct="1">
              <a:defRPr/>
            </a:pPr>
            <a:endParaRPr lang="el-GR" smtClean="0"/>
          </a:p>
          <a:p>
            <a:pPr marL="342891" indent="-342891" eaLnBrk="1" hangingPunct="1">
              <a:defRPr/>
            </a:pPr>
            <a:r>
              <a:rPr lang="el-GR" smtClean="0"/>
              <a:t>Διάχυση</a:t>
            </a:r>
          </a:p>
          <a:p>
            <a:pPr marL="342891" indent="-342891" eaLnBrk="1" hangingPunct="1">
              <a:defRPr/>
            </a:pPr>
            <a:endParaRPr lang="el-GR" smtClean="0"/>
          </a:p>
          <a:p>
            <a:pPr marL="342891" indent="-342891" eaLnBrk="1" hangingPunct="1">
              <a:defRPr/>
            </a:pPr>
            <a:r>
              <a:rPr lang="el-GR" smtClean="0"/>
              <a:t>Συμβολή</a:t>
            </a:r>
          </a:p>
          <a:p>
            <a:pPr marL="342891" indent="-342891" eaLnBrk="1" hangingPunct="1">
              <a:defRPr/>
            </a:pPr>
            <a:endParaRPr lang="el-GR" smtClean="0"/>
          </a:p>
          <a:p>
            <a:pPr marL="342891" indent="-342891" eaLnBrk="1" hangingPunct="1">
              <a:defRPr/>
            </a:pPr>
            <a:r>
              <a:rPr lang="el-GR" smtClean="0"/>
              <a:t>Περίθλαση</a:t>
            </a:r>
          </a:p>
          <a:p>
            <a:pPr marL="342891" indent="-342891" eaLnBrk="1" hangingPunct="1">
              <a:defRPr/>
            </a:pPr>
            <a:endParaRPr lang="el-GR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432550" y="1981200"/>
            <a:ext cx="4235450" cy="4114800"/>
          </a:xfrm>
        </p:spPr>
        <p:txBody>
          <a:bodyPr/>
          <a:lstStyle/>
          <a:p>
            <a:pPr marL="342891" indent="-342891" eaLnBrk="1" hangingPunct="1">
              <a:defRPr/>
            </a:pPr>
            <a:r>
              <a:rPr lang="el-GR" smtClean="0"/>
              <a:t>Ουράνιο Τόξο, Χρωματική εκτροπή</a:t>
            </a:r>
          </a:p>
          <a:p>
            <a:pPr marL="342891" indent="-342891" eaLnBrk="1" hangingPunct="1">
              <a:defRPr/>
            </a:pPr>
            <a:r>
              <a:rPr lang="el-GR" smtClean="0"/>
              <a:t>Μπλε ουρανού, Κόκκινο δύσης</a:t>
            </a:r>
          </a:p>
          <a:p>
            <a:pPr marL="342891" indent="-342891" eaLnBrk="1" hangingPunct="1">
              <a:defRPr/>
            </a:pPr>
            <a:r>
              <a:rPr lang="el-GR" smtClean="0"/>
              <a:t>Λεπτά υμένια,</a:t>
            </a:r>
          </a:p>
          <a:p>
            <a:pPr marL="342891" indent="-342891" eaLnBrk="1" hangingPunct="1">
              <a:buNone/>
              <a:defRPr/>
            </a:pPr>
            <a:r>
              <a:rPr lang="el-GR" smtClean="0"/>
              <a:t>   Αντιρεφλέξ κρύσταλλα</a:t>
            </a:r>
          </a:p>
          <a:p>
            <a:pPr marL="342891" indent="-342891" eaLnBrk="1" hangingPunct="1">
              <a:defRPr/>
            </a:pPr>
            <a:r>
              <a:rPr lang="el-GR" smtClean="0"/>
              <a:t>Χρώματα σε έντομα, υγροί κρύσταλλοι, οπάλιο</a:t>
            </a:r>
          </a:p>
        </p:txBody>
      </p:sp>
    </p:spTree>
    <p:extLst>
      <p:ext uri="{BB962C8B-B14F-4D97-AF65-F5344CB8AC3E}">
        <p14:creationId xmlns:p14="http://schemas.microsoft.com/office/powerpoint/2010/main" val="139675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l-GR" dirty="0" smtClean="0"/>
              <a:t>Ουράνιο Τόξο </a:t>
            </a:r>
          </a:p>
        </p:txBody>
      </p:sp>
      <p:pic>
        <p:nvPicPr>
          <p:cNvPr id="3379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00325" y="2138364"/>
            <a:ext cx="3894138" cy="2122487"/>
          </a:xfrm>
        </p:spPr>
      </p:pic>
      <p:pic>
        <p:nvPicPr>
          <p:cNvPr id="3379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4221164"/>
            <a:ext cx="3455988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637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upload.wikimedia.org/wikipedia/commons/thumb/7/70/Rainbow1.svg/572px-Rainbow1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198" y="1967850"/>
            <a:ext cx="3798229" cy="265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915977" y="4821253"/>
            <a:ext cx="28546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“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hlinkClick r:id="rId3"/>
              </a:rPr>
              <a:t>Rainbow1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”,  </a:t>
            </a:r>
            <a:r>
              <a:rPr lang="el-G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από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 </a:t>
            </a:r>
            <a:r>
              <a:rPr lang="en-US" sz="1200" u="sng" dirty="0">
                <a:solidFill>
                  <a:prstClr val="black"/>
                </a:solidFill>
                <a:latin typeface="Calibri" panose="020F0502020204030204"/>
                <a:hlinkClick r:id="rId4"/>
              </a:rPr>
              <a:t>KES47</a:t>
            </a:r>
            <a:r>
              <a:rPr lang="el-GR" sz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l-G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διαθέσιμο ως κοινό κτήμα</a:t>
            </a: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Picture 4" descr="https://upload.wikimedia.org/wikipedia/commons/1/18/Rainbow_in_Budapes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178" y="1106892"/>
            <a:ext cx="4826011" cy="482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76497" y="5932903"/>
            <a:ext cx="28546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“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hlinkClick r:id="rId6"/>
              </a:rPr>
              <a:t>Rainbow in Budapest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”,  </a:t>
            </a:r>
            <a:r>
              <a:rPr lang="el-G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από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 </a:t>
            </a:r>
            <a:r>
              <a:rPr lang="en-US" sz="1200" dirty="0" err="1">
                <a:solidFill>
                  <a:prstClr val="black"/>
                </a:solidFill>
                <a:latin typeface="Calibri" panose="020F0502020204030204"/>
                <a:hlinkClick r:id="rId7" tooltip="User:Takkk"/>
              </a:rPr>
              <a:t>Takkk</a:t>
            </a:r>
            <a:r>
              <a:rPr lang="el-GR" sz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l-G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διαθέσιμο με άδεια 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hlinkClick r:id="rId8"/>
              </a:rPr>
              <a:t>CC BY-SA 3.0</a:t>
            </a: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7795" y="247135"/>
            <a:ext cx="3676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3600" dirty="0" smtClean="0">
                <a:solidFill>
                  <a:prstClr val="black"/>
                </a:solidFill>
                <a:latin typeface="Calibri" panose="020F0502020204030204"/>
              </a:rPr>
              <a:t>ΤΟ ΟΥΡΑΝΙΟ ΤΟΞΟ</a:t>
            </a:r>
            <a:endParaRPr lang="en-US" sz="3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58035" y="5932903"/>
            <a:ext cx="3653219" cy="6679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</a:rPr>
              <a:t>https://global.canon/en/technology/s_labo/light/001/02.html</a:t>
            </a:r>
          </a:p>
        </p:txBody>
      </p:sp>
    </p:spTree>
    <p:extLst>
      <p:ext uri="{BB962C8B-B14F-4D97-AF65-F5344CB8AC3E}">
        <p14:creationId xmlns:p14="http://schemas.microsoft.com/office/powerpoint/2010/main" val="337919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490" t="3629" r="7452"/>
          <a:stretch/>
        </p:blipFill>
        <p:spPr>
          <a:xfrm>
            <a:off x="4873450" y="893466"/>
            <a:ext cx="7194619" cy="5516268"/>
          </a:xfrm>
          <a:prstGeom prst="rect">
            <a:avLst/>
          </a:prstGeom>
          <a:ln>
            <a:solidFill>
              <a:srgbClr val="4065A2"/>
            </a:solidFill>
          </a:ln>
        </p:spPr>
      </p:pic>
      <p:pic>
        <p:nvPicPr>
          <p:cNvPr id="3" name="Picture 4" descr="https://upload.wikimedia.org/wikipedia/commons/1/18/Rainbow_in_Budapes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03" y="1364057"/>
            <a:ext cx="4297680" cy="429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30018" y="5768036"/>
            <a:ext cx="28546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“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hlinkClick r:id="rId4"/>
              </a:rPr>
              <a:t>Rainbow in Budapest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”,  </a:t>
            </a:r>
            <a:r>
              <a:rPr lang="el-G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από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 </a:t>
            </a:r>
            <a:r>
              <a:rPr lang="en-US" sz="1200" dirty="0" err="1">
                <a:solidFill>
                  <a:prstClr val="black"/>
                </a:solidFill>
                <a:latin typeface="Calibri" panose="020F0502020204030204"/>
                <a:hlinkClick r:id="rId5" tooltip="User:Takkk"/>
              </a:rPr>
              <a:t>Takkk</a:t>
            </a:r>
            <a:r>
              <a:rPr lang="el-GR" sz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l-G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διαθέσιμο με άδεια 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hlinkClick r:id="rId6"/>
              </a:rPr>
              <a:t>CC BY-SA 3.0</a:t>
            </a: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85861" y="0"/>
            <a:ext cx="3676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3600" dirty="0" smtClean="0">
                <a:solidFill>
                  <a:prstClr val="black"/>
                </a:solidFill>
                <a:latin typeface="Calibri" panose="020F0502020204030204"/>
              </a:rPr>
              <a:t>ΤΟ ΟΥΡΑΝΙΟ ΤΟΞΟ</a:t>
            </a:r>
            <a:endParaRPr lang="en-US" sz="3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48572" y="6503686"/>
            <a:ext cx="8568952" cy="306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3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Serway</a:t>
            </a:r>
            <a:r>
              <a:rPr lang="en-US" sz="13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R. A. &amp; Jewett, J. W. </a:t>
            </a:r>
            <a:r>
              <a:rPr lang="en-US" sz="130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Physics for scientists and engineers with modern physics</a:t>
            </a:r>
            <a:r>
              <a:rPr lang="en-US" sz="13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3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(Brooks/Cole, Cengage Learning, 2010</a:t>
            </a:r>
            <a:r>
              <a:rPr lang="en-US" sz="13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3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56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3" t="33090" r="16239" b="37638"/>
          <a:stretch/>
        </p:blipFill>
        <p:spPr>
          <a:xfrm>
            <a:off x="991369" y="3141154"/>
            <a:ext cx="7732864" cy="31683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6" t="33090" r="57762" b="37638"/>
          <a:stretch/>
        </p:blipFill>
        <p:spPr>
          <a:xfrm>
            <a:off x="1004367" y="153219"/>
            <a:ext cx="5988868" cy="29944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2140" t="33574" r="7452" b="16107"/>
          <a:stretch/>
        </p:blipFill>
        <p:spPr>
          <a:xfrm>
            <a:off x="8112224" y="267333"/>
            <a:ext cx="3378195" cy="2880320"/>
          </a:xfrm>
          <a:prstGeom prst="rect">
            <a:avLst/>
          </a:prstGeom>
          <a:ln>
            <a:solidFill>
              <a:srgbClr val="4065A2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972369" y="6381700"/>
            <a:ext cx="8075959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Roboto"/>
              </a:rPr>
              <a:t>COLLEGE PHYSICS: A Strategic Approach 4e, R. D. Knight, B. Jones and S. Field, Pearson 2018</a:t>
            </a:r>
            <a:endParaRPr lang="en-US" sz="1400" b="0" i="0" dirty="0">
              <a:solidFill>
                <a:srgbClr val="002060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73719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0056" y="2348880"/>
            <a:ext cx="4812288" cy="34081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08" y="1628800"/>
            <a:ext cx="4840644" cy="44016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99456" y="617156"/>
            <a:ext cx="3976025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3600" dirty="0" smtClean="0"/>
              <a:t>Ο γαλάζιος ουρανός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7638582" y="617155"/>
            <a:ext cx="2735236" cy="646331"/>
          </a:xfrm>
          <a:prstGeom prst="rect">
            <a:avLst/>
          </a:prstGeom>
          <a:solidFill>
            <a:srgbClr val="FFD1D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3600" dirty="0" smtClean="0">
                <a:latin typeface="+mn-lt"/>
              </a:rPr>
              <a:t>κόκκινη δύση</a:t>
            </a:r>
            <a:endParaRPr lang="en-US" sz="36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55485" y="617154"/>
            <a:ext cx="1692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 smtClean="0">
                <a:latin typeface="+mn-lt"/>
              </a:rPr>
              <a:t>και η ....</a:t>
            </a:r>
            <a:endParaRPr lang="en-US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804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495550" y="78553"/>
            <a:ext cx="7543800" cy="701731"/>
          </a:xfr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l-GR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Χρώμα – Μήκος Κύματος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983432" y="908720"/>
            <a:ext cx="9865096" cy="5689600"/>
          </a:xfrm>
        </p:spPr>
        <p:txBody>
          <a:bodyPr>
            <a:normAutofit lnSpcReduction="10000"/>
          </a:bodyPr>
          <a:lstStyle/>
          <a:p>
            <a:pPr algn="ctr" eaLnBrk="1" hangingPunct="1">
              <a:lnSpc>
                <a:spcPct val="105000"/>
              </a:lnSpc>
              <a:defRPr/>
            </a:pPr>
            <a:r>
              <a:rPr lang="el-GR" dirty="0">
                <a:latin typeface="Arial" pitchFamily="34" charset="0"/>
                <a:cs typeface="Arial" pitchFamily="34" charset="0"/>
              </a:rPr>
              <a:t>Μπλε – ιώδες 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		: 	360 </a:t>
            </a:r>
            <a:r>
              <a:rPr lang="el-GR" dirty="0">
                <a:latin typeface="Arial" pitchFamily="34" charset="0"/>
                <a:cs typeface="Arial" pitchFamily="34" charset="0"/>
              </a:rPr>
              <a:t>– 430 </a:t>
            </a:r>
            <a:r>
              <a:rPr lang="en-US" dirty="0">
                <a:latin typeface="Arial" pitchFamily="34" charset="0"/>
                <a:cs typeface="Arial" pitchFamily="34" charset="0"/>
              </a:rPr>
              <a:t>nm</a:t>
            </a:r>
            <a:endParaRPr lang="el-GR" dirty="0">
              <a:latin typeface="Arial" pitchFamily="34" charset="0"/>
              <a:cs typeface="Arial" pitchFamily="34" charset="0"/>
            </a:endParaRPr>
          </a:p>
          <a:p>
            <a:pPr algn="ctr" eaLnBrk="1" hangingPunct="1">
              <a:lnSpc>
                <a:spcPct val="105000"/>
              </a:lnSpc>
              <a:defRPr/>
            </a:pPr>
            <a:r>
              <a:rPr lang="el-GR" dirty="0">
                <a:latin typeface="Arial" pitchFamily="34" charset="0"/>
                <a:cs typeface="Arial" pitchFamily="34" charset="0"/>
              </a:rPr>
              <a:t>Μπλε 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			: 	430 </a:t>
            </a:r>
            <a:r>
              <a:rPr lang="el-GR" dirty="0">
                <a:latin typeface="Arial" pitchFamily="34" charset="0"/>
                <a:cs typeface="Arial" pitchFamily="34" charset="0"/>
              </a:rPr>
              <a:t>– 480</a:t>
            </a:r>
            <a:r>
              <a:rPr lang="en-US" dirty="0">
                <a:latin typeface="Arial" pitchFamily="34" charset="0"/>
                <a:cs typeface="Arial" pitchFamily="34" charset="0"/>
              </a:rPr>
              <a:t> nm</a:t>
            </a:r>
            <a:endParaRPr lang="el-GR" dirty="0">
              <a:latin typeface="Arial" pitchFamily="34" charset="0"/>
              <a:cs typeface="Arial" pitchFamily="34" charset="0"/>
            </a:endParaRPr>
          </a:p>
          <a:p>
            <a:pPr algn="ctr" eaLnBrk="1" hangingPunct="1">
              <a:lnSpc>
                <a:spcPct val="105000"/>
              </a:lnSpc>
              <a:defRPr/>
            </a:pPr>
            <a:r>
              <a:rPr lang="el-GR" dirty="0">
                <a:latin typeface="Arial" pitchFamily="34" charset="0"/>
                <a:cs typeface="Arial" pitchFamily="34" charset="0"/>
              </a:rPr>
              <a:t>Πράσινο – 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μπλε	: 	480 </a:t>
            </a:r>
            <a:r>
              <a:rPr lang="el-GR" dirty="0">
                <a:latin typeface="Arial" pitchFamily="34" charset="0"/>
                <a:cs typeface="Arial" pitchFamily="34" charset="0"/>
              </a:rPr>
              <a:t>– 510</a:t>
            </a:r>
            <a:r>
              <a:rPr lang="en-US" dirty="0">
                <a:latin typeface="Arial" pitchFamily="34" charset="0"/>
                <a:cs typeface="Arial" pitchFamily="34" charset="0"/>
              </a:rPr>
              <a:t> nm</a:t>
            </a:r>
            <a:endParaRPr lang="el-GR" dirty="0">
              <a:latin typeface="Arial" pitchFamily="34" charset="0"/>
              <a:cs typeface="Arial" pitchFamily="34" charset="0"/>
            </a:endParaRPr>
          </a:p>
          <a:p>
            <a:pPr algn="ctr" eaLnBrk="1" hangingPunct="1">
              <a:lnSpc>
                <a:spcPct val="105000"/>
              </a:lnSpc>
              <a:defRPr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Πράσινο			: 	510 </a:t>
            </a:r>
            <a:r>
              <a:rPr lang="el-GR" dirty="0">
                <a:latin typeface="Arial" pitchFamily="34" charset="0"/>
                <a:cs typeface="Arial" pitchFamily="34" charset="0"/>
              </a:rPr>
              <a:t>– 530</a:t>
            </a:r>
            <a:r>
              <a:rPr lang="en-US" dirty="0">
                <a:latin typeface="Arial" pitchFamily="34" charset="0"/>
                <a:cs typeface="Arial" pitchFamily="34" charset="0"/>
              </a:rPr>
              <a:t> nm</a:t>
            </a:r>
            <a:endParaRPr lang="el-GR" dirty="0">
              <a:latin typeface="Arial" pitchFamily="34" charset="0"/>
              <a:cs typeface="Arial" pitchFamily="34" charset="0"/>
            </a:endParaRPr>
          </a:p>
          <a:p>
            <a:pPr algn="ctr" eaLnBrk="1" hangingPunct="1">
              <a:lnSpc>
                <a:spcPct val="105000"/>
              </a:lnSpc>
              <a:defRPr/>
            </a:pPr>
            <a:r>
              <a:rPr lang="el-GR" dirty="0">
                <a:latin typeface="Arial" pitchFamily="34" charset="0"/>
                <a:cs typeface="Arial" pitchFamily="34" charset="0"/>
              </a:rPr>
              <a:t>Κίτρινο – 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πράσινο	: 	530 </a:t>
            </a:r>
            <a:r>
              <a:rPr lang="el-GR" dirty="0">
                <a:latin typeface="Arial" pitchFamily="34" charset="0"/>
                <a:cs typeface="Arial" pitchFamily="34" charset="0"/>
              </a:rPr>
              <a:t>– 570</a:t>
            </a:r>
            <a:r>
              <a:rPr lang="en-US" dirty="0">
                <a:latin typeface="Arial" pitchFamily="34" charset="0"/>
                <a:cs typeface="Arial" pitchFamily="34" charset="0"/>
              </a:rPr>
              <a:t> nm</a:t>
            </a:r>
            <a:endParaRPr lang="el-GR" dirty="0">
              <a:latin typeface="Arial" pitchFamily="34" charset="0"/>
              <a:cs typeface="Arial" pitchFamily="34" charset="0"/>
            </a:endParaRPr>
          </a:p>
          <a:p>
            <a:pPr algn="ctr" eaLnBrk="1" hangingPunct="1">
              <a:lnSpc>
                <a:spcPct val="105000"/>
              </a:lnSpc>
              <a:defRPr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Κίτρινο			: 	570 </a:t>
            </a:r>
            <a:r>
              <a:rPr lang="el-GR" dirty="0">
                <a:latin typeface="Arial" pitchFamily="34" charset="0"/>
                <a:cs typeface="Arial" pitchFamily="34" charset="0"/>
              </a:rPr>
              <a:t>– 580</a:t>
            </a:r>
            <a:r>
              <a:rPr lang="en-US" dirty="0">
                <a:latin typeface="Arial" pitchFamily="34" charset="0"/>
                <a:cs typeface="Arial" pitchFamily="34" charset="0"/>
              </a:rPr>
              <a:t> nm</a:t>
            </a:r>
            <a:endParaRPr lang="el-GR" dirty="0">
              <a:latin typeface="Arial" pitchFamily="34" charset="0"/>
              <a:cs typeface="Arial" pitchFamily="34" charset="0"/>
            </a:endParaRPr>
          </a:p>
          <a:p>
            <a:pPr algn="ctr" eaLnBrk="1" hangingPunct="1">
              <a:lnSpc>
                <a:spcPct val="105000"/>
              </a:lnSpc>
              <a:defRPr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Πορτοκαλί		:	580 </a:t>
            </a:r>
            <a:r>
              <a:rPr lang="el-GR" dirty="0">
                <a:latin typeface="Arial" pitchFamily="34" charset="0"/>
                <a:cs typeface="Arial" pitchFamily="34" charset="0"/>
              </a:rPr>
              <a:t>– 600</a:t>
            </a:r>
            <a:r>
              <a:rPr lang="en-US" dirty="0">
                <a:latin typeface="Arial" pitchFamily="34" charset="0"/>
                <a:cs typeface="Arial" pitchFamily="34" charset="0"/>
              </a:rPr>
              <a:t> nm</a:t>
            </a:r>
            <a:endParaRPr lang="el-GR" dirty="0">
              <a:latin typeface="Arial" pitchFamily="34" charset="0"/>
              <a:cs typeface="Arial" pitchFamily="34" charset="0"/>
            </a:endParaRPr>
          </a:p>
          <a:p>
            <a:pPr algn="ctr" eaLnBrk="1" hangingPunct="1">
              <a:lnSpc>
                <a:spcPct val="105000"/>
              </a:lnSpc>
              <a:defRPr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Κόκκινο			:	600 </a:t>
            </a:r>
            <a:r>
              <a:rPr lang="el-GR" dirty="0">
                <a:latin typeface="Arial" pitchFamily="34" charset="0"/>
                <a:cs typeface="Arial" pitchFamily="34" charset="0"/>
              </a:rPr>
              <a:t>– 720</a:t>
            </a:r>
            <a:r>
              <a:rPr lang="en-US" dirty="0">
                <a:latin typeface="Arial" pitchFamily="34" charset="0"/>
                <a:cs typeface="Arial" pitchFamily="34" charset="0"/>
              </a:rPr>
              <a:t> nm</a:t>
            </a:r>
            <a:endParaRPr lang="el-GR" dirty="0">
              <a:latin typeface="Arial" pitchFamily="34" charset="0"/>
              <a:cs typeface="Arial" pitchFamily="34" charset="0"/>
            </a:endParaRPr>
          </a:p>
          <a:p>
            <a:pPr algn="ctr" eaLnBrk="1" hangingPunct="1">
              <a:lnSpc>
                <a:spcPct val="105000"/>
              </a:lnSpc>
              <a:spcAft>
                <a:spcPts val="1800"/>
              </a:spcAft>
              <a:defRPr/>
            </a:pPr>
            <a:r>
              <a:rPr lang="el-GR" dirty="0">
                <a:latin typeface="Arial" pitchFamily="34" charset="0"/>
                <a:cs typeface="Arial" pitchFamily="34" charset="0"/>
              </a:rPr>
              <a:t>Κόκκινο – 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μωβ		:	720 </a:t>
            </a:r>
            <a:r>
              <a:rPr lang="el-GR" dirty="0">
                <a:latin typeface="Arial" pitchFamily="34" charset="0"/>
                <a:cs typeface="Arial" pitchFamily="34" charset="0"/>
              </a:rPr>
              <a:t>– 830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nm</a:t>
            </a:r>
          </a:p>
          <a:p>
            <a:pPr marL="342891" indent="-342891">
              <a:spcBef>
                <a:spcPts val="1800"/>
              </a:spcBef>
              <a:buNone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		Τα μήκη </a:t>
            </a:r>
            <a:r>
              <a:rPr lang="el-GR" dirty="0">
                <a:latin typeface="Arial" pitchFamily="34" charset="0"/>
                <a:cs typeface="Arial" pitchFamily="34" charset="0"/>
              </a:rPr>
              <a:t>κύματος είναι μετρημένα στο κενό (ή αέρα</a:t>
            </a:r>
            <a:r>
              <a:rPr lang="el-GR" dirty="0">
                <a:latin typeface="Arial" pitchFamily="34" charset="0"/>
                <a:cs typeface="Arial" pitchFamily="34" charset="0"/>
              </a:rPr>
              <a:t>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6474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234761"/>
            <a:ext cx="5832648" cy="48935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1344" y="6381328"/>
            <a:ext cx="88569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Brocken </a:t>
            </a:r>
            <a:r>
              <a:rPr lang="en-US" sz="1400" dirty="0" err="1"/>
              <a:t>Inaglory</a:t>
            </a:r>
            <a:r>
              <a:rPr lang="en-US" sz="1400" dirty="0"/>
              <a:t>, CC BY-SA 4.0</a:t>
            </a:r>
            <a:r>
              <a:rPr lang="en-US" sz="1400" dirty="0" smtClean="0">
                <a:hlinkClick r:id="rId3"/>
              </a:rPr>
              <a:t> https</a:t>
            </a:r>
            <a:r>
              <a:rPr lang="en-US" sz="1400" dirty="0">
                <a:hlinkClick r:id="rId3"/>
              </a:rPr>
              <a:t>://</a:t>
            </a:r>
            <a:r>
              <a:rPr lang="en-US" sz="1400" dirty="0" smtClean="0">
                <a:hlinkClick r:id="rId3"/>
              </a:rPr>
              <a:t>commons.wikimedia.org/wiki/File:Green_flash_and_mock_mirage.jpg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4032" y="2060848"/>
            <a:ext cx="5606669" cy="31683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16080" y="5260825"/>
            <a:ext cx="42068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https://earthsky.org/earth/can-i-see-a-green-flash/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8985" y="432271"/>
            <a:ext cx="11421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/>
              <a:t>Πράσινη αναλαμπή κατά τη δύση (και την ανατολή) του ήλιου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1894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l-GR" dirty="0" smtClean="0"/>
              <a:t>Λεπτά </a:t>
            </a:r>
            <a:r>
              <a:rPr lang="el-GR" dirty="0" err="1" smtClean="0"/>
              <a:t>Υμένια</a:t>
            </a:r>
            <a:r>
              <a:rPr lang="el-GR" dirty="0" smtClean="0"/>
              <a:t>, </a:t>
            </a:r>
            <a:br>
              <a:rPr lang="el-GR" dirty="0" smtClean="0"/>
            </a:br>
            <a:r>
              <a:rPr lang="el-GR" dirty="0" smtClean="0"/>
              <a:t>χρώματα από συμβολή</a:t>
            </a:r>
          </a:p>
        </p:txBody>
      </p:sp>
      <p:pic>
        <p:nvPicPr>
          <p:cNvPr id="34819" name="Picture 6" descr="Soap Film in Bubble Hoop Photo I by the_exploratorium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1450" y="2073276"/>
            <a:ext cx="3168650" cy="2093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7" descr="Catenoid by the_exploratorium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3" y="4364038"/>
            <a:ext cx="3744912" cy="249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8" descr="The Bubble by Tyler Reese">
            <a:hlinkClick r:id="rId4" tooltip="The Bubble by Tyler Rees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6" y="2060576"/>
            <a:ext cx="2951163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480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295800" y="1254038"/>
            <a:ext cx="7576646" cy="5185070"/>
            <a:chOff x="2495600" y="359291"/>
            <a:chExt cx="9232830" cy="609453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41737" t="53199" r="27158" b="9701"/>
            <a:stretch/>
          </p:blipFill>
          <p:spPr>
            <a:xfrm>
              <a:off x="2495600" y="3344870"/>
              <a:ext cx="4634113" cy="310896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41737" t="16800" r="27158" b="46124"/>
            <a:stretch/>
          </p:blipFill>
          <p:spPr>
            <a:xfrm>
              <a:off x="2495600" y="359291"/>
              <a:ext cx="4637003" cy="310896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41737" t="52876" r="27551" b="11802"/>
            <a:stretch/>
          </p:blipFill>
          <p:spPr>
            <a:xfrm>
              <a:off x="7034130" y="438912"/>
              <a:ext cx="4694300" cy="303695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/>
            <a:srcRect t="1471" b="3575"/>
            <a:stretch/>
          </p:blipFill>
          <p:spPr>
            <a:xfrm>
              <a:off x="7034130" y="3428999"/>
              <a:ext cx="4663844" cy="2952329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44" y="2057001"/>
            <a:ext cx="4079463" cy="30595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3392" y="260648"/>
            <a:ext cx="10785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ΦΤΕΡΟ ΠΑΓΩΝΙΟΥ : ΚΑΦΕ ΒΑΦΗ - ΧΡΩΜΑΤΑ ΛΟΓΩ ΜΙΚΡΟΣΚΟΠΙΚΗΣ ΔΟΜΗΣ</a:t>
            </a:r>
            <a:endParaRPr lang="en-US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05378" y="881235"/>
            <a:ext cx="4397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>
                <a:solidFill>
                  <a:prstClr val="black"/>
                </a:solidFill>
              </a:rPr>
              <a:t>ΦΩΤΟΜΙΚΡΟΓΡΑΦΙΕΣ ΦΤΕΡΟΥ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71454" y="3092932"/>
            <a:ext cx="659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solidFill>
                  <a:srgbClr val="FFC000">
                    <a:lumMod val="40000"/>
                    <a:lumOff val="60000"/>
                  </a:srgbClr>
                </a:solidFill>
              </a:rPr>
              <a:t>4Χ</a:t>
            </a:r>
            <a:endParaRPr lang="en-US" sz="2800" b="1" dirty="0">
              <a:solidFill>
                <a:srgbClr val="FFC000">
                  <a:lumMod val="40000"/>
                  <a:lumOff val="6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49562" y="3080754"/>
            <a:ext cx="659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solidFill>
                  <a:srgbClr val="FFC000">
                    <a:lumMod val="40000"/>
                    <a:lumOff val="60000"/>
                  </a:srgbClr>
                </a:solidFill>
              </a:rPr>
              <a:t>4Χ</a:t>
            </a:r>
            <a:endParaRPr lang="en-US" sz="2800" b="1" dirty="0">
              <a:solidFill>
                <a:srgbClr val="FFC000">
                  <a:lumMod val="40000"/>
                  <a:lumOff val="60000"/>
                </a:srgb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49561" y="5664511"/>
            <a:ext cx="888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solidFill>
                  <a:srgbClr val="FFC000">
                    <a:lumMod val="40000"/>
                    <a:lumOff val="60000"/>
                  </a:srgbClr>
                </a:solidFill>
              </a:rPr>
              <a:t>10Χ</a:t>
            </a:r>
            <a:endParaRPr lang="en-US" sz="2800" b="1" dirty="0">
              <a:solidFill>
                <a:srgbClr val="FFC000">
                  <a:lumMod val="40000"/>
                  <a:lumOff val="60000"/>
                </a:srgb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15672" y="5706179"/>
            <a:ext cx="888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solidFill>
                  <a:srgbClr val="FFC000">
                    <a:lumMod val="40000"/>
                    <a:lumOff val="60000"/>
                  </a:srgbClr>
                </a:solidFill>
              </a:rPr>
              <a:t>10Χ</a:t>
            </a:r>
            <a:endParaRPr lang="en-US" sz="2800" b="1" dirty="0">
              <a:solidFill>
                <a:srgbClr val="FFC000">
                  <a:lumMod val="40000"/>
                  <a:lumOff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42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7568" y="6237312"/>
            <a:ext cx="86409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By I, Luc </a:t>
            </a:r>
            <a:r>
              <a:rPr lang="en-US" sz="1400" dirty="0" err="1">
                <a:solidFill>
                  <a:prstClr val="black"/>
                </a:solidFill>
              </a:rPr>
              <a:t>Viatour</a:t>
            </a:r>
            <a:r>
              <a:rPr lang="en-US" sz="1400" dirty="0">
                <a:solidFill>
                  <a:prstClr val="black"/>
                </a:solidFill>
              </a:rPr>
              <a:t>, CC BY 2.0, https://commons.wikimedia.org/w/index.php?curid=7427034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8" y="1628800"/>
            <a:ext cx="592455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4882" y="188640"/>
            <a:ext cx="52100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>
                <a:solidFill>
                  <a:prstClr val="black"/>
                </a:solidFill>
              </a:rPr>
              <a:t>ΜΗ- ΙΡΙΔΙΖΟΝΤΑ ΧΡΩΜΑΤΑ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6882" y="112474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ΔΙΑΧΥΣΗ ΣΕ ΤΥΧΑΙΑ ΠΡΟΣΑΝΑΤΟΛΙΣΜΕΝΟΥΣ ΝΑΝΟΔΙΑΥΛΟΥΣ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43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04" y="929101"/>
            <a:ext cx="3469206" cy="23548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68135" y="5910371"/>
            <a:ext cx="8560513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TimesLTPro-Roman"/>
              </a:rPr>
              <a:t>“Tiny air </a:t>
            </a:r>
            <a:r>
              <a:rPr lang="en-US" sz="1600" dirty="0">
                <a:solidFill>
                  <a:prstClr val="black"/>
                </a:solidFill>
                <a:latin typeface="TimesLTPro-Roman"/>
              </a:rPr>
              <a:t>pockets and other structures in the </a:t>
            </a:r>
            <a:r>
              <a:rPr lang="en-US" sz="1600" dirty="0" smtClean="0">
                <a:solidFill>
                  <a:prstClr val="black"/>
                </a:solidFill>
                <a:latin typeface="TimesLTPro-Roman"/>
              </a:rPr>
              <a:t>feathers scatter </a:t>
            </a:r>
            <a:r>
              <a:rPr lang="en-US" sz="1600" dirty="0">
                <a:solidFill>
                  <a:prstClr val="black"/>
                </a:solidFill>
                <a:latin typeface="TimesLTPro-Roman"/>
              </a:rPr>
              <a:t>incoming light. </a:t>
            </a:r>
            <a:r>
              <a:rPr lang="en-US" sz="1600" dirty="0" smtClean="0">
                <a:solidFill>
                  <a:prstClr val="black"/>
                </a:solidFill>
                <a:latin typeface="TimesLTPro-Roman"/>
              </a:rPr>
              <a:t>Short-wavelength light </a:t>
            </a:r>
            <a:r>
              <a:rPr lang="en-US" sz="1600" dirty="0">
                <a:solidFill>
                  <a:prstClr val="black"/>
                </a:solidFill>
                <a:latin typeface="TimesLTPro-Roman"/>
              </a:rPr>
              <a:t>is scattered strongly; other colors </a:t>
            </a:r>
            <a:r>
              <a:rPr lang="en-US" sz="1600" dirty="0" smtClean="0">
                <a:solidFill>
                  <a:prstClr val="black"/>
                </a:solidFill>
                <a:latin typeface="TimesLTPro-Roman"/>
              </a:rPr>
              <a:t>are absorbed.”</a:t>
            </a:r>
            <a:endParaRPr lang="el-GR" sz="1600" dirty="0" smtClean="0">
              <a:solidFill>
                <a:prstClr val="black"/>
              </a:solidFill>
              <a:latin typeface="TimesLTPro-Roman"/>
            </a:endParaRPr>
          </a:p>
          <a:p>
            <a:r>
              <a:rPr lang="en-US" sz="16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LTPro-Roman"/>
              </a:rPr>
              <a:t>College Physics 4e</a:t>
            </a:r>
            <a:r>
              <a:rPr lang="en-US" sz="1600" b="1" dirty="0" smtClean="0">
                <a:solidFill>
                  <a:prstClr val="black"/>
                </a:solidFill>
                <a:latin typeface="TimesLTPro-Roman"/>
              </a:rPr>
              <a:t>,</a:t>
            </a:r>
            <a:r>
              <a:rPr lang="en-US" sz="1600" dirty="0" smtClean="0">
                <a:solidFill>
                  <a:prstClr val="black"/>
                </a:solidFill>
                <a:latin typeface="TimesLTPro-Roman"/>
              </a:rPr>
              <a:t> R. Knight, B. Jones, S. Field, Pearson ed. ; </a:t>
            </a:r>
            <a:r>
              <a:rPr lang="en-US" sz="1600" dirty="0" smtClean="0">
                <a:solidFill>
                  <a:prstClr val="black"/>
                </a:solidFill>
              </a:rPr>
              <a:t>ISBN </a:t>
            </a:r>
            <a:r>
              <a:rPr lang="en-US" sz="1600" dirty="0">
                <a:solidFill>
                  <a:prstClr val="black"/>
                </a:solidFill>
              </a:rPr>
              <a:t>10: </a:t>
            </a:r>
            <a:r>
              <a:rPr lang="en-US" sz="1600" dirty="0" smtClean="0">
                <a:solidFill>
                  <a:prstClr val="black"/>
                </a:solidFill>
              </a:rPr>
              <a:t>0-134-60903-4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2" y="3563069"/>
            <a:ext cx="2428875" cy="2962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5943" y="929101"/>
            <a:ext cx="4128459" cy="30963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4677" y="929101"/>
            <a:ext cx="3419475" cy="45624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0820" y="4221088"/>
            <a:ext cx="2575700" cy="15024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43672" y="60713"/>
            <a:ext cx="72731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BLUEBIRDS  </a:t>
            </a:r>
            <a:r>
              <a:rPr lang="en-US" sz="2800" dirty="0" smtClean="0">
                <a:solidFill>
                  <a:prstClr val="black"/>
                </a:solidFill>
              </a:rPr>
              <a:t>(</a:t>
            </a:r>
            <a:r>
              <a:rPr lang="el-GR" sz="2800" dirty="0" smtClean="0">
                <a:solidFill>
                  <a:prstClr val="black"/>
                </a:solidFill>
              </a:rPr>
              <a:t>φωτογραφίες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l-GR" sz="2800" dirty="0" smtClean="0">
                <a:solidFill>
                  <a:prstClr val="black"/>
                </a:solidFill>
              </a:rPr>
              <a:t>από </a:t>
            </a:r>
            <a:r>
              <a:rPr lang="en-US" sz="2800" dirty="0" smtClean="0">
                <a:solidFill>
                  <a:prstClr val="black"/>
                </a:solidFill>
              </a:rPr>
              <a:t>Wikipedia)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36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5440" y="161345"/>
            <a:ext cx="10225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</a:rPr>
              <a:t>TAPETUM LUCIDUM – </a:t>
            </a:r>
            <a:r>
              <a:rPr lang="el-GR" sz="4000" dirty="0" smtClean="0">
                <a:solidFill>
                  <a:prstClr val="black"/>
                </a:solidFill>
              </a:rPr>
              <a:t>ΤΟ ΜΑΤΙ ΤΗΣ ΓΑΤΑΣ</a:t>
            </a:r>
            <a:endParaRPr lang="en-US" sz="40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8288" y="5014145"/>
            <a:ext cx="2212452" cy="16611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3078" y="1208532"/>
            <a:ext cx="3488353" cy="3760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7084" y="1208532"/>
            <a:ext cx="2845700" cy="29922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8413"/>
          <a:stretch/>
        </p:blipFill>
        <p:spPr>
          <a:xfrm>
            <a:off x="983432" y="4116348"/>
            <a:ext cx="3269551" cy="25589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8557" y="4405345"/>
            <a:ext cx="3242754" cy="22699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576" y="1208532"/>
            <a:ext cx="3657262" cy="274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42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592" y="2060848"/>
            <a:ext cx="3143250" cy="2362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120" y="1916832"/>
            <a:ext cx="2578026" cy="19318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05575" y="1268760"/>
            <a:ext cx="2499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>
                <a:solidFill>
                  <a:prstClr val="black"/>
                </a:solidFill>
              </a:rPr>
              <a:t>Βυθός οφθαλμού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8273" y="467671"/>
            <a:ext cx="59121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 smtClean="0">
                <a:solidFill>
                  <a:prstClr val="black"/>
                </a:solidFill>
              </a:rPr>
              <a:t>ΚΟΚΚΙΝΑ ΜΑΤΙΑ - </a:t>
            </a:r>
            <a:r>
              <a:rPr lang="en-US" sz="4000" dirty="0" smtClean="0">
                <a:solidFill>
                  <a:prstClr val="black"/>
                </a:solidFill>
              </a:rPr>
              <a:t>FLASH</a:t>
            </a:r>
            <a:endParaRPr lang="en-US" sz="400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69132" y="4869160"/>
            <a:ext cx="84073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/>
              <a:t>Λόγω </a:t>
            </a:r>
            <a:r>
              <a:rPr lang="el-GR" dirty="0"/>
              <a:t>του χαμηλού φωτισμού οι κόρες των οφθαλμών έχουν σημαντικά διασταλεί με αποτέλεσμα </a:t>
            </a:r>
            <a:r>
              <a:rPr lang="el-GR" dirty="0" smtClean="0"/>
              <a:t>αρκετό φως από τη λάμψη </a:t>
            </a:r>
            <a:r>
              <a:rPr lang="el-GR" dirty="0"/>
              <a:t>του φλας </a:t>
            </a:r>
            <a:r>
              <a:rPr lang="el-GR" dirty="0" smtClean="0"/>
              <a:t>να </a:t>
            </a:r>
            <a:r>
              <a:rPr lang="el-GR" dirty="0"/>
              <a:t>εισέρχεται στον οφθαλμικό βολβό </a:t>
            </a:r>
            <a:r>
              <a:rPr lang="el-GR" dirty="0" smtClean="0"/>
              <a:t>αντανάκλαση στον </a:t>
            </a:r>
            <a:r>
              <a:rPr lang="el-GR" dirty="0"/>
              <a:t>αμφιβληστροειδή των οφθαλμών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32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279576" y="404664"/>
            <a:ext cx="7543800" cy="1446550"/>
          </a:xfrm>
          <a:prstGeom prst="rect">
            <a:avLst/>
          </a:prstGeom>
        </p:spPr>
        <p:txBody>
          <a:bodyPr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 algn="ctr" eaLnBrk="1" hangingPunct="1">
              <a:defRPr/>
            </a:pPr>
            <a:r>
              <a:rPr lang="el-GR" kern="0" dirty="0">
                <a:solidFill>
                  <a:srgbClr val="EAEAEA"/>
                </a:solidFill>
              </a:rPr>
              <a:t>Χρωματομετρία (</a:t>
            </a:r>
            <a:r>
              <a:rPr lang="en-US" kern="0" dirty="0" err="1">
                <a:solidFill>
                  <a:srgbClr val="EAEAEA"/>
                </a:solidFill>
              </a:rPr>
              <a:t>Colorimetry</a:t>
            </a:r>
            <a:r>
              <a:rPr lang="en-US" kern="0" dirty="0">
                <a:solidFill>
                  <a:srgbClr val="EAEAEA"/>
                </a:solidFill>
              </a:rPr>
              <a:t>)</a:t>
            </a:r>
            <a:endParaRPr lang="el-GR" kern="0" dirty="0">
              <a:solidFill>
                <a:srgbClr val="EAEAEA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5720" y="2276872"/>
            <a:ext cx="5250155" cy="28850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l-GR" sz="3200" dirty="0">
                <a:solidFill>
                  <a:srgbClr val="FFFFFF"/>
                </a:solidFill>
              </a:rPr>
              <a:t>Προσδιορισμός </a:t>
            </a:r>
            <a:r>
              <a:rPr lang="el-GR" sz="3200" dirty="0" smtClean="0">
                <a:solidFill>
                  <a:srgbClr val="FFFFFF"/>
                </a:solidFill>
              </a:rPr>
              <a:t>χρώματος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l-GR" sz="3200" dirty="0" smtClean="0">
                <a:solidFill>
                  <a:srgbClr val="FFFFFF"/>
                </a:solidFill>
              </a:rPr>
              <a:t>Μέτρηση </a:t>
            </a:r>
            <a:r>
              <a:rPr lang="el-GR" sz="3200" dirty="0">
                <a:solidFill>
                  <a:srgbClr val="FFFFFF"/>
                </a:solidFill>
              </a:rPr>
              <a:t>χρώματος </a:t>
            </a:r>
            <a:endParaRPr lang="el-GR" sz="3200" dirty="0" smtClean="0">
              <a:solidFill>
                <a:srgbClr val="FFFFFF"/>
              </a:solidFill>
            </a:endParaRP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l-GR" sz="3200" dirty="0" smtClean="0">
                <a:solidFill>
                  <a:srgbClr val="FFFFFF"/>
                </a:solidFill>
              </a:rPr>
              <a:t>Αξιολόγηση </a:t>
            </a:r>
            <a:r>
              <a:rPr lang="el-GR" sz="3200" dirty="0">
                <a:solidFill>
                  <a:srgbClr val="FFFFFF"/>
                </a:solidFill>
              </a:rPr>
              <a:t>χρώματος</a:t>
            </a:r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75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351088" y="223017"/>
            <a:ext cx="7543800" cy="701731"/>
          </a:xfr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l-GR" dirty="0" smtClean="0"/>
              <a:t>Θεωρία Χρώματος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1464" y="1124744"/>
            <a:ext cx="8784330" cy="5084762"/>
          </a:xfrm>
        </p:spPr>
        <p:txBody>
          <a:bodyPr>
            <a:normAutofit/>
          </a:bodyPr>
          <a:lstStyle/>
          <a:p>
            <a:pPr marL="342891" indent="-342891">
              <a:buNone/>
              <a:defRPr/>
            </a:pPr>
            <a:r>
              <a:rPr lang="el-GR" sz="3400" u="sng" dirty="0"/>
              <a:t>Βασικά</a:t>
            </a:r>
            <a:r>
              <a:rPr lang="el-GR" sz="3400" dirty="0"/>
              <a:t> (</a:t>
            </a:r>
            <a:r>
              <a:rPr lang="en-US" sz="3400" dirty="0"/>
              <a:t>primary) </a:t>
            </a:r>
            <a:r>
              <a:rPr lang="el-GR" sz="3400" dirty="0"/>
              <a:t>χρώματα (</a:t>
            </a:r>
            <a:r>
              <a:rPr lang="en-US" sz="3400" dirty="0">
                <a:solidFill>
                  <a:srgbClr val="FF0000"/>
                </a:solidFill>
              </a:rPr>
              <a:t>R</a:t>
            </a: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n-US" sz="3400" dirty="0">
                <a:solidFill>
                  <a:schemeClr val="accent5"/>
                </a:solidFill>
              </a:rPr>
              <a:t>B</a:t>
            </a:r>
            <a:r>
              <a:rPr lang="en-US" sz="3400" dirty="0"/>
              <a:t>)</a:t>
            </a:r>
            <a:endParaRPr lang="el-GR" sz="3400" dirty="0"/>
          </a:p>
          <a:p>
            <a:pPr marL="342891" indent="-342891">
              <a:buFont typeface="Wingdings" panose="05000000000000000000" pitchFamily="2" charset="2"/>
              <a:buChar char="Ø"/>
              <a:defRPr/>
            </a:pPr>
            <a:r>
              <a:rPr lang="el-GR" sz="3400" dirty="0"/>
              <a:t>Κόκκινο (</a:t>
            </a:r>
            <a:r>
              <a:rPr lang="en-US" sz="3400" dirty="0"/>
              <a:t>Red)</a:t>
            </a:r>
          </a:p>
          <a:p>
            <a:pPr marL="342891" indent="-342891">
              <a:buFont typeface="Wingdings" panose="05000000000000000000" pitchFamily="2" charset="2"/>
              <a:buChar char="Ø"/>
              <a:defRPr/>
            </a:pPr>
            <a:r>
              <a:rPr lang="el-GR" sz="3400" dirty="0"/>
              <a:t>Πράσινο (</a:t>
            </a:r>
            <a:r>
              <a:rPr lang="en-US" sz="3400" dirty="0"/>
              <a:t>Green)</a:t>
            </a:r>
          </a:p>
          <a:p>
            <a:pPr marL="342891" indent="-342891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l-GR" sz="3400" dirty="0"/>
              <a:t>Μπλε (</a:t>
            </a:r>
            <a:r>
              <a:rPr lang="en-US" sz="3400" dirty="0"/>
              <a:t>Blue)</a:t>
            </a:r>
          </a:p>
          <a:p>
            <a:pPr marL="342891" indent="-342891">
              <a:buNone/>
              <a:defRPr/>
            </a:pPr>
            <a:r>
              <a:rPr lang="el-GR" sz="3400" u="sng" dirty="0"/>
              <a:t>Συμπληρωματικά</a:t>
            </a:r>
            <a:r>
              <a:rPr lang="el-GR" sz="3400" dirty="0"/>
              <a:t> (</a:t>
            </a:r>
            <a:r>
              <a:rPr lang="en-US" sz="3400" dirty="0"/>
              <a:t>secondary) </a:t>
            </a:r>
            <a:r>
              <a:rPr lang="el-GR" sz="3400" dirty="0"/>
              <a:t>χρώματα</a:t>
            </a:r>
            <a:r>
              <a:rPr lang="en-US" sz="3400" dirty="0"/>
              <a:t> (</a:t>
            </a:r>
            <a:r>
              <a:rPr lang="en-US" sz="3400" dirty="0">
                <a:solidFill>
                  <a:srgbClr val="00B0F0"/>
                </a:solidFill>
              </a:rPr>
              <a:t>C</a:t>
            </a:r>
            <a:r>
              <a:rPr lang="en-US" sz="3400" dirty="0">
                <a:solidFill>
                  <a:srgbClr val="FF66FF"/>
                </a:solidFill>
              </a:rPr>
              <a:t>M</a:t>
            </a:r>
            <a:r>
              <a:rPr lang="en-US" sz="3400" dirty="0">
                <a:solidFill>
                  <a:srgbClr val="FFFF00"/>
                </a:solidFill>
              </a:rPr>
              <a:t>Y</a:t>
            </a:r>
            <a:r>
              <a:rPr lang="en-US" sz="3400" dirty="0"/>
              <a:t>K)</a:t>
            </a:r>
            <a:endParaRPr lang="el-GR" sz="3400" dirty="0"/>
          </a:p>
          <a:p>
            <a:pPr marL="342891" indent="-342891">
              <a:buFont typeface="Wingdings" panose="05000000000000000000" pitchFamily="2" charset="2"/>
              <a:buChar char="Ø"/>
              <a:defRPr/>
            </a:pPr>
            <a:r>
              <a:rPr lang="el-GR" sz="3400" dirty="0"/>
              <a:t>Κυανό (</a:t>
            </a:r>
            <a:r>
              <a:rPr lang="en-US" sz="3400" dirty="0"/>
              <a:t>Cyan)</a:t>
            </a:r>
          </a:p>
          <a:p>
            <a:pPr marL="342891" indent="-342891">
              <a:buFont typeface="Wingdings" panose="05000000000000000000" pitchFamily="2" charset="2"/>
              <a:buChar char="Ø"/>
              <a:defRPr/>
            </a:pPr>
            <a:r>
              <a:rPr lang="el-GR" sz="3400" dirty="0"/>
              <a:t>Μωβ (</a:t>
            </a:r>
            <a:r>
              <a:rPr lang="en-US" sz="3400" dirty="0"/>
              <a:t>Magenta)</a:t>
            </a:r>
            <a:endParaRPr lang="el-GR" sz="3400" dirty="0"/>
          </a:p>
          <a:p>
            <a:pPr marL="342891" indent="-342891">
              <a:buFont typeface="Wingdings" panose="05000000000000000000" pitchFamily="2" charset="2"/>
              <a:buChar char="Ø"/>
              <a:defRPr/>
            </a:pPr>
            <a:r>
              <a:rPr lang="el-GR" sz="3400" dirty="0"/>
              <a:t>Κίτρινο (</a:t>
            </a:r>
            <a:r>
              <a:rPr lang="en-US" sz="3400" dirty="0"/>
              <a:t>Yellow)</a:t>
            </a:r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219381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2590800" y="304801"/>
            <a:ext cx="8077200" cy="1431925"/>
          </a:xfrm>
        </p:spPr>
        <p:txBody>
          <a:bodyPr/>
          <a:lstStyle/>
          <a:p>
            <a:pPr algn="ctr" eaLnBrk="1" hangingPunct="1">
              <a:defRPr/>
            </a:pPr>
            <a:r>
              <a:rPr lang="el-GR" sz="4000" dirty="0"/>
              <a:t>Θεωρία χρώματος</a:t>
            </a:r>
            <a:br>
              <a:rPr lang="el-GR" sz="4000" dirty="0"/>
            </a:br>
            <a:r>
              <a:rPr lang="el-GR" sz="4000" dirty="0"/>
              <a:t>   Βασικά  -  Συμπληρωματικά</a:t>
            </a:r>
          </a:p>
        </p:txBody>
      </p:sp>
      <p:pic>
        <p:nvPicPr>
          <p:cNvPr id="57347" name="Picture 7" descr="1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31" y="1825625"/>
            <a:ext cx="4389120" cy="438912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8" name="Picture 8" descr="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09105" y="1825625"/>
            <a:ext cx="4425174" cy="438912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34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l-GR" dirty="0" smtClean="0"/>
              <a:t>Οπτική αντίληψη χρώματος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424" y="1844824"/>
            <a:ext cx="9793088" cy="4464050"/>
          </a:xfrm>
        </p:spPr>
        <p:txBody>
          <a:bodyPr/>
          <a:lstStyle/>
          <a:p>
            <a:pPr marL="342891" indent="-342891">
              <a:lnSpc>
                <a:spcPct val="114000"/>
              </a:lnSpc>
              <a:buFont typeface="Wingdings" panose="05000000000000000000" pitchFamily="2" charset="2"/>
              <a:buChar char="Ø"/>
              <a:defRPr/>
            </a:pPr>
            <a:r>
              <a:rPr lang="el-GR" dirty="0" smtClean="0"/>
              <a:t>Το </a:t>
            </a:r>
            <a:r>
              <a:rPr lang="el-GR" dirty="0"/>
              <a:t>χρώμα είναι ένας πολύ σημαντικός παράγοντας περιγραφής, που συχνά απλουστεύει κατά πολύ την διαδικασία αναγνώρισης αντικειμένων αλλά και τον επί μέρους προσδιορισμό επιφανειακών περιοχών </a:t>
            </a:r>
            <a:r>
              <a:rPr lang="el-GR" dirty="0" smtClean="0"/>
              <a:t>τους.</a:t>
            </a:r>
            <a:endParaRPr lang="en-US" dirty="0"/>
          </a:p>
          <a:p>
            <a:pPr marL="342891" indent="-342891">
              <a:lnSpc>
                <a:spcPct val="114000"/>
              </a:lnSpc>
              <a:buFont typeface="Wingdings" panose="05000000000000000000" pitchFamily="2" charset="2"/>
              <a:buChar char="Ø"/>
              <a:defRPr/>
            </a:pPr>
            <a:endParaRPr lang="el-GR" dirty="0"/>
          </a:p>
          <a:p>
            <a:pPr marL="342891" indent="-342891">
              <a:lnSpc>
                <a:spcPct val="114000"/>
              </a:lnSpc>
              <a:buFont typeface="Wingdings" panose="05000000000000000000" pitchFamily="2" charset="2"/>
              <a:buChar char="Ø"/>
              <a:defRPr/>
            </a:pPr>
            <a:r>
              <a:rPr lang="el-GR" dirty="0"/>
              <a:t>Οι άνθρωποι μπορούν να διακρίνουν χιλιάδες διαφορετικές αποχρώσεις αλλά και εντάσεις </a:t>
            </a:r>
            <a:r>
              <a:rPr lang="el-GR" dirty="0" smtClean="0"/>
              <a:t>χρωμάτων.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31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895873" y="158165"/>
            <a:ext cx="8120062" cy="1431925"/>
          </a:xfrm>
        </p:spPr>
        <p:txBody>
          <a:bodyPr/>
          <a:lstStyle/>
          <a:p>
            <a:pPr algn="ctr" eaLnBrk="1" hangingPunct="1">
              <a:defRPr/>
            </a:pPr>
            <a:r>
              <a:rPr lang="el-GR" sz="3600" dirty="0">
                <a:cs typeface="Arial" pitchFamily="34" charset="0"/>
              </a:rPr>
              <a:t>Αίσθημα Χρώματος από </a:t>
            </a:r>
            <a:r>
              <a:rPr lang="el-GR" sz="3600" dirty="0" smtClean="0">
                <a:cs typeface="Arial" pitchFamily="34" charset="0"/>
              </a:rPr>
              <a:t>σύνθεση </a:t>
            </a:r>
            <a:r>
              <a:rPr lang="en-US" sz="3600" dirty="0" smtClean="0">
                <a:cs typeface="Arial" pitchFamily="34" charset="0"/>
              </a:rPr>
              <a:t>RGB</a:t>
            </a:r>
            <a:r>
              <a:rPr lang="en-US" sz="3600" dirty="0">
                <a:cs typeface="Arial" pitchFamily="34" charset="0"/>
              </a:rPr>
              <a:t>, Additive Colors</a:t>
            </a:r>
            <a:endParaRPr lang="el-GR" sz="3600" dirty="0">
              <a:cs typeface="Arial" pitchFamily="34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1295823" y="2010519"/>
            <a:ext cx="4943028" cy="4448175"/>
          </a:xfrm>
        </p:spPr>
        <p:txBody>
          <a:bodyPr/>
          <a:lstStyle/>
          <a:p>
            <a:pPr marL="342891" indent="-342891" eaLnBrk="1" hangingPunct="1">
              <a:buNone/>
              <a:defRPr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Ισχύουν οι ισότητες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:</a:t>
            </a: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342891" indent="-342891" eaLnBrk="1" hangingPunct="1"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Y = R+G</a:t>
            </a:r>
          </a:p>
          <a:p>
            <a:pPr marL="342891" indent="-342891" eaLnBrk="1" hangingPunct="1"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M = R+B</a:t>
            </a:r>
          </a:p>
          <a:p>
            <a:pPr marL="342891" indent="-342891" eaLnBrk="1" hangingPunct="1"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 = B+G</a:t>
            </a:r>
          </a:p>
          <a:p>
            <a:pPr marL="342891" indent="-342891" eaLnBrk="1" hangingPunct="1"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W = R+B+G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 ή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και</a:t>
            </a:r>
          </a:p>
          <a:p>
            <a:pPr marL="342891" indent="-342891" eaLnBrk="1" hangingPunct="1"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W = M+C+Y </a:t>
            </a:r>
          </a:p>
          <a:p>
            <a:pPr marL="342891" indent="-342891" eaLnBrk="1" hangingPunct="1">
              <a:buNone/>
              <a:defRPr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342891" indent="-342891" eaLnBrk="1" hangingPunct="1">
              <a:buNone/>
              <a:defRPr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Εφαρμογές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σε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monitors, TV. </a:t>
            </a:r>
            <a:endParaRPr lang="el-GR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891" indent="-342891" eaLnBrk="1" hangingPunct="1">
              <a:defRPr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342891" indent="-342891" eaLnBrk="1" hangingPunct="1">
              <a:defRPr/>
            </a:pPr>
            <a:endParaRPr lang="el-GR" dirty="0" smtClean="0"/>
          </a:p>
        </p:txBody>
      </p:sp>
      <p:sp>
        <p:nvSpPr>
          <p:cNvPr id="5" name="3 - Θέση περιεχομένου"/>
          <p:cNvSpPr txBox="1">
            <a:spLocks/>
          </p:cNvSpPr>
          <p:nvPr/>
        </p:nvSpPr>
        <p:spPr bwMode="auto">
          <a:xfrm>
            <a:off x="6453188" y="2000250"/>
            <a:ext cx="36957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891" indent="-342891" eaLnBrk="1" hangingPunct="1">
              <a:spcBef>
                <a:spcPct val="20000"/>
              </a:spcBef>
              <a:buClr>
                <a:srgbClr val="FFFFCC"/>
              </a:buClr>
              <a:buSzPct val="70000"/>
              <a:buFont typeface="Wingdings" pitchFamily="2" charset="2"/>
              <a:buChar char="n"/>
              <a:defRPr/>
            </a:pPr>
            <a:endParaRPr lang="el-GR" sz="28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891" indent="-342891" eaLnBrk="1" hangingPunct="1">
              <a:spcBef>
                <a:spcPct val="20000"/>
              </a:spcBef>
              <a:buClr>
                <a:srgbClr val="FFFFCC"/>
              </a:buClr>
              <a:buSzPct val="70000"/>
              <a:buFont typeface="Wingdings" pitchFamily="2" charset="2"/>
              <a:buChar char="n"/>
              <a:defRPr/>
            </a:pPr>
            <a:endParaRPr lang="el-GR" sz="2800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</a:endParaRPr>
          </a:p>
        </p:txBody>
      </p:sp>
      <p:pic>
        <p:nvPicPr>
          <p:cNvPr id="58374" name="Picture 7" descr="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2204864"/>
            <a:ext cx="3702050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86223" y="1508102"/>
            <a:ext cx="11305256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l-GR" sz="2000" dirty="0" smtClean="0">
                <a:latin typeface="Arial" pitchFamily="34" charset="0"/>
                <a:cs typeface="Arial" pitchFamily="34" charset="0"/>
              </a:rPr>
              <a:t>Η </a:t>
            </a:r>
            <a:r>
              <a:rPr lang="el-GR" sz="2000" dirty="0">
                <a:latin typeface="Arial" pitchFamily="34" charset="0"/>
                <a:cs typeface="Arial" pitchFamily="34" charset="0"/>
              </a:rPr>
              <a:t>πρόσθεση δυο απλών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2000" dirty="0">
                <a:latin typeface="Arial" pitchFamily="34" charset="0"/>
                <a:cs typeface="Arial" pitchFamily="34" charset="0"/>
              </a:rPr>
              <a:t>χρωμάτων δημιουργεί νέο χρώμα που είναι συμπληρωματικό του τρίτου.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3784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"/>
          <p:cNvSpPr>
            <a:spLocks noChangeArrowheads="1"/>
          </p:cNvSpPr>
          <p:nvPr/>
        </p:nvSpPr>
        <p:spPr bwMode="auto">
          <a:xfrm>
            <a:off x="2279650" y="5673726"/>
            <a:ext cx="74882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en-US"/>
              <a:t>By James Clerk Maxwell - Scanned from The Illustrated History of Colour Photography, Jack H. Coote, 1993. ISBN 0-86343-380-4., Public Domain, https://commons.wikimedia.org/w/index.php?curid=1007375</a:t>
            </a:r>
          </a:p>
        </p:txBody>
      </p:sp>
      <p:sp>
        <p:nvSpPr>
          <p:cNvPr id="61443" name="Rectangle 2"/>
          <p:cNvSpPr>
            <a:spLocks noChangeArrowheads="1"/>
          </p:cNvSpPr>
          <p:nvPr/>
        </p:nvSpPr>
        <p:spPr bwMode="auto">
          <a:xfrm>
            <a:off x="1524000" y="115889"/>
            <a:ext cx="914558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el-GR" altLang="en-US" sz="3200">
                <a:latin typeface="Arial" panose="020B0604020202020204" pitchFamily="34" charset="0"/>
              </a:rPr>
              <a:t>Η πρώτη έγχρωμη φωτογραφία (1861) : </a:t>
            </a:r>
          </a:p>
          <a:p>
            <a:pPr algn="ctr" eaLnBrk="1" hangingPunct="1"/>
            <a:r>
              <a:rPr lang="en-US" altLang="en-US" sz="3200">
                <a:latin typeface="Arial" panose="020B0604020202020204" pitchFamily="34" charset="0"/>
                <a:hlinkClick r:id="rId2" tooltip="Thomas Sutton (photographer)"/>
              </a:rPr>
              <a:t>Thomas Sutton</a:t>
            </a:r>
            <a:r>
              <a:rPr lang="el-GR" altLang="en-US" sz="3200">
                <a:latin typeface="Arial" panose="020B0604020202020204" pitchFamily="34" charset="0"/>
              </a:rPr>
              <a:t> &amp; </a:t>
            </a:r>
            <a:r>
              <a:rPr lang="en-US" altLang="en-US" sz="3200">
                <a:latin typeface="Arial" panose="020B0604020202020204" pitchFamily="34" charset="0"/>
                <a:hlinkClick r:id="rId3" tooltip="James Clerk Maxwell"/>
              </a:rPr>
              <a:t>James Clerk Maxwell</a:t>
            </a:r>
            <a:r>
              <a:rPr lang="el-GR" altLang="en-US" sz="3200">
                <a:latin typeface="Arial" panose="020B0604020202020204" pitchFamily="34" charset="0"/>
              </a:rPr>
              <a:t> </a:t>
            </a:r>
          </a:p>
          <a:p>
            <a:pPr algn="ctr" eaLnBrk="1" hangingPunct="1"/>
            <a:r>
              <a:rPr lang="el-GR" altLang="en-US" sz="3200">
                <a:latin typeface="Arial" panose="020B0604020202020204" pitchFamily="34" charset="0"/>
              </a:rPr>
              <a:t>Μέθοδος 3 χρωματικών φίλτρων</a:t>
            </a:r>
            <a:r>
              <a:rPr lang="en-US" altLang="en-US" sz="3200">
                <a:latin typeface="Arial" panose="020B0604020202020204" pitchFamily="34" charset="0"/>
              </a:rPr>
              <a:t> </a:t>
            </a:r>
            <a:endParaRPr lang="el-GR" altLang="en-US" sz="3200">
              <a:latin typeface="Arial" panose="020B0604020202020204" pitchFamily="34" charset="0"/>
            </a:endParaRPr>
          </a:p>
        </p:txBody>
      </p:sp>
      <p:pic>
        <p:nvPicPr>
          <p:cNvPr id="6144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75" y="1770064"/>
            <a:ext cx="4668838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932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179638" y="44451"/>
            <a:ext cx="8215312" cy="1431925"/>
          </a:xfrm>
        </p:spPr>
        <p:txBody>
          <a:bodyPr/>
          <a:lstStyle/>
          <a:p>
            <a:pPr algn="ctr" eaLnBrk="1" hangingPunct="1">
              <a:defRPr/>
            </a:pPr>
            <a:r>
              <a:rPr lang="el-GR" sz="3600" dirty="0">
                <a:cs typeface="Arial" pitchFamily="34" charset="0"/>
              </a:rPr>
              <a:t>Αίσθημα Χρώματος από αφαίρεση</a:t>
            </a:r>
            <a:br>
              <a:rPr lang="el-GR" sz="3600" dirty="0">
                <a:cs typeface="Arial" pitchFamily="34" charset="0"/>
              </a:rPr>
            </a:br>
            <a:r>
              <a:rPr lang="en-US" sz="3600" dirty="0">
                <a:cs typeface="Arial" pitchFamily="34" charset="0"/>
              </a:rPr>
              <a:t>CMYK, Subtractive Colors</a:t>
            </a:r>
            <a:endParaRPr lang="el-GR" sz="3600" dirty="0"/>
          </a:p>
        </p:txBody>
      </p:sp>
      <p:sp>
        <p:nvSpPr>
          <p:cNvPr id="8" name="7 - Θέση περιεχομένου"/>
          <p:cNvSpPr>
            <a:spLocks noGrp="1"/>
          </p:cNvSpPr>
          <p:nvPr>
            <p:ph sz="half" idx="1"/>
          </p:nvPr>
        </p:nvSpPr>
        <p:spPr>
          <a:xfrm>
            <a:off x="1559496" y="1628800"/>
            <a:ext cx="3690937" cy="4178300"/>
          </a:xfrm>
        </p:spPr>
        <p:txBody>
          <a:bodyPr/>
          <a:lstStyle/>
          <a:p>
            <a:pPr marL="342891" indent="-342891" eaLnBrk="1" hangingPunct="1">
              <a:buNone/>
              <a:defRPr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Ισχύουν οι ισότητες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:</a:t>
            </a:r>
          </a:p>
          <a:p>
            <a:pPr marL="342891" indent="-342891" eaLnBrk="1" hangingPunct="1"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Y = W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B</a:t>
            </a:r>
          </a:p>
          <a:p>
            <a:pPr marL="342891" indent="-342891" eaLnBrk="1" hangingPunct="1"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M = W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G</a:t>
            </a:r>
          </a:p>
          <a:p>
            <a:pPr marL="342891" indent="-342891" eaLnBrk="1" hangingPunct="1"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 = W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R</a:t>
            </a: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342891" indent="-342891" eaLnBrk="1" hangingPunct="1"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W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B-R = G</a:t>
            </a:r>
          </a:p>
          <a:p>
            <a:pPr marL="342891" indent="-342891" eaLnBrk="1" hangingPunct="1"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W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R-G = B</a:t>
            </a:r>
          </a:p>
          <a:p>
            <a:pPr marL="342891" indent="-342891" eaLnBrk="1" hangingPunct="1"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W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B-G = R</a:t>
            </a:r>
          </a:p>
          <a:p>
            <a:pPr marL="342891" indent="-342891" eaLnBrk="1" hangingPunct="1"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W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B-R-G = black</a:t>
            </a:r>
            <a:endParaRPr lang="el-GR" dirty="0" smtClean="0"/>
          </a:p>
        </p:txBody>
      </p:sp>
      <p:pic>
        <p:nvPicPr>
          <p:cNvPr id="62467" name="Picture 8" descr="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00546" y="1476375"/>
            <a:ext cx="5052037" cy="50520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9" name="Rectangle 2"/>
          <p:cNvSpPr>
            <a:spLocks noChangeArrowheads="1"/>
          </p:cNvSpPr>
          <p:nvPr/>
        </p:nvSpPr>
        <p:spPr bwMode="auto">
          <a:xfrm>
            <a:off x="1372170" y="5834500"/>
            <a:ext cx="4065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el-GR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Εφαρμογές 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σε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printers. </a:t>
            </a:r>
            <a:endParaRPr lang="el-GR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6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Τίτλος"/>
          <p:cNvSpPr>
            <a:spLocks noGrp="1"/>
          </p:cNvSpPr>
          <p:nvPr>
            <p:ph type="title"/>
          </p:nvPr>
        </p:nvSpPr>
        <p:spPr>
          <a:xfrm>
            <a:off x="2063750" y="260350"/>
            <a:ext cx="7543800" cy="769938"/>
          </a:xfrm>
        </p:spPr>
        <p:txBody>
          <a:bodyPr>
            <a:spAutoFit/>
          </a:bodyPr>
          <a:lstStyle/>
          <a:p>
            <a:pPr algn="ctr">
              <a:defRPr/>
            </a:pPr>
            <a:r>
              <a:rPr lang="el-GR" dirty="0" smtClean="0"/>
              <a:t>Παράδειγμα </a:t>
            </a:r>
            <a:r>
              <a:rPr lang="en-US" dirty="0" smtClean="0"/>
              <a:t>CMYK</a:t>
            </a:r>
            <a:endParaRPr lang="el-GR" dirty="0"/>
          </a:p>
        </p:txBody>
      </p:sp>
      <p:pic>
        <p:nvPicPr>
          <p:cNvPr id="64515" name="Picture 2" descr="C:\Users\ARAVANTINOS\Desktop\cmyk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9650" y="1412875"/>
            <a:ext cx="7639050" cy="4846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5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15480" y="692696"/>
            <a:ext cx="95051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solidFill>
                  <a:srgbClr val="EAEAEA"/>
                </a:solidFill>
                <a:latin typeface="Tahoma"/>
              </a:rPr>
              <a:t>CIE</a:t>
            </a:r>
            <a:r>
              <a:rPr lang="el-GR" sz="2800" kern="0" dirty="0">
                <a:solidFill>
                  <a:srgbClr val="EAEAEA"/>
                </a:solidFill>
                <a:latin typeface="Tahoma"/>
              </a:rPr>
              <a:t>: Διεθνής Επιτροπή για το Φωτισμό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endParaRPr lang="el-GR" sz="2800" kern="0" dirty="0">
              <a:solidFill>
                <a:srgbClr val="EAEAEA"/>
              </a:solidFill>
              <a:latin typeface="Tahoma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l-GR" sz="2800" kern="0" dirty="0">
                <a:solidFill>
                  <a:srgbClr val="EAEAEA"/>
                </a:solidFill>
                <a:latin typeface="Tahoma"/>
              </a:rPr>
              <a:t>Χρωματικοί Χώροι: ποσοτική συσχέτιση φασματικής κατανομής &amp; χρωματικής αντίληψης</a:t>
            </a:r>
          </a:p>
          <a:p>
            <a:pPr marL="457200" eaLnBrk="1" hangingPunct="1">
              <a:defRPr/>
            </a:pPr>
            <a:r>
              <a:rPr lang="el-GR" sz="2800" kern="0" dirty="0" smtClean="0">
                <a:solidFill>
                  <a:srgbClr val="EAEAEA"/>
                </a:solidFill>
                <a:latin typeface="Tahoma"/>
              </a:rPr>
              <a:t>π.χ</a:t>
            </a:r>
            <a:r>
              <a:rPr lang="el-GR" sz="2800" kern="0" dirty="0">
                <a:solidFill>
                  <a:srgbClr val="EAEAEA"/>
                </a:solidFill>
                <a:latin typeface="Tahoma"/>
              </a:rPr>
              <a:t>. </a:t>
            </a:r>
            <a:r>
              <a:rPr lang="en-US" sz="2800" kern="0" dirty="0">
                <a:solidFill>
                  <a:srgbClr val="EAEAEA"/>
                </a:solidFill>
                <a:latin typeface="Tahoma"/>
              </a:rPr>
              <a:t>CIE 1931, CIE RGB, CIE XYZ, </a:t>
            </a:r>
            <a:r>
              <a:rPr lang="en-US" sz="2800" kern="0" dirty="0" err="1">
                <a:solidFill>
                  <a:srgbClr val="EAEAEA"/>
                </a:solidFill>
                <a:latin typeface="Tahoma"/>
              </a:rPr>
              <a:t>sRGB</a:t>
            </a:r>
            <a:r>
              <a:rPr lang="en-US" sz="2800" kern="0" dirty="0">
                <a:solidFill>
                  <a:srgbClr val="EAEAEA"/>
                </a:solidFill>
                <a:latin typeface="Tahoma"/>
              </a:rPr>
              <a:t> (HP-Microsoft)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endParaRPr lang="en-US" sz="2800" kern="0" dirty="0">
              <a:solidFill>
                <a:srgbClr val="EAEAEA"/>
              </a:solidFill>
              <a:latin typeface="Tahoma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l-GR" sz="2800" kern="0" dirty="0">
                <a:solidFill>
                  <a:srgbClr val="EAEAEA"/>
                </a:solidFill>
                <a:latin typeface="Tahoma"/>
              </a:rPr>
              <a:t>Προσδιορισμός χρώματος: 3 παράμετροι ↔ επίπεδα διεγέρσεις </a:t>
            </a:r>
            <a:r>
              <a:rPr lang="en-US" sz="2800" kern="0" dirty="0">
                <a:solidFill>
                  <a:srgbClr val="EAEAEA"/>
                </a:solidFill>
                <a:latin typeface="Tahoma"/>
              </a:rPr>
              <a:t>S</a:t>
            </a:r>
            <a:r>
              <a:rPr lang="el-GR" sz="2800" kern="0" dirty="0">
                <a:solidFill>
                  <a:srgbClr val="EAEAEA"/>
                </a:solidFill>
                <a:latin typeface="Tahoma"/>
              </a:rPr>
              <a:t>-</a:t>
            </a:r>
            <a:r>
              <a:rPr lang="en-US" sz="2800" kern="0" dirty="0">
                <a:solidFill>
                  <a:srgbClr val="EAEAEA"/>
                </a:solidFill>
                <a:latin typeface="Tahoma"/>
              </a:rPr>
              <a:t>,</a:t>
            </a:r>
            <a:r>
              <a:rPr lang="el-GR" sz="2800" kern="0" dirty="0">
                <a:solidFill>
                  <a:srgbClr val="EAEAEA"/>
                </a:solidFill>
                <a:latin typeface="Tahoma"/>
              </a:rPr>
              <a:t> </a:t>
            </a:r>
            <a:r>
              <a:rPr lang="en-US" sz="2800" kern="0" dirty="0">
                <a:solidFill>
                  <a:srgbClr val="EAEAEA"/>
                </a:solidFill>
                <a:latin typeface="Tahoma"/>
              </a:rPr>
              <a:t>M</a:t>
            </a:r>
            <a:r>
              <a:rPr lang="el-GR" sz="2800" kern="0" dirty="0">
                <a:solidFill>
                  <a:srgbClr val="EAEAEA"/>
                </a:solidFill>
                <a:latin typeface="Tahoma"/>
              </a:rPr>
              <a:t>- </a:t>
            </a:r>
            <a:r>
              <a:rPr lang="en-US" sz="2800" kern="0" dirty="0">
                <a:solidFill>
                  <a:srgbClr val="EAEAEA"/>
                </a:solidFill>
                <a:latin typeface="Tahoma"/>
              </a:rPr>
              <a:t>&amp;</a:t>
            </a:r>
            <a:r>
              <a:rPr lang="el-GR" sz="2800" kern="0" dirty="0">
                <a:solidFill>
                  <a:srgbClr val="EAEAEA"/>
                </a:solidFill>
                <a:latin typeface="Tahoma"/>
              </a:rPr>
              <a:t> </a:t>
            </a:r>
            <a:r>
              <a:rPr lang="en-US" sz="2800" kern="0" dirty="0">
                <a:solidFill>
                  <a:srgbClr val="EAEAEA"/>
                </a:solidFill>
                <a:latin typeface="Tahoma"/>
              </a:rPr>
              <a:t>L</a:t>
            </a:r>
            <a:r>
              <a:rPr lang="el-GR" sz="2800" kern="0" dirty="0">
                <a:solidFill>
                  <a:srgbClr val="EAEAEA"/>
                </a:solidFill>
                <a:latin typeface="Tahoma"/>
              </a:rPr>
              <a:t>-</a:t>
            </a:r>
            <a:r>
              <a:rPr lang="en-US" sz="2800" kern="0" dirty="0">
                <a:solidFill>
                  <a:srgbClr val="EAEAEA"/>
                </a:solidFill>
                <a:latin typeface="Tahoma"/>
              </a:rPr>
              <a:t> </a:t>
            </a:r>
            <a:r>
              <a:rPr lang="el-GR" sz="2800" kern="0" dirty="0">
                <a:solidFill>
                  <a:srgbClr val="EAEAEA"/>
                </a:solidFill>
                <a:latin typeface="Tahoma"/>
              </a:rPr>
              <a:t>κωνίων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endParaRPr lang="el-GR" sz="2800" kern="0" dirty="0">
              <a:solidFill>
                <a:srgbClr val="EAEAEA"/>
              </a:solidFill>
              <a:latin typeface="Tahoma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l-GR" sz="2800" kern="0" dirty="0">
                <a:solidFill>
                  <a:srgbClr val="EAEAEA"/>
                </a:solidFill>
                <a:latin typeface="Tahoma"/>
              </a:rPr>
              <a:t>Τυπικός χρωματομετρικός παρατηρητής </a:t>
            </a:r>
            <a:r>
              <a:rPr lang="en-US" sz="2800" kern="0" dirty="0">
                <a:solidFill>
                  <a:srgbClr val="EAEAEA"/>
                </a:solidFill>
                <a:latin typeface="Tahoma"/>
              </a:rPr>
              <a:t>CIE:</a:t>
            </a:r>
            <a:r>
              <a:rPr lang="el-GR" sz="2800" kern="0" dirty="0">
                <a:solidFill>
                  <a:srgbClr val="EAEAEA"/>
                </a:solidFill>
                <a:latin typeface="Tahoma"/>
              </a:rPr>
              <a:t> αριθμητική περιγραφή της χρωματικής απόκρισης μέσου ανθρώπινου οφθαλμού (</a:t>
            </a:r>
            <a:r>
              <a:rPr lang="en-US" sz="2800" kern="0" dirty="0">
                <a:solidFill>
                  <a:srgbClr val="EAEAEA"/>
                </a:solidFill>
                <a:latin typeface="Tahoma"/>
              </a:rPr>
              <a:t>FOV</a:t>
            </a:r>
            <a:r>
              <a:rPr lang="el-GR" sz="2800" kern="0" dirty="0">
                <a:solidFill>
                  <a:srgbClr val="EAEAEA"/>
                </a:solidFill>
                <a:latin typeface="Tahoma"/>
              </a:rPr>
              <a:t> 2°</a:t>
            </a:r>
            <a:r>
              <a:rPr lang="el-GR" sz="2800" kern="0" baseline="30000" dirty="0">
                <a:solidFill>
                  <a:srgbClr val="EAEAEA"/>
                </a:solidFill>
                <a:latin typeface="Tahoma"/>
              </a:rPr>
              <a:t> </a:t>
            </a:r>
            <a:r>
              <a:rPr lang="el-GR" sz="2800" kern="0" dirty="0">
                <a:solidFill>
                  <a:srgbClr val="EAEAEA"/>
                </a:solidFill>
                <a:latin typeface="Tahoma"/>
              </a:rPr>
              <a:t>ή 10°)  </a:t>
            </a:r>
            <a:endParaRPr lang="en-US" sz="11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60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8" name="Rectangle 6"/>
          <p:cNvSpPr>
            <a:spLocks noGrp="1" noChangeArrowheads="1"/>
          </p:cNvSpPr>
          <p:nvPr>
            <p:ph type="title"/>
          </p:nvPr>
        </p:nvSpPr>
        <p:spPr>
          <a:xfrm>
            <a:off x="2135188" y="115889"/>
            <a:ext cx="8077200" cy="708025"/>
          </a:xfr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l-GR" sz="4000" dirty="0"/>
              <a:t>Χρωματικό Διάγραμμα </a:t>
            </a:r>
            <a:r>
              <a:rPr lang="en-US" sz="4000" dirty="0"/>
              <a:t>(CIE)</a:t>
            </a:r>
            <a:endParaRPr lang="el-GR" sz="4000" dirty="0"/>
          </a:p>
        </p:txBody>
      </p:sp>
      <p:pic>
        <p:nvPicPr>
          <p:cNvPr id="5325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3613" y="908050"/>
            <a:ext cx="5054600" cy="5670550"/>
          </a:xfrm>
        </p:spPr>
      </p:pic>
    </p:spTree>
    <p:extLst>
      <p:ext uri="{BB962C8B-B14F-4D97-AF65-F5344CB8AC3E}">
        <p14:creationId xmlns:p14="http://schemas.microsoft.com/office/powerpoint/2010/main" val="152628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135188" y="260350"/>
            <a:ext cx="8077200" cy="769938"/>
          </a:xfr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l-GR" dirty="0" smtClean="0"/>
              <a:t>Χρωματικό Διάγραμμα </a:t>
            </a:r>
            <a:r>
              <a:rPr lang="en-US" dirty="0" smtClean="0"/>
              <a:t>(CIE)</a:t>
            </a:r>
            <a:endParaRPr lang="el-GR" dirty="0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27448" y="1628776"/>
            <a:ext cx="10081120" cy="4392613"/>
          </a:xfrm>
        </p:spPr>
        <p:txBody>
          <a:bodyPr/>
          <a:lstStyle/>
          <a:p>
            <a:pPr marL="342891" indent="-342891" eaLnBrk="1" hangingPunct="1">
              <a:lnSpc>
                <a:spcPct val="90000"/>
              </a:lnSpc>
              <a:spcAft>
                <a:spcPts val="1200"/>
              </a:spcAft>
              <a:defRPr/>
            </a:pPr>
            <a:r>
              <a:rPr lang="el-GR" dirty="0" smtClean="0"/>
              <a:t>Απλά Χρώματα : Κάθε σημείο επάνω στη κλειστή καμπύλη</a:t>
            </a:r>
          </a:p>
          <a:p>
            <a:pPr marL="342891" indent="-342891" eaLnBrk="1" hangingPunct="1">
              <a:lnSpc>
                <a:spcPct val="90000"/>
              </a:lnSpc>
              <a:spcAft>
                <a:spcPts val="1200"/>
              </a:spcAft>
              <a:defRPr/>
            </a:pPr>
            <a:r>
              <a:rPr lang="el-GR" dirty="0" smtClean="0"/>
              <a:t>Σύνθετα Χρώματα : Κάθε σημείο εσωτερικό της καμπύλης. Η περιοχή του «λευκού»  </a:t>
            </a:r>
            <a:r>
              <a:rPr lang="en-US" dirty="0" smtClean="0"/>
              <a:t>W </a:t>
            </a:r>
            <a:r>
              <a:rPr lang="el-GR" dirty="0" smtClean="0"/>
              <a:t>αντιστοιχεί σε : </a:t>
            </a:r>
            <a:r>
              <a:rPr lang="en-US" dirty="0" smtClean="0"/>
              <a:t>x = y = 0.33</a:t>
            </a:r>
          </a:p>
          <a:p>
            <a:pPr marL="342891" indent="-342891" eaLnBrk="1" hangingPunct="1">
              <a:lnSpc>
                <a:spcPct val="90000"/>
              </a:lnSpc>
              <a:defRPr/>
            </a:pPr>
            <a:r>
              <a:rPr lang="el-GR" dirty="0" smtClean="0"/>
              <a:t>Κάθε ευθύγραμμο τμήμα που όμως διέρχεται από το </a:t>
            </a:r>
            <a:r>
              <a:rPr lang="en-US" dirty="0" smtClean="0"/>
              <a:t>W </a:t>
            </a:r>
            <a:r>
              <a:rPr lang="el-GR" dirty="0" smtClean="0"/>
              <a:t>προσδιορίζει τα ζευγάρια των συμπληρωματικών χρωμάτων </a:t>
            </a:r>
          </a:p>
        </p:txBody>
      </p:sp>
    </p:spTree>
    <p:extLst>
      <p:ext uri="{BB962C8B-B14F-4D97-AF65-F5344CB8AC3E}">
        <p14:creationId xmlns:p14="http://schemas.microsoft.com/office/powerpoint/2010/main" val="267009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2073275" y="1"/>
            <a:ext cx="8077200" cy="1431925"/>
          </a:xfrm>
        </p:spPr>
        <p:txBody>
          <a:bodyPr/>
          <a:lstStyle/>
          <a:p>
            <a:pPr eaLnBrk="1" hangingPunct="1">
              <a:defRPr/>
            </a:pPr>
            <a:r>
              <a:rPr lang="el-GR" dirty="0" smtClean="0"/>
              <a:t>Χρωματικό Διάγραμμα </a:t>
            </a:r>
            <a:r>
              <a:rPr lang="en-US" dirty="0" smtClean="0"/>
              <a:t>(CIE)</a:t>
            </a:r>
            <a:endParaRPr lang="el-GR" dirty="0" smtClean="0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9456" y="1844824"/>
            <a:ext cx="10081120" cy="4114800"/>
          </a:xfrm>
        </p:spPr>
        <p:txBody>
          <a:bodyPr/>
          <a:lstStyle/>
          <a:p>
            <a:pPr marL="342891" indent="-342891" eaLnBrk="1" hangingPunct="1">
              <a:defRPr/>
            </a:pPr>
            <a:r>
              <a:rPr lang="el-GR" sz="2800" dirty="0"/>
              <a:t>Στο ευθύγραμμο τμήμα στο κάτω μέρος του διαγράμματος αντιστοιχούν τα πορφυρά χρώματα, πρόκειται για χρώματα από την κατάλληλη μίξη ιώδους και ερυθρού.</a:t>
            </a:r>
          </a:p>
          <a:p>
            <a:pPr marL="342891" indent="-342891" eaLnBrk="1" hangingPunct="1">
              <a:defRPr/>
            </a:pPr>
            <a:endParaRPr lang="el-GR" sz="2800" dirty="0"/>
          </a:p>
          <a:p>
            <a:pPr marL="342891" indent="-342891" eaLnBrk="1" hangingPunct="1">
              <a:defRPr/>
            </a:pPr>
            <a:r>
              <a:rPr lang="el-GR" sz="2800" dirty="0"/>
              <a:t>Στην εσωτερική περιοχή έχει χαραχθεί η καμπύλη μέλανος σώματος σε κάθε σημείο της οποίας υπάρχει και η τιμή της απόλυτης θερμοκρασίας Τ.  </a:t>
            </a:r>
          </a:p>
        </p:txBody>
      </p:sp>
    </p:spTree>
    <p:extLst>
      <p:ext uri="{BB962C8B-B14F-4D97-AF65-F5344CB8AC3E}">
        <p14:creationId xmlns:p14="http://schemas.microsoft.com/office/powerpoint/2010/main" val="114739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6023992" y="1052736"/>
                <a:ext cx="6048672" cy="5017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48640" indent="-257168" eaLnBrk="1" hangingPunct="1">
                  <a:lnSpc>
                    <a:spcPct val="90000"/>
                  </a:lnSpc>
                  <a:defRPr/>
                </a:pPr>
                <a:r>
                  <a:rPr lang="el-GR" sz="2200" dirty="0" smtClean="0">
                    <a:solidFill>
                      <a:prstClr val="black"/>
                    </a:solidFill>
                    <a:latin typeface="+mn-lt"/>
                  </a:rPr>
                  <a:t>Έστω περιοχή σημείου Χ </a:t>
                </a:r>
              </a:p>
              <a:p>
                <a:pPr marL="548640" indent="-257168" eaLnBrk="1" hangingPunct="1">
                  <a:lnSpc>
                    <a:spcPct val="90000"/>
                  </a:lnSpc>
                  <a:defRPr/>
                </a:pPr>
                <a:r>
                  <a:rPr lang="en-US" sz="2200" dirty="0" smtClean="0">
                    <a:solidFill>
                      <a:prstClr val="black"/>
                    </a:solidFill>
                    <a:latin typeface="+mn-lt"/>
                  </a:rPr>
                  <a:t>T</a:t>
                </a:r>
                <a:r>
                  <a:rPr lang="el-GR" sz="2200" dirty="0" smtClean="0">
                    <a:solidFill>
                      <a:prstClr val="black"/>
                    </a:solidFill>
                    <a:latin typeface="+mn-lt"/>
                  </a:rPr>
                  <a:t>ο </a:t>
                </a:r>
                <a:r>
                  <a:rPr lang="el-GR" sz="2200" dirty="0">
                    <a:solidFill>
                      <a:prstClr val="black"/>
                    </a:solidFill>
                    <a:latin typeface="+mn-lt"/>
                  </a:rPr>
                  <a:t>σύνθετο χρώμα στο οποίο </a:t>
                </a:r>
                <a:r>
                  <a:rPr lang="el-GR" sz="2200" dirty="0" smtClean="0">
                    <a:solidFill>
                      <a:prstClr val="black"/>
                    </a:solidFill>
                    <a:latin typeface="+mn-lt"/>
                  </a:rPr>
                  <a:t>αντιστοιχεί</a:t>
                </a:r>
              </a:p>
              <a:p>
                <a:pPr marL="548640" indent="-257168" eaLnBrk="1" hangingPunct="1">
                  <a:lnSpc>
                    <a:spcPct val="90000"/>
                  </a:lnSpc>
                  <a:defRPr/>
                </a:pPr>
                <a:r>
                  <a:rPr lang="el-GR" sz="2200" dirty="0" smtClean="0">
                    <a:solidFill>
                      <a:prstClr val="black"/>
                    </a:solidFill>
                    <a:latin typeface="+mn-lt"/>
                  </a:rPr>
                  <a:t>μπορεί </a:t>
                </a:r>
                <a:r>
                  <a:rPr lang="el-GR" sz="2200" dirty="0">
                    <a:solidFill>
                      <a:prstClr val="black"/>
                    </a:solidFill>
                    <a:latin typeface="+mn-lt"/>
                  </a:rPr>
                  <a:t>να αναπαραχθεί ως εξής :</a:t>
                </a:r>
                <a:endParaRPr lang="en-US" sz="2200" dirty="0">
                  <a:solidFill>
                    <a:prstClr val="black"/>
                  </a:solidFill>
                  <a:latin typeface="+mn-lt"/>
                </a:endParaRPr>
              </a:p>
              <a:p>
                <a:pPr marL="257168" indent="-257168" algn="ctr" eaLnBrk="1" hangingPunct="1">
                  <a:lnSpc>
                    <a:spcPct val="90000"/>
                  </a:lnSpc>
                  <a:defRPr/>
                </a:pPr>
                <a:endParaRPr lang="en-US" sz="2200" dirty="0">
                  <a:solidFill>
                    <a:prstClr val="black"/>
                  </a:solidFill>
                  <a:latin typeface="+mn-lt"/>
                </a:endParaRPr>
              </a:p>
              <a:p>
                <a:pPr marL="285750" indent="-285750" eaLnBrk="1" hangingPunct="1">
                  <a:lnSpc>
                    <a:spcPct val="9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l-GR" sz="2200" dirty="0">
                    <a:solidFill>
                      <a:prstClr val="black"/>
                    </a:solidFill>
                    <a:latin typeface="+mn-lt"/>
                  </a:rPr>
                  <a:t>Ιώδες (400</a:t>
                </a:r>
                <a:r>
                  <a:rPr lang="en-US" sz="2200" dirty="0">
                    <a:solidFill>
                      <a:prstClr val="black"/>
                    </a:solidFill>
                    <a:latin typeface="+mn-lt"/>
                  </a:rPr>
                  <a:t>nm</a:t>
                </a:r>
                <a:r>
                  <a:rPr lang="el-GR" sz="2200" dirty="0">
                    <a:solidFill>
                      <a:prstClr val="black"/>
                    </a:solidFill>
                    <a:latin typeface="+mn-lt"/>
                  </a:rPr>
                  <a:t>) + Πράσινο (565</a:t>
                </a:r>
                <a:r>
                  <a:rPr lang="en-US" sz="2200" dirty="0">
                    <a:solidFill>
                      <a:prstClr val="black"/>
                    </a:solidFill>
                    <a:latin typeface="+mn-lt"/>
                  </a:rPr>
                  <a:t>nm</a:t>
                </a:r>
                <a:r>
                  <a:rPr lang="el-GR" sz="2200" dirty="0" smtClean="0">
                    <a:solidFill>
                      <a:prstClr val="black"/>
                    </a:solidFill>
                    <a:latin typeface="+mn-lt"/>
                  </a:rPr>
                  <a:t>) :</a:t>
                </a:r>
              </a:p>
              <a:p>
                <a:pPr marL="257168" indent="-257168" algn="ctr" eaLnBrk="1" hangingPunct="1">
                  <a:lnSpc>
                    <a:spcPct val="90000"/>
                  </a:lnSpc>
                  <a:defRPr/>
                </a:pPr>
                <a:endParaRPr lang="el-GR" sz="2200" dirty="0">
                  <a:solidFill>
                    <a:prstClr val="black"/>
                  </a:solidFill>
                  <a:latin typeface="+mn-lt"/>
                </a:endParaRPr>
              </a:p>
              <a:p>
                <a:pPr marL="257168" indent="-257168" algn="ctr" eaLnBrk="1" hangingPunct="1">
                  <a:lnSpc>
                    <a:spcPct val="9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l-GR" sz="2200" i="1" smtClean="0">
                              <a:solidFill>
                                <a:prstClr val="black"/>
                              </a:solidFill>
                              <a:latin typeface="+mn-lt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2200" smtClean="0">
                              <a:solidFill>
                                <a:prstClr val="black"/>
                              </a:solidFill>
                              <a:latin typeface="+mn-lt"/>
                            </a:rPr>
                            <m:t>ΠΡΑΣΙΝΟ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sz="2200" smtClean="0">
                              <a:solidFill>
                                <a:prstClr val="black"/>
                              </a:solidFill>
                              <a:latin typeface="+mn-lt"/>
                            </a:rPr>
                            <m:t>ΙΩΔΕΣ</m:t>
                          </m:r>
                        </m:den>
                      </m:f>
                      <m:r>
                        <a:rPr lang="el-GR" sz="2200" i="1" smtClean="0">
                          <a:solidFill>
                            <a:prstClr val="black"/>
                          </a:solidFill>
                          <a:latin typeface="+mn-lt"/>
                        </a:rPr>
                        <m:t>=</m:t>
                      </m:r>
                      <m:f>
                        <m:fPr>
                          <m:ctrlPr>
                            <a:rPr lang="el-GR" sz="2200" i="1" smtClean="0">
                              <a:solidFill>
                                <a:prstClr val="black"/>
                              </a:solidFill>
                              <a:latin typeface="+mn-lt"/>
                            </a:rPr>
                          </m:ctrlPr>
                        </m:fPr>
                        <m:num>
                          <m:r>
                            <a:rPr lang="el-GR" sz="2200" i="1" smtClean="0">
                              <a:solidFill>
                                <a:prstClr val="black"/>
                              </a:solidFill>
                              <a:latin typeface="+mn-lt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l-GR" sz="2200" smtClean="0">
                              <a:solidFill>
                                <a:prstClr val="black"/>
                              </a:solidFill>
                              <a:latin typeface="+mn-lt"/>
                            </a:rPr>
                            <m:t>ΧΙ</m:t>
                          </m:r>
                          <m:r>
                            <a:rPr lang="el-GR" sz="2200" smtClean="0">
                              <a:solidFill>
                                <a:prstClr val="black"/>
                              </a:solidFill>
                              <a:latin typeface="+mn-lt"/>
                            </a:rPr>
                            <m:t>)</m:t>
                          </m:r>
                        </m:num>
                        <m:den>
                          <m:r>
                            <a:rPr lang="el-GR" sz="2200" i="1" smtClean="0">
                              <a:solidFill>
                                <a:prstClr val="black"/>
                              </a:solidFill>
                              <a:latin typeface="+mn-lt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l-GR" sz="2200" smtClean="0">
                              <a:solidFill>
                                <a:prstClr val="black"/>
                              </a:solidFill>
                              <a:latin typeface="+mn-lt"/>
                            </a:rPr>
                            <m:t>ΧΠ</m:t>
                          </m:r>
                          <m:r>
                            <a:rPr lang="el-GR" sz="2200" smtClean="0">
                              <a:solidFill>
                                <a:prstClr val="black"/>
                              </a:solidFill>
                              <a:latin typeface="+mn-lt"/>
                            </a:rPr>
                            <m:t>)</m:t>
                          </m:r>
                        </m:den>
                      </m:f>
                      <m:r>
                        <a:rPr lang="el-GR" sz="2200" i="1" smtClean="0">
                          <a:solidFill>
                            <a:prstClr val="black"/>
                          </a:solidFill>
                          <a:latin typeface="+mn-lt"/>
                        </a:rPr>
                        <m:t>=</m:t>
                      </m:r>
                      <m:f>
                        <m:fPr>
                          <m:ctrlPr>
                            <a:rPr lang="el-GR" sz="2200" i="1" smtClean="0">
                              <a:solidFill>
                                <a:prstClr val="black"/>
                              </a:solidFill>
                              <a:latin typeface="+mn-lt"/>
                            </a:rPr>
                          </m:ctrlPr>
                        </m:fPr>
                        <m:num>
                          <m:r>
                            <a:rPr lang="el-GR" sz="2200" i="1" smtClean="0">
                              <a:solidFill>
                                <a:prstClr val="black"/>
                              </a:solidFill>
                              <a:latin typeface="+mn-lt"/>
                            </a:rPr>
                            <m:t>2.5</m:t>
                          </m:r>
                          <m:r>
                            <a:rPr lang="en-US" sz="2200" i="1" smtClean="0">
                              <a:solidFill>
                                <a:prstClr val="black"/>
                              </a:solidFill>
                              <a:latin typeface="+mn-lt"/>
                            </a:rPr>
                            <m:t>𝑐𝑚</m:t>
                          </m:r>
                        </m:num>
                        <m:den>
                          <m:r>
                            <a:rPr lang="en-US" sz="2200" i="1" smtClean="0">
                              <a:solidFill>
                                <a:prstClr val="black"/>
                              </a:solidFill>
                              <a:latin typeface="+mn-lt"/>
                            </a:rPr>
                            <m:t>6.6</m:t>
                          </m:r>
                          <m:r>
                            <a:rPr lang="en-US" sz="2200" i="1" smtClean="0">
                              <a:solidFill>
                                <a:prstClr val="black"/>
                              </a:solidFill>
                              <a:latin typeface="+mn-lt"/>
                            </a:rPr>
                            <m:t>𝑐𝑚</m:t>
                          </m:r>
                        </m:den>
                      </m:f>
                      <m:r>
                        <a:rPr lang="en-US" sz="2200" i="1" smtClean="0">
                          <a:solidFill>
                            <a:prstClr val="black"/>
                          </a:solidFill>
                          <a:latin typeface="+mn-lt"/>
                        </a:rPr>
                        <m:t>=</m:t>
                      </m:r>
                      <m:f>
                        <m:fPr>
                          <m:ctrlPr>
                            <a:rPr lang="en-US" sz="2200" i="1" smtClean="0">
                              <a:solidFill>
                                <a:prstClr val="black"/>
                              </a:solidFill>
                              <a:latin typeface="+mn-lt"/>
                            </a:rPr>
                          </m:ctrlPr>
                        </m:fPr>
                        <m:num>
                          <m:r>
                            <a:rPr lang="en-US" sz="2200" i="1" smtClean="0">
                              <a:solidFill>
                                <a:prstClr val="black"/>
                              </a:solidFill>
                              <a:latin typeface="+mn-lt"/>
                            </a:rPr>
                            <m:t>1</m:t>
                          </m:r>
                        </m:num>
                        <m:den>
                          <m:r>
                            <a:rPr lang="en-US" sz="2200" i="1" smtClean="0">
                              <a:solidFill>
                                <a:prstClr val="black"/>
                              </a:solidFill>
                              <a:latin typeface="+mn-lt"/>
                            </a:rPr>
                            <m:t>2.6</m:t>
                          </m:r>
                        </m:den>
                      </m:f>
                    </m:oMath>
                  </m:oMathPara>
                </a14:m>
                <a:endParaRPr lang="el-GR" sz="2200" dirty="0" smtClean="0">
                  <a:solidFill>
                    <a:prstClr val="black"/>
                  </a:solidFill>
                  <a:latin typeface="+mn-lt"/>
                </a:endParaRPr>
              </a:p>
              <a:p>
                <a:pPr marL="257168" indent="-257168" algn="ctr" eaLnBrk="1" hangingPunct="1">
                  <a:lnSpc>
                    <a:spcPct val="90000"/>
                  </a:lnSpc>
                  <a:defRPr/>
                </a:pPr>
                <a:endParaRPr lang="el-GR" sz="2200" dirty="0">
                  <a:solidFill>
                    <a:prstClr val="black"/>
                  </a:solidFill>
                  <a:latin typeface="+mn-lt"/>
                </a:endParaRPr>
              </a:p>
              <a:p>
                <a:pPr marL="257168" indent="-257168" algn="ctr" eaLnBrk="1" hangingPunct="1">
                  <a:lnSpc>
                    <a:spcPct val="90000"/>
                  </a:lnSpc>
                  <a:defRPr/>
                </a:pPr>
                <a:endParaRPr lang="el-GR" sz="2200" dirty="0" smtClean="0">
                  <a:solidFill>
                    <a:prstClr val="black"/>
                  </a:solidFill>
                  <a:latin typeface="+mn-lt"/>
                </a:endParaRPr>
              </a:p>
              <a:p>
                <a:pPr marL="257168" indent="-257168" algn="ctr" eaLnBrk="1" hangingPunct="1">
                  <a:lnSpc>
                    <a:spcPct val="90000"/>
                  </a:lnSpc>
                  <a:defRPr/>
                </a:pPr>
                <a:r>
                  <a:rPr lang="el-GR" sz="2200" dirty="0" smtClean="0">
                    <a:solidFill>
                      <a:prstClr val="black"/>
                    </a:solidFill>
                    <a:latin typeface="+mn-lt"/>
                  </a:rPr>
                  <a:t> ή</a:t>
                </a:r>
                <a:endParaRPr lang="en-US" sz="2200" dirty="0" smtClean="0">
                  <a:solidFill>
                    <a:prstClr val="black"/>
                  </a:solidFill>
                  <a:latin typeface="+mn-lt"/>
                </a:endParaRPr>
              </a:p>
              <a:p>
                <a:pPr marL="257168" indent="-257168" algn="ctr" eaLnBrk="1" hangingPunct="1">
                  <a:lnSpc>
                    <a:spcPct val="90000"/>
                  </a:lnSpc>
                  <a:defRPr/>
                </a:pPr>
                <a:endParaRPr lang="el-GR" sz="2200" dirty="0">
                  <a:solidFill>
                    <a:prstClr val="black"/>
                  </a:solidFill>
                  <a:latin typeface="+mn-lt"/>
                </a:endParaRPr>
              </a:p>
              <a:p>
                <a:pPr marL="285750" indent="-285750" eaLnBrk="1" hangingPunct="1">
                  <a:lnSpc>
                    <a:spcPct val="90000"/>
                  </a:lnSpc>
                  <a:buFont typeface="Arial" panose="020B0604020202020204" pitchFamily="34" charset="0"/>
                  <a:buChar char="•"/>
                  <a:defRPr/>
                </a:pPr>
                <a:r>
                  <a:rPr lang="el-GR" sz="2200" dirty="0">
                    <a:solidFill>
                      <a:prstClr val="black"/>
                    </a:solidFill>
                    <a:latin typeface="+mn-lt"/>
                  </a:rPr>
                  <a:t>Βαθύ Κυανό (480</a:t>
                </a:r>
                <a:r>
                  <a:rPr lang="en-US" sz="2200" dirty="0">
                    <a:solidFill>
                      <a:prstClr val="black"/>
                    </a:solidFill>
                    <a:latin typeface="+mn-lt"/>
                  </a:rPr>
                  <a:t>nm</a:t>
                </a:r>
                <a:r>
                  <a:rPr lang="el-GR" sz="2200" dirty="0">
                    <a:solidFill>
                      <a:prstClr val="black"/>
                    </a:solidFill>
                    <a:latin typeface="+mn-lt"/>
                  </a:rPr>
                  <a:t>) + Κίτρινο (580</a:t>
                </a:r>
                <a:r>
                  <a:rPr lang="en-US" sz="2200" dirty="0">
                    <a:solidFill>
                      <a:prstClr val="black"/>
                    </a:solidFill>
                    <a:latin typeface="+mn-lt"/>
                  </a:rPr>
                  <a:t>nm</a:t>
                </a:r>
                <a:r>
                  <a:rPr lang="el-GR" sz="2200" dirty="0" smtClean="0">
                    <a:solidFill>
                      <a:prstClr val="black"/>
                    </a:solidFill>
                    <a:latin typeface="+mn-lt"/>
                  </a:rPr>
                  <a:t>)</a:t>
                </a:r>
                <a:r>
                  <a:rPr lang="en-US" sz="2200" dirty="0" smtClean="0">
                    <a:solidFill>
                      <a:prstClr val="black"/>
                    </a:solidFill>
                    <a:latin typeface="+mn-lt"/>
                  </a:rPr>
                  <a:t> :</a:t>
                </a:r>
              </a:p>
              <a:p>
                <a:pPr eaLnBrk="1" hangingPunct="1">
                  <a:lnSpc>
                    <a:spcPct val="90000"/>
                  </a:lnSpc>
                  <a:defRPr/>
                </a:pPr>
                <a:endParaRPr lang="en-US" sz="2200" dirty="0">
                  <a:solidFill>
                    <a:prstClr val="black"/>
                  </a:solidFill>
                  <a:latin typeface="+mn-lt"/>
                </a:endParaRPr>
              </a:p>
              <a:p>
                <a:pPr eaLnBrk="1" hangingPunct="1">
                  <a:lnSpc>
                    <a:spcPct val="9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l-GR" sz="2200" i="1">
                              <a:solidFill>
                                <a:prstClr val="black"/>
                              </a:solidFill>
                              <a:latin typeface="+mn-lt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2200" smtClean="0">
                              <a:solidFill>
                                <a:prstClr val="black"/>
                              </a:solidFill>
                              <a:latin typeface="+mn-lt"/>
                            </a:rPr>
                            <m:t>ΚΙΤΡ</m:t>
                          </m:r>
                          <m:r>
                            <m:rPr>
                              <m:sty m:val="p"/>
                            </m:rPr>
                            <a:rPr lang="el-GR" sz="2200">
                              <a:solidFill>
                                <a:prstClr val="black"/>
                              </a:solidFill>
                              <a:latin typeface="+mn-lt"/>
                            </a:rPr>
                            <m:t>ΙΝΟ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sz="2200" smtClean="0">
                              <a:solidFill>
                                <a:prstClr val="black"/>
                              </a:solidFill>
                              <a:latin typeface="+mn-lt"/>
                            </a:rPr>
                            <m:t>ΒΑΘΥ</m:t>
                          </m:r>
                          <m:r>
                            <a:rPr lang="el-GR" sz="2200" smtClean="0">
                              <a:solidFill>
                                <a:prstClr val="black"/>
                              </a:solidFill>
                              <a:latin typeface="+mn-lt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sz="2200" smtClean="0">
                              <a:solidFill>
                                <a:prstClr val="black"/>
                              </a:solidFill>
                              <a:latin typeface="+mn-lt"/>
                            </a:rPr>
                            <m:t>ΚΥΑΝΟ</m:t>
                          </m:r>
                        </m:den>
                      </m:f>
                      <m:r>
                        <a:rPr lang="el-GR" sz="2200" i="1">
                          <a:solidFill>
                            <a:prstClr val="black"/>
                          </a:solidFill>
                          <a:latin typeface="+mn-lt"/>
                        </a:rPr>
                        <m:t>=</m:t>
                      </m:r>
                      <m:f>
                        <m:fPr>
                          <m:ctrlPr>
                            <a:rPr lang="el-GR" sz="2200" i="1">
                              <a:solidFill>
                                <a:prstClr val="black"/>
                              </a:solidFill>
                              <a:latin typeface="+mn-lt"/>
                            </a:rPr>
                          </m:ctrlPr>
                        </m:fPr>
                        <m:num>
                          <m:r>
                            <a:rPr lang="el-GR" sz="2200" i="1">
                              <a:solidFill>
                                <a:prstClr val="black"/>
                              </a:solidFill>
                              <a:latin typeface="+mn-lt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l-GR" sz="2200">
                              <a:solidFill>
                                <a:prstClr val="black"/>
                              </a:solidFill>
                              <a:latin typeface="+mn-lt"/>
                            </a:rPr>
                            <m:t>Χ</m:t>
                          </m:r>
                          <m:r>
                            <m:rPr>
                              <m:sty m:val="p"/>
                            </m:rPr>
                            <a:rPr lang="el-GR" sz="2200" smtClean="0">
                              <a:solidFill>
                                <a:prstClr val="black"/>
                              </a:solidFill>
                              <a:latin typeface="+mn-lt"/>
                            </a:rPr>
                            <m:t>Μ</m:t>
                          </m:r>
                          <m:r>
                            <a:rPr lang="el-GR" sz="2200">
                              <a:solidFill>
                                <a:prstClr val="black"/>
                              </a:solidFill>
                              <a:latin typeface="+mn-lt"/>
                            </a:rPr>
                            <m:t>)</m:t>
                          </m:r>
                        </m:num>
                        <m:den>
                          <m:r>
                            <a:rPr lang="el-GR" sz="2200" i="1">
                              <a:solidFill>
                                <a:prstClr val="black"/>
                              </a:solidFill>
                              <a:latin typeface="+mn-lt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l-GR" sz="2200">
                              <a:solidFill>
                                <a:prstClr val="black"/>
                              </a:solidFill>
                              <a:latin typeface="+mn-lt"/>
                            </a:rPr>
                            <m:t>Χ</m:t>
                          </m:r>
                          <m:r>
                            <m:rPr>
                              <m:sty m:val="p"/>
                            </m:rPr>
                            <a:rPr lang="el-GR" sz="2200" smtClean="0">
                              <a:solidFill>
                                <a:prstClr val="black"/>
                              </a:solidFill>
                              <a:latin typeface="+mn-lt"/>
                            </a:rPr>
                            <m:t>Κ</m:t>
                          </m:r>
                          <m:r>
                            <a:rPr lang="el-GR" sz="2200">
                              <a:solidFill>
                                <a:prstClr val="black"/>
                              </a:solidFill>
                              <a:latin typeface="+mn-lt"/>
                            </a:rPr>
                            <m:t>)</m:t>
                          </m:r>
                        </m:den>
                      </m:f>
                      <m:r>
                        <a:rPr lang="el-GR" sz="2200" i="1">
                          <a:solidFill>
                            <a:prstClr val="black"/>
                          </a:solidFill>
                          <a:latin typeface="+mn-lt"/>
                        </a:rPr>
                        <m:t>=</m:t>
                      </m:r>
                      <m:f>
                        <m:fPr>
                          <m:ctrlPr>
                            <a:rPr lang="el-GR" sz="2200" i="1">
                              <a:solidFill>
                                <a:prstClr val="black"/>
                              </a:solidFill>
                              <a:latin typeface="+mn-lt"/>
                            </a:rPr>
                          </m:ctrlPr>
                        </m:fPr>
                        <m:num>
                          <m:r>
                            <a:rPr lang="el-GR" sz="2200" i="1" smtClean="0">
                              <a:solidFill>
                                <a:prstClr val="black"/>
                              </a:solidFill>
                              <a:latin typeface="+mn-lt"/>
                            </a:rPr>
                            <m:t>1.7</m:t>
                          </m:r>
                          <m:r>
                            <a:rPr lang="en-US" sz="2200" i="1">
                              <a:solidFill>
                                <a:prstClr val="black"/>
                              </a:solidFill>
                              <a:latin typeface="+mn-lt"/>
                            </a:rPr>
                            <m:t>𝑐𝑚</m:t>
                          </m:r>
                        </m:num>
                        <m:den>
                          <m:r>
                            <a:rPr lang="el-GR" sz="2200" i="1" smtClean="0">
                              <a:solidFill>
                                <a:prstClr val="black"/>
                              </a:solidFill>
                              <a:latin typeface="+mn-lt"/>
                            </a:rPr>
                            <m:t>5.1</m:t>
                          </m:r>
                          <m:r>
                            <a:rPr lang="en-US" sz="2200" i="1">
                              <a:solidFill>
                                <a:prstClr val="black"/>
                              </a:solidFill>
                              <a:latin typeface="+mn-lt"/>
                            </a:rPr>
                            <m:t>𝑐𝑚</m:t>
                          </m:r>
                        </m:den>
                      </m:f>
                      <m:r>
                        <a:rPr lang="en-US" sz="2200" i="1">
                          <a:solidFill>
                            <a:prstClr val="black"/>
                          </a:solidFill>
                          <a:latin typeface="+mn-lt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solidFill>
                                <a:prstClr val="black"/>
                              </a:solidFill>
                              <a:latin typeface="+mn-lt"/>
                            </a:rPr>
                          </m:ctrlPr>
                        </m:fPr>
                        <m:num>
                          <m:r>
                            <a:rPr lang="en-US" sz="2200" i="1">
                              <a:solidFill>
                                <a:prstClr val="black"/>
                              </a:solidFill>
                              <a:latin typeface="+mn-lt"/>
                            </a:rPr>
                            <m:t>1</m:t>
                          </m:r>
                        </m:num>
                        <m:den>
                          <m:r>
                            <a:rPr lang="el-GR" sz="2200" i="1" smtClean="0">
                              <a:solidFill>
                                <a:prstClr val="black"/>
                              </a:solidFill>
                              <a:latin typeface="+mn-lt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200" dirty="0">
                  <a:solidFill>
                    <a:prstClr val="black"/>
                  </a:solidFill>
                  <a:latin typeface="+mn-lt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3992" y="1052736"/>
                <a:ext cx="6048672" cy="5017656"/>
              </a:xfrm>
              <a:prstGeom prst="rect">
                <a:avLst/>
              </a:prstGeom>
              <a:blipFill rotWithShape="0">
                <a:blip r:embed="rId2"/>
                <a:stretch>
                  <a:fillRect l="-1109" t="-1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/>
          <p:cNvSpPr/>
          <p:nvPr/>
        </p:nvSpPr>
        <p:spPr>
          <a:xfrm>
            <a:off x="3935760" y="29181"/>
            <a:ext cx="46771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b="1" dirty="0">
                <a:solidFill>
                  <a:prstClr val="black"/>
                </a:solidFill>
                <a:latin typeface="+mn-lt"/>
                <a:cs typeface="Arial" pitchFamily="34" charset="0"/>
              </a:rPr>
              <a:t>Χρώματα από σύνθεση</a:t>
            </a:r>
            <a:endParaRPr lang="en-US" sz="3600" b="1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675512"/>
            <a:ext cx="5256584" cy="6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54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1"/>
          <p:cNvSpPr txBox="1">
            <a:spLocks noChangeArrowheads="1"/>
          </p:cNvSpPr>
          <p:nvPr/>
        </p:nvSpPr>
        <p:spPr bwMode="auto">
          <a:xfrm>
            <a:off x="2249489" y="225425"/>
            <a:ext cx="46624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l-GR" alt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ΠΕΙΡΑΜΑΤΙΚΑ ΔΕΔΟΜΕΝΑ</a:t>
            </a:r>
            <a:endParaRPr lang="en-US" altLang="en-US" sz="32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1524001" y="844109"/>
            <a:ext cx="5105229" cy="5037015"/>
            <a:chOff x="8142122" y="3010144"/>
            <a:chExt cx="3267739" cy="3314882"/>
          </a:xfrm>
          <a:solidFill>
            <a:schemeClr val="bg1"/>
          </a:solidFill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t="31651"/>
            <a:stretch/>
          </p:blipFill>
          <p:spPr>
            <a:xfrm>
              <a:off x="8142122" y="3108166"/>
              <a:ext cx="3267739" cy="3216860"/>
            </a:xfrm>
            <a:prstGeom prst="rect">
              <a:avLst/>
            </a:prstGeom>
            <a:grpFill/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Rectangle 10"/>
                <p:cNvSpPr/>
                <p:nvPr/>
              </p:nvSpPr>
              <p:spPr>
                <a:xfrm>
                  <a:off x="8833482" y="3010144"/>
                  <a:ext cx="690118" cy="243059"/>
                </a:xfrm>
                <a:prstGeom prst="rect">
                  <a:avLst/>
                </a:prstGeom>
                <a:grpFill/>
              </p:spPr>
              <p:txBody>
                <a:bodyPr wrap="squar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el-G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  <m:r>
                              <a:rPr lang="el-G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l-GR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Τ</m:t>
                            </m:r>
                          </m:e>
                        </m:d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3482" y="3010144"/>
                  <a:ext cx="690118" cy="243059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6629229" y="1565053"/>
                <a:ext cx="2859694" cy="1084528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l-GR" sz="2000" dirty="0">
                    <a:solidFill>
                      <a:prstClr val="black"/>
                    </a:solidFill>
                  </a:rPr>
                  <a:t>ν. </a:t>
                </a:r>
                <a:r>
                  <a:rPr lang="en-US" sz="2000" dirty="0">
                    <a:solidFill>
                      <a:prstClr val="black"/>
                    </a:solidFill>
                  </a:rPr>
                  <a:t>Stefan – Boltzmann: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prstClr val="black"/>
                  </a:solidFill>
                </a:endParaRPr>
              </a:p>
              <a:p>
                <a:pPr algn="ctr"/>
                <a:r>
                  <a:rPr lang="en-US" sz="2400" dirty="0">
                    <a:solidFill>
                      <a:prstClr val="black"/>
                    </a:solidFill>
                  </a:rPr>
                  <a:t>  </a:t>
                </a:r>
                <a:r>
                  <a:rPr lang="el-GR" sz="2400" dirty="0">
                    <a:solidFill>
                      <a:prstClr val="black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𝑰</m:t>
                    </m:r>
                    <m:r>
                      <a:rPr lang="en-US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𝑻</m:t>
                        </m:r>
                      </m:e>
                      <m:sup>
                        <m:r>
                          <a:rPr lang="en-US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sup>
                    </m:sSup>
                  </m:oMath>
                </a14:m>
                <a:endParaRPr lang="en-US" sz="2000" b="1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229" y="1565053"/>
                <a:ext cx="2859694" cy="1084528"/>
              </a:xfrm>
              <a:prstGeom prst="rect">
                <a:avLst/>
              </a:prstGeom>
              <a:blipFill rotWithShape="0">
                <a:blip r:embed="rId4"/>
                <a:stretch>
                  <a:fillRect l="-1695" t="-2778" r="-1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6629230" y="3789041"/>
                <a:ext cx="3838871" cy="1057277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l-GR" sz="2000" dirty="0">
                    <a:solidFill>
                      <a:prstClr val="black"/>
                    </a:solidFill>
                  </a:rPr>
                  <a:t>ν. μετατόπισης </a:t>
                </a:r>
                <a:r>
                  <a:rPr lang="en-US" sz="2000" dirty="0">
                    <a:solidFill>
                      <a:prstClr val="black"/>
                    </a:solidFill>
                  </a:rPr>
                  <a:t>Wien:  </a:t>
                </a:r>
              </a:p>
              <a:p>
                <a:r>
                  <a:rPr lang="en-US" sz="2000" dirty="0">
                    <a:solidFill>
                      <a:prstClr val="black"/>
                    </a:solidFill>
                  </a:rPr>
                  <a:t> </a:t>
                </a:r>
                <a:endParaRPr lang="en-US" sz="2000" b="1" i="1" dirty="0">
                  <a:solidFill>
                    <a:srgbClr val="0070C0"/>
                  </a:solidFill>
                  <a:latin typeface="Cambria Math" panose="02040503050406030204" pitchFamily="18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𝒑𝒆𝒂𝒌</m:t>
                          </m:r>
                        </m:sub>
                      </m:sSub>
                      <m:r>
                        <a:rPr lang="en-US" sz="20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0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𝑻</m:t>
                      </m:r>
                      <m:r>
                        <a:rPr lang="en-US" sz="20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n-US" sz="20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20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𝟗</m:t>
                      </m:r>
                      <m:r>
                        <a:rPr lang="en-US" sz="20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× </m:t>
                      </m:r>
                      <m:sSup>
                        <m:sSupPr>
                          <m:ctrlP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20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𝒎</m:t>
                      </m:r>
                      <m:r>
                        <a:rPr lang="en-US" sz="20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0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𝑲</m:t>
                      </m:r>
                    </m:oMath>
                  </m:oMathPara>
                </a14:m>
                <a:endParaRPr lang="en-US" sz="2000" b="1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230" y="3789041"/>
                <a:ext cx="3838871" cy="1057277"/>
              </a:xfrm>
              <a:prstGeom prst="rect">
                <a:avLst/>
              </a:prstGeom>
              <a:blipFill rotWithShape="0">
                <a:blip r:embed="rId5"/>
                <a:stretch>
                  <a:fillRect l="-1266" t="-2857"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3863752" y="6228837"/>
                <a:ext cx="6365910" cy="5293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l-GR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l-GR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=5.67× </m:t>
                    </m:r>
                    <m:sSup>
                      <m:sSupPr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l-GR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  <m:f>
                      <m:fPr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num>
                      <m:den>
                        <m:sSup>
                          <m:sSupPr>
                            <m:ctrlP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000" dirty="0">
                    <a:solidFill>
                      <a:prstClr val="black"/>
                    </a:solidFill>
                  </a:rPr>
                  <a:t>     :  </a:t>
                </a:r>
                <a:r>
                  <a:rPr lang="el-GR" sz="2000" dirty="0">
                    <a:solidFill>
                      <a:prstClr val="black"/>
                    </a:solidFill>
                    <a:latin typeface="Calibri" panose="020F0502020204030204"/>
                  </a:rPr>
                  <a:t>σταθερά</a:t>
                </a:r>
                <a:r>
                  <a:rPr lang="en-US" sz="2000" dirty="0">
                    <a:solidFill>
                      <a:prstClr val="black"/>
                    </a:solidFill>
                    <a:latin typeface="Calibri" panose="020F0502020204030204"/>
                  </a:rPr>
                  <a:t> Stefan – Boltzmann</a:t>
                </a:r>
                <a:r>
                  <a:rPr lang="el-GR" sz="2000" dirty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:endParaRPr lang="en-US" sz="20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3752" y="6228837"/>
                <a:ext cx="6365910" cy="529376"/>
              </a:xfrm>
              <a:prstGeom prst="rect">
                <a:avLst/>
              </a:prstGeom>
              <a:blipFill rotWithShape="0">
                <a:blip r:embed="rId6"/>
                <a:stretch>
                  <a:fillRect b="-8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694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67408" y="260648"/>
            <a:ext cx="10515600" cy="1325563"/>
          </a:xfrm>
        </p:spPr>
        <p:txBody>
          <a:bodyPr/>
          <a:lstStyle/>
          <a:p>
            <a:pPr algn="ctr">
              <a:defRPr/>
            </a:pPr>
            <a:r>
              <a:rPr lang="el-GR" dirty="0" smtClean="0"/>
              <a:t>Οπτική αντίληψη χρώματος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703512" y="1772816"/>
            <a:ext cx="8401744" cy="4519613"/>
          </a:xfrm>
        </p:spPr>
        <p:txBody>
          <a:bodyPr/>
          <a:lstStyle/>
          <a:p>
            <a:pPr marL="342891" indent="-342891" algn="ctr">
              <a:buNone/>
              <a:defRPr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ΠΟΙΑ ΕΙΝΑΙ ΤΑ ΧΑΡΑΚΤΗΡΙΣΤΙΚΑ…</a:t>
            </a:r>
          </a:p>
          <a:p>
            <a:pPr marL="342891" indent="-342891" algn="ctr">
              <a:buNone/>
              <a:defRPr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342891" indent="-342891">
              <a:lnSpc>
                <a:spcPct val="114000"/>
              </a:lnSpc>
              <a:defRPr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Της φωτεινής πηγής</a:t>
            </a:r>
          </a:p>
          <a:p>
            <a:pPr marL="342891" indent="-342891">
              <a:lnSpc>
                <a:spcPct val="114000"/>
              </a:lnSpc>
              <a:defRPr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Της επιφάνειας που φωτίζεται και</a:t>
            </a:r>
          </a:p>
          <a:p>
            <a:pPr marL="342891" indent="-342891">
              <a:lnSpc>
                <a:spcPct val="114000"/>
              </a:lnSpc>
              <a:defRPr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Του δέκτη που ανιχνεύει το φως</a:t>
            </a:r>
          </a:p>
          <a:p>
            <a:pPr marL="342891" indent="-342891">
              <a:defRPr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342891" indent="-342891" algn="ctr">
              <a:buNone/>
              <a:defRPr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Τελικό αποτέλεσμα είναι το «γινόμενο» των παραπάνω παραγόντων</a:t>
            </a:r>
          </a:p>
          <a:p>
            <a:pPr marL="342891" indent="-342891">
              <a:defRPr/>
            </a:pPr>
            <a:endParaRPr lang="el-GR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84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3389" y="333376"/>
            <a:ext cx="8569325" cy="61245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2575" indent="-282575" algn="just" eaLnBrk="1" hangingPunct="1">
              <a:buFont typeface="Arial" panose="020B0604020202020204" pitchFamily="34" charset="0"/>
              <a:buChar char="•"/>
              <a:defRPr/>
            </a:pPr>
            <a:r>
              <a:rPr lang="el-G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Θερμοκρασία χρώματος –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 temperature</a:t>
            </a:r>
            <a:r>
              <a:rPr lang="el-G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CT): </a:t>
            </a:r>
          </a:p>
          <a:p>
            <a:pPr marL="282575" algn="just" eaLnBrk="1" hangingPunct="1">
              <a:defRPr/>
            </a:pPr>
            <a:r>
              <a:rPr lang="el-GR" sz="2800" dirty="0">
                <a:solidFill>
                  <a:srgbClr val="FFFFFF"/>
                </a:solidFill>
              </a:rPr>
              <a:t>Η θερμοκρασία μέλανος σώματος το χρώμα του οποίου «ταυτίζεται» με το χρώμα της φωτεινής ακτινοβολίας</a:t>
            </a:r>
          </a:p>
          <a:p>
            <a:pPr marL="282575" indent="-282575" algn="just" eaLnBrk="1" hangingPunct="1">
              <a:defRPr/>
            </a:pPr>
            <a:endParaRPr lang="el-GR" sz="2800" dirty="0">
              <a:solidFill>
                <a:srgbClr val="FFFFFF"/>
              </a:solidFill>
            </a:endParaRPr>
          </a:p>
          <a:p>
            <a:pPr marL="282575" indent="-282575" algn="just" eaLnBrk="1" hangingPunct="1">
              <a:buFont typeface="Arial" panose="020B0604020202020204" pitchFamily="34" charset="0"/>
              <a:buChar char="•"/>
              <a:defRPr/>
            </a:pPr>
            <a:r>
              <a:rPr lang="el-G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Σχετιζόμενη θερμοκρασία χρώματος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Correlated CT (CCT):</a:t>
            </a:r>
            <a:r>
              <a:rPr lang="el-G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800" dirty="0">
                <a:solidFill>
                  <a:srgbClr val="FFFFFF"/>
                </a:solidFill>
              </a:rPr>
              <a:t>φαινόμενο χρώμα φωτεινής πηγής</a:t>
            </a:r>
            <a:endParaRPr lang="en-US" sz="2800" dirty="0">
              <a:solidFill>
                <a:srgbClr val="FFFFFF"/>
              </a:solidFill>
            </a:endParaRPr>
          </a:p>
          <a:p>
            <a:pPr marL="282575" indent="-282575" algn="just" eaLnBrk="1" hangingPunct="1">
              <a:defRPr/>
            </a:pPr>
            <a:endParaRPr lang="en-US" sz="2800" dirty="0">
              <a:solidFill>
                <a:srgbClr val="FFFFFF"/>
              </a:solidFill>
            </a:endParaRPr>
          </a:p>
          <a:p>
            <a:pPr marL="282575" indent="-282575" algn="just" eaLnBrk="1" hangingPunct="1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 (color rendering index):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l-GR" sz="2800" dirty="0">
                <a:solidFill>
                  <a:srgbClr val="FFFFFF"/>
                </a:solidFill>
              </a:rPr>
              <a:t>δείκτης επίδρασης φωτιστικού σώματος στη χρωματική εμφάνιση ενός αντικειμένου συγκριτικά με τη χρωματική του εμφάνιση υπό πρότυπο φωτισμό </a:t>
            </a:r>
            <a:r>
              <a:rPr lang="en-US" sz="2800" dirty="0">
                <a:solidFill>
                  <a:srgbClr val="FFFFFF"/>
                </a:solidFill>
              </a:rPr>
              <a:t>(standard illuminant)</a:t>
            </a:r>
            <a:r>
              <a:rPr lang="el-GR" sz="2800" dirty="0">
                <a:solidFill>
                  <a:srgbClr val="FFFFFF"/>
                </a:solidFill>
              </a:rPr>
              <a:t>.</a:t>
            </a:r>
            <a:r>
              <a:rPr lang="en-US" sz="2800" dirty="0">
                <a:solidFill>
                  <a:srgbClr val="FFFFFF"/>
                </a:solidFill>
              </a:rPr>
              <a:t>  </a:t>
            </a:r>
            <a:endParaRPr lang="el-GR" sz="2800" dirty="0">
              <a:solidFill>
                <a:srgbClr val="FFFFFF"/>
              </a:solidFill>
            </a:endParaRPr>
          </a:p>
          <a:p>
            <a:pPr indent="282575" algn="just" eaLnBrk="1" hangingPunct="1">
              <a:defRPr/>
            </a:pPr>
            <a:r>
              <a:rPr lang="el-GR" sz="2800" dirty="0">
                <a:solidFill>
                  <a:srgbClr val="FFFFFF"/>
                </a:solidFill>
              </a:rPr>
              <a:t>Πιστή απόδοση χρώματος: </a:t>
            </a:r>
            <a:r>
              <a:rPr lang="en-US" sz="2800" dirty="0">
                <a:solidFill>
                  <a:srgbClr val="FFFFFF"/>
                </a:solidFill>
              </a:rPr>
              <a:t>CRI&gt;80</a:t>
            </a:r>
          </a:p>
        </p:txBody>
      </p:sp>
    </p:spTree>
    <p:extLst>
      <p:ext uri="{BB962C8B-B14F-4D97-AF65-F5344CB8AC3E}">
        <p14:creationId xmlns:p14="http://schemas.microsoft.com/office/powerpoint/2010/main" val="54462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495550" y="115889"/>
            <a:ext cx="7543800" cy="1431925"/>
          </a:xfrm>
        </p:spPr>
        <p:txBody>
          <a:bodyPr/>
          <a:lstStyle/>
          <a:p>
            <a:pPr algn="ctr" eaLnBrk="1" hangingPunct="1">
              <a:defRPr/>
            </a:pPr>
            <a:r>
              <a:rPr lang="el-GR" dirty="0" smtClean="0"/>
              <a:t>Τρόποι αναπαραγωγής </a:t>
            </a:r>
            <a:br>
              <a:rPr lang="el-GR" dirty="0" smtClean="0"/>
            </a:br>
            <a:r>
              <a:rPr lang="el-GR" dirty="0" smtClean="0"/>
              <a:t>σύνθετου χρώματος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3432" y="1844824"/>
            <a:ext cx="10297144" cy="4392488"/>
          </a:xfrm>
        </p:spPr>
        <p:txBody>
          <a:bodyPr/>
          <a:lstStyle/>
          <a:p>
            <a:pPr marL="342891" indent="-342891" eaLnBrk="1" hangingPunct="1">
              <a:defRPr/>
            </a:pPr>
            <a:r>
              <a:rPr lang="el-GR" sz="2800" dirty="0"/>
              <a:t>Πρόσθεση τριών απλών χρωμάτων αναφοράς με κατάλληλες αναλογίες</a:t>
            </a:r>
          </a:p>
          <a:p>
            <a:pPr marL="342891" indent="-342891" eaLnBrk="1" hangingPunct="1">
              <a:defRPr/>
            </a:pPr>
            <a:endParaRPr lang="el-GR" sz="2800" dirty="0"/>
          </a:p>
          <a:p>
            <a:pPr marL="342891" indent="-342891" eaLnBrk="1" hangingPunct="1">
              <a:defRPr/>
            </a:pPr>
            <a:r>
              <a:rPr lang="el-GR" sz="2800" dirty="0"/>
              <a:t>Πρόσθεση δυο απλών χρωμάτων υπό συγκεκριμένη αναλογία. Το ζευγάρι των απλών χρωμάτων δεν μπορεί να επιλεγεί αυθαίρετα</a:t>
            </a:r>
          </a:p>
          <a:p>
            <a:pPr marL="342891" indent="-342891" eaLnBrk="1" hangingPunct="1">
              <a:defRPr/>
            </a:pPr>
            <a:endParaRPr lang="el-GR" sz="2800" dirty="0"/>
          </a:p>
          <a:p>
            <a:pPr marL="342891" indent="-342891" eaLnBrk="1" hangingPunct="1">
              <a:defRPr/>
            </a:pPr>
            <a:r>
              <a:rPr lang="el-GR" sz="2800" dirty="0"/>
              <a:t>Πρόσθεση (σε λευκό φως) ενός απλού χρώματος ίδιας απόχρωσης με το σύνθετο </a:t>
            </a:r>
          </a:p>
        </p:txBody>
      </p:sp>
    </p:spTree>
    <p:extLst>
      <p:ext uri="{BB962C8B-B14F-4D97-AF65-F5344CB8AC3E}">
        <p14:creationId xmlns:p14="http://schemas.microsoft.com/office/powerpoint/2010/main" val="26731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839416" y="1052736"/>
            <a:ext cx="62646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l-GR" sz="3200" dirty="0">
                <a:solidFill>
                  <a:prstClr val="black"/>
                </a:solidFill>
                <a:latin typeface="Calibri"/>
              </a:rPr>
              <a:t>Χρώμα αδιαφανών σωμάτων: προκύπτει από τις συχνότητες που ανακλά (οι υπόλοιπες απορροφώνται)</a:t>
            </a:r>
          </a:p>
        </p:txBody>
      </p:sp>
      <p:sp>
        <p:nvSpPr>
          <p:cNvPr id="3" name="2 - TextBox"/>
          <p:cNvSpPr txBox="1"/>
          <p:nvPr/>
        </p:nvSpPr>
        <p:spPr>
          <a:xfrm>
            <a:off x="839416" y="3789040"/>
            <a:ext cx="62646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l-GR" sz="3200" dirty="0">
                <a:solidFill>
                  <a:prstClr val="black"/>
                </a:solidFill>
                <a:latin typeface="Calibri"/>
              </a:rPr>
              <a:t>Χρώμα διαφανών σωμάτων: </a:t>
            </a:r>
            <a:r>
              <a:rPr lang="el-GR" sz="3200" dirty="0" smtClean="0">
                <a:solidFill>
                  <a:prstClr val="black"/>
                </a:solidFill>
                <a:latin typeface="Calibri"/>
              </a:rPr>
              <a:t>προκύπτει </a:t>
            </a:r>
            <a:r>
              <a:rPr lang="el-GR" sz="3200" dirty="0">
                <a:solidFill>
                  <a:prstClr val="black"/>
                </a:solidFill>
                <a:latin typeface="Calibri"/>
              </a:rPr>
              <a:t>από τις συχνότητες που αφήνει να διέλθουν (οι υπόλοιπες απορροφώνται)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6822" y="404664"/>
            <a:ext cx="2854603" cy="3240360"/>
          </a:xfrm>
          <a:prstGeom prst="rect">
            <a:avLst/>
          </a:prstGeom>
        </p:spPr>
      </p:pic>
      <p:sp>
        <p:nvSpPr>
          <p:cNvPr id="7" name="8 - Παραλληλόγραμμο"/>
          <p:cNvSpPr/>
          <p:nvPr/>
        </p:nvSpPr>
        <p:spPr>
          <a:xfrm rot="16200000" flipH="1" flipV="1">
            <a:off x="7932204" y="4747256"/>
            <a:ext cx="2880319" cy="936103"/>
          </a:xfrm>
          <a:prstGeom prst="parallelogram">
            <a:avLst>
              <a:gd name="adj" fmla="val 60937"/>
            </a:avLst>
          </a:prstGeom>
          <a:solidFill>
            <a:srgbClr val="FF0000">
              <a:alpha val="2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8180124" y="5585254"/>
            <a:ext cx="1224136" cy="432048"/>
          </a:xfrm>
          <a:prstGeom prst="straightConnector1">
            <a:avLst/>
          </a:prstGeom>
          <a:ln w="444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8227385" y="5769180"/>
            <a:ext cx="1224136" cy="432048"/>
          </a:xfrm>
          <a:prstGeom prst="straightConnector1">
            <a:avLst/>
          </a:prstGeom>
          <a:ln w="444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8148227" y="5395181"/>
            <a:ext cx="1224136" cy="432048"/>
          </a:xfrm>
          <a:prstGeom prst="straightConnector1">
            <a:avLst/>
          </a:prstGeom>
          <a:ln w="444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8095866" y="5229200"/>
            <a:ext cx="1224136" cy="432048"/>
          </a:xfrm>
          <a:prstGeom prst="straightConnector1">
            <a:avLst/>
          </a:prstGeom>
          <a:ln w="444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7939621" y="4653136"/>
            <a:ext cx="1224136" cy="432048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8048538" y="5054053"/>
            <a:ext cx="1224136" cy="432048"/>
          </a:xfrm>
          <a:prstGeom prst="straightConnector1">
            <a:avLst/>
          </a:prstGeom>
          <a:ln w="444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7996177" y="4869160"/>
            <a:ext cx="1224136" cy="432048"/>
          </a:xfrm>
          <a:prstGeom prst="straightConnector1">
            <a:avLst/>
          </a:prstGeom>
          <a:ln w="444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9132729" y="4536718"/>
            <a:ext cx="1301094" cy="124904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r="77297" b="75197"/>
          <a:stretch/>
        </p:blipFill>
        <p:spPr>
          <a:xfrm rot="12005340" flipV="1">
            <a:off x="10545449" y="4007307"/>
            <a:ext cx="648073" cy="80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4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thumbs.dreamstime.com/z/cartoon-colorful-light-bulbs-collection-isolated-white-background-eps-file-available-64257556.jpg?ct=jpeg"/>
          <p:cNvPicPr>
            <a:picLocks noChangeAspect="1" noChangeArrowheads="1"/>
          </p:cNvPicPr>
          <p:nvPr/>
        </p:nvPicPr>
        <p:blipFill>
          <a:blip r:embed="rId2" cstate="print"/>
          <a:srcRect t="3989" r="74801" b="58882"/>
          <a:stretch>
            <a:fillRect/>
          </a:stretch>
        </p:blipFill>
        <p:spPr bwMode="auto">
          <a:xfrm rot="5400000">
            <a:off x="752085" y="764704"/>
            <a:ext cx="462694" cy="720080"/>
          </a:xfrm>
          <a:prstGeom prst="rect">
            <a:avLst/>
          </a:prstGeom>
          <a:noFill/>
        </p:spPr>
      </p:pic>
      <p:pic>
        <p:nvPicPr>
          <p:cNvPr id="5" name="Picture 2" descr="https://thumbs.dreamstime.com/z/cartoon-colorful-light-bulbs-collection-isolated-white-background-eps-file-available-64257556.jpg?ct=jpeg"/>
          <p:cNvPicPr>
            <a:picLocks noChangeAspect="1" noChangeArrowheads="1"/>
          </p:cNvPicPr>
          <p:nvPr/>
        </p:nvPicPr>
        <p:blipFill>
          <a:blip r:embed="rId3" cstate="print"/>
          <a:srcRect l="49769" t="50959" r="25661" b="11465"/>
          <a:stretch>
            <a:fillRect/>
          </a:stretch>
        </p:blipFill>
        <p:spPr bwMode="auto">
          <a:xfrm rot="5400000">
            <a:off x="760646" y="3050451"/>
            <a:ext cx="445710" cy="720000"/>
          </a:xfrm>
          <a:prstGeom prst="rect">
            <a:avLst/>
          </a:prstGeom>
          <a:noFill/>
        </p:spPr>
      </p:pic>
      <p:pic>
        <p:nvPicPr>
          <p:cNvPr id="6" name="Picture 2" descr="https://thumbs.dreamstime.com/z/cartoon-colorful-light-bulbs-collection-isolated-white-background-eps-file-available-64257556.jpg?ct=jpeg"/>
          <p:cNvPicPr>
            <a:picLocks noChangeAspect="1" noChangeArrowheads="1"/>
          </p:cNvPicPr>
          <p:nvPr/>
        </p:nvPicPr>
        <p:blipFill>
          <a:blip r:embed="rId4" cstate="print"/>
          <a:srcRect t="50959" r="75273" b="11465"/>
          <a:stretch>
            <a:fillRect/>
          </a:stretch>
        </p:blipFill>
        <p:spPr bwMode="auto">
          <a:xfrm rot="5400000">
            <a:off x="759110" y="5377442"/>
            <a:ext cx="448564" cy="720000"/>
          </a:xfrm>
          <a:prstGeom prst="rect">
            <a:avLst/>
          </a:prstGeom>
          <a:noFill/>
        </p:spPr>
      </p:pic>
      <p:sp>
        <p:nvSpPr>
          <p:cNvPr id="8" name="7 - Παραλληλόγραμμο"/>
          <p:cNvSpPr/>
          <p:nvPr/>
        </p:nvSpPr>
        <p:spPr>
          <a:xfrm rot="16200000" flipH="1" flipV="1">
            <a:off x="2581920" y="127620"/>
            <a:ext cx="664032" cy="548640"/>
          </a:xfrm>
          <a:prstGeom prst="parallelogram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10" name="9 - Παραλληλόγραμμο"/>
          <p:cNvSpPr/>
          <p:nvPr/>
        </p:nvSpPr>
        <p:spPr>
          <a:xfrm rot="16200000" flipH="1" flipV="1">
            <a:off x="2590975" y="785962"/>
            <a:ext cx="663619" cy="548640"/>
          </a:xfrm>
          <a:prstGeom prst="parallelogram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12" name="11 - Παραλληλόγραμμο"/>
          <p:cNvSpPr/>
          <p:nvPr/>
        </p:nvSpPr>
        <p:spPr>
          <a:xfrm rot="16200000" flipH="1" flipV="1">
            <a:off x="2590975" y="1471672"/>
            <a:ext cx="663619" cy="548640"/>
          </a:xfrm>
          <a:prstGeom prst="parallelogram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prstClr val="white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375176" y="450168"/>
            <a:ext cx="769273" cy="1361296"/>
            <a:chOff x="1375176" y="450168"/>
            <a:chExt cx="769273" cy="1361296"/>
          </a:xfrm>
        </p:grpSpPr>
        <p:cxnSp>
          <p:nvCxnSpPr>
            <p:cNvPr id="3" name="Straight Connector 2"/>
            <p:cNvCxnSpPr/>
            <p:nvPr/>
          </p:nvCxnSpPr>
          <p:spPr>
            <a:xfrm flipV="1">
              <a:off x="1375176" y="450168"/>
              <a:ext cx="648072" cy="411736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1423522" y="1136406"/>
              <a:ext cx="720927" cy="1668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1394339" y="791680"/>
              <a:ext cx="720160" cy="262328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394339" y="1284083"/>
              <a:ext cx="720160" cy="128693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375176" y="1438489"/>
              <a:ext cx="731017" cy="372975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1518340" y="5056794"/>
            <a:ext cx="769273" cy="1361296"/>
            <a:chOff x="1375176" y="450168"/>
            <a:chExt cx="769273" cy="1361296"/>
          </a:xfrm>
        </p:grpSpPr>
        <p:cxnSp>
          <p:nvCxnSpPr>
            <p:cNvPr id="26" name="Straight Connector 25"/>
            <p:cNvCxnSpPr/>
            <p:nvPr/>
          </p:nvCxnSpPr>
          <p:spPr>
            <a:xfrm flipV="1">
              <a:off x="1375176" y="450168"/>
              <a:ext cx="648072" cy="411736"/>
            </a:xfrm>
            <a:prstGeom prst="line">
              <a:avLst/>
            </a:prstGeom>
            <a:ln w="317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1423522" y="1136406"/>
              <a:ext cx="720927" cy="16680"/>
            </a:xfrm>
            <a:prstGeom prst="line">
              <a:avLst/>
            </a:prstGeom>
            <a:ln w="317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1394339" y="791680"/>
              <a:ext cx="720160" cy="262328"/>
            </a:xfrm>
            <a:prstGeom prst="line">
              <a:avLst/>
            </a:prstGeom>
            <a:ln w="317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1394339" y="1284083"/>
              <a:ext cx="720160" cy="128693"/>
            </a:xfrm>
            <a:prstGeom prst="line">
              <a:avLst/>
            </a:prstGeom>
            <a:ln w="317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375176" y="1438489"/>
              <a:ext cx="731017" cy="372975"/>
            </a:xfrm>
            <a:prstGeom prst="line">
              <a:avLst/>
            </a:prstGeom>
            <a:ln w="317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1433612" y="2729803"/>
            <a:ext cx="769273" cy="1361296"/>
            <a:chOff x="1375176" y="450168"/>
            <a:chExt cx="769273" cy="1361296"/>
          </a:xfrm>
        </p:grpSpPr>
        <p:cxnSp>
          <p:nvCxnSpPr>
            <p:cNvPr id="32" name="Straight Connector 31"/>
            <p:cNvCxnSpPr/>
            <p:nvPr/>
          </p:nvCxnSpPr>
          <p:spPr>
            <a:xfrm flipV="1">
              <a:off x="1375176" y="450168"/>
              <a:ext cx="648072" cy="411736"/>
            </a:xfrm>
            <a:prstGeom prst="line">
              <a:avLst/>
            </a:prstGeom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1423522" y="1136406"/>
              <a:ext cx="720927" cy="16680"/>
            </a:xfrm>
            <a:prstGeom prst="line">
              <a:avLst/>
            </a:prstGeom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1394339" y="791680"/>
              <a:ext cx="720160" cy="262328"/>
            </a:xfrm>
            <a:prstGeom prst="line">
              <a:avLst/>
            </a:prstGeom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1394339" y="1284083"/>
              <a:ext cx="720160" cy="128693"/>
            </a:xfrm>
            <a:prstGeom prst="line">
              <a:avLst/>
            </a:prstGeom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1375176" y="1438489"/>
              <a:ext cx="731017" cy="372975"/>
            </a:xfrm>
            <a:prstGeom prst="line">
              <a:avLst/>
            </a:prstGeom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7 - Παραλληλόγραμμο"/>
          <p:cNvSpPr/>
          <p:nvPr/>
        </p:nvSpPr>
        <p:spPr>
          <a:xfrm rot="16200000" flipH="1" flipV="1">
            <a:off x="2629706" y="2484820"/>
            <a:ext cx="664032" cy="548640"/>
          </a:xfrm>
          <a:prstGeom prst="parallelogram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 b="1">
              <a:solidFill>
                <a:prstClr val="white"/>
              </a:solidFill>
            </a:endParaRPr>
          </a:p>
        </p:txBody>
      </p:sp>
      <p:sp>
        <p:nvSpPr>
          <p:cNvPr id="38" name="9 - Παραλληλόγραμμο"/>
          <p:cNvSpPr/>
          <p:nvPr/>
        </p:nvSpPr>
        <p:spPr>
          <a:xfrm rot="16200000" flipH="1" flipV="1">
            <a:off x="2629912" y="3147013"/>
            <a:ext cx="663619" cy="548640"/>
          </a:xfrm>
          <a:prstGeom prst="parallelogram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 b="1">
              <a:solidFill>
                <a:prstClr val="white"/>
              </a:solidFill>
            </a:endParaRPr>
          </a:p>
        </p:txBody>
      </p:sp>
      <p:sp>
        <p:nvSpPr>
          <p:cNvPr id="39" name="11 - Παραλληλόγραμμο"/>
          <p:cNvSpPr/>
          <p:nvPr/>
        </p:nvSpPr>
        <p:spPr>
          <a:xfrm rot="16200000" flipH="1" flipV="1">
            <a:off x="2629912" y="3816779"/>
            <a:ext cx="663619" cy="548640"/>
          </a:xfrm>
          <a:prstGeom prst="parallelogram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 b="1">
              <a:solidFill>
                <a:prstClr val="white"/>
              </a:solidFill>
            </a:endParaRPr>
          </a:p>
        </p:txBody>
      </p:sp>
      <p:sp>
        <p:nvSpPr>
          <p:cNvPr id="40" name="7 - Παραλληλόγραμμο"/>
          <p:cNvSpPr/>
          <p:nvPr/>
        </p:nvSpPr>
        <p:spPr>
          <a:xfrm rot="16200000" flipH="1" flipV="1">
            <a:off x="2629706" y="4762196"/>
            <a:ext cx="664032" cy="548640"/>
          </a:xfrm>
          <a:prstGeom prst="parallelogram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41" name="9 - Παραλληλόγραμμο"/>
          <p:cNvSpPr/>
          <p:nvPr/>
        </p:nvSpPr>
        <p:spPr>
          <a:xfrm rot="16200000" flipH="1" flipV="1">
            <a:off x="2619780" y="5432504"/>
            <a:ext cx="663619" cy="548640"/>
          </a:xfrm>
          <a:prstGeom prst="parallelogram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42" name="11 - Παραλληλόγραμμο"/>
          <p:cNvSpPr/>
          <p:nvPr/>
        </p:nvSpPr>
        <p:spPr>
          <a:xfrm rot="16200000" flipH="1" flipV="1">
            <a:off x="2629912" y="6102605"/>
            <a:ext cx="663619" cy="548640"/>
          </a:xfrm>
          <a:prstGeom prst="parallelogram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prstClr val="white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8873185" y="69924"/>
            <a:ext cx="559783" cy="1926202"/>
            <a:chOff x="3689977" y="151600"/>
            <a:chExt cx="559783" cy="1926202"/>
          </a:xfrm>
        </p:grpSpPr>
        <p:sp>
          <p:nvSpPr>
            <p:cNvPr id="43" name="5 - Παραλληλόγραμμο"/>
            <p:cNvSpPr/>
            <p:nvPr/>
          </p:nvSpPr>
          <p:spPr>
            <a:xfrm rot="16200000" flipH="1" flipV="1">
              <a:off x="3644257" y="1483442"/>
              <a:ext cx="640080" cy="548640"/>
            </a:xfrm>
            <a:prstGeom prst="parallelogram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l-GR">
                <a:solidFill>
                  <a:prstClr val="white"/>
                </a:solidFill>
              </a:endParaRPr>
            </a:p>
          </p:txBody>
        </p:sp>
        <p:sp>
          <p:nvSpPr>
            <p:cNvPr id="44" name="7 - Παραλληλόγραμμο"/>
            <p:cNvSpPr/>
            <p:nvPr/>
          </p:nvSpPr>
          <p:spPr>
            <a:xfrm rot="16200000" flipH="1" flipV="1">
              <a:off x="3655400" y="850423"/>
              <a:ext cx="640080" cy="548640"/>
            </a:xfrm>
            <a:prstGeom prst="parallelogram">
              <a:avLst/>
            </a:prstGeom>
            <a:solidFill>
              <a:srgbClr val="E43CD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l-GR">
                <a:solidFill>
                  <a:prstClr val="white"/>
                </a:solidFill>
              </a:endParaRPr>
            </a:p>
          </p:txBody>
        </p:sp>
        <p:sp>
          <p:nvSpPr>
            <p:cNvPr id="45" name="9 - Παραλληλόγραμμο"/>
            <p:cNvSpPr/>
            <p:nvPr/>
          </p:nvSpPr>
          <p:spPr>
            <a:xfrm rot="16200000" flipH="1" flipV="1">
              <a:off x="3646551" y="197320"/>
              <a:ext cx="640080" cy="548640"/>
            </a:xfrm>
            <a:prstGeom prst="parallelogram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l-GR">
                <a:solidFill>
                  <a:prstClr val="white"/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8879745" y="2438902"/>
            <a:ext cx="559783" cy="1926202"/>
            <a:chOff x="8040216" y="2432002"/>
            <a:chExt cx="559783" cy="1926202"/>
          </a:xfrm>
        </p:grpSpPr>
        <p:sp>
          <p:nvSpPr>
            <p:cNvPr id="46" name="5 - Παραλληλόγραμμο"/>
            <p:cNvSpPr/>
            <p:nvPr/>
          </p:nvSpPr>
          <p:spPr>
            <a:xfrm rot="16200000" flipH="1" flipV="1">
              <a:off x="7994496" y="3763844"/>
              <a:ext cx="640080" cy="548640"/>
            </a:xfrm>
            <a:prstGeom prst="parallelogram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l-GR">
                <a:solidFill>
                  <a:prstClr val="white"/>
                </a:solidFill>
              </a:endParaRPr>
            </a:p>
          </p:txBody>
        </p:sp>
        <p:sp>
          <p:nvSpPr>
            <p:cNvPr id="47" name="7 - Παραλληλόγραμμο"/>
            <p:cNvSpPr/>
            <p:nvPr/>
          </p:nvSpPr>
          <p:spPr>
            <a:xfrm rot="16200000" flipH="1" flipV="1">
              <a:off x="8005639" y="3130825"/>
              <a:ext cx="640080" cy="548640"/>
            </a:xfrm>
            <a:prstGeom prst="parallelogram">
              <a:avLst/>
            </a:prstGeom>
            <a:solidFill>
              <a:srgbClr val="E43CD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l-GR">
                <a:solidFill>
                  <a:prstClr val="white"/>
                </a:solidFill>
              </a:endParaRPr>
            </a:p>
          </p:txBody>
        </p:sp>
        <p:sp>
          <p:nvSpPr>
            <p:cNvPr id="48" name="9 - Παραλληλόγραμμο"/>
            <p:cNvSpPr/>
            <p:nvPr/>
          </p:nvSpPr>
          <p:spPr>
            <a:xfrm rot="16200000" flipH="1" flipV="1">
              <a:off x="7996790" y="2477722"/>
              <a:ext cx="640080" cy="548640"/>
            </a:xfrm>
            <a:prstGeom prst="parallelogram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l-GR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8890888" y="4608734"/>
            <a:ext cx="559783" cy="1926202"/>
            <a:chOff x="9685257" y="4075349"/>
            <a:chExt cx="559783" cy="1926202"/>
          </a:xfrm>
        </p:grpSpPr>
        <p:sp>
          <p:nvSpPr>
            <p:cNvPr id="49" name="5 - Παραλληλόγραμμο"/>
            <p:cNvSpPr/>
            <p:nvPr/>
          </p:nvSpPr>
          <p:spPr>
            <a:xfrm rot="16200000" flipH="1" flipV="1">
              <a:off x="9639537" y="5407191"/>
              <a:ext cx="640080" cy="548640"/>
            </a:xfrm>
            <a:prstGeom prst="parallelogram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l-GR">
                <a:solidFill>
                  <a:prstClr val="white"/>
                </a:solidFill>
              </a:endParaRPr>
            </a:p>
          </p:txBody>
        </p:sp>
        <p:sp>
          <p:nvSpPr>
            <p:cNvPr id="50" name="7 - Παραλληλόγραμμο"/>
            <p:cNvSpPr/>
            <p:nvPr/>
          </p:nvSpPr>
          <p:spPr>
            <a:xfrm rot="16200000" flipH="1" flipV="1">
              <a:off x="9650680" y="4774172"/>
              <a:ext cx="640080" cy="548640"/>
            </a:xfrm>
            <a:prstGeom prst="parallelogram">
              <a:avLst/>
            </a:prstGeom>
            <a:solidFill>
              <a:srgbClr val="E43CD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l-GR">
                <a:solidFill>
                  <a:prstClr val="white"/>
                </a:solidFill>
              </a:endParaRPr>
            </a:p>
          </p:txBody>
        </p:sp>
        <p:sp>
          <p:nvSpPr>
            <p:cNvPr id="51" name="9 - Παραλληλόγραμμο"/>
            <p:cNvSpPr/>
            <p:nvPr/>
          </p:nvSpPr>
          <p:spPr>
            <a:xfrm rot="16200000" flipH="1" flipV="1">
              <a:off x="9641831" y="4121069"/>
              <a:ext cx="640080" cy="548640"/>
            </a:xfrm>
            <a:prstGeom prst="parallelogram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l-GR">
                <a:solidFill>
                  <a:prstClr val="white"/>
                </a:solidFill>
              </a:endParaRPr>
            </a:p>
          </p:txBody>
        </p:sp>
      </p:grpSp>
      <p:pic>
        <p:nvPicPr>
          <p:cNvPr id="56" name="Picture 2" descr="https://thumbs.dreamstime.com/z/cartoon-colorful-light-bulbs-collection-isolated-white-background-eps-file-available-64257556.jpg?ct=jpeg"/>
          <p:cNvPicPr>
            <a:picLocks noChangeAspect="1" noChangeArrowheads="1"/>
          </p:cNvPicPr>
          <p:nvPr/>
        </p:nvPicPr>
        <p:blipFill>
          <a:blip r:embed="rId2" cstate="print"/>
          <a:srcRect t="3989" r="74801" b="58882"/>
          <a:stretch>
            <a:fillRect/>
          </a:stretch>
        </p:blipFill>
        <p:spPr bwMode="auto">
          <a:xfrm rot="5400000">
            <a:off x="7076237" y="687896"/>
            <a:ext cx="462694" cy="720080"/>
          </a:xfrm>
          <a:prstGeom prst="rect">
            <a:avLst/>
          </a:prstGeom>
          <a:noFill/>
        </p:spPr>
      </p:pic>
      <p:grpSp>
        <p:nvGrpSpPr>
          <p:cNvPr id="57" name="Group 56"/>
          <p:cNvGrpSpPr/>
          <p:nvPr/>
        </p:nvGrpSpPr>
        <p:grpSpPr>
          <a:xfrm>
            <a:off x="7699328" y="373360"/>
            <a:ext cx="769273" cy="1361296"/>
            <a:chOff x="1375176" y="450168"/>
            <a:chExt cx="769273" cy="1361296"/>
          </a:xfrm>
        </p:grpSpPr>
        <p:cxnSp>
          <p:nvCxnSpPr>
            <p:cNvPr id="58" name="Straight Connector 57"/>
            <p:cNvCxnSpPr/>
            <p:nvPr/>
          </p:nvCxnSpPr>
          <p:spPr>
            <a:xfrm flipV="1">
              <a:off x="1375176" y="450168"/>
              <a:ext cx="648072" cy="411736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V="1">
              <a:off x="1423522" y="1136406"/>
              <a:ext cx="720927" cy="1668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V="1">
              <a:off x="1394339" y="791680"/>
              <a:ext cx="720160" cy="262328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1394339" y="1284083"/>
              <a:ext cx="720160" cy="128693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1375176" y="1438489"/>
              <a:ext cx="731017" cy="372975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7 - Παραλληλόγραμμο"/>
          <p:cNvSpPr/>
          <p:nvPr/>
        </p:nvSpPr>
        <p:spPr>
          <a:xfrm rot="16200000" flipH="1" flipV="1">
            <a:off x="4287300" y="183565"/>
            <a:ext cx="664032" cy="548640"/>
          </a:xfrm>
          <a:prstGeom prst="parallelogram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64" name="7 - Παραλληλόγραμμο"/>
          <p:cNvSpPr/>
          <p:nvPr/>
        </p:nvSpPr>
        <p:spPr>
          <a:xfrm rot="16200000" flipH="1" flipV="1">
            <a:off x="4279047" y="909900"/>
            <a:ext cx="664032" cy="548640"/>
          </a:xfrm>
          <a:prstGeom prst="parallelogram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65" name="7 - Παραλληλόγραμμο"/>
          <p:cNvSpPr/>
          <p:nvPr/>
        </p:nvSpPr>
        <p:spPr>
          <a:xfrm rot="16200000" flipH="1" flipV="1">
            <a:off x="4267904" y="1602201"/>
            <a:ext cx="664032" cy="548640"/>
          </a:xfrm>
          <a:prstGeom prst="parallelogram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11264" name="Straight Arrow Connector 11263"/>
          <p:cNvCxnSpPr/>
          <p:nvPr/>
        </p:nvCxnSpPr>
        <p:spPr>
          <a:xfrm>
            <a:off x="3485093" y="440987"/>
            <a:ext cx="723288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7 - Παραλληλόγραμμο"/>
          <p:cNvSpPr/>
          <p:nvPr/>
        </p:nvSpPr>
        <p:spPr>
          <a:xfrm rot="16200000" flipH="1" flipV="1">
            <a:off x="10502800" y="147514"/>
            <a:ext cx="664032" cy="548640"/>
          </a:xfrm>
          <a:prstGeom prst="parallelogram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69" name="Straight Arrow Connector 68"/>
          <p:cNvCxnSpPr/>
          <p:nvPr/>
        </p:nvCxnSpPr>
        <p:spPr>
          <a:xfrm>
            <a:off x="3485093" y="1095560"/>
            <a:ext cx="723288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3485093" y="1811464"/>
            <a:ext cx="723288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3485093" y="3432721"/>
            <a:ext cx="723288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3485093" y="2759139"/>
            <a:ext cx="723288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3485093" y="4091099"/>
            <a:ext cx="723288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3485093" y="5047613"/>
            <a:ext cx="723288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3485093" y="5702186"/>
            <a:ext cx="723288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3485093" y="6418090"/>
            <a:ext cx="723288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7 - Παραλληλόγραμμο"/>
          <p:cNvSpPr/>
          <p:nvPr/>
        </p:nvSpPr>
        <p:spPr>
          <a:xfrm rot="16200000" flipH="1" flipV="1">
            <a:off x="4297199" y="2538592"/>
            <a:ext cx="664032" cy="548640"/>
          </a:xfrm>
          <a:prstGeom prst="parallelogram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78" name="7 - Παραλληλόγραμμο"/>
          <p:cNvSpPr/>
          <p:nvPr/>
        </p:nvSpPr>
        <p:spPr>
          <a:xfrm rot="16200000" flipH="1" flipV="1">
            <a:off x="4297199" y="3842985"/>
            <a:ext cx="664032" cy="548640"/>
          </a:xfrm>
          <a:prstGeom prst="parallelogram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79" name="7 - Παραλληλόγραμμο"/>
          <p:cNvSpPr/>
          <p:nvPr/>
        </p:nvSpPr>
        <p:spPr>
          <a:xfrm rot="16200000" flipH="1" flipV="1">
            <a:off x="4297199" y="4762196"/>
            <a:ext cx="664032" cy="548640"/>
          </a:xfrm>
          <a:prstGeom prst="parallelogram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80" name="7 - Παραλληλόγραμμο"/>
          <p:cNvSpPr/>
          <p:nvPr/>
        </p:nvSpPr>
        <p:spPr>
          <a:xfrm rot="16200000" flipH="1" flipV="1">
            <a:off x="4286056" y="5454497"/>
            <a:ext cx="664032" cy="548640"/>
          </a:xfrm>
          <a:prstGeom prst="parallelogram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81" name="9 - Παραλληλόγραμμο"/>
          <p:cNvSpPr/>
          <p:nvPr/>
        </p:nvSpPr>
        <p:spPr>
          <a:xfrm rot="16200000" flipH="1" flipV="1">
            <a:off x="4308548" y="3173313"/>
            <a:ext cx="663619" cy="548640"/>
          </a:xfrm>
          <a:prstGeom prst="parallelogram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 b="1">
              <a:solidFill>
                <a:prstClr val="white"/>
              </a:solidFill>
            </a:endParaRPr>
          </a:p>
        </p:txBody>
      </p:sp>
      <p:sp>
        <p:nvSpPr>
          <p:cNvPr id="82" name="11 - Παραλληλόγραμμο"/>
          <p:cNvSpPr/>
          <p:nvPr/>
        </p:nvSpPr>
        <p:spPr>
          <a:xfrm rot="16200000" flipH="1" flipV="1">
            <a:off x="4297405" y="6146591"/>
            <a:ext cx="663619" cy="548640"/>
          </a:xfrm>
          <a:prstGeom prst="parallelogram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83" name="Straight Arrow Connector 82"/>
          <p:cNvCxnSpPr/>
          <p:nvPr/>
        </p:nvCxnSpPr>
        <p:spPr>
          <a:xfrm>
            <a:off x="9696400" y="392239"/>
            <a:ext cx="723288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>
            <a:off x="9696400" y="1046812"/>
            <a:ext cx="723288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9696400" y="1762716"/>
            <a:ext cx="723288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>
            <a:off x="9696400" y="2634587"/>
            <a:ext cx="723288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>
            <a:off x="9696400" y="3289160"/>
            <a:ext cx="723288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>
            <a:off x="9696400" y="4005064"/>
            <a:ext cx="723288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>
            <a:off x="9696400" y="4938843"/>
            <a:ext cx="723288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>
            <a:off x="9696400" y="5593416"/>
            <a:ext cx="723288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>
            <a:off x="9696400" y="6309320"/>
            <a:ext cx="723288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7 - Παραλληλόγραμμο"/>
          <p:cNvSpPr/>
          <p:nvPr/>
        </p:nvSpPr>
        <p:spPr>
          <a:xfrm rot="16200000" flipH="1" flipV="1">
            <a:off x="10502800" y="832153"/>
            <a:ext cx="664032" cy="548640"/>
          </a:xfrm>
          <a:prstGeom prst="parallelogram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93" name="7 - Παραλληλόγραμμο"/>
          <p:cNvSpPr/>
          <p:nvPr/>
        </p:nvSpPr>
        <p:spPr>
          <a:xfrm rot="16200000" flipH="1" flipV="1">
            <a:off x="10505652" y="1513077"/>
            <a:ext cx="664032" cy="548640"/>
          </a:xfrm>
          <a:prstGeom prst="parallelogram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11267" name="Straight Connector 11266"/>
          <p:cNvCxnSpPr/>
          <p:nvPr/>
        </p:nvCxnSpPr>
        <p:spPr>
          <a:xfrm>
            <a:off x="0" y="2348880"/>
            <a:ext cx="12072664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0" y="4509120"/>
            <a:ext cx="12072664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2" descr="https://thumbs.dreamstime.com/z/cartoon-colorful-light-bulbs-collection-isolated-white-background-eps-file-available-64257556.jpg?ct=jpeg"/>
          <p:cNvPicPr>
            <a:picLocks noChangeAspect="1" noChangeArrowheads="1"/>
          </p:cNvPicPr>
          <p:nvPr/>
        </p:nvPicPr>
        <p:blipFill>
          <a:blip r:embed="rId3" cstate="print"/>
          <a:srcRect l="49769" t="50959" r="25661" b="11465"/>
          <a:stretch>
            <a:fillRect/>
          </a:stretch>
        </p:blipFill>
        <p:spPr bwMode="auto">
          <a:xfrm rot="5400000">
            <a:off x="7000540" y="3068093"/>
            <a:ext cx="445710" cy="720000"/>
          </a:xfrm>
          <a:prstGeom prst="rect">
            <a:avLst/>
          </a:prstGeom>
          <a:noFill/>
        </p:spPr>
      </p:pic>
      <p:grpSp>
        <p:nvGrpSpPr>
          <p:cNvPr id="98" name="Group 97"/>
          <p:cNvGrpSpPr/>
          <p:nvPr/>
        </p:nvGrpSpPr>
        <p:grpSpPr>
          <a:xfrm>
            <a:off x="7673506" y="2747445"/>
            <a:ext cx="769273" cy="1361296"/>
            <a:chOff x="1375176" y="450168"/>
            <a:chExt cx="769273" cy="1361296"/>
          </a:xfrm>
        </p:grpSpPr>
        <p:cxnSp>
          <p:nvCxnSpPr>
            <p:cNvPr id="99" name="Straight Connector 98"/>
            <p:cNvCxnSpPr/>
            <p:nvPr/>
          </p:nvCxnSpPr>
          <p:spPr>
            <a:xfrm flipV="1">
              <a:off x="1375176" y="450168"/>
              <a:ext cx="648072" cy="411736"/>
            </a:xfrm>
            <a:prstGeom prst="line">
              <a:avLst/>
            </a:prstGeom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flipV="1">
              <a:off x="1423522" y="1136406"/>
              <a:ext cx="720927" cy="16680"/>
            </a:xfrm>
            <a:prstGeom prst="line">
              <a:avLst/>
            </a:prstGeom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V="1">
              <a:off x="1394339" y="791680"/>
              <a:ext cx="720160" cy="262328"/>
            </a:xfrm>
            <a:prstGeom prst="line">
              <a:avLst/>
            </a:prstGeom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1394339" y="1284083"/>
              <a:ext cx="720160" cy="128693"/>
            </a:xfrm>
            <a:prstGeom prst="line">
              <a:avLst/>
            </a:prstGeom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1375176" y="1438489"/>
              <a:ext cx="731017" cy="372975"/>
            </a:xfrm>
            <a:prstGeom prst="line">
              <a:avLst/>
            </a:prstGeom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4" name="Picture 2" descr="https://thumbs.dreamstime.com/z/cartoon-colorful-light-bulbs-collection-isolated-white-background-eps-file-available-64257556.jpg?ct=jpeg"/>
          <p:cNvPicPr>
            <a:picLocks noChangeAspect="1" noChangeArrowheads="1"/>
          </p:cNvPicPr>
          <p:nvPr/>
        </p:nvPicPr>
        <p:blipFill>
          <a:blip r:embed="rId4" cstate="print"/>
          <a:srcRect t="50959" r="75273" b="11465"/>
          <a:stretch>
            <a:fillRect/>
          </a:stretch>
        </p:blipFill>
        <p:spPr bwMode="auto">
          <a:xfrm rot="5400000">
            <a:off x="6906376" y="5278334"/>
            <a:ext cx="448564" cy="720000"/>
          </a:xfrm>
          <a:prstGeom prst="rect">
            <a:avLst/>
          </a:prstGeom>
          <a:noFill/>
        </p:spPr>
      </p:pic>
      <p:grpSp>
        <p:nvGrpSpPr>
          <p:cNvPr id="105" name="Group 104"/>
          <p:cNvGrpSpPr/>
          <p:nvPr/>
        </p:nvGrpSpPr>
        <p:grpSpPr>
          <a:xfrm>
            <a:off x="7665606" y="4957686"/>
            <a:ext cx="769273" cy="1361296"/>
            <a:chOff x="1375176" y="450168"/>
            <a:chExt cx="769273" cy="1361296"/>
          </a:xfrm>
        </p:grpSpPr>
        <p:cxnSp>
          <p:nvCxnSpPr>
            <p:cNvPr id="106" name="Straight Connector 105"/>
            <p:cNvCxnSpPr/>
            <p:nvPr/>
          </p:nvCxnSpPr>
          <p:spPr>
            <a:xfrm flipV="1">
              <a:off x="1375176" y="450168"/>
              <a:ext cx="648072" cy="411736"/>
            </a:xfrm>
            <a:prstGeom prst="line">
              <a:avLst/>
            </a:prstGeom>
            <a:ln w="317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flipV="1">
              <a:off x="1423522" y="1136406"/>
              <a:ext cx="720927" cy="16680"/>
            </a:xfrm>
            <a:prstGeom prst="line">
              <a:avLst/>
            </a:prstGeom>
            <a:ln w="317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V="1">
              <a:off x="1394339" y="791680"/>
              <a:ext cx="720160" cy="262328"/>
            </a:xfrm>
            <a:prstGeom prst="line">
              <a:avLst/>
            </a:prstGeom>
            <a:ln w="317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1394339" y="1284083"/>
              <a:ext cx="720160" cy="128693"/>
            </a:xfrm>
            <a:prstGeom prst="line">
              <a:avLst/>
            </a:prstGeom>
            <a:ln w="317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1375176" y="1438489"/>
              <a:ext cx="731017" cy="372975"/>
            </a:xfrm>
            <a:prstGeom prst="line">
              <a:avLst/>
            </a:prstGeom>
            <a:ln w="317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1" name="9 - Παραλληλόγραμμο"/>
          <p:cNvSpPr/>
          <p:nvPr/>
        </p:nvSpPr>
        <p:spPr>
          <a:xfrm rot="16200000" flipH="1" flipV="1">
            <a:off x="10589506" y="2507508"/>
            <a:ext cx="663619" cy="548640"/>
          </a:xfrm>
          <a:prstGeom prst="parallelogram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 b="1">
              <a:solidFill>
                <a:prstClr val="white"/>
              </a:solidFill>
            </a:endParaRPr>
          </a:p>
        </p:txBody>
      </p:sp>
      <p:sp>
        <p:nvSpPr>
          <p:cNvPr id="112" name="9 - Παραλληλόγραμμο"/>
          <p:cNvSpPr/>
          <p:nvPr/>
        </p:nvSpPr>
        <p:spPr>
          <a:xfrm rot="16200000" flipH="1" flipV="1">
            <a:off x="10589506" y="3749901"/>
            <a:ext cx="663619" cy="548640"/>
          </a:xfrm>
          <a:prstGeom prst="parallelogram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 b="1">
              <a:solidFill>
                <a:prstClr val="white"/>
              </a:solidFill>
            </a:endParaRPr>
          </a:p>
        </p:txBody>
      </p:sp>
      <p:sp>
        <p:nvSpPr>
          <p:cNvPr id="113" name="11 - Παραλληλόγραμμο"/>
          <p:cNvSpPr/>
          <p:nvPr/>
        </p:nvSpPr>
        <p:spPr>
          <a:xfrm rot="16200000" flipH="1" flipV="1">
            <a:off x="10616777" y="4678244"/>
            <a:ext cx="663619" cy="548640"/>
          </a:xfrm>
          <a:prstGeom prst="parallelogram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114" name="11 - Παραλληλόγραμμο"/>
          <p:cNvSpPr/>
          <p:nvPr/>
        </p:nvSpPr>
        <p:spPr>
          <a:xfrm rot="16200000" flipH="1" flipV="1">
            <a:off x="10616777" y="5377944"/>
            <a:ext cx="663619" cy="548640"/>
          </a:xfrm>
          <a:prstGeom prst="parallelogram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115" name="7 - Παραλληλόγραμμο"/>
          <p:cNvSpPr/>
          <p:nvPr/>
        </p:nvSpPr>
        <p:spPr>
          <a:xfrm rot="16200000" flipH="1" flipV="1">
            <a:off x="10598148" y="3128705"/>
            <a:ext cx="664032" cy="548640"/>
          </a:xfrm>
          <a:prstGeom prst="parallelogram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116" name="7 - Παραλληλόγραμμο"/>
          <p:cNvSpPr/>
          <p:nvPr/>
        </p:nvSpPr>
        <p:spPr>
          <a:xfrm rot="16200000" flipH="1" flipV="1">
            <a:off x="10616571" y="6096330"/>
            <a:ext cx="664032" cy="548640"/>
          </a:xfrm>
          <a:prstGeom prst="parallelogram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99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Παραλληλόγραμμο"/>
          <p:cNvSpPr/>
          <p:nvPr/>
        </p:nvSpPr>
        <p:spPr>
          <a:xfrm rot="16200000" flipH="1" flipV="1">
            <a:off x="2581920" y="127620"/>
            <a:ext cx="664032" cy="548640"/>
          </a:xfrm>
          <a:prstGeom prst="parallelogram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10" name="9 - Παραλληλόγραμμο"/>
          <p:cNvSpPr/>
          <p:nvPr/>
        </p:nvSpPr>
        <p:spPr>
          <a:xfrm rot="16200000" flipH="1" flipV="1">
            <a:off x="2590975" y="785962"/>
            <a:ext cx="663619" cy="548640"/>
          </a:xfrm>
          <a:prstGeom prst="parallelogram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12" name="11 - Παραλληλόγραμμο"/>
          <p:cNvSpPr/>
          <p:nvPr/>
        </p:nvSpPr>
        <p:spPr>
          <a:xfrm rot="16200000" flipH="1" flipV="1">
            <a:off x="2590975" y="1471672"/>
            <a:ext cx="663619" cy="548640"/>
          </a:xfrm>
          <a:prstGeom prst="parallelogram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prstClr val="white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375176" y="450168"/>
            <a:ext cx="769273" cy="1361296"/>
            <a:chOff x="1375176" y="450168"/>
            <a:chExt cx="769273" cy="1361296"/>
          </a:xfrm>
        </p:grpSpPr>
        <p:cxnSp>
          <p:nvCxnSpPr>
            <p:cNvPr id="3" name="Straight Connector 2"/>
            <p:cNvCxnSpPr/>
            <p:nvPr/>
          </p:nvCxnSpPr>
          <p:spPr>
            <a:xfrm flipV="1">
              <a:off x="1375176" y="450168"/>
              <a:ext cx="648072" cy="411736"/>
            </a:xfrm>
            <a:prstGeom prst="line">
              <a:avLst/>
            </a:prstGeom>
            <a:ln w="31750">
              <a:solidFill>
                <a:srgbClr val="97E0F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1423522" y="1136406"/>
              <a:ext cx="720927" cy="16680"/>
            </a:xfrm>
            <a:prstGeom prst="line">
              <a:avLst/>
            </a:prstGeom>
            <a:ln w="31750">
              <a:solidFill>
                <a:srgbClr val="97E0F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1394339" y="791680"/>
              <a:ext cx="720160" cy="262328"/>
            </a:xfrm>
            <a:prstGeom prst="line">
              <a:avLst/>
            </a:prstGeom>
            <a:ln w="31750">
              <a:solidFill>
                <a:srgbClr val="97E0F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394339" y="1284083"/>
              <a:ext cx="720160" cy="128693"/>
            </a:xfrm>
            <a:prstGeom prst="line">
              <a:avLst/>
            </a:prstGeom>
            <a:ln w="31750">
              <a:solidFill>
                <a:srgbClr val="97E0F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375176" y="1438489"/>
              <a:ext cx="731017" cy="372975"/>
            </a:xfrm>
            <a:prstGeom prst="line">
              <a:avLst/>
            </a:prstGeom>
            <a:ln w="31750">
              <a:solidFill>
                <a:srgbClr val="97E0F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1518340" y="5056794"/>
            <a:ext cx="769273" cy="1361296"/>
            <a:chOff x="1375176" y="450168"/>
            <a:chExt cx="769273" cy="1361296"/>
          </a:xfrm>
        </p:grpSpPr>
        <p:cxnSp>
          <p:nvCxnSpPr>
            <p:cNvPr id="26" name="Straight Connector 25"/>
            <p:cNvCxnSpPr/>
            <p:nvPr/>
          </p:nvCxnSpPr>
          <p:spPr>
            <a:xfrm flipV="1">
              <a:off x="1375176" y="450168"/>
              <a:ext cx="648072" cy="411736"/>
            </a:xfrm>
            <a:prstGeom prst="line">
              <a:avLst/>
            </a:prstGeom>
            <a:ln w="31750">
              <a:solidFill>
                <a:srgbClr val="FEE1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1423522" y="1136406"/>
              <a:ext cx="720927" cy="16680"/>
            </a:xfrm>
            <a:prstGeom prst="line">
              <a:avLst/>
            </a:prstGeom>
            <a:ln w="31750">
              <a:solidFill>
                <a:srgbClr val="FEE1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1394339" y="791680"/>
              <a:ext cx="720160" cy="262328"/>
            </a:xfrm>
            <a:prstGeom prst="line">
              <a:avLst/>
            </a:prstGeom>
            <a:ln w="31750">
              <a:solidFill>
                <a:srgbClr val="FEE1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1394339" y="1284083"/>
              <a:ext cx="720160" cy="128693"/>
            </a:xfrm>
            <a:prstGeom prst="line">
              <a:avLst/>
            </a:prstGeom>
            <a:ln w="31750">
              <a:solidFill>
                <a:srgbClr val="FEE1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375176" y="1438489"/>
              <a:ext cx="731017" cy="372975"/>
            </a:xfrm>
            <a:prstGeom prst="line">
              <a:avLst/>
            </a:prstGeom>
            <a:ln w="31750">
              <a:solidFill>
                <a:srgbClr val="FEE1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1433612" y="2729803"/>
            <a:ext cx="769273" cy="1361296"/>
            <a:chOff x="1375176" y="450168"/>
            <a:chExt cx="769273" cy="1361296"/>
          </a:xfrm>
        </p:grpSpPr>
        <p:cxnSp>
          <p:nvCxnSpPr>
            <p:cNvPr id="32" name="Straight Connector 31"/>
            <p:cNvCxnSpPr/>
            <p:nvPr/>
          </p:nvCxnSpPr>
          <p:spPr>
            <a:xfrm flipV="1">
              <a:off x="1375176" y="450168"/>
              <a:ext cx="648072" cy="411736"/>
            </a:xfrm>
            <a:prstGeom prst="line">
              <a:avLst/>
            </a:prstGeom>
            <a:ln w="31750">
              <a:solidFill>
                <a:srgbClr val="DF33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1423522" y="1136406"/>
              <a:ext cx="720927" cy="16680"/>
            </a:xfrm>
            <a:prstGeom prst="line">
              <a:avLst/>
            </a:prstGeom>
            <a:ln w="31750">
              <a:solidFill>
                <a:srgbClr val="DF33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1394339" y="791680"/>
              <a:ext cx="720160" cy="262328"/>
            </a:xfrm>
            <a:prstGeom prst="line">
              <a:avLst/>
            </a:prstGeom>
            <a:ln w="31750">
              <a:solidFill>
                <a:srgbClr val="DF33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1394339" y="1284083"/>
              <a:ext cx="720160" cy="128693"/>
            </a:xfrm>
            <a:prstGeom prst="line">
              <a:avLst/>
            </a:prstGeom>
            <a:ln w="31750">
              <a:solidFill>
                <a:srgbClr val="DF33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1375176" y="1438489"/>
              <a:ext cx="731017" cy="372975"/>
            </a:xfrm>
            <a:prstGeom prst="line">
              <a:avLst/>
            </a:prstGeom>
            <a:ln w="31750">
              <a:solidFill>
                <a:srgbClr val="DF33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7 - Παραλληλόγραμμο"/>
          <p:cNvSpPr/>
          <p:nvPr/>
        </p:nvSpPr>
        <p:spPr>
          <a:xfrm rot="16200000" flipH="1" flipV="1">
            <a:off x="2629706" y="2484820"/>
            <a:ext cx="664032" cy="548640"/>
          </a:xfrm>
          <a:prstGeom prst="parallelogram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 b="1">
              <a:solidFill>
                <a:prstClr val="white"/>
              </a:solidFill>
            </a:endParaRPr>
          </a:p>
        </p:txBody>
      </p:sp>
      <p:sp>
        <p:nvSpPr>
          <p:cNvPr id="38" name="9 - Παραλληλόγραμμο"/>
          <p:cNvSpPr/>
          <p:nvPr/>
        </p:nvSpPr>
        <p:spPr>
          <a:xfrm rot="16200000" flipH="1" flipV="1">
            <a:off x="2629912" y="3147013"/>
            <a:ext cx="663619" cy="548640"/>
          </a:xfrm>
          <a:prstGeom prst="parallelogram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 b="1">
              <a:solidFill>
                <a:prstClr val="white"/>
              </a:solidFill>
            </a:endParaRPr>
          </a:p>
        </p:txBody>
      </p:sp>
      <p:sp>
        <p:nvSpPr>
          <p:cNvPr id="39" name="11 - Παραλληλόγραμμο"/>
          <p:cNvSpPr/>
          <p:nvPr/>
        </p:nvSpPr>
        <p:spPr>
          <a:xfrm rot="16200000" flipH="1" flipV="1">
            <a:off x="2629912" y="3816779"/>
            <a:ext cx="663619" cy="548640"/>
          </a:xfrm>
          <a:prstGeom prst="parallelogram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 b="1">
              <a:solidFill>
                <a:prstClr val="white"/>
              </a:solidFill>
            </a:endParaRPr>
          </a:p>
        </p:txBody>
      </p:sp>
      <p:sp>
        <p:nvSpPr>
          <p:cNvPr id="40" name="7 - Παραλληλόγραμμο"/>
          <p:cNvSpPr/>
          <p:nvPr/>
        </p:nvSpPr>
        <p:spPr>
          <a:xfrm rot="16200000" flipH="1" flipV="1">
            <a:off x="2629706" y="4762196"/>
            <a:ext cx="664032" cy="548640"/>
          </a:xfrm>
          <a:prstGeom prst="parallelogram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41" name="9 - Παραλληλόγραμμο"/>
          <p:cNvSpPr/>
          <p:nvPr/>
        </p:nvSpPr>
        <p:spPr>
          <a:xfrm rot="16200000" flipH="1" flipV="1">
            <a:off x="2619780" y="5432504"/>
            <a:ext cx="663619" cy="548640"/>
          </a:xfrm>
          <a:prstGeom prst="parallelogram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42" name="11 - Παραλληλόγραμμο"/>
          <p:cNvSpPr/>
          <p:nvPr/>
        </p:nvSpPr>
        <p:spPr>
          <a:xfrm rot="16200000" flipH="1" flipV="1">
            <a:off x="2629912" y="6102605"/>
            <a:ext cx="663619" cy="548640"/>
          </a:xfrm>
          <a:prstGeom prst="parallelogram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prstClr val="white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8873185" y="69924"/>
            <a:ext cx="559783" cy="1926202"/>
            <a:chOff x="3689977" y="151600"/>
            <a:chExt cx="559783" cy="1926202"/>
          </a:xfrm>
        </p:grpSpPr>
        <p:sp>
          <p:nvSpPr>
            <p:cNvPr id="43" name="5 - Παραλληλόγραμμο"/>
            <p:cNvSpPr/>
            <p:nvPr/>
          </p:nvSpPr>
          <p:spPr>
            <a:xfrm rot="16200000" flipH="1" flipV="1">
              <a:off x="3644257" y="1483442"/>
              <a:ext cx="640080" cy="548640"/>
            </a:xfrm>
            <a:prstGeom prst="parallelogram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l-GR">
                <a:solidFill>
                  <a:prstClr val="white"/>
                </a:solidFill>
              </a:endParaRPr>
            </a:p>
          </p:txBody>
        </p:sp>
        <p:sp>
          <p:nvSpPr>
            <p:cNvPr id="44" name="7 - Παραλληλόγραμμο"/>
            <p:cNvSpPr/>
            <p:nvPr/>
          </p:nvSpPr>
          <p:spPr>
            <a:xfrm rot="16200000" flipH="1" flipV="1">
              <a:off x="3655400" y="850423"/>
              <a:ext cx="640080" cy="548640"/>
            </a:xfrm>
            <a:prstGeom prst="parallelogram">
              <a:avLst/>
            </a:prstGeom>
            <a:solidFill>
              <a:srgbClr val="E43CD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l-GR">
                <a:solidFill>
                  <a:prstClr val="white"/>
                </a:solidFill>
              </a:endParaRPr>
            </a:p>
          </p:txBody>
        </p:sp>
        <p:sp>
          <p:nvSpPr>
            <p:cNvPr id="45" name="9 - Παραλληλόγραμμο"/>
            <p:cNvSpPr/>
            <p:nvPr/>
          </p:nvSpPr>
          <p:spPr>
            <a:xfrm rot="16200000" flipH="1" flipV="1">
              <a:off x="3646551" y="197320"/>
              <a:ext cx="640080" cy="548640"/>
            </a:xfrm>
            <a:prstGeom prst="parallelogram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l-GR">
                <a:solidFill>
                  <a:prstClr val="white"/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8879745" y="2438902"/>
            <a:ext cx="559783" cy="1926202"/>
            <a:chOff x="8040216" y="2432002"/>
            <a:chExt cx="559783" cy="1926202"/>
          </a:xfrm>
        </p:grpSpPr>
        <p:sp>
          <p:nvSpPr>
            <p:cNvPr id="46" name="5 - Παραλληλόγραμμο"/>
            <p:cNvSpPr/>
            <p:nvPr/>
          </p:nvSpPr>
          <p:spPr>
            <a:xfrm rot="16200000" flipH="1" flipV="1">
              <a:off x="7994496" y="3763844"/>
              <a:ext cx="640080" cy="548640"/>
            </a:xfrm>
            <a:prstGeom prst="parallelogram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l-GR">
                <a:solidFill>
                  <a:prstClr val="white"/>
                </a:solidFill>
              </a:endParaRPr>
            </a:p>
          </p:txBody>
        </p:sp>
        <p:sp>
          <p:nvSpPr>
            <p:cNvPr id="47" name="7 - Παραλληλόγραμμο"/>
            <p:cNvSpPr/>
            <p:nvPr/>
          </p:nvSpPr>
          <p:spPr>
            <a:xfrm rot="16200000" flipH="1" flipV="1">
              <a:off x="8005639" y="3130825"/>
              <a:ext cx="640080" cy="548640"/>
            </a:xfrm>
            <a:prstGeom prst="parallelogram">
              <a:avLst/>
            </a:prstGeom>
            <a:solidFill>
              <a:srgbClr val="E43CD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l-GR">
                <a:solidFill>
                  <a:prstClr val="white"/>
                </a:solidFill>
              </a:endParaRPr>
            </a:p>
          </p:txBody>
        </p:sp>
        <p:sp>
          <p:nvSpPr>
            <p:cNvPr id="48" name="9 - Παραλληλόγραμμο"/>
            <p:cNvSpPr/>
            <p:nvPr/>
          </p:nvSpPr>
          <p:spPr>
            <a:xfrm rot="16200000" flipH="1" flipV="1">
              <a:off x="7996790" y="2477722"/>
              <a:ext cx="640080" cy="548640"/>
            </a:xfrm>
            <a:prstGeom prst="parallelogram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l-GR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8890888" y="4608734"/>
            <a:ext cx="559783" cy="1926202"/>
            <a:chOff x="9685257" y="4075349"/>
            <a:chExt cx="559783" cy="1926202"/>
          </a:xfrm>
        </p:grpSpPr>
        <p:sp>
          <p:nvSpPr>
            <p:cNvPr id="49" name="5 - Παραλληλόγραμμο"/>
            <p:cNvSpPr/>
            <p:nvPr/>
          </p:nvSpPr>
          <p:spPr>
            <a:xfrm rot="16200000" flipH="1" flipV="1">
              <a:off x="9639537" y="5407191"/>
              <a:ext cx="640080" cy="548640"/>
            </a:xfrm>
            <a:prstGeom prst="parallelogram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l-GR">
                <a:solidFill>
                  <a:prstClr val="white"/>
                </a:solidFill>
              </a:endParaRPr>
            </a:p>
          </p:txBody>
        </p:sp>
        <p:sp>
          <p:nvSpPr>
            <p:cNvPr id="50" name="7 - Παραλληλόγραμμο"/>
            <p:cNvSpPr/>
            <p:nvPr/>
          </p:nvSpPr>
          <p:spPr>
            <a:xfrm rot="16200000" flipH="1" flipV="1">
              <a:off x="9650680" y="4774172"/>
              <a:ext cx="640080" cy="548640"/>
            </a:xfrm>
            <a:prstGeom prst="parallelogram">
              <a:avLst/>
            </a:prstGeom>
            <a:solidFill>
              <a:srgbClr val="E43CD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l-GR">
                <a:solidFill>
                  <a:prstClr val="white"/>
                </a:solidFill>
              </a:endParaRPr>
            </a:p>
          </p:txBody>
        </p:sp>
        <p:sp>
          <p:nvSpPr>
            <p:cNvPr id="51" name="9 - Παραλληλόγραμμο"/>
            <p:cNvSpPr/>
            <p:nvPr/>
          </p:nvSpPr>
          <p:spPr>
            <a:xfrm rot="16200000" flipH="1" flipV="1">
              <a:off x="9641831" y="4121069"/>
              <a:ext cx="640080" cy="548640"/>
            </a:xfrm>
            <a:prstGeom prst="parallelogram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l-GR">
                <a:solidFill>
                  <a:prstClr val="white"/>
                </a:solidFill>
              </a:endParaRPr>
            </a:p>
          </p:txBody>
        </p:sp>
      </p:grpSp>
      <p:sp>
        <p:nvSpPr>
          <p:cNvPr id="64" name="7 - Παραλληλόγραμμο"/>
          <p:cNvSpPr/>
          <p:nvPr/>
        </p:nvSpPr>
        <p:spPr>
          <a:xfrm rot="16200000" flipH="1" flipV="1">
            <a:off x="4274518" y="122136"/>
            <a:ext cx="664032" cy="548640"/>
          </a:xfrm>
          <a:prstGeom prst="parallelogram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11264" name="Straight Arrow Connector 11263"/>
          <p:cNvCxnSpPr/>
          <p:nvPr/>
        </p:nvCxnSpPr>
        <p:spPr>
          <a:xfrm>
            <a:off x="3485093" y="440987"/>
            <a:ext cx="723288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3485093" y="1095560"/>
            <a:ext cx="723288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3485093" y="1811464"/>
            <a:ext cx="723288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3485093" y="3432721"/>
            <a:ext cx="723288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3485093" y="2759139"/>
            <a:ext cx="723288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3485093" y="4091099"/>
            <a:ext cx="723288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3485093" y="5047613"/>
            <a:ext cx="723288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3485093" y="5702186"/>
            <a:ext cx="723288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3485093" y="6418090"/>
            <a:ext cx="723288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7 - Παραλληλόγραμμο"/>
          <p:cNvSpPr/>
          <p:nvPr/>
        </p:nvSpPr>
        <p:spPr>
          <a:xfrm rot="16200000" flipH="1" flipV="1">
            <a:off x="4303816" y="6152296"/>
            <a:ext cx="664032" cy="548640"/>
          </a:xfrm>
          <a:prstGeom prst="parallelogram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83" name="Straight Arrow Connector 82"/>
          <p:cNvCxnSpPr/>
          <p:nvPr/>
        </p:nvCxnSpPr>
        <p:spPr>
          <a:xfrm>
            <a:off x="9696400" y="392239"/>
            <a:ext cx="723288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>
            <a:off x="9696400" y="1046812"/>
            <a:ext cx="723288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9696400" y="1762716"/>
            <a:ext cx="723288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>
            <a:off x="9696400" y="2634587"/>
            <a:ext cx="723288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>
            <a:off x="9696400" y="3289160"/>
            <a:ext cx="723288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>
            <a:off x="9696400" y="4005064"/>
            <a:ext cx="723288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>
            <a:off x="9696400" y="4938843"/>
            <a:ext cx="723288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>
            <a:off x="9696400" y="5593416"/>
            <a:ext cx="723288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>
            <a:off x="9696400" y="6309320"/>
            <a:ext cx="723288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67" name="Straight Connector 11266"/>
          <p:cNvCxnSpPr/>
          <p:nvPr/>
        </p:nvCxnSpPr>
        <p:spPr>
          <a:xfrm>
            <a:off x="0" y="2348880"/>
            <a:ext cx="12072664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0" y="4509120"/>
            <a:ext cx="12072664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7" name="Picture 116" descr="https://thumbs.dreamstime.com/z/cartoon-colorful-light-bulbs-collection-isolated-white-background-eps-file-available-64257556.jpg?ct=jpeg"/>
          <p:cNvPicPr>
            <a:picLocks noChangeAspect="1" noChangeArrowheads="1"/>
          </p:cNvPicPr>
          <p:nvPr/>
        </p:nvPicPr>
        <p:blipFill>
          <a:blip r:embed="rId2" cstate="print"/>
          <a:srcRect l="74811" t="3542" b="56198"/>
          <a:stretch>
            <a:fillRect/>
          </a:stretch>
        </p:blipFill>
        <p:spPr bwMode="auto">
          <a:xfrm rot="5400000">
            <a:off x="774217" y="777536"/>
            <a:ext cx="433310" cy="731520"/>
          </a:xfrm>
          <a:prstGeom prst="rect">
            <a:avLst/>
          </a:prstGeom>
          <a:noFill/>
        </p:spPr>
      </p:pic>
      <p:pic>
        <p:nvPicPr>
          <p:cNvPr id="118" name="Picture 2" descr="https://thumbs.dreamstime.com/z/cartoon-colorful-light-bulbs-collection-isolated-white-background-eps-file-available-64257556.jpg?ct=jpeg"/>
          <p:cNvPicPr>
            <a:picLocks noChangeAspect="1" noChangeArrowheads="1"/>
          </p:cNvPicPr>
          <p:nvPr/>
        </p:nvPicPr>
        <p:blipFill>
          <a:blip r:embed="rId2" cstate="print"/>
          <a:srcRect l="49769" t="3542" r="24716" b="56198"/>
          <a:stretch>
            <a:fillRect/>
          </a:stretch>
        </p:blipFill>
        <p:spPr bwMode="auto">
          <a:xfrm rot="5400000">
            <a:off x="850128" y="5341869"/>
            <a:ext cx="438912" cy="731520"/>
          </a:xfrm>
          <a:prstGeom prst="rect">
            <a:avLst/>
          </a:prstGeom>
          <a:noFill/>
        </p:spPr>
      </p:pic>
      <p:pic>
        <p:nvPicPr>
          <p:cNvPr id="119" name="Picture 2" descr="https://thumbs.dreamstime.com/z/cartoon-colorful-light-bulbs-collection-isolated-white-background-eps-file-available-64257556.jpg?ct=jpeg"/>
          <p:cNvPicPr>
            <a:picLocks noChangeAspect="1" noChangeArrowheads="1"/>
          </p:cNvPicPr>
          <p:nvPr/>
        </p:nvPicPr>
        <p:blipFill>
          <a:blip r:embed="rId2" cstate="print"/>
          <a:srcRect l="24727" t="50512" r="49758" b="11465"/>
          <a:stretch>
            <a:fillRect/>
          </a:stretch>
        </p:blipFill>
        <p:spPr bwMode="auto">
          <a:xfrm rot="5400000">
            <a:off x="834816" y="3120409"/>
            <a:ext cx="457412" cy="720000"/>
          </a:xfrm>
          <a:prstGeom prst="rect">
            <a:avLst/>
          </a:prstGeom>
          <a:noFill/>
        </p:spPr>
      </p:pic>
      <p:grpSp>
        <p:nvGrpSpPr>
          <p:cNvPr id="120" name="Group 119"/>
          <p:cNvGrpSpPr/>
          <p:nvPr/>
        </p:nvGrpSpPr>
        <p:grpSpPr>
          <a:xfrm>
            <a:off x="7811480" y="310202"/>
            <a:ext cx="769273" cy="1361296"/>
            <a:chOff x="1375176" y="450168"/>
            <a:chExt cx="769273" cy="1361296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1375176" y="450168"/>
              <a:ext cx="648072" cy="411736"/>
            </a:xfrm>
            <a:prstGeom prst="line">
              <a:avLst/>
            </a:prstGeom>
            <a:ln w="31750">
              <a:solidFill>
                <a:srgbClr val="97E0F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 flipV="1">
              <a:off x="1423522" y="1136406"/>
              <a:ext cx="720927" cy="16680"/>
            </a:xfrm>
            <a:prstGeom prst="line">
              <a:avLst/>
            </a:prstGeom>
            <a:ln w="31750">
              <a:solidFill>
                <a:srgbClr val="97E0F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flipV="1">
              <a:off x="1394339" y="791680"/>
              <a:ext cx="720160" cy="262328"/>
            </a:xfrm>
            <a:prstGeom prst="line">
              <a:avLst/>
            </a:prstGeom>
            <a:ln w="31750">
              <a:solidFill>
                <a:srgbClr val="97E0F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>
              <a:off x="1394339" y="1284083"/>
              <a:ext cx="720160" cy="128693"/>
            </a:xfrm>
            <a:prstGeom prst="line">
              <a:avLst/>
            </a:prstGeom>
            <a:ln w="31750">
              <a:solidFill>
                <a:srgbClr val="97E0F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>
              <a:off x="1375176" y="1438489"/>
              <a:ext cx="731017" cy="372975"/>
            </a:xfrm>
            <a:prstGeom prst="line">
              <a:avLst/>
            </a:prstGeom>
            <a:ln w="31750">
              <a:solidFill>
                <a:srgbClr val="97E0F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6" name="Group 125"/>
          <p:cNvGrpSpPr/>
          <p:nvPr/>
        </p:nvGrpSpPr>
        <p:grpSpPr>
          <a:xfrm>
            <a:off x="7906298" y="4918729"/>
            <a:ext cx="769273" cy="1361296"/>
            <a:chOff x="1375176" y="450168"/>
            <a:chExt cx="769273" cy="1361296"/>
          </a:xfrm>
        </p:grpSpPr>
        <p:cxnSp>
          <p:nvCxnSpPr>
            <p:cNvPr id="127" name="Straight Connector 126"/>
            <p:cNvCxnSpPr/>
            <p:nvPr/>
          </p:nvCxnSpPr>
          <p:spPr>
            <a:xfrm flipV="1">
              <a:off x="1375176" y="450168"/>
              <a:ext cx="648072" cy="411736"/>
            </a:xfrm>
            <a:prstGeom prst="line">
              <a:avLst/>
            </a:prstGeom>
            <a:ln w="31750">
              <a:solidFill>
                <a:srgbClr val="FEE1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 flipV="1">
              <a:off x="1423522" y="1136406"/>
              <a:ext cx="720927" cy="16680"/>
            </a:xfrm>
            <a:prstGeom prst="line">
              <a:avLst/>
            </a:prstGeom>
            <a:ln w="31750">
              <a:solidFill>
                <a:srgbClr val="FEE1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flipV="1">
              <a:off x="1394339" y="791680"/>
              <a:ext cx="720160" cy="262328"/>
            </a:xfrm>
            <a:prstGeom prst="line">
              <a:avLst/>
            </a:prstGeom>
            <a:ln w="31750">
              <a:solidFill>
                <a:srgbClr val="FEE1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>
              <a:off x="1394339" y="1284083"/>
              <a:ext cx="720160" cy="128693"/>
            </a:xfrm>
            <a:prstGeom prst="line">
              <a:avLst/>
            </a:prstGeom>
            <a:ln w="31750">
              <a:solidFill>
                <a:srgbClr val="FEE1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>
              <a:off x="1375176" y="1438489"/>
              <a:ext cx="731017" cy="372975"/>
            </a:xfrm>
            <a:prstGeom prst="line">
              <a:avLst/>
            </a:prstGeom>
            <a:ln w="31750">
              <a:solidFill>
                <a:srgbClr val="FEE1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2" name="Group 131"/>
          <p:cNvGrpSpPr/>
          <p:nvPr/>
        </p:nvGrpSpPr>
        <p:grpSpPr>
          <a:xfrm>
            <a:off x="7821570" y="2636912"/>
            <a:ext cx="769273" cy="1361296"/>
            <a:chOff x="1375176" y="450168"/>
            <a:chExt cx="769273" cy="1361296"/>
          </a:xfrm>
        </p:grpSpPr>
        <p:cxnSp>
          <p:nvCxnSpPr>
            <p:cNvPr id="133" name="Straight Connector 132"/>
            <p:cNvCxnSpPr/>
            <p:nvPr/>
          </p:nvCxnSpPr>
          <p:spPr>
            <a:xfrm flipV="1">
              <a:off x="1375176" y="450168"/>
              <a:ext cx="648072" cy="411736"/>
            </a:xfrm>
            <a:prstGeom prst="line">
              <a:avLst/>
            </a:prstGeom>
            <a:ln w="31750">
              <a:solidFill>
                <a:srgbClr val="DF33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 flipV="1">
              <a:off x="1423522" y="1136406"/>
              <a:ext cx="720927" cy="16680"/>
            </a:xfrm>
            <a:prstGeom prst="line">
              <a:avLst/>
            </a:prstGeom>
            <a:ln w="31750">
              <a:solidFill>
                <a:srgbClr val="DF33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 flipV="1">
              <a:off x="1394339" y="791680"/>
              <a:ext cx="720160" cy="262328"/>
            </a:xfrm>
            <a:prstGeom prst="line">
              <a:avLst/>
            </a:prstGeom>
            <a:ln w="31750">
              <a:solidFill>
                <a:srgbClr val="DF33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>
              <a:off x="1394339" y="1284083"/>
              <a:ext cx="720160" cy="128693"/>
            </a:xfrm>
            <a:prstGeom prst="line">
              <a:avLst/>
            </a:prstGeom>
            <a:ln w="31750">
              <a:solidFill>
                <a:srgbClr val="DF33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>
              <a:off x="1375176" y="1438489"/>
              <a:ext cx="731017" cy="372975"/>
            </a:xfrm>
            <a:prstGeom prst="line">
              <a:avLst/>
            </a:prstGeom>
            <a:ln w="31750">
              <a:solidFill>
                <a:srgbClr val="DF33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8" name="Picture 137" descr="https://thumbs.dreamstime.com/z/cartoon-colorful-light-bulbs-collection-isolated-white-background-eps-file-available-64257556.jpg?ct=jpeg"/>
          <p:cNvPicPr>
            <a:picLocks noChangeAspect="1" noChangeArrowheads="1"/>
          </p:cNvPicPr>
          <p:nvPr/>
        </p:nvPicPr>
        <p:blipFill>
          <a:blip r:embed="rId2" cstate="print"/>
          <a:srcRect l="74811" t="3542" b="56198"/>
          <a:stretch>
            <a:fillRect/>
          </a:stretch>
        </p:blipFill>
        <p:spPr bwMode="auto">
          <a:xfrm rot="5400000">
            <a:off x="7210521" y="637570"/>
            <a:ext cx="433310" cy="731520"/>
          </a:xfrm>
          <a:prstGeom prst="rect">
            <a:avLst/>
          </a:prstGeom>
          <a:noFill/>
        </p:spPr>
      </p:pic>
      <p:pic>
        <p:nvPicPr>
          <p:cNvPr id="139" name="Picture 2" descr="https://thumbs.dreamstime.com/z/cartoon-colorful-light-bulbs-collection-isolated-white-background-eps-file-available-64257556.jpg?ct=jpeg"/>
          <p:cNvPicPr>
            <a:picLocks noChangeAspect="1" noChangeArrowheads="1"/>
          </p:cNvPicPr>
          <p:nvPr/>
        </p:nvPicPr>
        <p:blipFill>
          <a:blip r:embed="rId2" cstate="print"/>
          <a:srcRect l="49769" t="3542" r="24716" b="56198"/>
          <a:stretch>
            <a:fillRect/>
          </a:stretch>
        </p:blipFill>
        <p:spPr bwMode="auto">
          <a:xfrm rot="5400000">
            <a:off x="7238086" y="5203804"/>
            <a:ext cx="438912" cy="731520"/>
          </a:xfrm>
          <a:prstGeom prst="rect">
            <a:avLst/>
          </a:prstGeom>
          <a:noFill/>
        </p:spPr>
      </p:pic>
      <p:pic>
        <p:nvPicPr>
          <p:cNvPr id="140" name="Picture 2" descr="https://thumbs.dreamstime.com/z/cartoon-colorful-light-bulbs-collection-isolated-white-background-eps-file-available-64257556.jpg?ct=jpeg"/>
          <p:cNvPicPr>
            <a:picLocks noChangeAspect="1" noChangeArrowheads="1"/>
          </p:cNvPicPr>
          <p:nvPr/>
        </p:nvPicPr>
        <p:blipFill>
          <a:blip r:embed="rId2" cstate="print"/>
          <a:srcRect l="24727" t="50512" r="49758" b="11465"/>
          <a:stretch>
            <a:fillRect/>
          </a:stretch>
        </p:blipFill>
        <p:spPr bwMode="auto">
          <a:xfrm rot="5400000">
            <a:off x="7222774" y="3027518"/>
            <a:ext cx="457412" cy="720000"/>
          </a:xfrm>
          <a:prstGeom prst="rect">
            <a:avLst/>
          </a:prstGeom>
          <a:noFill/>
        </p:spPr>
      </p:pic>
      <p:sp>
        <p:nvSpPr>
          <p:cNvPr id="141" name="9 - Παραλληλόγραμμο"/>
          <p:cNvSpPr/>
          <p:nvPr/>
        </p:nvSpPr>
        <p:spPr>
          <a:xfrm rot="16200000" flipH="1" flipV="1">
            <a:off x="4271431" y="841177"/>
            <a:ext cx="663619" cy="548640"/>
          </a:xfrm>
          <a:prstGeom prst="parallelogram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142" name="11 - Παραλληλόγραμμο"/>
          <p:cNvSpPr/>
          <p:nvPr/>
        </p:nvSpPr>
        <p:spPr>
          <a:xfrm rot="16200000" flipH="1" flipV="1">
            <a:off x="4271431" y="1526887"/>
            <a:ext cx="663619" cy="548640"/>
          </a:xfrm>
          <a:prstGeom prst="parallelogram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143" name="7 - Παραλληλόγραμμο"/>
          <p:cNvSpPr/>
          <p:nvPr/>
        </p:nvSpPr>
        <p:spPr>
          <a:xfrm rot="16200000" flipH="1" flipV="1">
            <a:off x="4303817" y="2520228"/>
            <a:ext cx="664032" cy="548640"/>
          </a:xfrm>
          <a:prstGeom prst="parallelogram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 b="1">
              <a:solidFill>
                <a:prstClr val="white"/>
              </a:solidFill>
            </a:endParaRPr>
          </a:p>
        </p:txBody>
      </p:sp>
      <p:sp>
        <p:nvSpPr>
          <p:cNvPr id="145" name="11 - Παραλληλόγραμμο"/>
          <p:cNvSpPr/>
          <p:nvPr/>
        </p:nvSpPr>
        <p:spPr>
          <a:xfrm rot="16200000" flipH="1" flipV="1">
            <a:off x="4304023" y="3852187"/>
            <a:ext cx="663619" cy="548640"/>
          </a:xfrm>
          <a:prstGeom prst="parallelogram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 b="1">
              <a:solidFill>
                <a:prstClr val="white"/>
              </a:solidFill>
            </a:endParaRPr>
          </a:p>
        </p:txBody>
      </p:sp>
      <p:sp>
        <p:nvSpPr>
          <p:cNvPr id="146" name="7 - Παραλληλόγραμμο"/>
          <p:cNvSpPr/>
          <p:nvPr/>
        </p:nvSpPr>
        <p:spPr>
          <a:xfrm rot="16200000" flipH="1" flipV="1">
            <a:off x="4299787" y="3183612"/>
            <a:ext cx="664032" cy="548640"/>
          </a:xfrm>
          <a:prstGeom prst="parallelogram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147" name="7 - Παραλληλόγραμμο"/>
          <p:cNvSpPr/>
          <p:nvPr/>
        </p:nvSpPr>
        <p:spPr>
          <a:xfrm rot="16200000" flipH="1" flipV="1">
            <a:off x="4299787" y="4803824"/>
            <a:ext cx="664032" cy="548640"/>
          </a:xfrm>
          <a:prstGeom prst="parallelogram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148" name="9 - Παραλληλόγραμμο"/>
          <p:cNvSpPr/>
          <p:nvPr/>
        </p:nvSpPr>
        <p:spPr>
          <a:xfrm rot="16200000" flipH="1" flipV="1">
            <a:off x="4289861" y="5474132"/>
            <a:ext cx="663619" cy="548640"/>
          </a:xfrm>
          <a:prstGeom prst="parallelogram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149" name="9 - Παραλληλόγραμμο"/>
          <p:cNvSpPr/>
          <p:nvPr/>
        </p:nvSpPr>
        <p:spPr>
          <a:xfrm rot="16200000" flipH="1" flipV="1">
            <a:off x="10717303" y="1471673"/>
            <a:ext cx="663619" cy="548640"/>
          </a:xfrm>
          <a:prstGeom prst="parallelogram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150" name="11 - Παραλληλόγραμμο"/>
          <p:cNvSpPr/>
          <p:nvPr/>
        </p:nvSpPr>
        <p:spPr>
          <a:xfrm rot="16200000" flipH="1" flipV="1">
            <a:off x="10709892" y="806646"/>
            <a:ext cx="663619" cy="548640"/>
          </a:xfrm>
          <a:prstGeom prst="parallelogram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151" name="9 - Παραλληλόγραμμο"/>
          <p:cNvSpPr/>
          <p:nvPr/>
        </p:nvSpPr>
        <p:spPr>
          <a:xfrm rot="16200000" flipH="1" flipV="1">
            <a:off x="10727137" y="141594"/>
            <a:ext cx="640080" cy="548640"/>
          </a:xfrm>
          <a:prstGeom prst="parallelogram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152" name="7 - Παραλληλόγραμμο"/>
          <p:cNvSpPr/>
          <p:nvPr/>
        </p:nvSpPr>
        <p:spPr>
          <a:xfrm rot="16200000" flipH="1" flipV="1">
            <a:off x="10747292" y="3154683"/>
            <a:ext cx="640080" cy="548640"/>
          </a:xfrm>
          <a:prstGeom prst="parallelogram">
            <a:avLst/>
          </a:prstGeom>
          <a:solidFill>
            <a:srgbClr val="E43C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153" name="11 - Παραλληλόγραμμο"/>
          <p:cNvSpPr/>
          <p:nvPr/>
        </p:nvSpPr>
        <p:spPr>
          <a:xfrm rot="16200000" flipH="1" flipV="1">
            <a:off x="10709892" y="2492581"/>
            <a:ext cx="663619" cy="548640"/>
          </a:xfrm>
          <a:prstGeom prst="parallelogram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154" name="7 - Παραλληλόγραμμο"/>
          <p:cNvSpPr/>
          <p:nvPr/>
        </p:nvSpPr>
        <p:spPr>
          <a:xfrm rot="16200000" flipH="1" flipV="1">
            <a:off x="10735316" y="3846968"/>
            <a:ext cx="664032" cy="548640"/>
          </a:xfrm>
          <a:prstGeom prst="parallelogram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155" name="9 - Παραλληλόγραμμο"/>
          <p:cNvSpPr/>
          <p:nvPr/>
        </p:nvSpPr>
        <p:spPr>
          <a:xfrm rot="16200000" flipH="1" flipV="1">
            <a:off x="10732710" y="4721132"/>
            <a:ext cx="663619" cy="548640"/>
          </a:xfrm>
          <a:prstGeom prst="parallelogram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156" name="7 - Παραλληλόγραμμο"/>
          <p:cNvSpPr/>
          <p:nvPr/>
        </p:nvSpPr>
        <p:spPr>
          <a:xfrm rot="16200000" flipH="1" flipV="1">
            <a:off x="10726945" y="5411102"/>
            <a:ext cx="664032" cy="548640"/>
          </a:xfrm>
          <a:prstGeom prst="parallelogram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prstClr val="white"/>
              </a:solidFill>
            </a:endParaRPr>
          </a:p>
        </p:txBody>
      </p:sp>
      <p:sp>
        <p:nvSpPr>
          <p:cNvPr id="157" name="5 - Παραλληλόγραμμο"/>
          <p:cNvSpPr/>
          <p:nvPr/>
        </p:nvSpPr>
        <p:spPr>
          <a:xfrm rot="16200000" flipH="1" flipV="1">
            <a:off x="10738921" y="6075000"/>
            <a:ext cx="640080" cy="548640"/>
          </a:xfrm>
          <a:prstGeom prst="parallelogram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95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315416"/>
            <a:ext cx="5137248" cy="3168352"/>
          </a:xfrm>
        </p:spPr>
        <p:txBody>
          <a:bodyPr/>
          <a:lstStyle/>
          <a:p>
            <a:pPr algn="ctr" eaLnBrk="1" hangingPunct="1">
              <a:defRPr/>
            </a:pPr>
            <a:r>
              <a:rPr lang="el-GR" sz="4000" dirty="0"/>
              <a:t>Έγχρωμα φίλτρα,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l-GR" sz="4000" dirty="0" smtClean="0"/>
              <a:t>καμπύλες </a:t>
            </a:r>
            <a:r>
              <a:rPr lang="el-GR" sz="4000" dirty="0"/>
              <a:t>διαπερατότητας</a:t>
            </a:r>
          </a:p>
        </p:txBody>
      </p:sp>
      <p:pic>
        <p:nvPicPr>
          <p:cNvPr id="6656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75920" y="188640"/>
            <a:ext cx="6120333" cy="65073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4"/>
          <p:cNvSpPr>
            <a:spLocks noGrp="1" noChangeArrowheads="1"/>
          </p:cNvSpPr>
          <p:nvPr>
            <p:ph type="title"/>
          </p:nvPr>
        </p:nvSpPr>
        <p:spPr>
          <a:xfrm>
            <a:off x="2351088" y="29860"/>
            <a:ext cx="7543800" cy="646331"/>
          </a:xfr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l-GR" sz="3600" dirty="0"/>
              <a:t>Φίλτρα </a:t>
            </a:r>
            <a:r>
              <a:rPr lang="en-US" sz="3600" dirty="0"/>
              <a:t> KODAK</a:t>
            </a:r>
            <a:endParaRPr lang="el-GR" sz="3600" dirty="0"/>
          </a:p>
        </p:txBody>
      </p:sp>
      <p:pic>
        <p:nvPicPr>
          <p:cNvPr id="67587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"/>
          <a:stretch>
            <a:fillRect/>
          </a:stretch>
        </p:blipFill>
        <p:spPr>
          <a:xfrm>
            <a:off x="911424" y="724521"/>
            <a:ext cx="5211564" cy="5965678"/>
          </a:xfrm>
        </p:spPr>
      </p:pic>
      <p:pic>
        <p:nvPicPr>
          <p:cNvPr id="67588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5"/>
          <a:stretch>
            <a:fillRect/>
          </a:stretch>
        </p:blipFill>
        <p:spPr>
          <a:xfrm>
            <a:off x="6248400" y="724521"/>
            <a:ext cx="5035301" cy="596567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100000">
              <a:schemeClr val="tx1">
                <a:alpha val="0"/>
                <a:lumMod val="0"/>
                <a:lumOff val="100000"/>
              </a:schemeClr>
            </a:gs>
            <a:gs pos="100000">
              <a:schemeClr val="tx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3581"/>
          <a:stretch/>
        </p:blipFill>
        <p:spPr>
          <a:xfrm>
            <a:off x="191344" y="2348880"/>
            <a:ext cx="11857991" cy="38164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9376" y="6381328"/>
            <a:ext cx="842493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https://www.studiobinder.com/blog/what-is-white-balance-definition/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3392" y="191542"/>
            <a:ext cx="84269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accent4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ΕΠΙΔΡΑΣΗ ΤΩΝ ΕΓΧΡΩΜΩΝ ΦΙΛΤΡΩΝ</a:t>
            </a:r>
          </a:p>
          <a:p>
            <a:pPr algn="ctr"/>
            <a:r>
              <a:rPr lang="el-GR" sz="3200" b="1" dirty="0" smtClean="0">
                <a:solidFill>
                  <a:schemeClr val="accent4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Η ΚΛΙΜΑΚΑ</a:t>
            </a:r>
            <a:r>
              <a:rPr lang="en-US" sz="3200" b="1" dirty="0" smtClean="0">
                <a:solidFill>
                  <a:schemeClr val="accent4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3200" b="1" dirty="0" smtClean="0">
                <a:solidFill>
                  <a:schemeClr val="accent4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spc="2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</a:t>
            </a:r>
            <a:r>
              <a:rPr lang="en-US" sz="3200" b="1" spc="200" dirty="0" err="1" smtClean="0">
                <a:solidFill>
                  <a:schemeClr val="accent4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</a:t>
            </a:r>
            <a:r>
              <a:rPr lang="en-US" sz="3200" b="1" spc="2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</a:t>
            </a:r>
            <a:r>
              <a:rPr lang="en-US" sz="3200" b="1" spc="200" dirty="0" err="1" smtClean="0">
                <a:solidFill>
                  <a:schemeClr val="accent4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ciprocal</a:t>
            </a:r>
            <a:r>
              <a:rPr lang="en-US" sz="3200" b="1" spc="2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3200" b="1" spc="200" dirty="0" err="1" smtClean="0">
                <a:solidFill>
                  <a:schemeClr val="accent4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egree</a:t>
            </a:r>
            <a:r>
              <a:rPr lang="el-GR" sz="3200" b="1" spc="200" dirty="0" smtClean="0">
                <a:solidFill>
                  <a:schemeClr val="accent4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endParaRPr lang="en-US" sz="28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91344" y="1420030"/>
                <a:ext cx="848328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a:rPr lang="en-US" sz="3600" b="0" i="0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600" b="0" i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a:rPr lang="en-US" sz="3600" b="0" i="0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600" b="0" i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        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MSV</m:t>
                      </m:r>
                      <m:r>
                        <a:rPr lang="en-US" sz="3600" b="0" i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lin"/>
                              <m:ctrlPr>
                                <a:rPr lang="en-US" sz="3600" i="1">
                                  <a:solidFill>
                                    <a:schemeClr val="accent4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b="0" i="0" smtClean="0">
                                  <a:solidFill>
                                    <a:schemeClr val="accent4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3600" i="1" smtClean="0">
                                      <a:solidFill>
                                        <a:schemeClr val="accent4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600" b="0" i="0" smtClean="0">
                                      <a:solidFill>
                                        <a:schemeClr val="accent4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e>
                                <m:sub>
                                  <m:r>
                                    <a:rPr lang="en-US" sz="3600" b="0" i="0" smtClean="0">
                                      <a:solidFill>
                                        <a:schemeClr val="accent4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3600" i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f>
                            <m:fPr>
                              <m:type m:val="lin"/>
                              <m:ctrlPr>
                                <a:rPr lang="en-US" sz="3600" i="1">
                                  <a:solidFill>
                                    <a:schemeClr val="accent4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b="0" i="0" smtClean="0">
                                  <a:solidFill>
                                    <a:schemeClr val="accent4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3600" i="1" smtClean="0">
                                      <a:solidFill>
                                        <a:schemeClr val="accent4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600" b="0" i="0" smtClean="0">
                                      <a:solidFill>
                                        <a:schemeClr val="accent4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e>
                                <m:sub>
                                  <m:r>
                                    <a:rPr lang="en-US" sz="3600" b="0" i="0" smtClean="0">
                                      <a:solidFill>
                                        <a:schemeClr val="accent4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sz="3600" b="0" i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0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3600" b="0" i="0" smtClean="0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3600" dirty="0">
                  <a:solidFill>
                    <a:schemeClr val="accent4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44" y="1420030"/>
                <a:ext cx="8483283" cy="64633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616280" y="140649"/>
                <a:ext cx="2893933" cy="1463927"/>
              </a:xfrm>
              <a:prstGeom prst="rect">
                <a:avLst/>
              </a:prstGeom>
              <a:ln w="50800" cmpd="sng">
                <a:solidFill>
                  <a:schemeClr val="accent6"/>
                </a:solidFill>
                <a:prstDash val="sysDash"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𝐌𝐕</m:t>
                      </m:r>
                      <m:r>
                        <a:rPr lang="en-US" sz="4400" b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400" b="1" i="1">
                                  <a:solidFill>
                                    <a:schemeClr val="accent4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1">
                                  <a:solidFill>
                                    <a:schemeClr val="accent4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en-US" sz="4400" b="1">
                                  <a:solidFill>
                                    <a:schemeClr val="accent4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</m:sup>
                          </m:sSup>
                        </m:num>
                        <m:den>
                          <m:r>
                            <a:rPr lang="en-US" sz="4400" b="1">
                              <a:solidFill>
                                <a:schemeClr val="accent4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𝐓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accent4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6280" y="140649"/>
                <a:ext cx="2893933" cy="146392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50800" cmpd="sng">
                <a:solidFill>
                  <a:schemeClr val="accent6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587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100000">
              <a:schemeClr val="tx1">
                <a:alpha val="0"/>
                <a:lumMod val="0"/>
                <a:lumOff val="100000"/>
              </a:schemeClr>
            </a:gs>
            <a:gs pos="100000">
              <a:schemeClr val="tx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8927" r="3581"/>
          <a:stretch/>
        </p:blipFill>
        <p:spPr>
          <a:xfrm>
            <a:off x="1127448" y="5445497"/>
            <a:ext cx="8688288" cy="14281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16" y="13635"/>
            <a:ext cx="9596299" cy="539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7408" y="260648"/>
            <a:ext cx="10513168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l-G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Χαρακτηριστικά Ανθρώπινης </a:t>
            </a:r>
            <a: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όρασης    (1/2)</a:t>
            </a:r>
            <a:endParaRPr lang="el-G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endParaRPr lang="el-GR" sz="2800" dirty="0"/>
          </a:p>
          <a:p>
            <a:pPr marL="457200" indent="-457200" algn="just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l-GR" sz="2800" b="1" dirty="0" smtClean="0"/>
              <a:t>Προσαρμογή σε έντονο ή χαμηλό φωτισμό </a:t>
            </a:r>
            <a:r>
              <a:rPr lang="el-GR" sz="2800" dirty="0" smtClean="0"/>
              <a:t>: εύρος επιπέδων φωτισμού 10</a:t>
            </a:r>
            <a:r>
              <a:rPr lang="el-GR" sz="2800" baseline="30000" dirty="0" smtClean="0"/>
              <a:t>-6</a:t>
            </a:r>
            <a:r>
              <a:rPr lang="el-GR" sz="2800" dirty="0" smtClean="0"/>
              <a:t> – 10</a:t>
            </a:r>
            <a:r>
              <a:rPr lang="el-GR" sz="2800" baseline="30000" dirty="0" smtClean="0"/>
              <a:t>+6</a:t>
            </a:r>
            <a:r>
              <a:rPr lang="el-GR" sz="2800" dirty="0" smtClean="0"/>
              <a:t> </a:t>
            </a:r>
            <a:r>
              <a:rPr lang="en-US" sz="2800" dirty="0" smtClean="0"/>
              <a:t>cd/m</a:t>
            </a:r>
            <a:r>
              <a:rPr lang="en-US" sz="2800" baseline="30000" dirty="0" smtClean="0"/>
              <a:t>2</a:t>
            </a:r>
            <a:r>
              <a:rPr lang="el-GR" sz="2800" dirty="0"/>
              <a:t>:</a:t>
            </a:r>
            <a:endParaRPr lang="en-US" sz="2800" dirty="0"/>
          </a:p>
          <a:p>
            <a:pPr indent="1546225" algn="just" eaLnBrk="1" hangingPunct="1">
              <a:spcAft>
                <a:spcPts val="1200"/>
              </a:spcAft>
              <a:defRPr/>
            </a:pPr>
            <a:r>
              <a:rPr lang="el-GR" sz="2800" dirty="0" smtClean="0"/>
              <a:t>- Σκοτοπική (ραβδία): </a:t>
            </a:r>
            <a:r>
              <a:rPr lang="el-GR" sz="2800" dirty="0"/>
              <a:t>10</a:t>
            </a:r>
            <a:r>
              <a:rPr lang="el-GR" sz="2800" baseline="30000" dirty="0"/>
              <a:t>-6</a:t>
            </a:r>
            <a:r>
              <a:rPr lang="el-GR" sz="2800" dirty="0"/>
              <a:t> – </a:t>
            </a:r>
            <a:r>
              <a:rPr lang="el-GR" sz="2800" dirty="0" smtClean="0"/>
              <a:t>10</a:t>
            </a:r>
            <a:r>
              <a:rPr lang="el-GR" sz="2800" baseline="30000" dirty="0" smtClean="0"/>
              <a:t>-2</a:t>
            </a:r>
            <a:r>
              <a:rPr lang="el-GR" sz="2800" dirty="0" smtClean="0"/>
              <a:t> </a:t>
            </a:r>
            <a:r>
              <a:rPr lang="en-US" sz="2800" dirty="0" smtClean="0"/>
              <a:t>cd/m</a:t>
            </a:r>
            <a:r>
              <a:rPr lang="en-US" sz="2800" baseline="30000" dirty="0" smtClean="0"/>
              <a:t>2</a:t>
            </a:r>
            <a:endParaRPr lang="el-GR" sz="2800" baseline="30000" dirty="0" smtClean="0"/>
          </a:p>
          <a:p>
            <a:pPr indent="1546225" algn="just" eaLnBrk="1" hangingPunct="1">
              <a:spcAft>
                <a:spcPts val="1200"/>
              </a:spcAft>
              <a:defRPr/>
            </a:pPr>
            <a:r>
              <a:rPr lang="el-GR" sz="2800" dirty="0" smtClean="0"/>
              <a:t>- Μεσοπική (ραβδία+κωνία</a:t>
            </a:r>
            <a:r>
              <a:rPr lang="el-GR" sz="2800" dirty="0"/>
              <a:t>):</a:t>
            </a:r>
            <a:r>
              <a:rPr lang="el-GR" sz="2800" baseline="30000" dirty="0" smtClean="0"/>
              <a:t> </a:t>
            </a:r>
            <a:r>
              <a:rPr lang="el-GR" sz="2800" dirty="0" smtClean="0"/>
              <a:t>10</a:t>
            </a:r>
            <a:r>
              <a:rPr lang="el-GR" sz="2800" baseline="30000" dirty="0" smtClean="0"/>
              <a:t>-2</a:t>
            </a:r>
            <a:r>
              <a:rPr lang="el-GR" sz="2800" dirty="0" smtClean="0"/>
              <a:t> </a:t>
            </a:r>
            <a:r>
              <a:rPr lang="el-GR" sz="2800" dirty="0"/>
              <a:t>– </a:t>
            </a:r>
            <a:r>
              <a:rPr lang="el-GR" sz="2800" dirty="0" smtClean="0"/>
              <a:t>3 </a:t>
            </a:r>
            <a:r>
              <a:rPr lang="en-US" sz="2800" dirty="0" smtClean="0"/>
              <a:t>cd/m</a:t>
            </a:r>
            <a:r>
              <a:rPr lang="en-US" sz="2800" baseline="30000" dirty="0" smtClean="0"/>
              <a:t>2</a:t>
            </a:r>
            <a:endParaRPr lang="el-GR" sz="2800" baseline="30000" dirty="0" smtClean="0"/>
          </a:p>
          <a:p>
            <a:pPr indent="1546225" algn="just" eaLnBrk="1" hangingPunct="1">
              <a:spcAft>
                <a:spcPts val="1200"/>
              </a:spcAft>
              <a:defRPr/>
            </a:pPr>
            <a:r>
              <a:rPr lang="el-GR" sz="2800" dirty="0" smtClean="0"/>
              <a:t>- Φωτοπική (κωνία): </a:t>
            </a:r>
            <a:r>
              <a:rPr lang="el-GR" sz="2800" dirty="0"/>
              <a:t>&gt; 3 </a:t>
            </a:r>
            <a:r>
              <a:rPr lang="en-US" sz="2800" dirty="0" smtClean="0"/>
              <a:t>cd/m</a:t>
            </a:r>
            <a:r>
              <a:rPr lang="en-US" sz="2800" baseline="30000" dirty="0" smtClean="0"/>
              <a:t>2</a:t>
            </a:r>
            <a:endParaRPr lang="el-GR" sz="2800" baseline="30000" dirty="0" smtClean="0"/>
          </a:p>
          <a:p>
            <a:pPr marL="457200" indent="-457200" algn="just" eaLnBrk="1" hangingPunct="1">
              <a:buFont typeface="Arial" panose="020B0604020202020204" pitchFamily="34" charset="0"/>
              <a:buChar char="•"/>
              <a:defRPr/>
            </a:pPr>
            <a:r>
              <a:rPr lang="en-US" sz="2800" b="1" dirty="0" smtClean="0"/>
              <a:t>Purkinje effect</a:t>
            </a:r>
            <a:r>
              <a:rPr lang="en-US" sz="2800" dirty="0" smtClean="0"/>
              <a:t>: </a:t>
            </a:r>
            <a:r>
              <a:rPr lang="el-GR" sz="2800" dirty="0"/>
              <a:t>Αντιστροφή της σχετικής λαμπρότητας δύο ξεχωριστών χρωματικών ερεθισμάτων αν αλλάξουν τα επίπεδα </a:t>
            </a:r>
            <a:r>
              <a:rPr lang="el-GR" sz="2800" dirty="0" smtClean="0"/>
              <a:t>φωτισμού.</a:t>
            </a:r>
            <a:endParaRPr lang="el-GR" sz="2800" dirty="0"/>
          </a:p>
          <a:p>
            <a:pPr marL="457200" algn="just" eaLnBrk="1" hangingPunct="1">
              <a:defRPr/>
            </a:pPr>
            <a:r>
              <a:rPr lang="el-GR" sz="2800" dirty="0"/>
              <a:t>Π.χ. Κίτρινα πέταλλα και πράσινα φύλλα λουλουδιού στο φωσχέση λαμπρότητας σε φως ημέρας και σε χαμηλό βραδινό </a:t>
            </a:r>
            <a:r>
              <a:rPr lang="el-GR" sz="2800" dirty="0" smtClean="0"/>
              <a:t>φωτισμό.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3683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4"/>
          <p:cNvSpPr>
            <a:spLocks noGrp="1" noChangeArrowheads="1"/>
          </p:cNvSpPr>
          <p:nvPr>
            <p:ph type="title"/>
          </p:nvPr>
        </p:nvSpPr>
        <p:spPr>
          <a:xfrm>
            <a:off x="1387475" y="-280988"/>
            <a:ext cx="9539288" cy="1431926"/>
          </a:xfrm>
        </p:spPr>
        <p:txBody>
          <a:bodyPr/>
          <a:lstStyle/>
          <a:p>
            <a:pPr algn="ctr" eaLnBrk="1" hangingPunct="1">
              <a:defRPr/>
            </a:pPr>
            <a:r>
              <a:rPr lang="el-GR" sz="4000" dirty="0"/>
              <a:t>Φάσμα ηλιακού φωτός</a:t>
            </a:r>
            <a:r>
              <a:rPr lang="en-US" sz="4000" dirty="0"/>
              <a:t>, </a:t>
            </a:r>
            <a:r>
              <a:rPr lang="el-GR" sz="4000" dirty="0"/>
              <a:t>κατανομή</a:t>
            </a:r>
          </a:p>
        </p:txBody>
      </p:sp>
      <p:pic>
        <p:nvPicPr>
          <p:cNvPr id="1945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3" y="981076"/>
            <a:ext cx="7620000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31950" y="6334126"/>
            <a:ext cx="2768600" cy="5238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400" dirty="0">
                <a:solidFill>
                  <a:srgbClr val="FFFF00"/>
                </a:solidFill>
              </a:rPr>
              <a:t>https://en.m.wikipedia.org/wiki/File:Solar_Spectrum.png</a:t>
            </a:r>
          </a:p>
        </p:txBody>
      </p:sp>
    </p:spTree>
    <p:extLst>
      <p:ext uri="{BB962C8B-B14F-4D97-AF65-F5344CB8AC3E}">
        <p14:creationId xmlns:p14="http://schemas.microsoft.com/office/powerpoint/2010/main" val="191674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9763" t="19201" r="16531" b="29000"/>
          <a:stretch/>
        </p:blipFill>
        <p:spPr>
          <a:xfrm>
            <a:off x="1847528" y="1196752"/>
            <a:ext cx="7992888" cy="53285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59360" y="260648"/>
            <a:ext cx="8650125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3600" dirty="0" smtClean="0"/>
              <a:t>Φωτεινή Απόδοση ανθρώπινου οφθαλμού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8512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67608" y="5877272"/>
            <a:ext cx="698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By </a:t>
            </a:r>
            <a:r>
              <a:rPr lang="en-US" sz="1400" dirty="0" err="1"/>
              <a:t>Twinsday</a:t>
            </a:r>
            <a:r>
              <a:rPr lang="en-US" sz="1400" dirty="0"/>
              <a:t> - Own work based on: Red geranium 3.jpeg:  by Collard, Public Domain, https://commons.wikimedia.org/w/index.php?curid=94193867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4" y="1412776"/>
            <a:ext cx="6048672" cy="40324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05551" y="548680"/>
            <a:ext cx="32287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Purkinje effect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986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432"/>
          <a:stretch/>
        </p:blipFill>
        <p:spPr>
          <a:xfrm>
            <a:off x="2639616" y="819641"/>
            <a:ext cx="6612438" cy="57773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71464" y="6351330"/>
            <a:ext cx="9793088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/>
              <a:t>https://www.in.gr/2025/04/25/in-science/vlepoume-ego-ki-esy-idio-prasino-telika-einai-ta-xromata-antikeimenika/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1740" y="198327"/>
            <a:ext cx="120725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Η αντίληψη για τη φωτεινότητα των χρωμάτων μεταβάλλεται με το φόντο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1213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7408" y="332656"/>
            <a:ext cx="10225136" cy="5463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l-G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Χαρακτηριστικά Ανθρώπινης </a:t>
            </a:r>
            <a: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όρασης    (</a:t>
            </a:r>
            <a: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2/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spcAft>
                <a:spcPts val="1200"/>
              </a:spcAft>
              <a:defRPr/>
            </a:pPr>
            <a:endParaRPr lang="el-G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 eaLnBrk="1" hangingPunct="1">
              <a:lnSpc>
                <a:spcPct val="125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l-GR" sz="2800" b="1" dirty="0" smtClean="0"/>
              <a:t>Χρωματική </a:t>
            </a:r>
            <a:r>
              <a:rPr lang="el-GR" sz="2800" b="1" dirty="0"/>
              <a:t>προσαρμογή</a:t>
            </a:r>
            <a:r>
              <a:rPr lang="el-GR" sz="2800" dirty="0"/>
              <a:t>: η χρωματική αντίληψη δε μεταβάλλεται αν μεταβληθούν οι συνθήκες </a:t>
            </a:r>
            <a:r>
              <a:rPr lang="el-GR" sz="2800" dirty="0" smtClean="0"/>
              <a:t>φωτισμού</a:t>
            </a:r>
            <a:r>
              <a:rPr lang="en-US" sz="2800" dirty="0" smtClean="0"/>
              <a:t> </a:t>
            </a:r>
            <a:endParaRPr lang="el-GR" sz="2800" dirty="0" smtClean="0"/>
          </a:p>
          <a:p>
            <a:pPr marL="457200" algn="just" eaLnBrk="1" hangingPunct="1">
              <a:lnSpc>
                <a:spcPct val="125000"/>
              </a:lnSpc>
              <a:spcAft>
                <a:spcPts val="1200"/>
              </a:spcAft>
              <a:tabLst>
                <a:tab pos="9715500" algn="l"/>
              </a:tabLst>
              <a:defRPr/>
            </a:pPr>
            <a:r>
              <a:rPr lang="en-US" sz="2400" dirty="0" smtClean="0"/>
              <a:t>(</a:t>
            </a:r>
            <a:r>
              <a:rPr lang="el-GR" sz="2400" u="sng" dirty="0" smtClean="0"/>
              <a:t>προϋπόθεση:</a:t>
            </a:r>
            <a:r>
              <a:rPr lang="el-GR" sz="2400" dirty="0" smtClean="0"/>
              <a:t> </a:t>
            </a:r>
            <a:r>
              <a:rPr lang="el-GR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όχι μονοχρωματική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400" dirty="0" smtClean="0"/>
              <a:t>φωτιστική πηγή: πρέπει να περιλαμβάνει εύρος μηκών κύματος)</a:t>
            </a:r>
            <a:endParaRPr lang="en-US" sz="2400" dirty="0" smtClean="0"/>
          </a:p>
          <a:p>
            <a:pPr algn="just" eaLnBrk="1" hangingPunct="1">
              <a:lnSpc>
                <a:spcPct val="125000"/>
              </a:lnSpc>
              <a:spcAft>
                <a:spcPts val="1800"/>
              </a:spcAft>
              <a:defRPr/>
            </a:pPr>
            <a:r>
              <a:rPr lang="en-US" sz="2800" dirty="0"/>
              <a:t>	</a:t>
            </a:r>
            <a:r>
              <a:rPr lang="el-GR" sz="2800" dirty="0" smtClean="0"/>
              <a:t>μνήμη χρώματος – παράβλεψη φωτιστικής </a:t>
            </a:r>
            <a:r>
              <a:rPr lang="el-GR" sz="2800" dirty="0" smtClean="0"/>
              <a:t>πηγής</a:t>
            </a:r>
            <a:endParaRPr lang="en-US" sz="2800" dirty="0" smtClean="0"/>
          </a:p>
          <a:p>
            <a:pPr marL="457200" indent="-457200" algn="just" eaLnBrk="1" hangingPunct="1">
              <a:lnSpc>
                <a:spcPct val="125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l-GR" sz="2800" b="1" dirty="0" smtClean="0"/>
              <a:t>Μεταμερισμός</a:t>
            </a:r>
            <a:r>
              <a:rPr lang="el-GR" sz="2800" dirty="0"/>
              <a:t>: Δύο Φ.Π. </a:t>
            </a:r>
            <a:r>
              <a:rPr lang="el-GR" sz="2800" u="sng" dirty="0" smtClean="0"/>
              <a:t>ίδιου </a:t>
            </a:r>
            <a:r>
              <a:rPr lang="el-GR" sz="2800" u="sng" dirty="0"/>
              <a:t>φαινόμενου </a:t>
            </a:r>
            <a:r>
              <a:rPr lang="el-GR" sz="2800" dirty="0"/>
              <a:t>χρώματος αλλά με </a:t>
            </a:r>
            <a:r>
              <a:rPr lang="el-GR" sz="2800" u="sng" dirty="0"/>
              <a:t>διαφορετική</a:t>
            </a:r>
            <a:r>
              <a:rPr lang="el-GR" sz="2800" dirty="0"/>
              <a:t> </a:t>
            </a:r>
            <a:r>
              <a:rPr lang="el-GR" sz="2800" dirty="0" smtClean="0"/>
              <a:t>φασματική κατανομή (</a:t>
            </a:r>
            <a:r>
              <a:rPr lang="en-US" sz="2800" dirty="0" smtClean="0"/>
              <a:t>SPD</a:t>
            </a:r>
            <a:r>
              <a:rPr lang="el-GR" sz="2800" dirty="0" smtClean="0"/>
              <a:t>). 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03809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984" y="195510"/>
            <a:ext cx="4248472" cy="64431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5360" y="6165304"/>
            <a:ext cx="4210397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/>
              <a:t>https://www.in.gr/2015/02/27/go-fun/perierga/telika-ti-xrwma-exei-to-forema-poy-dixase-to-diadiktyo/</a:t>
            </a:r>
          </a:p>
        </p:txBody>
      </p:sp>
      <p:sp>
        <p:nvSpPr>
          <p:cNvPr id="5" name="Rectangle 4"/>
          <p:cNvSpPr/>
          <p:nvPr/>
        </p:nvSpPr>
        <p:spPr>
          <a:xfrm>
            <a:off x="496343" y="548680"/>
            <a:ext cx="47525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/>
              </a:rPr>
              <a:t>Τελικά τι χρώμα έχει το φόρεμα που δίχασε το Διαδίκτυο;</a:t>
            </a:r>
            <a:endParaRPr lang="el-GR" sz="2400" b="1" i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ter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2990" y="4077072"/>
            <a:ext cx="5409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https://www.youtube.com/watch?v=AskAQwOBvhc</a:t>
            </a:r>
          </a:p>
        </p:txBody>
      </p:sp>
    </p:spTree>
    <p:extLst>
      <p:ext uri="{BB962C8B-B14F-4D97-AF65-F5344CB8AC3E}">
        <p14:creationId xmlns:p14="http://schemas.microsoft.com/office/powerpoint/2010/main" val="214487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332656"/>
            <a:ext cx="10055786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7408" y="332656"/>
            <a:ext cx="10225136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l-G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Χαρακτηριστικά Ανθρώπινης </a:t>
            </a:r>
            <a: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όρασης    </a:t>
            </a:r>
            <a: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l-G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endParaRPr lang="en-US" sz="2800" dirty="0" smtClean="0"/>
          </a:p>
          <a:p>
            <a:pPr eaLnBrk="1" hangingPunct="1">
              <a:defRPr/>
            </a:pPr>
            <a:endParaRPr lang="el-GR" sz="2800" dirty="0"/>
          </a:p>
          <a:p>
            <a:pPr marL="457200" indent="-457200" algn="just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l-GR" sz="2800" b="1" dirty="0" smtClean="0"/>
              <a:t>Μετα </a:t>
            </a:r>
            <a:r>
              <a:rPr lang="el-GR" sz="2800" b="1" dirty="0" smtClean="0"/>
              <a:t>- εικόνες</a:t>
            </a:r>
            <a:r>
              <a:rPr lang="en-US" sz="2800" dirty="0" smtClean="0"/>
              <a:t>: </a:t>
            </a:r>
            <a:r>
              <a:rPr lang="el-GR" sz="2800" dirty="0" smtClean="0"/>
              <a:t>«Βλέπουμε</a:t>
            </a:r>
            <a:r>
              <a:rPr lang="el-GR" sz="2800" dirty="0"/>
              <a:t>» χρώματα συμπληρωματικά του </a:t>
            </a:r>
            <a:r>
              <a:rPr lang="el-GR" sz="2800" dirty="0" smtClean="0"/>
              <a:t>αρχικού ερεθίσματος: </a:t>
            </a:r>
            <a:endParaRPr lang="en-US" sz="2800" dirty="0" smtClean="0"/>
          </a:p>
          <a:p>
            <a:pPr marL="457200" algn="just" eaLnBrk="1" hangingPunct="1">
              <a:lnSpc>
                <a:spcPct val="150000"/>
              </a:lnSpc>
              <a:defRPr/>
            </a:pPr>
            <a:r>
              <a:rPr lang="el-GR" sz="2800" dirty="0" smtClean="0"/>
              <a:t>οφείλεται </a:t>
            </a:r>
            <a:r>
              <a:rPr lang="el-GR" sz="2800" dirty="0"/>
              <a:t>σε </a:t>
            </a:r>
            <a:r>
              <a:rPr lang="el-GR" sz="2800" dirty="0" smtClean="0"/>
              <a:t>μειωμένη ευαισθησία λόγω κόπωσης μετά από υπερβολική έκθεση σε σταθερό ερέθισμα.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6012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5669" t="22700" r="9838" b="9401"/>
          <a:stretch/>
        </p:blipFill>
        <p:spPr>
          <a:xfrm>
            <a:off x="3529987" y="332656"/>
            <a:ext cx="7030509" cy="6035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7368" y="260648"/>
            <a:ext cx="27774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After-images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19336" y="6429831"/>
            <a:ext cx="76195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 Manual of Photography, E. Allen &amp; S. </a:t>
            </a:r>
            <a:r>
              <a:rPr lang="en-US" sz="1400" dirty="0" err="1" smtClean="0"/>
              <a:t>Triantaphillidou</a:t>
            </a:r>
            <a:r>
              <a:rPr lang="en-US" sz="1400" dirty="0" smtClean="0"/>
              <a:t>, 10th </a:t>
            </a:r>
            <a:r>
              <a:rPr lang="en-US" sz="1400" dirty="0" err="1" smtClean="0"/>
              <a:t>ed</a:t>
            </a:r>
            <a:r>
              <a:rPr lang="en-US" sz="1400" dirty="0" smtClean="0"/>
              <a:t>, Focal Press, Elsevier LTD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2670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Όλα τα χρώματα του υπολογιστή</a:t>
            </a:r>
            <a:br>
              <a:rPr lang="el-GR" dirty="0"/>
            </a:br>
            <a:r>
              <a:rPr lang="el-GR" dirty="0"/>
              <a:t>256</a:t>
            </a:r>
            <a:r>
              <a:rPr lang="en-US" dirty="0"/>
              <a:t> x 256 x 256 = 16.8 </a:t>
            </a:r>
            <a:r>
              <a:rPr lang="el-GR" dirty="0"/>
              <a:t>εκατ. χρώματα</a:t>
            </a:r>
          </a:p>
        </p:txBody>
      </p:sp>
      <p:pic>
        <p:nvPicPr>
          <p:cNvPr id="1026" name="Picture 2" descr="C:\Users\ARAVANTINOS\Desktop\3D52E1FFBC6253DC566A364C5BC6E037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3725" y="1886745"/>
            <a:ext cx="5924550" cy="39528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6445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81" r="3031"/>
          <a:stretch/>
        </p:blipFill>
        <p:spPr>
          <a:xfrm>
            <a:off x="2639616" y="574959"/>
            <a:ext cx="5976664" cy="61081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39957" y="5517232"/>
            <a:ext cx="27363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dirty="0" smtClean="0">
                <a:solidFill>
                  <a:srgbClr val="595959"/>
                </a:solidFill>
                <a:latin typeface="Inter"/>
              </a:rPr>
              <a:t>19 </a:t>
            </a:r>
            <a:r>
              <a:rPr lang="el-GR" sz="1600" dirty="0">
                <a:solidFill>
                  <a:srgbClr val="595959"/>
                </a:solidFill>
                <a:latin typeface="Inter"/>
              </a:rPr>
              <a:t>Απριλίου 2025 | </a:t>
            </a:r>
            <a:r>
              <a:rPr lang="el-GR" sz="1600" dirty="0" smtClean="0">
                <a:solidFill>
                  <a:srgbClr val="595959"/>
                </a:solidFill>
                <a:latin typeface="Inter"/>
              </a:rPr>
              <a:t>09:20</a:t>
            </a:r>
            <a:endParaRPr lang="el-GR" sz="1600" dirty="0">
              <a:solidFill>
                <a:srgbClr val="595959"/>
              </a:solidFill>
              <a:latin typeface="inheri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26190" y="5949280"/>
            <a:ext cx="2840458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600" dirty="0"/>
              <a:t>https://www.in.gr/in-science/</a:t>
            </a:r>
          </a:p>
        </p:txBody>
      </p:sp>
      <p:sp>
        <p:nvSpPr>
          <p:cNvPr id="7" name="Rectangle 6"/>
          <p:cNvSpPr/>
          <p:nvPr/>
        </p:nvSpPr>
        <p:spPr>
          <a:xfrm>
            <a:off x="479376" y="260648"/>
            <a:ext cx="115932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200" b="1" dirty="0">
                <a:solidFill>
                  <a:srgbClr val="020512"/>
                </a:solidFill>
                <a:latin typeface="+mn-lt"/>
              </a:rPr>
              <a:t>«</a:t>
            </a:r>
            <a:r>
              <a:rPr lang="el-GR" sz="3200" b="1" dirty="0">
                <a:solidFill>
                  <a:srgbClr val="70DA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Olo</a:t>
            </a:r>
            <a:r>
              <a:rPr lang="el-GR" sz="3200" b="1" dirty="0">
                <a:solidFill>
                  <a:srgbClr val="020512"/>
                </a:solidFill>
                <a:latin typeface="+mn-lt"/>
              </a:rPr>
              <a:t>»: Πώς είναι το νέο χρώμα που ανακάλυψαν οι επιστήμονες</a:t>
            </a:r>
          </a:p>
        </p:txBody>
      </p:sp>
    </p:spTree>
    <p:extLst>
      <p:ext uri="{BB962C8B-B14F-4D97-AF65-F5344CB8AC3E}">
        <p14:creationId xmlns:p14="http://schemas.microsoft.com/office/powerpoint/2010/main" val="381380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Grp="1" noChangeArrowheads="1"/>
          </p:cNvSpPr>
          <p:nvPr>
            <p:ph type="title"/>
          </p:nvPr>
        </p:nvSpPr>
        <p:spPr>
          <a:xfrm>
            <a:off x="2351088" y="160338"/>
            <a:ext cx="7543800" cy="768350"/>
          </a:xfr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l-GR" dirty="0" smtClean="0"/>
              <a:t>Ηλιακό Φάσμα (ανάλυση)</a:t>
            </a:r>
          </a:p>
        </p:txBody>
      </p:sp>
      <p:pic>
        <p:nvPicPr>
          <p:cNvPr id="2048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58900" y="1225550"/>
            <a:ext cx="9417050" cy="5137150"/>
          </a:xfrm>
        </p:spPr>
      </p:pic>
    </p:spTree>
    <p:extLst>
      <p:ext uri="{BB962C8B-B14F-4D97-AF65-F5344CB8AC3E}">
        <p14:creationId xmlns:p14="http://schemas.microsoft.com/office/powerpoint/2010/main" val="311299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l-GR" sz="6600" dirty="0"/>
              <a:t>Ευχαριστώ πολύ</a:t>
            </a:r>
          </a:p>
          <a:p>
            <a:pPr algn="ctr">
              <a:buNone/>
            </a:pPr>
            <a:r>
              <a:rPr lang="el-GR" sz="6600" dirty="0"/>
              <a:t> για</a:t>
            </a:r>
          </a:p>
          <a:p>
            <a:pPr algn="ctr">
              <a:buNone/>
            </a:pPr>
            <a:r>
              <a:rPr lang="el-GR" sz="6600" dirty="0"/>
              <a:t> την προσοχή σας</a:t>
            </a:r>
          </a:p>
        </p:txBody>
      </p:sp>
    </p:spTree>
    <p:extLst>
      <p:ext uri="{BB962C8B-B14F-4D97-AF65-F5344CB8AC3E}">
        <p14:creationId xmlns:p14="http://schemas.microsoft.com/office/powerpoint/2010/main" val="251405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67408" y="260648"/>
            <a:ext cx="10515600" cy="1325563"/>
          </a:xfrm>
        </p:spPr>
        <p:txBody>
          <a:bodyPr/>
          <a:lstStyle/>
          <a:p>
            <a:pPr algn="ctr">
              <a:defRPr/>
            </a:pPr>
            <a:r>
              <a:rPr lang="el-GR" dirty="0" smtClean="0"/>
              <a:t>Οπτική αντίληψη χρώματος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703512" y="1772816"/>
            <a:ext cx="8401744" cy="4519613"/>
          </a:xfrm>
        </p:spPr>
        <p:txBody>
          <a:bodyPr/>
          <a:lstStyle/>
          <a:p>
            <a:pPr marL="342891" indent="-342891" algn="ctr">
              <a:buNone/>
              <a:defRPr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ΠΟΙΑ ΕΙΝΑΙ ΤΑ ΧΑΡΑΚΤΗΡΙΣΤΙΚΑ…</a:t>
            </a:r>
          </a:p>
          <a:p>
            <a:pPr marL="342891" indent="-342891" algn="ctr">
              <a:buNone/>
              <a:defRPr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342891" indent="-342891">
              <a:lnSpc>
                <a:spcPct val="114000"/>
              </a:lnSpc>
              <a:defRPr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Της φωτεινής πηγής</a:t>
            </a:r>
          </a:p>
          <a:p>
            <a:pPr marL="342891" indent="-342891">
              <a:lnSpc>
                <a:spcPct val="114000"/>
              </a:lnSpc>
              <a:defRPr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Της επιφάνειας που φωτίζεται και</a:t>
            </a:r>
          </a:p>
          <a:p>
            <a:pPr marL="342891" indent="-342891">
              <a:lnSpc>
                <a:spcPct val="114000"/>
              </a:lnSpc>
              <a:defRPr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Του δέκτη που ανιχνεύει το φως</a:t>
            </a:r>
          </a:p>
          <a:p>
            <a:pPr marL="342891" indent="-342891">
              <a:defRPr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342891" indent="-342891" algn="ctr">
              <a:buNone/>
              <a:defRPr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Τελικό αποτέλεσμα είναι το «γινόμενο» των παραπάνω παραγόντων</a:t>
            </a:r>
          </a:p>
          <a:p>
            <a:pPr marL="342891" indent="-342891">
              <a:defRPr/>
            </a:pPr>
            <a:endParaRPr lang="el-GR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94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67408" y="260648"/>
            <a:ext cx="10515600" cy="1325563"/>
          </a:xfrm>
        </p:spPr>
        <p:txBody>
          <a:bodyPr/>
          <a:lstStyle/>
          <a:p>
            <a:pPr algn="ctr">
              <a:defRPr/>
            </a:pPr>
            <a:r>
              <a:rPr lang="el-GR" dirty="0" smtClean="0"/>
              <a:t>Οπτική αντίληψη χρώματος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703512" y="1772816"/>
            <a:ext cx="8401744" cy="4519613"/>
          </a:xfrm>
        </p:spPr>
        <p:txBody>
          <a:bodyPr/>
          <a:lstStyle/>
          <a:p>
            <a:pPr marL="342891" indent="-342891" algn="ctr">
              <a:buNone/>
              <a:defRPr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ΠΟΙΑ ΕΙΝΑΙ ΤΑ ΧΑΡΑΚΤΗΡΙΣΤΙΚΑ…</a:t>
            </a:r>
          </a:p>
          <a:p>
            <a:pPr marL="342891" indent="-342891" algn="ctr">
              <a:buNone/>
              <a:defRPr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342891" indent="-342891">
              <a:lnSpc>
                <a:spcPct val="114000"/>
              </a:lnSpc>
              <a:defRPr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Της φωτεινής πηγής</a:t>
            </a:r>
          </a:p>
          <a:p>
            <a:pPr marL="342891" indent="-342891">
              <a:lnSpc>
                <a:spcPct val="114000"/>
              </a:lnSpc>
              <a:defRPr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Της επιφάνειας που φωτίζεται και</a:t>
            </a:r>
          </a:p>
          <a:p>
            <a:pPr marL="342891" indent="-342891">
              <a:lnSpc>
                <a:spcPct val="114000"/>
              </a:lnSpc>
              <a:defRPr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Του δέκτη που ανιχνεύει το φως</a:t>
            </a:r>
          </a:p>
          <a:p>
            <a:pPr marL="342891" indent="-342891">
              <a:defRPr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342891" indent="-342891" algn="ctr">
              <a:buNone/>
              <a:defRPr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Τελικό αποτέλεσμα είναι το «γινόμενο» των παραπάνω παραγόντων</a:t>
            </a:r>
          </a:p>
          <a:p>
            <a:pPr marL="342891" indent="-342891">
              <a:defRPr/>
            </a:pPr>
            <a:endParaRPr lang="el-GR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98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Αναλαμπή">
  <a:themeElements>
    <a:clrScheme name="Αναλαμπή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Αναλαμπή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Αναλαμπή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αλαμπή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αλαμπή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αλαμπή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αλαμπή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αλαμπή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αλαμπή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Αναλαμπή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Αναλαμπή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_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Αναλαμπή">
  <a:themeElements>
    <a:clrScheme name="Αναλαμπή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Αναλαμπή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Αναλαμπή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αλαμπή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αλαμπή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αλαμπή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αλαμπή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αλαμπή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αλαμπή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Αναλαμπή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Αναλαμπή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Αναλαμπή">
  <a:themeElements>
    <a:clrScheme name="Αναλαμπή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Αναλαμπή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Αναλαμπή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αλαμπή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αλαμπή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αλαμπή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αλαμπή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αλαμπή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αλαμπή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Αναλαμπή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Αναλαμπή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Αναλαμπή">
  <a:themeElements>
    <a:clrScheme name="Αναλαμπή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Αναλαμπή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Αναλαμπή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αλαμπή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αλαμπή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αλαμπή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αλαμπή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αλαμπή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αλαμπή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Αναλαμπή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Αναλαμπή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Αναλαμπή">
  <a:themeElements>
    <a:clrScheme name="Αναλαμπή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Αναλαμπή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Αναλαμπή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αλαμπή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αλαμπή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αλαμπή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αλαμπή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αλαμπή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αλαμπή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Αναλαμπή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Αναλαμπή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Shimmer</Template>
  <TotalTime>19221</TotalTime>
  <Words>1584</Words>
  <Application>Microsoft Office PowerPoint</Application>
  <PresentationFormat>Widescreen</PresentationFormat>
  <Paragraphs>303</Paragraphs>
  <Slides>70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70</vt:i4>
      </vt:variant>
    </vt:vector>
  </HeadingPairs>
  <TitlesOfParts>
    <vt:vector size="95" baseType="lpstr">
      <vt:lpstr>Arial</vt:lpstr>
      <vt:lpstr>Arial Black</vt:lpstr>
      <vt:lpstr>Calibri</vt:lpstr>
      <vt:lpstr>Calibri Light</vt:lpstr>
      <vt:lpstr>Cambria Math</vt:lpstr>
      <vt:lpstr>inherit</vt:lpstr>
      <vt:lpstr>Inter</vt:lpstr>
      <vt:lpstr>Roboto</vt:lpstr>
      <vt:lpstr>Tahoma</vt:lpstr>
      <vt:lpstr>Times New Roman</vt:lpstr>
      <vt:lpstr>TimesLTPro-Roman</vt:lpstr>
      <vt:lpstr>Wingdings</vt:lpstr>
      <vt:lpstr>Office Theme</vt:lpstr>
      <vt:lpstr>Θέμα του Office</vt:lpstr>
      <vt:lpstr>1_Office Theme</vt:lpstr>
      <vt:lpstr>Αναλαμπή</vt:lpstr>
      <vt:lpstr>1_Αναλαμπή</vt:lpstr>
      <vt:lpstr>2_Office Theme</vt:lpstr>
      <vt:lpstr>3_Office Theme</vt:lpstr>
      <vt:lpstr>2_Αναλαμπή</vt:lpstr>
      <vt:lpstr>3_Αναλαμπή</vt:lpstr>
      <vt:lpstr>4_Αναλαμπή</vt:lpstr>
      <vt:lpstr>4_Office Theme</vt:lpstr>
      <vt:lpstr>1_Θέμα του Office</vt:lpstr>
      <vt:lpstr>2_Θέμα του Office</vt:lpstr>
      <vt:lpstr>ΧΡΩΜΑ</vt:lpstr>
      <vt:lpstr>Οπτική αντίληψη χρώματος</vt:lpstr>
      <vt:lpstr>Χρώμα – Μήκος Κύματος</vt:lpstr>
      <vt:lpstr>Οπτική αντίληψη χρώματος</vt:lpstr>
      <vt:lpstr>Οπτική αντίληψη χρώματος</vt:lpstr>
      <vt:lpstr>Φάσμα ηλιακού φωτός, κατανομή</vt:lpstr>
      <vt:lpstr>Ηλιακό Φάσμα (ανάλυση)</vt:lpstr>
      <vt:lpstr>Οπτική αντίληψη χρώματος</vt:lpstr>
      <vt:lpstr>Οπτική αντίληψη χρώματος</vt:lpstr>
      <vt:lpstr>PowerPoint Presentation</vt:lpstr>
      <vt:lpstr>Ραβδία (rods) – Κωνία (cones)</vt:lpstr>
      <vt:lpstr>ΜΗΧΑΝΙΣΜΟΙ ΔΗΜΙΟΥΡΓΙΑ Σ ΧΡΩΜΑΤΟΣ</vt:lpstr>
      <vt:lpstr>Μεταπτώσεις σε άτομα, μόρια, ιόντα, φλόγα</vt:lpstr>
      <vt:lpstr>Φλόγα από κερί</vt:lpstr>
      <vt:lpstr>Έγχρωμες Φλόγες </vt:lpstr>
      <vt:lpstr>Φάσμα Εκπομπής  μέλανος σώματος</vt:lpstr>
      <vt:lpstr>Μεταπτώσεις σε  στερεά υλικά</vt:lpstr>
      <vt:lpstr>Κίτρινο, μπλε διαμάντι  (ημιαγωγοί με προσμίξεις)</vt:lpstr>
      <vt:lpstr>Χρώματα σε  κρυσταλλικά πεδία</vt:lpstr>
      <vt:lpstr>PowerPoint Presentation</vt:lpstr>
      <vt:lpstr>Σμαράγδι - Ρουμπίνι</vt:lpstr>
      <vt:lpstr>Πολύτιμοι  λίθοι</vt:lpstr>
      <vt:lpstr>Μεταπτώσεις από  μοριακά τροχιακά</vt:lpstr>
      <vt:lpstr>Γεωμετρική – Κυματική Οπτική</vt:lpstr>
      <vt:lpstr>Ουράνιο Τόξο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Λεπτά Υμένια,  χρώματα από συμβολή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Θεωρία Χρώματος</vt:lpstr>
      <vt:lpstr>Θεωρία χρώματος    Βασικά  -  Συμπληρωματικά</vt:lpstr>
      <vt:lpstr>Αίσθημα Χρώματος από σύνθεση RGB, Additive Colors</vt:lpstr>
      <vt:lpstr>PowerPoint Presentation</vt:lpstr>
      <vt:lpstr>Αίσθημα Χρώματος από αφαίρεση CMYK, Subtractive Colors</vt:lpstr>
      <vt:lpstr>Παράδειγμα CMYK</vt:lpstr>
      <vt:lpstr>PowerPoint Presentation</vt:lpstr>
      <vt:lpstr>Χρωματικό Διάγραμμα (CIE)</vt:lpstr>
      <vt:lpstr>Χρωματικό Διάγραμμα (CIE)</vt:lpstr>
      <vt:lpstr>Χρωματικό Διάγραμμα (CIE)</vt:lpstr>
      <vt:lpstr>PowerPoint Presentation</vt:lpstr>
      <vt:lpstr>PowerPoint Presentation</vt:lpstr>
      <vt:lpstr>PowerPoint Presentation</vt:lpstr>
      <vt:lpstr>Τρόποι αναπαραγωγής  σύνθετου χρώματος</vt:lpstr>
      <vt:lpstr>PowerPoint Presentation</vt:lpstr>
      <vt:lpstr>PowerPoint Presentation</vt:lpstr>
      <vt:lpstr>PowerPoint Presentation</vt:lpstr>
      <vt:lpstr>Έγχρωμα φίλτρα,  καμπύλες διαπερατότητας</vt:lpstr>
      <vt:lpstr>Φίλτρα  KODAK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Όλα τα χρώματα του υπολογιστή 256 x 256 x 256 = 16.8 εκατ. χρώματα</vt:lpstr>
      <vt:lpstr>PowerPoint Presentation</vt:lpstr>
      <vt:lpstr>PowerPoint Presentation</vt:lpstr>
    </vt:vector>
  </TitlesOfParts>
  <Company>*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ΧΡΩΜΑ</dc:title>
  <dc:creator>user</dc:creator>
  <cp:lastModifiedBy>Microsoft account</cp:lastModifiedBy>
  <cp:revision>141</cp:revision>
  <dcterms:created xsi:type="dcterms:W3CDTF">2010-05-24T07:45:24Z</dcterms:created>
  <dcterms:modified xsi:type="dcterms:W3CDTF">2025-05-07T23:57:46Z</dcterms:modified>
</cp:coreProperties>
</file>