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41"/>
  </p:notesMasterIdLst>
  <p:sldIdLst>
    <p:sldId id="346" r:id="rId2"/>
    <p:sldId id="328" r:id="rId3"/>
    <p:sldId id="322" r:id="rId4"/>
    <p:sldId id="323" r:id="rId5"/>
    <p:sldId id="329" r:id="rId6"/>
    <p:sldId id="359" r:id="rId7"/>
    <p:sldId id="330" r:id="rId8"/>
    <p:sldId id="325" r:id="rId9"/>
    <p:sldId id="327" r:id="rId10"/>
    <p:sldId id="347" r:id="rId11"/>
    <p:sldId id="333" r:id="rId12"/>
    <p:sldId id="348" r:id="rId13"/>
    <p:sldId id="331" r:id="rId14"/>
    <p:sldId id="350" r:id="rId15"/>
    <p:sldId id="337" r:id="rId16"/>
    <p:sldId id="334" r:id="rId17"/>
    <p:sldId id="351" r:id="rId18"/>
    <p:sldId id="352" r:id="rId19"/>
    <p:sldId id="368" r:id="rId20"/>
    <p:sldId id="366" r:id="rId21"/>
    <p:sldId id="355" r:id="rId22"/>
    <p:sldId id="336" r:id="rId23"/>
    <p:sldId id="353" r:id="rId24"/>
    <p:sldId id="361" r:id="rId25"/>
    <p:sldId id="362" r:id="rId26"/>
    <p:sldId id="314" r:id="rId27"/>
    <p:sldId id="363" r:id="rId28"/>
    <p:sldId id="360" r:id="rId29"/>
    <p:sldId id="369" r:id="rId30"/>
    <p:sldId id="374" r:id="rId31"/>
    <p:sldId id="370" r:id="rId32"/>
    <p:sldId id="371" r:id="rId33"/>
    <p:sldId id="372" r:id="rId34"/>
    <p:sldId id="373" r:id="rId35"/>
    <p:sldId id="375" r:id="rId36"/>
    <p:sldId id="376" r:id="rId37"/>
    <p:sldId id="358" r:id="rId38"/>
    <p:sldId id="356" r:id="rId39"/>
    <p:sldId id="354" r:id="rId40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276"/>
    <a:srgbClr val="84986C"/>
    <a:srgbClr val="3DE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5460" autoAdjust="0"/>
  </p:normalViewPr>
  <p:slideViewPr>
    <p:cSldViewPr>
      <p:cViewPr>
        <p:scale>
          <a:sx n="60" d="100"/>
          <a:sy n="60" d="100"/>
        </p:scale>
        <p:origin x="686" y="6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9611-A071-42B8-B368-1DE1DD91C57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3C8B-E5D9-41CB-8038-5AB588E9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1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1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5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2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8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55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en.wikipedia.org/wiki/Choroid#/media/File:Blausen_0388_EyeAnatomy_01.png" TargetMode="External"/><Relationship Id="rId7" Type="http://schemas.openxmlformats.org/officeDocument/2006/relationships/hyperlink" Target="http://simplebiologyy.blogspot.gr/2014/11/human-eye-structure-image-formation-and-difference-between-rods-and-con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://commons.wikimedia.org/wiki/User:OgreBot" TargetMode="External"/><Relationship Id="rId4" Type="http://schemas.openxmlformats.org/officeDocument/2006/relationships/hyperlink" Target="https://commons.wikimedia.org/wiki/User:BruceBlaus" TargetMode="External"/><Relationship Id="rId9" Type="http://schemas.openxmlformats.org/officeDocument/2006/relationships/hyperlink" Target="http://commons.wikimedia.org/wiki/File:Cones_SMJ2_E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CFCF" TargetMode="External"/><Relationship Id="rId2" Type="http://schemas.openxmlformats.org/officeDocument/2006/relationships/hyperlink" Target="https://en.wikipedia.org/wiki/Photoreceptor_cell#/media/File:1414_Rods_and_Con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helawofscience/special-senses-13272970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thelawofscience?utm_campaign=profiletracking&amp;utm_medium=sssite&amp;utm_source=ssslidevie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otoreceptor_cell#/media/File:1416_Color_Sensitivity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ommons.wikimedia.org/wiki/User:CFC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otoreceptor_cell#/media/File:1416_Color_Sensitivity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ommons.wikimedia.org/wiki/User:CFC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91544" y="548680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ΑΝΘΡΩΠΙΝΟΣ ΟΦΘΑΛΜΟΣ  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ΜΗΧΑΝΙΣΜΟΣ ΟΡΑΣΗΣ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0544" y="4293096"/>
            <a:ext cx="8534400" cy="17526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Α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Αραβαντινός</a:t>
            </a:r>
          </a:p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Καθ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Φυσικής</a:t>
            </a:r>
          </a:p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Πανεπιστήμιο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Δυτικής Αττικής</a:t>
            </a:r>
          </a:p>
        </p:txBody>
      </p:sp>
    </p:spTree>
    <p:extLst>
      <p:ext uri="{BB962C8B-B14F-4D97-AF65-F5344CB8AC3E}">
        <p14:creationId xmlns:p14="http://schemas.microsoft.com/office/powerpoint/2010/main" val="170523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37937" y="-32566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Ανθρώπινος αμφιβληστροειδής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4098" name="Picture 2" descr="http://upload.wikimedia.org/wikipedia/commons/0/03/Blausen_0388_EyeAnatomy_0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4926" y="1135033"/>
            <a:ext cx="3161540" cy="21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87432" y="3264884"/>
            <a:ext cx="287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0388 </a:t>
            </a:r>
            <a:r>
              <a:rPr lang="en-US" sz="1200" dirty="0" err="1">
                <a:latin typeface="+mn-lt"/>
                <a:hlinkClick r:id="rId3"/>
              </a:rPr>
              <a:t>EyeAnatomy</a:t>
            </a:r>
            <a:r>
              <a:rPr lang="en-US" sz="1200" dirty="0">
                <a:latin typeface="+mn-lt"/>
                <a:hlinkClick r:id="rId3"/>
              </a:rPr>
              <a:t> 01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BruceBlaus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  <p:pic>
        <p:nvPicPr>
          <p:cNvPr id="4100" name="Picture 4" descr="http://4.bp.blogspot.com/-0IMZXcOJWtw/VGxEzKLodeI/AAAAAAAAAWU/xwQO2Y4Xe9A/s1600/eye01.gif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6" b="14096"/>
          <a:stretch/>
        </p:blipFill>
        <p:spPr bwMode="auto">
          <a:xfrm>
            <a:off x="3143672" y="4129262"/>
            <a:ext cx="2325390" cy="17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808" y="5926049"/>
            <a:ext cx="2555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7"/>
              </a:rPr>
              <a:t>simplebiologyy.blogspot.gr</a:t>
            </a:r>
            <a:endParaRPr lang="el-GR" sz="12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164" y="1301196"/>
            <a:ext cx="2922131" cy="22094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71732" y="3510613"/>
            <a:ext cx="270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9"/>
              </a:rPr>
              <a:t>Cones SMJ2 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0"/>
              </a:rPr>
              <a:t>OgreBot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1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4152" y="4552378"/>
            <a:ext cx="2119491" cy="1144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: 564–580 nm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000" b="1" dirty="0">
                <a:solidFill>
                  <a:srgbClr val="3DE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 534–545 nm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: 420–440 nm</a:t>
            </a:r>
          </a:p>
        </p:txBody>
      </p:sp>
    </p:spTree>
    <p:extLst>
      <p:ext uri="{BB962C8B-B14F-4D97-AF65-F5344CB8AC3E}">
        <p14:creationId xmlns:p14="http://schemas.microsoft.com/office/powerpoint/2010/main" val="26653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7368" y="692696"/>
            <a:ext cx="4752528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Αμφιβληστροειδής</a:t>
            </a:r>
          </a:p>
        </p:txBody>
      </p:sp>
      <p:pic>
        <p:nvPicPr>
          <p:cNvPr id="4098" name="Picture 2" descr="C:\Users\ARAVANTINOS\Desktop\25z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404664"/>
            <a:ext cx="6213984" cy="621398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060848"/>
            <a:ext cx="4948689" cy="3514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872" y="5980341"/>
            <a:ext cx="476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8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08071"/>
            <a:ext cx="10972800" cy="769441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dirty="0" smtClean="0"/>
              <a:t>Ραβδία - Κωνία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0916" y="6013456"/>
            <a:ext cx="287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1414 Rods and Cones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3"/>
              </a:rPr>
              <a:t>CFCF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 BY 3.0</a:t>
            </a:r>
            <a:endParaRPr lang="en-US" sz="1200" dirty="0">
              <a:latin typeface="+mn-lt"/>
            </a:endParaRPr>
          </a:p>
        </p:txBody>
      </p:sp>
      <p:pic>
        <p:nvPicPr>
          <p:cNvPr id="5122" name="Picture 2" descr="1414 Rods and Cone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424" y="1019520"/>
            <a:ext cx="5555481" cy="49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414 Rods and Cone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9544" y="1683549"/>
            <a:ext cx="4502855" cy="39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3472" y="5057392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260648"/>
            <a:ext cx="7371928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Ραβδία (</a:t>
            </a:r>
            <a:r>
              <a:rPr lang="en-US" dirty="0"/>
              <a:t>rods)</a:t>
            </a:r>
            <a:r>
              <a:rPr lang="el-GR" dirty="0"/>
              <a:t> – </a:t>
            </a:r>
            <a:r>
              <a:rPr lang="el-GR" dirty="0" err="1"/>
              <a:t>Κωνία</a:t>
            </a:r>
            <a:r>
              <a:rPr lang="en-US" dirty="0"/>
              <a:t> (cones)</a:t>
            </a:r>
            <a:endParaRPr lang="el-GR" dirty="0"/>
          </a:p>
        </p:txBody>
      </p:sp>
      <p:pic>
        <p:nvPicPr>
          <p:cNvPr id="2050" name="Picture 2" descr="C:\Users\ARAVANTINOS\Desktop\시신경배치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1196752"/>
            <a:ext cx="9910489" cy="4991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0"/>
            <a:ext cx="10972800" cy="7694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dirty="0" smtClean="0"/>
              <a:t>Ροδοψίνη, Οπτικό Ερέθισμα (0</a:t>
            </a:r>
            <a:r>
              <a:rPr lang="en-US" dirty="0" smtClean="0"/>
              <a:t>.5nm)</a:t>
            </a:r>
            <a:endParaRPr lang="el-GR" dirty="0" smtClean="0"/>
          </a:p>
        </p:txBody>
      </p:sp>
      <p:pic>
        <p:nvPicPr>
          <p:cNvPr id="7170" name="Picture 2" descr="http://www.chm.bris.ac.uk/motm/retinal/conver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48" y="924912"/>
            <a:ext cx="8174285" cy="55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64125" y="6317564"/>
            <a:ext cx="277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Special senses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thelawofscience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στο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slishare.net</a:t>
            </a:r>
            <a:endParaRPr lang="en-US" sz="1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6080" y="1340768"/>
            <a:ext cx="18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Retinal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369DD72-D364-4013-B370-9F87A4C5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97760" cy="1325563"/>
          </a:xfrm>
        </p:spPr>
        <p:txBody>
          <a:bodyPr wrap="square">
            <a:spAutoFit/>
          </a:bodyPr>
          <a:lstStyle/>
          <a:p>
            <a:r>
              <a:rPr lang="el-GR" dirty="0"/>
              <a:t>Μηχανισμός όρασης </a:t>
            </a:r>
            <a:br>
              <a:rPr lang="el-GR" dirty="0"/>
            </a:br>
            <a:r>
              <a:rPr lang="en-US" dirty="0"/>
              <a:t>(cis</a:t>
            </a:r>
            <a:r>
              <a:rPr lang="el-GR" dirty="0"/>
              <a:t> </a:t>
            </a:r>
            <a:r>
              <a:rPr lang="en-US" dirty="0"/>
              <a:t>–</a:t>
            </a:r>
            <a:r>
              <a:rPr lang="el-GR" dirty="0"/>
              <a:t> </a:t>
            </a:r>
            <a:r>
              <a:rPr lang="en-US" dirty="0"/>
              <a:t>trans)</a:t>
            </a:r>
            <a:endParaRPr lang="el-GR" dirty="0"/>
          </a:p>
        </p:txBody>
      </p:sp>
      <p:pic>
        <p:nvPicPr>
          <p:cNvPr id="4" name="Picture 2" descr="C:\Users\ARAVANTINOS\Desktop\VisionSensNeuroscience5[1].jpg">
            <a:extLst>
              <a:ext uri="{FF2B5EF4-FFF2-40B4-BE49-F238E27FC236}">
                <a16:creationId xmlns="" xmlns:a16="http://schemas.microsoft.com/office/drawing/2014/main" id="{6020B609-F213-4A38-9146-F2642EB34E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7768" y="1059162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228650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83432" y="338375"/>
            <a:ext cx="10515600" cy="701731"/>
          </a:xfrm>
        </p:spPr>
        <p:txBody>
          <a:bodyPr lIns="0" rIns="0">
            <a:spAutoFit/>
          </a:bodyPr>
          <a:lstStyle/>
          <a:p>
            <a:pPr algn="ctr"/>
            <a:r>
              <a:rPr lang="el-GR" dirty="0"/>
              <a:t>Ραβδία (</a:t>
            </a:r>
            <a:r>
              <a:rPr lang="en-US" dirty="0"/>
              <a:t>rods)</a:t>
            </a:r>
            <a:r>
              <a:rPr lang="el-GR" dirty="0"/>
              <a:t> – </a:t>
            </a:r>
            <a:r>
              <a:rPr lang="el-GR" dirty="0" err="1"/>
              <a:t>Κωνία</a:t>
            </a:r>
            <a:r>
              <a:rPr lang="en-US" dirty="0"/>
              <a:t> (cones)</a:t>
            </a:r>
            <a:endParaRPr lang="el-GR" dirty="0"/>
          </a:p>
        </p:txBody>
      </p:sp>
      <p:pic>
        <p:nvPicPr>
          <p:cNvPr id="5123" name="Picture 3" descr="C:\Users\ARAVANTINOS\Desktop\Mittma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48" y="2276872"/>
            <a:ext cx="3744416" cy="35329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184232" y="4416536"/>
            <a:ext cx="109728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588913"/>
            <a:ext cx="6669141" cy="45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9969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dirty="0"/>
              <a:t>Ραβδία </a:t>
            </a:r>
            <a:r>
              <a:rPr lang="en-US" sz="4000" dirty="0"/>
              <a:t>(Rods) </a:t>
            </a:r>
            <a:r>
              <a:rPr lang="el-GR" sz="4000" dirty="0"/>
              <a:t>Ανθρώπινου αμφιβληστροειδή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14161"/>
            <a:ext cx="3682752" cy="30856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Πλήθος : 1.2 </a:t>
            </a:r>
            <a:r>
              <a:rPr lang="en-US" sz="2400" dirty="0"/>
              <a:t>x 10</a:t>
            </a:r>
            <a:r>
              <a:rPr lang="el-GR" sz="2400" dirty="0"/>
              <a:t> </a:t>
            </a:r>
            <a:r>
              <a:rPr lang="el-GR" sz="2400" baseline="30000" dirty="0"/>
              <a:t>8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Εκτεταμένη κατανομή</a:t>
            </a:r>
          </a:p>
          <a:p>
            <a:pPr>
              <a:defRPr/>
            </a:pPr>
            <a:r>
              <a:rPr lang="el-GR" sz="2400" dirty="0"/>
              <a:t>Ελάχιστη</a:t>
            </a:r>
            <a:r>
              <a:rPr lang="en-US" sz="2400" dirty="0"/>
              <a:t> </a:t>
            </a:r>
            <a:r>
              <a:rPr lang="el-GR" sz="2400" dirty="0"/>
              <a:t>Ένταση Ερεθισμού: 0.05 </a:t>
            </a:r>
            <a:r>
              <a:rPr lang="en-US" sz="2400" dirty="0"/>
              <a:t>Cd/m</a:t>
            </a:r>
            <a:r>
              <a:rPr lang="el-GR" sz="2400" baseline="30000" dirty="0"/>
              <a:t>2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Συνδέονται κατά ομάδες με </a:t>
            </a:r>
            <a:r>
              <a:rPr lang="el-GR" sz="2400" dirty="0" smtClean="0"/>
              <a:t>οπτική νευρική ίνα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8194" name="Picture 2" descr="https://upload.wikimedia.org/wikipedia/commons/thumb/9/94/1416_Color_Sensitivity.jpg/1024px-1416_Color_Sensitivit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159" y="1395336"/>
            <a:ext cx="7380312" cy="44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86800" y="4509120"/>
            <a:ext cx="79208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520</a:t>
            </a:r>
            <a:endParaRPr lang="el-GR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48328" y="2132856"/>
            <a:ext cx="0" cy="24688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57533" y="6125518"/>
            <a:ext cx="277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1416 Color Sensitivity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CFCF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8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dirty="0"/>
              <a:t>Κωνία  (</a:t>
            </a:r>
            <a:r>
              <a:rPr lang="en-US" sz="4000" dirty="0"/>
              <a:t>Cones) </a:t>
            </a:r>
            <a:r>
              <a:rPr lang="el-GR" sz="4000" dirty="0"/>
              <a:t>Ανθρώπινου αμφιβληστροειδή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777" y="1629012"/>
            <a:ext cx="3394720" cy="35816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Πλήθος : 6 </a:t>
            </a:r>
            <a:r>
              <a:rPr lang="en-US" sz="2400" dirty="0"/>
              <a:t>x 10</a:t>
            </a:r>
            <a:r>
              <a:rPr lang="el-GR" sz="2400" dirty="0"/>
              <a:t> </a:t>
            </a:r>
            <a:r>
              <a:rPr lang="el-GR" sz="2400" baseline="30000" dirty="0"/>
              <a:t>6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Εντοπισμένη κατανομή</a:t>
            </a:r>
          </a:p>
          <a:p>
            <a:pPr>
              <a:defRPr/>
            </a:pPr>
            <a:r>
              <a:rPr lang="el-GR" sz="2400" dirty="0"/>
              <a:t>Ελάχιστη</a:t>
            </a:r>
            <a:r>
              <a:rPr lang="en-US" sz="2400" dirty="0"/>
              <a:t> </a:t>
            </a:r>
            <a:r>
              <a:rPr lang="el-GR" sz="2400" dirty="0"/>
              <a:t>Ένταση Ερεθισμού : 3 </a:t>
            </a:r>
            <a:r>
              <a:rPr lang="en-US" sz="2400" dirty="0"/>
              <a:t>Cd/m</a:t>
            </a:r>
            <a:r>
              <a:rPr lang="el-GR" sz="2400" baseline="30000" dirty="0"/>
              <a:t>2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Συνδέονται μεμονωμένα με οπτικό νεύρο</a:t>
            </a:r>
          </a:p>
          <a:p>
            <a:endParaRPr lang="el-GR" sz="2400" dirty="0"/>
          </a:p>
        </p:txBody>
      </p:sp>
      <p:pic>
        <p:nvPicPr>
          <p:cNvPr id="6" name="Picture 2" descr="https://upload.wikimedia.org/wikipedia/commons/thumb/9/94/1416_Color_Sensitivity.jpg/1024px-1416_Color_Sensitivit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9816" y="1406692"/>
            <a:ext cx="7020272" cy="42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24758" y="4213663"/>
            <a:ext cx="1111235" cy="5039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555</a:t>
            </a:r>
            <a:endParaRPr lang="el-GR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480376" y="1916832"/>
            <a:ext cx="0" cy="2318355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76120" y="6125518"/>
            <a:ext cx="277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1416 Color Sensitivity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CFCF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3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16055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Οπτική αντίληψη χρώματος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556792"/>
            <a:ext cx="8101012" cy="4608512"/>
          </a:xfrm>
        </p:spPr>
        <p:txBody>
          <a:bodyPr/>
          <a:lstStyle/>
          <a:p>
            <a:pPr marL="342891" indent="-342891">
              <a:spcBef>
                <a:spcPct val="30000"/>
              </a:spcBef>
              <a:defRPr/>
            </a:pPr>
            <a:r>
              <a:rPr lang="el-GR" sz="2800" dirty="0"/>
              <a:t>Το χρώμα είναι η υποκειμενική αντίληψη που αναπτύσσουμε στα διάφορα μήκη κύματος του φωτός, στην ορατή περιοχή του Η.Μ. φάσματος</a:t>
            </a:r>
            <a:r>
              <a:rPr lang="en-US" sz="2800" dirty="0"/>
              <a:t>  </a:t>
            </a:r>
            <a:r>
              <a:rPr lang="el-GR" sz="2800" dirty="0"/>
              <a:t>(από 380 μέχρι 780 </a:t>
            </a:r>
            <a:r>
              <a:rPr lang="en-GB" sz="2800" dirty="0"/>
              <a:t>nm </a:t>
            </a:r>
            <a:r>
              <a:rPr lang="el-GR" sz="2800" dirty="0"/>
              <a:t>περίπου)</a:t>
            </a:r>
          </a:p>
          <a:p>
            <a:pPr marL="342891" indent="-342891">
              <a:spcBef>
                <a:spcPct val="30000"/>
              </a:spcBef>
              <a:defRPr/>
            </a:pPr>
            <a:endParaRPr lang="en-US" sz="2800" dirty="0"/>
          </a:p>
          <a:p>
            <a:pPr marL="342891" indent="-342891">
              <a:defRPr/>
            </a:pPr>
            <a:r>
              <a:rPr lang="el-GR" sz="2800" dirty="0"/>
              <a:t>Η αίσθησή μας για το χρώμα είναι μια αυτοματοποιημένη ερμηνευτική αντίδραση του ανθρώπινου εγκεφάλου στο μήκος κύματος της προσπίπτουσας ηλεκτρομαγνητικής ακτινοβολίας </a:t>
            </a:r>
          </a:p>
        </p:txBody>
      </p:sp>
    </p:spTree>
    <p:extLst>
      <p:ext uri="{BB962C8B-B14F-4D97-AF65-F5344CB8AC3E}">
        <p14:creationId xmlns:p14="http://schemas.microsoft.com/office/powerpoint/2010/main" val="8149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l-GR" dirty="0"/>
              <a:t>Κυριαρχία της όρασης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6997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3200" dirty="0"/>
              <a:t>Η πληροφόρηση για τον άνθρωπο μέσω των</a:t>
            </a:r>
          </a:p>
          <a:p>
            <a:pPr algn="ctr">
              <a:buNone/>
            </a:pPr>
            <a:r>
              <a:rPr lang="el-GR" sz="3200" dirty="0"/>
              <a:t> πέντε αισθήσεων επιτυγχάνεται με την :</a:t>
            </a:r>
          </a:p>
          <a:p>
            <a:pPr marL="914400" indent="-457200">
              <a:buNone/>
            </a:pPr>
            <a:endParaRPr lang="el-GR" sz="3200" dirty="0"/>
          </a:p>
          <a:p>
            <a:pPr marL="914400" indent="-457200"/>
            <a:r>
              <a:rPr lang="el-GR" sz="3200" dirty="0"/>
              <a:t>Όραση : 83.0 %</a:t>
            </a:r>
          </a:p>
          <a:p>
            <a:pPr marL="914400" indent="-457200"/>
            <a:r>
              <a:rPr lang="el-GR" sz="3200" dirty="0"/>
              <a:t>Ακοή : 11.0 %</a:t>
            </a:r>
          </a:p>
          <a:p>
            <a:pPr marL="914400" indent="-457200"/>
            <a:r>
              <a:rPr lang="el-GR" sz="3200" dirty="0"/>
              <a:t>Όσφρηση : 3.5 %</a:t>
            </a:r>
          </a:p>
          <a:p>
            <a:pPr marL="914400" indent="-457200"/>
            <a:r>
              <a:rPr lang="el-GR" sz="3200" dirty="0"/>
              <a:t>Αφή : 1.5 % </a:t>
            </a:r>
          </a:p>
          <a:p>
            <a:pPr marL="914400" indent="-457200"/>
            <a:r>
              <a:rPr lang="el-GR" sz="3200" dirty="0"/>
              <a:t>Γεύση : 1.0 % </a:t>
            </a:r>
          </a:p>
        </p:txBody>
      </p:sp>
    </p:spTree>
    <p:extLst>
      <p:ext uri="{BB962C8B-B14F-4D97-AF65-F5344CB8AC3E}">
        <p14:creationId xmlns:p14="http://schemas.microsoft.com/office/powerpoint/2010/main" val="3771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51316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Ανθρώπινης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όρασης    (1/2)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l-GR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 smtClean="0"/>
              <a:t>Προσαρμογή σε έντονο ή χαμηλό φωτισμό </a:t>
            </a:r>
            <a:r>
              <a:rPr lang="el-GR" sz="2800" dirty="0" smtClean="0"/>
              <a:t>: εύρος επιπέδων φωτισμού 10</a:t>
            </a:r>
            <a:r>
              <a:rPr lang="el-GR" sz="2800" baseline="30000" dirty="0" smtClean="0"/>
              <a:t>-6</a:t>
            </a:r>
            <a:r>
              <a:rPr lang="el-GR" sz="2800" dirty="0" smtClean="0"/>
              <a:t> – 10</a:t>
            </a:r>
            <a:r>
              <a:rPr lang="el-GR" sz="2800" baseline="30000" dirty="0" smtClean="0"/>
              <a:t>+6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r>
              <a:rPr lang="el-GR" sz="2800" dirty="0"/>
              <a:t>:</a:t>
            </a:r>
            <a:endParaRPr lang="en-US" sz="2800" dirty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Σκοτοπική (ραβδία): </a:t>
            </a:r>
            <a:r>
              <a:rPr lang="el-GR" sz="2800" dirty="0"/>
              <a:t>10</a:t>
            </a:r>
            <a:r>
              <a:rPr lang="el-GR" sz="2800" baseline="30000" dirty="0"/>
              <a:t>-6</a:t>
            </a:r>
            <a:r>
              <a:rPr lang="el-GR" sz="2800" dirty="0"/>
              <a:t> –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Μεσοπική (ραβδία+κωνία</a:t>
            </a:r>
            <a:r>
              <a:rPr lang="el-GR" sz="2800" dirty="0"/>
              <a:t>):</a:t>
            </a:r>
            <a:r>
              <a:rPr lang="el-GR" sz="2800" baseline="30000" dirty="0" smtClean="0"/>
              <a:t>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l-GR" sz="2800" dirty="0"/>
              <a:t>– </a:t>
            </a:r>
            <a:r>
              <a:rPr lang="el-GR" sz="2800" dirty="0" smtClean="0"/>
              <a:t>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Φωτοπική (κωνία): </a:t>
            </a:r>
            <a:r>
              <a:rPr lang="el-GR" sz="2800" dirty="0"/>
              <a:t>&gt; 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Purkinje effect</a:t>
            </a:r>
            <a:r>
              <a:rPr lang="en-US" sz="2800" dirty="0" smtClean="0"/>
              <a:t>: </a:t>
            </a:r>
            <a:r>
              <a:rPr lang="el-GR" sz="2800" dirty="0"/>
              <a:t>Αντιστροφή της σχετικής λαμπρότητας δύο ξεχωριστών χρωματικών ερεθισμάτων αν αλλάξουν τα επίπεδα </a:t>
            </a:r>
            <a:r>
              <a:rPr lang="el-GR" sz="2800" dirty="0" smtClean="0"/>
              <a:t>φωτισμού.</a:t>
            </a:r>
            <a:endParaRPr lang="el-GR" sz="2800" dirty="0"/>
          </a:p>
          <a:p>
            <a:pPr marL="457200" algn="just" eaLnBrk="1" hangingPunct="1">
              <a:defRPr/>
            </a:pPr>
            <a:r>
              <a:rPr lang="el-GR" sz="2800" dirty="0"/>
              <a:t>Π.χ. Κίτρινα πέταλλα και πράσινα φύλλα λουλουδιού στο φωσχέση λαμπρότητας σε φως ημέρας και σε χαμηλό βραδινό </a:t>
            </a:r>
            <a:r>
              <a:rPr lang="el-GR" sz="2800" dirty="0" smtClean="0"/>
              <a:t>φωτισμό.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8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763" t="19201" r="16531" b="29000"/>
          <a:stretch/>
        </p:blipFill>
        <p:spPr>
          <a:xfrm>
            <a:off x="1847528" y="1196752"/>
            <a:ext cx="7992888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360" y="260648"/>
            <a:ext cx="865012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600" dirty="0" smtClean="0"/>
              <a:t>Φωτεινή Απόδοση ανθρώπινου οφθαλμού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91944" y="1844824"/>
            <a:ext cx="792088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4072" y="1772816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μετατόπιση </a:t>
            </a:r>
            <a:r>
              <a:rPr lang="en-US" dirty="0"/>
              <a:t>Purkinje 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2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67608" y="234345"/>
            <a:ext cx="7200800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Ραβδία (</a:t>
            </a:r>
            <a:r>
              <a:rPr lang="en-US" dirty="0"/>
              <a:t>rods)</a:t>
            </a:r>
            <a:r>
              <a:rPr lang="el-GR" dirty="0"/>
              <a:t> – </a:t>
            </a:r>
            <a:r>
              <a:rPr lang="el-GR" dirty="0" err="1"/>
              <a:t>Κωνία</a:t>
            </a:r>
            <a:r>
              <a:rPr lang="en-US" dirty="0"/>
              <a:t> (cones)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83432" y="1308250"/>
            <a:ext cx="4040188" cy="453727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Ραβδία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035421" y="1844824"/>
            <a:ext cx="5157787" cy="3684588"/>
          </a:xfrm>
        </p:spPr>
        <p:txBody>
          <a:bodyPr/>
          <a:lstStyle/>
          <a:p>
            <a:r>
              <a:rPr lang="el-GR" sz="2400" dirty="0"/>
              <a:t>Πλήθος  : 120 εκατομμύρια</a:t>
            </a:r>
          </a:p>
          <a:p>
            <a:r>
              <a:rPr lang="el-GR" sz="2400" dirty="0"/>
              <a:t>Κυρίως </a:t>
            </a:r>
            <a:r>
              <a:rPr lang="el-GR" sz="2400" dirty="0" smtClean="0"/>
              <a:t>στην </a:t>
            </a:r>
            <a:r>
              <a:rPr lang="el-GR" sz="2400" dirty="0"/>
              <a:t>περιφέρεια</a:t>
            </a:r>
          </a:p>
          <a:p>
            <a:r>
              <a:rPr lang="el-GR" sz="2400" dirty="0"/>
              <a:t>Σύνδεση : πολλά ραβδία σε ένα γάγγλιο.</a:t>
            </a:r>
          </a:p>
          <a:p>
            <a:r>
              <a:rPr lang="el-GR" sz="2400" dirty="0"/>
              <a:t>Μέγιστη ευαισθησία  στα 510</a:t>
            </a:r>
            <a:r>
              <a:rPr lang="en-US" sz="2400" dirty="0"/>
              <a:t>nm</a:t>
            </a:r>
            <a:r>
              <a:rPr lang="el-GR" sz="2400" dirty="0"/>
              <a:t>.</a:t>
            </a:r>
            <a:endParaRPr lang="en-US" sz="2400" dirty="0"/>
          </a:p>
          <a:p>
            <a:r>
              <a:rPr lang="el-GR" sz="2400" dirty="0"/>
              <a:t>Όχι διάκριση χρωμάτων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312024" y="1308250"/>
            <a:ext cx="4041775" cy="453727"/>
          </a:xfrm>
        </p:spPr>
        <p:txBody>
          <a:bodyPr>
            <a:noAutofit/>
          </a:bodyPr>
          <a:lstStyle/>
          <a:p>
            <a:pPr algn="ctr"/>
            <a:r>
              <a:rPr lang="el-GR" sz="2800" dirty="0" err="1"/>
              <a:t>Κωνία</a:t>
            </a:r>
            <a:endParaRPr lang="el-GR" sz="28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456041" y="1844824"/>
            <a:ext cx="5616624" cy="3684588"/>
          </a:xfrm>
        </p:spPr>
        <p:txBody>
          <a:bodyPr>
            <a:noAutofit/>
          </a:bodyPr>
          <a:lstStyle/>
          <a:p>
            <a:r>
              <a:rPr lang="el-GR" sz="2400" dirty="0"/>
              <a:t>Πλήθος : </a:t>
            </a:r>
            <a:r>
              <a:rPr lang="el-GR" sz="2400" dirty="0" smtClean="0"/>
              <a:t>6 </a:t>
            </a:r>
            <a:r>
              <a:rPr lang="el-GR" sz="2400" dirty="0"/>
              <a:t>εκατομμύρια</a:t>
            </a:r>
          </a:p>
          <a:p>
            <a:r>
              <a:rPr lang="el-GR" sz="2400" dirty="0"/>
              <a:t>Κυρίως στο κεντρικό </a:t>
            </a:r>
            <a:r>
              <a:rPr lang="el-GR" sz="2400" dirty="0" err="1"/>
              <a:t>βοθρίο</a:t>
            </a:r>
            <a:endParaRPr lang="el-GR" sz="2400" dirty="0"/>
          </a:p>
          <a:p>
            <a:r>
              <a:rPr lang="el-GR" sz="2400" dirty="0"/>
              <a:t>Σύνδεση : Ένα </a:t>
            </a:r>
            <a:r>
              <a:rPr lang="el-GR" sz="2400" dirty="0" err="1"/>
              <a:t>κωνίο</a:t>
            </a:r>
            <a:r>
              <a:rPr lang="el-GR" sz="2400" dirty="0"/>
              <a:t> σε κάθε γαγγλιακό κύτταρο.</a:t>
            </a:r>
          </a:p>
          <a:p>
            <a:r>
              <a:rPr lang="el-GR" sz="2400" dirty="0"/>
              <a:t>Μέγιστη (μέση) ευαισθησία στα 560</a:t>
            </a:r>
            <a:r>
              <a:rPr lang="en-US" sz="2400" dirty="0"/>
              <a:t>nm</a:t>
            </a:r>
            <a:r>
              <a:rPr lang="el-GR" sz="2400" dirty="0"/>
              <a:t>.</a:t>
            </a:r>
            <a:endParaRPr lang="en-US" sz="2400" dirty="0"/>
          </a:p>
          <a:p>
            <a:r>
              <a:rPr lang="el-GR" sz="2400" dirty="0"/>
              <a:t>Διάκριση χρωμάτων </a:t>
            </a:r>
          </a:p>
          <a:p>
            <a:pPr>
              <a:buNone/>
            </a:pPr>
            <a:r>
              <a:rPr lang="el-GR" sz="2400" dirty="0"/>
              <a:t>     Μπλε</a:t>
            </a:r>
            <a:r>
              <a:rPr lang="en-US" sz="2400" dirty="0"/>
              <a:t> (S) </a:t>
            </a:r>
            <a:r>
              <a:rPr lang="el-GR" sz="2400" dirty="0"/>
              <a:t>: 10 %</a:t>
            </a:r>
          </a:p>
          <a:p>
            <a:pPr>
              <a:buNone/>
            </a:pPr>
            <a:r>
              <a:rPr lang="el-GR" sz="2400" dirty="0"/>
              <a:t>     Πράσινο</a:t>
            </a:r>
            <a:r>
              <a:rPr lang="en-US" sz="2400" dirty="0"/>
              <a:t> (M)</a:t>
            </a:r>
            <a:r>
              <a:rPr lang="el-GR" sz="2400" dirty="0"/>
              <a:t> : 30%</a:t>
            </a:r>
          </a:p>
          <a:p>
            <a:pPr>
              <a:buNone/>
            </a:pPr>
            <a:r>
              <a:rPr lang="el-GR" sz="2400" dirty="0"/>
              <a:t>     Κόκκινο </a:t>
            </a:r>
            <a:r>
              <a:rPr lang="en-US" sz="2400" dirty="0"/>
              <a:t>(L)</a:t>
            </a:r>
            <a:r>
              <a:rPr lang="el-GR" sz="2400" dirty="0"/>
              <a:t>  : 60%</a:t>
            </a:r>
          </a:p>
        </p:txBody>
      </p:sp>
      <p:cxnSp>
        <p:nvCxnSpPr>
          <p:cNvPr id="7" name="Ευθεία γραμμή σύνδεσης 5"/>
          <p:cNvCxnSpPr/>
          <p:nvPr/>
        </p:nvCxnSpPr>
        <p:spPr>
          <a:xfrm>
            <a:off x="6096000" y="1508424"/>
            <a:ext cx="0" cy="384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5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-456728" y="3104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Περιοχές  Όρασης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7448" y="1916832"/>
            <a:ext cx="3970784" cy="2376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l-GR" sz="2400" dirty="0"/>
              <a:t>Έγχρωμη όραση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400" dirty="0"/>
              <a:t>Ασπρόμαυρη όραση (απουσία χρώματος)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400" dirty="0"/>
              <a:t>Απουσία </a:t>
            </a:r>
            <a:r>
              <a:rPr lang="el-GR" sz="2400" dirty="0" smtClean="0"/>
              <a:t>όρασης</a:t>
            </a:r>
            <a:endParaRPr lang="el-GR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280" y="1124744"/>
            <a:ext cx="5102224" cy="57133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20136" y="5445224"/>
            <a:ext cx="720080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23592" y="605278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λ=500</a:t>
            </a:r>
            <a:r>
              <a:rPr lang="en-US" dirty="0" smtClean="0"/>
              <a:t>nm</a:t>
            </a:r>
            <a:r>
              <a:rPr lang="el-GR" dirty="0" smtClean="0"/>
              <a:t>: ακόμα και πολύ μικρή ροή φωτονίων ανιχνεύσιμη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H="1">
            <a:off x="5841042" y="6121313"/>
            <a:ext cx="1584547" cy="254635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52184" y="374549"/>
            <a:ext cx="321940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/>
              <a:t>Τι σημαίνει : «Βλέπω καλά» 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64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188640"/>
            <a:ext cx="1100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ΑΠΟΚΡΙΣΗ ΑΝΘΡΩΠΙΝΟΥ ΟΦΘΑΛΜΟΥ ΣΕ ΦΩΤΕΙΝΗ ΡΟΗ Φ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2776"/>
            <a:ext cx="7200800" cy="5153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8208" y="1988840"/>
            <a:ext cx="368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Νόμος </a:t>
            </a:r>
            <a:r>
              <a:rPr lang="en-US" sz="2800" dirty="0" smtClean="0">
                <a:solidFill>
                  <a:schemeClr val="tx2"/>
                </a:solidFill>
              </a:rPr>
              <a:t>Weber-Fechner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2184" y="3056797"/>
                <a:ext cx="4359848" cy="1308307"/>
              </a:xfrm>
              <a:prstGeom prst="rect">
                <a:avLst/>
              </a:prstGeom>
              <a:noFill/>
              <a:ln w="4445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txBody>
              <a:bodyPr wrap="none" tIns="274320" bIns="2743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4" y="3056797"/>
                <a:ext cx="4359848" cy="1308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445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957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36" y="788712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ΦΩΤΟΕΡΕΘΙΣΜΑ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99856" y="404664"/>
                <a:ext cx="1636089" cy="1291316"/>
              </a:xfrm>
              <a:prstGeom prst="rect">
                <a:avLst/>
              </a:prstGeom>
              <a:ln w="38100">
                <a:solidFill>
                  <a:srgbClr val="3DE35D"/>
                </a:solidFill>
                <a:prstDash val="sys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404664"/>
                <a:ext cx="1636089" cy="12913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3DE35D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80872" y="1228690"/>
            <a:ext cx="5142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Πλήθος κωνίων που δημιουργούν το είδωλο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18669" y="1440094"/>
            <a:ext cx="648072" cy="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360" y="3070111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Εκτεταμένη φωτεινή πηγή: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5445224"/>
            <a:ext cx="394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Σημειακή φωτεινή πηγή: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78152" y="2701356"/>
                <a:ext cx="3529107" cy="1199174"/>
              </a:xfrm>
              <a:prstGeom prst="rect">
                <a:avLst/>
              </a:prstGeom>
              <a:ln w="38100">
                <a:solidFill>
                  <a:srgbClr val="00B050"/>
                </a:solidFill>
                <a:prstDash val="sysDash"/>
              </a:ln>
            </p:spPr>
            <p:txBody>
              <a:bodyPr wrap="none" t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24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𝜌𝜂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𝜅𝜔𝜈𝜄𝜊𝜐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152" y="2701356"/>
                <a:ext cx="3529107" cy="11991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99856" y="5161791"/>
                <a:ext cx="2770630" cy="1288110"/>
              </a:xfrm>
              <a:prstGeom prst="rect">
                <a:avLst/>
              </a:prstGeom>
              <a:ln w="38100">
                <a:solidFill>
                  <a:srgbClr val="92D050"/>
                </a:solidFill>
                <a:prstDash val="sysDash"/>
              </a:ln>
            </p:spPr>
            <p:txBody>
              <a:bodyPr wrap="none" tIns="91440" bIns="2743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3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𝜌𝜂</m:t>
                          </m:r>
                        </m:sub>
                      </m:sSub>
                      <m:r>
                        <a:rPr lang="el-G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num>
                        <m:den>
                          <m:sSup>
                            <m:sSup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5161791"/>
                <a:ext cx="2770630" cy="1288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830945" y="2839278"/>
            <a:ext cx="317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Ανεξαρτητο</a:t>
            </a:r>
            <a:r>
              <a:rPr lang="el-GR" dirty="0" smtClean="0"/>
              <a:t> απο: 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αποσταση</a:t>
            </a:r>
            <a:r>
              <a:rPr lang="el-GR" dirty="0" smtClean="0"/>
              <a:t> &amp;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προσανατολισμο</a:t>
            </a:r>
            <a:r>
              <a:rPr lang="el-GR" dirty="0" smtClean="0"/>
              <a:t> παρατηρουμενης επιφανειας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2064" y="4005064"/>
            <a:ext cx="315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Λαμπρότητα παρατηρουμενης </a:t>
            </a:r>
            <a:r>
              <a:rPr lang="el-GR" dirty="0"/>
              <a:t>επιφανειας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40216" y="3531776"/>
            <a:ext cx="0" cy="548640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9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51316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Ανθρώπινης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όρασης    (1/2)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l-GR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 smtClean="0"/>
              <a:t>Προσαρμογή σε έντονο ή χαμηλό φωτισμό </a:t>
            </a:r>
            <a:r>
              <a:rPr lang="el-GR" sz="2800" dirty="0" smtClean="0"/>
              <a:t>: εύρος επιπέδων φωτισμού 10</a:t>
            </a:r>
            <a:r>
              <a:rPr lang="el-GR" sz="2800" baseline="30000" dirty="0" smtClean="0"/>
              <a:t>-6</a:t>
            </a:r>
            <a:r>
              <a:rPr lang="el-GR" sz="2800" dirty="0" smtClean="0"/>
              <a:t> – 10</a:t>
            </a:r>
            <a:r>
              <a:rPr lang="el-GR" sz="2800" baseline="30000" dirty="0" smtClean="0"/>
              <a:t>+6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r>
              <a:rPr lang="el-GR" sz="2800" dirty="0"/>
              <a:t>:</a:t>
            </a:r>
            <a:endParaRPr lang="en-US" sz="2800" dirty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Σκοτοπική (ραβδία): </a:t>
            </a:r>
            <a:r>
              <a:rPr lang="el-GR" sz="2800" dirty="0"/>
              <a:t>10</a:t>
            </a:r>
            <a:r>
              <a:rPr lang="el-GR" sz="2800" baseline="30000" dirty="0"/>
              <a:t>-6</a:t>
            </a:r>
            <a:r>
              <a:rPr lang="el-GR" sz="2800" dirty="0"/>
              <a:t> –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Μεσοπική (ραβδία+κωνία</a:t>
            </a:r>
            <a:r>
              <a:rPr lang="el-GR" sz="2800" dirty="0"/>
              <a:t>):</a:t>
            </a:r>
            <a:r>
              <a:rPr lang="el-GR" sz="2800" baseline="30000" dirty="0" smtClean="0"/>
              <a:t>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l-GR" sz="2800" dirty="0"/>
              <a:t>– </a:t>
            </a:r>
            <a:r>
              <a:rPr lang="el-GR" sz="2800" dirty="0" smtClean="0"/>
              <a:t>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Φωτοπική (κωνία): </a:t>
            </a:r>
            <a:r>
              <a:rPr lang="el-GR" sz="2800" dirty="0"/>
              <a:t>&gt; 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Purkinje effect</a:t>
            </a:r>
            <a:r>
              <a:rPr lang="en-US" sz="2800" dirty="0" smtClean="0"/>
              <a:t>: </a:t>
            </a:r>
            <a:r>
              <a:rPr lang="el-GR" sz="2800" dirty="0"/>
              <a:t>Αντιστροφή της σχετικής λαμπρότητας δύο ξεχωριστών χρωματικών ερεθισμάτων αν αλλάξουν τα επίπεδα </a:t>
            </a:r>
            <a:r>
              <a:rPr lang="el-GR" sz="2800" dirty="0" smtClean="0"/>
              <a:t>φωτισμού.</a:t>
            </a:r>
            <a:endParaRPr lang="el-GR" sz="2800" dirty="0"/>
          </a:p>
          <a:p>
            <a:pPr marL="457200" algn="just" eaLnBrk="1" hangingPunct="1">
              <a:defRPr/>
            </a:pPr>
            <a:r>
              <a:rPr lang="el-GR" sz="2800" dirty="0"/>
              <a:t>Π.χ. Κίτρινα πέταλλα και πράσινα φύλλα λουλουδιού στο φωσχέση λαμπρότητας σε φως ημέρας και σε χαμηλό βραδινό </a:t>
            </a:r>
            <a:r>
              <a:rPr lang="el-GR" sz="2800" dirty="0" smtClean="0"/>
              <a:t>φωτισμό.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332656"/>
            <a:ext cx="1022513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Ανθρώπινης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όρασης    (2/2)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l-GR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/>
              <a:t>Χρωματική προσαρμογή</a:t>
            </a:r>
            <a:r>
              <a:rPr lang="el-GR" sz="2800" dirty="0"/>
              <a:t>: η χρωματική αντίληψη δε μεταβάλλεται αν μεταβληθούν οι συνθήκες </a:t>
            </a:r>
            <a:r>
              <a:rPr lang="el-GR" sz="2800" dirty="0" smtClean="0"/>
              <a:t>φωτισμού.</a:t>
            </a:r>
            <a:endParaRPr lang="en-US" sz="2800" dirty="0" smtClean="0"/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US" sz="2800" dirty="0"/>
              <a:t>	</a:t>
            </a:r>
            <a:r>
              <a:rPr lang="el-GR" sz="2800" dirty="0" smtClean="0"/>
              <a:t>μνήμη χρώματος – παράβλεψη φωτιστικής πηγής</a:t>
            </a:r>
            <a:endParaRPr lang="en-US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/>
              <a:t>Μεταμερισμός</a:t>
            </a:r>
            <a:r>
              <a:rPr lang="el-GR" sz="2800" dirty="0"/>
              <a:t>: Δύο Φ.Π. </a:t>
            </a:r>
            <a:r>
              <a:rPr lang="el-GR" sz="2800" u="sng" dirty="0" smtClean="0"/>
              <a:t>ίδιου </a:t>
            </a:r>
            <a:r>
              <a:rPr lang="el-GR" sz="2800" u="sng" dirty="0"/>
              <a:t>φαινόμενου </a:t>
            </a:r>
            <a:r>
              <a:rPr lang="el-GR" sz="2800" dirty="0"/>
              <a:t>χρώματος αλλά με </a:t>
            </a:r>
            <a:r>
              <a:rPr lang="el-GR" sz="2800" u="sng" dirty="0"/>
              <a:t>διαφορετική</a:t>
            </a:r>
            <a:r>
              <a:rPr lang="el-GR" sz="2800" dirty="0"/>
              <a:t> </a:t>
            </a:r>
            <a:r>
              <a:rPr lang="el-GR" sz="2800" dirty="0" smtClean="0"/>
              <a:t>φασματική κατανομή (</a:t>
            </a:r>
            <a:r>
              <a:rPr lang="en-US" sz="2800" dirty="0" smtClean="0"/>
              <a:t>SPD</a:t>
            </a:r>
            <a:r>
              <a:rPr lang="el-GR" sz="2800" dirty="0" smtClean="0"/>
              <a:t>). </a:t>
            </a:r>
            <a:endParaRPr lang="el-GR" sz="2800" dirty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sz="2800" b="1" dirty="0" smtClean="0"/>
              <a:t>Μετα - εικόνες</a:t>
            </a:r>
            <a:r>
              <a:rPr lang="en-US" sz="2800" dirty="0" smtClean="0"/>
              <a:t>: </a:t>
            </a:r>
            <a:r>
              <a:rPr lang="el-GR" sz="2800" dirty="0" smtClean="0"/>
              <a:t>«Βλέπουμε</a:t>
            </a:r>
            <a:r>
              <a:rPr lang="el-GR" sz="2800" dirty="0"/>
              <a:t>» χρώματα συμπληρωματικά του </a:t>
            </a:r>
            <a:r>
              <a:rPr lang="el-GR" sz="2800" dirty="0" smtClean="0"/>
              <a:t>αρχικού ερεθίσματος: </a:t>
            </a:r>
            <a:r>
              <a:rPr lang="el-GR" sz="2800" dirty="0"/>
              <a:t>οφείλεται σε </a:t>
            </a:r>
            <a:r>
              <a:rPr lang="el-GR" sz="2800" dirty="0" smtClean="0"/>
              <a:t>μειωμένη ευαισθησία λόγω κόπωσης μετά από υπερβολική έκθεση σε σταθερό ερέθισμα.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80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669" t="22700" r="9838" b="9401"/>
          <a:stretch/>
        </p:blipFill>
        <p:spPr>
          <a:xfrm>
            <a:off x="3529987" y="332656"/>
            <a:ext cx="7030509" cy="603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260648"/>
            <a:ext cx="277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After-images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9336" y="6429831"/>
            <a:ext cx="761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67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528" y="129658"/>
            <a:ext cx="929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ΟΠΤΙΚΗ ΟΞΥΤΗΤΑ ΑΝΘΡΩΠΙΝΟΥ ΟΦΘΑΛΜΟΥ</a:t>
            </a:r>
            <a:r>
              <a:rPr lang="en-US" sz="2800" dirty="0" smtClean="0"/>
              <a:t>		(1/</a:t>
            </a:r>
            <a:r>
              <a:rPr lang="el-GR" sz="2800" dirty="0" smtClean="0"/>
              <a:t>5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0971" r="41542" b="10122"/>
          <a:stretch/>
        </p:blipFill>
        <p:spPr>
          <a:xfrm>
            <a:off x="407368" y="1034744"/>
            <a:ext cx="6480720" cy="582325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240016" y="3730752"/>
            <a:ext cx="1656184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40016" y="3986784"/>
            <a:ext cx="1656184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974691" y="3335098"/>
                <a:ext cx="3754939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691" y="3335098"/>
                <a:ext cx="3754939" cy="791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7968208" y="3717032"/>
            <a:ext cx="0" cy="274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772896" y="1133589"/>
                <a:ext cx="3362074" cy="813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dirty="0" smtClean="0"/>
                  <a:t>περίθλαση 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0" i="1" smtClean="0">
                            <a:latin typeface="Cambria Math" panose="02040503050406030204" pitchFamily="18" charset="0"/>
                          </a:rPr>
                          <m:t>1.2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896" y="1133589"/>
                <a:ext cx="3362074" cy="813300"/>
              </a:xfrm>
              <a:prstGeom prst="rect">
                <a:avLst/>
              </a:prstGeom>
              <a:blipFill rotWithShape="0">
                <a:blip r:embed="rId4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896200" y="6165151"/>
            <a:ext cx="38034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</a:rPr>
              <a:t>COLLEGE PHYSICS: A Strategic Approach 4e, R. D. Knight, B. Jones and S. Field, </a:t>
            </a:r>
            <a:r>
              <a:rPr lang="en-US" sz="1400" dirty="0" smtClean="0">
                <a:latin typeface="Open Sans" panose="020B0606030504020204" pitchFamily="34" charset="0"/>
                <a:ea typeface="Calibri" panose="020F0502020204030204" pitchFamily="34" charset="0"/>
              </a:rPr>
              <a:t>p. 678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07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5400" y="213855"/>
            <a:ext cx="10515600" cy="701731"/>
          </a:xfrm>
        </p:spPr>
        <p:txBody>
          <a:bodyPr lIns="0" rIns="0">
            <a:spAutoFit/>
          </a:bodyPr>
          <a:lstStyle/>
          <a:p>
            <a:pPr algn="ctr"/>
            <a:r>
              <a:rPr lang="el-GR" dirty="0" smtClean="0"/>
              <a:t>Ανθρώπινος Οφθαλμός - Κάμερα</a:t>
            </a:r>
            <a:endParaRPr lang="el-G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879" y="758412"/>
            <a:ext cx="6839711" cy="6035040"/>
          </a:xfrm>
        </p:spPr>
      </p:pic>
      <p:sp>
        <p:nvSpPr>
          <p:cNvPr id="5" name="TextBox 4"/>
          <p:cNvSpPr txBox="1"/>
          <p:nvPr/>
        </p:nvSpPr>
        <p:spPr>
          <a:xfrm>
            <a:off x="2672315" y="2699628"/>
            <a:ext cx="20553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Κερατοειδής χιτών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8001" y="3140968"/>
            <a:ext cx="2517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Κρυσταλλοειδής φακός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0468" y="1824668"/>
            <a:ext cx="1745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Οπτικός άξονας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2104" y="2018985"/>
            <a:ext cx="15520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Οπτικό νεύρο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4072" y="1640002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Ωχρά κηλίδα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79447" y="3234598"/>
            <a:ext cx="203773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αμφιβληστροειδής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9" t="78424" r="27134"/>
          <a:stretch/>
        </p:blipFill>
        <p:spPr>
          <a:xfrm>
            <a:off x="8086811" y="1889085"/>
            <a:ext cx="3960440" cy="205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5" t="26243" r="27243" b="52121"/>
          <a:stretch/>
        </p:blipFill>
        <p:spPr>
          <a:xfrm>
            <a:off x="0" y="1919597"/>
            <a:ext cx="4032448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3" t="52607" r="27162" b="25541"/>
          <a:stretch/>
        </p:blipFill>
        <p:spPr>
          <a:xfrm>
            <a:off x="3992621" y="1919597"/>
            <a:ext cx="4047595" cy="2100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103" y="4277943"/>
            <a:ext cx="2424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πλήρως διακριτά</a:t>
            </a:r>
          </a:p>
          <a:p>
            <a:endParaRPr lang="el-GR" sz="2400" dirty="0"/>
          </a:p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 &gt;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888" y="4277943"/>
            <a:ext cx="230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οριακά διακριτά</a:t>
            </a:r>
            <a:endParaRPr lang="en-US" sz="2400" dirty="0" smtClean="0"/>
          </a:p>
          <a:p>
            <a:endParaRPr lang="el-GR" sz="2400" dirty="0"/>
          </a:p>
          <a:p>
            <a:pPr algn="ctr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w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624392" y="4277943"/>
            <a:ext cx="1842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μη διακριτά </a:t>
            </a:r>
            <a:endParaRPr lang="en-US" sz="2400" dirty="0" smtClean="0"/>
          </a:p>
          <a:p>
            <a:endParaRPr lang="el-GR" sz="2400" dirty="0"/>
          </a:p>
          <a:p>
            <a:pPr algn="ctr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2608" y="491942"/>
            <a:ext cx="6128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Διακριτικό όριο λόγω περίθλασης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1612072" y="288036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04872" y="288036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584" y="287227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79976" y="287729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04120" y="287750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76104" y="287927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97465" y="256793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886" y="2580466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723" y="256655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4057" y="257060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0437" y="254592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5987" y="256655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384" y="6381328"/>
            <a:ext cx="7200800" cy="3076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</a:rPr>
              <a:t>COLLEGE PHYSICS: A Strategic Approach 4e, R. D. Knight, B. Jones and S. Field, </a:t>
            </a:r>
            <a:r>
              <a:rPr lang="en-US" sz="1400" dirty="0" smtClean="0">
                <a:latin typeface="Open Sans" panose="020B0606030504020204" pitchFamily="34" charset="0"/>
                <a:ea typeface="Calibri" panose="020F0502020204030204" pitchFamily="34" charset="0"/>
              </a:rPr>
              <a:t>p. 679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70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71" y="4705423"/>
            <a:ext cx="1200149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0" t="54243" r="17917" b="11394"/>
          <a:stretch/>
        </p:blipFill>
        <p:spPr>
          <a:xfrm>
            <a:off x="8156324" y="1700808"/>
            <a:ext cx="2537731" cy="1903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528" y="129658"/>
            <a:ext cx="929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ΟΠΤΙΚΗ ΟΞΥΤΗΤΑ ΑΝΘΡΩΠΙΝΟΥ ΟΦΘΑΛΜΟΥ</a:t>
            </a:r>
            <a:r>
              <a:rPr lang="en-US" sz="2800" dirty="0" smtClean="0"/>
              <a:t>		(2/</a:t>
            </a:r>
            <a:r>
              <a:rPr lang="el-GR" sz="2800" dirty="0" smtClean="0"/>
              <a:t>5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43672" y="908720"/>
            <a:ext cx="4104456" cy="3456384"/>
            <a:chOff x="1855928" y="1412776"/>
            <a:chExt cx="4104456" cy="3456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3" t="31334" r="27940" b="7576"/>
            <a:stretch/>
          </p:blipFill>
          <p:spPr>
            <a:xfrm>
              <a:off x="1855928" y="1412776"/>
              <a:ext cx="4104456" cy="345638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2639616" y="3356992"/>
              <a:ext cx="648072" cy="432048"/>
            </a:xfrm>
            <a:prstGeom prst="straightConnector1">
              <a:avLst/>
            </a:prstGeom>
            <a:ln w="47625">
              <a:solidFill>
                <a:srgbClr val="72927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439816" y="2204864"/>
              <a:ext cx="720080" cy="504056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9505117">
              <a:off x="4198849" y="2070497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</a:t>
              </a:r>
              <a:r>
                <a:rPr lang="el-GR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9411884">
              <a:off x="2230543" y="3007322"/>
              <a:ext cx="1285929" cy="40011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atMod val="105000"/>
                    <a:tint val="67000"/>
                    <a:alpha val="7000"/>
                    <a:lumMod val="0"/>
                    <a:lumOff val="100000"/>
                  </a:schemeClr>
                </a:gs>
                <a:gs pos="91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 – 3 </a:t>
              </a:r>
              <a:r>
                <a:rPr lang="el-GR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455684" y="4509120"/>
            <a:ext cx="0" cy="1584176"/>
          </a:xfrm>
          <a:prstGeom prst="line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55683" y="4497922"/>
            <a:ext cx="5792445" cy="97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455684" y="5108244"/>
            <a:ext cx="5792444" cy="98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68008" y="5294376"/>
            <a:ext cx="107440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4860" y="265889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0" y="18054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03912" y="2348880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1999" y="2816351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99229" y="5079438"/>
            <a:ext cx="3465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6050280" y="191683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20340315">
            <a:off x="6213301" y="5068399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0604147" flipH="1">
            <a:off x="6226550" y="5117769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184063" y="5108242"/>
            <a:ext cx="1058349" cy="183654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168008" y="5326071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69480" y="5326071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89644" y="593998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L=15mm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465012" y="481459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baseline="-25000" dirty="0" smtClean="0"/>
              <a:t>0</a:t>
            </a:r>
            <a:r>
              <a:rPr lang="el-GR" dirty="0" smtClean="0"/>
              <a:t>/2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320136" y="5108242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39612" y="5301208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48732" y="501945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(ΑΒ)/2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991856" y="5065776"/>
            <a:ext cx="0" cy="274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482353" y="6303986"/>
            <a:ext cx="46319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45584" y="6057591"/>
            <a:ext cx="3593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endParaRPr lang="en-US" sz="2400" dirty="0"/>
          </a:p>
        </p:txBody>
      </p:sp>
      <p:sp>
        <p:nvSpPr>
          <p:cNvPr id="56" name="Arc 55"/>
          <p:cNvSpPr/>
          <p:nvPr/>
        </p:nvSpPr>
        <p:spPr>
          <a:xfrm rot="14582569">
            <a:off x="4132368" y="4986344"/>
            <a:ext cx="640080" cy="640080"/>
          </a:xfrm>
          <a:prstGeom prst="arc">
            <a:avLst>
              <a:gd name="adj1" fmla="val 14031547"/>
              <a:gd name="adj2" fmla="val 0"/>
            </a:avLst>
          </a:prstGeom>
          <a:ln w="254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295180" y="508452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l-GR" baseline="-25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4" y="1615167"/>
            <a:ext cx="1200149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528" y="129658"/>
            <a:ext cx="929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ΟΠΤΙΚΗ ΟΞΥΤΗΤΑ ΑΝΘΡΩΠΙΝΟΥ ΟΦΘΑΛΜΟΥ</a:t>
            </a:r>
            <a:r>
              <a:rPr lang="en-US" sz="2800" dirty="0" smtClean="0"/>
              <a:t>		(</a:t>
            </a:r>
            <a:r>
              <a:rPr lang="el-GR" sz="2800" dirty="0" smtClean="0"/>
              <a:t>3</a:t>
            </a:r>
            <a:r>
              <a:rPr lang="en-US" sz="2800" dirty="0" smtClean="0"/>
              <a:t>/</a:t>
            </a:r>
            <a:r>
              <a:rPr lang="el-GR" sz="2800" dirty="0" smtClean="0"/>
              <a:t>5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65407" y="1418864"/>
            <a:ext cx="0" cy="1584176"/>
          </a:xfrm>
          <a:prstGeom prst="line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65406" y="1407666"/>
            <a:ext cx="5792445" cy="97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65407" y="2017988"/>
            <a:ext cx="5792444" cy="98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77731" y="2204120"/>
            <a:ext cx="107440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8952" y="1989182"/>
            <a:ext cx="3465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40" name="Arc 39"/>
          <p:cNvSpPr/>
          <p:nvPr/>
        </p:nvSpPr>
        <p:spPr>
          <a:xfrm rot="20340315">
            <a:off x="6823024" y="1978143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0604147" flipH="1">
            <a:off x="6836273" y="2027513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793786" y="2017986"/>
            <a:ext cx="1058349" cy="183654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777731" y="2235815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79203" y="2235815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9367" y="2849732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L=15mm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74735" y="17243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baseline="-25000" dirty="0" smtClean="0"/>
              <a:t>0</a:t>
            </a:r>
            <a:r>
              <a:rPr lang="el-GR" dirty="0" smtClean="0"/>
              <a:t>/2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929859" y="2017986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949335" y="2210952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558455" y="19292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(ΑΒ)/2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601579" y="1975520"/>
            <a:ext cx="0" cy="274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092076" y="3213730"/>
            <a:ext cx="46319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55307" y="2967335"/>
            <a:ext cx="3593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endParaRPr lang="en-US" sz="2400" dirty="0"/>
          </a:p>
        </p:txBody>
      </p:sp>
      <p:sp>
        <p:nvSpPr>
          <p:cNvPr id="56" name="Arc 55"/>
          <p:cNvSpPr/>
          <p:nvPr/>
        </p:nvSpPr>
        <p:spPr>
          <a:xfrm rot="14582569">
            <a:off x="4742091" y="1896088"/>
            <a:ext cx="640080" cy="640080"/>
          </a:xfrm>
          <a:prstGeom prst="arc">
            <a:avLst>
              <a:gd name="adj1" fmla="val 14031547"/>
              <a:gd name="adj2" fmla="val 0"/>
            </a:avLst>
          </a:prstGeom>
          <a:ln w="254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04903" y="1994264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l-GR" baseline="-25000" dirty="0"/>
              <a:t>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90971" y="4083389"/>
                <a:ext cx="4093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γωνιακό διακριτικό όριο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71" y="4083389"/>
                <a:ext cx="4093941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381" t="-1163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flipH="1">
                <a:off x="119336" y="5032391"/>
                <a:ext cx="11449274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𝜀𝜑</m:t>
                      </m:r>
                      <m:f>
                        <m:f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ΑΒ</m:t>
                          </m:r>
                          <m: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)/2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15000 </m:t>
                          </m:r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336" y="5032391"/>
                <a:ext cx="11449274" cy="9960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4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4" y="1314109"/>
            <a:ext cx="1200149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504" y="96289"/>
            <a:ext cx="929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ΟΠΤΙΚΗ ΟΞΥΤΗΤΑ ΑΝΘΡΩΠΙΝΟΥ ΟΦΘΑΛΜΟΥ</a:t>
            </a:r>
            <a:r>
              <a:rPr lang="en-US" sz="2800" dirty="0" smtClean="0"/>
              <a:t>		(</a:t>
            </a:r>
            <a:r>
              <a:rPr lang="el-GR" sz="2800" dirty="0" smtClean="0"/>
              <a:t>4</a:t>
            </a:r>
            <a:r>
              <a:rPr lang="en-US" sz="2800" dirty="0" smtClean="0"/>
              <a:t>/</a:t>
            </a:r>
            <a:r>
              <a:rPr lang="el-GR" sz="2800" dirty="0" smtClean="0"/>
              <a:t>5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65407" y="1117806"/>
            <a:ext cx="0" cy="1584176"/>
          </a:xfrm>
          <a:prstGeom prst="line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65406" y="1106608"/>
            <a:ext cx="5792445" cy="97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65407" y="1716930"/>
            <a:ext cx="5792444" cy="98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77731" y="1903062"/>
            <a:ext cx="107440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8952" y="1688124"/>
            <a:ext cx="3465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40" name="Arc 39"/>
          <p:cNvSpPr/>
          <p:nvPr/>
        </p:nvSpPr>
        <p:spPr>
          <a:xfrm rot="20340315">
            <a:off x="6823024" y="1677085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0604147" flipH="1">
            <a:off x="6836273" y="1726455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793786" y="1716928"/>
            <a:ext cx="1058349" cy="183654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777731" y="1934757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79203" y="1934757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9367" y="254867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L=15mm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74735" y="14232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baseline="-25000" dirty="0" smtClean="0"/>
              <a:t>0</a:t>
            </a:r>
            <a:r>
              <a:rPr lang="el-GR" dirty="0" smtClean="0"/>
              <a:t>/2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929859" y="1716928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949335" y="1909894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558455" y="162814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(ΑΒ)/2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601579" y="1674462"/>
            <a:ext cx="0" cy="274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092076" y="2912672"/>
            <a:ext cx="46319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55307" y="2666277"/>
            <a:ext cx="3593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endParaRPr lang="en-US" sz="2400" dirty="0"/>
          </a:p>
        </p:txBody>
      </p:sp>
      <p:sp>
        <p:nvSpPr>
          <p:cNvPr id="56" name="Arc 55"/>
          <p:cNvSpPr/>
          <p:nvPr/>
        </p:nvSpPr>
        <p:spPr>
          <a:xfrm rot="14582569">
            <a:off x="4742091" y="1595030"/>
            <a:ext cx="640080" cy="640080"/>
          </a:xfrm>
          <a:prstGeom prst="arc">
            <a:avLst>
              <a:gd name="adj1" fmla="val 14031547"/>
              <a:gd name="adj2" fmla="val 0"/>
            </a:avLst>
          </a:prstGeom>
          <a:ln w="254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04903" y="1693206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l-GR" baseline="-25000" dirty="0"/>
              <a:t>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7162" y="3847462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γωνιακό διακριτικό όριο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flipH="1">
                <a:off x="3593346" y="3592893"/>
                <a:ext cx="5414080" cy="92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93346" y="3592893"/>
                <a:ext cx="5414080" cy="928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151" r="16485" b="21578"/>
          <a:stretch/>
        </p:blipFill>
        <p:spPr>
          <a:xfrm rot="60000">
            <a:off x="197569" y="4980729"/>
            <a:ext cx="9807723" cy="18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BBC873-5674-4F4A-A1F3-CD85600C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10195"/>
            <a:ext cx="9217024" cy="1311128"/>
          </a:xfrm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Ζωγράφοι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έγχρωμες κουκίδες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Πουαντιγισμός)</a:t>
            </a:r>
            <a:endParaRPr lang="el-G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Πουαντιγισμός - History of Art">
            <a:extLst>
              <a:ext uri="{FF2B5EF4-FFF2-40B4-BE49-F238E27FC236}">
                <a16:creationId xmlns:a16="http://schemas.microsoft.com/office/drawing/2014/main" xmlns="" id="{D3275911-6DB9-4C75-9971-2BD5BC8EA2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772816"/>
            <a:ext cx="5866211" cy="40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Ζωγραφικη και χρηση χρωματων: Georges Seurat | xromata.com">
            <a:extLst>
              <a:ext uri="{FF2B5EF4-FFF2-40B4-BE49-F238E27FC236}">
                <a16:creationId xmlns:a16="http://schemas.microsoft.com/office/drawing/2014/main" xmlns="" id="{37269271-63C2-42AF-96C9-AC5DD056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340768"/>
            <a:ext cx="3168352" cy="51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5640" y="272754"/>
            <a:ext cx="4333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Πουαντιγισμός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392136"/>
            <a:ext cx="10441160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200" dirty="0" smtClean="0"/>
              <a:t>Αν η μέση απόσταση των κουκίδων είναι </a:t>
            </a:r>
            <a:r>
              <a:rPr lang="en-US" sz="2200" dirty="0" smtClean="0"/>
              <a:t>d=2.0 mm </a:t>
            </a:r>
            <a:r>
              <a:rPr lang="el-GR" sz="2200" dirty="0" smtClean="0"/>
              <a:t>και η διάμετρος της κόρης του οφθαλμού είναι </a:t>
            </a:r>
            <a:r>
              <a:rPr lang="en-US" sz="2200" dirty="0" smtClean="0"/>
              <a:t>D= 1.5 mm, </a:t>
            </a:r>
            <a:r>
              <a:rPr lang="el-GR" sz="2200" dirty="0" smtClean="0"/>
              <a:t>ποιά είναι η απόσταση παρατήρησης πέρα από την οποία δεν μπορούν να ξεχωρίσουν οι διακριτές κουκίδες του πίνακα;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79376" y="3141653"/>
                <a:ext cx="11305256" cy="134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Για να ξεχωρίζουν οι κουκίδες πρέπει η γωνία παρατήρησης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l-GR" sz="2400" dirty="0" smtClean="0"/>
                  <a:t> να είναι μεγαλύτερη από το γωνιακό διακριτικό όριο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1.2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l-GR" sz="2400" dirty="0" smtClean="0"/>
                  <a:t> : 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3141653"/>
                <a:ext cx="11305256" cy="1343638"/>
              </a:xfrm>
              <a:prstGeom prst="rect">
                <a:avLst/>
              </a:prstGeom>
              <a:blipFill rotWithShape="0">
                <a:blip r:embed="rId2"/>
                <a:stretch>
                  <a:fillRect l="-863"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7368" y="4581128"/>
                <a:ext cx="3681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581128"/>
                <a:ext cx="368190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19536" y="5440787"/>
                <a:ext cx="9291326" cy="983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𝝁𝝅𝝀𝜺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l-GR" sz="2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l-GR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l-GR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l-GR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5440787"/>
                <a:ext cx="9291326" cy="9833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0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84" y="836712"/>
            <a:ext cx="10153128" cy="232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400" dirty="0" smtClean="0">
                <a:latin typeface="+mn-lt"/>
                <a:cs typeface="Calibri" panose="020F0502020204030204" pitchFamily="34" charset="0"/>
              </a:rPr>
              <a:t>Γνωρίζουμε ότι η γωνία οράσεως του δίσκου του Ήλιου, όπως και της Σελήνης, από τη Γη είναι 0.5°. Έστω ότι το μήκος του βολβού του οφθαλμού είναι 17</a:t>
            </a:r>
            <a:r>
              <a:rPr lang="en-US" sz="2400" dirty="0" smtClean="0">
                <a:latin typeface="+mn-lt"/>
                <a:cs typeface="Calibri" panose="020F0502020204030204" pitchFamily="34" charset="0"/>
              </a:rPr>
              <a:t>mm.</a:t>
            </a:r>
            <a:r>
              <a:rPr lang="el-GR" sz="2400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sz="2400" dirty="0" smtClean="0"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  <a:cs typeface="Calibri" panose="020F0502020204030204" pitchFamily="34" charset="0"/>
              </a:rPr>
              <a:t>Πόση είναι η διάμετρος του ειδώλου του Ήλιου ή της σελήνης στον αμφιβληστροειδή</a:t>
            </a:r>
            <a:r>
              <a:rPr lang="el-GR" sz="2400" dirty="0" smtClean="0">
                <a:latin typeface="+mn-lt"/>
                <a:cs typeface="Calibri" panose="020F0502020204030204" pitchFamily="34" charset="0"/>
              </a:rPr>
              <a:t>;</a:t>
            </a:r>
            <a:endParaRPr lang="en-US" sz="2400" dirty="0" smtClean="0"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  <a:cs typeface="Calibri" panose="020F0502020204030204" pitchFamily="34" charset="0"/>
              </a:rPr>
              <a:t>Πόσα κωνία καλύπτει η έκταση αυτού του ειδώλου;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3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060848"/>
            <a:ext cx="314325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916832"/>
            <a:ext cx="2578026" cy="1931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5575" y="1268760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Βυθός οφθαλμού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8273" y="467671"/>
            <a:ext cx="5912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ΚΟΚΚΙΝΑ ΜΑΤΙΑ - </a:t>
            </a:r>
            <a:r>
              <a:rPr lang="en-US" sz="4000" dirty="0" smtClean="0"/>
              <a:t>FLASH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5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88720"/>
            <a:ext cx="6541184" cy="566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0" y="332656"/>
            <a:ext cx="129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Ο ΣΥΝΘΕΤΟΣ ΟΦΘΑΛΜΟΣ ΤΩΝ ΕΝΤΟΜΩΝ: </a:t>
            </a:r>
            <a:r>
              <a:rPr lang="el-GR" sz="3600" i="1" dirty="0" smtClean="0"/>
              <a:t>«ΟΜΜΑΤΙΔΙΑ»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84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6600" dirty="0"/>
              <a:t>Ευχαριστώ πολύ</a:t>
            </a:r>
          </a:p>
          <a:p>
            <a:pPr algn="ctr">
              <a:buNone/>
            </a:pPr>
            <a:r>
              <a:rPr lang="el-GR" sz="6600" dirty="0"/>
              <a:t> για</a:t>
            </a:r>
          </a:p>
          <a:p>
            <a:pPr algn="ctr">
              <a:buNone/>
            </a:pPr>
            <a:r>
              <a:rPr lang="el-GR" sz="6600" dirty="0"/>
              <a:t>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25140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Συγκριτικές αντιστοιχίες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Κάμερα – Ανθρώπινος Οφθαλμός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99456" y="1700809"/>
            <a:ext cx="4248472" cy="5040560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Κάμερα – φωτοευαίσθητο                            		υλικό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Φωτογραφικός Φακός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l-GR" dirty="0" smtClean="0"/>
              <a:t>  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Κλείστρο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Διάφραγμα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Φιλμ ή Φωτοστοιχείο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6791325" y="1700213"/>
            <a:ext cx="5400675" cy="4137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Οφθαλμός </a:t>
            </a:r>
            <a:r>
              <a:rPr lang="en-US" dirty="0"/>
              <a:t>–</a:t>
            </a:r>
            <a:r>
              <a:rPr lang="el-GR" dirty="0"/>
              <a:t> </a:t>
            </a:r>
            <a:r>
              <a:rPr lang="el-GR" dirty="0" smtClean="0"/>
              <a:t>Εγκέφαλος.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l-GR" dirty="0" smtClean="0"/>
              <a:t>                                                                                                                                               </a:t>
            </a: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Κερατοειδής </a:t>
            </a:r>
            <a:r>
              <a:rPr lang="el-GR" dirty="0"/>
              <a:t>– κρυσταλοειδής </a:t>
            </a:r>
            <a:r>
              <a:rPr lang="el-GR" dirty="0" smtClean="0"/>
              <a:t>			φακός</a:t>
            </a:r>
            <a:r>
              <a:rPr lang="en-US" dirty="0"/>
              <a:t>.</a:t>
            </a: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Βλέφαρο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Ίριδα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Αμφιβληστροειδής</a:t>
            </a:r>
            <a:r>
              <a:rPr lang="en-US" dirty="0"/>
              <a:t>.</a:t>
            </a:r>
            <a:endParaRPr lang="el-GR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6096000" y="1844824"/>
            <a:ext cx="0" cy="384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Οφθαλμός - Εγκέφαλος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1026" name="Picture 2" descr="C:\Users\ARAVANTINOS\Desktop\imagesX8HFB9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2564904"/>
            <a:ext cx="6892904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268760"/>
            <a:ext cx="6466113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400" y="1772816"/>
            <a:ext cx="1964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ΠΡΟΣΑΡΜΟΓΗ</a:t>
            </a:r>
          </a:p>
          <a:p>
            <a:pPr algn="ctr"/>
            <a:r>
              <a:rPr lang="en-US" dirty="0" smtClean="0"/>
              <a:t>(accommodation)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5680" y="764704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εστίαση σε μακρινό αντικείμενο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2104" y="764704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εστίαση σε κοντινό αντικείμενο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55840" y="572396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υπερωπία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43974" y="572396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μυωπία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731" y="4149080"/>
            <a:ext cx="252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ΑΤΕΛΕΙΕΣ </a:t>
            </a:r>
          </a:p>
          <a:p>
            <a:pPr algn="ctr"/>
            <a:r>
              <a:rPr lang="el-GR" dirty="0" smtClean="0"/>
              <a:t>ΑΝΘΡΩΠΙΝΗΣ ΟΡΑΣΗΣ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5720" y="6361583"/>
            <a:ext cx="761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87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99629" y="160940"/>
            <a:ext cx="5472608" cy="701731"/>
          </a:xfrm>
        </p:spPr>
        <p:txBody>
          <a:bodyPr>
            <a:sp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Στερεοσκοπική όραση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989989"/>
            <a:ext cx="5472608" cy="512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4" y="6341334"/>
            <a:ext cx="761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2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9916" y="116632"/>
            <a:ext cx="10515600" cy="1325563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Διοπτικά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κριτήρια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61147" y="1052736"/>
            <a:ext cx="10515600" cy="469217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39725" indent="-339725"/>
            <a:r>
              <a:rPr lang="el-GR" dirty="0" smtClean="0"/>
              <a:t>Το φαινόμενο της </a:t>
            </a:r>
            <a:r>
              <a:rPr lang="el-GR" b="1" dirty="0" smtClean="0"/>
              <a:t>παράλλαξης</a:t>
            </a:r>
            <a:r>
              <a:rPr lang="en-US" dirty="0" smtClean="0"/>
              <a:t>:</a:t>
            </a:r>
          </a:p>
          <a:p>
            <a:pPr marL="339725" indent="0">
              <a:buNone/>
            </a:pPr>
            <a:r>
              <a:rPr lang="el-GR" dirty="0"/>
              <a:t>Παράλλαξη ανθρώπινης όρασης είναι η φαινομενική διαφοροποίηση των εικόνων που αντιστοιχούν στο κάθε ένα οφθαλμό ξεχωριστά εξ’ αιτίας της διαφορετικής γεωμετρικής τους θέσης στο ανθρώπινο σώμα</a:t>
            </a:r>
            <a:r>
              <a:rPr lang="el-GR" dirty="0" smtClean="0"/>
              <a:t>.</a:t>
            </a:r>
          </a:p>
          <a:p>
            <a:endParaRPr lang="en-US" dirty="0" smtClean="0"/>
          </a:p>
          <a:p>
            <a:pPr marL="339725" indent="-339725"/>
            <a:r>
              <a:rPr lang="el-GR" dirty="0" smtClean="0"/>
              <a:t>Η ύπαρξη της </a:t>
            </a:r>
            <a:r>
              <a:rPr lang="el-GR" dirty="0" err="1" smtClean="0"/>
              <a:t>διακορικής</a:t>
            </a:r>
            <a:r>
              <a:rPr lang="el-GR" dirty="0" smtClean="0"/>
              <a:t> απόστασης των ανθρώπινων οφθαλμών: </a:t>
            </a:r>
            <a:r>
              <a:rPr lang="en-US" dirty="0" smtClean="0"/>
              <a:t> </a:t>
            </a:r>
            <a:r>
              <a:rPr lang="el-GR" dirty="0" smtClean="0"/>
              <a:t>6.5</a:t>
            </a:r>
            <a:r>
              <a:rPr lang="en-US" dirty="0" smtClean="0"/>
              <a:t> cm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8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Τρισδιάστατη απεικόνιση</a:t>
            </a:r>
            <a:br>
              <a:rPr lang="el-GR" dirty="0" smtClean="0"/>
            </a:br>
            <a:r>
              <a:rPr lang="el-GR" dirty="0" smtClean="0"/>
              <a:t>Δύο οφθαλμοί – ένας εγκέφαλος</a:t>
            </a:r>
            <a:endParaRPr lang="el-GR" dirty="0"/>
          </a:p>
        </p:txBody>
      </p:sp>
      <p:pic>
        <p:nvPicPr>
          <p:cNvPr id="7170" name="Picture 2" descr="C:\Users\ARAVANTINOS\Desktop\images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3352" y="2420888"/>
            <a:ext cx="6304593" cy="2736304"/>
          </a:xfrm>
          <a:prstGeom prst="rect">
            <a:avLst/>
          </a:prstGeom>
          <a:noFill/>
        </p:spPr>
      </p:pic>
      <p:pic>
        <p:nvPicPr>
          <p:cNvPr id="7171" name="Picture 3" descr="C:\Users\ARAVANTINOS\Desktop\imagesCAGILN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960" y="1340768"/>
            <a:ext cx="4536504" cy="539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6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7683</TotalTime>
  <Words>1112</Words>
  <Application>Microsoft Office PowerPoint</Application>
  <PresentationFormat>Widescreen</PresentationFormat>
  <Paragraphs>218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Open Sans</vt:lpstr>
      <vt:lpstr>Tahoma</vt:lpstr>
      <vt:lpstr>Office Theme</vt:lpstr>
      <vt:lpstr> ΑΝΘΡΩΠΙΝΟΣ ΟΦΘΑΛΜΟΣ   ΜΗΧΑΝΙΣΜΟΣ ΟΡΑΣΗΣ</vt:lpstr>
      <vt:lpstr>Κυριαρχία της όρασης</vt:lpstr>
      <vt:lpstr>Ανθρώπινος Οφθαλμός - Κάμερα</vt:lpstr>
      <vt:lpstr>Συγκριτικές αντιστοιχίες Κάμερα – Ανθρώπινος Οφθαλμός</vt:lpstr>
      <vt:lpstr>Οφθαλμός - Εγκέφαλος </vt:lpstr>
      <vt:lpstr>PowerPoint Presentation</vt:lpstr>
      <vt:lpstr>Στερεοσκοπική όραση</vt:lpstr>
      <vt:lpstr>Διοπτικά κριτήρια</vt:lpstr>
      <vt:lpstr>Τρισδιάστατη απεικόνιση Δύο οφθαλμοί – ένας εγκέφαλος</vt:lpstr>
      <vt:lpstr>Ανθρώπινος αμφιβληστροειδής</vt:lpstr>
      <vt:lpstr>Αμφιβληστροειδής</vt:lpstr>
      <vt:lpstr>Ραβδία - Κωνία</vt:lpstr>
      <vt:lpstr>Ραβδία (rods) – Κωνία (cones)</vt:lpstr>
      <vt:lpstr>Ροδοψίνη, Οπτικό Ερέθισμα (0.5nm)</vt:lpstr>
      <vt:lpstr>Μηχανισμός όρασης  (cis – trans)</vt:lpstr>
      <vt:lpstr>Ραβδία (rods) – Κωνία (cones)</vt:lpstr>
      <vt:lpstr>Ραβδία (Rods) Ανθρώπινου αμφιβληστροειδή</vt:lpstr>
      <vt:lpstr>Κωνία  (Cones) Ανθρώπινου αμφιβληστροειδή</vt:lpstr>
      <vt:lpstr>Οπτική αντίληψη χρώματος</vt:lpstr>
      <vt:lpstr>PowerPoint Presentation</vt:lpstr>
      <vt:lpstr>PowerPoint Presentation</vt:lpstr>
      <vt:lpstr>Ραβδία (rods) – Κωνία (cones)</vt:lpstr>
      <vt:lpstr>Περιοχές  Όρασης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Ζωγράφοι, έγχρωμες κουκίδες (Πουαντιγισμός)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ΧΡΩΜΑ</dc:title>
  <dc:creator>user</dc:creator>
  <cp:lastModifiedBy>Microsoft account</cp:lastModifiedBy>
  <cp:revision>141</cp:revision>
  <dcterms:created xsi:type="dcterms:W3CDTF">2010-05-24T07:45:24Z</dcterms:created>
  <dcterms:modified xsi:type="dcterms:W3CDTF">2025-04-02T23:00:23Z</dcterms:modified>
</cp:coreProperties>
</file>