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8" r:id="rId14"/>
    <p:sldId id="279" r:id="rId15"/>
    <p:sldId id="304" r:id="rId16"/>
    <p:sldId id="280" r:id="rId17"/>
    <p:sldId id="281" r:id="rId18"/>
    <p:sldId id="305" r:id="rId19"/>
    <p:sldId id="267" r:id="rId20"/>
    <p:sldId id="268" r:id="rId21"/>
    <p:sldId id="269" r:id="rId22"/>
    <p:sldId id="270" r:id="rId23"/>
    <p:sldId id="271" r:id="rId24"/>
    <p:sldId id="292" r:id="rId25"/>
    <p:sldId id="306" r:id="rId26"/>
    <p:sldId id="308" r:id="rId27"/>
    <p:sldId id="266" r:id="rId28"/>
    <p:sldId id="273" r:id="rId29"/>
    <p:sldId id="275" r:id="rId30"/>
    <p:sldId id="284" r:id="rId31"/>
    <p:sldId id="285" r:id="rId32"/>
    <p:sldId id="303" r:id="rId33"/>
    <p:sldId id="288" r:id="rId34"/>
    <p:sldId id="293" r:id="rId35"/>
    <p:sldId id="294" r:id="rId36"/>
    <p:sldId id="296" r:id="rId37"/>
    <p:sldId id="282" r:id="rId38"/>
    <p:sldId id="286" r:id="rId39"/>
    <p:sldId id="283" r:id="rId40"/>
    <p:sldId id="289" r:id="rId41"/>
    <p:sldId id="301" r:id="rId42"/>
    <p:sldId id="307" r:id="rId43"/>
    <p:sldId id="291" r:id="rId44"/>
    <p:sldId id="290" r:id="rId45"/>
    <p:sldId id="300" r:id="rId46"/>
    <p:sldId id="295" r:id="rId47"/>
    <p:sldId id="297" r:id="rId48"/>
    <p:sldId id="298" r:id="rId49"/>
    <p:sldId id="299" r:id="rId50"/>
    <p:sldId id="302" r:id="rId51"/>
    <p:sldId id="310" r:id="rId52"/>
    <p:sldId id="312" r:id="rId53"/>
    <p:sldId id="311" r:id="rId54"/>
    <p:sldId id="309" r:id="rId55"/>
    <p:sldId id="313" r:id="rId5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4660"/>
  </p:normalViewPr>
  <p:slideViewPr>
    <p:cSldViewPr>
      <p:cViewPr varScale="1">
        <p:scale>
          <a:sx n="87" d="100"/>
          <a:sy n="87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993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993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F69AF-8039-48DF-A92D-11325394AC4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884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B979C-D2B6-43A7-9E14-4F33354FFF7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571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A6EDC-71A3-40AA-A8F0-FBEE8B97D88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3825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7760C-0F11-4E61-B10F-2E4F727988D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786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0F824-AF47-433B-B806-79E0341F0AB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0159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435D5-BF2B-47CC-8EEE-98C0EAAED53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41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572FD-BFD2-4E0A-9A36-8FAED9FC189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927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3E7E7-0BF2-4973-A6A3-8E7DAE8ECD2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46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383A-F382-4511-BDDB-C90321DA4AA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71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B3DE0-B2CE-45EE-B54A-C54B27B8EAB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344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64EA5-380A-46BD-BF23-2E86D40D603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347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F5A2D-3CE5-4A00-B09F-B1A19C51B6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91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53436-E68C-4CAF-9B34-035C2D8B6EA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82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5EF91-FFF2-4F30-9C52-7FBCE414612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648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983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983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83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83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83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6EB02A3-AFC1-4800-9546-DC3E622FFAAD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04813"/>
            <a:ext cx="6694487" cy="3600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/>
              <a:t>Pinhole Camera</a:t>
            </a:r>
            <a:r>
              <a:rPr lang="el-GR"/>
              <a:t/>
            </a:r>
            <a:br>
              <a:rPr lang="el-GR"/>
            </a:br>
            <a:r>
              <a:rPr lang="el-GR"/>
              <a:t>       ή Κάμερα Μικροσκοπικής Οπής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797425"/>
            <a:ext cx="6400800" cy="143986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/>
              <a:t>Αρχή λειτουργίας </a:t>
            </a:r>
          </a:p>
          <a:p>
            <a:pPr algn="ctr" eaLnBrk="1" hangingPunct="1">
              <a:defRPr/>
            </a:pPr>
            <a:r>
              <a:rPr lang="el-GR"/>
              <a:t>Φωτογραφικής Μηχανής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ΦΙΛΜ (ΑΝΑΛΟΓΙΚΟ </a:t>
            </a:r>
            <a:r>
              <a:rPr lang="en-US"/>
              <a:t/>
            </a:r>
            <a:br>
              <a:rPr lang="en-US"/>
            </a:br>
            <a:r>
              <a:rPr lang="en-US"/>
              <a:t>                      </a:t>
            </a:r>
            <a:r>
              <a:rPr lang="el-GR"/>
              <a:t>ή ΨΗΦΙΑΚΟ)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/>
              <a:t>Σκοπός :</a:t>
            </a:r>
            <a:r>
              <a:rPr lang="el-GR" sz="2800" dirty="0"/>
              <a:t> Η ανίχνευση φωτός, φωτόνια προσπίπτουν στην επιφάνεια και προκαλούν χημική ή άλλη διαδικασία</a:t>
            </a:r>
            <a:r>
              <a:rPr lang="en-US" sz="2800" dirty="0"/>
              <a:t> </a:t>
            </a:r>
            <a:endParaRPr lang="el-GR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/>
              <a:t>   (π.χ. φωτοηλεκτρικό φαινόμενο).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/>
              <a:t>Ευαισθησία (ή Ταχύτητα) φιλμ : Εκφράζεται σε </a:t>
            </a:r>
            <a:r>
              <a:rPr lang="en-US" sz="2800" dirty="0"/>
              <a:t>ISO </a:t>
            </a:r>
            <a:r>
              <a:rPr lang="el-GR" sz="2800" dirty="0"/>
              <a:t>ή </a:t>
            </a:r>
            <a:r>
              <a:rPr lang="en-US" sz="2800" dirty="0"/>
              <a:t>ASA</a:t>
            </a:r>
            <a:r>
              <a:rPr lang="el-GR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/>
              <a:t>Μεγάλη τιμή </a:t>
            </a:r>
            <a:r>
              <a:rPr lang="en-US" sz="2800" dirty="0"/>
              <a:t>ISO </a:t>
            </a:r>
            <a:r>
              <a:rPr lang="el-GR" sz="2800" dirty="0"/>
              <a:t>ή </a:t>
            </a:r>
            <a:r>
              <a:rPr lang="en-US" sz="2800" dirty="0"/>
              <a:t>ASA </a:t>
            </a:r>
            <a:r>
              <a:rPr lang="el-GR" sz="2800" dirty="0"/>
              <a:t>σημαίνει γρήγορο φιλμ δηλαδή λειτουργεί και σε πολύ «χαμηλά» επίπεδα φωτισμού.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ΦΙΛΜ (ΑΝΑΛΟΓΙΚΟ </a:t>
            </a:r>
            <a:r>
              <a:rPr lang="en-US"/>
              <a:t/>
            </a:r>
            <a:br>
              <a:rPr lang="en-US"/>
            </a:br>
            <a:r>
              <a:rPr lang="en-US"/>
              <a:t>                      </a:t>
            </a:r>
            <a:r>
              <a:rPr lang="el-GR"/>
              <a:t>ή ΨΗΦΙΑΚΟ)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Φιλμ διπλάσιας ευαισθησίας (</a:t>
            </a:r>
            <a:r>
              <a:rPr lang="en-US" dirty="0"/>
              <a:t>ISO</a:t>
            </a:r>
            <a:r>
              <a:rPr lang="el-GR" dirty="0"/>
              <a:t>) λειτουργούν</a:t>
            </a:r>
            <a:r>
              <a:rPr lang="en-US" dirty="0"/>
              <a:t> </a:t>
            </a:r>
            <a:r>
              <a:rPr lang="el-GR" dirty="0"/>
              <a:t>με 1 στοπ λιγότερο.</a:t>
            </a:r>
          </a:p>
          <a:p>
            <a:pPr eaLnBrk="1" hangingPunct="1">
              <a:defRPr/>
            </a:pPr>
            <a:r>
              <a:rPr lang="el-GR" dirty="0"/>
              <a:t>Σε έντονο ηλιακό φως ισχύει :</a:t>
            </a:r>
            <a:r>
              <a:rPr lang="en-US" dirty="0"/>
              <a:t> </a:t>
            </a:r>
            <a:r>
              <a:rPr lang="el-GR" dirty="0"/>
              <a:t> Διάφραγμα </a:t>
            </a:r>
            <a:r>
              <a:rPr lang="en-US" dirty="0"/>
              <a:t>f</a:t>
            </a:r>
            <a:r>
              <a:rPr lang="el-GR" dirty="0"/>
              <a:t>16 και ταχύτητα 1/</a:t>
            </a:r>
            <a:r>
              <a:rPr lang="en-US" dirty="0"/>
              <a:t>ISO</a:t>
            </a:r>
            <a:r>
              <a:rPr lang="el-GR" dirty="0"/>
              <a:t> (π.χ. 1 / 125).</a:t>
            </a:r>
          </a:p>
          <a:p>
            <a:pPr eaLnBrk="1" hangingPunct="1">
              <a:defRPr/>
            </a:pPr>
            <a:r>
              <a:rPr lang="el-GR" dirty="0"/>
              <a:t>Φωτογραφικές επιπτώσεις :</a:t>
            </a:r>
            <a:r>
              <a:rPr lang="en-US" dirty="0"/>
              <a:t> </a:t>
            </a:r>
            <a:r>
              <a:rPr lang="el-GR" dirty="0"/>
              <a:t>Το ευαίσθητο (ή γρήγορο φιλμ) διαθέτει μεγάλο κόκκο και έτσι έχει μικρή διακριτική ικανότητα.</a:t>
            </a: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Διάχυση ηλιακών ακτίνων</a:t>
            </a: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2465388"/>
            <a:ext cx="3233738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2530475"/>
            <a:ext cx="3575050" cy="320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Φωτεινά  ίχνη ανοιγμάτων</a:t>
            </a: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4114800"/>
          </a:xfrm>
        </p:spPr>
      </p:pic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l-GR" sz="2800"/>
          </a:p>
          <a:p>
            <a:pPr eaLnBrk="1" hangingPunct="1">
              <a:lnSpc>
                <a:spcPct val="90000"/>
              </a:lnSpc>
              <a:defRPr/>
            </a:pPr>
            <a:endParaRPr lang="el-GR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/>
              <a:t>   Τα φωτεινά ίχνη των ηλιακών ακτίνων για όλα ανεξαρτήτως τα ανοίγματα είναι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/>
              <a:t>   ΚΥΚΛΙΚΟΥ σχήματος.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/>
              <a:t>Φωτεινά  ίχνη ανοιγμάτων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4114800"/>
          </a:xfrm>
        </p:spPr>
      </p:pic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endParaRPr lang="el-GR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   Τα φωτεινά ίχνη των ηλιακών ακτίνων για  όλα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   τα ανοίγματα είναι φωτεινοί δίσκοι ΙΔΙΟΥ ΜΕΓΕΘΟΥΣ.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Ανοίγματα σε φυλλώματα 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060575"/>
            <a:ext cx="2274887" cy="3968750"/>
          </a:xfrm>
        </p:spPr>
      </p:pic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1984375"/>
            <a:ext cx="3695700" cy="4106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Ηλιακά ίχνη σε επίπεδες επιφάνειες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4114800"/>
          </a:xfrm>
        </p:spPr>
      </p:pic>
      <p:pic>
        <p:nvPicPr>
          <p:cNvPr id="1843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4275" y="1981200"/>
            <a:ext cx="3616325" cy="401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Ηλιακά ίχνη, περίπτωση έκλειψης</a:t>
            </a:r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2071688"/>
            <a:ext cx="3298825" cy="3862387"/>
          </a:xfrm>
        </p:spPr>
      </p:pic>
      <p:pic>
        <p:nvPicPr>
          <p:cNvPr id="1946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71688"/>
            <a:ext cx="3702050" cy="3929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Ηλιακά ίχνη, περίπτωση έκλειψης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071688"/>
            <a:ext cx="2571750" cy="2008187"/>
          </a:xfrm>
        </p:spPr>
      </p:pic>
      <p:pic>
        <p:nvPicPr>
          <p:cNvPr id="2048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4429125"/>
            <a:ext cx="2643188" cy="1797050"/>
          </a:xfrm>
        </p:spPr>
      </p:pic>
      <p:pic>
        <p:nvPicPr>
          <p:cNvPr id="20485" name="Picture 5" descr="C:\Users\ARAVANTINOS\Desktop\eclipse-shadow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4625"/>
            <a:ext cx="40005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Μικροσκοπικά ανοίγματα</a:t>
            </a:r>
          </a:p>
        </p:txBody>
      </p:sp>
      <p:pic>
        <p:nvPicPr>
          <p:cNvPr id="2150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508375" cy="4114800"/>
          </a:xfrm>
        </p:spPr>
      </p:pic>
      <p:pic>
        <p:nvPicPr>
          <p:cNvPr id="2150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1981200"/>
            <a:ext cx="35083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Ανθρώπινος Οφθαλμός - </a:t>
            </a:r>
            <a:r>
              <a:rPr lang="en-US"/>
              <a:t> </a:t>
            </a:r>
            <a:br>
              <a:rPr lang="en-US"/>
            </a:br>
            <a:r>
              <a:rPr lang="en-US"/>
              <a:t>              </a:t>
            </a:r>
            <a:r>
              <a:rPr lang="el-GR"/>
              <a:t>Κάμερα</a:t>
            </a:r>
          </a:p>
        </p:txBody>
      </p:sp>
      <p:pic>
        <p:nvPicPr>
          <p:cNvPr id="40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060575"/>
            <a:ext cx="5903913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Διάχυση ηλιακών ακτίνων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Διέλευση ακτίνας μέσω μικρού ανοίγματος 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Διέλευση ακτίνων μέσω μικρού ανοίγματος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/>
              <a:t>Μεταβολή της αντίθεσης με το μέγεθος του ανοίγματος</a:t>
            </a:r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508375" cy="4114800"/>
          </a:xfrm>
        </p:spPr>
      </p:pic>
      <p:pic>
        <p:nvPicPr>
          <p:cNvPr id="2560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1981200"/>
            <a:ext cx="34417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Τι είναι </a:t>
            </a:r>
            <a:r>
              <a:rPr lang="en-US"/>
              <a:t>Pinhole </a:t>
            </a:r>
            <a:r>
              <a:rPr lang="el-GR"/>
              <a:t>Φωτογράφιση ;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/>
              <a:t>Πρόκειται για φωτογραφική μέθοδο όπου η θεματολογία απεικονίζεται μέσω της διέλευσης (σε σκοτεινό θάλαμο) φωτεινών ακτίνων από ιδιαίτερα μικρό άνοιγμα κυκλικού συνήθως σχήματος.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/>
          </a:p>
          <a:p>
            <a:pPr eaLnBrk="1" hangingPunct="1">
              <a:defRPr/>
            </a:pPr>
            <a:r>
              <a:rPr lang="el-GR" sz="2800"/>
              <a:t>Η μέθοδος αυτή αξιοποιεί το φαινόμενο της ευθύγραμμης διάδοσης του φωτός.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>
          <a:xfrm>
            <a:off x="971550" y="304800"/>
            <a:ext cx="8172450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/>
              <a:t>Pinhole, </a:t>
            </a:r>
            <a:r>
              <a:rPr lang="el-GR"/>
              <a:t>αρχή λειτουργίας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5440363" cy="2109787"/>
          </a:xfrm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525621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/>
              <a:t>Camera obscura</a:t>
            </a:r>
            <a:br>
              <a:rPr lang="en-US" sz="4000"/>
            </a:br>
            <a:r>
              <a:rPr lang="el-GR" sz="4000"/>
              <a:t>Έκλειψη ήλιου 24. 1. 1544 </a:t>
            </a:r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/>
              <a:t>Pinhole Camera</a:t>
            </a:r>
            <a:r>
              <a:rPr lang="el-GR" sz="4000"/>
              <a:t> ή</a:t>
            </a:r>
            <a:r>
              <a:rPr lang="en-US" sz="4000"/>
              <a:t> </a:t>
            </a:r>
            <a:br>
              <a:rPr lang="en-US" sz="4000"/>
            </a:br>
            <a:r>
              <a:rPr lang="el-GR" sz="4000"/>
              <a:t>Κάμερα μικροσκοπικής οπής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05038"/>
            <a:ext cx="7885113" cy="430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62888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 dirty="0"/>
              <a:t>Μεταβολή της σαφήνειας με την διάμετρο του ανοίγματος</a:t>
            </a:r>
          </a:p>
        </p:txBody>
      </p:sp>
      <p:pic>
        <p:nvPicPr>
          <p:cNvPr id="307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2286000"/>
            <a:ext cx="3213100" cy="4143375"/>
          </a:xfrm>
        </p:spPr>
      </p:pic>
      <p:pic>
        <p:nvPicPr>
          <p:cNvPr id="30724" name="Picture 4" descr="C:\Users\ARAVANTINOS\Desktop\filament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2286000"/>
            <a:ext cx="24288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5573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/>
              <a:t>Μεταβολή της σαφήνειας με την διάμετρο του ανοίγματος</a:t>
            </a: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708275"/>
            <a:ext cx="3455987" cy="2182813"/>
          </a:xfrm>
        </p:spPr>
      </p:pic>
      <p:pic>
        <p:nvPicPr>
          <p:cNvPr id="3174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0275" y="1644650"/>
            <a:ext cx="4403725" cy="521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Κάμερα  -   Ανθρώπινος             </a:t>
            </a:r>
            <a:br>
              <a:rPr lang="el-GR"/>
            </a:br>
            <a:r>
              <a:rPr lang="el-GR"/>
              <a:t>                          Οφθαλμός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endParaRPr lang="el-GR" sz="2400"/>
          </a:p>
          <a:p>
            <a:pPr eaLnBrk="1" hangingPunct="1">
              <a:defRPr/>
            </a:pPr>
            <a:r>
              <a:rPr lang="el-GR" sz="2400"/>
              <a:t>Κάμερα – φωτοευαίσθητο υλικό</a:t>
            </a:r>
          </a:p>
          <a:p>
            <a:pPr eaLnBrk="1" hangingPunct="1">
              <a:defRPr/>
            </a:pPr>
            <a:r>
              <a:rPr lang="el-GR" sz="2400"/>
              <a:t>Φωτογραφικός Φακός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/>
          </a:p>
          <a:p>
            <a:pPr eaLnBrk="1" hangingPunct="1">
              <a:defRPr/>
            </a:pPr>
            <a:r>
              <a:rPr lang="el-GR" sz="2400"/>
              <a:t>Κλείστρο</a:t>
            </a:r>
          </a:p>
          <a:p>
            <a:pPr eaLnBrk="1" hangingPunct="1">
              <a:defRPr/>
            </a:pPr>
            <a:r>
              <a:rPr lang="el-GR" sz="2400"/>
              <a:t>Διάφραγμα</a:t>
            </a:r>
          </a:p>
          <a:p>
            <a:pPr eaLnBrk="1" hangingPunct="1">
              <a:defRPr/>
            </a:pPr>
            <a:r>
              <a:rPr lang="el-GR" sz="2400"/>
              <a:t>Φιλμ ή φωτοστοιχείο</a:t>
            </a:r>
          </a:p>
          <a:p>
            <a:pPr eaLnBrk="1" hangingPunct="1">
              <a:defRPr/>
            </a:pPr>
            <a:endParaRPr lang="el-GR" sz="240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1981200"/>
            <a:ext cx="39036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/>
          </a:p>
          <a:p>
            <a:pPr eaLnBrk="1" hangingPunct="1">
              <a:defRPr/>
            </a:pPr>
            <a:r>
              <a:rPr lang="el-GR" sz="2400"/>
              <a:t>Οφθαλμός</a:t>
            </a:r>
            <a:r>
              <a:rPr lang="en-US" sz="2400"/>
              <a:t> –</a:t>
            </a:r>
            <a:r>
              <a:rPr lang="el-GR" sz="2400"/>
              <a:t> εγκέφαλος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/>
          </a:p>
          <a:p>
            <a:pPr eaLnBrk="1" hangingPunct="1">
              <a:defRPr/>
            </a:pPr>
            <a:r>
              <a:rPr lang="el-GR" sz="2400"/>
              <a:t>Κερατοειδής – κρυσταλοειδής φακός</a:t>
            </a:r>
          </a:p>
          <a:p>
            <a:pPr eaLnBrk="1" hangingPunct="1">
              <a:defRPr/>
            </a:pPr>
            <a:r>
              <a:rPr lang="el-GR" sz="2400"/>
              <a:t>Βλέφαρο</a:t>
            </a:r>
          </a:p>
          <a:p>
            <a:pPr eaLnBrk="1" hangingPunct="1">
              <a:defRPr/>
            </a:pPr>
            <a:r>
              <a:rPr lang="el-GR" sz="2400"/>
              <a:t>Ίριδα</a:t>
            </a:r>
          </a:p>
          <a:p>
            <a:pPr eaLnBrk="1" hangingPunct="1">
              <a:defRPr/>
            </a:pPr>
            <a:r>
              <a:rPr lang="el-GR" sz="2400"/>
              <a:t>Αμφιβληστροειδής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304800"/>
            <a:ext cx="8316912" cy="14319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/>
              <a:t>Γεωμετρική Οπτική «εναντίον» </a:t>
            </a:r>
            <a:br>
              <a:rPr lang="el-GR" sz="4000"/>
            </a:br>
            <a:r>
              <a:rPr lang="el-GR" sz="4000"/>
              <a:t>                  Κυματικής Οπτικής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/>
              <a:t>Μεγάλη </a:t>
            </a:r>
            <a:r>
              <a:rPr lang="en-US" sz="2800"/>
              <a:t>pinhole</a:t>
            </a:r>
            <a:r>
              <a:rPr lang="el-GR" sz="2800"/>
              <a:t>   σημαίνει ΓΕΩΜΕΤΡΙΚΗ ΟΠΤΙΚΗ, ευθύγραμμη διάδοση φωτός.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80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/>
              <a:t>Μικρή </a:t>
            </a:r>
            <a:r>
              <a:rPr lang="en-US" sz="2800"/>
              <a:t>pinhole </a:t>
            </a:r>
            <a:r>
              <a:rPr lang="el-GR" sz="2800"/>
              <a:t>σημαίνει ΚΥΜΑΤΙΚΗ ΟΠΤΙΚΗ, φαινόμενο περίθλασης.</a:t>
            </a:r>
          </a:p>
        </p:txBody>
      </p:sp>
      <p:pic>
        <p:nvPicPr>
          <p:cNvPr id="327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16113"/>
            <a:ext cx="4038600" cy="464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 dirty="0"/>
              <a:t>Υπολογισμός της κατάλληλης διαμέτρου </a:t>
            </a:r>
            <a:r>
              <a:rPr lang="en-US" sz="4000" dirty="0"/>
              <a:t>d </a:t>
            </a:r>
            <a:r>
              <a:rPr lang="el-GR" sz="4000" dirty="0"/>
              <a:t>για </a:t>
            </a:r>
            <a:r>
              <a:rPr lang="en-US" sz="4000" dirty="0"/>
              <a:t>pinhole</a:t>
            </a:r>
            <a:endParaRPr lang="el-GR" sz="4000" dirty="0"/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4114800"/>
          </a:xfrm>
        </p:spPr>
      </p:pic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40055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/>
              <a:t>Στη περιοχή της τομής θα πρέπει να ισχύει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   </a:t>
            </a:r>
            <a:r>
              <a:rPr lang="el-GR" sz="2800" dirty="0"/>
              <a:t>( </a:t>
            </a:r>
            <a:r>
              <a:rPr lang="en-US" sz="2800" dirty="0"/>
              <a:t>1.22</a:t>
            </a:r>
            <a:r>
              <a:rPr lang="el-GR" sz="2800" dirty="0"/>
              <a:t> λ </a:t>
            </a:r>
            <a:r>
              <a:rPr lang="en-US" sz="2800" dirty="0"/>
              <a:t>f ) / d = 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 και έτσι υπολογίζεται η τιμή της διαμέτρου </a:t>
            </a:r>
            <a:r>
              <a:rPr lang="en-US" sz="2800" dirty="0"/>
              <a:t>d :</a:t>
            </a:r>
            <a:endParaRPr lang="el-GR" sz="2800" baseline="-25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/>
              <a:t>        </a:t>
            </a:r>
            <a:r>
              <a:rPr lang="en-US" sz="2800" dirty="0"/>
              <a:t>d</a:t>
            </a:r>
            <a:r>
              <a:rPr lang="en-US" sz="2800" baseline="30000" dirty="0"/>
              <a:t>2 </a:t>
            </a:r>
            <a:r>
              <a:rPr lang="en-US" sz="2800" dirty="0"/>
              <a:t>~ 1.22</a:t>
            </a:r>
            <a:r>
              <a:rPr lang="el-GR" sz="2800" dirty="0"/>
              <a:t> (λ </a:t>
            </a:r>
            <a:r>
              <a:rPr lang="en-US" sz="2800" dirty="0"/>
              <a:t>f</a:t>
            </a:r>
            <a:r>
              <a:rPr lang="el-GR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85338" cy="155733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/>
              <a:t>Υπολογισμός της κατάλληλης διαμέτρου </a:t>
            </a:r>
            <a:r>
              <a:rPr lang="en-US" sz="4000"/>
              <a:t>D </a:t>
            </a:r>
            <a:r>
              <a:rPr lang="el-GR" sz="4000"/>
              <a:t>για </a:t>
            </a:r>
            <a:r>
              <a:rPr lang="en-US" sz="4000"/>
              <a:t>pinhole</a:t>
            </a:r>
            <a:r>
              <a:rPr lang="el-GR" sz="4000"/>
              <a:t> (</a:t>
            </a:r>
            <a:r>
              <a:rPr lang="en-US" sz="4000"/>
              <a:t>f=20cm)</a:t>
            </a:r>
            <a:endParaRPr lang="el-GR" sz="4000"/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60575"/>
            <a:ext cx="7561263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/>
              <a:t>Μέγεθος </a:t>
            </a:r>
            <a:r>
              <a:rPr lang="en-US" sz="3200" dirty="0"/>
              <a:t>pinhole (d) – 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                   εστιακή απόσταση </a:t>
            </a:r>
            <a:r>
              <a:rPr lang="en-US" sz="3200" dirty="0"/>
              <a:t>(f)</a:t>
            </a:r>
            <a:endParaRPr lang="el-GR" sz="3200" dirty="0"/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989138"/>
            <a:ext cx="6192838" cy="458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Τι ταχύτητα απαιτείται ;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26375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/>
              <a:t>Ο γενικός εμπειρικός κανόνας είναι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/>
              <a:t>Ο χρόνος έκθεσης είναι 1000 φορές μεγαλύτερος από αυτόν που χρειάζεται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/>
              <a:t>   (με διάφραγμα </a:t>
            </a:r>
            <a:r>
              <a:rPr lang="en-US"/>
              <a:t>f / 5.6) </a:t>
            </a:r>
            <a:r>
              <a:rPr lang="el-GR"/>
              <a:t>η συμβατική φωτογράφιση της ίδιας θεματολογίας.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/>
              <a:t>   Εάν</a:t>
            </a:r>
            <a:r>
              <a:rPr lang="en-US"/>
              <a:t> </a:t>
            </a:r>
            <a:r>
              <a:rPr lang="el-GR"/>
              <a:t>π.χ. χρειάζεται 1/125 </a:t>
            </a:r>
            <a:r>
              <a:rPr lang="en-US"/>
              <a:t>s </a:t>
            </a:r>
            <a:r>
              <a:rPr lang="el-GR"/>
              <a:t>τότε με την </a:t>
            </a:r>
            <a:r>
              <a:rPr lang="en-US"/>
              <a:t>pinhole </a:t>
            </a:r>
            <a:r>
              <a:rPr lang="el-GR"/>
              <a:t>η χρονική διάρκεια της έκθεσης είναι περίπου :</a:t>
            </a:r>
            <a:r>
              <a:rPr lang="en-US"/>
              <a:t> </a:t>
            </a:r>
            <a:r>
              <a:rPr lang="el-GR"/>
              <a:t>1000 1/125 = 8 </a:t>
            </a:r>
            <a:r>
              <a:rPr lang="en-US"/>
              <a:t>s</a:t>
            </a:r>
            <a:r>
              <a:rPr lang="el-G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200" dirty="0"/>
              <a:t>Ενδεικτικοί χρόνοι έκθεσης </a:t>
            </a:r>
            <a:r>
              <a:rPr lang="en-US" sz="3200" dirty="0"/>
              <a:t>pinhole</a:t>
            </a:r>
            <a:br>
              <a:rPr lang="en-US" sz="3200" dirty="0"/>
            </a:br>
            <a:r>
              <a:rPr lang="en-US" sz="3200" dirty="0"/>
              <a:t>(d=0.5mm, f =100mm </a:t>
            </a:r>
            <a:r>
              <a:rPr lang="el-GR" sz="3200" dirty="0"/>
              <a:t>και </a:t>
            </a:r>
            <a:r>
              <a:rPr lang="en-US" sz="3200" dirty="0"/>
              <a:t>100 ISO)</a:t>
            </a:r>
            <a:endParaRPr lang="el-GR" sz="3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r>
              <a:rPr lang="el-GR" sz="2400"/>
              <a:t>Έντονο ηλιακό φως με ανακλάσεις</a:t>
            </a:r>
            <a:endParaRPr lang="en-US" sz="2400"/>
          </a:p>
          <a:p>
            <a:pPr eaLnBrk="1" hangingPunct="1">
              <a:defRPr/>
            </a:pPr>
            <a:r>
              <a:rPr lang="el-GR" sz="2400"/>
              <a:t>Έντονο ηλιακό φως</a:t>
            </a:r>
            <a:endParaRPr lang="en-US" sz="2400"/>
          </a:p>
          <a:p>
            <a:pPr eaLnBrk="1" hangingPunct="1">
              <a:defRPr/>
            </a:pPr>
            <a:r>
              <a:rPr lang="el-GR" sz="2400"/>
              <a:t>Ήλιος ομιχλώδης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   </a:t>
            </a:r>
            <a:r>
              <a:rPr lang="el-GR" sz="2400"/>
              <a:t>(</a:t>
            </a:r>
            <a:r>
              <a:rPr lang="en-US" sz="2400"/>
              <a:t>hazy sun)</a:t>
            </a:r>
          </a:p>
          <a:p>
            <a:pPr eaLnBrk="1" hangingPunct="1">
              <a:defRPr/>
            </a:pPr>
            <a:r>
              <a:rPr lang="el-GR" sz="2400"/>
              <a:t>Λίγα σύννεφα</a:t>
            </a:r>
          </a:p>
          <a:p>
            <a:pPr eaLnBrk="1" hangingPunct="1">
              <a:defRPr/>
            </a:pPr>
            <a:r>
              <a:rPr lang="el-GR" sz="2400"/>
              <a:t>Πυκνή συννεφιά</a:t>
            </a:r>
            <a:endParaRPr lang="en-US" sz="24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   (overcast)</a:t>
            </a:r>
            <a:endParaRPr lang="el-GR" sz="240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endParaRPr lang="el-GR" sz="2400"/>
          </a:p>
          <a:p>
            <a:pPr eaLnBrk="1" hangingPunct="1">
              <a:defRPr/>
            </a:pPr>
            <a:r>
              <a:rPr lang="el-GR" sz="2400"/>
              <a:t>1</a:t>
            </a:r>
            <a:r>
              <a:rPr lang="en-US" sz="2400"/>
              <a:t> second</a:t>
            </a:r>
          </a:p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r>
              <a:rPr lang="en-US" sz="2400"/>
              <a:t>2 seconds</a:t>
            </a:r>
          </a:p>
          <a:p>
            <a:pPr eaLnBrk="1" hangingPunct="1">
              <a:defRPr/>
            </a:pPr>
            <a:r>
              <a:rPr lang="en-US" sz="2400"/>
              <a:t>4 seconds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eaLnBrk="1" hangingPunct="1">
              <a:defRPr/>
            </a:pPr>
            <a:r>
              <a:rPr lang="en-US" sz="2400"/>
              <a:t>10 seconds</a:t>
            </a:r>
          </a:p>
          <a:p>
            <a:pPr eaLnBrk="1" hangingPunct="1">
              <a:defRPr/>
            </a:pPr>
            <a:r>
              <a:rPr lang="en-US" sz="2400"/>
              <a:t>25 seconds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Γνωρίσματα Ειδώλων </a:t>
            </a:r>
            <a:r>
              <a:rPr lang="en-US"/>
              <a:t/>
            </a:r>
            <a:br>
              <a:rPr lang="en-US"/>
            </a:br>
            <a:r>
              <a:rPr lang="en-US"/>
              <a:t>                        </a:t>
            </a:r>
            <a:r>
              <a:rPr lang="el-GR"/>
              <a:t>από </a:t>
            </a:r>
            <a:r>
              <a:rPr lang="en-US"/>
              <a:t>Pinhole</a:t>
            </a:r>
            <a:endParaRPr lang="el-G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Είναι αντεστραμμένα ως προς τα φωτογραφούμενα αντικείμενα.</a:t>
            </a:r>
          </a:p>
          <a:p>
            <a:pPr eaLnBrk="1" hangingPunct="1">
              <a:defRPr/>
            </a:pPr>
            <a:endParaRPr lang="el-GR"/>
          </a:p>
          <a:p>
            <a:pPr eaLnBrk="1" hangingPunct="1">
              <a:defRPr/>
            </a:pPr>
            <a:r>
              <a:rPr lang="el-GR"/>
              <a:t>Είναι ελάχιστα φωτεινά (έχουν δηλαδή μικρή λαμπρότητα)</a:t>
            </a:r>
          </a:p>
          <a:p>
            <a:pPr eaLnBrk="1" hangingPunct="1">
              <a:defRPr/>
            </a:pPr>
            <a:endParaRPr lang="el-GR"/>
          </a:p>
          <a:p>
            <a:pPr eaLnBrk="1" hangingPunct="1">
              <a:defRPr/>
            </a:pPr>
            <a:r>
              <a:rPr lang="el-GR"/>
              <a:t>Έχουν σχετική ασάφεια στην εστίαση (κύκλοι σύγχυσης)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Φωτογραφική μηχανή </a:t>
            </a:r>
            <a:r>
              <a:rPr lang="en-US"/>
              <a:t>pinhole</a:t>
            </a:r>
            <a:endParaRPr lang="el-GR"/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2286000"/>
            <a:ext cx="511810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Φωτογραφική μηχανή </a:t>
            </a:r>
            <a:r>
              <a:rPr lang="en-US"/>
              <a:t>pinhole</a:t>
            </a:r>
            <a:endParaRPr lang="el-GR"/>
          </a:p>
        </p:txBody>
      </p:sp>
      <p:pic>
        <p:nvPicPr>
          <p:cNvPr id="409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525" y="2268538"/>
            <a:ext cx="3497263" cy="2844800"/>
          </a:xfrm>
        </p:spPr>
      </p:pic>
      <p:pic>
        <p:nvPicPr>
          <p:cNvPr id="409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Μικροσκοπικά ανοίγματα (</a:t>
            </a:r>
            <a:r>
              <a:rPr lang="en-US"/>
              <a:t>pinhole)</a:t>
            </a:r>
            <a:endParaRPr lang="el-GR"/>
          </a:p>
        </p:txBody>
      </p:sp>
      <p:pic>
        <p:nvPicPr>
          <p:cNvPr id="4198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2071688"/>
            <a:ext cx="3178175" cy="1706562"/>
          </a:xfrm>
        </p:spPr>
      </p:pic>
      <p:pic>
        <p:nvPicPr>
          <p:cNvPr id="4198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2071688"/>
            <a:ext cx="3230562" cy="1735137"/>
          </a:xfrm>
        </p:spPr>
      </p:pic>
      <p:pic>
        <p:nvPicPr>
          <p:cNvPr id="4198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850" y="4167188"/>
            <a:ext cx="3244850" cy="1743075"/>
          </a:xfrm>
        </p:spPr>
      </p:pic>
      <p:pic>
        <p:nvPicPr>
          <p:cNvPr id="4199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4232275"/>
            <a:ext cx="3300412" cy="1773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/>
              <a:t>ΑΡΧΗ ΛΕΙΤΟΥΡΓΙΑΣ ΦΩΤΟΓΡΑΦΙΚΗΣ ΜΗΧΑΝΗΣ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b="1"/>
          </a:p>
          <a:p>
            <a:pPr eaLnBrk="1" hangingPunct="1">
              <a:defRPr/>
            </a:pPr>
            <a:r>
              <a:rPr lang="el-GR" sz="3600"/>
              <a:t>ΦΩΤΟΓΡΑΦΙΚΟΣ ΦΑΚΟΣ</a:t>
            </a:r>
          </a:p>
          <a:p>
            <a:pPr eaLnBrk="1" hangingPunct="1">
              <a:defRPr/>
            </a:pPr>
            <a:r>
              <a:rPr lang="el-GR" sz="3600"/>
              <a:t>ΦΩΤΟΦΡΑΚΤΗΣ ( ή ΚΛΕΙΣΤΡΟ)</a:t>
            </a:r>
          </a:p>
          <a:p>
            <a:pPr eaLnBrk="1" hangingPunct="1">
              <a:defRPr/>
            </a:pPr>
            <a:r>
              <a:rPr lang="el-GR" sz="3600"/>
              <a:t>ΔΙΑΦΡΑΓΜΑ (ή ΑΝΟΙΓΜΑ)</a:t>
            </a:r>
          </a:p>
          <a:p>
            <a:pPr eaLnBrk="1" hangingPunct="1">
              <a:defRPr/>
            </a:pPr>
            <a:r>
              <a:rPr lang="el-GR" sz="3600"/>
              <a:t>ΦΙΛΜ (ΑΝΑΛΟΓΙΚΟ ή ΨΗΦΙΑΚΟ) </a:t>
            </a:r>
          </a:p>
          <a:p>
            <a:pPr eaLnBrk="1" hangingPunct="1">
              <a:defRPr/>
            </a:pPr>
            <a:endParaRPr lang="el-G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Πανοραμική </a:t>
            </a:r>
            <a:r>
              <a:rPr lang="en-US"/>
              <a:t> pinhole camera</a:t>
            </a:r>
            <a:endParaRPr lang="el-GR"/>
          </a:p>
        </p:txBody>
      </p:sp>
      <p:pic>
        <p:nvPicPr>
          <p:cNvPr id="430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2335213"/>
            <a:ext cx="3300412" cy="1798637"/>
          </a:xfrm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26019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314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Πανοραμική </a:t>
            </a:r>
            <a:r>
              <a:rPr lang="en-US"/>
              <a:t> pinhole camera</a:t>
            </a:r>
            <a:endParaRPr lang="el-GR"/>
          </a:p>
        </p:txBody>
      </p:sp>
      <p:pic>
        <p:nvPicPr>
          <p:cNvPr id="4403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1981200"/>
            <a:ext cx="3702050" cy="1987550"/>
          </a:xfrm>
        </p:spPr>
      </p:pic>
      <p:pic>
        <p:nvPicPr>
          <p:cNvPr id="44036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49725"/>
            <a:ext cx="3779837" cy="2047875"/>
          </a:xfrm>
        </p:spPr>
      </p:pic>
      <p:pic>
        <p:nvPicPr>
          <p:cNvPr id="44037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1987550"/>
          </a:xfrm>
        </p:spPr>
      </p:pic>
      <p:pic>
        <p:nvPicPr>
          <p:cNvPr id="4403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221163"/>
            <a:ext cx="3702050" cy="198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Πανοραμική διάταξη με </a:t>
            </a:r>
            <a:r>
              <a:rPr lang="en-US"/>
              <a:t/>
            </a:r>
            <a:br>
              <a:rPr lang="en-US"/>
            </a:br>
            <a:r>
              <a:rPr lang="el-GR"/>
              <a:t>6 </a:t>
            </a:r>
            <a:r>
              <a:rPr lang="en-US"/>
              <a:t>pinholes</a:t>
            </a:r>
            <a:endParaRPr lang="el-GR"/>
          </a:p>
        </p:txBody>
      </p:sp>
      <p:pic>
        <p:nvPicPr>
          <p:cNvPr id="450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205038"/>
            <a:ext cx="5903913" cy="39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Στερεοσκοπική </a:t>
            </a:r>
            <a:r>
              <a:rPr lang="en-US"/>
              <a:t> pinhole camera</a:t>
            </a:r>
            <a:endParaRPr lang="el-GR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813" y="2138363"/>
            <a:ext cx="6478587" cy="353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Στερεοσκοπική </a:t>
            </a:r>
            <a:r>
              <a:rPr lang="en-US"/>
              <a:t> pinhole camera</a:t>
            </a:r>
            <a:endParaRPr lang="el-GR"/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75" y="2335213"/>
            <a:ext cx="6600825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Ερασιτεχνική </a:t>
            </a:r>
            <a:r>
              <a:rPr lang="en-US"/>
              <a:t/>
            </a:r>
            <a:br>
              <a:rPr lang="en-US"/>
            </a:br>
            <a:r>
              <a:rPr lang="en-US"/>
              <a:t>Pinhole camera</a:t>
            </a:r>
            <a:endParaRPr lang="el-GR"/>
          </a:p>
        </p:txBody>
      </p:sp>
      <p:pic>
        <p:nvPicPr>
          <p:cNvPr id="4813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1987550"/>
          </a:xfrm>
        </p:spPr>
      </p:pic>
      <p:pic>
        <p:nvPicPr>
          <p:cNvPr id="4813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1981200"/>
            <a:ext cx="3702050" cy="1987550"/>
          </a:xfrm>
        </p:spPr>
      </p:pic>
      <p:pic>
        <p:nvPicPr>
          <p:cNvPr id="4813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06863"/>
            <a:ext cx="3702050" cy="1989137"/>
          </a:xfrm>
        </p:spPr>
      </p:pic>
      <p:pic>
        <p:nvPicPr>
          <p:cNvPr id="4813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4106863"/>
            <a:ext cx="3702050" cy="198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/>
              <a:t>Διαφορές της συμβατικής με την </a:t>
            </a:r>
            <a:r>
              <a:rPr lang="en-US" sz="4000"/>
              <a:t>pinhole </a:t>
            </a:r>
            <a:r>
              <a:rPr lang="el-GR" sz="4000"/>
              <a:t>φωτογράφιση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981200"/>
            <a:ext cx="3941762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/>
              <a:t>ΣΥΜΒΑΤΙΚΗ</a:t>
            </a:r>
            <a:endParaRPr lang="en-US"/>
          </a:p>
          <a:p>
            <a:pPr eaLnBrk="1" hangingPunct="1">
              <a:defRPr/>
            </a:pPr>
            <a:r>
              <a:rPr lang="el-GR"/>
              <a:t>Μικρή έκθεση</a:t>
            </a:r>
          </a:p>
          <a:p>
            <a:pPr eaLnBrk="1" hangingPunct="1">
              <a:defRPr/>
            </a:pPr>
            <a:r>
              <a:rPr lang="el-GR"/>
              <a:t>Σχετικά μικρό βάθος πεδίου</a:t>
            </a:r>
          </a:p>
          <a:p>
            <a:pPr eaLnBrk="1" hangingPunct="1">
              <a:defRPr/>
            </a:pPr>
            <a:r>
              <a:rPr lang="el-GR"/>
              <a:t>Χρωματικό σφάλμα</a:t>
            </a:r>
          </a:p>
          <a:p>
            <a:pPr eaLnBrk="1" hangingPunct="1">
              <a:defRPr/>
            </a:pPr>
            <a:r>
              <a:rPr lang="el-GR"/>
              <a:t>Καμπύλωση πεδίου</a:t>
            </a:r>
          </a:p>
          <a:p>
            <a:pPr eaLnBrk="1" hangingPunct="1">
              <a:defRPr/>
            </a:pPr>
            <a:endParaRPr lang="el-GR"/>
          </a:p>
          <a:p>
            <a:pPr eaLnBrk="1" hangingPunct="1">
              <a:defRPr/>
            </a:pPr>
            <a:r>
              <a:rPr lang="el-GR"/>
              <a:t>Όχι απαραίτητος ο μηχανισμός στήριξης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423545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PINHOLE</a:t>
            </a:r>
            <a:endParaRPr lang="el-GR"/>
          </a:p>
          <a:p>
            <a:pPr eaLnBrk="1" hangingPunct="1">
              <a:defRPr/>
            </a:pPr>
            <a:r>
              <a:rPr lang="el-GR"/>
              <a:t>Μεγάλη έκθεση (</a:t>
            </a:r>
            <a:r>
              <a:rPr lang="en-US"/>
              <a:t>&gt;</a:t>
            </a:r>
            <a:r>
              <a:rPr lang="el-GR"/>
              <a:t>5</a:t>
            </a:r>
            <a:r>
              <a:rPr lang="en-US"/>
              <a:t>s</a:t>
            </a:r>
            <a:r>
              <a:rPr lang="el-GR"/>
              <a:t>)</a:t>
            </a:r>
          </a:p>
          <a:p>
            <a:pPr eaLnBrk="1" hangingPunct="1">
              <a:defRPr/>
            </a:pPr>
            <a:r>
              <a:rPr lang="el-GR"/>
              <a:t>Πάρα πολύ μεγάλο βάθος πεδίου</a:t>
            </a:r>
          </a:p>
          <a:p>
            <a:pPr eaLnBrk="1" hangingPunct="1">
              <a:defRPr/>
            </a:pPr>
            <a:r>
              <a:rPr lang="el-GR"/>
              <a:t>Δεν παρουσιάζει Χ.Σ.</a:t>
            </a:r>
          </a:p>
          <a:p>
            <a:pPr eaLnBrk="1" hangingPunct="1">
              <a:defRPr/>
            </a:pPr>
            <a:r>
              <a:rPr lang="el-GR"/>
              <a:t>Όχι παραμορφώσεις (αρχιτεκτονική φωτ.)</a:t>
            </a:r>
          </a:p>
          <a:p>
            <a:pPr eaLnBrk="1" hangingPunct="1">
              <a:defRPr/>
            </a:pPr>
            <a:r>
              <a:rPr lang="el-GR"/>
              <a:t>Μηχανισμός στήριξης είναι απαραίτητος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Pinhole </a:t>
            </a:r>
            <a:r>
              <a:rPr lang="el-GR"/>
              <a:t>Φωτογραφίες</a:t>
            </a:r>
          </a:p>
        </p:txBody>
      </p:sp>
      <p:pic>
        <p:nvPicPr>
          <p:cNvPr id="5017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1981200"/>
            <a:ext cx="3702050" cy="1987550"/>
          </a:xfrm>
        </p:spPr>
      </p:pic>
      <p:pic>
        <p:nvPicPr>
          <p:cNvPr id="50180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06863"/>
            <a:ext cx="3702050" cy="1989137"/>
          </a:xfrm>
        </p:spPr>
      </p:pic>
      <p:pic>
        <p:nvPicPr>
          <p:cNvPr id="50181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4106863"/>
            <a:ext cx="3702050" cy="1989137"/>
          </a:xfrm>
        </p:spPr>
      </p:pic>
      <p:pic>
        <p:nvPicPr>
          <p:cNvPr id="50182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198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Pinhole </a:t>
            </a:r>
            <a:r>
              <a:rPr lang="el-GR"/>
              <a:t>Φωτογραφίες</a:t>
            </a:r>
          </a:p>
        </p:txBody>
      </p:sp>
      <p:pic>
        <p:nvPicPr>
          <p:cNvPr id="5120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1987550"/>
          </a:xfrm>
        </p:spPr>
      </p:pic>
      <p:pic>
        <p:nvPicPr>
          <p:cNvPr id="5120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1981200"/>
            <a:ext cx="3702050" cy="1987550"/>
          </a:xfrm>
        </p:spPr>
      </p:pic>
      <p:pic>
        <p:nvPicPr>
          <p:cNvPr id="5120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06863"/>
            <a:ext cx="3702050" cy="1989137"/>
          </a:xfrm>
        </p:spPr>
      </p:pic>
      <p:pic>
        <p:nvPicPr>
          <p:cNvPr id="51206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4106863"/>
            <a:ext cx="3702050" cy="198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Pinhole </a:t>
            </a:r>
            <a:r>
              <a:rPr lang="el-GR"/>
              <a:t>Φωτογραφίες</a:t>
            </a:r>
          </a:p>
        </p:txBody>
      </p:sp>
      <p:pic>
        <p:nvPicPr>
          <p:cNvPr id="522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02050" cy="1987550"/>
          </a:xfrm>
        </p:spPr>
      </p:pic>
      <p:pic>
        <p:nvPicPr>
          <p:cNvPr id="5222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1981200"/>
            <a:ext cx="3702050" cy="1987550"/>
          </a:xfrm>
        </p:spPr>
      </p:pic>
      <p:pic>
        <p:nvPicPr>
          <p:cNvPr id="5222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06863"/>
            <a:ext cx="3702050" cy="1989137"/>
          </a:xfrm>
        </p:spPr>
      </p:pic>
      <p:pic>
        <p:nvPicPr>
          <p:cNvPr id="5223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4106863"/>
            <a:ext cx="3702050" cy="198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ΦΩΤΟΓΡΑΦΙΚΟΣ</a:t>
            </a:r>
            <a:r>
              <a:rPr lang="el-GR" b="0"/>
              <a:t> </a:t>
            </a:r>
            <a:r>
              <a:rPr lang="el-GR"/>
              <a:t>ΦΑΚΟΣ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dirty="0"/>
              <a:t>Σκοπός :</a:t>
            </a:r>
            <a:r>
              <a:rPr lang="el-GR" dirty="0"/>
              <a:t> Η συλλογή του φωτός από το θέμα και η κατάλληλη εστίαση του σε φωτοευαίσθητη επιφάνεια.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Εστιακή απόσταση : Η απόσταση που χωρίζει το εστιασμένο είδωλο ενός πολύ μακρινού αντικειμένου από τον φωτογραφικό φακό.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Μεγάλη εστιακή απόσταση αντιστοιχεί σε μεγάλη μεγέθυνση.</a:t>
            </a:r>
            <a:r>
              <a:rPr lang="el-GR" sz="36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Pinhole </a:t>
            </a:r>
            <a:r>
              <a:rPr lang="el-GR"/>
              <a:t>Φωτογραφίες</a:t>
            </a:r>
          </a:p>
        </p:txBody>
      </p:sp>
      <p:pic>
        <p:nvPicPr>
          <p:cNvPr id="5325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92538" cy="2036763"/>
          </a:xfrm>
        </p:spPr>
      </p:pic>
      <p:pic>
        <p:nvPicPr>
          <p:cNvPr id="5325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1981200"/>
            <a:ext cx="3702050" cy="1987550"/>
          </a:xfrm>
        </p:spPr>
      </p:pic>
      <p:pic>
        <p:nvPicPr>
          <p:cNvPr id="5325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06863"/>
            <a:ext cx="3702050" cy="1989137"/>
          </a:xfrm>
        </p:spPr>
      </p:pic>
      <p:pic>
        <p:nvPicPr>
          <p:cNvPr id="5325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4106863"/>
            <a:ext cx="3702050" cy="198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Pinhole </a:t>
            </a:r>
            <a:r>
              <a:rPr lang="el-GR" dirty="0"/>
              <a:t>Φωτογραφίες</a:t>
            </a:r>
          </a:p>
        </p:txBody>
      </p:sp>
      <p:pic>
        <p:nvPicPr>
          <p:cNvPr id="54275" name="Picture 2" descr="C:\Users\ARAVANTINOS\Desktop\imagesCAKSCTY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857375"/>
            <a:ext cx="3500437" cy="216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3" descr="C:\Users\ARAVANTINOS\Desktop\imagesCAST2XMW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857375"/>
            <a:ext cx="3357563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4" descr="C:\Users\ARAVANTINOS\Desktop\imagesCAYHU76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4214813"/>
            <a:ext cx="3414712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5" descr="C:\Users\ARAVANTINOS\Desktop\imagesCAKJJMM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4214813"/>
            <a:ext cx="3487738" cy="221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Worldwide  Pinhole  day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844675"/>
            <a:ext cx="7826375" cy="4708525"/>
          </a:xfrm>
        </p:spPr>
        <p:txBody>
          <a:bodyPr/>
          <a:lstStyle/>
          <a:p>
            <a:pPr>
              <a:defRPr/>
            </a:pPr>
            <a:r>
              <a:rPr lang="el-GR" dirty="0"/>
              <a:t>Πρόκειται για ένα παγκόσμιο, καλλιτεχνικό γεγονός όπου γιορτάζεται σε όλο τον κόσμο, με πλήθος από εκδηλώσεις, η «Ημέρα της </a:t>
            </a:r>
            <a:r>
              <a:rPr lang="en-US" dirty="0"/>
              <a:t>Pinhole</a:t>
            </a:r>
            <a:r>
              <a:rPr lang="el-GR" dirty="0"/>
              <a:t>».</a:t>
            </a:r>
          </a:p>
          <a:p>
            <a:pPr>
              <a:defRPr/>
            </a:pPr>
            <a:r>
              <a:rPr lang="el-GR" dirty="0"/>
              <a:t>Ομιλίες, καλλιτεχνικά γεγονότα, εκθέσεις, φωτογραφικοί διαγωνισμοί είναι κάποιες από αυτές τις εκδηλώσεις.</a:t>
            </a:r>
          </a:p>
          <a:p>
            <a:pPr>
              <a:defRPr/>
            </a:pPr>
            <a:r>
              <a:rPr lang="el-GR" dirty="0"/>
              <a:t>Η τελευταία Κυριακή του Απριλίου της κάθε χρονιάς.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Worldwide  Pinhole  day</a:t>
            </a:r>
            <a:endParaRPr lang="el-GR" dirty="0"/>
          </a:p>
        </p:txBody>
      </p:sp>
      <p:pic>
        <p:nvPicPr>
          <p:cNvPr id="56323" name="Picture 2" descr="C:\Users\ARAVANTINOS\Desktop\imagesCAUSKNF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2143125"/>
            <a:ext cx="2357437" cy="191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3" descr="C:\Users\ARAVANTINOS\Desktop\imagesCA5CY11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786313"/>
            <a:ext cx="3121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C:\Users\ARAVANTINOS\Desktop\imagesCA5PU9S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286250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C:\Users\ARAVANTINOS\Desktop\imagesCAH8YEV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000250"/>
            <a:ext cx="19288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C:\Users\ARAVANTINOS\Desktop\imagesCA916RV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214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The next</a:t>
            </a:r>
            <a:r>
              <a:rPr lang="el-GR" dirty="0"/>
              <a:t> </a:t>
            </a:r>
            <a:r>
              <a:rPr lang="en-US" dirty="0"/>
              <a:t>pinhole day :</a:t>
            </a:r>
            <a:br>
              <a:rPr lang="en-US" dirty="0"/>
            </a:br>
            <a:r>
              <a:rPr lang="en-US" dirty="0"/>
              <a:t>Sunday, 25 April 202</a:t>
            </a:r>
            <a:r>
              <a:rPr lang="el-GR" dirty="0"/>
              <a:t>1</a:t>
            </a:r>
          </a:p>
        </p:txBody>
      </p:sp>
      <p:pic>
        <p:nvPicPr>
          <p:cNvPr id="57347" name="14 - Θέση περιεχομένου" descr="largeNewLogo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2143125"/>
            <a:ext cx="5205412" cy="4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7198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l-GR" sz="5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5400" dirty="0"/>
              <a:t>Ευχαριστώ πολύ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5400" dirty="0"/>
              <a:t> για την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5400" dirty="0"/>
              <a:t>προσοχή σας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ΦΩΤΟΦΡΑΚΤΗΣ </a:t>
            </a:r>
            <a:br>
              <a:rPr lang="el-GR"/>
            </a:br>
            <a:r>
              <a:rPr lang="en-US"/>
              <a:t>                     </a:t>
            </a:r>
            <a:r>
              <a:rPr lang="el-GR"/>
              <a:t>(ή ΚΛΕΙΣΤΡΟ)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1200"/>
            <a:ext cx="83169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/>
              <a:t>Σκοπός :</a:t>
            </a:r>
            <a:r>
              <a:rPr lang="el-GR" sz="2800"/>
              <a:t> «Προστατεύει» την φωτοευαίσθητη επιφάνεια από το εισερχόμενο φως, καθορίζει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/>
              <a:t>   τον χρόνο έκθεσης.</a:t>
            </a:r>
          </a:p>
          <a:p>
            <a:pPr eaLnBrk="1" hangingPunct="1">
              <a:defRPr/>
            </a:pPr>
            <a:r>
              <a:rPr lang="el-GR" sz="2800"/>
              <a:t>Πρόκειται για Φωτοφράκτη ή κλείστρο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(εστιακού επιπέδου ή διαφραγματικός).</a:t>
            </a:r>
          </a:p>
          <a:p>
            <a:pPr eaLnBrk="1" hangingPunct="1">
              <a:defRPr/>
            </a:pPr>
            <a:r>
              <a:rPr lang="el-GR" sz="2800"/>
              <a:t>Αναφέρεται και σαν «ταχύτητα» φωτογράφισης, η τιμή της αντιστοιχεί σε αντίστροφα του δευτερολέπτου</a:t>
            </a:r>
            <a:r>
              <a:rPr lang="en-US" sz="2800"/>
              <a:t> </a:t>
            </a:r>
            <a:r>
              <a:rPr lang="el-GR" sz="2800"/>
              <a:t>(π.χ. ταχύτητα 125 σημαίνει ότι ο χρόνος έκθεσης έχει διάρκεια : 1/125 </a:t>
            </a:r>
            <a:r>
              <a:rPr lang="en-US" sz="2800"/>
              <a:t>sec</a:t>
            </a:r>
            <a:r>
              <a:rPr lang="el-GR" sz="2800"/>
              <a:t>).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ΦΩΤΟΦΡΑΚΤΗΣ </a:t>
            </a:r>
            <a:br>
              <a:rPr lang="el-GR"/>
            </a:br>
            <a:r>
              <a:rPr lang="en-US"/>
              <a:t>                     </a:t>
            </a:r>
            <a:r>
              <a:rPr lang="el-GR"/>
              <a:t>(ή ΚΛΕΙΣΤΡΟ)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/>
              <a:t>Ισχύουν : </a:t>
            </a:r>
          </a:p>
          <a:p>
            <a:pPr eaLnBrk="1" hangingPunct="1">
              <a:defRPr/>
            </a:pPr>
            <a:r>
              <a:rPr lang="el-GR" sz="2800"/>
              <a:t>Διπλάσια η τιμή ταχύτητας ~ μισή η ποσότητα του φωτός που αξιοποιείται.</a:t>
            </a:r>
          </a:p>
          <a:p>
            <a:pPr eaLnBrk="1" hangingPunct="1">
              <a:defRPr/>
            </a:pPr>
            <a:r>
              <a:rPr lang="el-GR" sz="2800"/>
              <a:t>Μισή η τιμή ταχύτητας ~ διπλάσια η ποσότητα του φωτός.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/>
              <a:t>   Φωτογραφικές Επιπτώσεις :</a:t>
            </a:r>
          </a:p>
          <a:p>
            <a:pPr eaLnBrk="1" hangingPunct="1">
              <a:defRPr/>
            </a:pPr>
            <a:r>
              <a:rPr lang="el-GR" sz="2800"/>
              <a:t>Μικρές Ταχύτητες ~ «κουνημένη» απεικόνιση.</a:t>
            </a:r>
          </a:p>
          <a:p>
            <a:pPr eaLnBrk="1" hangingPunct="1">
              <a:defRPr/>
            </a:pPr>
            <a:r>
              <a:rPr lang="el-GR" sz="2800"/>
              <a:t>Μεγάλες Ταχύτητες ~ «παγωμένη» η κίνηση. </a:t>
            </a:r>
          </a:p>
          <a:p>
            <a:pPr eaLnBrk="1" hangingPunct="1">
              <a:defRPr/>
            </a:pP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/>
              <a:t>ΔΙΑΦΡΑΓΜΑ </a:t>
            </a:r>
            <a:r>
              <a:rPr lang="en-US" sz="4000"/>
              <a:t/>
            </a:r>
            <a:br>
              <a:rPr lang="en-US" sz="4000"/>
            </a:br>
            <a:r>
              <a:rPr lang="el-GR" sz="4000"/>
              <a:t>(ή ΑΝΟΙΓΜΑ ΦΑΚΟΥ ή ΣΤΟΠ)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263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/>
              <a:t>Σκοπός :</a:t>
            </a:r>
            <a:r>
              <a:rPr lang="el-GR" sz="2800"/>
              <a:t> Πρόκειται για άνοιγμα κυκλικού σχήματος πολύ κοντά στον φωτογραφικό φακό. Καθορίζει την ποσότητα του φωτός που εισέρχεται στη φωτογραφική μηχανή.</a:t>
            </a:r>
          </a:p>
          <a:p>
            <a:pPr eaLnBrk="1" hangingPunct="1">
              <a:defRPr/>
            </a:pPr>
            <a:r>
              <a:rPr lang="el-GR" sz="2800"/>
              <a:t>Αναφέρεται σαν αριθμός </a:t>
            </a:r>
            <a:r>
              <a:rPr lang="en-US" sz="2800"/>
              <a:t>f </a:t>
            </a:r>
            <a:r>
              <a:rPr lang="el-GR" sz="2800"/>
              <a:t>και είναι το πηλίκο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(εστιακή απόσταση προς την διάμετρο του ανοίγματος δηλαδή </a:t>
            </a:r>
            <a:r>
              <a:rPr lang="en-US" sz="2800"/>
              <a:t>f / D</a:t>
            </a:r>
            <a:r>
              <a:rPr lang="el-GR" sz="2800"/>
              <a:t>).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Έτσι, μεγάλο </a:t>
            </a:r>
            <a:r>
              <a:rPr lang="en-US" sz="2800"/>
              <a:t>f number </a:t>
            </a:r>
            <a:r>
              <a:rPr lang="el-GR" sz="2800"/>
              <a:t>σημαίνει μικρό άνοιγμα. </a:t>
            </a:r>
          </a:p>
          <a:p>
            <a:pPr eaLnBrk="1" hangingPunct="1">
              <a:defRPr/>
            </a:pP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/>
              <a:t>ΔΙΑΦΡΑΓΜΑ </a:t>
            </a:r>
            <a:r>
              <a:rPr lang="en-US" sz="4000"/>
              <a:t/>
            </a:r>
            <a:br>
              <a:rPr lang="en-US" sz="4000"/>
            </a:br>
            <a:r>
              <a:rPr lang="el-GR" sz="4000"/>
              <a:t>(ή ΑΝΟΙΓΜΑ ΦΑΚΟΥ ή ΣΤΟΠ)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/>
              <a:t>Ισχύουν : 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Αύξηση κατά 1 στοπ </a:t>
            </a:r>
            <a:endParaRPr lang="en-US" sz="2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( </a:t>
            </a:r>
            <a:r>
              <a:rPr lang="en-US" sz="2800"/>
              <a:t>x</a:t>
            </a:r>
            <a:r>
              <a:rPr lang="el-GR" sz="2800"/>
              <a:t> 1.414 )  ~ μισή ποσότητα φωτός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Ελάττωση κατά 1 στοπ </a:t>
            </a:r>
            <a:endParaRPr lang="en-US" sz="2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( : 1.414 ) ~ διπλάσια ποσότητα φωτός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/>
              <a:t>Φωτογραφικές Επιπτώσεις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Μεγάλο </a:t>
            </a:r>
            <a:r>
              <a:rPr lang="en-US" sz="2800"/>
              <a:t>f number</a:t>
            </a:r>
            <a:r>
              <a:rPr lang="el-GR" sz="2800"/>
              <a:t> (π.χ. 11 ή και 16) ~ Μεγάλο βάθος πεδίου.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Μικρό </a:t>
            </a:r>
            <a:r>
              <a:rPr lang="en-US" sz="2800"/>
              <a:t>f number</a:t>
            </a:r>
            <a:r>
              <a:rPr lang="el-GR" sz="2800"/>
              <a:t> (π.χ. 2 ή 2.8) ~ Μικρό βάθος πεδίου.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2740</TotalTime>
  <Words>970</Words>
  <Application>Microsoft Office PowerPoint</Application>
  <PresentationFormat>On-screen Show (4:3)</PresentationFormat>
  <Paragraphs>172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Tahoma</vt:lpstr>
      <vt:lpstr>Wingdings</vt:lpstr>
      <vt:lpstr>Αναλαμπή</vt:lpstr>
      <vt:lpstr>Pinhole Camera        ή Κάμερα Μικροσκοπικής Οπής</vt:lpstr>
      <vt:lpstr>Ανθρώπινος Οφθαλμός -                 Κάμερα</vt:lpstr>
      <vt:lpstr>Κάμερα  -   Ανθρώπινος                                        Οφθαλμός</vt:lpstr>
      <vt:lpstr>ΑΡΧΗ ΛΕΙΤΟΥΡΓΙΑΣ ΦΩΤΟΓΡΑΦΙΚΗΣ ΜΗΧΑΝΗΣ</vt:lpstr>
      <vt:lpstr>ΦΩΤΟΓΡΑΦΙΚΟΣ ΦΑΚΟΣ</vt:lpstr>
      <vt:lpstr>ΦΩΤΟΦΡΑΚΤΗΣ                       (ή ΚΛΕΙΣΤΡΟ)</vt:lpstr>
      <vt:lpstr>ΦΩΤΟΦΡΑΚΤΗΣ                       (ή ΚΛΕΙΣΤΡΟ)</vt:lpstr>
      <vt:lpstr>ΔΙΑΦΡΑΓΜΑ  (ή ΑΝΟΙΓΜΑ ΦΑΚΟΥ ή ΣΤΟΠ)</vt:lpstr>
      <vt:lpstr>ΔΙΑΦΡΑΓΜΑ  (ή ΑΝΟΙΓΜΑ ΦΑΚΟΥ ή ΣΤΟΠ)</vt:lpstr>
      <vt:lpstr>ΦΙΛΜ (ΑΝΑΛΟΓΙΚΟ                        ή ΨΗΦΙΑΚΟ)</vt:lpstr>
      <vt:lpstr>ΦΙΛΜ (ΑΝΑΛΟΓΙΚΟ                        ή ΨΗΦΙΑΚΟ)</vt:lpstr>
      <vt:lpstr>Διάχυση ηλιακών ακτίνων</vt:lpstr>
      <vt:lpstr>Φωτεινά  ίχνη ανοιγμάτων</vt:lpstr>
      <vt:lpstr>Φωτεινά  ίχνη ανοιγμάτων</vt:lpstr>
      <vt:lpstr>Ανοίγματα σε φυλλώματα </vt:lpstr>
      <vt:lpstr>Ηλιακά ίχνη σε επίπεδες επιφάνειες</vt:lpstr>
      <vt:lpstr>Ηλιακά ίχνη, περίπτωση έκλειψης</vt:lpstr>
      <vt:lpstr>Ηλιακά ίχνη, περίπτωση έκλειψης</vt:lpstr>
      <vt:lpstr>Μικροσκοπικά ανοίγματα</vt:lpstr>
      <vt:lpstr>Διάχυση ηλιακών ακτίνων</vt:lpstr>
      <vt:lpstr>Διέλευση ακτίνας μέσω μικρού ανοίγματος </vt:lpstr>
      <vt:lpstr>Διέλευση ακτίνων μέσω μικρού ανοίγματος</vt:lpstr>
      <vt:lpstr>Μεταβολή της αντίθεσης με το μέγεθος του ανοίγματος</vt:lpstr>
      <vt:lpstr>Τι είναι Pinhole Φωτογράφιση ;</vt:lpstr>
      <vt:lpstr>Pinhole, αρχή λειτουργίας</vt:lpstr>
      <vt:lpstr>Camera obscura Έκλειψη ήλιου 24. 1. 1544 </vt:lpstr>
      <vt:lpstr>Pinhole Camera ή  Κάμερα μικροσκοπικής οπής</vt:lpstr>
      <vt:lpstr>Μεταβολή της σαφήνειας με την διάμετρο του ανοίγματος</vt:lpstr>
      <vt:lpstr>Μεταβολή της σαφήνειας με την διάμετρο του ανοίγματος</vt:lpstr>
      <vt:lpstr>Γεωμετρική Οπτική «εναντίον»                    Κυματικής Οπτικής</vt:lpstr>
      <vt:lpstr>Υπολογισμός της κατάλληλης διαμέτρου d για pinhole</vt:lpstr>
      <vt:lpstr>Υπολογισμός της κατάλληλης διαμέτρου D για pinhole (f=20cm)</vt:lpstr>
      <vt:lpstr>Μέγεθος pinhole (d) –                      εστιακή απόσταση (f)</vt:lpstr>
      <vt:lpstr>Τι ταχύτητα απαιτείται ;</vt:lpstr>
      <vt:lpstr>Ενδεικτικοί χρόνοι έκθεσης pinhole (d=0.5mm, f =100mm και 100 ISO)</vt:lpstr>
      <vt:lpstr>Γνωρίσματα Ειδώλων                          από Pinhole</vt:lpstr>
      <vt:lpstr>Φωτογραφική μηχανή pinhole</vt:lpstr>
      <vt:lpstr>Φωτογραφική μηχανή pinhole</vt:lpstr>
      <vt:lpstr>Μικροσκοπικά ανοίγματα (pinhole)</vt:lpstr>
      <vt:lpstr>Πανοραμική  pinhole camera</vt:lpstr>
      <vt:lpstr>Πανοραμική  pinhole camera</vt:lpstr>
      <vt:lpstr>Πανοραμική διάταξη με  6 pinholes</vt:lpstr>
      <vt:lpstr>Στερεοσκοπική  pinhole camera</vt:lpstr>
      <vt:lpstr>Στερεοσκοπική  pinhole camera</vt:lpstr>
      <vt:lpstr>Ερασιτεχνική  Pinhole camera</vt:lpstr>
      <vt:lpstr>Διαφορές της συμβατικής με την pinhole φωτογράφιση</vt:lpstr>
      <vt:lpstr>Pinhole Φωτογραφίες</vt:lpstr>
      <vt:lpstr>Pinhole Φωτογραφίες</vt:lpstr>
      <vt:lpstr>Pinhole Φωτογραφίες</vt:lpstr>
      <vt:lpstr>Pinhole Φωτογραφίες</vt:lpstr>
      <vt:lpstr>Pinhole Φωτογραφίες</vt:lpstr>
      <vt:lpstr>Worldwide  Pinhole  day</vt:lpstr>
      <vt:lpstr>Worldwide  Pinhole  day</vt:lpstr>
      <vt:lpstr>The next pinhole day : Sunday, 25 April 2021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Microsoft account</cp:lastModifiedBy>
  <cp:revision>44</cp:revision>
  <dcterms:created xsi:type="dcterms:W3CDTF">2010-03-24T19:53:25Z</dcterms:created>
  <dcterms:modified xsi:type="dcterms:W3CDTF">2025-06-11T23:59:34Z</dcterms:modified>
</cp:coreProperties>
</file>