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66" r:id="rId2"/>
    <p:sldId id="332" r:id="rId3"/>
    <p:sldId id="362" r:id="rId4"/>
    <p:sldId id="358" r:id="rId5"/>
    <p:sldId id="363" r:id="rId6"/>
    <p:sldId id="360" r:id="rId7"/>
    <p:sldId id="359" r:id="rId8"/>
    <p:sldId id="361" r:id="rId9"/>
    <p:sldId id="304" r:id="rId10"/>
    <p:sldId id="309" r:id="rId11"/>
    <p:sldId id="308" r:id="rId12"/>
    <p:sldId id="345" r:id="rId13"/>
    <p:sldId id="346" r:id="rId14"/>
    <p:sldId id="320" r:id="rId15"/>
    <p:sldId id="351" r:id="rId16"/>
    <p:sldId id="368" r:id="rId17"/>
    <p:sldId id="327" r:id="rId18"/>
    <p:sldId id="315" r:id="rId19"/>
    <p:sldId id="305" r:id="rId20"/>
    <p:sldId id="310" r:id="rId21"/>
    <p:sldId id="311" r:id="rId22"/>
    <p:sldId id="306" r:id="rId23"/>
    <p:sldId id="318" r:id="rId24"/>
    <p:sldId id="317" r:id="rId25"/>
    <p:sldId id="328" r:id="rId26"/>
    <p:sldId id="329" r:id="rId27"/>
    <p:sldId id="313" r:id="rId28"/>
    <p:sldId id="307" r:id="rId29"/>
    <p:sldId id="314" r:id="rId30"/>
    <p:sldId id="343" r:id="rId31"/>
    <p:sldId id="316" r:id="rId32"/>
    <p:sldId id="354" r:id="rId33"/>
    <p:sldId id="355" r:id="rId34"/>
    <p:sldId id="312" r:id="rId35"/>
    <p:sldId id="339" r:id="rId36"/>
    <p:sldId id="324" r:id="rId37"/>
    <p:sldId id="325" r:id="rId38"/>
    <p:sldId id="344" r:id="rId39"/>
    <p:sldId id="365" r:id="rId40"/>
    <p:sldId id="353" r:id="rId41"/>
    <p:sldId id="364" r:id="rId42"/>
    <p:sldId id="356" r:id="rId43"/>
    <p:sldId id="321" r:id="rId44"/>
    <p:sldId id="342" r:id="rId45"/>
    <p:sldId id="340" r:id="rId46"/>
    <p:sldId id="322" r:id="rId47"/>
    <p:sldId id="333" r:id="rId48"/>
    <p:sldId id="350" r:id="rId49"/>
    <p:sldId id="319" r:id="rId50"/>
    <p:sldId id="366" r:id="rId51"/>
    <p:sldId id="367" r:id="rId52"/>
    <p:sldId id="326" r:id="rId53"/>
    <p:sldId id="323" r:id="rId54"/>
    <p:sldId id="348" r:id="rId55"/>
    <p:sldId id="330" r:id="rId56"/>
    <p:sldId id="341" r:id="rId57"/>
    <p:sldId id="369" r:id="rId58"/>
    <p:sldId id="352" r:id="rId59"/>
    <p:sldId id="371" r:id="rId60"/>
    <p:sldId id="335" r:id="rId61"/>
    <p:sldId id="331" r:id="rId62"/>
    <p:sldId id="357" r:id="rId63"/>
    <p:sldId id="370" r:id="rId64"/>
    <p:sldId id="336" r:id="rId65"/>
    <p:sldId id="349" r:id="rId66"/>
    <p:sldId id="337" r:id="rId67"/>
    <p:sldId id="347" r:id="rId68"/>
    <p:sldId id="338" r:id="rId69"/>
    <p:sldId id="303" r:id="rId7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14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E7CCA-2299-46C0-9119-746512B62A4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26C12-1B66-4109-8F91-3E95EE038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5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26C12-1B66-4109-8F91-3E95EE0389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1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26C12-1B66-4109-8F91-3E95EE0389E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78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" y="6350"/>
            <a:ext cx="12187767" cy="6851650"/>
            <a:chOff x="0" y="4"/>
            <a:chExt cx="5758" cy="431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29028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9029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</p:grpSp>
        <p:sp>
          <p:nvSpPr>
            <p:cNvPr id="129030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 sz="1800"/>
            </a:p>
          </p:txBody>
        </p:sp>
        <p:sp>
          <p:nvSpPr>
            <p:cNvPr id="129031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 sz="1800"/>
            </a:p>
          </p:txBody>
        </p:sp>
        <p:sp>
          <p:nvSpPr>
            <p:cNvPr id="129032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 sz="1800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29034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9035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9036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9037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9038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9039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</p:grpSp>
      </p:grpSp>
      <p:sp>
        <p:nvSpPr>
          <p:cNvPr id="12904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997078"/>
            <a:ext cx="94488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12904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886200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129042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129043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44704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129044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514600" cy="579120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422400" y="304800"/>
            <a:ext cx="7340600" cy="579120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μια εικόνα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" y="6350"/>
            <a:ext cx="12187767" cy="6851650"/>
            <a:chOff x="0" y="4"/>
            <a:chExt cx="5758" cy="4316"/>
          </a:xfrm>
        </p:grpSpPr>
        <p:sp>
          <p:nvSpPr>
            <p:cNvPr id="12800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 sz="1800"/>
            </a:p>
          </p:txBody>
        </p:sp>
        <p:sp>
          <p:nvSpPr>
            <p:cNvPr id="12800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 sz="1800"/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2800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800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800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800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801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801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801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801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  <p:sp>
            <p:nvSpPr>
              <p:cNvPr id="12801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 sz="1800"/>
              </a:p>
            </p:txBody>
          </p:sp>
        </p:grpSp>
      </p:grpSp>
      <p:sp>
        <p:nvSpPr>
          <p:cNvPr id="12801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04802"/>
            <a:ext cx="10058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12801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981200"/>
            <a:ext cx="10058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2801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B1B6773-25E9-4AE9-9FAA-CE1D4400CA1D}" type="datetimeFigureOut">
              <a:rPr lang="el-GR" smtClean="0"/>
              <a:pPr/>
              <a:t>26/5/2025</a:t>
            </a:fld>
            <a:endParaRPr lang="el-GR"/>
          </a:p>
        </p:txBody>
      </p:sp>
      <p:sp>
        <p:nvSpPr>
          <p:cNvPr id="12801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l-GR"/>
          </a:p>
        </p:txBody>
      </p:sp>
      <p:sp>
        <p:nvSpPr>
          <p:cNvPr id="12801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 sz="quarter"/>
          </p:nvPr>
        </p:nvSpPr>
        <p:spPr>
          <a:xfrm>
            <a:off x="2518792" y="1988840"/>
            <a:ext cx="7681664" cy="2448272"/>
          </a:xfrm>
        </p:spPr>
        <p:txBody>
          <a:bodyPr/>
          <a:lstStyle/>
          <a:p>
            <a:r>
              <a:rPr lang="el-GR" dirty="0"/>
              <a:t/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r>
              <a:rPr lang="el-GR" dirty="0"/>
              <a:t>    ΣΥΜΒΟΛΗ - ΠΕΡΙΘΛΑΣΗ</a:t>
            </a:r>
            <a:br>
              <a:rPr lang="el-GR" dirty="0"/>
            </a:br>
            <a:r>
              <a:rPr lang="el-GR" dirty="0"/>
              <a:t>                ΦΩΤΟΣ</a:t>
            </a:r>
            <a:br>
              <a:rPr lang="el-GR" dirty="0"/>
            </a:br>
            <a:r>
              <a:rPr lang="el-GR" dirty="0"/>
              <a:t> 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sz="quarter" idx="1"/>
          </p:nvPr>
        </p:nvSpPr>
        <p:spPr>
          <a:xfrm>
            <a:off x="2590800" y="4149080"/>
            <a:ext cx="7537648" cy="1800200"/>
          </a:xfrm>
        </p:spPr>
        <p:txBody>
          <a:bodyPr/>
          <a:lstStyle/>
          <a:p>
            <a:r>
              <a:rPr lang="el-GR" dirty="0" smtClean="0"/>
              <a:t>         </a:t>
            </a:r>
            <a:endParaRPr lang="el-GR" dirty="0"/>
          </a:p>
          <a:p>
            <a:r>
              <a:rPr lang="el-GR" dirty="0"/>
              <a:t>                      </a:t>
            </a:r>
            <a:r>
              <a:rPr lang="el-GR" dirty="0" err="1"/>
              <a:t>Καθ</a:t>
            </a:r>
            <a:r>
              <a:rPr lang="el-GR" dirty="0"/>
              <a:t>. Α. </a:t>
            </a:r>
            <a:r>
              <a:rPr lang="el-GR" dirty="0" smtClean="0"/>
              <a:t>ΑΡΑΒΑΝΤΙΝΟΣ</a:t>
            </a:r>
          </a:p>
          <a:p>
            <a:pPr algn="r"/>
            <a:r>
              <a:rPr lang="el-GR" dirty="0" smtClean="0"/>
              <a:t>Ακαδ. Υπ. Μ. ΚΑΡΑΓΙΑΝΝΗ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C2B3B86-DFDA-4301-B862-B4BBA2C11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Συμβολή κυμάτων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9CD5FEF4-2B61-4948-A6B4-E1002C8DA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8077200" cy="4114800"/>
          </a:xfrm>
        </p:spPr>
        <p:txBody>
          <a:bodyPr/>
          <a:lstStyle/>
          <a:p>
            <a:r>
              <a:rPr lang="el-GR" dirty="0"/>
              <a:t>Πρόκειται για το φαινόμενο κατά το οποίο δυο διαφορετικά κύματα συναντιούνται στην ίδια ακριβώς περιοχή του χώρου.</a:t>
            </a:r>
          </a:p>
          <a:p>
            <a:endParaRPr lang="en-US" dirty="0"/>
          </a:p>
          <a:p>
            <a:r>
              <a:rPr lang="el-GR" dirty="0"/>
              <a:t>Στη συμβολή ενδιαφέρει το πώς τροποποιείται η ένταση που προέρχεται από την </a:t>
            </a:r>
            <a:r>
              <a:rPr lang="el-GR" dirty="0" err="1"/>
              <a:t>επιπρόσθεση</a:t>
            </a:r>
            <a:r>
              <a:rPr lang="el-GR" dirty="0"/>
              <a:t> των δυο αυτών κυμάτων.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069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4796A0C-EB6C-461D-8CF6-9F8C05CCD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Συμβολή κυμάτων </a:t>
            </a:r>
            <a:br>
              <a:rPr lang="el-GR" dirty="0"/>
            </a:br>
            <a:r>
              <a:rPr lang="el-GR" dirty="0"/>
              <a:t>(κίνηση επί ευθείας)</a:t>
            </a:r>
          </a:p>
        </p:txBody>
      </p:sp>
      <p:pic>
        <p:nvPicPr>
          <p:cNvPr id="3074" name="Picture 2" descr="PHYSIC LESSONS: ΕΠΑΛΛΗΛΙΑ ΚΥΜΑΤΩΝ">
            <a:extLst>
              <a:ext uri="{FF2B5EF4-FFF2-40B4-BE49-F238E27FC236}">
                <a16:creationId xmlns:a16="http://schemas.microsoft.com/office/drawing/2014/main" xmlns="" id="{EA40ED26-B47F-4AD6-8B92-5D85EEA07B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1785276"/>
            <a:ext cx="2880320" cy="459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45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22C5EB9-FC80-40B4-A72B-168AFECF5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Συμβολή κυμάτων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08640EF2-0CE7-4F0A-90E0-965EDC506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2636912"/>
            <a:ext cx="7543800" cy="3459088"/>
          </a:xfrm>
        </p:spPr>
        <p:txBody>
          <a:bodyPr/>
          <a:lstStyle/>
          <a:p>
            <a:r>
              <a:rPr lang="el-GR" dirty="0"/>
              <a:t>Η συνολική απομάκρυνση σε ένα σημείο βρίσκεται προσθέτοντας τις απομακρύνσεις που θα υπήρχαν εκεί ξεχωριστά εάν το κύμα διαδιδόταν μόνο του.</a:t>
            </a:r>
          </a:p>
        </p:txBody>
      </p:sp>
    </p:spTree>
    <p:extLst>
      <p:ext uri="{BB962C8B-B14F-4D97-AF65-F5344CB8AC3E}">
        <p14:creationId xmlns:p14="http://schemas.microsoft.com/office/powerpoint/2010/main" val="197450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AF7F658-5777-443D-8EA7-A8C05F364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Απομάκρυνση σημαίνει :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1A6BD5F9-1849-4C10-B32C-DB5B193EA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2276872"/>
            <a:ext cx="7681664" cy="3819128"/>
          </a:xfrm>
        </p:spPr>
        <p:txBody>
          <a:bodyPr/>
          <a:lstStyle/>
          <a:p>
            <a:r>
              <a:rPr lang="el-GR" dirty="0"/>
              <a:t>Σε υδάτινα κύματα : Ύψος ή βάθος επιφάνειας υγρού από τη μέση στάθμη.</a:t>
            </a:r>
          </a:p>
          <a:p>
            <a:r>
              <a:rPr lang="el-GR" dirty="0"/>
              <a:t>Σε ηχητικά κύματα : Αύξηση ή ελάττωση της μέσης πίεσης του μέσου.</a:t>
            </a:r>
          </a:p>
          <a:p>
            <a:r>
              <a:rPr lang="el-GR" dirty="0"/>
              <a:t>Σε φωτεινά κύματα : Αύξηση ή ελάττωση στις εντάσεις του ηλεκτρικού ή μαγνητικού πεδίου. </a:t>
            </a:r>
          </a:p>
        </p:txBody>
      </p:sp>
    </p:spTree>
    <p:extLst>
      <p:ext uri="{BB962C8B-B14F-4D97-AF65-F5344CB8AC3E}">
        <p14:creationId xmlns:p14="http://schemas.microsoft.com/office/powerpoint/2010/main" val="360895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235B69F-F3DC-469D-9D4C-25F2F1B2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Συμβολή κυμάτων</a:t>
            </a:r>
          </a:p>
        </p:txBody>
      </p:sp>
      <p:pic>
        <p:nvPicPr>
          <p:cNvPr id="6146" name="Picture 2" descr="Φυσική για Μηχανικούς">
            <a:extLst>
              <a:ext uri="{FF2B5EF4-FFF2-40B4-BE49-F238E27FC236}">
                <a16:creationId xmlns:a16="http://schemas.microsoft.com/office/drawing/2014/main" xmlns="" id="{4A55D996-52BA-41D5-90DE-59BF76E3ED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675493"/>
            <a:ext cx="4392488" cy="46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5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103AD93-4812-4588-99AE-958A7EB7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Αποτέλεσμα συμβολής κυμάτων</a:t>
            </a:r>
          </a:p>
        </p:txBody>
      </p:sp>
      <p:pic>
        <p:nvPicPr>
          <p:cNvPr id="3074" name="Picture 2" descr="Reading for Class 07: Interference and Diffraction of Light">
            <a:extLst>
              <a:ext uri="{FF2B5EF4-FFF2-40B4-BE49-F238E27FC236}">
                <a16:creationId xmlns:a16="http://schemas.microsoft.com/office/drawing/2014/main" xmlns="" id="{44168741-03BE-4421-9103-4193F7991C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276872"/>
            <a:ext cx="678932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21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494" t="42300" r="10232" b="8701"/>
          <a:stretch/>
        </p:blipFill>
        <p:spPr>
          <a:xfrm>
            <a:off x="2063552" y="3573015"/>
            <a:ext cx="6675120" cy="3157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9581" t="24100" r="24013" b="33200"/>
          <a:stretch/>
        </p:blipFill>
        <p:spPr>
          <a:xfrm>
            <a:off x="5355392" y="332656"/>
            <a:ext cx="3418005" cy="3108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495" t="24100" r="55916" b="33200"/>
          <a:stretch/>
        </p:blipFill>
        <p:spPr>
          <a:xfrm>
            <a:off x="2063552" y="332656"/>
            <a:ext cx="3312368" cy="31089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08368" y="1594748"/>
            <a:ext cx="209223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3200" b="1" dirty="0"/>
              <a:t>Ενίσχυση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9395075" y="4584916"/>
            <a:ext cx="226376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3200" b="1" dirty="0" smtClean="0"/>
              <a:t>Απόσβεση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2571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5B87258-DC0E-42A0-B288-F871DE3B5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Συμβολή κυμάτων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8FF8C3B-42C7-41A4-84FD-10B929981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2564904"/>
            <a:ext cx="7543800" cy="3988296"/>
          </a:xfrm>
        </p:spPr>
        <p:txBody>
          <a:bodyPr/>
          <a:lstStyle/>
          <a:p>
            <a:r>
              <a:rPr lang="el-GR" dirty="0"/>
              <a:t>Ενίσχυση : Άρτιο πολλαπλάσιο μισού μήκους κύματος</a:t>
            </a:r>
            <a:r>
              <a:rPr lang="en-US" dirty="0"/>
              <a:t>, </a:t>
            </a:r>
            <a:r>
              <a:rPr lang="el-GR" dirty="0"/>
              <a:t>2κ (λ/2). </a:t>
            </a:r>
          </a:p>
          <a:p>
            <a:endParaRPr lang="el-GR" dirty="0"/>
          </a:p>
          <a:p>
            <a:r>
              <a:rPr lang="el-GR" dirty="0"/>
              <a:t>Απόσβεση : Περιττό πολλαπλάσιο μισού μήκους κύματος, (2κ+1) (λ/2).</a:t>
            </a:r>
          </a:p>
          <a:p>
            <a:endParaRPr lang="el-GR" dirty="0"/>
          </a:p>
          <a:p>
            <a:r>
              <a:rPr lang="el-GR" dirty="0"/>
              <a:t>Ο ακέραιος κ παίρνει τις τιμές 0,1,2 …</a:t>
            </a:r>
          </a:p>
        </p:txBody>
      </p:sp>
    </p:spTree>
    <p:extLst>
      <p:ext uri="{BB962C8B-B14F-4D97-AF65-F5344CB8AC3E}">
        <p14:creationId xmlns:p14="http://schemas.microsoft.com/office/powerpoint/2010/main" val="255177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23DA2DA-5DC4-4CD0-8CCD-CD078D241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Συμβολή κυμάτων σε υδάτινη επιφάνεια</a:t>
            </a:r>
          </a:p>
        </p:txBody>
      </p:sp>
      <p:pic>
        <p:nvPicPr>
          <p:cNvPr id="2050" name="Picture 2" descr="τετράδια φυσικής: Γ' Λυκείου - Συμβολή κυμάτων (Θεωρία - ερωτήσεις ...">
            <a:extLst>
              <a:ext uri="{FF2B5EF4-FFF2-40B4-BE49-F238E27FC236}">
                <a16:creationId xmlns:a16="http://schemas.microsoft.com/office/drawing/2014/main" xmlns="" id="{AFDF92E5-250A-4507-AD35-72918603BC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2348880"/>
            <a:ext cx="485775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6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5643219-7ACA-41ED-AC19-1FC813E66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04803"/>
            <a:ext cx="7681664" cy="1431925"/>
          </a:xfrm>
        </p:spPr>
        <p:txBody>
          <a:bodyPr/>
          <a:lstStyle/>
          <a:p>
            <a:pPr algn="ctr"/>
            <a:r>
              <a:rPr lang="el-GR" dirty="0"/>
              <a:t>Συμβολή φωτεινών κυμάτων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F1F000D6-B69E-485E-9FCF-93EFE6F79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576" y="2276872"/>
            <a:ext cx="7920880" cy="3747120"/>
          </a:xfrm>
        </p:spPr>
        <p:txBody>
          <a:bodyPr/>
          <a:lstStyle/>
          <a:p>
            <a:r>
              <a:rPr lang="el-GR" dirty="0"/>
              <a:t>Η συνολική ένταση σε κάθε περιοχή του </a:t>
            </a:r>
            <a:r>
              <a:rPr lang="el-GR" dirty="0" err="1"/>
              <a:t>πετάσματος</a:t>
            </a:r>
            <a:r>
              <a:rPr lang="el-GR" dirty="0"/>
              <a:t> </a:t>
            </a:r>
            <a:r>
              <a:rPr lang="el-G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 ισούται </a:t>
            </a:r>
            <a:r>
              <a:rPr lang="el-GR" dirty="0"/>
              <a:t>με το άθροισμα των εντάσεων αλλά </a:t>
            </a:r>
            <a:r>
              <a:rPr lang="el-GR" u="sng" dirty="0"/>
              <a:t>εξαρτάται και από την μεταξύ τους φάση </a:t>
            </a:r>
            <a:r>
              <a:rPr lang="el-GR" dirty="0"/>
              <a:t>κατά την στιγμή της ταυτόχρονης παρουσίας των δυο κυμάτων σε εκείνη τη περιοχή. </a:t>
            </a:r>
          </a:p>
        </p:txBody>
      </p:sp>
    </p:spTree>
    <p:extLst>
      <p:ext uri="{BB962C8B-B14F-4D97-AF65-F5344CB8AC3E}">
        <p14:creationId xmlns:p14="http://schemas.microsoft.com/office/powerpoint/2010/main" val="345681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50AEEE0-C821-4151-9CD5-AF509D27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Φως - Κύμα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57CF652-E22B-4E8C-A1F8-CE953165C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Η Συμβολή και η Περίθλαση είναι δυο φυσικά φαινόμενα που δηλώνουν ότι το φως έχει και Κυματικές ιδιότητες.</a:t>
            </a:r>
          </a:p>
          <a:p>
            <a:endParaRPr lang="el-GR" dirty="0"/>
          </a:p>
          <a:p>
            <a:r>
              <a:rPr lang="el-GR" dirty="0"/>
              <a:t>Η γεωμετρική οπτική αδυνατεί να εξηγήσει τα δυο αυτά φαινόμενα.  </a:t>
            </a:r>
          </a:p>
        </p:txBody>
      </p:sp>
    </p:spTree>
    <p:extLst>
      <p:ext uri="{BB962C8B-B14F-4D97-AF65-F5344CB8AC3E}">
        <p14:creationId xmlns:p14="http://schemas.microsoft.com/office/powerpoint/2010/main" val="90442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FE36A7A-11F2-4F21-814A-587AAD100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Κατηγορίες Συμβολής Φωτεινών Κυμάτων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521F74B3-4F92-426F-BD03-30283CE0C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2132856"/>
            <a:ext cx="9793088" cy="4114800"/>
          </a:xfrm>
        </p:spPr>
        <p:txBody>
          <a:bodyPr/>
          <a:lstStyle/>
          <a:p>
            <a:r>
              <a:rPr lang="el-GR" dirty="0"/>
              <a:t>Πρόκειται για δυο κατηγορίες και έχουν σχέση με τον τρόπο που δημιουργήθηκε η εικόνα </a:t>
            </a:r>
            <a:r>
              <a:rPr lang="el-GR" dirty="0" smtClean="0"/>
              <a:t>συμβολής, </a:t>
            </a:r>
            <a:r>
              <a:rPr lang="el-GR" dirty="0"/>
              <a:t>δηλαδή από :</a:t>
            </a:r>
          </a:p>
          <a:p>
            <a:endParaRPr lang="el-GR" dirty="0"/>
          </a:p>
          <a:p>
            <a:r>
              <a:rPr lang="el-GR" dirty="0"/>
              <a:t> Διαχωρισμό μετώπου φωτεινού κύματος.</a:t>
            </a:r>
          </a:p>
          <a:p>
            <a:pPr marL="0" indent="0" algn="ctr">
              <a:buNone/>
            </a:pPr>
            <a:r>
              <a:rPr lang="el-GR" dirty="0"/>
              <a:t>ή</a:t>
            </a:r>
          </a:p>
          <a:p>
            <a:r>
              <a:rPr lang="el-GR" dirty="0"/>
              <a:t>Διαχωρισμό πλάτους σε φωτεινό κύμα.</a:t>
            </a:r>
          </a:p>
        </p:txBody>
      </p:sp>
    </p:spTree>
    <p:extLst>
      <p:ext uri="{BB962C8B-B14F-4D97-AF65-F5344CB8AC3E}">
        <p14:creationId xmlns:p14="http://schemas.microsoft.com/office/powerpoint/2010/main" val="233442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FEE5C46-4133-4ADB-B1FB-D355990B3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Διαχωρισμός μετώπου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C385EC40-55EA-46E5-B6E0-275A1F336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7897688" cy="4572000"/>
          </a:xfrm>
        </p:spPr>
        <p:txBody>
          <a:bodyPr/>
          <a:lstStyle/>
          <a:p>
            <a:r>
              <a:rPr lang="el-GR" dirty="0"/>
              <a:t>Απαιτείται σημειακή φωτεινή πηγή ή πολύ στενή φωτεινή δέσμη.</a:t>
            </a:r>
          </a:p>
          <a:p>
            <a:endParaRPr lang="el-GR" dirty="0"/>
          </a:p>
          <a:p>
            <a:r>
              <a:rPr lang="el-GR" dirty="0"/>
              <a:t>Δεν δημιουργείται «συμπληρωματική» εικόνα συμβολής με αντεστραμμένα χαρακτηριστικά.</a:t>
            </a:r>
            <a:endParaRPr lang="en-US" dirty="0"/>
          </a:p>
          <a:p>
            <a:endParaRPr lang="el-GR" dirty="0"/>
          </a:p>
          <a:p>
            <a:r>
              <a:rPr lang="el-GR" dirty="0"/>
              <a:t>Παραδείγματα : Πείραμα </a:t>
            </a:r>
            <a:r>
              <a:rPr lang="en-US" dirty="0"/>
              <a:t>Young, Fresnel.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7818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D350B38F-BC33-49BB-8A37-0A05D58D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Πείραμα </a:t>
            </a:r>
            <a:r>
              <a:rPr lang="en-US" dirty="0"/>
              <a:t>Young (1801)</a:t>
            </a:r>
            <a:endParaRPr lang="el-GR" dirty="0"/>
          </a:p>
        </p:txBody>
      </p:sp>
      <p:pic>
        <p:nvPicPr>
          <p:cNvPr id="1026" name="Picture 2" descr="Το Πείραμα της Διπλής Σχισμής | Enquire">
            <a:extLst>
              <a:ext uri="{FF2B5EF4-FFF2-40B4-BE49-F238E27FC236}">
                <a16:creationId xmlns:a16="http://schemas.microsoft.com/office/drawing/2014/main" xmlns="" id="{4195AE5B-3130-4D47-9C91-6E0229530B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2276872"/>
            <a:ext cx="61912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59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B633950-7196-490E-98E6-B58856D5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61" y="268232"/>
            <a:ext cx="10058400" cy="769441"/>
          </a:xfrm>
        </p:spPr>
        <p:txBody>
          <a:bodyPr>
            <a:spAutoFit/>
          </a:bodyPr>
          <a:lstStyle/>
          <a:p>
            <a:pPr algn="ctr"/>
            <a:r>
              <a:rPr lang="el-GR" dirty="0"/>
              <a:t>Πειραματική διάταξη</a:t>
            </a:r>
          </a:p>
        </p:txBody>
      </p:sp>
      <p:pic>
        <p:nvPicPr>
          <p:cNvPr id="4098" name="Picture 2" descr="Οικολογισμοί: Τα 10 πιο σημαντικά πειράματα φυσικής που έγιναν ...">
            <a:extLst>
              <a:ext uri="{FF2B5EF4-FFF2-40B4-BE49-F238E27FC236}">
                <a16:creationId xmlns:a16="http://schemas.microsoft.com/office/drawing/2014/main" xmlns="" id="{796E5AEB-1BFA-4065-8A07-305C46E033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650" y="1417467"/>
            <a:ext cx="6531622" cy="475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Οικολογισμοί: Τα 10 πιο σημαντικά πειράματα φυσικής που έγιναν ...">
            <a:extLst>
              <a:ext uri="{FF2B5EF4-FFF2-40B4-BE49-F238E27FC236}">
                <a16:creationId xmlns:a16="http://schemas.microsoft.com/office/drawing/2014/main" xmlns="" id="{796E5AEB-1BFA-4065-8A07-305C46E03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22126" r="2656" b="6270"/>
          <a:stretch/>
        </p:blipFill>
        <p:spPr bwMode="auto">
          <a:xfrm>
            <a:off x="5829074" y="1561483"/>
            <a:ext cx="266429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495" t="24100" r="55916" b="33200"/>
          <a:stretch/>
        </p:blipFill>
        <p:spPr>
          <a:xfrm>
            <a:off x="9867344" y="2852936"/>
            <a:ext cx="1737360" cy="1630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341" y="1196752"/>
            <a:ext cx="1737360" cy="1582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7341" y="4653136"/>
            <a:ext cx="1737360" cy="178208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8400256" y="3645024"/>
            <a:ext cx="1368152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8400256" y="2276872"/>
            <a:ext cx="1368152" cy="502117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8400256" y="4941168"/>
            <a:ext cx="1368152" cy="0"/>
          </a:xfrm>
          <a:prstGeom prst="straightConnector1">
            <a:avLst/>
          </a:prstGeom>
          <a:ln w="79375"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57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916928E-9397-4861-8E42-874619DE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Πείραμα </a:t>
            </a:r>
            <a:r>
              <a:rPr lang="en-US" dirty="0"/>
              <a:t>Young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BBF7D599-27F6-4108-941D-E0A2ED882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2464" y="1933952"/>
            <a:ext cx="9018271" cy="356616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2567608" y="2936701"/>
            <a:ext cx="432048" cy="852339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7032104" y="2753861"/>
            <a:ext cx="288032" cy="1035179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4942266"/>
            <a:ext cx="1990839" cy="18130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t="10863" b="7467"/>
          <a:stretch/>
        </p:blipFill>
        <p:spPr>
          <a:xfrm>
            <a:off x="7477205" y="5027159"/>
            <a:ext cx="2075179" cy="172819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722210" y="4942968"/>
            <a:ext cx="218971" cy="3170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bIns="54864" rtlCol="0">
            <a:spAutoFit/>
          </a:bodyPr>
          <a:lstStyle/>
          <a:p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endParaRPr lang="en-U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347841" y="5183102"/>
            <a:ext cx="204543" cy="3170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bIns="54864" rtlCol="0">
            <a:spAutoFit/>
          </a:bodyPr>
          <a:lstStyle/>
          <a:p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n-U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45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7DA6CA7-2765-4B08-8B04-40F0FB840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Πείραμα </a:t>
            </a:r>
            <a:r>
              <a:rPr lang="en-US" dirty="0"/>
              <a:t>Young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92A48A6A-EC56-4951-9312-D31FBEE77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8840"/>
            <a:ext cx="7825680" cy="4107160"/>
          </a:xfrm>
        </p:spPr>
        <p:txBody>
          <a:bodyPr/>
          <a:lstStyle/>
          <a:p>
            <a:r>
              <a:rPr lang="el-GR" dirty="0"/>
              <a:t>Προσοχή, οι σκοτεινές περιοχές στο τελικό </a:t>
            </a:r>
            <a:r>
              <a:rPr lang="el-GR" dirty="0" err="1"/>
              <a:t>πέτασμα</a:t>
            </a:r>
            <a:r>
              <a:rPr lang="el-GR" dirty="0"/>
              <a:t> δημιουργούνται όχι επειδή τάχα εκεί δεν φθάνει φως. Το φως εκεί φθάνει, και από τις δυο πηγές, αλλά με αντίθετες φάσεις.</a:t>
            </a:r>
          </a:p>
          <a:p>
            <a:r>
              <a:rPr lang="el-GR" dirty="0"/>
              <a:t>Η συνολική ενέργεια των δύο κυμάτων που προσπίπτει στο </a:t>
            </a:r>
            <a:r>
              <a:rPr lang="el-GR" dirty="0" err="1"/>
              <a:t>πέτασμα</a:t>
            </a:r>
            <a:r>
              <a:rPr lang="el-GR" dirty="0"/>
              <a:t> παραμένει σταθερή.  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9715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A0C91C3-187D-416C-AAE3-3171A800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629" y="332656"/>
            <a:ext cx="12360696" cy="1431925"/>
          </a:xfrm>
        </p:spPr>
        <p:txBody>
          <a:bodyPr/>
          <a:lstStyle/>
          <a:p>
            <a:pPr algn="ctr">
              <a:lnSpc>
                <a:spcPct val="114000"/>
              </a:lnSpc>
            </a:pPr>
            <a:r>
              <a:rPr lang="el-GR" dirty="0" smtClean="0"/>
              <a:t>Συνθήκες Συμβολής</a:t>
            </a:r>
            <a:br>
              <a:rPr lang="el-GR" dirty="0" smtClean="0"/>
            </a:br>
            <a:r>
              <a:rPr lang="el-GR" sz="3600" b="0" dirty="0" smtClean="0"/>
              <a:t>(</a:t>
            </a:r>
            <a:r>
              <a:rPr lang="el-GR" sz="3600" b="0" dirty="0" smtClean="0"/>
              <a:t>δημιουργία ευκρινούς &amp; σταθερού προτύπου συμβολής)</a:t>
            </a:r>
            <a:endParaRPr lang="el-GR" sz="4800" b="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6602F9DB-8CCF-4120-A53C-A5F549A4B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472" y="2204864"/>
            <a:ext cx="8856984" cy="440012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l-GR" dirty="0"/>
              <a:t>Οι δυο πηγές να εκπέμπουν μονοχρωματικά φωτεινά κύματα με ίδιο ακριβώς πλάτος.</a:t>
            </a:r>
          </a:p>
          <a:p>
            <a:pPr>
              <a:spcAft>
                <a:spcPts val="600"/>
              </a:spcAft>
            </a:pPr>
            <a:r>
              <a:rPr lang="el-GR" dirty="0"/>
              <a:t>Τα κύματα που συμβάλουν να έχουν την ίδια πάντα διαφορά φάσης κατά την συνάντηση.</a:t>
            </a:r>
          </a:p>
          <a:p>
            <a:pPr>
              <a:spcAft>
                <a:spcPts val="600"/>
              </a:spcAft>
            </a:pPr>
            <a:r>
              <a:rPr lang="el-GR" dirty="0"/>
              <a:t>Οι πηγές να έχουν μικρή διάσταση και να βρίσκονται κοντά η μια στην άλλη.</a:t>
            </a:r>
          </a:p>
        </p:txBody>
      </p:sp>
    </p:spTree>
    <p:extLst>
      <p:ext uri="{BB962C8B-B14F-4D97-AF65-F5344CB8AC3E}">
        <p14:creationId xmlns:p14="http://schemas.microsoft.com/office/powerpoint/2010/main" val="9710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229EED5-EE3F-4BFA-94EB-6DFE9D49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484" y="27992"/>
            <a:ext cx="7543800" cy="1446550"/>
          </a:xfrm>
        </p:spPr>
        <p:txBody>
          <a:bodyPr>
            <a:spAutoFit/>
          </a:bodyPr>
          <a:lstStyle/>
          <a:p>
            <a:pPr algn="ctr"/>
            <a:r>
              <a:rPr lang="el-GR" dirty="0"/>
              <a:t>Πείραμα </a:t>
            </a:r>
            <a:r>
              <a:rPr lang="en-US" dirty="0"/>
              <a:t>Young</a:t>
            </a:r>
            <a:br>
              <a:rPr lang="en-US" dirty="0"/>
            </a:br>
            <a:r>
              <a:rPr lang="el-GR" dirty="0"/>
              <a:t>(διάταξη)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707" t="14300" r="11020" b="10101"/>
          <a:stretch/>
        </p:blipFill>
        <p:spPr>
          <a:xfrm>
            <a:off x="3198548" y="1500616"/>
            <a:ext cx="6624736" cy="4834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03512" y="6384081"/>
            <a:ext cx="940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LTPro-Roman"/>
              </a:rPr>
              <a:t>College Physics 4e</a:t>
            </a:r>
            <a:r>
              <a:rPr lang="en-US" b="1" dirty="0">
                <a:latin typeface="TimesLTPro-Roman"/>
              </a:rPr>
              <a:t>,</a:t>
            </a:r>
            <a:r>
              <a:rPr lang="en-US" dirty="0">
                <a:latin typeface="TimesLTPro-Roman"/>
              </a:rPr>
              <a:t> R. Knight, B. Jones, S. Field, Pearson ed. ; </a:t>
            </a:r>
            <a:r>
              <a:rPr lang="en-US" dirty="0"/>
              <a:t>ISBN 10: 0-134-60903-4</a:t>
            </a:r>
          </a:p>
        </p:txBody>
      </p:sp>
    </p:spTree>
    <p:extLst>
      <p:ext uri="{BB962C8B-B14F-4D97-AF65-F5344CB8AC3E}">
        <p14:creationId xmlns:p14="http://schemas.microsoft.com/office/powerpoint/2010/main" val="316381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990F177-FA48-424E-95E1-E55F05CD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569" y="70840"/>
            <a:ext cx="10058400" cy="769441"/>
          </a:xfrm>
        </p:spPr>
        <p:txBody>
          <a:bodyPr>
            <a:spAutoFit/>
          </a:bodyPr>
          <a:lstStyle/>
          <a:p>
            <a:pPr algn="ctr"/>
            <a:r>
              <a:rPr lang="el-GR" dirty="0"/>
              <a:t>Πείραμα </a:t>
            </a:r>
            <a:r>
              <a:rPr lang="en-US" dirty="0"/>
              <a:t>Young (</a:t>
            </a:r>
            <a:r>
              <a:rPr lang="el-GR" dirty="0"/>
              <a:t>διάταξη</a:t>
            </a:r>
            <a:r>
              <a:rPr lang="en-US" dirty="0"/>
              <a:t>)</a:t>
            </a:r>
            <a:endParaRPr lang="el-GR" dirty="0"/>
          </a:p>
        </p:txBody>
      </p:sp>
      <p:pic>
        <p:nvPicPr>
          <p:cNvPr id="2050" name="Picture 2" descr="Πείραμα Young | Science Wiki | Fandom">
            <a:extLst>
              <a:ext uri="{FF2B5EF4-FFF2-40B4-BE49-F238E27FC236}">
                <a16:creationId xmlns:a16="http://schemas.microsoft.com/office/drawing/2014/main" xmlns="" id="{DD72924B-0BFF-490C-AF3E-56CC58A044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57" y="1052736"/>
            <a:ext cx="419093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8582" t="11501" r="12595" b="8001"/>
          <a:stretch/>
        </p:blipFill>
        <p:spPr>
          <a:xfrm>
            <a:off x="413728" y="1052736"/>
            <a:ext cx="5250224" cy="4869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7608" y="3913632"/>
            <a:ext cx="1371600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0" rIns="0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figure (b)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79919" y="5658563"/>
                <a:ext cx="4047134" cy="61843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°→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l-G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𝒓𝒂𝒅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𝜺𝝋𝜽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𝜼𝝁𝜽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919" y="5658563"/>
                <a:ext cx="4047134" cy="61843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113045" y="5318776"/>
                <a:ext cx="1752275" cy="61651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𝜅𝜆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3045" y="5318776"/>
                <a:ext cx="1752275" cy="61651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136555" y="6146704"/>
                <a:ext cx="1797993" cy="61651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(2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6555" y="6146704"/>
                <a:ext cx="1797993" cy="61651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498853" y="132416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86662" y="514233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665247" y="639388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Left Brace 22"/>
          <p:cNvSpPr/>
          <p:nvPr/>
        </p:nvSpPr>
        <p:spPr bwMode="auto">
          <a:xfrm>
            <a:off x="9607067" y="5539181"/>
            <a:ext cx="304711" cy="857201"/>
          </a:xfrm>
          <a:prstGeom prst="leftBrace">
            <a:avLst>
              <a:gd name="adj1" fmla="val 27892"/>
              <a:gd name="adj2" fmla="val 33837"/>
            </a:avLst>
          </a:prstGeom>
          <a:noFill/>
          <a:ln w="539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352" y="6188517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LTPro-Roman"/>
              </a:rPr>
              <a:t>College Physics 4e</a:t>
            </a:r>
            <a:r>
              <a:rPr lang="en-US" b="1" dirty="0">
                <a:latin typeface="TimesLTPro-Roman"/>
              </a:rPr>
              <a:t>,</a:t>
            </a:r>
            <a:r>
              <a:rPr lang="en-US" dirty="0">
                <a:latin typeface="TimesLTPro-Roman"/>
              </a:rPr>
              <a:t> R. Knight, B. Jones, S. Field, Pearson ed. ; </a:t>
            </a:r>
            <a:r>
              <a:rPr lang="en-US" dirty="0"/>
              <a:t>ISBN 10: 0-134-60903-4</a:t>
            </a:r>
          </a:p>
        </p:txBody>
      </p:sp>
    </p:spTree>
    <p:extLst>
      <p:ext uri="{BB962C8B-B14F-4D97-AF65-F5344CB8AC3E}">
        <p14:creationId xmlns:p14="http://schemas.microsoft.com/office/powerpoint/2010/main" val="149250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7FC9882-BB4A-4F2A-BCBE-B1E2F562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Πείραμα </a:t>
            </a:r>
            <a:r>
              <a:rPr lang="en-US" dirty="0"/>
              <a:t>Young</a:t>
            </a:r>
            <a:r>
              <a:rPr lang="el-GR" dirty="0"/>
              <a:t> (υπολογισμοί)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BE67409-63BD-4E1E-9478-C7D578FFB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7543800" cy="4572000"/>
          </a:xfrm>
        </p:spPr>
        <p:txBody>
          <a:bodyPr/>
          <a:lstStyle/>
          <a:p>
            <a:r>
              <a:rPr lang="el-GR" dirty="0"/>
              <a:t>Απόσταση πρώτου φωτεινού από τον κεντρικό φωτεινό κροσσό.</a:t>
            </a:r>
          </a:p>
          <a:p>
            <a:endParaRPr lang="el-GR" dirty="0"/>
          </a:p>
          <a:p>
            <a:pPr marL="0" indent="0" algn="ctr">
              <a:buNone/>
            </a:pPr>
            <a:r>
              <a:rPr lang="en-US" dirty="0"/>
              <a:t> y = L (</a:t>
            </a:r>
            <a:r>
              <a:rPr lang="el-GR" dirty="0"/>
              <a:t>λ / </a:t>
            </a:r>
            <a:r>
              <a:rPr lang="en-US" dirty="0"/>
              <a:t>d)</a:t>
            </a:r>
            <a:endParaRPr lang="el-GR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 : </a:t>
            </a:r>
            <a:r>
              <a:rPr lang="el-GR" dirty="0"/>
              <a:t>απόσταση </a:t>
            </a:r>
            <a:r>
              <a:rPr lang="el-GR" dirty="0" err="1"/>
              <a:t>πετάσματος</a:t>
            </a:r>
            <a:r>
              <a:rPr lang="el-GR" dirty="0"/>
              <a:t> - σχισμών</a:t>
            </a:r>
          </a:p>
          <a:p>
            <a:pPr marL="0" indent="0">
              <a:buNone/>
            </a:pPr>
            <a:r>
              <a:rPr lang="el-GR" dirty="0"/>
              <a:t>λ : μήκος κύματος φωτός και</a:t>
            </a:r>
          </a:p>
          <a:p>
            <a:pPr marL="0" indent="0">
              <a:buNone/>
            </a:pPr>
            <a:r>
              <a:rPr lang="en-US" dirty="0"/>
              <a:t>d : </a:t>
            </a:r>
            <a:r>
              <a:rPr lang="el-GR" dirty="0"/>
              <a:t>απόσταση μεταξύ των δυο σχισμών.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7954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21000"/>
              </a:schemeClr>
            </a:gs>
            <a:gs pos="0">
              <a:schemeClr val="accent6">
                <a:lumMod val="89000"/>
              </a:schemeClr>
            </a:gs>
            <a:gs pos="51000">
              <a:schemeClr val="bg1"/>
            </a:gs>
            <a:gs pos="0">
              <a:schemeClr val="accent6">
                <a:lumMod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50AEEE0-C821-4151-9CD5-AF509D276E48}"/>
              </a:ext>
            </a:extLst>
          </p:cNvPr>
          <p:cNvSpPr txBox="1">
            <a:spLocks/>
          </p:cNvSpPr>
          <p:nvPr/>
        </p:nvSpPr>
        <p:spPr>
          <a:xfrm>
            <a:off x="1415480" y="255418"/>
            <a:ext cx="10058400" cy="769441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l-GR" kern="0" dirty="0" smtClean="0"/>
              <a:t>Μέτωπο Κύματος</a:t>
            </a:r>
          </a:p>
        </p:txBody>
      </p:sp>
      <p:sp>
        <p:nvSpPr>
          <p:cNvPr id="3" name="Rectangle 2"/>
          <p:cNvSpPr/>
          <p:nvPr/>
        </p:nvSpPr>
        <p:spPr>
          <a:xfrm>
            <a:off x="335360" y="1185716"/>
            <a:ext cx="108732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l-GR" sz="3200" kern="0" dirty="0"/>
              <a:t>Τα σημεία στα οποία η διαταραχή φτάνει την ίδια χρονική στιγμή, άρα έχει την ίδια </a:t>
            </a:r>
            <a:r>
              <a:rPr lang="el-GR" sz="3200" kern="0" dirty="0" smtClean="0"/>
              <a:t>φάση :</a:t>
            </a:r>
            <a:endParaRPr lang="el-GR" sz="3200" kern="0" dirty="0"/>
          </a:p>
          <a:p>
            <a:pPr marL="461963" algn="just"/>
            <a:r>
              <a:rPr lang="el-GR" sz="3200" kern="0" dirty="0"/>
              <a:t>Όλα τα σημεία του μετώπου </a:t>
            </a:r>
            <a:r>
              <a:rPr lang="el-GR" sz="3200" kern="0" dirty="0" smtClean="0"/>
              <a:t>κύματος εκτελούν </a:t>
            </a:r>
            <a:r>
              <a:rPr lang="el-GR" sz="3200" kern="0" dirty="0"/>
              <a:t>ταυτόχρονα την ίδια κίνηση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818" r="10482"/>
          <a:stretch/>
        </p:blipFill>
        <p:spPr>
          <a:xfrm>
            <a:off x="983432" y="3429000"/>
            <a:ext cx="4263264" cy="3307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3418838"/>
            <a:ext cx="4097026" cy="3250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5680" y="6402814"/>
            <a:ext cx="4490909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/>
              <a:t>https://atomstalk.com/blogs/huygens-principle/</a:t>
            </a:r>
          </a:p>
        </p:txBody>
      </p:sp>
    </p:spTree>
    <p:extLst>
      <p:ext uri="{BB962C8B-B14F-4D97-AF65-F5344CB8AC3E}">
        <p14:creationId xmlns:p14="http://schemas.microsoft.com/office/powerpoint/2010/main" val="103278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615785-538F-46D8-AE13-0C4C3BA22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Διερεύνηση σχέσης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10F120DD-EF36-4BAA-AF7E-F2809C486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2204864"/>
            <a:ext cx="8077200" cy="3891136"/>
          </a:xfrm>
        </p:spPr>
        <p:txBody>
          <a:bodyPr/>
          <a:lstStyle/>
          <a:p>
            <a:r>
              <a:rPr lang="el-GR" dirty="0"/>
              <a:t>Η απόσταση </a:t>
            </a:r>
            <a:r>
              <a:rPr lang="en-US" dirty="0"/>
              <a:t>y </a:t>
            </a:r>
            <a:r>
              <a:rPr lang="el-GR" dirty="0"/>
              <a:t>του πρώτου φωτεινού κροσσού από τον κεντρικό αυξάνει όταν :</a:t>
            </a:r>
          </a:p>
          <a:p>
            <a:endParaRPr lang="el-GR" dirty="0"/>
          </a:p>
          <a:p>
            <a:r>
              <a:rPr lang="el-GR" dirty="0"/>
              <a:t>Αυξάνει η απόσταση </a:t>
            </a:r>
            <a:r>
              <a:rPr lang="en-US" dirty="0"/>
              <a:t>L </a:t>
            </a:r>
            <a:r>
              <a:rPr lang="el-GR" dirty="0" err="1"/>
              <a:t>πετάσματος</a:t>
            </a:r>
            <a:r>
              <a:rPr lang="el-GR" dirty="0"/>
              <a:t>.</a:t>
            </a:r>
          </a:p>
          <a:p>
            <a:r>
              <a:rPr lang="el-GR" dirty="0"/>
              <a:t>Αυξάνει το μήκος κύματος λ του φωτός.</a:t>
            </a:r>
          </a:p>
          <a:p>
            <a:r>
              <a:rPr lang="el-GR" dirty="0"/>
              <a:t>Μικραίνει η απόσταση </a:t>
            </a:r>
            <a:r>
              <a:rPr lang="en-US" dirty="0"/>
              <a:t>d </a:t>
            </a:r>
            <a:r>
              <a:rPr lang="el-GR" dirty="0"/>
              <a:t>των δυο σχισμών  </a:t>
            </a:r>
          </a:p>
        </p:txBody>
      </p:sp>
    </p:spTree>
    <p:extLst>
      <p:ext uri="{BB962C8B-B14F-4D97-AF65-F5344CB8AC3E}">
        <p14:creationId xmlns:p14="http://schemas.microsoft.com/office/powerpoint/2010/main" val="245481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ED0D3B8-D1F8-4398-B1F8-DED45FBC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Πείραμα </a:t>
            </a:r>
            <a:r>
              <a:rPr lang="en-US" dirty="0"/>
              <a:t>Young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(θέσεις κροσσών)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51BEB6AC-2BBD-43DD-B5E2-6263F7C58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7969696" cy="4328120"/>
          </a:xfrm>
        </p:spPr>
        <p:txBody>
          <a:bodyPr/>
          <a:lstStyle/>
          <a:p>
            <a:r>
              <a:rPr lang="el-GR" dirty="0"/>
              <a:t>Φωτεινοί κροσσοί :</a:t>
            </a:r>
          </a:p>
          <a:p>
            <a:pPr marL="0" indent="0" algn="ctr">
              <a:buNone/>
            </a:pPr>
            <a:r>
              <a:rPr lang="en-US" dirty="0"/>
              <a:t>y = 2</a:t>
            </a:r>
            <a:r>
              <a:rPr lang="el-GR" dirty="0"/>
              <a:t>κ</a:t>
            </a:r>
            <a:r>
              <a:rPr lang="en-US" dirty="0"/>
              <a:t> (L / d</a:t>
            </a:r>
            <a:r>
              <a:rPr lang="el-GR" dirty="0"/>
              <a:t>) λ / 2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l-GR" dirty="0"/>
              <a:t>όπου κ η τάξη του κροσσού</a:t>
            </a:r>
            <a:r>
              <a:rPr lang="en-US" dirty="0"/>
              <a:t> </a:t>
            </a:r>
            <a:r>
              <a:rPr lang="el-GR" dirty="0"/>
              <a:t>δηλ. </a:t>
            </a:r>
            <a:r>
              <a:rPr lang="en-US" dirty="0"/>
              <a:t>0,1,2,3,… 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Σκοτεινοί κροσσοί :</a:t>
            </a:r>
          </a:p>
          <a:p>
            <a:pPr marL="0" indent="0" algn="ctr">
              <a:buNone/>
            </a:pPr>
            <a:r>
              <a:rPr lang="en-US" dirty="0"/>
              <a:t>y = </a:t>
            </a:r>
            <a:r>
              <a:rPr lang="el-GR" dirty="0"/>
              <a:t>(</a:t>
            </a:r>
            <a:r>
              <a:rPr lang="en-US" dirty="0"/>
              <a:t>2</a:t>
            </a:r>
            <a:r>
              <a:rPr lang="el-GR" dirty="0"/>
              <a:t>κ – 1)</a:t>
            </a:r>
            <a:r>
              <a:rPr lang="en-US" dirty="0"/>
              <a:t> (L / d</a:t>
            </a:r>
            <a:r>
              <a:rPr lang="el-GR" dirty="0"/>
              <a:t>) λ / 2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l-GR" dirty="0"/>
              <a:t>όπου κ η τάξη του κροσσού</a:t>
            </a:r>
            <a:r>
              <a:rPr lang="en-US" dirty="0"/>
              <a:t> </a:t>
            </a:r>
            <a:r>
              <a:rPr lang="el-GR" dirty="0"/>
              <a:t>δηλ. </a:t>
            </a:r>
            <a:r>
              <a:rPr lang="en-US" dirty="0"/>
              <a:t>1,2,3,… 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8314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15440" y="1737360"/>
            <a:ext cx="8917922" cy="3384952"/>
            <a:chOff x="91440" y="1737360"/>
            <a:chExt cx="8917922" cy="33849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3933" t="25501" r="59168" b="17100"/>
            <a:stretch/>
          </p:blipFill>
          <p:spPr>
            <a:xfrm>
              <a:off x="91440" y="1739032"/>
              <a:ext cx="3866606" cy="338328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6649" t="25501" r="5507" b="17100"/>
            <a:stretch/>
          </p:blipFill>
          <p:spPr>
            <a:xfrm>
              <a:off x="3995936" y="1737360"/>
              <a:ext cx="5013426" cy="338328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559496" y="5661248"/>
            <a:ext cx="940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LTPro-Roman"/>
              </a:rPr>
              <a:t>College Physics 4e</a:t>
            </a:r>
            <a:r>
              <a:rPr lang="en-US" b="1" dirty="0">
                <a:latin typeface="TimesLTPro-Roman"/>
              </a:rPr>
              <a:t>,</a:t>
            </a:r>
            <a:r>
              <a:rPr lang="en-US" dirty="0">
                <a:latin typeface="TimesLTPro-Roman"/>
              </a:rPr>
              <a:t> R. Knight, B. Jones, S. Field, Pearson ed. ; </a:t>
            </a:r>
            <a:r>
              <a:rPr lang="en-US" dirty="0"/>
              <a:t>ISBN 10: 0-134-60903-4</a:t>
            </a:r>
          </a:p>
        </p:txBody>
      </p:sp>
    </p:spTree>
    <p:extLst>
      <p:ext uri="{BB962C8B-B14F-4D97-AF65-F5344CB8AC3E}">
        <p14:creationId xmlns:p14="http://schemas.microsoft.com/office/powerpoint/2010/main" val="377783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525" t="47200" r="44094" b="22701"/>
          <a:stretch/>
        </p:blipFill>
        <p:spPr>
          <a:xfrm>
            <a:off x="191344" y="1556792"/>
            <a:ext cx="6984776" cy="44827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5309" t="30400" r="9052" b="25583"/>
          <a:stretch/>
        </p:blipFill>
        <p:spPr>
          <a:xfrm>
            <a:off x="7320137" y="1558999"/>
            <a:ext cx="4639655" cy="4480560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2ED0D3B8-D1F8-4398-B1F8-DED45FBCCC8E}"/>
              </a:ext>
            </a:extLst>
          </p:cNvPr>
          <p:cNvSpPr txBox="1">
            <a:spLocks/>
          </p:cNvSpPr>
          <p:nvPr/>
        </p:nvSpPr>
        <p:spPr>
          <a:xfrm>
            <a:off x="1127448" y="188640"/>
            <a:ext cx="10058400" cy="769441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l-GR" kern="0" dirty="0" smtClean="0"/>
              <a:t>Φράγμα Ανάκλασης</a:t>
            </a:r>
            <a:endParaRPr lang="el-GR" kern="0" dirty="0"/>
          </a:p>
        </p:txBody>
      </p:sp>
    </p:spTree>
    <p:extLst>
      <p:ext uri="{BB962C8B-B14F-4D97-AF65-F5344CB8AC3E}">
        <p14:creationId xmlns:p14="http://schemas.microsoft.com/office/powerpoint/2010/main" val="1085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DD19BDD-D8AB-4F18-B4CC-B772681C6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Διαχωρισμός πλάτους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FFAE5994-20B0-49DF-B1A9-43E266094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7825680" cy="4572000"/>
          </a:xfrm>
        </p:spPr>
        <p:txBody>
          <a:bodyPr/>
          <a:lstStyle/>
          <a:p>
            <a:r>
              <a:rPr lang="el-GR" dirty="0"/>
              <a:t>Πραγματοποιείται με φωτεινή πηγή μεγάλων σχετικά διαστάσεων.</a:t>
            </a:r>
          </a:p>
          <a:p>
            <a:endParaRPr lang="el-GR" dirty="0"/>
          </a:p>
          <a:p>
            <a:r>
              <a:rPr lang="el-GR" dirty="0"/>
              <a:t>Δημιουργείται η συμπληρωματική εικόνα των κροσσών συμβολής.</a:t>
            </a:r>
            <a:endParaRPr lang="en-US" dirty="0"/>
          </a:p>
          <a:p>
            <a:endParaRPr lang="el-GR" dirty="0"/>
          </a:p>
          <a:p>
            <a:r>
              <a:rPr lang="el-GR" dirty="0"/>
              <a:t>Παραδείγματα : Λεπτά υμένια, δακτύλιοι </a:t>
            </a:r>
            <a:r>
              <a:rPr lang="en-US" dirty="0"/>
              <a:t>Newton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671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xmlns="" id="{2820F55B-C702-48D5-862B-C373E1000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04803"/>
            <a:ext cx="7543800" cy="1431925"/>
          </a:xfrm>
        </p:spPr>
        <p:txBody>
          <a:bodyPr/>
          <a:lstStyle/>
          <a:p>
            <a:pPr algn="ctr"/>
            <a:r>
              <a:rPr lang="el-GR" dirty="0"/>
              <a:t>Χρώματα από συμβολή</a:t>
            </a:r>
            <a:endParaRPr lang="en-US" dirty="0"/>
          </a:p>
        </p:txBody>
      </p:sp>
      <p:pic>
        <p:nvPicPr>
          <p:cNvPr id="1026" name="Picture 2" descr="Chapter 37">
            <a:extLst>
              <a:ext uri="{FF2B5EF4-FFF2-40B4-BE49-F238E27FC236}">
                <a16:creationId xmlns:a16="http://schemas.microsoft.com/office/drawing/2014/main" xmlns="" id="{51EE21DA-3078-48CA-ADDB-750E7ABCBC5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88" y="2010928"/>
            <a:ext cx="2389608" cy="457270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3" name="Text Placeholder 3">
            <a:extLst>
              <a:ext uri="{FF2B5EF4-FFF2-40B4-BE49-F238E27FC236}">
                <a16:creationId xmlns:a16="http://schemas.microsoft.com/office/drawing/2014/main" xmlns="" id="{6D123881-35D3-46C3-934C-EB9BFA3DA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8900" y="1981200"/>
            <a:ext cx="3695700" cy="4114800"/>
          </a:xfrm>
        </p:spPr>
        <p:txBody>
          <a:bodyPr/>
          <a:lstStyle/>
          <a:p>
            <a:r>
              <a:rPr lang="el-GR" dirty="0"/>
              <a:t>Διαφορά οπτικών δρόμων 1, 2 : </a:t>
            </a:r>
          </a:p>
          <a:p>
            <a:pPr marL="0" indent="0" algn="ctr">
              <a:buNone/>
            </a:pPr>
            <a:r>
              <a:rPr lang="el-GR" dirty="0"/>
              <a:t>2</a:t>
            </a:r>
            <a:r>
              <a:rPr lang="en-US" dirty="0" err="1" smtClean="0"/>
              <a:t>nt</a:t>
            </a:r>
            <a:r>
              <a:rPr lang="el-GR" dirty="0" smtClean="0"/>
              <a:t> </a:t>
            </a:r>
            <a:r>
              <a:rPr lang="el-GR" dirty="0"/>
              <a:t>συνδ – (λ/2)</a:t>
            </a:r>
          </a:p>
          <a:p>
            <a:pPr marL="0" indent="0" algn="ctr">
              <a:buNone/>
            </a:pPr>
            <a:endParaRPr lang="el-GR" dirty="0"/>
          </a:p>
          <a:p>
            <a:r>
              <a:rPr lang="el-GR" dirty="0"/>
              <a:t>Διαφορά οπτικών δρόμων 3, 4 :</a:t>
            </a:r>
          </a:p>
          <a:p>
            <a:pPr marL="0" indent="0" algn="ctr">
              <a:buNone/>
            </a:pPr>
            <a:r>
              <a:rPr lang="el-GR" dirty="0"/>
              <a:t>2</a:t>
            </a:r>
            <a:r>
              <a:rPr lang="en-US" dirty="0" err="1" smtClean="0"/>
              <a:t>nt</a:t>
            </a:r>
            <a:r>
              <a:rPr lang="el-GR" dirty="0" smtClean="0"/>
              <a:t> </a:t>
            </a:r>
            <a:r>
              <a:rPr lang="el-GR" dirty="0"/>
              <a:t>συνδ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7DF8E6E-9A0D-48C8-A793-49DFD3EA9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04803"/>
            <a:ext cx="7543800" cy="1431925"/>
          </a:xfrm>
        </p:spPr>
        <p:txBody>
          <a:bodyPr wrap="square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l-GR" dirty="0"/>
              <a:t>Λεπτά υμένια, </a:t>
            </a:r>
            <a:br>
              <a:rPr lang="el-GR" dirty="0"/>
            </a:br>
            <a:r>
              <a:rPr lang="el-GR" dirty="0"/>
              <a:t>χρώματα από συμβολή</a:t>
            </a:r>
          </a:p>
        </p:txBody>
      </p:sp>
      <p:pic>
        <p:nvPicPr>
          <p:cNvPr id="6" name="Picture 11" descr="Catenoid by the_exploratorium.">
            <a:extLst>
              <a:ext uri="{FF2B5EF4-FFF2-40B4-BE49-F238E27FC236}">
                <a16:creationId xmlns:a16="http://schemas.microsoft.com/office/drawing/2014/main" xmlns="" id="{F865AE38-6F3D-4749-9372-111578A14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r="3" b="1522"/>
          <a:stretch/>
        </p:blipFill>
        <p:spPr bwMode="auto">
          <a:xfrm>
            <a:off x="6249461" y="4288044"/>
            <a:ext cx="3859485" cy="210517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196" name="Picture 4" descr="Κεφάλαιο 34 Κυµατική Φύση του Φωτός; Συµβολή">
            <a:extLst>
              <a:ext uri="{FF2B5EF4-FFF2-40B4-BE49-F238E27FC236}">
                <a16:creationId xmlns:a16="http://schemas.microsoft.com/office/drawing/2014/main" xmlns="" id="{96EBEF5C-3878-43DA-88BE-53732CCD9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2132856"/>
            <a:ext cx="4384568" cy="17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8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465241C4-E292-45CD-8F4B-A0894C2F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04803"/>
            <a:ext cx="7543800" cy="1431925"/>
          </a:xfrm>
        </p:spPr>
        <p:txBody>
          <a:bodyPr/>
          <a:lstStyle/>
          <a:p>
            <a:pPr algn="ctr"/>
            <a:r>
              <a:rPr lang="el-GR" dirty="0"/>
              <a:t>Λεπτά υμένια, </a:t>
            </a:r>
            <a:br>
              <a:rPr lang="el-GR" dirty="0"/>
            </a:br>
            <a:r>
              <a:rPr lang="el-GR" dirty="0"/>
              <a:t>χρώματα από συμβολή</a:t>
            </a:r>
            <a:endParaRPr lang="en-US" dirty="0"/>
          </a:p>
        </p:txBody>
      </p:sp>
      <p:pic>
        <p:nvPicPr>
          <p:cNvPr id="4" name="Picture 7" descr="Soap Film in Bubble Hoop Photo I by the_exploratorium.">
            <a:extLst>
              <a:ext uri="{FF2B5EF4-FFF2-40B4-BE49-F238E27FC236}">
                <a16:creationId xmlns:a16="http://schemas.microsoft.com/office/drawing/2014/main" xmlns="" id="{8F059BD3-D71C-4553-9CAC-ADDFB7E0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8868" y="2374692"/>
            <a:ext cx="6187669" cy="4114800"/>
          </a:xfrm>
          <a:prstGeom prst="rect">
            <a:avLst/>
          </a:prstGeom>
          <a:solidFill>
            <a:srgbClr val="FFFFFF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320136" y="2492896"/>
                <a:ext cx="1576522" cy="792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l-GR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l-G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el-GR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2492896"/>
                <a:ext cx="1576522" cy="79233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 bwMode="auto">
          <a:xfrm flipH="1">
            <a:off x="7248128" y="3138736"/>
            <a:ext cx="772202" cy="3769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79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DA58E1B5-A1B9-4B36-985E-B7AC24B2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Αντιανακλαστικές</a:t>
            </a:r>
            <a:r>
              <a:rPr lang="el-GR" dirty="0"/>
              <a:t> επιφάνειες φακών</a:t>
            </a:r>
          </a:p>
        </p:txBody>
      </p:sp>
      <p:pic>
        <p:nvPicPr>
          <p:cNvPr id="1026" name="Picture 2" descr="Anti-reflective coating - Wikipedia">
            <a:extLst>
              <a:ext uri="{FF2B5EF4-FFF2-40B4-BE49-F238E27FC236}">
                <a16:creationId xmlns:a16="http://schemas.microsoft.com/office/drawing/2014/main" xmlns="" id="{475B0B79-F26F-4177-891E-FBDE77F8C1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3" y="2599646"/>
            <a:ext cx="3397075" cy="338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cture 5: Interference and diffraction of light (II)">
            <a:extLst>
              <a:ext uri="{FF2B5EF4-FFF2-40B4-BE49-F238E27FC236}">
                <a16:creationId xmlns:a16="http://schemas.microsoft.com/office/drawing/2014/main" xmlns="" id="{A0DB4250-3297-493C-B533-3DE7B23EE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158" y="2599643"/>
            <a:ext cx="3587653" cy="33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382216"/>
            <a:ext cx="4752528" cy="4899518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xmlns="" id="{DA58E1B5-A1B9-4B36-985E-B7AC24B20785}"/>
              </a:ext>
            </a:extLst>
          </p:cNvPr>
          <p:cNvSpPr txBox="1">
            <a:spLocks/>
          </p:cNvSpPr>
          <p:nvPr/>
        </p:nvSpPr>
        <p:spPr>
          <a:xfrm>
            <a:off x="384658" y="188640"/>
            <a:ext cx="11161240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l-GR" kern="0" dirty="0" smtClean="0"/>
              <a:t>Πολυστρωματικές επιστρώσεις φακών</a:t>
            </a:r>
            <a:endParaRPr lang="el-GR" kern="0" dirty="0"/>
          </a:p>
        </p:txBody>
      </p:sp>
      <p:sp>
        <p:nvSpPr>
          <p:cNvPr id="4" name="Rectangle 3"/>
          <p:cNvSpPr/>
          <p:nvPr/>
        </p:nvSpPr>
        <p:spPr>
          <a:xfrm>
            <a:off x="3071664" y="6315035"/>
            <a:ext cx="496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https://petapixel.com/science-of-lens-coatings/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60649" y="2780928"/>
            <a:ext cx="40895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Πάχος κάθε επίστρωσης:</a:t>
            </a:r>
          </a:p>
          <a:p>
            <a:r>
              <a:rPr lang="el-GR" sz="2800" dirty="0" smtClean="0"/>
              <a:t> ~100 </a:t>
            </a:r>
            <a:r>
              <a:rPr lang="en-US" sz="2800" dirty="0" smtClean="0"/>
              <a:t>nm</a:t>
            </a:r>
            <a:r>
              <a:rPr lang="el-GR" sz="2800" dirty="0" smtClean="0"/>
              <a:t> – 250 </a:t>
            </a:r>
            <a:r>
              <a:rPr lang="en-US" sz="2800" dirty="0" smtClean="0"/>
              <a:t>nm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109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588" t="38100" r="42125" b="30400"/>
          <a:stretch/>
        </p:blipFill>
        <p:spPr>
          <a:xfrm>
            <a:off x="2639616" y="1484784"/>
            <a:ext cx="7251447" cy="4176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5760" y="5805264"/>
            <a:ext cx="4241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https://testbook.com/physics/wavefront</a:t>
            </a: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xmlns="" id="{350AEEE0-C821-4151-9CD5-AF509D276E48}"/>
              </a:ext>
            </a:extLst>
          </p:cNvPr>
          <p:cNvSpPr txBox="1">
            <a:spLocks/>
          </p:cNvSpPr>
          <p:nvPr/>
        </p:nvSpPr>
        <p:spPr>
          <a:xfrm>
            <a:off x="1127448" y="258615"/>
            <a:ext cx="10058400" cy="769441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l-GR" kern="0" dirty="0" smtClean="0"/>
              <a:t>Μέτωπο Κύματος – τι είναι</a:t>
            </a:r>
          </a:p>
        </p:txBody>
      </p:sp>
    </p:spTree>
    <p:extLst>
      <p:ext uri="{BB962C8B-B14F-4D97-AF65-F5344CB8AC3E}">
        <p14:creationId xmlns:p14="http://schemas.microsoft.com/office/powerpoint/2010/main" val="28472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ABA933C-AFCF-4680-A9FC-C1C9D6C45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Οφθαλμικά κρύσταλλα,</a:t>
            </a:r>
            <a:br>
              <a:rPr lang="el-GR" dirty="0"/>
            </a:br>
            <a:r>
              <a:rPr lang="el-GR" dirty="0"/>
              <a:t>επιστρώσεις</a:t>
            </a:r>
          </a:p>
        </p:txBody>
      </p:sp>
      <p:pic>
        <p:nvPicPr>
          <p:cNvPr id="5122" name="Picture 2" descr="What Is Anti-Reflective Coating? Do I Really Need It? - Eye Design">
            <a:extLst>
              <a:ext uri="{FF2B5EF4-FFF2-40B4-BE49-F238E27FC236}">
                <a16:creationId xmlns:a16="http://schemas.microsoft.com/office/drawing/2014/main" xmlns="" id="{652E3EC4-8DBF-4302-BBE4-5EA989DFEB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26" y="2204867"/>
            <a:ext cx="7151213" cy="400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0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9433"/>
          <a:stretch/>
        </p:blipFill>
        <p:spPr>
          <a:xfrm>
            <a:off x="4854940" y="3778650"/>
            <a:ext cx="1728192" cy="2298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947761"/>
            <a:ext cx="3971004" cy="5303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291" y="958436"/>
            <a:ext cx="3976200" cy="5303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322"/>
          <a:stretch/>
        </p:blipFill>
        <p:spPr>
          <a:xfrm>
            <a:off x="4854940" y="1142595"/>
            <a:ext cx="1697782" cy="22984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93904" y="209872"/>
            <a:ext cx="4556055" cy="5847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Helvetica Neue"/>
              </a:rPr>
              <a:t>2016 Zeiss experiment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9456" y="6240936"/>
            <a:ext cx="9649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 by Andreas </a:t>
            </a:r>
            <a:r>
              <a:rPr lang="en-US" dirty="0" err="1"/>
              <a:t>Bogenschütz</a:t>
            </a:r>
            <a:r>
              <a:rPr lang="en-US" dirty="0"/>
              <a:t> and via Zeiss</a:t>
            </a:r>
            <a:r>
              <a:rPr lang="en-US" dirty="0" smtClean="0"/>
              <a:t>. https://petapixel.com/science-of-lens-coatings/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139" t="12901" r="60238" b="57700"/>
          <a:stretch/>
        </p:blipFill>
        <p:spPr>
          <a:xfrm>
            <a:off x="767408" y="1844824"/>
            <a:ext cx="4320480" cy="3024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776" t="61200" r="56694" b="7301"/>
          <a:stretch/>
        </p:blipFill>
        <p:spPr>
          <a:xfrm>
            <a:off x="5951984" y="1736812"/>
            <a:ext cx="5400600" cy="3240360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DA58E1B5-A1B9-4B36-985E-B7AC24B20785}"/>
              </a:ext>
            </a:extLst>
          </p:cNvPr>
          <p:cNvSpPr txBox="1">
            <a:spLocks/>
          </p:cNvSpPr>
          <p:nvPr/>
        </p:nvSpPr>
        <p:spPr>
          <a:xfrm>
            <a:off x="1422400" y="304802"/>
            <a:ext cx="10058400" cy="14319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l-GR" kern="0" dirty="0" smtClean="0"/>
              <a:t>Ενίσχυση ανάκλασης</a:t>
            </a:r>
            <a:endParaRPr lang="el-GR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6652377" y="5229200"/>
            <a:ext cx="3999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λ(κ=0) ~ 590 </a:t>
            </a:r>
            <a:r>
              <a:rPr lang="en-US" sz="2400" dirty="0" smtClean="0"/>
              <a:t>nm → </a:t>
            </a:r>
            <a:r>
              <a:rPr lang="el-GR" sz="2400" dirty="0" smtClean="0"/>
              <a:t>κίτρινο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703512" y="6384081"/>
            <a:ext cx="940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LTPro-Roman"/>
              </a:rPr>
              <a:t>College Physics 4e</a:t>
            </a:r>
            <a:r>
              <a:rPr lang="en-US" b="1" dirty="0">
                <a:latin typeface="TimesLTPro-Roman"/>
              </a:rPr>
              <a:t>,</a:t>
            </a:r>
            <a:r>
              <a:rPr lang="en-US" dirty="0">
                <a:latin typeface="TimesLTPro-Roman"/>
              </a:rPr>
              <a:t> R. Knight, B. Jones, S. Field, Pearson ed. ; </a:t>
            </a:r>
            <a:r>
              <a:rPr lang="en-US" dirty="0"/>
              <a:t>ISBN 10: 0-134-60903-4</a:t>
            </a:r>
          </a:p>
        </p:txBody>
      </p:sp>
    </p:spTree>
    <p:extLst>
      <p:ext uri="{BB962C8B-B14F-4D97-AF65-F5344CB8AC3E}">
        <p14:creationId xmlns:p14="http://schemas.microsoft.com/office/powerpoint/2010/main" val="21617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BCD7387-CFD5-4696-B030-7DC07963C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Περίθλαση φωτός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AFCB934-800B-4700-9CAE-95D6A0B11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528" y="2132856"/>
            <a:ext cx="8712968" cy="3891136"/>
          </a:xfrm>
        </p:spPr>
        <p:txBody>
          <a:bodyPr/>
          <a:lstStyle/>
          <a:p>
            <a:pPr algn="just"/>
            <a:r>
              <a:rPr lang="el-GR" dirty="0"/>
              <a:t>Η «κάμψη» του φωτός στα όρια ενός αδιαφανούς εμπόδιου έχει σαν αποτέλεσμα την «αλλοίωση» των άκρων της γεωμετρικής σκιάς. Το φαινόμενο αυτό που καταστρατηγεί την λογική της ευθύγραμμης διάδοσης του φωτός καλείται </a:t>
            </a:r>
            <a:r>
              <a:rPr lang="el-GR" b="1" dirty="0"/>
              <a:t>περίθλαση</a:t>
            </a:r>
            <a:r>
              <a:rPr lang="el-G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798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CD4476B3-FCB9-498F-9B11-A52A5DCEE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Εικόνες Περίθλασης</a:t>
            </a:r>
          </a:p>
        </p:txBody>
      </p:sp>
      <p:pic>
        <p:nvPicPr>
          <p:cNvPr id="2050" name="Picture 2" descr="ΠΕΡΙΘΛΑΣΗ ΤΟΥ ΦΩΤΟΣ">
            <a:extLst>
              <a:ext uri="{FF2B5EF4-FFF2-40B4-BE49-F238E27FC236}">
                <a16:creationId xmlns:a16="http://schemas.microsoft.com/office/drawing/2014/main" xmlns="" id="{D1EA7E71-41DA-48E4-A08C-C7D4209BC6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852939"/>
            <a:ext cx="4392646" cy="24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8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EB9F73-40C9-4FCE-B37D-CEA17985A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Αρχή </a:t>
            </a:r>
            <a:r>
              <a:rPr lang="en-US" dirty="0"/>
              <a:t>Huygens, 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Μέτωπα κύματος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1026" name="Picture 2" descr="Οπτική και κύματα">
            <a:extLst>
              <a:ext uri="{FF2B5EF4-FFF2-40B4-BE49-F238E27FC236}">
                <a16:creationId xmlns:a16="http://schemas.microsoft.com/office/drawing/2014/main" xmlns="" id="{5401A793-AB84-49DC-9318-51D97A937C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68" y="2613034"/>
            <a:ext cx="3147632" cy="286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ΠΕΡΙΘΛΑΣΗ H κυματική φύση του φωτός· το πρόβλημα, η λύση">
            <a:extLst>
              <a:ext uri="{FF2B5EF4-FFF2-40B4-BE49-F238E27FC236}">
                <a16:creationId xmlns:a16="http://schemas.microsoft.com/office/drawing/2014/main" xmlns="" id="{98C08FA5-DFFF-4869-BEAB-A61410F2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0" y="2276875"/>
            <a:ext cx="3096344" cy="35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36F8CA9-4CC6-4D8F-88BC-62C24A32F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Περίθλαση φωτός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52F2960D-33FE-49BF-9CC2-F7880D6B2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592" y="2060848"/>
            <a:ext cx="7543800" cy="4104456"/>
          </a:xfrm>
        </p:spPr>
        <p:txBody>
          <a:bodyPr/>
          <a:lstStyle/>
          <a:p>
            <a:r>
              <a:rPr lang="el-GR" dirty="0"/>
              <a:t>Η συμβολή και η περίθλαση είναι ουσιαστικά το ίδιο κυματικό φαινόμενο που όμως ενώ στη συμβολή αφορά μικρό σχετικά αριθμό φωτεινών πηγών (π.χ. δυο στο πείραμα του </a:t>
            </a:r>
            <a:r>
              <a:rPr lang="en-US" dirty="0"/>
              <a:t>Young)</a:t>
            </a:r>
            <a:r>
              <a:rPr lang="el-GR" dirty="0"/>
              <a:t>, στη περίθλαση αναφέρεται σε μια συνεχή κατανομή φωτεινών κυμάτων σύμφωνα με την θεωρία του </a:t>
            </a:r>
            <a:r>
              <a:rPr lang="en-US" dirty="0"/>
              <a:t>Huygens.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5205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xmlns="" id="{C783D9BF-3EF9-4533-9587-1F45F7BBB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04803"/>
            <a:ext cx="7543800" cy="1431925"/>
          </a:xfrm>
        </p:spPr>
        <p:txBody>
          <a:bodyPr/>
          <a:lstStyle/>
          <a:p>
            <a:pPr algn="ctr"/>
            <a:r>
              <a:rPr lang="el-GR" dirty="0"/>
              <a:t>Περίθλαση - Άνοιγμα</a:t>
            </a:r>
            <a:endParaRPr lang="en-US" dirty="0"/>
          </a:p>
        </p:txBody>
      </p:sp>
      <p:pic>
        <p:nvPicPr>
          <p:cNvPr id="11266" name="Picture 2" descr="Diffraction of Light">
            <a:extLst>
              <a:ext uri="{FF2B5EF4-FFF2-40B4-BE49-F238E27FC236}">
                <a16:creationId xmlns:a16="http://schemas.microsoft.com/office/drawing/2014/main" xmlns="" id="{FB49E286-C415-43A0-B68A-5CE81016E6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2633570"/>
            <a:ext cx="7543800" cy="281006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160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8B76E82-FF70-4029-8C81-4C5356645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Laser – </a:t>
            </a:r>
            <a:r>
              <a:rPr lang="el-GR" dirty="0"/>
              <a:t>κυκλικό άνοιγμα</a:t>
            </a:r>
          </a:p>
        </p:txBody>
      </p:sp>
      <p:pic>
        <p:nvPicPr>
          <p:cNvPr id="2050" name="Picture 2" descr="Scientists Say: Diffraction | Science News for Students">
            <a:extLst>
              <a:ext uri="{FF2B5EF4-FFF2-40B4-BE49-F238E27FC236}">
                <a16:creationId xmlns:a16="http://schemas.microsoft.com/office/drawing/2014/main" xmlns="" id="{52EDDD0F-857C-4DB3-B4C1-BE10D691C0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21075"/>
            <a:ext cx="7543800" cy="403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82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2C34A2-707E-44E2-AC64-F48160776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Περίθλαση </a:t>
            </a:r>
            <a:br>
              <a:rPr lang="el-GR" dirty="0"/>
            </a:br>
            <a:r>
              <a:rPr lang="el-GR" dirty="0"/>
              <a:t>Δίσκος του </a:t>
            </a:r>
            <a:r>
              <a:rPr lang="en-US" dirty="0"/>
              <a:t>Airy</a:t>
            </a:r>
            <a:endParaRPr lang="el-GR" dirty="0"/>
          </a:p>
        </p:txBody>
      </p:sp>
      <p:pic>
        <p:nvPicPr>
          <p:cNvPr id="5122" name="Picture 2" descr="9. Το Φως ως Κύμα">
            <a:extLst>
              <a:ext uri="{FF2B5EF4-FFF2-40B4-BE49-F238E27FC236}">
                <a16:creationId xmlns:a16="http://schemas.microsoft.com/office/drawing/2014/main" xmlns="" id="{24754CE7-7B95-4572-9562-CBDC7A59DA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5" y="2348880"/>
            <a:ext cx="481241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52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651" t="43000" r="55906" b="26901"/>
          <a:stretch/>
        </p:blipFill>
        <p:spPr>
          <a:xfrm>
            <a:off x="623392" y="1723166"/>
            <a:ext cx="5400600" cy="4074137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xmlns="" id="{350AEEE0-C821-4151-9CD5-AF509D276E48}"/>
              </a:ext>
            </a:extLst>
          </p:cNvPr>
          <p:cNvSpPr txBox="1">
            <a:spLocks/>
          </p:cNvSpPr>
          <p:nvPr/>
        </p:nvSpPr>
        <p:spPr>
          <a:xfrm>
            <a:off x="1199456" y="100754"/>
            <a:ext cx="10058400" cy="769441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l-GR" kern="0" dirty="0" smtClean="0"/>
              <a:t>Μέτωπο </a:t>
            </a:r>
            <a:r>
              <a:rPr lang="el-GR" kern="0" dirty="0"/>
              <a:t>Κύματος – τι είναι</a:t>
            </a:r>
            <a:endParaRPr lang="el-GR" kern="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204863"/>
            <a:ext cx="5184576" cy="3110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6873" y="5877272"/>
            <a:ext cx="5093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https://doi.org/10.1016/B978-0-120-59858-8.X5001-8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36060" y="5350748"/>
            <a:ext cx="48245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https://www.quora.com/What-is-a-plane-wavefront-a-spherical-wavefront-and-a-cylindrical-wavefront</a:t>
            </a:r>
          </a:p>
        </p:txBody>
      </p:sp>
    </p:spTree>
    <p:extLst>
      <p:ext uri="{BB962C8B-B14F-4D97-AF65-F5344CB8AC3E}">
        <p14:creationId xmlns:p14="http://schemas.microsoft.com/office/powerpoint/2010/main" val="385731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775" t="33201" r="23226" b="10101"/>
          <a:stretch/>
        </p:blipFill>
        <p:spPr>
          <a:xfrm>
            <a:off x="263352" y="548680"/>
            <a:ext cx="11521280" cy="58326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3512" y="6384081"/>
            <a:ext cx="940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LTPro-Roman"/>
              </a:rPr>
              <a:t>College Physics 4e</a:t>
            </a:r>
            <a:r>
              <a:rPr lang="en-US" b="1" dirty="0">
                <a:latin typeface="TimesLTPro-Roman"/>
              </a:rPr>
              <a:t>,</a:t>
            </a:r>
            <a:r>
              <a:rPr lang="en-US" dirty="0">
                <a:latin typeface="TimesLTPro-Roman"/>
              </a:rPr>
              <a:t> R. Knight, B. Jones, S. Field, Pearson ed. ; </a:t>
            </a:r>
            <a:r>
              <a:rPr lang="en-US" dirty="0"/>
              <a:t>ISBN 10: 0-134-60903-4</a:t>
            </a:r>
          </a:p>
        </p:txBody>
      </p:sp>
    </p:spTree>
    <p:extLst>
      <p:ext uri="{BB962C8B-B14F-4D97-AF65-F5344CB8AC3E}">
        <p14:creationId xmlns:p14="http://schemas.microsoft.com/office/powerpoint/2010/main" val="378960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225" t="31801" r="39369" b="16401"/>
          <a:stretch/>
        </p:blipFill>
        <p:spPr>
          <a:xfrm>
            <a:off x="2351584" y="692696"/>
            <a:ext cx="684076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7C809CE-D7C7-4064-AB1F-9E67DC38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Δίσκος του </a:t>
            </a:r>
            <a:r>
              <a:rPr lang="en-US" dirty="0"/>
              <a:t>Airy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95EAA8A-ADA1-486F-A699-4052400E8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7543800" cy="4472136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Η ακτίνα του δίσκου </a:t>
            </a:r>
            <a:r>
              <a:rPr lang="en-US" dirty="0"/>
              <a:t>Airy </a:t>
            </a:r>
            <a:r>
              <a:rPr lang="el-GR" dirty="0"/>
              <a:t>δίνεται από :  </a:t>
            </a:r>
          </a:p>
          <a:p>
            <a:pPr marL="0" indent="0">
              <a:buNone/>
            </a:pPr>
            <a:endParaRPr lang="el-GR" dirty="0"/>
          </a:p>
          <a:p>
            <a:pPr marL="0" indent="0" algn="ctr">
              <a:buNone/>
            </a:pPr>
            <a:r>
              <a:rPr lang="el-GR" dirty="0"/>
              <a:t>ακτίνα = 1.22 (</a:t>
            </a:r>
            <a:r>
              <a:rPr lang="en-US" dirty="0"/>
              <a:t>f </a:t>
            </a:r>
            <a:r>
              <a:rPr lang="el-GR" dirty="0"/>
              <a:t>λ / </a:t>
            </a:r>
            <a:r>
              <a:rPr lang="en-US" dirty="0"/>
              <a:t>d )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 όπου :</a:t>
            </a:r>
          </a:p>
          <a:p>
            <a:pPr marL="0" indent="0" algn="ctr">
              <a:buNone/>
            </a:pPr>
            <a:endParaRPr lang="el-GR" dirty="0"/>
          </a:p>
          <a:p>
            <a:pPr marL="0" indent="0">
              <a:buNone/>
            </a:pPr>
            <a:r>
              <a:rPr lang="en-US" dirty="0"/>
              <a:t>f : </a:t>
            </a:r>
            <a:r>
              <a:rPr lang="el-GR" dirty="0"/>
              <a:t>εστιακή απόσταση</a:t>
            </a:r>
          </a:p>
          <a:p>
            <a:pPr marL="0" indent="0">
              <a:buNone/>
            </a:pPr>
            <a:r>
              <a:rPr lang="el-GR" dirty="0"/>
              <a:t>λ : μήκος κύματος φωτός και</a:t>
            </a:r>
          </a:p>
          <a:p>
            <a:pPr marL="0" indent="0">
              <a:buNone/>
            </a:pPr>
            <a:r>
              <a:rPr lang="en-US" dirty="0"/>
              <a:t>d :</a:t>
            </a:r>
            <a:r>
              <a:rPr lang="el-GR" dirty="0"/>
              <a:t> διάμετρος ανοίγματος 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45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0AC7195-C93F-49A1-9210-14E7C159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Περίθλαση,</a:t>
            </a:r>
            <a:br>
              <a:rPr lang="el-GR" dirty="0"/>
            </a:br>
            <a:r>
              <a:rPr lang="el-GR" dirty="0"/>
              <a:t>Δίσκοι του </a:t>
            </a:r>
            <a:r>
              <a:rPr lang="en-US" dirty="0"/>
              <a:t>Airy</a:t>
            </a:r>
            <a:endParaRPr lang="el-GR" dirty="0"/>
          </a:p>
        </p:txBody>
      </p:sp>
      <p:pic>
        <p:nvPicPr>
          <p:cNvPr id="7170" name="Picture 2" descr="9. Το Φως ως Κύμα">
            <a:extLst>
              <a:ext uri="{FF2B5EF4-FFF2-40B4-BE49-F238E27FC236}">
                <a16:creationId xmlns:a16="http://schemas.microsoft.com/office/drawing/2014/main" xmlns="" id="{531F3744-84DA-40DF-BF73-4D782F18D1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9" y="2276872"/>
            <a:ext cx="2520479" cy="40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3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DA228974-5EEB-4262-B5D3-C2C2B9763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304803"/>
            <a:ext cx="7848872" cy="1431925"/>
          </a:xfrm>
        </p:spPr>
        <p:txBody>
          <a:bodyPr/>
          <a:lstStyle/>
          <a:p>
            <a:pPr algn="ctr"/>
            <a:r>
              <a:rPr lang="el-GR" dirty="0"/>
              <a:t>Δίσκοι </a:t>
            </a:r>
            <a:r>
              <a:rPr lang="en-US" dirty="0"/>
              <a:t>Airy – 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Διακριτικό όριο</a:t>
            </a:r>
          </a:p>
        </p:txBody>
      </p:sp>
      <p:pic>
        <p:nvPicPr>
          <p:cNvPr id="4" name="Picture 2" descr="C:\Users\ARAVANTINOS\Desktop\resolutionfigure1[1].jpg">
            <a:extLst>
              <a:ext uri="{FF2B5EF4-FFF2-40B4-BE49-F238E27FC236}">
                <a16:creationId xmlns:a16="http://schemas.microsoft.com/office/drawing/2014/main" xmlns="" id="{257CE599-2192-4E57-BD78-34C5140D78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776" y="2159735"/>
            <a:ext cx="4464496" cy="4313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52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xmlns="" id="{24C3DB20-D3E7-4791-AD79-8F599358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04803"/>
            <a:ext cx="7543800" cy="1431925"/>
          </a:xfrm>
        </p:spPr>
        <p:txBody>
          <a:bodyPr/>
          <a:lstStyle/>
          <a:p>
            <a:pPr algn="ctr"/>
            <a:r>
              <a:rPr lang="el-GR" dirty="0"/>
              <a:t>Συνθήκη </a:t>
            </a:r>
            <a:r>
              <a:rPr lang="en-US" dirty="0"/>
              <a:t>Rayleigh</a:t>
            </a:r>
          </a:p>
        </p:txBody>
      </p:sp>
      <p:pic>
        <p:nvPicPr>
          <p:cNvPr id="10242" name="Picture 2" descr="Chapter 38">
            <a:extLst>
              <a:ext uri="{FF2B5EF4-FFF2-40B4-BE49-F238E27FC236}">
                <a16:creationId xmlns:a16="http://schemas.microsoft.com/office/drawing/2014/main" xmlns="" id="{8C9A8887-6FB7-4FDF-9BF2-AD029B5852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4455" y="1981200"/>
            <a:ext cx="7416495" cy="41148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7574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A88EED4-F4FC-4810-9FE6-956C71537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Κριτήριο </a:t>
            </a:r>
            <a:r>
              <a:rPr lang="en-US" dirty="0"/>
              <a:t>Rayleigh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11ED48DE-C08E-46D9-9BE4-73F2F62E1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Για την παρατήρηση δυο γειτονικών σημείων σαν ξεχωριστά θα πρέπει να ισχύει :</a:t>
            </a:r>
          </a:p>
          <a:p>
            <a:pPr marL="0" indent="0" algn="ctr">
              <a:buNone/>
            </a:pPr>
            <a:r>
              <a:rPr lang="el-GR" dirty="0"/>
              <a:t>η γωνία οράσεως &gt; 1.22 (λ / </a:t>
            </a:r>
            <a:r>
              <a:rPr lang="en-US" dirty="0"/>
              <a:t>d</a:t>
            </a:r>
            <a:r>
              <a:rPr lang="el-GR" dirty="0"/>
              <a:t>), όπου </a:t>
            </a:r>
            <a:endParaRPr lang="en-US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λ : μήκος κύματος φωτός και</a:t>
            </a:r>
          </a:p>
          <a:p>
            <a:pPr marL="0" indent="0">
              <a:buNone/>
            </a:pPr>
            <a:r>
              <a:rPr lang="en-US" dirty="0"/>
              <a:t>d :</a:t>
            </a:r>
            <a:r>
              <a:rPr lang="el-GR" dirty="0"/>
              <a:t> διάμετρος ανοίγματος 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27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8688288" y="2427902"/>
            <a:ext cx="2238113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d =2 mm</a:t>
            </a:r>
          </a:p>
          <a:p>
            <a:r>
              <a:rPr lang="en-US" sz="2800" dirty="0" smtClean="0"/>
              <a:t>f =</a:t>
            </a:r>
            <a:r>
              <a:rPr lang="el-GR" sz="2800" dirty="0" smtClean="0"/>
              <a:t>β=20</a:t>
            </a:r>
            <a:r>
              <a:rPr lang="en-US" sz="2800" dirty="0"/>
              <a:t> </a:t>
            </a:r>
            <a:r>
              <a:rPr lang="en-US" sz="2800" dirty="0" smtClean="0"/>
              <a:t>mm</a:t>
            </a:r>
          </a:p>
          <a:p>
            <a:r>
              <a:rPr lang="el-GR" sz="2800" dirty="0" smtClean="0"/>
              <a:t>λ</a:t>
            </a:r>
            <a:r>
              <a:rPr lang="en-US" sz="2800" dirty="0" smtClean="0"/>
              <a:t> </a:t>
            </a:r>
            <a:r>
              <a:rPr lang="el-GR" sz="2800" dirty="0" smtClean="0"/>
              <a:t>= 500</a:t>
            </a:r>
            <a:r>
              <a:rPr lang="en-US" sz="2800" dirty="0" smtClean="0"/>
              <a:t> nm</a:t>
            </a:r>
            <a:endParaRPr lang="en-US" sz="2800" dirty="0"/>
          </a:p>
        </p:txBody>
      </p:sp>
      <p:sp>
        <p:nvSpPr>
          <p:cNvPr id="119" name="Τίτλος 1">
            <a:extLst>
              <a:ext uri="{FF2B5EF4-FFF2-40B4-BE49-F238E27FC236}">
                <a16:creationId xmlns:a16="http://schemas.microsoft.com/office/drawing/2014/main" xmlns="" id="{DA228974-5EEB-4262-B5D3-C2C2B97635BB}"/>
              </a:ext>
            </a:extLst>
          </p:cNvPr>
          <p:cNvSpPr txBox="1">
            <a:spLocks/>
          </p:cNvSpPr>
          <p:nvPr/>
        </p:nvSpPr>
        <p:spPr>
          <a:xfrm>
            <a:off x="2351584" y="197114"/>
            <a:ext cx="7848872" cy="14319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l-GR" sz="4000" kern="0" dirty="0" smtClean="0"/>
              <a:t>Διακριτικό όριο ανθρώπινου οφθαλμού</a:t>
            </a:r>
            <a:endParaRPr lang="el-GR" sz="400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208295" y="5053803"/>
                <a:ext cx="6158289" cy="91050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b="0" i="0" smtClean="0">
                          <a:latin typeface="Cambria Math" panose="02040503050406030204" pitchFamily="18" charset="0"/>
                        </a:rPr>
                        <m:t>Ο</m:t>
                      </m:r>
                      <m:r>
                        <a:rPr lang="el-GR" sz="2800" b="0" i="0" smtClean="0">
                          <a:latin typeface="Cambria Math" panose="02040503050406030204" pitchFamily="18" charset="0"/>
                        </a:rPr>
                        <m:t>΄</m:t>
                      </m:r>
                      <m:r>
                        <m:rPr>
                          <m:sty m:val="p"/>
                        </m:rPr>
                        <a:rPr lang="el-GR" sz="2800" b="0" i="0" smtClean="0">
                          <a:latin typeface="Cambria Math" panose="02040503050406030204" pitchFamily="18" charset="0"/>
                        </a:rPr>
                        <m:t>Ρ</m:t>
                      </m:r>
                      <m:r>
                        <a:rPr lang="el-GR" sz="2800" b="0" i="0" smtClean="0">
                          <a:latin typeface="Cambria Math" panose="02040503050406030204" pitchFamily="18" charset="0"/>
                        </a:rPr>
                        <m:t>΄=1.22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∙20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𝑚𝑚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𝑚𝑚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95" y="5053803"/>
                <a:ext cx="6158289" cy="91050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8" name="Group 127"/>
          <p:cNvGrpSpPr/>
          <p:nvPr/>
        </p:nvGrpSpPr>
        <p:grpSpPr>
          <a:xfrm>
            <a:off x="1847528" y="1772816"/>
            <a:ext cx="5544864" cy="2952090"/>
            <a:chOff x="2999656" y="1916832"/>
            <a:chExt cx="5544864" cy="2952090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656" y="1916832"/>
              <a:ext cx="5544864" cy="29520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122" name="Straight Connector 121"/>
            <p:cNvCxnSpPr/>
            <p:nvPr/>
          </p:nvCxnSpPr>
          <p:spPr bwMode="auto">
            <a:xfrm flipH="1" flipV="1">
              <a:off x="3935760" y="2852936"/>
              <a:ext cx="57606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 bwMode="auto">
            <a:xfrm flipH="1" flipV="1">
              <a:off x="3935760" y="3645024"/>
              <a:ext cx="57606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 bwMode="auto">
            <a:xfrm>
              <a:off x="4151784" y="2852936"/>
              <a:ext cx="0" cy="822960"/>
            </a:xfrm>
            <a:prstGeom prst="straightConnector1">
              <a:avLst/>
            </a:prstGeom>
            <a:ln>
              <a:headEnd type="triangl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3995331" y="3059017"/>
              <a:ext cx="312906" cy="369332"/>
            </a:xfrm>
            <a:prstGeom prst="rect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d</a:t>
              </a:r>
              <a:endParaRPr lang="en-US" dirty="0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767408" y="6121004"/>
            <a:ext cx="9433048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dirty="0" smtClean="0"/>
              <a:t>Μέση απόσταση φωτοκυττάρων στον αμφιβληστροειδή </a:t>
            </a:r>
            <a:r>
              <a:rPr lang="en-US" sz="2400" dirty="0" smtClean="0"/>
              <a:t>~2</a:t>
            </a:r>
            <a:r>
              <a:rPr lang="el-GR" sz="2400" dirty="0" smtClean="0"/>
              <a:t>-3μ</a:t>
            </a:r>
            <a:r>
              <a:rPr lang="en-US" sz="2400" dirty="0" smtClean="0"/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6544684" y="5035195"/>
                <a:ext cx="5630900" cy="910506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Δφ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l-GR" sz="2800" b="0" i="0" smtClean="0">
                          <a:latin typeface="Cambria Math" panose="02040503050406030204" pitchFamily="18" charset="0"/>
                        </a:rPr>
                        <m:t>=1.22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𝑚𝑚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≅0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𝑚𝑟𝑎𝑑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684" y="5035195"/>
                <a:ext cx="5630900" cy="9105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58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1BBC873-5674-4F4A-A1F3-CD85600C9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94062"/>
            <a:ext cx="9217024" cy="1431925"/>
          </a:xfrm>
        </p:spPr>
        <p:txBody>
          <a:bodyPr/>
          <a:lstStyle/>
          <a:p>
            <a:pPr algn="ctr"/>
            <a:r>
              <a:rPr lang="el-GR" sz="4000" dirty="0"/>
              <a:t>Ζωγράφοι</a:t>
            </a:r>
            <a:r>
              <a:rPr lang="el-GR" sz="4000" dirty="0" smtClean="0"/>
              <a:t>,</a:t>
            </a:r>
            <a:r>
              <a:rPr lang="en-US" sz="4000" dirty="0" smtClean="0"/>
              <a:t> </a:t>
            </a:r>
            <a:r>
              <a:rPr lang="el-GR" sz="4000" dirty="0" smtClean="0"/>
              <a:t>έγχρωμες κουκίδες</a:t>
            </a:r>
            <a:br>
              <a:rPr lang="el-GR" sz="4000" dirty="0" smtClean="0"/>
            </a:br>
            <a:r>
              <a:rPr lang="el-GR" sz="4000" b="0" dirty="0" smtClean="0"/>
              <a:t>(πουαντιγισμός)</a:t>
            </a:r>
            <a:endParaRPr lang="el-GR" sz="4000" b="0" dirty="0"/>
          </a:p>
        </p:txBody>
      </p:sp>
      <p:pic>
        <p:nvPicPr>
          <p:cNvPr id="4098" name="Picture 2" descr="Πουαντιγισμός - History of Art">
            <a:extLst>
              <a:ext uri="{FF2B5EF4-FFF2-40B4-BE49-F238E27FC236}">
                <a16:creationId xmlns:a16="http://schemas.microsoft.com/office/drawing/2014/main" xmlns="" id="{D3275911-6DB9-4C75-9971-2BD5BC8EA2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702851"/>
            <a:ext cx="5655607" cy="38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Ζωγραφικη και χρηση χρωματων: Georges Seurat | xromata.com">
            <a:extLst>
              <a:ext uri="{FF2B5EF4-FFF2-40B4-BE49-F238E27FC236}">
                <a16:creationId xmlns:a16="http://schemas.microsoft.com/office/drawing/2014/main" xmlns="" id="{37269271-63C2-42AF-96C9-AC5DD056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7" y="1740420"/>
            <a:ext cx="2562371" cy="416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834636" y="6381328"/>
            <a:ext cx="3384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https://commons.wikimedia.org/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167361" y="5904274"/>
            <a:ext cx="6137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Georges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Seurat (1859-1891)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5608" y="5602684"/>
            <a:ext cx="56235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dirty="0">
                <a:solidFill>
                  <a:srgbClr val="474747"/>
                </a:solidFill>
                <a:latin typeface="Arial" panose="020B0604020202020204" pitchFamily="34" charset="0"/>
              </a:rPr>
              <a:t>Ένα κυριακάτικο απόγευμα στο νησί της Γκραντ Ζατ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21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5091" y="1038169"/>
            <a:ext cx="10369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Έστω η μέση απόσταση των κουκίδων </a:t>
            </a:r>
            <a:r>
              <a:rPr lang="en-US" sz="2400" dirty="0" smtClean="0"/>
              <a:t>D ≈ 2.0 mm</a:t>
            </a:r>
            <a:r>
              <a:rPr lang="el-GR" sz="2400" dirty="0" smtClean="0"/>
              <a:t> και η διάμετρος της κόρης του οφθαλμού </a:t>
            </a:r>
            <a:r>
              <a:rPr lang="en-US" sz="2400" dirty="0" smtClean="0"/>
              <a:t>d </a:t>
            </a:r>
            <a:r>
              <a:rPr lang="en-US" sz="2400" dirty="0"/>
              <a:t>≈ </a:t>
            </a:r>
            <a:r>
              <a:rPr lang="en-US" sz="2400" dirty="0" smtClean="0"/>
              <a:t>1.5 </a:t>
            </a:r>
            <a:r>
              <a:rPr lang="en-US" sz="2400" dirty="0"/>
              <a:t>mm</a:t>
            </a:r>
            <a:r>
              <a:rPr lang="el-GR" sz="2400" dirty="0"/>
              <a:t> </a:t>
            </a:r>
            <a:r>
              <a:rPr lang="en-US" sz="2400" dirty="0" smtClean="0"/>
              <a:t>.</a:t>
            </a:r>
          </a:p>
          <a:p>
            <a:r>
              <a:rPr lang="el-GR" sz="2400" dirty="0" smtClean="0"/>
              <a:t>Πόση είναι η απόσταση παρατήρησςη πέρα από την οποία δεν ξεχωρίζουν οι διακριτές κουκίδες του πίνακα;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935760" y="223164"/>
            <a:ext cx="38988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/>
              <a:t>πουαντιγισμός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t="45334" r="32235" b="22848"/>
          <a:stretch/>
        </p:blipFill>
        <p:spPr>
          <a:xfrm>
            <a:off x="5950186" y="2408709"/>
            <a:ext cx="5184576" cy="180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9376" y="3090846"/>
                <a:ext cx="4549451" cy="63504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l-GR" sz="2400" dirty="0"/>
                  <a:t>Κριτήριο </a:t>
                </a:r>
                <a:r>
                  <a:rPr lang="en-US" sz="2400" dirty="0" smtClean="0"/>
                  <a:t>Rayleigh</a:t>
                </a:r>
                <a:r>
                  <a:rPr lang="el-GR" sz="2400" dirty="0" smtClean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l-GR" sz="2400">
                        <a:latin typeface="Cambria Math" panose="02040503050406030204" pitchFamily="18" charset="0"/>
                      </a:rPr>
                      <m:t>=1.22</m:t>
                    </m:r>
                    <m: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l-G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3090846"/>
                <a:ext cx="4549451" cy="63504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6780" y="4848920"/>
                <a:ext cx="8496944" cy="1460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2400" dirty="0" smtClean="0"/>
                  <a:t>Οι κουκίδες ξεχωρίζουν αν θ &gt; θ</a:t>
                </a:r>
                <a:r>
                  <a:rPr lang="en-US" sz="2400" baseline="-25000" dirty="0" smtClean="0"/>
                  <a:t>R </a:t>
                </a:r>
                <a:endParaRPr lang="en-US" sz="2400" dirty="0" smtClean="0"/>
              </a:p>
              <a:p>
                <a:pPr>
                  <a:lnSpc>
                    <a:spcPct val="150000"/>
                  </a:lnSpc>
                </a:pPr>
                <a:r>
                  <a:rPr lang="el-GR" sz="2400" dirty="0" smtClean="0"/>
                  <a:t>Οριακά διακριτές κουκίδες : </a:t>
                </a:r>
                <a14:m>
                  <m:oMath xmlns:m="http://schemas.openxmlformats.org/officeDocument/2006/math">
                    <m:r>
                      <a:rPr lang="el-GR" sz="2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l-G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sz="2400">
                        <a:latin typeface="Cambria Math" panose="02040503050406030204" pitchFamily="18" charset="0"/>
                      </a:rPr>
                      <m:t>1.22</m:t>
                    </m:r>
                    <m:f>
                      <m:fPr>
                        <m:ctrlPr>
                          <a:rPr lang="el-G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el-GR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1.22 </m:t>
                        </m:r>
                        <m: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80" y="4848920"/>
                <a:ext cx="8496944" cy="1460400"/>
              </a:xfrm>
              <a:prstGeom prst="rect">
                <a:avLst/>
              </a:prstGeom>
              <a:blipFill rotWithShape="0">
                <a:blip r:embed="rId4"/>
                <a:stretch>
                  <a:fillRect l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72064" y="4221088"/>
                <a:ext cx="3446393" cy="62600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𝜀𝜑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→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064" y="4221088"/>
                <a:ext cx="3446393" cy="62600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/>
          <p:cNvSpPr/>
          <p:nvPr/>
        </p:nvSpPr>
        <p:spPr bwMode="auto">
          <a:xfrm>
            <a:off x="8906172" y="5190988"/>
            <a:ext cx="214164" cy="1440160"/>
          </a:xfrm>
          <a:prstGeom prst="leftBrace">
            <a:avLst>
              <a:gd name="adj1" fmla="val 81085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normalizeH="0" baseline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64353" y="5006322"/>
            <a:ext cx="208743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r>
              <a:rPr lang="el-GR" baseline="-25000" dirty="0" smtClean="0"/>
              <a:t>μπλε</a:t>
            </a:r>
            <a:r>
              <a:rPr lang="el-GR" dirty="0" smtClean="0"/>
              <a:t> → </a:t>
            </a:r>
            <a:r>
              <a:rPr lang="en-US" dirty="0" smtClean="0"/>
              <a:t>L = 6.1 m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64352" y="5659380"/>
            <a:ext cx="2227854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λ</a:t>
            </a:r>
            <a:r>
              <a:rPr lang="el-GR" baseline="-25000" dirty="0" smtClean="0">
                <a:solidFill>
                  <a:schemeClr val="accent6">
                    <a:lumMod val="50000"/>
                  </a:schemeClr>
                </a:solidFill>
              </a:rPr>
              <a:t>κιτρινο</a:t>
            </a: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 →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 = </a:t>
            </a: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4.5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m</a:t>
            </a: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64353" y="6408169"/>
            <a:ext cx="227498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r>
              <a:rPr lang="el-GR" baseline="-25000" dirty="0" smtClean="0"/>
              <a:t>κοκκινο</a:t>
            </a:r>
            <a:r>
              <a:rPr lang="el-GR" dirty="0" smtClean="0"/>
              <a:t> → </a:t>
            </a:r>
            <a:r>
              <a:rPr lang="en-US" dirty="0" smtClean="0"/>
              <a:t>L = </a:t>
            </a:r>
            <a:r>
              <a:rPr lang="el-GR" dirty="0" smtClean="0"/>
              <a:t>3.5</a:t>
            </a:r>
            <a:r>
              <a:rPr lang="en-US" dirty="0" smtClean="0"/>
              <a:t> m</a:t>
            </a:r>
            <a:r>
              <a:rPr lang="el-G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9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4566064"/>
            <a:ext cx="2943225" cy="1914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4539086"/>
            <a:ext cx="2851814" cy="2194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64" y="4417166"/>
            <a:ext cx="2905125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097" y="764704"/>
            <a:ext cx="6981263" cy="35337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23592" y="836712"/>
            <a:ext cx="2304256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</a:t>
            </a:r>
            <a:r>
              <a:rPr lang="en-US" sz="1600" dirty="0" smtClean="0">
                <a:solidFill>
                  <a:schemeClr val="bg1"/>
                </a:solidFill>
              </a:rPr>
              <a:t>://www.toppr.com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xmlns="" id="{350AEEE0-C821-4151-9CD5-AF509D276E48}"/>
              </a:ext>
            </a:extLst>
          </p:cNvPr>
          <p:cNvSpPr txBox="1">
            <a:spLocks/>
          </p:cNvSpPr>
          <p:nvPr/>
        </p:nvSpPr>
        <p:spPr>
          <a:xfrm>
            <a:off x="1055440" y="-30701"/>
            <a:ext cx="10058400" cy="769441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l-GR" kern="0" dirty="0" smtClean="0"/>
              <a:t>Μέτωπα Κύματος</a:t>
            </a:r>
            <a:r>
              <a:rPr lang="en-US" kern="0" dirty="0" smtClean="0"/>
              <a:t> - </a:t>
            </a:r>
            <a:r>
              <a:rPr lang="el-GR" kern="0" dirty="0" smtClean="0"/>
              <a:t>κατηγορίες</a:t>
            </a:r>
          </a:p>
        </p:txBody>
      </p:sp>
    </p:spTree>
    <p:extLst>
      <p:ext uri="{BB962C8B-B14F-4D97-AF65-F5344CB8AC3E}">
        <p14:creationId xmlns:p14="http://schemas.microsoft.com/office/powerpoint/2010/main" val="253227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AF6F259-CB5C-4AE4-A036-1A62E3A20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116632"/>
            <a:ext cx="7825680" cy="1431925"/>
          </a:xfrm>
        </p:spPr>
        <p:txBody>
          <a:bodyPr/>
          <a:lstStyle/>
          <a:p>
            <a:pPr algn="ctr"/>
            <a:r>
              <a:rPr lang="en-US" dirty="0"/>
              <a:t>Poisson/</a:t>
            </a:r>
            <a:r>
              <a:rPr lang="en-US" dirty="0" err="1"/>
              <a:t>Arago</a:t>
            </a:r>
            <a:r>
              <a:rPr lang="en-US" dirty="0"/>
              <a:t> spot (1820)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04" y="1844824"/>
            <a:ext cx="7848872" cy="39745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9536" y="5875482"/>
            <a:ext cx="354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https://arxiv.org/pdf/2403.20087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264" y="2132856"/>
            <a:ext cx="3287688" cy="328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1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A319E89-5DBB-4A3A-9D56-75616781B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Άνοιγμα - </a:t>
            </a:r>
            <a:r>
              <a:rPr lang="en-US" dirty="0"/>
              <a:t>Resolution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90C00DFA-195A-4543-9430-508DE5056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161422"/>
            <a:ext cx="7543800" cy="375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595" t="12201" r="21650" b="4501"/>
          <a:stretch/>
        </p:blipFill>
        <p:spPr>
          <a:xfrm>
            <a:off x="1487489" y="66248"/>
            <a:ext cx="9110967" cy="6492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42844" y="6453336"/>
            <a:ext cx="842962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LTPro-Roman"/>
              </a:rPr>
              <a:t>College Physics 4e</a:t>
            </a:r>
            <a:r>
              <a:rPr lang="en-US" sz="1600" b="1" dirty="0">
                <a:latin typeface="TimesLTPro-Roman"/>
              </a:rPr>
              <a:t>,</a:t>
            </a:r>
            <a:r>
              <a:rPr lang="en-US" sz="1600" dirty="0">
                <a:latin typeface="TimesLTPro-Roman"/>
              </a:rPr>
              <a:t> R. Knight, B. Jones, S. Field, Pearson ed. ; </a:t>
            </a:r>
            <a:r>
              <a:rPr lang="en-US" sz="1600" dirty="0"/>
              <a:t>ISBN 10: 0-134-60903-4</a:t>
            </a:r>
          </a:p>
        </p:txBody>
      </p:sp>
    </p:spTree>
    <p:extLst>
      <p:ext uri="{BB962C8B-B14F-4D97-AF65-F5344CB8AC3E}">
        <p14:creationId xmlns:p14="http://schemas.microsoft.com/office/powerpoint/2010/main" val="9668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13" t="10800" r="6295" b="13601"/>
          <a:stretch/>
        </p:blipFill>
        <p:spPr>
          <a:xfrm>
            <a:off x="74592" y="548680"/>
            <a:ext cx="12070080" cy="5793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3512" y="6384081"/>
            <a:ext cx="940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LTPro-Roman"/>
              </a:rPr>
              <a:t>College Physics 4e</a:t>
            </a:r>
            <a:r>
              <a:rPr lang="en-US" b="1" dirty="0">
                <a:latin typeface="TimesLTPro-Roman"/>
              </a:rPr>
              <a:t>,</a:t>
            </a:r>
            <a:r>
              <a:rPr lang="en-US" dirty="0">
                <a:latin typeface="TimesLTPro-Roman"/>
              </a:rPr>
              <a:t> R. Knight, B. Jones, S. Field, Pearson ed. ; </a:t>
            </a:r>
            <a:r>
              <a:rPr lang="en-US" dirty="0"/>
              <a:t>ISBN 10: 0-134-60903-4</a:t>
            </a:r>
          </a:p>
        </p:txBody>
      </p:sp>
    </p:spTree>
    <p:extLst>
      <p:ext uri="{BB962C8B-B14F-4D97-AF65-F5344CB8AC3E}">
        <p14:creationId xmlns:p14="http://schemas.microsoft.com/office/powerpoint/2010/main" val="58614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92BD533-9A97-4EBC-9B0E-79A774629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Συμβολή, Περίθλαση - Ερωτήσεις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9167D102-8F3C-4589-9B55-273EA4FD8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Στο πείραμα </a:t>
            </a:r>
            <a:r>
              <a:rPr lang="en-US" dirty="0"/>
              <a:t>Young </a:t>
            </a:r>
            <a:r>
              <a:rPr lang="el-GR" dirty="0"/>
              <a:t>αν οι δυο σχισμές φωτίζονταν με κόκκινο φως οι κροσσοί θα ήταν πυκνότεροι ή αραιότεροι από ότι εάν ο φωτισμός της ίδιας διάταξης γινόταν με μπλε φως ;</a:t>
            </a:r>
          </a:p>
          <a:p>
            <a:r>
              <a:rPr lang="el-GR" dirty="0"/>
              <a:t>Στο πείραμα </a:t>
            </a:r>
            <a:r>
              <a:rPr lang="en-US" dirty="0"/>
              <a:t>Young </a:t>
            </a:r>
            <a:r>
              <a:rPr lang="el-GR" dirty="0"/>
              <a:t>χρησιμοποιείται λευκό φως τι ακριβώς θα παρατηρηθεί στο τελικό </a:t>
            </a:r>
            <a:r>
              <a:rPr lang="el-GR" dirty="0" err="1"/>
              <a:t>πέτασμα</a:t>
            </a:r>
            <a:r>
              <a:rPr lang="el-GR" dirty="0"/>
              <a:t> ;</a:t>
            </a:r>
          </a:p>
        </p:txBody>
      </p:sp>
    </p:spTree>
    <p:extLst>
      <p:ext uri="{BB962C8B-B14F-4D97-AF65-F5344CB8AC3E}">
        <p14:creationId xmlns:p14="http://schemas.microsoft.com/office/powerpoint/2010/main" val="425535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20DF18E-7C64-43E4-B3C2-D19B00587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555" y="85857"/>
            <a:ext cx="4945360" cy="830997"/>
          </a:xfrm>
        </p:spPr>
        <p:txBody>
          <a:bodyPr wrap="square">
            <a:spAutoFit/>
          </a:bodyPr>
          <a:lstStyle/>
          <a:p>
            <a:pPr algn="ctr"/>
            <a:r>
              <a:rPr lang="el-GR" sz="4800" dirty="0"/>
              <a:t>Πείραμα </a:t>
            </a:r>
            <a:r>
              <a:rPr lang="en-US" sz="4800" dirty="0"/>
              <a:t>Young</a:t>
            </a:r>
            <a:endParaRPr lang="el-GR" sz="4800" dirty="0"/>
          </a:p>
        </p:txBody>
      </p:sp>
      <p:pic>
        <p:nvPicPr>
          <p:cNvPr id="1026" name="Picture 2" descr="White Light Interferometry - Nanoscience Instruments">
            <a:extLst>
              <a:ext uri="{FF2B5EF4-FFF2-40B4-BE49-F238E27FC236}">
                <a16:creationId xmlns:a16="http://schemas.microsoft.com/office/drawing/2014/main" xmlns="" id="{6AAAF4A5-77F6-4882-9441-933DABBB11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5" y="1072732"/>
            <a:ext cx="4344887" cy="577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3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2C00AA3-10D8-45E1-AE68-F1040CF2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Συμβολή, Περίθλαση - Ερωτήσεις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A2C866A-FB75-46AE-961B-439723DCE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7543800" cy="4328120"/>
          </a:xfrm>
        </p:spPr>
        <p:txBody>
          <a:bodyPr/>
          <a:lstStyle/>
          <a:p>
            <a:r>
              <a:rPr lang="el-GR" dirty="0"/>
              <a:t>Τι συμβαίνει στο πείραμα </a:t>
            </a:r>
            <a:r>
              <a:rPr lang="en-US" dirty="0"/>
              <a:t>Young</a:t>
            </a:r>
            <a:r>
              <a:rPr lang="el-GR" dirty="0"/>
              <a:t> όταν οι δυο σχισμές απομακρύνονται μεταξύ τους ; Πως μεταβάλλονται οι κροσσοί ;</a:t>
            </a:r>
          </a:p>
          <a:p>
            <a:r>
              <a:rPr lang="el-GR" dirty="0"/>
              <a:t>Το μπλε φως προκαλεί μικρότερη ή μεγαλύτερη περίθλαση από κάθε άλλο ορατό φως ;</a:t>
            </a:r>
          </a:p>
          <a:p>
            <a:r>
              <a:rPr lang="el-GR" dirty="0"/>
              <a:t>Ο ήχος υφίσταται το φαινόμενο της περίθλασης ή όχι ; της συμβολής ;  </a:t>
            </a:r>
          </a:p>
          <a:p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n-US" dirty="0"/>
              <a:t> 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7587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8191D8A-356B-47CF-8FB7-CCDC1DB3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Συμβολή, Περίθλαση - Ερωτήσεις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20603EE0-0934-4BA3-8BC3-89802927F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981200"/>
            <a:ext cx="7825680" cy="4114800"/>
          </a:xfrm>
        </p:spPr>
        <p:txBody>
          <a:bodyPr/>
          <a:lstStyle/>
          <a:p>
            <a:r>
              <a:rPr lang="el-GR" dirty="0"/>
              <a:t>Γιατί σε συνηθισμένο γυαλί δεν παρουσιάζονται χρώματα από συμβολή ;</a:t>
            </a:r>
          </a:p>
          <a:p>
            <a:r>
              <a:rPr lang="el-GR" dirty="0"/>
              <a:t>Ποιος ο λόγος που οι συνηθισμένες φωτεινές πηγές δεν παρουσιάζουν φαινόμενα περίθλασης ;</a:t>
            </a:r>
          </a:p>
          <a:p>
            <a:r>
              <a:rPr lang="el-GR" dirty="0"/>
              <a:t>Έστω ότι το πείραμα </a:t>
            </a:r>
            <a:r>
              <a:rPr lang="en-US" dirty="0"/>
              <a:t>Young</a:t>
            </a:r>
            <a:r>
              <a:rPr lang="el-GR" dirty="0"/>
              <a:t> συμβαίνει μέσα στο νερό, τι παρατηρείτε ; </a:t>
            </a:r>
          </a:p>
        </p:txBody>
      </p:sp>
    </p:spTree>
    <p:extLst>
      <p:ext uri="{BB962C8B-B14F-4D97-AF65-F5344CB8AC3E}">
        <p14:creationId xmlns:p14="http://schemas.microsoft.com/office/powerpoint/2010/main" val="23768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75E0549-85C8-476E-BCDB-A7251E0DD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Συμβολή, Περίθλαση - Ερωτήσεις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DD45594A-067E-43CB-9EC7-373F2B0EF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988840"/>
            <a:ext cx="11377264" cy="4114800"/>
          </a:xfrm>
        </p:spPr>
        <p:txBody>
          <a:bodyPr/>
          <a:lstStyle/>
          <a:p>
            <a:r>
              <a:rPr lang="el-GR" dirty="0"/>
              <a:t>Τι χρώμα εμφανίζεται να έχει η επιφάνεια σαπουνόφουσκας όταν φωτίζεται με λευκό φως και το πάχος του στρώματος εξουδετερώνει το πράσινο φως ;</a:t>
            </a:r>
          </a:p>
          <a:p>
            <a:r>
              <a:rPr lang="el-GR" dirty="0"/>
              <a:t>Στις σκοτεινές περιοχές της συμβολής τι γίνεται με την ενέργεια ; Πως κατανέμεται </a:t>
            </a:r>
            <a:r>
              <a:rPr lang="el-GR" dirty="0" smtClean="0"/>
              <a:t>;</a:t>
            </a:r>
          </a:p>
          <a:p>
            <a:r>
              <a:rPr lang="el-GR" dirty="0"/>
              <a:t> </a:t>
            </a:r>
            <a:r>
              <a:rPr lang="el-GR" dirty="0" smtClean="0"/>
              <a:t>Πού μπορεί να οφείλεται το μωβ χρώμα φακού με αντιανακλαστική επίστρωση ; Οι φωτογραφίες που λαμβάνονται με τέοιο φακό θα έχουν άραγε μωβ απόχρωση;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87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6600" dirty="0"/>
              <a:t>Ευχαριστώ πολύ</a:t>
            </a:r>
          </a:p>
          <a:p>
            <a:pPr algn="ctr">
              <a:buNone/>
            </a:pPr>
            <a:r>
              <a:rPr lang="el-GR" sz="6600" dirty="0"/>
              <a:t> για</a:t>
            </a:r>
          </a:p>
          <a:p>
            <a:pPr algn="ctr">
              <a:buNone/>
            </a:pPr>
            <a:r>
              <a:rPr lang="el-GR" sz="6600" dirty="0"/>
              <a:t> την προσοχή σας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94" t="31800" r="50787" b="32500"/>
          <a:stretch/>
        </p:blipFill>
        <p:spPr>
          <a:xfrm>
            <a:off x="623392" y="1988840"/>
            <a:ext cx="5544616" cy="3672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5400" y="5805264"/>
            <a:ext cx="5093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https://doi.org/10.1016/B978-0-120-59858-8.X5001-8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080" y="1967494"/>
            <a:ext cx="4915642" cy="3693754"/>
          </a:xfrm>
          <a:prstGeom prst="rect">
            <a:avLst/>
          </a:prstGeom>
        </p:spPr>
      </p:pic>
      <p:sp>
        <p:nvSpPr>
          <p:cNvPr id="13" name="Τίτλος 1">
            <a:extLst>
              <a:ext uri="{FF2B5EF4-FFF2-40B4-BE49-F238E27FC236}">
                <a16:creationId xmlns:a16="http://schemas.microsoft.com/office/drawing/2014/main" xmlns="" id="{350AEEE0-C821-4151-9CD5-AF509D276E48}"/>
              </a:ext>
            </a:extLst>
          </p:cNvPr>
          <p:cNvSpPr txBox="1">
            <a:spLocks/>
          </p:cNvSpPr>
          <p:nvPr/>
        </p:nvSpPr>
        <p:spPr>
          <a:xfrm>
            <a:off x="983432" y="260648"/>
            <a:ext cx="10441160" cy="144655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l-GR" kern="0" dirty="0" smtClean="0"/>
              <a:t>Σε μεγάλη απόσταση από την πηγή:</a:t>
            </a:r>
          </a:p>
          <a:p>
            <a:pPr algn="ctr"/>
            <a:r>
              <a:rPr lang="el-GR" kern="0" dirty="0" smtClean="0"/>
              <a:t>Επίπεδα κύματα</a:t>
            </a:r>
          </a:p>
        </p:txBody>
      </p:sp>
    </p:spTree>
    <p:extLst>
      <p:ext uri="{BB962C8B-B14F-4D97-AF65-F5344CB8AC3E}">
        <p14:creationId xmlns:p14="http://schemas.microsoft.com/office/powerpoint/2010/main" val="6794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81953" y="5301208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By Oleg </a:t>
            </a:r>
            <a:r>
              <a:rPr lang="en-US" sz="1600" dirty="0" err="1"/>
              <a:t>Alexandrov</a:t>
            </a:r>
            <a:r>
              <a:rPr lang="en-US" sz="1600" dirty="0"/>
              <a:t> - self-made with MATLAB, Public Domain, https://commons.wikimedia.org/w/index.php?curid=3135623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6812" y="361577"/>
            <a:ext cx="329029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7688" y="620688"/>
            <a:ext cx="56685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 smtClean="0"/>
              <a:t>Διέλευση από φακό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34831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8FA8F3C-C416-479B-8B33-7EBE36C6E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 Συμβολή κυμάτων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91AE20C-3860-48F9-892C-D518F563B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Το φαινόμενο της συμβολής βασίζεται στην</a:t>
            </a:r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r>
              <a:rPr lang="el-GR" dirty="0"/>
              <a:t>Αρχή της ανεξαρτησίας των κινήσεων</a:t>
            </a:r>
          </a:p>
          <a:p>
            <a:pPr marL="0" indent="0" algn="ctr">
              <a:buNone/>
            </a:pPr>
            <a:r>
              <a:rPr lang="el-GR" dirty="0"/>
              <a:t> ή </a:t>
            </a:r>
          </a:p>
          <a:p>
            <a:pPr marL="0" indent="0" algn="ctr">
              <a:buNone/>
            </a:pPr>
            <a:r>
              <a:rPr lang="el-GR" dirty="0"/>
              <a:t>στην αρχή της γραμμικής επαλληλίας.</a:t>
            </a:r>
          </a:p>
        </p:txBody>
      </p:sp>
    </p:spTree>
    <p:extLst>
      <p:ext uri="{BB962C8B-B14F-4D97-AF65-F5344CB8AC3E}">
        <p14:creationId xmlns:p14="http://schemas.microsoft.com/office/powerpoint/2010/main" val="2735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1">
  <a:themeElements>
    <a:clrScheme name="Αναλαμπή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Αναλαμπή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Αναλαμπή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7598</TotalTime>
  <Words>1533</Words>
  <Application>Microsoft Office PowerPoint</Application>
  <PresentationFormat>Widescreen</PresentationFormat>
  <Paragraphs>222</Paragraphs>
  <Slides>69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Cambria Math</vt:lpstr>
      <vt:lpstr>Helvetica Neue</vt:lpstr>
      <vt:lpstr>Tahoma</vt:lpstr>
      <vt:lpstr>Times New Roman</vt:lpstr>
      <vt:lpstr>TimesLTPro-Roman</vt:lpstr>
      <vt:lpstr>Wingdings</vt:lpstr>
      <vt:lpstr>Θέμα1</vt:lpstr>
      <vt:lpstr>       ΣΥΜΒΟΛΗ - ΠΕΡΙΘΛΑΣΗ                 ΦΩΤΟΣ  </vt:lpstr>
      <vt:lpstr>Φως - Κύμα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Συμβολή κυμάτων</vt:lpstr>
      <vt:lpstr>Συμβολή κυμάτων</vt:lpstr>
      <vt:lpstr>Συμβολή κυμάτων  (κίνηση επί ευθείας)</vt:lpstr>
      <vt:lpstr>Συμβολή κυμάτων</vt:lpstr>
      <vt:lpstr>Απομάκρυνση σημαίνει : </vt:lpstr>
      <vt:lpstr>Συμβολή κυμάτων</vt:lpstr>
      <vt:lpstr>Αποτέλεσμα συμβολής κυμάτων</vt:lpstr>
      <vt:lpstr>PowerPoint Presentation</vt:lpstr>
      <vt:lpstr>Συμβολή κυμάτων</vt:lpstr>
      <vt:lpstr>Συμβολή κυμάτων σε υδάτινη επιφάνεια</vt:lpstr>
      <vt:lpstr>Συμβολή φωτεινών κυμάτων</vt:lpstr>
      <vt:lpstr>Κατηγορίες Συμβολής Φωτεινών Κυμάτων</vt:lpstr>
      <vt:lpstr>Διαχωρισμός μετώπου</vt:lpstr>
      <vt:lpstr>Πείραμα Young (1801)</vt:lpstr>
      <vt:lpstr>Πειραματική διάταξη</vt:lpstr>
      <vt:lpstr>Πείραμα Young</vt:lpstr>
      <vt:lpstr>Πείραμα Young</vt:lpstr>
      <vt:lpstr>Συνθήκες Συμβολής (δημιουργία ευκρινούς &amp; σταθερού προτύπου συμβολής)</vt:lpstr>
      <vt:lpstr>Πείραμα Young (διάταξη)</vt:lpstr>
      <vt:lpstr>Πείραμα Young (διάταξη)</vt:lpstr>
      <vt:lpstr>Πείραμα Young (υπολογισμοί)</vt:lpstr>
      <vt:lpstr>Διερεύνηση σχέσης</vt:lpstr>
      <vt:lpstr>Πείραμα Young (θέσεις κροσσών)</vt:lpstr>
      <vt:lpstr>PowerPoint Presentation</vt:lpstr>
      <vt:lpstr>PowerPoint Presentation</vt:lpstr>
      <vt:lpstr>Διαχωρισμός πλάτους</vt:lpstr>
      <vt:lpstr>Χρώματα από συμβολή</vt:lpstr>
      <vt:lpstr>Λεπτά υμένια,  χρώματα από συμβολή</vt:lpstr>
      <vt:lpstr>Λεπτά υμένια,  χρώματα από συμβολή</vt:lpstr>
      <vt:lpstr>Αντιανακλαστικές επιφάνειες φακών</vt:lpstr>
      <vt:lpstr>PowerPoint Presentation</vt:lpstr>
      <vt:lpstr>Οφθαλμικά κρύσταλλα, επιστρώσεις</vt:lpstr>
      <vt:lpstr>PowerPoint Presentation</vt:lpstr>
      <vt:lpstr>PowerPoint Presentation</vt:lpstr>
      <vt:lpstr>Περίθλαση φωτός</vt:lpstr>
      <vt:lpstr>Εικόνες Περίθλασης</vt:lpstr>
      <vt:lpstr>Αρχή Huygens,  Μέτωπα κύματος </vt:lpstr>
      <vt:lpstr>Περίθλαση φωτός</vt:lpstr>
      <vt:lpstr>Περίθλαση - Άνοιγμα</vt:lpstr>
      <vt:lpstr>Laser – κυκλικό άνοιγμα</vt:lpstr>
      <vt:lpstr>Περίθλαση  Δίσκος του Airy</vt:lpstr>
      <vt:lpstr>PowerPoint Presentation</vt:lpstr>
      <vt:lpstr>PowerPoint Presentation</vt:lpstr>
      <vt:lpstr>Δίσκος του Airy</vt:lpstr>
      <vt:lpstr>Περίθλαση, Δίσκοι του Airy</vt:lpstr>
      <vt:lpstr>Δίσκοι Airy –  Διακριτικό όριο</vt:lpstr>
      <vt:lpstr>Συνθήκη Rayleigh</vt:lpstr>
      <vt:lpstr>Κριτήριο Rayleigh</vt:lpstr>
      <vt:lpstr>PowerPoint Presentation</vt:lpstr>
      <vt:lpstr>Ζωγράφοι, έγχρωμες κουκίδες (πουαντιγισμός)</vt:lpstr>
      <vt:lpstr>PowerPoint Presentation</vt:lpstr>
      <vt:lpstr>Poisson/Arago spot (1820)</vt:lpstr>
      <vt:lpstr>Άνοιγμα - Resolution</vt:lpstr>
      <vt:lpstr>PowerPoint Presentation</vt:lpstr>
      <vt:lpstr>PowerPoint Presentation</vt:lpstr>
      <vt:lpstr>Συμβολή, Περίθλαση - Ερωτήσεις </vt:lpstr>
      <vt:lpstr>Πείραμα Young</vt:lpstr>
      <vt:lpstr>Συμβολή, Περίθλαση - Ερωτήσεις </vt:lpstr>
      <vt:lpstr>Συμβολή, Περίθλαση - Ερωτήσεις </vt:lpstr>
      <vt:lpstr>Συμβολή, Περίθλαση - Ερωτήσεις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ΣΥΜΒΟΛΗ - ΠΕΡΙΘΛΑΣΗ                 ΦΩΤΟΣ</dc:title>
  <dc:creator>Konstantinos Vassos</dc:creator>
  <cp:lastModifiedBy>Microsoft account</cp:lastModifiedBy>
  <cp:revision>92</cp:revision>
  <dcterms:created xsi:type="dcterms:W3CDTF">2020-05-09T21:11:01Z</dcterms:created>
  <dcterms:modified xsi:type="dcterms:W3CDTF">2025-05-26T07:32:42Z</dcterms:modified>
</cp:coreProperties>
</file>