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00" r:id="rId2"/>
    <p:sldMasterId id="2147484012" r:id="rId3"/>
    <p:sldMasterId id="2147484024" r:id="rId4"/>
  </p:sldMasterIdLst>
  <p:notesMasterIdLst>
    <p:notesMasterId r:id="rId39"/>
  </p:notesMasterIdLst>
  <p:sldIdLst>
    <p:sldId id="307" r:id="rId5"/>
    <p:sldId id="376" r:id="rId6"/>
    <p:sldId id="381" r:id="rId7"/>
    <p:sldId id="377" r:id="rId8"/>
    <p:sldId id="346" r:id="rId9"/>
    <p:sldId id="366" r:id="rId10"/>
    <p:sldId id="369" r:id="rId11"/>
    <p:sldId id="375" r:id="rId12"/>
    <p:sldId id="371" r:id="rId13"/>
    <p:sldId id="367" r:id="rId14"/>
    <p:sldId id="365" r:id="rId15"/>
    <p:sldId id="349" r:id="rId16"/>
    <p:sldId id="359" r:id="rId17"/>
    <p:sldId id="358" r:id="rId18"/>
    <p:sldId id="348" r:id="rId19"/>
    <p:sldId id="352" r:id="rId20"/>
    <p:sldId id="355" r:id="rId21"/>
    <p:sldId id="354" r:id="rId22"/>
    <p:sldId id="353" r:id="rId23"/>
    <p:sldId id="364" r:id="rId24"/>
    <p:sldId id="360" r:id="rId25"/>
    <p:sldId id="362" r:id="rId26"/>
    <p:sldId id="363" r:id="rId27"/>
    <p:sldId id="370" r:id="rId28"/>
    <p:sldId id="356" r:id="rId29"/>
    <p:sldId id="351" r:id="rId30"/>
    <p:sldId id="350" r:id="rId31"/>
    <p:sldId id="357" r:id="rId32"/>
    <p:sldId id="372" r:id="rId33"/>
    <p:sldId id="373" r:id="rId34"/>
    <p:sldId id="368" r:id="rId35"/>
    <p:sldId id="328" r:id="rId36"/>
    <p:sldId id="380" r:id="rId37"/>
    <p:sldId id="382" r:id="rId38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53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381261B-1C9B-4C3D-AEDB-669593730539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E84721E-CECF-435D-85EE-4EA31BE53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66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D91F92B-D0BC-4582-A2AA-C82F5D447238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39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394 w 5184"/>
                  <a:gd name="T3" fmla="*/ 3159 h 3159"/>
                  <a:gd name="T4" fmla="*/ 539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2 w 556"/>
                  <a:gd name="T5" fmla="*/ 3159 h 3159"/>
                  <a:gd name="T6" fmla="*/ 58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l-GR">
                <a:latin typeface="Tahoma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4 w 251"/>
                <a:gd name="T7" fmla="*/ 12 h 12"/>
                <a:gd name="T8" fmla="*/ 264 w 251"/>
                <a:gd name="T9" fmla="*/ 0 h 12"/>
                <a:gd name="T10" fmla="*/ 26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9652 w 251"/>
                <a:gd name="T5" fmla="*/ 12 h 12"/>
                <a:gd name="T6" fmla="*/ 19652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2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21 w 4724"/>
                  <a:gd name="T7" fmla="*/ 12 h 12"/>
                  <a:gd name="T8" fmla="*/ 4921 w 4724"/>
                  <a:gd name="T9" fmla="*/ 0 h 12"/>
                  <a:gd name="T10" fmla="*/ 492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Tahoma" charset="0"/>
                </a:endParaRPr>
              </a:p>
            </p:txBody>
          </p:sp>
        </p:grpSp>
      </p:grpSp>
      <p:sp>
        <p:nvSpPr>
          <p:cNvPr id="727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727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AAD500-F8CA-4A24-AD05-D552A0C169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2209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65BCD-6C33-49C0-866C-4246D8F6DB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4306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B18AC-3023-4A9C-A5DB-2A4E696C1A8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12324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00C64-D0C5-4E92-BC7E-D5A40A47F6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36082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A9114E8-F6BA-46CA-B43A-9C816B9B9F59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D9927FE-A54B-432D-B719-9ABA72B03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5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DDC7DCD-163B-4801-9D46-8E5B113815A3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7AB86B2-A6E6-479E-8A41-BD9B76ECD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70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24710FB-8BC0-4640-B849-BA59FF819400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6A0A44B-A50D-431F-A304-06B49A7B1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70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C380EC8-E75C-40D0-91A8-4E44C95C9AC6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138A381-3496-4C20-A7FD-F8742BD78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99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3F4AB1B-186E-49AA-9A9F-A1184A172B2C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0DEF54C-3BCE-48B0-9E8E-9F71E7536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82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EFFC573-29E0-4F41-A46A-EF93AB4C5E8E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D542318-1AAF-420C-BF16-D2F87CE15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66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55A0FB8-5F63-4DAB-811D-C5FAC91A5B6E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9C74D30-3CF3-41CD-A2BA-2B5F8F55F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3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9E563-0855-44AF-BA06-139249892BF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52503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25B858E-36DB-4E5B-AE51-5F0B7D0D84D3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8A356EA-799A-46B2-A595-FA1EB2F3F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03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2792C56-54D3-4CBA-BE70-3D50310BDCC2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CB524AA-6CDA-48C6-BB05-4ECDAE74F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78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A170969-BAFA-48FB-8E59-A4FBC6CAA72E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316C1F0-CF7B-414E-BB98-F563ABB15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5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163919F-C35F-4F99-A52B-DF8951EC1B26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C251D5B-62D0-4FC4-AB47-6C1128063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18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42C0A08-B93E-49D9-BE91-173DF5CA3640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43C943A-377D-44AB-9393-AA5FBF33F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99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199BC62-9201-4C8A-997A-D7EE116EA989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12E0702-866B-41FC-91AD-623343245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26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5653A4D-6137-4FC3-949B-8623D6B31BD2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559C26F-8F0A-4755-9D1E-522571287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9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0136661-9BB4-4AC8-B8F6-DEAEB6BBC796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109A0B1-1811-446A-A51E-9362FF867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02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4139B51-7546-457A-B247-6322EA11E066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EEEE785-824C-4980-AE38-5DDC0E517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89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6F33332-2D2A-4E1B-BE8C-09463A52BE1A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1078481-14C4-4FC2-8810-6957DFDE4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3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FCB43-0DE1-429D-9A7C-6DA790E93B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4498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344445A-A128-4C46-A501-14A7E51AB224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5C91C34-33EE-42BA-88F0-5CA2207E7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67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446C7D9-4D58-448F-9C69-6D1A0B006F05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FDD8CE8-F47F-41A9-A336-DBC4A9D50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2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F8DF01E-16A8-415C-AA47-C62111208059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6122943-084A-4F2F-BA2A-650F83373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62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B482649-88E1-408E-9780-F83D390BBFAD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3EA6399-F373-4EAD-8BDC-66C839641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34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B8D2FA6-0CAD-492A-A7A4-209B085AD99D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CA9F51D-D76F-4DAC-8C11-9EAA8394B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74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54B6070-90C4-4924-B6A0-4B0198AFE969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E84035A-C805-4277-8833-75BF17E95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56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8FAD2AD-B6D8-4DA8-8ECE-91C981C4A680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99755C7-53E1-48B9-B1A0-9E7F9A3E4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45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06BBDFB-CD3D-41B0-B076-0118379414F6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3588598-0ADF-430B-A7F0-E6F64486F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13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D7DA4BE-D48C-4A84-9F75-77BE9427F293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1DBF972-BB6D-4A84-9244-33F822419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29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B16206D-F776-45A6-9E30-7BD481132599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6250BE7-F22A-4196-BC17-CB71FF093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6DAC-313B-402D-B670-18433D3BC9A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00573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EE4A263-0744-45FA-BA99-4E8A2862E8C9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157D0AB-B4E7-4108-AF7D-3DF15C9B1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37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9C2AAE2-FB87-4973-8238-FC98C254A41F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B49F11A-5749-4802-A5E7-4AC09FC3B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04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4DBC1EE-51EC-4EEB-83AD-D868A392B2A6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1BE6B64-629C-4A6F-B665-6E029335A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6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AF5FB8B-25CC-4B08-970D-CD667CD91DCF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D5A13F1-948E-4BF0-AA2A-040A09A0C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39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2859600-8841-4FA3-B041-063E0ECA1E49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9C2FF99-86E6-453E-AC6B-2259ABE8A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34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79A2F61-5AAF-4B7F-B535-D317B780F1BD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06F52B8-0A01-4F25-9BBA-0873429EF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6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4109B-12CB-4F73-8209-10A89DA68D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3067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CFC23-65D2-4581-B259-9DE1DB73E8E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1287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AA94-DFE0-4766-A73F-1E4A00C3885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0075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356C9-A70B-420F-8BFA-B9582875499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4778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B16CB-9E65-4EA0-BE3A-E59DDDB027A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148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394 w 5184"/>
                <a:gd name="T3" fmla="*/ 3159 h 3159"/>
                <a:gd name="T4" fmla="*/ 539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82 w 556"/>
                <a:gd name="T5" fmla="*/ 3159 h 3159"/>
                <a:gd name="T6" fmla="*/ 58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2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21 w 4724"/>
                  <a:gd name="T7" fmla="*/ 12 h 12"/>
                  <a:gd name="T8" fmla="*/ 4921 w 4724"/>
                  <a:gd name="T9" fmla="*/ 0 h 12"/>
                  <a:gd name="T10" fmla="*/ 492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Tahoma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9652 w 251"/>
                  <a:gd name="T5" fmla="*/ 12 h 12"/>
                  <a:gd name="T6" fmla="*/ 19652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4 w 251"/>
                  <a:gd name="T7" fmla="*/ 12 h 12"/>
                  <a:gd name="T8" fmla="*/ 264 w 251"/>
                  <a:gd name="T9" fmla="*/ 0 h 12"/>
                  <a:gd name="T10" fmla="*/ 26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latin typeface="Tahoma" charset="0"/>
                </a:endParaRPr>
              </a:p>
            </p:txBody>
          </p:sp>
        </p:grpSp>
      </p:grpSp>
      <p:sp>
        <p:nvSpPr>
          <p:cNvPr id="716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716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16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40E441A-0DAD-4C10-AC1F-CF8EEF40077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1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6FE376FF-1EB8-421E-9FC5-FF4720C0794C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089D13F7-14AE-4885-AE3C-BAD099062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35FA1F2-6A1C-4A87-9289-5D1423F0D5B2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494E1EC-BC39-4BE2-8E3A-529A20AC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CF11C64-8334-47F8-8FC4-3E6258D704DA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6AA4E6CA-C6A9-49BD-B870-84F6086DA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jpeg"/><Relationship Id="rId4" Type="http://schemas.openxmlformats.org/officeDocument/2006/relationships/image" Target="../media/image36.png"/><Relationship Id="rId9" Type="http://schemas.openxmlformats.org/officeDocument/2006/relationships/hyperlink" Target="http://en.wikipedia.org/wiki/File:Refraction-with-soda-straw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00113" y="304800"/>
            <a:ext cx="8243887" cy="143192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Light Emission Diode</a:t>
            </a:r>
            <a:br>
              <a:rPr lang="en-US" dirty="0"/>
            </a:br>
            <a:r>
              <a:rPr lang="el-GR" dirty="0"/>
              <a:t>(</a:t>
            </a:r>
            <a:r>
              <a:rPr lang="en-US" dirty="0"/>
              <a:t>LED</a:t>
            </a:r>
            <a:r>
              <a:rPr lang="el-GR" dirty="0"/>
              <a:t>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66800" y="1981200"/>
            <a:ext cx="7321624" cy="4544144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l-GR" sz="4400" dirty="0"/>
              <a:t>Εκπομπή Φωτός από Δίοδο</a:t>
            </a:r>
            <a:endParaRPr lang="en-US" sz="4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el-GR" dirty="0"/>
              <a:t>               </a:t>
            </a:r>
            <a:r>
              <a:rPr lang="en-US" dirty="0"/>
              <a:t>       </a:t>
            </a:r>
            <a:r>
              <a:rPr lang="el-GR" dirty="0" err="1"/>
              <a:t>Καθ</a:t>
            </a:r>
            <a:r>
              <a:rPr lang="el-GR" dirty="0"/>
              <a:t>. Α. </a:t>
            </a:r>
            <a:r>
              <a:rPr lang="el-GR" dirty="0" err="1"/>
              <a:t>Αραβαντινός</a:t>
            </a:r>
            <a:endParaRPr lang="el-GR" dirty="0"/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el-GR" dirty="0" smtClean="0"/>
              <a:t>Ακ. Υπ. Μ. Καραγιάννη               </a:t>
            </a:r>
            <a:r>
              <a:rPr lang="en-US" dirty="0" smtClean="0"/>
              <a:t>       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el-GR" dirty="0" smtClean="0"/>
              <a:t>Παν</a:t>
            </a:r>
            <a:r>
              <a:rPr lang="el-GR" dirty="0"/>
              <a:t>. Δυτικής Αττικής</a:t>
            </a: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Επαφή – Δίοδος </a:t>
            </a:r>
            <a:r>
              <a:rPr lang="en-US" dirty="0"/>
              <a:t>p-n</a:t>
            </a:r>
            <a:endParaRPr lang="el-GR" dirty="0"/>
          </a:p>
        </p:txBody>
      </p:sp>
      <p:pic>
        <p:nvPicPr>
          <p:cNvPr id="53251" name="Picture 2" descr="Ημιαγωγοί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916832"/>
            <a:ext cx="8098735" cy="3756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25512" y="116632"/>
            <a:ext cx="7543800" cy="14319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Μηχανισμός λειτουργίας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84225" y="1738145"/>
            <a:ext cx="7826375" cy="4687888"/>
          </a:xfrm>
        </p:spPr>
        <p:txBody>
          <a:bodyPr/>
          <a:lstStyle/>
          <a:p>
            <a:pPr>
              <a:defRPr/>
            </a:pPr>
            <a:r>
              <a:rPr lang="el-GR" dirty="0"/>
              <a:t>Ένας ημιαγωγός όταν διαρρέεται από ηλεκτρικό ρεύμα ηλεκτρόνια του (της ζώνης αγωγιμότητας) επανασυνδέονται με οπές ηλεκτρονίων (της ζώνης σθένους) και έτσι απελευθερώνεται στο περιβάλλον ενέργεια υπό μορφή φωτός.</a:t>
            </a:r>
          </a:p>
          <a:p>
            <a:pPr>
              <a:defRPr/>
            </a:pPr>
            <a:r>
              <a:rPr lang="el-GR" dirty="0"/>
              <a:t>Το μήκος κύματος του φωτός εξαρτάται από το «διάκενο» της ενεργειακής ζώνης του ημιαγωγού.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188" y="44450"/>
            <a:ext cx="7543800" cy="1431925"/>
          </a:xfrm>
        </p:spPr>
        <p:txBody>
          <a:bodyPr/>
          <a:lstStyle/>
          <a:p>
            <a:pPr algn="ctr">
              <a:defRPr/>
            </a:pPr>
            <a:r>
              <a:rPr lang="en-US" sz="4000" dirty="0"/>
              <a:t>LED</a:t>
            </a:r>
            <a:br>
              <a:rPr lang="en-US" sz="4000" dirty="0"/>
            </a:br>
            <a:r>
              <a:rPr lang="el-GR" sz="4000" dirty="0"/>
              <a:t>Κύκλωμα λειτουργίας</a:t>
            </a:r>
          </a:p>
        </p:txBody>
      </p:sp>
      <p:pic>
        <p:nvPicPr>
          <p:cNvPr id="55299" name="Picture 2" descr="Physics of LE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"/>
          <a:stretch>
            <a:fillRect/>
          </a:stretch>
        </p:blipFill>
        <p:spPr>
          <a:xfrm>
            <a:off x="900113" y="1462088"/>
            <a:ext cx="7343775" cy="5153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388" y="-171450"/>
            <a:ext cx="8172450" cy="1431925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LED 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Γεωμετρικά χαρακτηριστικά</a:t>
            </a:r>
          </a:p>
        </p:txBody>
      </p:sp>
      <p:pic>
        <p:nvPicPr>
          <p:cNvPr id="56323" name="Θέση περιεχομένου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227138"/>
            <a:ext cx="5762625" cy="57626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07950" y="-315913"/>
            <a:ext cx="7920038" cy="1431926"/>
          </a:xfrm>
        </p:spPr>
        <p:txBody>
          <a:bodyPr/>
          <a:lstStyle/>
          <a:p>
            <a:pPr algn="ctr">
              <a:defRPr/>
            </a:pPr>
            <a:r>
              <a:rPr lang="en-US" sz="3800" dirty="0" smtClean="0"/>
              <a:t>LED: </a:t>
            </a:r>
            <a:r>
              <a:rPr lang="el-GR" sz="3800" dirty="0" smtClean="0"/>
              <a:t>Κωνική </a:t>
            </a:r>
            <a:r>
              <a:rPr lang="el-GR" sz="3800" dirty="0"/>
              <a:t>δέσμη</a:t>
            </a:r>
            <a:r>
              <a:rPr lang="en-US" sz="3800" dirty="0"/>
              <a:t> </a:t>
            </a:r>
            <a:r>
              <a:rPr lang="el-GR" sz="3800" dirty="0"/>
              <a:t>εκπομπής </a:t>
            </a:r>
          </a:p>
        </p:txBody>
      </p:sp>
      <p:pic>
        <p:nvPicPr>
          <p:cNvPr id="57347" name="Θέση περιεχομένου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836613"/>
            <a:ext cx="5238750" cy="61039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Κατηγορίες </a:t>
            </a:r>
            <a:r>
              <a:rPr lang="en-US" dirty="0"/>
              <a:t>LED</a:t>
            </a:r>
            <a:endParaRPr lang="el-GR" dirty="0"/>
          </a:p>
        </p:txBody>
      </p:sp>
      <p:pic>
        <p:nvPicPr>
          <p:cNvPr id="58371" name="Θέση περιεχομένου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16113"/>
            <a:ext cx="8283575" cy="35290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Κατηγορίες </a:t>
            </a:r>
            <a:r>
              <a:rPr lang="en-US" dirty="0"/>
              <a:t>LED</a:t>
            </a:r>
            <a:endParaRPr lang="el-GR" dirty="0"/>
          </a:p>
        </p:txBody>
      </p:sp>
      <p:pic>
        <p:nvPicPr>
          <p:cNvPr id="59395" name="Picture 2" descr="Index of /electronic-devices-and-circuits/semiconductor-diodes/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179638"/>
            <a:ext cx="2376488" cy="1347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Physics of LE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2852738"/>
            <a:ext cx="47212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Blue LED</a:t>
            </a:r>
            <a:endParaRPr lang="el-GR" dirty="0"/>
          </a:p>
        </p:txBody>
      </p:sp>
      <p:pic>
        <p:nvPicPr>
          <p:cNvPr id="60419" name="Θέση περιεχομένου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349500"/>
            <a:ext cx="7543800" cy="29051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Red – Green - Blue</a:t>
            </a:r>
            <a:endParaRPr lang="el-GR" dirty="0"/>
          </a:p>
        </p:txBody>
      </p:sp>
      <p:pic>
        <p:nvPicPr>
          <p:cNvPr id="61443" name="Picture 2" descr="Blue light-emitting diode earns three researchers Nobel Prize in physics |  Science New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133600"/>
            <a:ext cx="3240088" cy="173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Εικόνα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4021138"/>
            <a:ext cx="39100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4213" y="304800"/>
            <a:ext cx="8459787" cy="143192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2014 – Nobel Prize in Physics</a:t>
            </a:r>
            <a:endParaRPr lang="el-GR" dirty="0"/>
          </a:p>
        </p:txBody>
      </p:sp>
      <p:pic>
        <p:nvPicPr>
          <p:cNvPr id="62467" name="Picture 2" descr="Nobel Prize for Blue-Light Emitting Diodes | Hamodia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046288"/>
            <a:ext cx="3222625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Why it was time the invention of the blue LED was recognized for a Nobel  Prize – LeapFrog Ligh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2781300"/>
            <a:ext cx="36718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1763713" y="6021388"/>
            <a:ext cx="6770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600"/>
              <a:t>By Rhododendrites - Own work, CC BY-SA 4.0, https://commons.wikimedia.org/w/index.php?curid=53815991</a:t>
            </a:r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344613"/>
            <a:ext cx="5629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46263" y="307975"/>
            <a:ext cx="54752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LED  </a:t>
            </a:r>
            <a:r>
              <a:rPr lang="el-GR" sz="4000" b="1" kern="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- φωτογραφιση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188" y="0"/>
            <a:ext cx="8135937" cy="143192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Blue LED + yellow phosphor</a:t>
            </a:r>
            <a:endParaRPr lang="el-GR" dirty="0"/>
          </a:p>
        </p:txBody>
      </p:sp>
      <p:pic>
        <p:nvPicPr>
          <p:cNvPr id="63491" name="Θέση περιεχομένου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916113"/>
            <a:ext cx="8616950" cy="4249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43887" cy="1431925"/>
          </a:xfrm>
        </p:spPr>
        <p:txBody>
          <a:bodyPr/>
          <a:lstStyle/>
          <a:p>
            <a:pPr>
              <a:defRPr/>
            </a:pPr>
            <a:r>
              <a:rPr lang="en-US" dirty="0"/>
              <a:t>Blue LED + yellow phosphor</a:t>
            </a:r>
            <a:br>
              <a:rPr lang="en-US" dirty="0"/>
            </a:br>
            <a:r>
              <a:rPr lang="en-US" dirty="0"/>
              <a:t>Blue </a:t>
            </a:r>
            <a:r>
              <a:rPr lang="en-US" dirty="0" err="1"/>
              <a:t>LED+several</a:t>
            </a:r>
            <a:r>
              <a:rPr lang="en-US" dirty="0"/>
              <a:t> phosphors</a:t>
            </a:r>
            <a:endParaRPr lang="el-GR" dirty="0"/>
          </a:p>
        </p:txBody>
      </p:sp>
      <p:pic>
        <p:nvPicPr>
          <p:cNvPr id="64515" name="Θέση περιεχομένου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20675" y="2205038"/>
            <a:ext cx="9820275" cy="3325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3240087" cy="2808288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UV </a:t>
            </a:r>
            <a:r>
              <a:rPr lang="en-US" dirty="0" smtClean="0"/>
              <a:t>LED</a:t>
            </a:r>
            <a:br>
              <a:rPr lang="en-US" dirty="0" smtClean="0"/>
            </a:br>
            <a:r>
              <a:rPr lang="en-US" dirty="0" smtClean="0"/>
              <a:t>+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B,G,R) phosphors </a:t>
            </a:r>
            <a:endParaRPr lang="el-GR" dirty="0"/>
          </a:p>
        </p:txBody>
      </p:sp>
      <p:pic>
        <p:nvPicPr>
          <p:cNvPr id="65539" name="Θέση περιεχομένου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404813"/>
            <a:ext cx="3967162" cy="6446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Blue LED + Quantum dots</a:t>
            </a:r>
            <a:endParaRPr lang="el-GR" dirty="0"/>
          </a:p>
        </p:txBody>
      </p:sp>
      <p:pic>
        <p:nvPicPr>
          <p:cNvPr id="66563" name="Θέση περιεχομένου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060575"/>
            <a:ext cx="6191250" cy="40671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3413" y="188913"/>
            <a:ext cx="7969250" cy="14319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Διαχρονική εξέλιξη των </a:t>
            </a:r>
            <a:r>
              <a:rPr lang="en-US" dirty="0"/>
              <a:t>LED</a:t>
            </a:r>
            <a:endParaRPr lang="el-GR" dirty="0"/>
          </a:p>
        </p:txBody>
      </p:sp>
      <p:pic>
        <p:nvPicPr>
          <p:cNvPr id="67587" name="Θέση περιεχομένου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438" y="2205038"/>
            <a:ext cx="8837612" cy="349567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Φωτιστικές πηγές</a:t>
            </a:r>
          </a:p>
        </p:txBody>
      </p:sp>
      <p:pic>
        <p:nvPicPr>
          <p:cNvPr id="68611" name="Θέση περιεχομένου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1325" y="3116263"/>
            <a:ext cx="3067050" cy="3067050"/>
          </a:xfrm>
        </p:spPr>
      </p:pic>
      <p:pic>
        <p:nvPicPr>
          <p:cNvPr id="68612" name="Εικόνα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40068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Κόστος – Φωτεινή ροή</a:t>
            </a:r>
          </a:p>
        </p:txBody>
      </p:sp>
      <p:pic>
        <p:nvPicPr>
          <p:cNvPr id="69635" name="Picture 2" descr="LED lamp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2349500"/>
            <a:ext cx="5953125" cy="3887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6088" y="149225"/>
            <a:ext cx="8243887" cy="1431925"/>
          </a:xfrm>
        </p:spPr>
        <p:txBody>
          <a:bodyPr/>
          <a:lstStyle/>
          <a:p>
            <a:pPr>
              <a:defRPr/>
            </a:pPr>
            <a:r>
              <a:rPr lang="el-GR" dirty="0"/>
              <a:t>Απόδοση φωτιστικών πηγών</a:t>
            </a:r>
          </a:p>
        </p:txBody>
      </p:sp>
      <p:pic>
        <p:nvPicPr>
          <p:cNvPr id="70659" name="Picture 2" descr="LED Inventors Win 2014 Nobel Prize in Phys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r="2702"/>
          <a:stretch>
            <a:fillRect/>
          </a:stretch>
        </p:blipFill>
        <p:spPr>
          <a:xfrm>
            <a:off x="179388" y="1557338"/>
            <a:ext cx="8778875" cy="441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388" y="9525"/>
            <a:ext cx="8713787" cy="769938"/>
          </a:xfr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dirty="0"/>
              <a:t>Σύγκριση </a:t>
            </a:r>
            <a:r>
              <a:rPr lang="el-GR" dirty="0" smtClean="0"/>
              <a:t>φωτιστικών πηγών</a:t>
            </a:r>
            <a:endParaRPr lang="el-GR" dirty="0"/>
          </a:p>
        </p:txBody>
      </p:sp>
      <p:pic>
        <p:nvPicPr>
          <p:cNvPr id="71683" name="Θέση περιεχομένου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63" y="887413"/>
            <a:ext cx="7589837" cy="59975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Φωτιστικά </a:t>
            </a:r>
            <a:r>
              <a:rPr lang="en-US" dirty="0"/>
              <a:t>LED </a:t>
            </a:r>
            <a:r>
              <a:rPr lang="el-GR" dirty="0"/>
              <a:t>σε </a:t>
            </a:r>
            <a:br>
              <a:rPr lang="el-GR" dirty="0"/>
            </a:br>
            <a:r>
              <a:rPr lang="el-GR" dirty="0"/>
              <a:t>φωτογραφικό στούντιο</a:t>
            </a:r>
          </a:p>
        </p:txBody>
      </p:sp>
      <p:pic>
        <p:nvPicPr>
          <p:cNvPr id="72707" name="Θέση περιεχομένου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2141538"/>
            <a:ext cx="2381250" cy="2381250"/>
          </a:xfrm>
        </p:spPr>
      </p:pic>
      <p:pic>
        <p:nvPicPr>
          <p:cNvPr id="72708" name="Εικόνα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4897438"/>
            <a:ext cx="24209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Εικόνα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068638"/>
            <a:ext cx="357346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76700"/>
            <a:ext cx="59118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504" y="3933056"/>
            <a:ext cx="3521926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1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ΦΑΣΜΑ Η/Μ ΑΚΤΙΝΟΒΟΛΙΑΣ </a:t>
            </a:r>
            <a:endParaRPr lang="en-US" sz="21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grpSp>
        <p:nvGrpSpPr>
          <p:cNvPr id="45060" name="Group 8"/>
          <p:cNvGrpSpPr>
            <a:grpSpLocks/>
          </p:cNvGrpSpPr>
          <p:nvPr/>
        </p:nvGrpSpPr>
        <p:grpSpPr bwMode="auto">
          <a:xfrm>
            <a:off x="971550" y="260350"/>
            <a:ext cx="6524625" cy="3389313"/>
            <a:chOff x="971600" y="260648"/>
            <a:chExt cx="6523870" cy="3389135"/>
          </a:xfrm>
        </p:grpSpPr>
        <p:pic>
          <p:nvPicPr>
            <p:cNvPr id="45061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260648"/>
              <a:ext cx="6019814" cy="3389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2" name="TextBox 2"/>
            <p:cNvSpPr txBox="1">
              <a:spLocks noChangeArrowheads="1"/>
            </p:cNvSpPr>
            <p:nvPr/>
          </p:nvSpPr>
          <p:spPr bwMode="auto">
            <a:xfrm>
              <a:off x="971600" y="2780928"/>
              <a:ext cx="106792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/>
                <a:t>B</a:t>
              </a:r>
              <a:r>
                <a:rPr lang="en-US" altLang="en-US" sz="2000" baseline="-25000"/>
                <a:t>0</a:t>
              </a:r>
              <a:r>
                <a:rPr lang="en-US" altLang="en-US" sz="2000"/>
                <a:t>=E</a:t>
              </a:r>
              <a:r>
                <a:rPr lang="en-US" altLang="en-US" sz="2000" baseline="-25000"/>
                <a:t>0</a:t>
              </a:r>
              <a:r>
                <a:rPr lang="en-US" altLang="en-US" sz="2000"/>
                <a:t>/c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2050975" y="3068789"/>
              <a:ext cx="43333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700188" y="1875051"/>
              <a:ext cx="54762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65" name="Rectangle 6"/>
            <p:cNvSpPr>
              <a:spLocks noChangeArrowheads="1"/>
            </p:cNvSpPr>
            <p:nvPr/>
          </p:nvSpPr>
          <p:spPr bwMode="auto">
            <a:xfrm>
              <a:off x="2255920" y="1628800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400"/>
                <a:t>E</a:t>
              </a:r>
              <a:r>
                <a:rPr lang="en-US" altLang="en-US" sz="2400" baseline="-25000"/>
                <a:t>0</a:t>
              </a: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Φωτιστικά </a:t>
            </a:r>
            <a:r>
              <a:rPr lang="en-US" dirty="0"/>
              <a:t>LED </a:t>
            </a:r>
            <a:r>
              <a:rPr lang="el-GR" dirty="0"/>
              <a:t>σε </a:t>
            </a:r>
            <a:br>
              <a:rPr lang="el-GR" dirty="0"/>
            </a:br>
            <a:r>
              <a:rPr lang="el-GR" dirty="0"/>
              <a:t>φωτογραφικό στούντιο</a:t>
            </a:r>
          </a:p>
        </p:txBody>
      </p:sp>
      <p:pic>
        <p:nvPicPr>
          <p:cNvPr id="73731" name="Θέση περιεχομένου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205038"/>
            <a:ext cx="6216650" cy="414813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Φωτιστικές Πηγές </a:t>
            </a:r>
            <a:r>
              <a:rPr lang="en-US" dirty="0"/>
              <a:t>LED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Χαμηλό κόστος αγοράς</a:t>
            </a:r>
          </a:p>
          <a:p>
            <a:pPr>
              <a:defRPr/>
            </a:pPr>
            <a:r>
              <a:rPr lang="el-GR" dirty="0"/>
              <a:t>Χαμηλότερη ενεργειακή κατανάλωση</a:t>
            </a:r>
          </a:p>
          <a:p>
            <a:pPr>
              <a:defRPr/>
            </a:pPr>
            <a:r>
              <a:rPr lang="el-GR" dirty="0"/>
              <a:t>Πολύ μεγάλη διάρκεια ζωής</a:t>
            </a:r>
          </a:p>
          <a:p>
            <a:pPr>
              <a:defRPr/>
            </a:pPr>
            <a:r>
              <a:rPr lang="el-GR" dirty="0"/>
              <a:t>Άμεση απόκριση λειτουργίας</a:t>
            </a:r>
          </a:p>
          <a:p>
            <a:pPr>
              <a:defRPr/>
            </a:pPr>
            <a:r>
              <a:rPr lang="el-GR" dirty="0"/>
              <a:t>Πολύ καλή απόδοση</a:t>
            </a:r>
          </a:p>
          <a:p>
            <a:pPr>
              <a:defRPr/>
            </a:pPr>
            <a:r>
              <a:rPr lang="el-GR" dirty="0"/>
              <a:t>Ευρύ φάσμα θερμοκρασίας χρωμάτων</a:t>
            </a:r>
          </a:p>
          <a:p>
            <a:pPr>
              <a:defRPr/>
            </a:pPr>
            <a:r>
              <a:rPr lang="el-GR" dirty="0"/>
              <a:t>Μεγάλη ποικιλία εφαρμογών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l-GR" sz="5400" dirty="0"/>
              <a:t>Ευχαριστώ πολύ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l-GR" sz="5400" dirty="0"/>
              <a:t>για την προσοχή σας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525" y="274638"/>
            <a:ext cx="6426200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solidFill>
                  <a:prstClr val="white"/>
                </a:solidFill>
              </a:rPr>
              <a:t>Πώς περιγράφουμε τη διάδοση του φωτός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219075" y="981075"/>
            <a:ext cx="4849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14313" indent="-2143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Φωτεινές Ακτίνες   →  </a:t>
            </a:r>
            <a:r>
              <a:rPr lang="el-GR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Γεωμετρική Οπτική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219075" y="2981325"/>
            <a:ext cx="4994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14313" indent="-2143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Ηλ/μαγνητικά κύματα  </a:t>
            </a:r>
            <a:r>
              <a:rPr lang="el-GR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Κυματική Οπτική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390525" y="5207000"/>
            <a:ext cx="4678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14313" indent="-2143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Φωτόνια   	→          </a:t>
            </a:r>
            <a:r>
              <a:rPr lang="el-GR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Κβαντική Οπτική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9296"/>
          <a:stretch>
            <a:fillRect/>
          </a:stretch>
        </p:blipFill>
        <p:spPr bwMode="auto">
          <a:xfrm>
            <a:off x="5900738" y="3673475"/>
            <a:ext cx="12795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641725"/>
            <a:ext cx="11271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14913"/>
            <a:ext cx="26892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3673475"/>
            <a:ext cx="13350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219075" y="2879725"/>
            <a:ext cx="8774113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9075" y="4941888"/>
            <a:ext cx="8774113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20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93838"/>
            <a:ext cx="14033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1455738"/>
            <a:ext cx="109696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1417638"/>
            <a:ext cx="14620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6" descr="220px-Refraction-with-soda-straw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512050" y="1417638"/>
            <a:ext cx="1052513" cy="10969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3024" name="TextBox 25"/>
          <p:cNvSpPr txBox="1">
            <a:spLocks noChangeArrowheads="1"/>
          </p:cNvSpPr>
          <p:nvPr/>
        </p:nvSpPr>
        <p:spPr bwMode="auto">
          <a:xfrm>
            <a:off x="4524375" y="2535238"/>
            <a:ext cx="604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l-GR" altLang="en-US">
                <a:solidFill>
                  <a:srgbClr val="000000"/>
                </a:solidFill>
                <a:latin typeface="Calibri" panose="020F0502020204030204" pitchFamily="34" charset="0"/>
              </a:rPr>
              <a:t>σκιά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25" name="TextBox 29"/>
          <p:cNvSpPr txBox="1">
            <a:spLocks noChangeArrowheads="1"/>
          </p:cNvSpPr>
          <p:nvPr/>
        </p:nvSpPr>
        <p:spPr bwMode="auto">
          <a:xfrm>
            <a:off x="5999163" y="2552700"/>
            <a:ext cx="1136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l-GR" altLang="en-US">
                <a:solidFill>
                  <a:srgbClr val="000000"/>
                </a:solidFill>
                <a:latin typeface="Calibri" panose="020F0502020204030204" pitchFamily="34" charset="0"/>
              </a:rPr>
              <a:t>ανάκλαση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26" name="TextBox 31"/>
          <p:cNvSpPr txBox="1">
            <a:spLocks noChangeArrowheads="1"/>
          </p:cNvSpPr>
          <p:nvPr/>
        </p:nvSpPr>
        <p:spPr bwMode="auto">
          <a:xfrm>
            <a:off x="7624763" y="2535238"/>
            <a:ext cx="1101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l-GR" altLang="en-US">
                <a:solidFill>
                  <a:srgbClr val="000000"/>
                </a:solidFill>
                <a:latin typeface="Calibri" panose="020F0502020204030204" pitchFamily="34" charset="0"/>
              </a:rPr>
              <a:t>διάθλαση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3027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r="5853"/>
          <a:stretch>
            <a:fillRect/>
          </a:stretch>
        </p:blipFill>
        <p:spPr bwMode="auto">
          <a:xfrm>
            <a:off x="160338" y="3451225"/>
            <a:ext cx="2878137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8" name="TextBox 5"/>
          <p:cNvSpPr txBox="1">
            <a:spLocks noChangeArrowheads="1"/>
          </p:cNvSpPr>
          <p:nvPr/>
        </p:nvSpPr>
        <p:spPr bwMode="auto">
          <a:xfrm>
            <a:off x="2147888" y="2184400"/>
            <a:ext cx="213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l-GR" altLang="en-US" sz="1400">
                <a:solidFill>
                  <a:srgbClr val="BF9000"/>
                </a:solidFill>
                <a:latin typeface="Calibri" panose="020F0502020204030204" pitchFamily="34" charset="0"/>
              </a:rPr>
              <a:t>λ &lt;&lt; διαστάσεις εμποδίου </a:t>
            </a:r>
            <a:endParaRPr lang="en-US" altLang="en-US" sz="1400">
              <a:solidFill>
                <a:srgbClr val="BF9000"/>
              </a:solidFill>
              <a:latin typeface="Calibri" panose="020F0502020204030204" pitchFamily="34" charset="0"/>
            </a:endParaRPr>
          </a:p>
        </p:txBody>
      </p:sp>
      <p:sp>
        <p:nvSpPr>
          <p:cNvPr id="43029" name="TextBox 20"/>
          <p:cNvSpPr txBox="1">
            <a:spLocks noChangeArrowheads="1"/>
          </p:cNvSpPr>
          <p:nvPr/>
        </p:nvSpPr>
        <p:spPr bwMode="auto">
          <a:xfrm>
            <a:off x="2571750" y="4573588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l-GR" altLang="en-US" sz="1400">
                <a:solidFill>
                  <a:srgbClr val="BF9000"/>
                </a:solidFill>
                <a:latin typeface="Calibri" panose="020F0502020204030204" pitchFamily="34" charset="0"/>
              </a:rPr>
              <a:t>λ </a:t>
            </a:r>
            <a:r>
              <a:rPr lang="el-GR" altLang="en-US" sz="1400">
                <a:solidFill>
                  <a:srgbClr val="BF9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l-GR" altLang="en-US" sz="1400">
                <a:solidFill>
                  <a:srgbClr val="BF9000"/>
                </a:solidFill>
                <a:latin typeface="Calibri" panose="020F0502020204030204" pitchFamily="34" charset="0"/>
              </a:rPr>
              <a:t> διαστάσεις εμποδίου </a:t>
            </a:r>
            <a:endParaRPr lang="en-US" altLang="en-US" sz="1400">
              <a:solidFill>
                <a:srgbClr val="BF9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7550" y="5695950"/>
            <a:ext cx="742950" cy="368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E = h</a:t>
            </a:r>
            <a:r>
              <a:rPr lang="el-GR" dirty="0">
                <a:solidFill>
                  <a:srgbClr val="0070C0"/>
                </a:solidFill>
              </a:rPr>
              <a:t>ν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satMod val="105000"/>
                <a:tint val="67000"/>
                <a:lumMod val="0"/>
                <a:lumOff val="100000"/>
                <a:alpha val="63000"/>
              </a:schemeClr>
            </a:gs>
            <a:gs pos="78000">
              <a:schemeClr val="accent3">
                <a:lumMod val="105000"/>
                <a:satMod val="103000"/>
                <a:tint val="73000"/>
                <a:alpha val="56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192588"/>
            <a:ext cx="183197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0" t="14024" r="20078" b="20717"/>
          <a:stretch>
            <a:fillRect/>
          </a:stretch>
        </p:blipFill>
        <p:spPr bwMode="auto">
          <a:xfrm>
            <a:off x="239713" y="1249363"/>
            <a:ext cx="183197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625" y="1298575"/>
            <a:ext cx="1012825" cy="5540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000" b="1" dirty="0">
                <a:solidFill>
                  <a:prstClr val="black"/>
                </a:solidFill>
              </a:rPr>
              <a:t>Φως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113" y="3252788"/>
            <a:ext cx="942975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είναι;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8" name="TextBox 3"/>
          <p:cNvSpPr txBox="1">
            <a:spLocks noChangeArrowheads="1"/>
          </p:cNvSpPr>
          <p:nvPr/>
        </p:nvSpPr>
        <p:spPr bwMode="auto">
          <a:xfrm>
            <a:off x="368300" y="4148138"/>
            <a:ext cx="10461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l-GR" altLang="en-US" sz="3000" b="1">
                <a:solidFill>
                  <a:srgbClr val="000000"/>
                </a:solidFill>
                <a:latin typeface="Calibri" panose="020F0502020204030204" pitchFamily="34" charset="0"/>
              </a:rPr>
              <a:t>Ήχος 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9200" y="2957513"/>
            <a:ext cx="1766888" cy="10144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διάδοση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ενέργειας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44040" name="Group 7"/>
          <p:cNvGrpSpPr>
            <a:grpSpLocks noChangeAspect="1"/>
          </p:cNvGrpSpPr>
          <p:nvPr/>
        </p:nvGrpSpPr>
        <p:grpSpPr bwMode="auto">
          <a:xfrm>
            <a:off x="4743450" y="1054100"/>
            <a:ext cx="4024313" cy="2268538"/>
            <a:chOff x="6503536" y="2800648"/>
            <a:chExt cx="6686398" cy="3769822"/>
          </a:xfrm>
        </p:grpSpPr>
        <p:pic>
          <p:nvPicPr>
            <p:cNvPr id="4404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" r="5853"/>
            <a:stretch>
              <a:fillRect/>
            </a:stretch>
          </p:blipFill>
          <p:spPr bwMode="auto">
            <a:xfrm>
              <a:off x="6503536" y="3411195"/>
              <a:ext cx="6686398" cy="315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853165" y="2800648"/>
              <a:ext cx="6126426" cy="6903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100" b="1" dirty="0">
                  <a:ln/>
                  <a:pattFill prst="dkUpDiag">
                    <a:fgClr>
                      <a:prstClr val="white">
                        <a:lumMod val="50000"/>
                      </a:prstClr>
                    </a:fgClr>
                    <a:bgClr>
                      <a:prstClr val="black">
                        <a:lumMod val="75000"/>
                        <a:lumOff val="25000"/>
                      </a:prstClr>
                    </a:bgClr>
                  </a:pattFill>
                  <a:effectLst>
                    <a:outerShdw blurRad="38100" dist="19050" dir="2700000" algn="tl" rotWithShape="0">
                      <a:prstClr val="black">
                        <a:lumMod val="50000"/>
                        <a:alpha val="40000"/>
                      </a:prstClr>
                    </a:outerShdw>
                  </a:effectLst>
                  <a:latin typeface="Calibri" panose="020F0502020204030204"/>
                </a:rPr>
                <a:t>ΗΛΕΚΤΡΟΜΑΓΝΗΤΙΚΑ ΚΥΜΑΤΑ </a:t>
              </a:r>
              <a:endParaRPr lang="en-US" sz="21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92669" y="4010125"/>
            <a:ext cx="2524922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1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rPr>
              <a:t>ΜΗΧΑΝΙΚΑ ΚΥΜΑΤΑ </a:t>
            </a:r>
            <a:endParaRPr lang="en-US" sz="21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12963" y="4949825"/>
            <a:ext cx="2536825" cy="0"/>
          </a:xfrm>
          <a:prstGeom prst="straightConnector1">
            <a:avLst/>
          </a:prstGeom>
          <a:ln w="107950">
            <a:solidFill>
              <a:srgbClr val="F0E1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114550" y="1985963"/>
            <a:ext cx="2536825" cy="12700"/>
          </a:xfrm>
          <a:prstGeom prst="straightConnector1">
            <a:avLst/>
          </a:prstGeom>
          <a:ln w="107950">
            <a:solidFill>
              <a:srgbClr val="EBC5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4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6"/>
          <a:stretch>
            <a:fillRect/>
          </a:stretch>
        </p:blipFill>
        <p:spPr bwMode="auto">
          <a:xfrm>
            <a:off x="4743450" y="4343400"/>
            <a:ext cx="413067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754063" y="2751138"/>
            <a:ext cx="0" cy="41116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54063" y="3736975"/>
            <a:ext cx="0" cy="41116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1644650" y="3297238"/>
            <a:ext cx="617538" cy="274637"/>
          </a:xfrm>
          <a:prstGeom prst="rightArrow">
            <a:avLst/>
          </a:prstGeom>
          <a:solidFill>
            <a:srgbClr val="92D050"/>
          </a:solidFill>
          <a:ln w="412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7921625" cy="659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LED, </a:t>
            </a:r>
            <a:r>
              <a:rPr lang="el-GR" dirty="0"/>
              <a:t>εκπομπή φωτός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47107" name="Picture 2" descr="LGI TEK: How LED Wor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133600"/>
            <a:ext cx="36972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2" descr="Light Emitting Dio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56000"/>
            <a:ext cx="2859088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Μηχανισμός λειτουργίας</a:t>
            </a:r>
            <a:r>
              <a:rPr lang="en-US" dirty="0"/>
              <a:t/>
            </a:r>
            <a:br>
              <a:rPr lang="en-US" dirty="0"/>
            </a:br>
            <a:r>
              <a:rPr lang="el-GR" dirty="0"/>
              <a:t>(πρόσμειξη </a:t>
            </a:r>
            <a:r>
              <a:rPr lang="en-US" dirty="0"/>
              <a:t>Ga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1550" y="1981200"/>
            <a:ext cx="8280400" cy="4572000"/>
          </a:xfrm>
        </p:spPr>
        <p:txBody>
          <a:bodyPr/>
          <a:lstStyle/>
          <a:p>
            <a:pPr>
              <a:defRPr/>
            </a:pPr>
            <a:r>
              <a:rPr lang="el-GR" dirty="0"/>
              <a:t>Ημιαγωγός τύπου </a:t>
            </a:r>
            <a:r>
              <a:rPr lang="en-US" dirty="0"/>
              <a:t>p (positive)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Στην κρυσταλλική δομή του υπάρχει έλλειμα ηλεκτρονίων (περίσσεια θετικών οπών)</a:t>
            </a:r>
            <a:r>
              <a:rPr lang="en-US" dirty="0"/>
              <a:t>.</a:t>
            </a:r>
            <a:endParaRPr lang="el-G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l-G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Παράδειγμα : Σε κρύσταλλο </a:t>
            </a:r>
            <a:r>
              <a:rPr lang="en-US" dirty="0"/>
              <a:t>(Si) </a:t>
            </a:r>
            <a:r>
              <a:rPr lang="el-GR" dirty="0"/>
              <a:t>γίνεται προσθήκη ατόμων </a:t>
            </a:r>
            <a:r>
              <a:rPr lang="en-US" dirty="0"/>
              <a:t>(Ga)</a:t>
            </a:r>
            <a:r>
              <a:rPr lang="el-GR" dirty="0"/>
              <a:t>. Το γάλλιο έχει 3 ηλεκτρόνια στην εξωτερική στοιβάδα και όχι 4 όπως το πυρίτιο έτσι δημιουργείται οπή.  </a:t>
            </a: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Μηχανισμός λειτουργίας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l-GR" dirty="0"/>
              <a:t>πρόσμειξη </a:t>
            </a:r>
            <a:r>
              <a:rPr lang="en-US" dirty="0"/>
              <a:t>As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6800" y="1844675"/>
            <a:ext cx="7897813" cy="4708525"/>
          </a:xfrm>
        </p:spPr>
        <p:txBody>
          <a:bodyPr/>
          <a:lstStyle/>
          <a:p>
            <a:pPr>
              <a:defRPr/>
            </a:pPr>
            <a:r>
              <a:rPr lang="el-GR" dirty="0"/>
              <a:t>Ημιαγωγός τύπου </a:t>
            </a:r>
            <a:r>
              <a:rPr lang="en-US" dirty="0"/>
              <a:t>n (negative)</a:t>
            </a:r>
            <a:endParaRPr lang="el-G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Στην κρυσταλλική δομή του υπάρχει περίσσεια ηλεκτρονίων</a:t>
            </a:r>
            <a:r>
              <a:rPr lang="en-US" dirty="0"/>
              <a:t>.</a:t>
            </a:r>
            <a:endParaRPr lang="el-G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l-GR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l-GR" dirty="0"/>
              <a:t>Παράδειγμα : Σε κρύσταλλο </a:t>
            </a:r>
            <a:r>
              <a:rPr lang="en-US" dirty="0"/>
              <a:t>(Si) </a:t>
            </a:r>
            <a:r>
              <a:rPr lang="el-GR" dirty="0"/>
              <a:t>γίνεται προσθήκη ατόμων </a:t>
            </a:r>
            <a:r>
              <a:rPr lang="en-US" dirty="0"/>
              <a:t>(As)</a:t>
            </a:r>
            <a:r>
              <a:rPr lang="el-GR" dirty="0"/>
              <a:t>. Το αρσενικό έχει 5 ηλεκτρόνια στην εξωτερική στοιβάδα και όχι 4 όπως το πυρίτιο έτσι δημιουργείται ένα επιπλέον ηλεκτρόνιο.</a:t>
            </a: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686800" cy="44529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1979613" y="6021388"/>
            <a:ext cx="518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https://devxplained.eu/en/blog/p-n-junction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476375" y="180975"/>
            <a:ext cx="6678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l-GR" altLang="en-US" sz="4800"/>
              <a:t>Ημιαγωγοί τύπου </a:t>
            </a:r>
            <a:r>
              <a:rPr lang="en-US" altLang="en-US" sz="4800"/>
              <a:t>n &amp; p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dirty="0"/>
              <a:t>Κατανομή ηλεκτρονίων</a:t>
            </a:r>
            <a:r>
              <a:rPr lang="en-US" dirty="0"/>
              <a:t>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σε ενεργειακές στάθμες </a:t>
            </a:r>
          </a:p>
        </p:txBody>
      </p:sp>
      <p:graphicFrame>
        <p:nvGraphicFramePr>
          <p:cNvPr id="4" name="Πίνακας 4"/>
          <p:cNvGraphicFramePr>
            <a:graphicFrameLocks noGrp="1"/>
          </p:cNvGraphicFramePr>
          <p:nvPr>
            <p:ph idx="1"/>
          </p:nvPr>
        </p:nvGraphicFramePr>
        <p:xfrm>
          <a:off x="1066800" y="2349500"/>
          <a:ext cx="7681913" cy="381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942"/>
                <a:gridCol w="1647696"/>
                <a:gridCol w="944677"/>
                <a:gridCol w="1152165"/>
                <a:gridCol w="1327990"/>
                <a:gridCol w="1696443"/>
              </a:tblGrid>
              <a:tr h="954088"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l-GR" sz="1800" dirty="0"/>
                        <a:t>Στοιχείο</a:t>
                      </a:r>
                    </a:p>
                    <a:p>
                      <a:pPr algn="ctr"/>
                      <a:endParaRPr lang="el-GR" sz="1800" dirty="0"/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Κ</a:t>
                      </a:r>
                    </a:p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l-GR" sz="1800" dirty="0"/>
                        <a:t>1</a:t>
                      </a:r>
                      <a:r>
                        <a:rPr lang="en-US" sz="1800" dirty="0"/>
                        <a:t>s</a:t>
                      </a:r>
                      <a:endParaRPr lang="el-GR" sz="1800" dirty="0"/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</a:t>
                      </a:r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2s 2p</a:t>
                      </a:r>
                      <a:endParaRPr lang="el-GR" sz="1800" dirty="0"/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Μ</a:t>
                      </a:r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3s 3p 3d</a:t>
                      </a:r>
                      <a:endParaRPr lang="el-GR" sz="1800" dirty="0"/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Ν</a:t>
                      </a:r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4s 4p 4d 4f</a:t>
                      </a:r>
                      <a:endParaRPr lang="el-GR" sz="1800" dirty="0"/>
                    </a:p>
                  </a:txBody>
                  <a:tcPr marL="91443" marR="91443" marT="45719" marB="45719"/>
                </a:tc>
              </a:tr>
              <a:tr h="954088"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n-US" sz="1800" dirty="0"/>
                        <a:t>Z=14</a:t>
                      </a:r>
                      <a:endParaRPr lang="el-GR" sz="1800" dirty="0"/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l-GR" sz="1800" dirty="0"/>
                        <a:t>Πυρίτιο (</a:t>
                      </a:r>
                      <a:r>
                        <a:rPr lang="en-US" sz="1800" dirty="0"/>
                        <a:t>Si</a:t>
                      </a:r>
                      <a:r>
                        <a:rPr lang="el-GR" sz="1800" dirty="0"/>
                        <a:t>)</a:t>
                      </a:r>
                    </a:p>
                    <a:p>
                      <a:pPr algn="ctr"/>
                      <a:endParaRPr lang="el-GR" sz="1800" dirty="0"/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n-US" sz="1800" dirty="0"/>
                        <a:t>2</a:t>
                      </a:r>
                      <a:endParaRPr lang="el-GR" sz="1800" dirty="0"/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n-US" sz="1800" dirty="0"/>
                        <a:t>8</a:t>
                      </a:r>
                      <a:endParaRPr lang="el-GR" sz="1800" dirty="0"/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n-US" sz="1800" b="1" dirty="0"/>
                        <a:t>4</a:t>
                      </a:r>
                      <a:endParaRPr lang="el-GR" sz="1800" b="1" dirty="0"/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</a:txBody>
                  <a:tcPr marL="91443" marR="91443" marT="45719" marB="45719"/>
                </a:tc>
              </a:tr>
              <a:tr h="954088"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n-US" sz="1800" dirty="0"/>
                        <a:t>Z=31</a:t>
                      </a:r>
                      <a:endParaRPr lang="el-GR" sz="1800" dirty="0"/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l-GR" sz="1800" dirty="0"/>
                        <a:t>Γάλλιο (</a:t>
                      </a:r>
                      <a:r>
                        <a:rPr lang="en-US" sz="1800" dirty="0"/>
                        <a:t>Ga</a:t>
                      </a:r>
                      <a:r>
                        <a:rPr lang="el-GR" sz="1800" dirty="0"/>
                        <a:t>)</a:t>
                      </a:r>
                    </a:p>
                    <a:p>
                      <a:pPr algn="ctr"/>
                      <a:endParaRPr lang="el-GR" sz="1800" dirty="0"/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n-US" sz="1800" dirty="0"/>
                        <a:t>2</a:t>
                      </a:r>
                      <a:endParaRPr lang="el-GR" sz="1800" dirty="0"/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n-US" sz="1800" dirty="0"/>
                        <a:t>8</a:t>
                      </a:r>
                      <a:endParaRPr lang="el-GR" sz="1800" dirty="0"/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n-US" sz="1800" dirty="0"/>
                        <a:t>18</a:t>
                      </a:r>
                      <a:endParaRPr lang="el-GR" sz="1800" dirty="0"/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n-US" sz="1800" b="1" dirty="0"/>
                        <a:t>3</a:t>
                      </a:r>
                      <a:endParaRPr lang="el-GR" sz="1800" b="1" dirty="0"/>
                    </a:p>
                  </a:txBody>
                  <a:tcPr marL="91443" marR="91443" marT="45719" marB="45719"/>
                </a:tc>
              </a:tr>
              <a:tr h="954088"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n-US" sz="1800" dirty="0"/>
                        <a:t>Z=33</a:t>
                      </a:r>
                      <a:endParaRPr lang="el-GR" sz="1800" dirty="0"/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l-GR" sz="1800" dirty="0"/>
                        <a:t>Αρσενικό (</a:t>
                      </a:r>
                      <a:r>
                        <a:rPr lang="en-US" sz="1800" dirty="0"/>
                        <a:t>As</a:t>
                      </a:r>
                      <a:r>
                        <a:rPr lang="el-GR" sz="1800" dirty="0"/>
                        <a:t>)</a:t>
                      </a:r>
                    </a:p>
                    <a:p>
                      <a:pPr algn="ctr"/>
                      <a:endParaRPr lang="el-GR" sz="1800" dirty="0"/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n-US" sz="1800" dirty="0"/>
                        <a:t>2</a:t>
                      </a:r>
                      <a:endParaRPr lang="el-GR" sz="1800" dirty="0"/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n-US" sz="1800" dirty="0"/>
                        <a:t>8</a:t>
                      </a:r>
                      <a:endParaRPr lang="el-GR" sz="1800" dirty="0"/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n-US" sz="1800" dirty="0"/>
                        <a:t>18</a:t>
                      </a:r>
                      <a:endParaRPr lang="el-GR" sz="1800" dirty="0"/>
                    </a:p>
                  </a:txBody>
                  <a:tcPr marL="91443" marR="91443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l-GR" sz="1800" dirty="0"/>
                    </a:p>
                    <a:p>
                      <a:pPr algn="ctr"/>
                      <a:r>
                        <a:rPr lang="en-US" sz="1800" b="1" dirty="0"/>
                        <a:t>5</a:t>
                      </a:r>
                      <a:endParaRPr lang="el-GR" sz="1800" b="1" dirty="0"/>
                    </a:p>
                  </a:txBody>
                  <a:tcPr marL="91443" marR="91443" marT="45719" marB="45719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Αναλαμπή">
  <a:themeElements>
    <a:clrScheme name="Αναλαμπή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Αναλαμπή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Αναλαμπή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αλαμπή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αλαμπή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4851</TotalTime>
  <Words>399</Words>
  <Application>Microsoft Office PowerPoint</Application>
  <PresentationFormat>On-screen Show (4:3)</PresentationFormat>
  <Paragraphs>127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Tahoma</vt:lpstr>
      <vt:lpstr>Wingdings</vt:lpstr>
      <vt:lpstr>Αναλαμπή</vt:lpstr>
      <vt:lpstr>Office Theme</vt:lpstr>
      <vt:lpstr>1_Office Theme</vt:lpstr>
      <vt:lpstr>2_Office Theme</vt:lpstr>
      <vt:lpstr>Light Emission Diode (LED)</vt:lpstr>
      <vt:lpstr>PowerPoint Presentation</vt:lpstr>
      <vt:lpstr>PowerPoint Presentation</vt:lpstr>
      <vt:lpstr>PowerPoint Presentation</vt:lpstr>
      <vt:lpstr>LED, εκπομπή φωτός </vt:lpstr>
      <vt:lpstr>Μηχανισμός λειτουργίας (πρόσμειξη Ga)</vt:lpstr>
      <vt:lpstr>Μηχανισμός λειτουργίας (πρόσμειξη As)</vt:lpstr>
      <vt:lpstr>PowerPoint Presentation</vt:lpstr>
      <vt:lpstr>Κατανομή ηλεκτρονίων  σε ενεργειακές στάθμες </vt:lpstr>
      <vt:lpstr>Επαφή – Δίοδος p-n</vt:lpstr>
      <vt:lpstr>Μηχανισμός λειτουργίας</vt:lpstr>
      <vt:lpstr>LED Κύκλωμα λειτουργίας</vt:lpstr>
      <vt:lpstr>LED  Γεωμετρικά χαρακτηριστικά</vt:lpstr>
      <vt:lpstr>LED: Κωνική δέσμη εκπομπής </vt:lpstr>
      <vt:lpstr>Κατηγορίες LED</vt:lpstr>
      <vt:lpstr>Κατηγορίες LED</vt:lpstr>
      <vt:lpstr>Blue LED</vt:lpstr>
      <vt:lpstr>Red – Green - Blue</vt:lpstr>
      <vt:lpstr>2014 – Nobel Prize in Physics</vt:lpstr>
      <vt:lpstr>Blue LED + yellow phosphor</vt:lpstr>
      <vt:lpstr>Blue LED + yellow phosphor Blue LED+several phosphors</vt:lpstr>
      <vt:lpstr>UV LED + (B,G,R) phosphors </vt:lpstr>
      <vt:lpstr>Blue LED + Quantum dots</vt:lpstr>
      <vt:lpstr>Διαχρονική εξέλιξη των LED</vt:lpstr>
      <vt:lpstr>Φωτιστικές πηγές</vt:lpstr>
      <vt:lpstr>Κόστος – Φωτεινή ροή</vt:lpstr>
      <vt:lpstr>Απόδοση φωτιστικών πηγών</vt:lpstr>
      <vt:lpstr>Σύγκριση φωτιστικών πηγών</vt:lpstr>
      <vt:lpstr>Φωτιστικά LED σε  φωτογραφικό στούντιο</vt:lpstr>
      <vt:lpstr>Φωτιστικά LED σε  φωτογραφικό στούντιο</vt:lpstr>
      <vt:lpstr>Φωτιστικές Πηγές LED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ΧΡΩΜΑ</dc:title>
  <dc:creator>user</dc:creator>
  <cp:lastModifiedBy>Microsoft account</cp:lastModifiedBy>
  <cp:revision>129</cp:revision>
  <dcterms:created xsi:type="dcterms:W3CDTF">2010-05-24T07:45:24Z</dcterms:created>
  <dcterms:modified xsi:type="dcterms:W3CDTF">2025-04-02T17:39:40Z</dcterms:modified>
</cp:coreProperties>
</file>