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24" r:id="rId4"/>
    <p:sldId id="323" r:id="rId5"/>
    <p:sldId id="316" r:id="rId6"/>
    <p:sldId id="317" r:id="rId7"/>
    <p:sldId id="318" r:id="rId8"/>
    <p:sldId id="319" r:id="rId9"/>
    <p:sldId id="320" r:id="rId10"/>
    <p:sldId id="321" r:id="rId11"/>
    <p:sldId id="326" r:id="rId12"/>
    <p:sldId id="327" r:id="rId13"/>
    <p:sldId id="328" r:id="rId14"/>
    <p:sldId id="329" r:id="rId15"/>
    <p:sldId id="266" r:id="rId16"/>
    <p:sldId id="315" r:id="rId17"/>
    <p:sldId id="271" r:id="rId18"/>
    <p:sldId id="272" r:id="rId19"/>
    <p:sldId id="273" r:id="rId20"/>
    <p:sldId id="274" r:id="rId21"/>
    <p:sldId id="275" r:id="rId22"/>
    <p:sldId id="278" r:id="rId23"/>
    <p:sldId id="277" r:id="rId24"/>
    <p:sldId id="325" r:id="rId25"/>
    <p:sldId id="292" r:id="rId26"/>
    <p:sldId id="298" r:id="rId27"/>
    <p:sldId id="284" r:id="rId28"/>
    <p:sldId id="299" r:id="rId29"/>
    <p:sldId id="285" r:id="rId30"/>
    <p:sldId id="310" r:id="rId31"/>
    <p:sldId id="301" r:id="rId32"/>
    <p:sldId id="300"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6BFC339-E11C-4E47-97D9-F819B69D037B}" type="datetimeFigureOut">
              <a:rPr lang="el-GR" smtClean="0"/>
              <a:pPr/>
              <a:t>25/10/2020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DBBE0F-76BC-452E-9A8E-35A0A926F99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FC339-E11C-4E47-97D9-F819B69D037B}" type="datetimeFigureOut">
              <a:rPr lang="el-GR" smtClean="0"/>
              <a:pPr/>
              <a:t>25/10/2020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BBE0F-76BC-452E-9A8E-35A0A926F99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340769"/>
            <a:ext cx="7772400" cy="2259682"/>
          </a:xfrm>
        </p:spPr>
        <p:txBody>
          <a:bodyPr/>
          <a:lstStyle/>
          <a:p>
            <a:r>
              <a:rPr lang="el-GR" dirty="0"/>
              <a:t> ΑΝΘΡΩΠΙΝΟΣ ΟΦΘΑΛΜΟΣ  </a:t>
            </a:r>
            <a:br>
              <a:rPr lang="el-GR" dirty="0"/>
            </a:br>
            <a:r>
              <a:rPr lang="el-GR" dirty="0"/>
              <a:t>ΜΗΧΑΝΙΣΜΟΣ ΟΡΑΣΗΣ</a:t>
            </a:r>
          </a:p>
        </p:txBody>
      </p:sp>
      <p:sp>
        <p:nvSpPr>
          <p:cNvPr id="3" name="2 - Υπότιτλος"/>
          <p:cNvSpPr>
            <a:spLocks noGrp="1"/>
          </p:cNvSpPr>
          <p:nvPr>
            <p:ph type="subTitle" idx="1"/>
          </p:nvPr>
        </p:nvSpPr>
        <p:spPr/>
        <p:txBody>
          <a:bodyPr>
            <a:normAutofit fontScale="92500"/>
          </a:bodyPr>
          <a:lstStyle/>
          <a:p>
            <a:pPr algn="l"/>
            <a:r>
              <a:rPr lang="el-GR" dirty="0"/>
              <a:t>                              Α. </a:t>
            </a:r>
            <a:r>
              <a:rPr lang="el-GR" dirty="0" err="1"/>
              <a:t>Αραβαντινός</a:t>
            </a:r>
            <a:endParaRPr lang="el-GR" dirty="0"/>
          </a:p>
          <a:p>
            <a:r>
              <a:rPr lang="el-GR" dirty="0"/>
              <a:t>                  </a:t>
            </a:r>
            <a:r>
              <a:rPr lang="el-GR" dirty="0" err="1"/>
              <a:t>Καθ</a:t>
            </a:r>
            <a:r>
              <a:rPr lang="el-GR" dirty="0"/>
              <a:t>. Φυσικής</a:t>
            </a:r>
          </a:p>
          <a:p>
            <a:r>
              <a:rPr lang="el-GR" dirty="0"/>
              <a:t>                 Πανεπιστήμιο Δυτικής Αττικής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43A97D-8F41-45BA-868C-E495EB7224EB}"/>
              </a:ext>
            </a:extLst>
          </p:cNvPr>
          <p:cNvSpPr>
            <a:spLocks noGrp="1"/>
          </p:cNvSpPr>
          <p:nvPr>
            <p:ph type="title"/>
          </p:nvPr>
        </p:nvSpPr>
        <p:spPr/>
        <p:txBody>
          <a:bodyPr>
            <a:normAutofit fontScale="90000"/>
          </a:bodyPr>
          <a:lstStyle/>
          <a:p>
            <a:r>
              <a:rPr lang="el-GR" dirty="0"/>
              <a:t>Οπτικά μεγέθη – Μεγέθυνση</a:t>
            </a:r>
            <a:br>
              <a:rPr lang="el-GR" dirty="0"/>
            </a:br>
            <a:r>
              <a:rPr lang="el-GR" dirty="0"/>
              <a:t>Ερωτήσεις (7/10)</a:t>
            </a:r>
          </a:p>
        </p:txBody>
      </p:sp>
      <p:sp>
        <p:nvSpPr>
          <p:cNvPr id="3" name="Θέση περιεχομένου 2">
            <a:extLst>
              <a:ext uri="{FF2B5EF4-FFF2-40B4-BE49-F238E27FC236}">
                <a16:creationId xmlns:a16="http://schemas.microsoft.com/office/drawing/2014/main" id="{FFCB126F-839E-466C-9B03-3735008D7C6B}"/>
              </a:ext>
            </a:extLst>
          </p:cNvPr>
          <p:cNvSpPr>
            <a:spLocks noGrp="1"/>
          </p:cNvSpPr>
          <p:nvPr>
            <p:ph idx="1"/>
          </p:nvPr>
        </p:nvSpPr>
        <p:spPr/>
        <p:txBody>
          <a:bodyPr>
            <a:normAutofit fontScale="92500"/>
          </a:bodyPr>
          <a:lstStyle/>
          <a:p>
            <a:r>
              <a:rPr lang="el-GR" dirty="0"/>
              <a:t>Τι αλλάζει στην μεγεθυντική ικανότητα ενός συγκλίνοντα φακού που βυθίζεται στο νερό ; Εξακολουθεί να κάνει μεγεθύνσεις ή όχι ;</a:t>
            </a:r>
          </a:p>
          <a:p>
            <a:r>
              <a:rPr lang="el-GR" dirty="0"/>
              <a:t>Απάντηση : Η μεγεθυντική ικανότητα ενός συγκλίνοντα φακού που βυθίζεται στο νερό μειώνεται στο μέτρο που αυξάνεται η εστιακή του απόσταση. Οι μεγεθύνσεις που τώρα πραγματοποιεί έχουν μικρότερες τιμές από ότι προηγούμενα που ο ίδιος βρισκόταν στον αέρα.</a:t>
            </a:r>
          </a:p>
        </p:txBody>
      </p:sp>
    </p:spTree>
    <p:extLst>
      <p:ext uri="{BB962C8B-B14F-4D97-AF65-F5344CB8AC3E}">
        <p14:creationId xmlns:p14="http://schemas.microsoft.com/office/powerpoint/2010/main" val="3981860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93B8C0-0F34-4E36-ACC7-354830D6D2F5}"/>
              </a:ext>
            </a:extLst>
          </p:cNvPr>
          <p:cNvSpPr>
            <a:spLocks noGrp="1"/>
          </p:cNvSpPr>
          <p:nvPr>
            <p:ph type="title"/>
          </p:nvPr>
        </p:nvSpPr>
        <p:spPr/>
        <p:txBody>
          <a:bodyPr>
            <a:normAutofit fontScale="90000"/>
          </a:bodyPr>
          <a:lstStyle/>
          <a:p>
            <a:r>
              <a:rPr lang="el-GR" dirty="0"/>
              <a:t>Οπτικά μεγέθη – Μεγέθυνση Ερωτήσεις (8/10)</a:t>
            </a:r>
          </a:p>
        </p:txBody>
      </p:sp>
      <p:sp>
        <p:nvSpPr>
          <p:cNvPr id="3" name="Θέση περιεχομένου 2">
            <a:extLst>
              <a:ext uri="{FF2B5EF4-FFF2-40B4-BE49-F238E27FC236}">
                <a16:creationId xmlns:a16="http://schemas.microsoft.com/office/drawing/2014/main" id="{888368D5-DF8F-4302-9F56-4214C117B548}"/>
              </a:ext>
            </a:extLst>
          </p:cNvPr>
          <p:cNvSpPr>
            <a:spLocks noGrp="1"/>
          </p:cNvSpPr>
          <p:nvPr>
            <p:ph idx="1"/>
          </p:nvPr>
        </p:nvSpPr>
        <p:spPr/>
        <p:txBody>
          <a:bodyPr>
            <a:normAutofit fontScale="92500" lnSpcReduction="10000"/>
          </a:bodyPr>
          <a:lstStyle/>
          <a:p>
            <a:r>
              <a:rPr lang="el-GR" dirty="0"/>
              <a:t>Έστω ότι το είδωλο ενός κέρματος έχει διπλάσιο μέγεθος από το ίδιο το κέρμα όταν παρατηρείται μέσω μεγεθυντικού φακού. Εάν η απόσταση φακού – ειδώλου είναι 6.25</a:t>
            </a:r>
            <a:r>
              <a:rPr lang="en-US" dirty="0"/>
              <a:t>cm </a:t>
            </a:r>
            <a:r>
              <a:rPr lang="el-GR" dirty="0"/>
              <a:t>να υπολογιστεί η εστιακή απόσταση του φακού.</a:t>
            </a:r>
          </a:p>
          <a:p>
            <a:r>
              <a:rPr lang="el-GR" dirty="0"/>
              <a:t>Απάντηση : Ε/Α = β/α =2 οπότε και α=β/2=3.125</a:t>
            </a:r>
            <a:r>
              <a:rPr lang="en-US" dirty="0"/>
              <a:t>cm. </a:t>
            </a:r>
            <a:r>
              <a:rPr lang="el-GR" dirty="0"/>
              <a:t>Από την σχέση 1/α+1/β=1/</a:t>
            </a:r>
            <a:r>
              <a:rPr lang="en-US" dirty="0"/>
              <a:t>f </a:t>
            </a:r>
            <a:r>
              <a:rPr lang="el-GR" dirty="0"/>
              <a:t>ισχύει :</a:t>
            </a:r>
            <a:r>
              <a:rPr lang="en-US" dirty="0"/>
              <a:t> </a:t>
            </a:r>
            <a:r>
              <a:rPr lang="el-GR" dirty="0"/>
              <a:t>1/3.25 – 1/6.25 = 1/</a:t>
            </a:r>
            <a:r>
              <a:rPr lang="en-US" dirty="0"/>
              <a:t>f</a:t>
            </a:r>
            <a:r>
              <a:rPr lang="el-GR" dirty="0"/>
              <a:t> οπότε </a:t>
            </a:r>
            <a:r>
              <a:rPr lang="en-US" dirty="0"/>
              <a:t>f </a:t>
            </a:r>
            <a:r>
              <a:rPr lang="el-GR" dirty="0"/>
              <a:t>= 6.25</a:t>
            </a:r>
            <a:r>
              <a:rPr lang="en-US" dirty="0"/>
              <a:t>cm.</a:t>
            </a:r>
          </a:p>
          <a:p>
            <a:r>
              <a:rPr lang="el-GR" dirty="0"/>
              <a:t>Προσοχή, για το φακό ισχύει:</a:t>
            </a:r>
            <a:r>
              <a:rPr lang="en-US" dirty="0"/>
              <a:t> (</a:t>
            </a:r>
            <a:r>
              <a:rPr lang="el-GR" dirty="0"/>
              <a:t>Δ/</a:t>
            </a:r>
            <a:r>
              <a:rPr lang="en-US" dirty="0"/>
              <a:t>f) = 25/6.25 = 4</a:t>
            </a:r>
            <a:r>
              <a:rPr lang="el-GR" dirty="0"/>
              <a:t> δηλαδή χαρακτηρίζεται σαν (</a:t>
            </a:r>
            <a:r>
              <a:rPr lang="en-US" dirty="0"/>
              <a:t>x4</a:t>
            </a:r>
            <a:r>
              <a:rPr lang="el-GR" dirty="0"/>
              <a:t>). </a:t>
            </a:r>
            <a:r>
              <a:rPr lang="en-US" dirty="0"/>
              <a:t> </a:t>
            </a:r>
            <a:endParaRPr lang="el-GR" dirty="0"/>
          </a:p>
        </p:txBody>
      </p:sp>
    </p:spTree>
    <p:extLst>
      <p:ext uri="{BB962C8B-B14F-4D97-AF65-F5344CB8AC3E}">
        <p14:creationId xmlns:p14="http://schemas.microsoft.com/office/powerpoint/2010/main" val="3964112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F9173A-4DA3-440F-9936-E7BE9518C0FE}"/>
              </a:ext>
            </a:extLst>
          </p:cNvPr>
          <p:cNvSpPr>
            <a:spLocks noGrp="1"/>
          </p:cNvSpPr>
          <p:nvPr>
            <p:ph type="title"/>
          </p:nvPr>
        </p:nvSpPr>
        <p:spPr/>
        <p:txBody>
          <a:bodyPr>
            <a:normAutofit fontScale="90000"/>
          </a:bodyPr>
          <a:lstStyle/>
          <a:p>
            <a:r>
              <a:rPr lang="el-GR" dirty="0"/>
              <a:t>Οπτικά όργανα – Μεγέθυνση Ερωτήσεις (9/10)</a:t>
            </a:r>
          </a:p>
        </p:txBody>
      </p:sp>
      <p:sp>
        <p:nvSpPr>
          <p:cNvPr id="3" name="Θέση περιεχομένου 2">
            <a:extLst>
              <a:ext uri="{FF2B5EF4-FFF2-40B4-BE49-F238E27FC236}">
                <a16:creationId xmlns:a16="http://schemas.microsoft.com/office/drawing/2014/main" id="{7264D611-3D9F-4E7B-BB25-80DEF1B13CF5}"/>
              </a:ext>
            </a:extLst>
          </p:cNvPr>
          <p:cNvSpPr>
            <a:spLocks noGrp="1"/>
          </p:cNvSpPr>
          <p:nvPr>
            <p:ph idx="1"/>
          </p:nvPr>
        </p:nvSpPr>
        <p:spPr/>
        <p:txBody>
          <a:bodyPr>
            <a:normAutofit fontScale="92500" lnSpcReduction="10000"/>
          </a:bodyPr>
          <a:lstStyle/>
          <a:p>
            <a:r>
              <a:rPr lang="el-GR" dirty="0"/>
              <a:t>Αμφίκυρτος φακός με ακτίνες καμπυλότητας 5</a:t>
            </a:r>
            <a:r>
              <a:rPr lang="en-US" dirty="0"/>
              <a:t>cm</a:t>
            </a:r>
            <a:r>
              <a:rPr lang="el-GR" dirty="0"/>
              <a:t> και</a:t>
            </a:r>
            <a:r>
              <a:rPr lang="en-US" dirty="0"/>
              <a:t> 6cm </a:t>
            </a:r>
            <a:r>
              <a:rPr lang="el-GR" dirty="0"/>
              <a:t>από γυαλί με δείκτη διάθλασης </a:t>
            </a:r>
            <a:r>
              <a:rPr lang="en-US" dirty="0"/>
              <a:t>n=</a:t>
            </a:r>
            <a:r>
              <a:rPr lang="el-GR" dirty="0"/>
              <a:t>1.6 χρησιμοποιείται σαν μεγεθυντικός φακός. Ποια είναι η μέγιστη μεγέθυνση που αυτός προκαλεί όταν αξιοποιείται από παρατηρητή με : </a:t>
            </a:r>
          </a:p>
          <a:p>
            <a:pPr marL="514350" indent="-514350">
              <a:buAutoNum type="arabicParenBoth"/>
            </a:pPr>
            <a:r>
              <a:rPr lang="el-GR" dirty="0"/>
              <a:t>κανονικό οφθαλμό (Δ=25</a:t>
            </a:r>
            <a:r>
              <a:rPr lang="en-US" dirty="0"/>
              <a:t>cm), </a:t>
            </a:r>
            <a:endParaRPr lang="el-GR" dirty="0"/>
          </a:p>
          <a:p>
            <a:pPr marL="514350" indent="-514350">
              <a:buAutoNum type="arabicParenBoth"/>
            </a:pPr>
            <a:r>
              <a:rPr lang="el-GR" dirty="0"/>
              <a:t>μυωπικό οφθαλμό (Δ’=10</a:t>
            </a:r>
            <a:r>
              <a:rPr lang="en-US" dirty="0"/>
              <a:t>cm) </a:t>
            </a:r>
            <a:r>
              <a:rPr lang="el-GR" dirty="0"/>
              <a:t>και </a:t>
            </a:r>
          </a:p>
          <a:p>
            <a:pPr marL="514350" indent="-514350">
              <a:buAutoNum type="arabicParenBoth"/>
            </a:pPr>
            <a:r>
              <a:rPr lang="el-GR" dirty="0"/>
              <a:t>πρεσβυωπικό οφθαλμό (Δ’’=40</a:t>
            </a:r>
            <a:r>
              <a:rPr lang="en-US" dirty="0"/>
              <a:t>cm)</a:t>
            </a:r>
            <a:r>
              <a:rPr lang="el-GR" dirty="0"/>
              <a:t>.</a:t>
            </a:r>
          </a:p>
          <a:p>
            <a:pPr marL="0" indent="0">
              <a:buNone/>
            </a:pPr>
            <a:r>
              <a:rPr lang="el-GR" dirty="0"/>
              <a:t>  </a:t>
            </a:r>
          </a:p>
        </p:txBody>
      </p:sp>
    </p:spTree>
    <p:extLst>
      <p:ext uri="{BB962C8B-B14F-4D97-AF65-F5344CB8AC3E}">
        <p14:creationId xmlns:p14="http://schemas.microsoft.com/office/powerpoint/2010/main" val="1529235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EC4FC9-11B7-43DB-99D9-5B5DCAA6D06C}"/>
              </a:ext>
            </a:extLst>
          </p:cNvPr>
          <p:cNvSpPr>
            <a:spLocks noGrp="1"/>
          </p:cNvSpPr>
          <p:nvPr>
            <p:ph type="title"/>
          </p:nvPr>
        </p:nvSpPr>
        <p:spPr/>
        <p:txBody>
          <a:bodyPr>
            <a:normAutofit fontScale="90000"/>
          </a:bodyPr>
          <a:lstStyle/>
          <a:p>
            <a:r>
              <a:rPr lang="el-GR" dirty="0"/>
              <a:t>Οπτικά όργανα – Μεγέθυνση Ερωτήσεις (9/10)</a:t>
            </a:r>
          </a:p>
        </p:txBody>
      </p:sp>
      <p:sp>
        <p:nvSpPr>
          <p:cNvPr id="3" name="Θέση περιεχομένου 2">
            <a:extLst>
              <a:ext uri="{FF2B5EF4-FFF2-40B4-BE49-F238E27FC236}">
                <a16:creationId xmlns:a16="http://schemas.microsoft.com/office/drawing/2014/main" id="{06EBCC6B-1CEE-44BA-B670-FD3A71BBADE4}"/>
              </a:ext>
            </a:extLst>
          </p:cNvPr>
          <p:cNvSpPr>
            <a:spLocks noGrp="1"/>
          </p:cNvSpPr>
          <p:nvPr>
            <p:ph idx="1"/>
          </p:nvPr>
        </p:nvSpPr>
        <p:spPr/>
        <p:txBody>
          <a:bodyPr>
            <a:normAutofit/>
          </a:bodyPr>
          <a:lstStyle/>
          <a:p>
            <a:r>
              <a:rPr lang="el-GR" dirty="0"/>
              <a:t>Απάντηση : Ισχύει 1/</a:t>
            </a:r>
            <a:r>
              <a:rPr lang="en-US" dirty="0"/>
              <a:t>f = (n-1) (1/r – 1/r’) </a:t>
            </a:r>
            <a:r>
              <a:rPr lang="el-GR" dirty="0"/>
              <a:t>και έτσι : 1/</a:t>
            </a:r>
            <a:r>
              <a:rPr lang="en-US" dirty="0"/>
              <a:t>f = 0.6 (1/5 + 1/6) = 6.6/30 </a:t>
            </a:r>
            <a:r>
              <a:rPr lang="el-GR" dirty="0"/>
              <a:t>οπότε και η εστιακή απόσταση υπολογίζεται σε </a:t>
            </a:r>
            <a:r>
              <a:rPr lang="en-US" dirty="0"/>
              <a:t>f=4.5cm.</a:t>
            </a:r>
            <a:endParaRPr lang="el-GR" dirty="0"/>
          </a:p>
          <a:p>
            <a:r>
              <a:rPr lang="el-GR" dirty="0"/>
              <a:t>Η μέγιστη (γωνιακή) μεγέθυνση δίνεται από : (Δ/</a:t>
            </a:r>
            <a:r>
              <a:rPr lang="en-US" dirty="0"/>
              <a:t>f</a:t>
            </a:r>
            <a:r>
              <a:rPr lang="el-GR" dirty="0"/>
              <a:t>)+1 και έτσι είναι :</a:t>
            </a:r>
          </a:p>
          <a:p>
            <a:r>
              <a:rPr lang="el-GR" dirty="0"/>
              <a:t>Κανονικός οφθαλμός (25/4.5) +1 = 6.5</a:t>
            </a:r>
          </a:p>
          <a:p>
            <a:r>
              <a:rPr lang="el-GR" dirty="0"/>
              <a:t>Μυωπικός οφθαλμός (10/4.5) +1 = 3.2 και </a:t>
            </a:r>
          </a:p>
          <a:p>
            <a:r>
              <a:rPr lang="el-GR" dirty="0"/>
              <a:t>Πρεσβυωπικός οφθαλμός (40/4.5) +1 = 9.8</a:t>
            </a:r>
          </a:p>
          <a:p>
            <a:endParaRPr lang="el-GR" dirty="0"/>
          </a:p>
        </p:txBody>
      </p:sp>
    </p:spTree>
    <p:extLst>
      <p:ext uri="{BB962C8B-B14F-4D97-AF65-F5344CB8AC3E}">
        <p14:creationId xmlns:p14="http://schemas.microsoft.com/office/powerpoint/2010/main" val="1238466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3A7B97-D7E8-4C8D-A091-8103D258F8FA}"/>
              </a:ext>
            </a:extLst>
          </p:cNvPr>
          <p:cNvSpPr>
            <a:spLocks noGrp="1"/>
          </p:cNvSpPr>
          <p:nvPr>
            <p:ph type="title"/>
          </p:nvPr>
        </p:nvSpPr>
        <p:spPr/>
        <p:txBody>
          <a:bodyPr>
            <a:normAutofit fontScale="90000"/>
          </a:bodyPr>
          <a:lstStyle/>
          <a:p>
            <a:r>
              <a:rPr lang="el-GR" dirty="0"/>
              <a:t>Οπτικά όργανα – Μεγέθυνση Ερωτήσεις (10/10) </a:t>
            </a:r>
          </a:p>
        </p:txBody>
      </p:sp>
      <p:sp>
        <p:nvSpPr>
          <p:cNvPr id="3" name="Θέση περιεχομένου 2">
            <a:extLst>
              <a:ext uri="{FF2B5EF4-FFF2-40B4-BE49-F238E27FC236}">
                <a16:creationId xmlns:a16="http://schemas.microsoft.com/office/drawing/2014/main" id="{53E7FDBD-1CF6-4DE2-BD44-BBC3974FE1A6}"/>
              </a:ext>
            </a:extLst>
          </p:cNvPr>
          <p:cNvSpPr>
            <a:spLocks noGrp="1"/>
          </p:cNvSpPr>
          <p:nvPr>
            <p:ph idx="1"/>
          </p:nvPr>
        </p:nvSpPr>
        <p:spPr/>
        <p:txBody>
          <a:bodyPr>
            <a:normAutofit lnSpcReduction="10000"/>
          </a:bodyPr>
          <a:lstStyle/>
          <a:p>
            <a:r>
              <a:rPr lang="el-GR" dirty="0"/>
              <a:t>Συλλέκτης γραμματοσήμων παρατηρεί με φακό </a:t>
            </a:r>
            <a:r>
              <a:rPr lang="en-US" dirty="0"/>
              <a:t>f=10cm. </a:t>
            </a:r>
            <a:r>
              <a:rPr lang="el-GR" dirty="0"/>
              <a:t>Εάν</a:t>
            </a:r>
            <a:r>
              <a:rPr lang="en-US" dirty="0"/>
              <a:t> </a:t>
            </a:r>
            <a:r>
              <a:rPr lang="el-GR" dirty="0"/>
              <a:t>η απόσταση αντικειμένου φακού είναι 8</a:t>
            </a:r>
            <a:r>
              <a:rPr lang="en-US" dirty="0"/>
              <a:t>cm </a:t>
            </a:r>
            <a:r>
              <a:rPr lang="el-GR" dirty="0"/>
              <a:t>το είδωλο έχει διάσταση 1</a:t>
            </a:r>
            <a:r>
              <a:rPr lang="en-US" dirty="0"/>
              <a:t>cm, </a:t>
            </a:r>
            <a:r>
              <a:rPr lang="el-GR" dirty="0"/>
              <a:t>να υπολογιστεί το μέγεθος του αντικειμένου.</a:t>
            </a:r>
          </a:p>
          <a:p>
            <a:r>
              <a:rPr lang="el-GR" dirty="0"/>
              <a:t>Απάντηση : από την σχέση : 1/α + 1/β = 1/</a:t>
            </a:r>
            <a:r>
              <a:rPr lang="en-US" dirty="0"/>
              <a:t>f</a:t>
            </a:r>
            <a:r>
              <a:rPr lang="el-GR" dirty="0"/>
              <a:t> είναι : 1/8 + 1/β = 1/10 με β = - 40</a:t>
            </a:r>
            <a:r>
              <a:rPr lang="en-US" dirty="0"/>
              <a:t>cm </a:t>
            </a:r>
            <a:r>
              <a:rPr lang="el-GR" dirty="0"/>
              <a:t>και έτσι Ε/Α = - (-40/8) = 5 οπότε και Α = 1</a:t>
            </a:r>
            <a:r>
              <a:rPr lang="en-US" dirty="0"/>
              <a:t>cm/5=2mm.</a:t>
            </a:r>
            <a:r>
              <a:rPr lang="el-GR" dirty="0"/>
              <a:t> </a:t>
            </a:r>
          </a:p>
          <a:p>
            <a:pPr marL="0" indent="0">
              <a:buNone/>
            </a:pPr>
            <a:r>
              <a:rPr lang="el-GR" dirty="0"/>
              <a:t> </a:t>
            </a:r>
            <a:r>
              <a:rPr lang="en-US" dirty="0"/>
              <a:t>   </a:t>
            </a:r>
            <a:r>
              <a:rPr lang="el-GR" dirty="0"/>
              <a:t> </a:t>
            </a:r>
            <a:r>
              <a:rPr lang="en-US" dirty="0"/>
              <a:t> </a:t>
            </a:r>
            <a:r>
              <a:rPr lang="el-GR" dirty="0"/>
              <a:t> </a:t>
            </a:r>
          </a:p>
        </p:txBody>
      </p:sp>
    </p:spTree>
    <p:extLst>
      <p:ext uri="{BB962C8B-B14F-4D97-AF65-F5344CB8AC3E}">
        <p14:creationId xmlns:p14="http://schemas.microsoft.com/office/powerpoint/2010/main" val="1217123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Κυριαρχία της όρασης</a:t>
            </a:r>
          </a:p>
        </p:txBody>
      </p:sp>
      <p:sp>
        <p:nvSpPr>
          <p:cNvPr id="3" name="2 - Θέση περιεχομένου"/>
          <p:cNvSpPr>
            <a:spLocks noGrp="1"/>
          </p:cNvSpPr>
          <p:nvPr>
            <p:ph idx="1"/>
          </p:nvPr>
        </p:nvSpPr>
        <p:spPr/>
        <p:txBody>
          <a:bodyPr>
            <a:normAutofit lnSpcReduction="10000"/>
          </a:bodyPr>
          <a:lstStyle/>
          <a:p>
            <a:pPr algn="ctr">
              <a:buNone/>
            </a:pPr>
            <a:r>
              <a:rPr lang="el-GR" dirty="0"/>
              <a:t>Η πληροφόρηση για τον άνθρωπο μέσω των</a:t>
            </a:r>
          </a:p>
          <a:p>
            <a:pPr algn="ctr">
              <a:buNone/>
            </a:pPr>
            <a:r>
              <a:rPr lang="el-GR" dirty="0"/>
              <a:t> πέντε αισθήσεων επιτυγχάνεται με την :</a:t>
            </a:r>
          </a:p>
          <a:p>
            <a:pPr>
              <a:buNone/>
            </a:pPr>
            <a:endParaRPr lang="el-GR" dirty="0"/>
          </a:p>
          <a:p>
            <a:r>
              <a:rPr lang="el-GR" dirty="0"/>
              <a:t>Όραση : 83.0 %</a:t>
            </a:r>
          </a:p>
          <a:p>
            <a:r>
              <a:rPr lang="el-GR" dirty="0"/>
              <a:t>Ακοή : 11.0 %</a:t>
            </a:r>
          </a:p>
          <a:p>
            <a:r>
              <a:rPr lang="el-GR" dirty="0"/>
              <a:t>Όσφρηση : 3.5 %</a:t>
            </a:r>
          </a:p>
          <a:p>
            <a:r>
              <a:rPr lang="el-GR" dirty="0"/>
              <a:t>Αφή : 1.5 % </a:t>
            </a:r>
          </a:p>
          <a:p>
            <a:r>
              <a:rPr lang="el-GR" dirty="0"/>
              <a:t>Γεύση : 1.0 %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Οφθαλμός - Εγκέφαλος</a:t>
            </a:r>
            <a:r>
              <a:rPr lang="en-US" dirty="0"/>
              <a:t> </a:t>
            </a:r>
            <a:endParaRPr lang="el-GR" dirty="0"/>
          </a:p>
        </p:txBody>
      </p:sp>
      <p:pic>
        <p:nvPicPr>
          <p:cNvPr id="1026" name="Picture 2" descr="C:\Users\ARAVANTINOS\Desktop\imagesX8HFB9CC.jpg"/>
          <p:cNvPicPr>
            <a:picLocks noGrp="1" noChangeAspect="1" noChangeArrowheads="1"/>
          </p:cNvPicPr>
          <p:nvPr>
            <p:ph idx="1"/>
          </p:nvPr>
        </p:nvPicPr>
        <p:blipFill>
          <a:blip r:embed="rId2" cstate="print"/>
          <a:srcRect/>
          <a:stretch>
            <a:fillRect/>
          </a:stretch>
        </p:blipFill>
        <p:spPr bwMode="auto">
          <a:xfrm>
            <a:off x="1115616" y="2564904"/>
            <a:ext cx="6892904" cy="288032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Στερεοσκοπική όραση</a:t>
            </a:r>
          </a:p>
        </p:txBody>
      </p:sp>
      <p:pic>
        <p:nvPicPr>
          <p:cNvPr id="1026" name="Picture 2" descr="C:\Users\ARAVANTINOS\Desktop\image018[1].jpg"/>
          <p:cNvPicPr>
            <a:picLocks noGrp="1" noChangeAspect="1" noChangeArrowheads="1"/>
          </p:cNvPicPr>
          <p:nvPr>
            <p:ph idx="1"/>
          </p:nvPr>
        </p:nvPicPr>
        <p:blipFill>
          <a:blip r:embed="rId2" cstate="print"/>
          <a:srcRect/>
          <a:stretch>
            <a:fillRect/>
          </a:stretch>
        </p:blipFill>
        <p:spPr bwMode="auto">
          <a:xfrm>
            <a:off x="1187624" y="2060848"/>
            <a:ext cx="6834504" cy="356361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Ραβδία (</a:t>
            </a:r>
            <a:r>
              <a:rPr lang="en-US" dirty="0"/>
              <a:t>rods)</a:t>
            </a:r>
            <a:r>
              <a:rPr lang="el-GR" dirty="0"/>
              <a:t> – </a:t>
            </a:r>
            <a:r>
              <a:rPr lang="el-GR" dirty="0" err="1"/>
              <a:t>Κωνία</a:t>
            </a:r>
            <a:r>
              <a:rPr lang="en-US" dirty="0"/>
              <a:t> (cones)</a:t>
            </a:r>
            <a:endParaRPr lang="el-GR" dirty="0"/>
          </a:p>
        </p:txBody>
      </p:sp>
      <p:pic>
        <p:nvPicPr>
          <p:cNvPr id="2050" name="Picture 2" descr="C:\Users\ARAVANTINOS\Desktop\시신경배치[1].jpg"/>
          <p:cNvPicPr>
            <a:picLocks noGrp="1" noChangeAspect="1" noChangeArrowheads="1"/>
          </p:cNvPicPr>
          <p:nvPr>
            <p:ph idx="1"/>
          </p:nvPr>
        </p:nvPicPr>
        <p:blipFill>
          <a:blip r:embed="rId2" cstate="print"/>
          <a:srcRect/>
          <a:stretch>
            <a:fillRect/>
          </a:stretch>
        </p:blipFill>
        <p:spPr bwMode="auto">
          <a:xfrm>
            <a:off x="638175" y="1881981"/>
            <a:ext cx="7867650" cy="3962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Αμφιβληστροειδής</a:t>
            </a:r>
          </a:p>
        </p:txBody>
      </p:sp>
      <p:pic>
        <p:nvPicPr>
          <p:cNvPr id="3074" name="Picture 2" descr="C:\Users\ARAVANTINOS\Desktop\Rods_Cones[1].jpg"/>
          <p:cNvPicPr>
            <a:picLocks noGrp="1" noChangeAspect="1" noChangeArrowheads="1"/>
          </p:cNvPicPr>
          <p:nvPr>
            <p:ph idx="1"/>
          </p:nvPr>
        </p:nvPicPr>
        <p:blipFill>
          <a:blip r:embed="rId2" cstate="print"/>
          <a:srcRect/>
          <a:stretch>
            <a:fillRect/>
          </a:stretch>
        </p:blipFill>
        <p:spPr bwMode="auto">
          <a:xfrm>
            <a:off x="1714500" y="1772444"/>
            <a:ext cx="5715000" cy="41814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D0039A-DD77-49F4-B1F3-A62C4D8EFFC4}"/>
              </a:ext>
            </a:extLst>
          </p:cNvPr>
          <p:cNvSpPr>
            <a:spLocks noGrp="1"/>
          </p:cNvSpPr>
          <p:nvPr>
            <p:ph type="title"/>
          </p:nvPr>
        </p:nvSpPr>
        <p:spPr/>
        <p:txBody>
          <a:bodyPr>
            <a:normAutofit fontScale="90000"/>
          </a:bodyPr>
          <a:lstStyle/>
          <a:p>
            <a:r>
              <a:rPr lang="el-GR" dirty="0"/>
              <a:t>Οπτικά μεγέθη – Μεγέθυνση</a:t>
            </a:r>
            <a:br>
              <a:rPr lang="el-GR" dirty="0"/>
            </a:br>
            <a:r>
              <a:rPr lang="el-GR" dirty="0"/>
              <a:t>Ερωτήσεις (1/10)</a:t>
            </a:r>
          </a:p>
        </p:txBody>
      </p:sp>
      <p:sp>
        <p:nvSpPr>
          <p:cNvPr id="3" name="Θέση περιεχομένου 2">
            <a:extLst>
              <a:ext uri="{FF2B5EF4-FFF2-40B4-BE49-F238E27FC236}">
                <a16:creationId xmlns:a16="http://schemas.microsoft.com/office/drawing/2014/main" id="{3ECDD7CE-C253-4D6B-A037-75094205CC35}"/>
              </a:ext>
            </a:extLst>
          </p:cNvPr>
          <p:cNvSpPr>
            <a:spLocks noGrp="1"/>
          </p:cNvSpPr>
          <p:nvPr>
            <p:ph idx="1"/>
          </p:nvPr>
        </p:nvSpPr>
        <p:spPr/>
        <p:txBody>
          <a:bodyPr/>
          <a:lstStyle/>
          <a:p>
            <a:endParaRPr lang="el-GR" dirty="0"/>
          </a:p>
          <a:p>
            <a:r>
              <a:rPr lang="el-GR" dirty="0"/>
              <a:t>Μπορεί ένας αποκλίνων</a:t>
            </a:r>
            <a:r>
              <a:rPr lang="en-US" dirty="0"/>
              <a:t> (</a:t>
            </a:r>
            <a:r>
              <a:rPr lang="el-GR" dirty="0"/>
              <a:t>αρνητικός) φακός να χρησιμοποιηθεί σαν μεγεθυντικός ;</a:t>
            </a:r>
          </a:p>
          <a:p>
            <a:endParaRPr lang="el-GR" dirty="0"/>
          </a:p>
          <a:p>
            <a:r>
              <a:rPr lang="el-GR" dirty="0"/>
              <a:t>Απάντηση : Όχι, το </a:t>
            </a:r>
            <a:r>
              <a:rPr lang="el-GR" dirty="0" err="1"/>
              <a:t>παρατηρήσιμο</a:t>
            </a:r>
            <a:r>
              <a:rPr lang="el-GR" dirty="0"/>
              <a:t> φανταστικό είδωλο που σχηματίζεται είναι πάντοτε μικρότερο από το αρχικό αντικείμενο.  </a:t>
            </a:r>
          </a:p>
        </p:txBody>
      </p:sp>
    </p:spTree>
    <p:extLst>
      <p:ext uri="{BB962C8B-B14F-4D97-AF65-F5344CB8AC3E}">
        <p14:creationId xmlns:p14="http://schemas.microsoft.com/office/powerpoint/2010/main" val="749497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Αμφιβληστροειδής</a:t>
            </a:r>
          </a:p>
        </p:txBody>
      </p:sp>
      <p:pic>
        <p:nvPicPr>
          <p:cNvPr id="4098" name="Picture 2" descr="C:\Users\ARAVANTINOS\Desktop\25z[1].jpg"/>
          <p:cNvPicPr>
            <a:picLocks noGrp="1" noChangeAspect="1" noChangeArrowheads="1"/>
          </p:cNvPicPr>
          <p:nvPr>
            <p:ph idx="1"/>
          </p:nvPr>
        </p:nvPicPr>
        <p:blipFill>
          <a:blip r:embed="rId2" cstate="print"/>
          <a:srcRect/>
          <a:stretch>
            <a:fillRect/>
          </a:stretch>
        </p:blipFill>
        <p:spPr bwMode="auto">
          <a:xfrm>
            <a:off x="2309018" y="1600200"/>
            <a:ext cx="4525963" cy="4525963"/>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Ραβδία (</a:t>
            </a:r>
            <a:r>
              <a:rPr lang="en-US" dirty="0"/>
              <a:t>rods)</a:t>
            </a:r>
            <a:r>
              <a:rPr lang="el-GR" dirty="0"/>
              <a:t> – </a:t>
            </a:r>
            <a:r>
              <a:rPr lang="el-GR" dirty="0" err="1"/>
              <a:t>Κωνία</a:t>
            </a:r>
            <a:r>
              <a:rPr lang="en-US" dirty="0"/>
              <a:t> (cones)</a:t>
            </a:r>
            <a:endParaRPr lang="el-GR" dirty="0"/>
          </a:p>
        </p:txBody>
      </p:sp>
      <p:pic>
        <p:nvPicPr>
          <p:cNvPr id="5122" name="Picture 2" descr="C:\Users\ARAVANTINOS\Desktop\rodConeAbsorptionAmended[1].png"/>
          <p:cNvPicPr>
            <a:picLocks noGrp="1" noChangeAspect="1" noChangeArrowheads="1"/>
          </p:cNvPicPr>
          <p:nvPr>
            <p:ph idx="1"/>
          </p:nvPr>
        </p:nvPicPr>
        <p:blipFill>
          <a:blip r:embed="rId2" cstate="print"/>
          <a:srcRect/>
          <a:stretch>
            <a:fillRect/>
          </a:stretch>
        </p:blipFill>
        <p:spPr bwMode="auto">
          <a:xfrm>
            <a:off x="4499992" y="2132856"/>
            <a:ext cx="3857570" cy="3240360"/>
          </a:xfrm>
          <a:prstGeom prst="rect">
            <a:avLst/>
          </a:prstGeom>
          <a:noFill/>
        </p:spPr>
      </p:pic>
      <p:pic>
        <p:nvPicPr>
          <p:cNvPr id="5123" name="Picture 3" descr="C:\Users\ARAVANTINOS\Desktop\Mittman[1].gif"/>
          <p:cNvPicPr>
            <a:picLocks noChangeAspect="1" noChangeArrowheads="1"/>
          </p:cNvPicPr>
          <p:nvPr/>
        </p:nvPicPr>
        <p:blipFill>
          <a:blip r:embed="rId3" cstate="print"/>
          <a:srcRect/>
          <a:stretch>
            <a:fillRect/>
          </a:stretch>
        </p:blipFill>
        <p:spPr bwMode="auto">
          <a:xfrm>
            <a:off x="683568" y="2276872"/>
            <a:ext cx="3358007" cy="316835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Όλα τα χρώματα του υπολογιστή</a:t>
            </a:r>
            <a:br>
              <a:rPr lang="el-GR" dirty="0"/>
            </a:br>
            <a:r>
              <a:rPr lang="el-GR" dirty="0"/>
              <a:t>256</a:t>
            </a:r>
            <a:r>
              <a:rPr lang="en-US" dirty="0"/>
              <a:t> x 256 x 256 = 16.8 </a:t>
            </a:r>
            <a:r>
              <a:rPr lang="el-GR" dirty="0"/>
              <a:t>εκατ. χρώματα</a:t>
            </a:r>
          </a:p>
        </p:txBody>
      </p:sp>
      <p:pic>
        <p:nvPicPr>
          <p:cNvPr id="1026" name="Picture 2" descr="C:\Users\ARAVANTINOS\Desktop\3D52E1FFBC6253DC566A364C5BC6E037[1].jpg"/>
          <p:cNvPicPr>
            <a:picLocks noGrp="1" noChangeAspect="1" noChangeArrowheads="1"/>
          </p:cNvPicPr>
          <p:nvPr>
            <p:ph idx="1"/>
          </p:nvPr>
        </p:nvPicPr>
        <p:blipFill>
          <a:blip r:embed="rId2" cstate="print"/>
          <a:srcRect/>
          <a:stretch>
            <a:fillRect/>
          </a:stretch>
        </p:blipFill>
        <p:spPr bwMode="auto">
          <a:xfrm>
            <a:off x="1609725" y="1886744"/>
            <a:ext cx="5924550" cy="395287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Ραβδία (</a:t>
            </a:r>
            <a:r>
              <a:rPr lang="en-US" dirty="0"/>
              <a:t>rods)</a:t>
            </a:r>
            <a:r>
              <a:rPr lang="el-GR" dirty="0"/>
              <a:t> – </a:t>
            </a:r>
            <a:r>
              <a:rPr lang="el-GR" dirty="0" err="1"/>
              <a:t>Κωνία</a:t>
            </a:r>
            <a:r>
              <a:rPr lang="en-US" dirty="0"/>
              <a:t> (cones)</a:t>
            </a:r>
            <a:endParaRPr lang="el-GR" dirty="0"/>
          </a:p>
        </p:txBody>
      </p:sp>
      <p:sp>
        <p:nvSpPr>
          <p:cNvPr id="3" name="2 - Θέση κειμένου"/>
          <p:cNvSpPr>
            <a:spLocks noGrp="1"/>
          </p:cNvSpPr>
          <p:nvPr>
            <p:ph type="body" idx="1"/>
          </p:nvPr>
        </p:nvSpPr>
        <p:spPr>
          <a:xfrm>
            <a:off x="457200" y="1535113"/>
            <a:ext cx="4040188" cy="453727"/>
          </a:xfrm>
        </p:spPr>
        <p:txBody>
          <a:bodyPr>
            <a:normAutofit lnSpcReduction="10000"/>
          </a:bodyPr>
          <a:lstStyle/>
          <a:p>
            <a:pPr algn="ctr"/>
            <a:r>
              <a:rPr lang="el-GR" dirty="0"/>
              <a:t>Ραβδία</a:t>
            </a:r>
          </a:p>
        </p:txBody>
      </p:sp>
      <p:sp>
        <p:nvSpPr>
          <p:cNvPr id="4" name="3 - Θέση περιεχομένου"/>
          <p:cNvSpPr>
            <a:spLocks noGrp="1"/>
          </p:cNvSpPr>
          <p:nvPr>
            <p:ph sz="half" idx="2"/>
          </p:nvPr>
        </p:nvSpPr>
        <p:spPr/>
        <p:txBody>
          <a:bodyPr/>
          <a:lstStyle/>
          <a:p>
            <a:r>
              <a:rPr lang="el-GR" dirty="0"/>
              <a:t>Πλήθος  : 120 εκατομμύρια</a:t>
            </a:r>
          </a:p>
          <a:p>
            <a:r>
              <a:rPr lang="el-GR" dirty="0"/>
              <a:t>Κυρίως στη περιφέρεια</a:t>
            </a:r>
          </a:p>
          <a:p>
            <a:r>
              <a:rPr lang="el-GR" dirty="0"/>
              <a:t>Σύνδεση : πολλά ραβδία σε ένα γάγγλιο.</a:t>
            </a:r>
          </a:p>
          <a:p>
            <a:r>
              <a:rPr lang="el-GR" dirty="0"/>
              <a:t>Μέγιστη ευαισθησία  στα 510</a:t>
            </a:r>
            <a:r>
              <a:rPr lang="en-US" dirty="0"/>
              <a:t>nm</a:t>
            </a:r>
            <a:r>
              <a:rPr lang="el-GR" dirty="0"/>
              <a:t>.</a:t>
            </a:r>
            <a:endParaRPr lang="en-US" dirty="0"/>
          </a:p>
          <a:p>
            <a:r>
              <a:rPr lang="el-GR" dirty="0"/>
              <a:t>Όχι διάκριση χρωμάτων</a:t>
            </a:r>
            <a:endParaRPr lang="en-US" dirty="0"/>
          </a:p>
          <a:p>
            <a:endParaRPr lang="el-GR" dirty="0"/>
          </a:p>
        </p:txBody>
      </p:sp>
      <p:sp>
        <p:nvSpPr>
          <p:cNvPr id="5" name="4 - Θέση κειμένου"/>
          <p:cNvSpPr>
            <a:spLocks noGrp="1"/>
          </p:cNvSpPr>
          <p:nvPr>
            <p:ph type="body" sz="quarter" idx="3"/>
          </p:nvPr>
        </p:nvSpPr>
        <p:spPr>
          <a:xfrm>
            <a:off x="4645025" y="1535113"/>
            <a:ext cx="4041775" cy="453727"/>
          </a:xfrm>
        </p:spPr>
        <p:txBody>
          <a:bodyPr>
            <a:normAutofit lnSpcReduction="10000"/>
          </a:bodyPr>
          <a:lstStyle/>
          <a:p>
            <a:pPr algn="ctr"/>
            <a:r>
              <a:rPr lang="el-GR" dirty="0" err="1"/>
              <a:t>Κωνία</a:t>
            </a:r>
            <a:endParaRPr lang="el-GR" dirty="0"/>
          </a:p>
        </p:txBody>
      </p:sp>
      <p:sp>
        <p:nvSpPr>
          <p:cNvPr id="6" name="5 - Θέση περιεχομένου"/>
          <p:cNvSpPr>
            <a:spLocks noGrp="1"/>
          </p:cNvSpPr>
          <p:nvPr>
            <p:ph sz="quarter" idx="4"/>
          </p:nvPr>
        </p:nvSpPr>
        <p:spPr/>
        <p:txBody>
          <a:bodyPr>
            <a:normAutofit lnSpcReduction="10000"/>
          </a:bodyPr>
          <a:lstStyle/>
          <a:p>
            <a:r>
              <a:rPr lang="el-GR" dirty="0"/>
              <a:t>Πλήθος : 5 εκατομμύρια</a:t>
            </a:r>
          </a:p>
          <a:p>
            <a:r>
              <a:rPr lang="el-GR" dirty="0"/>
              <a:t>Κυρίως στο κεντρικό </a:t>
            </a:r>
            <a:r>
              <a:rPr lang="el-GR" dirty="0" err="1"/>
              <a:t>βοθρίο</a:t>
            </a:r>
            <a:endParaRPr lang="el-GR" dirty="0"/>
          </a:p>
          <a:p>
            <a:r>
              <a:rPr lang="el-GR" dirty="0"/>
              <a:t>Σύνδεση : Ένα </a:t>
            </a:r>
            <a:r>
              <a:rPr lang="el-GR" dirty="0" err="1"/>
              <a:t>κωνίο</a:t>
            </a:r>
            <a:r>
              <a:rPr lang="el-GR" dirty="0"/>
              <a:t> σε κάθε γαγγλιακό κύτταρο.</a:t>
            </a:r>
          </a:p>
          <a:p>
            <a:r>
              <a:rPr lang="el-GR" dirty="0"/>
              <a:t>Μέγιστη (μέση) ευαισθησία στα 560</a:t>
            </a:r>
            <a:r>
              <a:rPr lang="en-US" dirty="0"/>
              <a:t>nm</a:t>
            </a:r>
            <a:r>
              <a:rPr lang="el-GR" dirty="0"/>
              <a:t>.</a:t>
            </a:r>
            <a:endParaRPr lang="en-US" dirty="0"/>
          </a:p>
          <a:p>
            <a:r>
              <a:rPr lang="el-GR" dirty="0"/>
              <a:t>Διάκριση χρωμάτων </a:t>
            </a:r>
          </a:p>
          <a:p>
            <a:pPr>
              <a:buNone/>
            </a:pPr>
            <a:r>
              <a:rPr lang="el-GR" dirty="0"/>
              <a:t>     Μπλε</a:t>
            </a:r>
            <a:r>
              <a:rPr lang="en-US" dirty="0"/>
              <a:t> (S) </a:t>
            </a:r>
            <a:r>
              <a:rPr lang="el-GR" dirty="0"/>
              <a:t>: 10 %</a:t>
            </a:r>
          </a:p>
          <a:p>
            <a:pPr>
              <a:buNone/>
            </a:pPr>
            <a:r>
              <a:rPr lang="el-GR" dirty="0"/>
              <a:t>     Πράσινο</a:t>
            </a:r>
            <a:r>
              <a:rPr lang="en-US" dirty="0"/>
              <a:t> (M)</a:t>
            </a:r>
            <a:r>
              <a:rPr lang="el-GR" dirty="0"/>
              <a:t> : 30%</a:t>
            </a:r>
          </a:p>
          <a:p>
            <a:pPr>
              <a:buNone/>
            </a:pPr>
            <a:r>
              <a:rPr lang="el-GR" dirty="0"/>
              <a:t>     Κόκκινο </a:t>
            </a:r>
            <a:r>
              <a:rPr lang="en-US" dirty="0"/>
              <a:t>(L)</a:t>
            </a:r>
            <a:r>
              <a:rPr lang="el-GR" dirty="0"/>
              <a:t>  : 60%</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69DD72-D364-4013-B370-9F87A4C528F6}"/>
              </a:ext>
            </a:extLst>
          </p:cNvPr>
          <p:cNvSpPr>
            <a:spLocks noGrp="1"/>
          </p:cNvSpPr>
          <p:nvPr>
            <p:ph type="title"/>
          </p:nvPr>
        </p:nvSpPr>
        <p:spPr/>
        <p:txBody>
          <a:bodyPr>
            <a:normAutofit fontScale="90000"/>
          </a:bodyPr>
          <a:lstStyle/>
          <a:p>
            <a:r>
              <a:rPr lang="el-GR" dirty="0"/>
              <a:t>Μηχανισμός όρασης </a:t>
            </a:r>
            <a:br>
              <a:rPr lang="el-GR" dirty="0"/>
            </a:br>
            <a:r>
              <a:rPr lang="en-US" dirty="0"/>
              <a:t>(cis</a:t>
            </a:r>
            <a:r>
              <a:rPr lang="el-GR" dirty="0"/>
              <a:t> </a:t>
            </a:r>
            <a:r>
              <a:rPr lang="en-US" dirty="0"/>
              <a:t>–</a:t>
            </a:r>
            <a:r>
              <a:rPr lang="el-GR" dirty="0"/>
              <a:t> </a:t>
            </a:r>
            <a:r>
              <a:rPr lang="en-US" dirty="0"/>
              <a:t>trans)</a:t>
            </a:r>
            <a:endParaRPr lang="el-GR" dirty="0"/>
          </a:p>
        </p:txBody>
      </p:sp>
      <p:pic>
        <p:nvPicPr>
          <p:cNvPr id="4" name="Picture 2" descr="C:\Users\ARAVANTINOS\Desktop\VisionSensNeuroscience5[1].jpg">
            <a:extLst>
              <a:ext uri="{FF2B5EF4-FFF2-40B4-BE49-F238E27FC236}">
                <a16:creationId xmlns:a16="http://schemas.microsoft.com/office/drawing/2014/main" id="{6020B609-F213-4A38-9146-F2642EB34ED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691" y="1600200"/>
            <a:ext cx="6034617" cy="4525963"/>
          </a:xfrm>
        </p:spPr>
      </p:pic>
    </p:spTree>
    <p:extLst>
      <p:ext uri="{BB962C8B-B14F-4D97-AF65-F5344CB8AC3E}">
        <p14:creationId xmlns:p14="http://schemas.microsoft.com/office/powerpoint/2010/main" val="2367908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Μαύρα κυκλικά ίχνη</a:t>
            </a:r>
            <a:br>
              <a:rPr lang="el-GR" dirty="0"/>
            </a:br>
            <a:r>
              <a:rPr lang="en-US" dirty="0"/>
              <a:t>(Hermann Grid illusion)</a:t>
            </a:r>
            <a:endParaRPr lang="el-GR" dirty="0"/>
          </a:p>
        </p:txBody>
      </p:sp>
      <p:pic>
        <p:nvPicPr>
          <p:cNvPr id="2050" name="Picture 2" descr="C:\Users\ARAVANTINOS\Desktop\optical-illusion2[1].jpg"/>
          <p:cNvPicPr>
            <a:picLocks noGrp="1" noChangeAspect="1" noChangeArrowheads="1"/>
          </p:cNvPicPr>
          <p:nvPr>
            <p:ph idx="1"/>
          </p:nvPr>
        </p:nvPicPr>
        <p:blipFill>
          <a:blip r:embed="rId2" cstate="print"/>
          <a:srcRect/>
          <a:stretch>
            <a:fillRect/>
          </a:stretch>
        </p:blipFill>
        <p:spPr bwMode="auto">
          <a:xfrm>
            <a:off x="1763688" y="1700808"/>
            <a:ext cx="5688632" cy="4238031"/>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Μαύρα κυκλικά ίχνη</a:t>
            </a:r>
            <a:br>
              <a:rPr lang="el-GR" dirty="0"/>
            </a:br>
            <a:r>
              <a:rPr lang="en-US" dirty="0"/>
              <a:t>(Hermann Grid illusion)</a:t>
            </a:r>
            <a:endParaRPr lang="el-GR" dirty="0"/>
          </a:p>
        </p:txBody>
      </p:sp>
      <p:sp>
        <p:nvSpPr>
          <p:cNvPr id="3" name="2 - Θέση περιεχομένου"/>
          <p:cNvSpPr>
            <a:spLocks noGrp="1"/>
          </p:cNvSpPr>
          <p:nvPr>
            <p:ph idx="1"/>
          </p:nvPr>
        </p:nvSpPr>
        <p:spPr/>
        <p:txBody>
          <a:bodyPr/>
          <a:lstStyle/>
          <a:p>
            <a:pPr algn="just"/>
            <a:r>
              <a:rPr lang="el-GR" dirty="0"/>
              <a:t>Κατά μήκος των λευκών γραμμών η αντίθεση είναι αρκετά έντονη οι λευκές γραμμές φαίνονται «φωτεινότερες».</a:t>
            </a:r>
          </a:p>
          <a:p>
            <a:pPr algn="just"/>
            <a:r>
              <a:rPr lang="el-GR" dirty="0"/>
              <a:t>Όμως στη περιοχή της τομής των λευκών γραμμών ο λευκός χώρος είναι τώρα σχετικά μεγαλύτερος. Η αντίθεση ηπιότερη από πριν και έτσι δημιουργείται στον ανθρώπινο εγκέφαλο η ψευδαίσθηση του γκρι.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A. Einstein – M. Monroe</a:t>
            </a:r>
            <a:endParaRPr lang="el-GR" dirty="0"/>
          </a:p>
        </p:txBody>
      </p:sp>
      <p:pic>
        <p:nvPicPr>
          <p:cNvPr id="5122" name="Picture 2" descr="C:\Users\ARAVANTINOS\Desktop\Einstein_Marilyn_Monroe_optical_illusion[1].jpg"/>
          <p:cNvPicPr>
            <a:picLocks noGrp="1" noChangeAspect="1" noChangeArrowheads="1"/>
          </p:cNvPicPr>
          <p:nvPr>
            <p:ph idx="1"/>
          </p:nvPr>
        </p:nvPicPr>
        <p:blipFill>
          <a:blip r:embed="rId2" cstate="print"/>
          <a:srcRect/>
          <a:stretch>
            <a:fillRect/>
          </a:stretch>
        </p:blipFill>
        <p:spPr bwMode="auto">
          <a:xfrm>
            <a:off x="3022600" y="1964531"/>
            <a:ext cx="3098800" cy="37973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A. Einstein – M. Monroe</a:t>
            </a:r>
            <a:endParaRPr lang="el-GR" dirty="0"/>
          </a:p>
        </p:txBody>
      </p:sp>
      <p:sp>
        <p:nvSpPr>
          <p:cNvPr id="3" name="2 - Θέση περιεχομένου"/>
          <p:cNvSpPr>
            <a:spLocks noGrp="1"/>
          </p:cNvSpPr>
          <p:nvPr>
            <p:ph idx="1"/>
          </p:nvPr>
        </p:nvSpPr>
        <p:spPr/>
        <p:txBody>
          <a:bodyPr>
            <a:normAutofit/>
          </a:bodyPr>
          <a:lstStyle/>
          <a:p>
            <a:pPr algn="just"/>
            <a:r>
              <a:rPr lang="el-GR" dirty="0"/>
              <a:t>Σύνθετη εικόνα από δυο κατάλληλα συνδυασμένες φωτογραφίες πορτραίτων με χαμηλές (</a:t>
            </a:r>
            <a:r>
              <a:rPr lang="en-US" dirty="0"/>
              <a:t>Monroe</a:t>
            </a:r>
            <a:r>
              <a:rPr lang="el-GR" dirty="0"/>
              <a:t>) αλλά και υψηλές (</a:t>
            </a:r>
            <a:r>
              <a:rPr lang="en-US" dirty="0"/>
              <a:t>Einstein</a:t>
            </a:r>
            <a:r>
              <a:rPr lang="el-GR" dirty="0"/>
              <a:t>) χωρικές συχνότητες. Έτσι :</a:t>
            </a:r>
            <a:endParaRPr lang="en-US" dirty="0"/>
          </a:p>
          <a:p>
            <a:pPr algn="just"/>
            <a:r>
              <a:rPr lang="el-GR" dirty="0"/>
              <a:t> Μεγάλη διάμετρος κόρης σημαίνει αύξηση της διακριτικής ικανότητας …. </a:t>
            </a:r>
            <a:r>
              <a:rPr lang="en-US" dirty="0"/>
              <a:t>Einstein</a:t>
            </a:r>
            <a:r>
              <a:rPr lang="el-GR" dirty="0"/>
              <a:t>.</a:t>
            </a:r>
          </a:p>
          <a:p>
            <a:pPr algn="just"/>
            <a:r>
              <a:rPr lang="el-GR" dirty="0"/>
              <a:t>Μικρή διάμετρος κόρης σημαίνει ελάττωση της οξύτητας …. </a:t>
            </a:r>
            <a:r>
              <a:rPr lang="en-US" dirty="0"/>
              <a:t>Monroe</a:t>
            </a:r>
            <a:r>
              <a:rPr lang="el-GR"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Θυμωμένος - Χαρούμενος</a:t>
            </a:r>
          </a:p>
        </p:txBody>
      </p:sp>
      <p:pic>
        <p:nvPicPr>
          <p:cNvPr id="1026" name="Picture 2" descr="C:\Users\ARAVANTINOS\Desktop\Mr.Angry and Mrs.Calm illusion[1].jpg"/>
          <p:cNvPicPr>
            <a:picLocks noGrp="1" noChangeAspect="1" noChangeArrowheads="1"/>
          </p:cNvPicPr>
          <p:nvPr>
            <p:ph idx="1"/>
          </p:nvPr>
        </p:nvPicPr>
        <p:blipFill>
          <a:blip r:embed="rId2" cstate="print"/>
          <a:srcRect/>
          <a:stretch>
            <a:fillRect/>
          </a:stretch>
        </p:blipFill>
        <p:spPr bwMode="auto">
          <a:xfrm>
            <a:off x="1547664" y="2276872"/>
            <a:ext cx="6188866" cy="321004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2E4FE4-3A14-48D9-ACF9-0CF691ED3D07}"/>
              </a:ext>
            </a:extLst>
          </p:cNvPr>
          <p:cNvSpPr>
            <a:spLocks noGrp="1"/>
          </p:cNvSpPr>
          <p:nvPr>
            <p:ph type="title"/>
          </p:nvPr>
        </p:nvSpPr>
        <p:spPr/>
        <p:txBody>
          <a:bodyPr>
            <a:normAutofit fontScale="90000"/>
          </a:bodyPr>
          <a:lstStyle/>
          <a:p>
            <a:r>
              <a:rPr lang="el-GR" dirty="0"/>
              <a:t>Οπτικά μεγέθη – Μεγέθυνση Ερωτήσεις (2/10)</a:t>
            </a:r>
          </a:p>
        </p:txBody>
      </p:sp>
      <p:sp>
        <p:nvSpPr>
          <p:cNvPr id="3" name="Θέση περιεχομένου 2">
            <a:extLst>
              <a:ext uri="{FF2B5EF4-FFF2-40B4-BE49-F238E27FC236}">
                <a16:creationId xmlns:a16="http://schemas.microsoft.com/office/drawing/2014/main" id="{7B013D33-9DCA-45C2-991E-8181670AEA7B}"/>
              </a:ext>
            </a:extLst>
          </p:cNvPr>
          <p:cNvSpPr>
            <a:spLocks noGrp="1"/>
          </p:cNvSpPr>
          <p:nvPr>
            <p:ph idx="1"/>
          </p:nvPr>
        </p:nvSpPr>
        <p:spPr>
          <a:xfrm>
            <a:off x="457200" y="1600200"/>
            <a:ext cx="8579296" cy="4525963"/>
          </a:xfrm>
        </p:spPr>
        <p:txBody>
          <a:bodyPr>
            <a:normAutofit fontScale="92500"/>
          </a:bodyPr>
          <a:lstStyle/>
          <a:p>
            <a:r>
              <a:rPr lang="el-GR" dirty="0"/>
              <a:t>Η γραμμική μεγέθυνση (εγκάρσια ή διαμήκης) ενός φακού διαφέρει (και σε τι) από την μεγέθυνση (γωνιακή) ενός μεγεθυντικού φακού ;</a:t>
            </a:r>
          </a:p>
          <a:p>
            <a:endParaRPr lang="el-GR" dirty="0"/>
          </a:p>
          <a:p>
            <a:r>
              <a:rPr lang="el-GR" dirty="0"/>
              <a:t>Απάντηση : Η εγκάρσια ή διαμήκης γραμμική μεγέθυνση είναι από ορισμού το πηλίκο (Ε/Α) δηλαδή πηλίκο δυο γραμμικών μεγεθών. Αντίθετα η μεγέθυνση (γωνιακή) ενός μεγεθυντικού φακού είναι το πηλίκο θ’/θ δυο γωνιών.</a:t>
            </a:r>
            <a:r>
              <a:rPr lang="en-US" dirty="0"/>
              <a:t> </a:t>
            </a:r>
            <a:r>
              <a:rPr lang="el-GR" dirty="0"/>
              <a:t> </a:t>
            </a:r>
          </a:p>
        </p:txBody>
      </p:sp>
    </p:spTree>
    <p:extLst>
      <p:ext uri="{BB962C8B-B14F-4D97-AF65-F5344CB8AC3E}">
        <p14:creationId xmlns:p14="http://schemas.microsoft.com/office/powerpoint/2010/main" val="23520234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Συμπεράσματα</a:t>
            </a:r>
          </a:p>
        </p:txBody>
      </p:sp>
      <p:sp>
        <p:nvSpPr>
          <p:cNvPr id="3" name="2 - Θέση περιεχομένου"/>
          <p:cNvSpPr>
            <a:spLocks noGrp="1"/>
          </p:cNvSpPr>
          <p:nvPr>
            <p:ph idx="1"/>
          </p:nvPr>
        </p:nvSpPr>
        <p:spPr/>
        <p:txBody>
          <a:bodyPr>
            <a:normAutofit lnSpcReduction="10000"/>
          </a:bodyPr>
          <a:lstStyle/>
          <a:p>
            <a:r>
              <a:rPr lang="el-GR" dirty="0"/>
              <a:t>Η ανθρώπινη οπτική αντίληψη συνίσταται σε τρεις παράλληλους μηχανισμούς που αφορούν τα : μορφή (σχήμα), χρώμα, κίνηση.</a:t>
            </a:r>
          </a:p>
          <a:p>
            <a:r>
              <a:rPr lang="el-GR" dirty="0"/>
              <a:t> Το περιβάλλον που αντιλαμβανόμαστε είναι κυρίως επινοήσεις του εγκεφάλου μας.</a:t>
            </a:r>
          </a:p>
          <a:p>
            <a:r>
              <a:rPr lang="el-GR" dirty="0"/>
              <a:t>«Βλέπουμε» με τον εγκέφαλο και όχι με τα μάτια μας και συνήθως βλέπουμε ότι αναμένουμε να δούμε… </a:t>
            </a:r>
          </a:p>
          <a:p>
            <a:pPr>
              <a:buNone/>
            </a:pPr>
            <a:r>
              <a:rPr lang="el-GR" dirty="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ΒΙΒΛΙΟΓΡΑΦΙΑ</a:t>
            </a:r>
          </a:p>
        </p:txBody>
      </p:sp>
      <p:sp>
        <p:nvSpPr>
          <p:cNvPr id="3" name="2 - Θέση περιεχομένου"/>
          <p:cNvSpPr>
            <a:spLocks noGrp="1"/>
          </p:cNvSpPr>
          <p:nvPr>
            <p:ph idx="1"/>
          </p:nvPr>
        </p:nvSpPr>
        <p:spPr/>
        <p:txBody>
          <a:bodyPr>
            <a:normAutofit fontScale="92500" lnSpcReduction="10000"/>
          </a:bodyPr>
          <a:lstStyle/>
          <a:p>
            <a:endParaRPr lang="el-GR" dirty="0"/>
          </a:p>
          <a:p>
            <a:r>
              <a:rPr lang="el-GR" dirty="0"/>
              <a:t>Εσωτερική Όραση, </a:t>
            </a:r>
            <a:r>
              <a:rPr lang="en-US" dirty="0" err="1"/>
              <a:t>Semir</a:t>
            </a:r>
            <a:r>
              <a:rPr lang="en-US" dirty="0"/>
              <a:t> </a:t>
            </a:r>
            <a:r>
              <a:rPr lang="en-US" dirty="0" err="1"/>
              <a:t>Zeki</a:t>
            </a:r>
            <a:r>
              <a:rPr lang="en-US" dirty="0"/>
              <a:t>, </a:t>
            </a:r>
            <a:r>
              <a:rPr lang="el-GR" dirty="0"/>
              <a:t>Πανεπιστημιακές Εκδόσεις Κρήτης, 2002.</a:t>
            </a:r>
            <a:endParaRPr lang="en-US" dirty="0"/>
          </a:p>
          <a:p>
            <a:r>
              <a:rPr lang="en-US" dirty="0"/>
              <a:t>Can you believe your eyes ? J. Richard Block and Harold </a:t>
            </a:r>
            <a:r>
              <a:rPr lang="en-US" dirty="0" err="1"/>
              <a:t>Yuker</a:t>
            </a:r>
            <a:r>
              <a:rPr lang="en-US" dirty="0"/>
              <a:t>, Brunner</a:t>
            </a:r>
            <a:r>
              <a:rPr lang="el-GR" dirty="0"/>
              <a:t> </a:t>
            </a:r>
            <a:r>
              <a:rPr lang="en-US" dirty="0"/>
              <a:t>/</a:t>
            </a:r>
            <a:r>
              <a:rPr lang="el-GR" dirty="0"/>
              <a:t> </a:t>
            </a:r>
            <a:r>
              <a:rPr lang="en-US" dirty="0" err="1"/>
              <a:t>Mazer</a:t>
            </a:r>
            <a:r>
              <a:rPr lang="en-US" dirty="0"/>
              <a:t> publ. 1992</a:t>
            </a:r>
            <a:r>
              <a:rPr lang="el-GR" dirty="0"/>
              <a:t>.</a:t>
            </a:r>
            <a:endParaRPr lang="en-US" dirty="0"/>
          </a:p>
          <a:p>
            <a:r>
              <a:rPr lang="en-US" dirty="0"/>
              <a:t>The world’s best optical illusions, Charles H. </a:t>
            </a:r>
            <a:r>
              <a:rPr lang="en-US" dirty="0" err="1"/>
              <a:t>Parquin</a:t>
            </a:r>
            <a:r>
              <a:rPr lang="el-GR" dirty="0"/>
              <a:t> </a:t>
            </a:r>
            <a:r>
              <a:rPr lang="en-US" dirty="0"/>
              <a:t>Sterling Publishing Co., Inc. 1987</a:t>
            </a:r>
            <a:r>
              <a:rPr lang="el-GR" dirty="0"/>
              <a:t>.</a:t>
            </a:r>
            <a:endParaRPr lang="en-US" dirty="0"/>
          </a:p>
          <a:p>
            <a:endParaRPr lang="en-US" dirty="0"/>
          </a:p>
          <a:p>
            <a:pPr>
              <a:buNone/>
            </a:pPr>
            <a:r>
              <a:rPr lang="en-US" dirty="0"/>
              <a:t> </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a:p>
            <a:pPr algn="ctr">
              <a:buNone/>
            </a:pPr>
            <a:r>
              <a:rPr lang="el-GR" sz="6600" dirty="0"/>
              <a:t>Ευχαριστώ πολύ</a:t>
            </a:r>
          </a:p>
          <a:p>
            <a:pPr algn="ctr">
              <a:buNone/>
            </a:pPr>
            <a:r>
              <a:rPr lang="el-GR" sz="6600" dirty="0"/>
              <a:t>για την </a:t>
            </a:r>
          </a:p>
          <a:p>
            <a:pPr algn="ctr">
              <a:buNone/>
            </a:pPr>
            <a:r>
              <a:rPr lang="el-GR" sz="6600" dirty="0"/>
              <a:t>προσοχή σας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4DE90A-24A2-4FFB-A757-A02C54EBD7C2}"/>
              </a:ext>
            </a:extLst>
          </p:cNvPr>
          <p:cNvSpPr>
            <a:spLocks noGrp="1"/>
          </p:cNvSpPr>
          <p:nvPr>
            <p:ph type="title"/>
          </p:nvPr>
        </p:nvSpPr>
        <p:spPr/>
        <p:txBody>
          <a:bodyPr>
            <a:normAutofit fontScale="90000"/>
          </a:bodyPr>
          <a:lstStyle/>
          <a:p>
            <a:r>
              <a:rPr lang="el-GR" dirty="0"/>
              <a:t>Οπτικά μεγέθη – Μεγέθυνση Ερωτήσεις (3/10)</a:t>
            </a:r>
          </a:p>
        </p:txBody>
      </p:sp>
      <p:sp>
        <p:nvSpPr>
          <p:cNvPr id="3" name="Θέση περιεχομένου 2">
            <a:extLst>
              <a:ext uri="{FF2B5EF4-FFF2-40B4-BE49-F238E27FC236}">
                <a16:creationId xmlns:a16="http://schemas.microsoft.com/office/drawing/2014/main" id="{6BE910CE-E275-46E9-BAB4-E4D5A19112E1}"/>
              </a:ext>
            </a:extLst>
          </p:cNvPr>
          <p:cNvSpPr>
            <a:spLocks noGrp="1"/>
          </p:cNvSpPr>
          <p:nvPr>
            <p:ph idx="1"/>
          </p:nvPr>
        </p:nvSpPr>
        <p:spPr/>
        <p:txBody>
          <a:bodyPr>
            <a:normAutofit fontScale="92500"/>
          </a:bodyPr>
          <a:lstStyle/>
          <a:p>
            <a:r>
              <a:rPr lang="el-GR" dirty="0"/>
              <a:t>Τι κατηγορίας φακό (θετικό ή αρνητικό) θα προσθέτατε μπροστά από τον συμβατικό φακό φωτογραφικής μηχανής προκειμένου να φωτογραφίσετε πολύ κοντινά αντικείμενα ;</a:t>
            </a:r>
          </a:p>
          <a:p>
            <a:endParaRPr lang="el-GR" dirty="0"/>
          </a:p>
          <a:p>
            <a:r>
              <a:rPr lang="el-GR" dirty="0"/>
              <a:t>Απάντηση : Ο συμπληρωματικός φακός χρειάζεται να είναι συγκλίνων (θετικός) διότι μόνο έτσι δημιουργείται πιο ισχυρός, σύνθετος φακός με μικρότερη εστιακή απόσταση.  </a:t>
            </a:r>
          </a:p>
        </p:txBody>
      </p:sp>
    </p:spTree>
    <p:extLst>
      <p:ext uri="{BB962C8B-B14F-4D97-AF65-F5344CB8AC3E}">
        <p14:creationId xmlns:p14="http://schemas.microsoft.com/office/powerpoint/2010/main" val="406211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3BB639-6A62-4E64-81F6-E2EBAA61EEEE}"/>
              </a:ext>
            </a:extLst>
          </p:cNvPr>
          <p:cNvSpPr>
            <a:spLocks noGrp="1"/>
          </p:cNvSpPr>
          <p:nvPr>
            <p:ph type="title"/>
          </p:nvPr>
        </p:nvSpPr>
        <p:spPr/>
        <p:txBody>
          <a:bodyPr>
            <a:normAutofit fontScale="90000"/>
          </a:bodyPr>
          <a:lstStyle/>
          <a:p>
            <a:r>
              <a:rPr lang="el-GR" dirty="0"/>
              <a:t>Οπτικά μεγέθη – Μεγέθυνση</a:t>
            </a:r>
            <a:br>
              <a:rPr lang="el-GR" dirty="0"/>
            </a:br>
            <a:r>
              <a:rPr lang="el-GR" dirty="0"/>
              <a:t>Ερωτήσεις (4/10)</a:t>
            </a:r>
          </a:p>
        </p:txBody>
      </p:sp>
      <p:sp>
        <p:nvSpPr>
          <p:cNvPr id="3" name="Θέση περιεχομένου 2">
            <a:extLst>
              <a:ext uri="{FF2B5EF4-FFF2-40B4-BE49-F238E27FC236}">
                <a16:creationId xmlns:a16="http://schemas.microsoft.com/office/drawing/2014/main" id="{EAFD0FB5-3298-4B1B-A34F-6F4896353928}"/>
              </a:ext>
            </a:extLst>
          </p:cNvPr>
          <p:cNvSpPr>
            <a:spLocks noGrp="1"/>
          </p:cNvSpPr>
          <p:nvPr>
            <p:ph idx="1"/>
          </p:nvPr>
        </p:nvSpPr>
        <p:spPr/>
        <p:txBody>
          <a:bodyPr/>
          <a:lstStyle/>
          <a:p>
            <a:r>
              <a:rPr lang="el-GR" dirty="0"/>
              <a:t>Να αποδειχθεί ότι η ελάχιστη απόσταση μεταξύ ενός φωτεινού αντικειμένου και του πραγματικού του ειδώλου στη φωτογραφική μηχανή είναι 4</a:t>
            </a:r>
            <a:r>
              <a:rPr lang="en-US" dirty="0"/>
              <a:t>f </a:t>
            </a:r>
            <a:r>
              <a:rPr lang="el-GR" dirty="0"/>
              <a:t>όπου </a:t>
            </a:r>
            <a:r>
              <a:rPr lang="en-US" dirty="0"/>
              <a:t>f </a:t>
            </a:r>
            <a:r>
              <a:rPr lang="el-GR" dirty="0"/>
              <a:t>: η εστιακή απόσταση του φωτογραφικού φακού. </a:t>
            </a:r>
          </a:p>
          <a:p>
            <a:r>
              <a:rPr lang="el-GR" dirty="0"/>
              <a:t>Υπολογίστε, για παράδειγμα, την ελάχιστη απόσταση αντικειμένου – πραγματικού ειδώλου για κανονικό φακό (</a:t>
            </a:r>
            <a:r>
              <a:rPr lang="en-US" dirty="0"/>
              <a:t>f=50mm).</a:t>
            </a:r>
            <a:endParaRPr lang="el-GR" dirty="0"/>
          </a:p>
        </p:txBody>
      </p:sp>
    </p:spTree>
    <p:extLst>
      <p:ext uri="{BB962C8B-B14F-4D97-AF65-F5344CB8AC3E}">
        <p14:creationId xmlns:p14="http://schemas.microsoft.com/office/powerpoint/2010/main" val="562136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C57D23-11E3-4482-BBA0-9E43626DF676}"/>
              </a:ext>
            </a:extLst>
          </p:cNvPr>
          <p:cNvSpPr>
            <a:spLocks noGrp="1"/>
          </p:cNvSpPr>
          <p:nvPr>
            <p:ph type="title"/>
          </p:nvPr>
        </p:nvSpPr>
        <p:spPr/>
        <p:txBody>
          <a:bodyPr>
            <a:normAutofit fontScale="90000"/>
          </a:bodyPr>
          <a:lstStyle/>
          <a:p>
            <a:r>
              <a:rPr lang="el-GR" dirty="0"/>
              <a:t>Οπτικά μεγέθη – Μεγέθυνση</a:t>
            </a:r>
            <a:br>
              <a:rPr lang="el-GR" dirty="0"/>
            </a:br>
            <a:r>
              <a:rPr lang="el-GR" dirty="0"/>
              <a:t>Ερωτήσεις (4/10)</a:t>
            </a:r>
          </a:p>
        </p:txBody>
      </p:sp>
      <p:sp>
        <p:nvSpPr>
          <p:cNvPr id="3" name="Θέση περιεχομένου 2">
            <a:extLst>
              <a:ext uri="{FF2B5EF4-FFF2-40B4-BE49-F238E27FC236}">
                <a16:creationId xmlns:a16="http://schemas.microsoft.com/office/drawing/2014/main" id="{C331A389-0E00-4793-B570-F8B5C3C3B53C}"/>
              </a:ext>
            </a:extLst>
          </p:cNvPr>
          <p:cNvSpPr>
            <a:spLocks noGrp="1"/>
          </p:cNvSpPr>
          <p:nvPr>
            <p:ph idx="1"/>
          </p:nvPr>
        </p:nvSpPr>
        <p:spPr/>
        <p:txBody>
          <a:bodyPr>
            <a:normAutofit fontScale="85000" lnSpcReduction="20000"/>
          </a:bodyPr>
          <a:lstStyle/>
          <a:p>
            <a:r>
              <a:rPr lang="el-GR" dirty="0"/>
              <a:t>Απάντηση : Εάν </a:t>
            </a:r>
            <a:r>
              <a:rPr lang="el-GR" dirty="0" err="1"/>
              <a:t>α+β</a:t>
            </a:r>
            <a:r>
              <a:rPr lang="el-GR" dirty="0"/>
              <a:t>=</a:t>
            </a:r>
            <a:r>
              <a:rPr lang="en-US" dirty="0"/>
              <a:t>S </a:t>
            </a:r>
            <a:r>
              <a:rPr lang="el-GR" dirty="0"/>
              <a:t>τότε β=</a:t>
            </a:r>
            <a:r>
              <a:rPr lang="en-US" dirty="0"/>
              <a:t>S-</a:t>
            </a:r>
            <a:r>
              <a:rPr lang="el-GR" dirty="0"/>
              <a:t>α και επειδή ισχύει :</a:t>
            </a:r>
          </a:p>
          <a:p>
            <a:pPr marL="0" indent="0">
              <a:buNone/>
            </a:pPr>
            <a:r>
              <a:rPr lang="el-GR" dirty="0"/>
              <a:t>1/α + 1/β = 1/</a:t>
            </a:r>
            <a:r>
              <a:rPr lang="en-US" dirty="0"/>
              <a:t>f </a:t>
            </a:r>
            <a:r>
              <a:rPr lang="el-GR" dirty="0"/>
              <a:t> ή 1/α +1/</a:t>
            </a:r>
            <a:r>
              <a:rPr lang="en-US" dirty="0"/>
              <a:t>(S-</a:t>
            </a:r>
            <a:r>
              <a:rPr lang="el-GR" dirty="0"/>
              <a:t>α</a:t>
            </a:r>
            <a:r>
              <a:rPr lang="en-US" dirty="0"/>
              <a:t>)</a:t>
            </a:r>
            <a:r>
              <a:rPr lang="el-GR" dirty="0"/>
              <a:t> = 1/</a:t>
            </a:r>
            <a:r>
              <a:rPr lang="en-US" dirty="0"/>
              <a:t>f</a:t>
            </a:r>
            <a:r>
              <a:rPr lang="el-GR" dirty="0"/>
              <a:t> οι πράξεις δίνουν το τριώνυμο : α</a:t>
            </a:r>
            <a:r>
              <a:rPr lang="el-GR" baseline="30000" dirty="0"/>
              <a:t>2</a:t>
            </a:r>
            <a:r>
              <a:rPr lang="el-GR" dirty="0"/>
              <a:t>-</a:t>
            </a:r>
            <a:r>
              <a:rPr lang="en-US" dirty="0"/>
              <a:t> </a:t>
            </a:r>
            <a:r>
              <a:rPr lang="el-GR" dirty="0"/>
              <a:t>α</a:t>
            </a:r>
            <a:r>
              <a:rPr lang="en-US" dirty="0"/>
              <a:t>S + </a:t>
            </a:r>
            <a:r>
              <a:rPr lang="en-US" dirty="0" err="1"/>
              <a:t>fS</a:t>
            </a:r>
            <a:r>
              <a:rPr lang="en-US" dirty="0"/>
              <a:t> = 0</a:t>
            </a:r>
            <a:r>
              <a:rPr lang="el-GR" dirty="0"/>
              <a:t>. </a:t>
            </a:r>
          </a:p>
          <a:p>
            <a:pPr marL="0" indent="0">
              <a:buNone/>
            </a:pPr>
            <a:r>
              <a:rPr lang="el-GR" dirty="0"/>
              <a:t>Με διακρίνουσα θετική και έτσι πρέπει να ισχύει :</a:t>
            </a:r>
          </a:p>
          <a:p>
            <a:pPr marL="0" indent="0">
              <a:buNone/>
            </a:pPr>
            <a:r>
              <a:rPr lang="el-GR" dirty="0"/>
              <a:t> </a:t>
            </a:r>
          </a:p>
          <a:p>
            <a:pPr marL="0" indent="0" algn="ctr">
              <a:buNone/>
            </a:pPr>
            <a:r>
              <a:rPr lang="en-US" dirty="0"/>
              <a:t>S</a:t>
            </a:r>
            <a:r>
              <a:rPr lang="en-US" baseline="30000" dirty="0"/>
              <a:t>2</a:t>
            </a:r>
            <a:r>
              <a:rPr lang="en-US" dirty="0"/>
              <a:t> - 4fS &gt;</a:t>
            </a:r>
            <a:r>
              <a:rPr lang="el-GR" dirty="0"/>
              <a:t> </a:t>
            </a:r>
            <a:r>
              <a:rPr lang="en-US" dirty="0"/>
              <a:t>0 </a:t>
            </a:r>
            <a:r>
              <a:rPr lang="el-GR" dirty="0"/>
              <a:t>ή τελικά </a:t>
            </a:r>
            <a:r>
              <a:rPr lang="en-US" dirty="0"/>
              <a:t>S &gt; 4f.</a:t>
            </a:r>
          </a:p>
          <a:p>
            <a:pPr marL="0" indent="0">
              <a:buNone/>
            </a:pPr>
            <a:endParaRPr lang="en-US" dirty="0"/>
          </a:p>
          <a:p>
            <a:r>
              <a:rPr lang="el-GR" dirty="0"/>
              <a:t>Επομένως η ελάχιστη τιμή για το μέγεθος </a:t>
            </a:r>
            <a:r>
              <a:rPr lang="en-US" dirty="0"/>
              <a:t>S </a:t>
            </a:r>
            <a:r>
              <a:rPr lang="el-GR" dirty="0"/>
              <a:t>είναι η ποσότητα </a:t>
            </a:r>
            <a:r>
              <a:rPr lang="en-US" dirty="0"/>
              <a:t>4f.</a:t>
            </a:r>
          </a:p>
          <a:p>
            <a:r>
              <a:rPr lang="el-GR" dirty="0"/>
              <a:t>Εάν </a:t>
            </a:r>
            <a:r>
              <a:rPr lang="en-US" dirty="0"/>
              <a:t>f=50mm </a:t>
            </a:r>
            <a:r>
              <a:rPr lang="el-GR" dirty="0"/>
              <a:t>τότε </a:t>
            </a:r>
            <a:r>
              <a:rPr lang="en-US" dirty="0" err="1"/>
              <a:t>S</a:t>
            </a:r>
            <a:r>
              <a:rPr lang="en-US" baseline="-25000" dirty="0" err="1"/>
              <a:t>min</a:t>
            </a:r>
            <a:r>
              <a:rPr lang="en-US" baseline="-25000" dirty="0"/>
              <a:t> </a:t>
            </a:r>
            <a:r>
              <a:rPr lang="en-US" dirty="0"/>
              <a:t> =4x50mm=200mm=20cm.</a:t>
            </a:r>
            <a:endParaRPr lang="el-GR" baseline="-25000" dirty="0"/>
          </a:p>
          <a:p>
            <a:pPr marL="0" indent="0">
              <a:buNone/>
            </a:pPr>
            <a:r>
              <a:rPr lang="el-GR" baseline="30000" dirty="0"/>
              <a:t> </a:t>
            </a:r>
            <a:r>
              <a:rPr lang="en-US" dirty="0"/>
              <a:t> </a:t>
            </a:r>
          </a:p>
        </p:txBody>
      </p:sp>
    </p:spTree>
    <p:extLst>
      <p:ext uri="{BB962C8B-B14F-4D97-AF65-F5344CB8AC3E}">
        <p14:creationId xmlns:p14="http://schemas.microsoft.com/office/powerpoint/2010/main" val="3911526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5152C3-755B-47A4-B427-6455FE49A07F}"/>
              </a:ext>
            </a:extLst>
          </p:cNvPr>
          <p:cNvSpPr>
            <a:spLocks noGrp="1"/>
          </p:cNvSpPr>
          <p:nvPr>
            <p:ph type="title"/>
          </p:nvPr>
        </p:nvSpPr>
        <p:spPr/>
        <p:txBody>
          <a:bodyPr>
            <a:normAutofit fontScale="90000"/>
          </a:bodyPr>
          <a:lstStyle/>
          <a:p>
            <a:r>
              <a:rPr lang="el-GR" dirty="0"/>
              <a:t>Οπτικά μεγέθη – Μεγέθυνση</a:t>
            </a:r>
            <a:br>
              <a:rPr lang="el-GR" dirty="0"/>
            </a:br>
            <a:r>
              <a:rPr lang="el-GR" dirty="0"/>
              <a:t>Ερωτήσεις (5/10)</a:t>
            </a:r>
          </a:p>
        </p:txBody>
      </p:sp>
      <p:sp>
        <p:nvSpPr>
          <p:cNvPr id="3" name="Θέση περιεχομένου 2">
            <a:extLst>
              <a:ext uri="{FF2B5EF4-FFF2-40B4-BE49-F238E27FC236}">
                <a16:creationId xmlns:a16="http://schemas.microsoft.com/office/drawing/2014/main" id="{500F2998-C93B-4567-9D08-EB0BC9539142}"/>
              </a:ext>
            </a:extLst>
          </p:cNvPr>
          <p:cNvSpPr>
            <a:spLocks noGrp="1"/>
          </p:cNvSpPr>
          <p:nvPr>
            <p:ph idx="1"/>
          </p:nvPr>
        </p:nvSpPr>
        <p:spPr/>
        <p:txBody>
          <a:bodyPr/>
          <a:lstStyle/>
          <a:p>
            <a:r>
              <a:rPr lang="el-GR" dirty="0"/>
              <a:t>Να υπολογιστεί η (γωνιακή) μεγέθυνση που προκαλεί ένας συγκλίνων (θετικός) φακός με εστιακή απόσταση </a:t>
            </a:r>
            <a:r>
              <a:rPr lang="en-US" dirty="0"/>
              <a:t>f</a:t>
            </a:r>
            <a:r>
              <a:rPr lang="el-GR" dirty="0"/>
              <a:t> </a:t>
            </a:r>
            <a:r>
              <a:rPr lang="en-US" dirty="0"/>
              <a:t>=</a:t>
            </a:r>
            <a:r>
              <a:rPr lang="el-GR" dirty="0"/>
              <a:t> </a:t>
            </a:r>
            <a:r>
              <a:rPr lang="en-US" dirty="0"/>
              <a:t>100mm.</a:t>
            </a:r>
          </a:p>
          <a:p>
            <a:endParaRPr lang="en-US" dirty="0"/>
          </a:p>
          <a:p>
            <a:r>
              <a:rPr lang="el-GR" dirty="0"/>
              <a:t>Απάντηση :</a:t>
            </a:r>
            <a:r>
              <a:rPr lang="en-US" dirty="0"/>
              <a:t> M = </a:t>
            </a:r>
            <a:r>
              <a:rPr lang="el-GR" dirty="0"/>
              <a:t>Δ / </a:t>
            </a:r>
            <a:r>
              <a:rPr lang="en-US" dirty="0"/>
              <a:t>f = 25cm/10cm =2.5 </a:t>
            </a:r>
            <a:r>
              <a:rPr lang="el-GR" dirty="0"/>
              <a:t>Δηλαδή ο συγκεκριμένος φακός αυξάνει την γωνία οράσεως κατά 2.5 φορές. Η μεγέθυνση συμβολίζεται με (</a:t>
            </a:r>
            <a:r>
              <a:rPr lang="en-US" dirty="0"/>
              <a:t>x 2.5).</a:t>
            </a:r>
            <a:endParaRPr lang="el-GR" dirty="0"/>
          </a:p>
          <a:p>
            <a:endParaRPr lang="en-US" dirty="0"/>
          </a:p>
          <a:p>
            <a:endParaRPr lang="en-US" dirty="0"/>
          </a:p>
          <a:p>
            <a:endParaRPr lang="el-GR" dirty="0"/>
          </a:p>
        </p:txBody>
      </p:sp>
    </p:spTree>
    <p:extLst>
      <p:ext uri="{BB962C8B-B14F-4D97-AF65-F5344CB8AC3E}">
        <p14:creationId xmlns:p14="http://schemas.microsoft.com/office/powerpoint/2010/main" val="53820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B00417-3482-4A50-92AD-75360A40EDDF}"/>
              </a:ext>
            </a:extLst>
          </p:cNvPr>
          <p:cNvSpPr>
            <a:spLocks noGrp="1"/>
          </p:cNvSpPr>
          <p:nvPr>
            <p:ph type="title"/>
          </p:nvPr>
        </p:nvSpPr>
        <p:spPr/>
        <p:txBody>
          <a:bodyPr>
            <a:normAutofit fontScale="90000"/>
          </a:bodyPr>
          <a:lstStyle/>
          <a:p>
            <a:r>
              <a:rPr lang="el-GR" dirty="0"/>
              <a:t>Οπτικά μεγέθη – Μεγέθυνση</a:t>
            </a:r>
            <a:br>
              <a:rPr lang="el-GR" dirty="0"/>
            </a:br>
            <a:r>
              <a:rPr lang="el-GR" dirty="0"/>
              <a:t>Ερωτήσεις (6/10)</a:t>
            </a:r>
          </a:p>
        </p:txBody>
      </p:sp>
      <p:sp>
        <p:nvSpPr>
          <p:cNvPr id="3" name="Θέση περιεχομένου 2">
            <a:extLst>
              <a:ext uri="{FF2B5EF4-FFF2-40B4-BE49-F238E27FC236}">
                <a16:creationId xmlns:a16="http://schemas.microsoft.com/office/drawing/2014/main" id="{6FD90C8E-3F59-4288-9262-A45F5CDBAC97}"/>
              </a:ext>
            </a:extLst>
          </p:cNvPr>
          <p:cNvSpPr>
            <a:spLocks noGrp="1"/>
          </p:cNvSpPr>
          <p:nvPr>
            <p:ph idx="1"/>
          </p:nvPr>
        </p:nvSpPr>
        <p:spPr/>
        <p:txBody>
          <a:bodyPr/>
          <a:lstStyle/>
          <a:p>
            <a:endParaRPr lang="el-GR" dirty="0"/>
          </a:p>
          <a:p>
            <a:r>
              <a:rPr lang="el-GR" dirty="0"/>
              <a:t>Παρατηρητής αντιλαμβάνεται αντικείμενα με την ίδια λαμπρότητα (π.χ. λαμπτήρες φωτισμού σε επαρχιακό δρόμο) που όμως αν και απέχουν διαφορετική απόσταση από τον οφθαλμό μας γίνονται αντιληπτά από αυτόν σαν να χαρακτηρίζονται με την ίδια λαμπρότητα. Τι ακριβώς συμβαίνει ; </a:t>
            </a:r>
          </a:p>
        </p:txBody>
      </p:sp>
    </p:spTree>
    <p:extLst>
      <p:ext uri="{BB962C8B-B14F-4D97-AF65-F5344CB8AC3E}">
        <p14:creationId xmlns:p14="http://schemas.microsoft.com/office/powerpoint/2010/main" val="2189882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F70B57-7687-4834-874B-A7D8AD68A2BF}"/>
              </a:ext>
            </a:extLst>
          </p:cNvPr>
          <p:cNvSpPr>
            <a:spLocks noGrp="1"/>
          </p:cNvSpPr>
          <p:nvPr>
            <p:ph type="title"/>
          </p:nvPr>
        </p:nvSpPr>
        <p:spPr/>
        <p:txBody>
          <a:bodyPr>
            <a:normAutofit fontScale="90000"/>
          </a:bodyPr>
          <a:lstStyle/>
          <a:p>
            <a:r>
              <a:rPr lang="el-GR" dirty="0"/>
              <a:t>Οπτικά μεγέθη – Μεγέθυνση</a:t>
            </a:r>
            <a:br>
              <a:rPr lang="el-GR" dirty="0"/>
            </a:br>
            <a:r>
              <a:rPr lang="el-GR" dirty="0"/>
              <a:t>Ερωτήσεις (6/10)</a:t>
            </a:r>
          </a:p>
        </p:txBody>
      </p:sp>
      <p:sp>
        <p:nvSpPr>
          <p:cNvPr id="3" name="Θέση περιεχομένου 2">
            <a:extLst>
              <a:ext uri="{FF2B5EF4-FFF2-40B4-BE49-F238E27FC236}">
                <a16:creationId xmlns:a16="http://schemas.microsoft.com/office/drawing/2014/main" id="{2A0B7BE4-D0B2-46B6-BEF8-A1A0795917A6}"/>
              </a:ext>
            </a:extLst>
          </p:cNvPr>
          <p:cNvSpPr>
            <a:spLocks noGrp="1"/>
          </p:cNvSpPr>
          <p:nvPr>
            <p:ph idx="1"/>
          </p:nvPr>
        </p:nvSpPr>
        <p:spPr/>
        <p:txBody>
          <a:bodyPr/>
          <a:lstStyle/>
          <a:p>
            <a:r>
              <a:rPr lang="el-GR" dirty="0"/>
              <a:t>Απάντηση : Όσο η απόσταση από την φωτεινή πηγή (π.χ. λαμπτήρας) μεγαλώνει η φωτεινή ροή που προσπίπτει στον αμφιβληστροειδή ελαττώνεται αλλά και το εμβαδόν του ειδώλου που σχηματίζεται στον αμφιβληστροειδή επίσης ελαττώνεται με την ίδια ακριβώς αναλογία και έτσι η εντύπωση στον παρατηρητή παραμένει η ίδια.    </a:t>
            </a:r>
          </a:p>
        </p:txBody>
      </p:sp>
    </p:spTree>
    <p:extLst>
      <p:ext uri="{BB962C8B-B14F-4D97-AF65-F5344CB8AC3E}">
        <p14:creationId xmlns:p14="http://schemas.microsoft.com/office/powerpoint/2010/main" val="294461781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TotalTime>
  <Words>1410</Words>
  <Application>Microsoft Office PowerPoint</Application>
  <PresentationFormat>Προβολή στην οθόνη (4:3)</PresentationFormat>
  <Paragraphs>122</Paragraphs>
  <Slides>32</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32</vt:i4>
      </vt:variant>
    </vt:vector>
  </HeadingPairs>
  <TitlesOfParts>
    <vt:vector size="35" baseType="lpstr">
      <vt:lpstr>Arial</vt:lpstr>
      <vt:lpstr>Calibri</vt:lpstr>
      <vt:lpstr>Θέμα του Office</vt:lpstr>
      <vt:lpstr> ΑΝΘΡΩΠΙΝΟΣ ΟΦΘΑΛΜΟΣ   ΜΗΧΑΝΙΣΜΟΣ ΟΡΑΣΗΣ</vt:lpstr>
      <vt:lpstr>Οπτικά μεγέθη – Μεγέθυνση Ερωτήσεις (1/10)</vt:lpstr>
      <vt:lpstr>Οπτικά μεγέθη – Μεγέθυνση Ερωτήσεις (2/10)</vt:lpstr>
      <vt:lpstr>Οπτικά μεγέθη – Μεγέθυνση Ερωτήσεις (3/10)</vt:lpstr>
      <vt:lpstr>Οπτικά μεγέθη – Μεγέθυνση Ερωτήσεις (4/10)</vt:lpstr>
      <vt:lpstr>Οπτικά μεγέθη – Μεγέθυνση Ερωτήσεις (4/10)</vt:lpstr>
      <vt:lpstr>Οπτικά μεγέθη – Μεγέθυνση Ερωτήσεις (5/10)</vt:lpstr>
      <vt:lpstr>Οπτικά μεγέθη – Μεγέθυνση Ερωτήσεις (6/10)</vt:lpstr>
      <vt:lpstr>Οπτικά μεγέθη – Μεγέθυνση Ερωτήσεις (6/10)</vt:lpstr>
      <vt:lpstr>Οπτικά μεγέθη – Μεγέθυνση Ερωτήσεις (7/10)</vt:lpstr>
      <vt:lpstr>Οπτικά μεγέθη – Μεγέθυνση Ερωτήσεις (8/10)</vt:lpstr>
      <vt:lpstr>Οπτικά όργανα – Μεγέθυνση Ερωτήσεις (9/10)</vt:lpstr>
      <vt:lpstr>Οπτικά όργανα – Μεγέθυνση Ερωτήσεις (9/10)</vt:lpstr>
      <vt:lpstr>Οπτικά όργανα – Μεγέθυνση Ερωτήσεις (10/10) </vt:lpstr>
      <vt:lpstr>Κυριαρχία της όρασης</vt:lpstr>
      <vt:lpstr>Οφθαλμός - Εγκέφαλος </vt:lpstr>
      <vt:lpstr>Στερεοσκοπική όραση</vt:lpstr>
      <vt:lpstr>Ραβδία (rods) – Κωνία (cones)</vt:lpstr>
      <vt:lpstr>Αμφιβληστροειδής</vt:lpstr>
      <vt:lpstr>Αμφιβληστροειδής</vt:lpstr>
      <vt:lpstr>Ραβδία (rods) – Κωνία (cones)</vt:lpstr>
      <vt:lpstr>Όλα τα χρώματα του υπολογιστή 256 x 256 x 256 = 16.8 εκατ. χρώματα</vt:lpstr>
      <vt:lpstr>Ραβδία (rods) – Κωνία (cones)</vt:lpstr>
      <vt:lpstr>Μηχανισμός όρασης  (cis – trans)</vt:lpstr>
      <vt:lpstr>Μαύρα κυκλικά ίχνη (Hermann Grid illusion)</vt:lpstr>
      <vt:lpstr>Μαύρα κυκλικά ίχνη (Hermann Grid illusion)</vt:lpstr>
      <vt:lpstr>A. Einstein – M. Monroe</vt:lpstr>
      <vt:lpstr>A. Einstein – M. Monroe</vt:lpstr>
      <vt:lpstr>Θυμωμένος - Χαρούμενος</vt:lpstr>
      <vt:lpstr>Συμπεράσματα</vt:lpstr>
      <vt:lpstr>ΒΙΒΛΙΟΓΡΑΦΙΑ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ΦΥΣΙΚΗ  &amp;  ΟΦΘΑΛΜΑΠΑΤΗ</dc:title>
  <dc:creator>ARAVANTINOS</dc:creator>
  <cp:lastModifiedBy>Konstantinos Vassos</cp:lastModifiedBy>
  <cp:revision>122</cp:revision>
  <dcterms:created xsi:type="dcterms:W3CDTF">2014-05-07T19:15:04Z</dcterms:created>
  <dcterms:modified xsi:type="dcterms:W3CDTF">2020-10-25T14:28:54Z</dcterms:modified>
</cp:coreProperties>
</file>