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332" r:id="rId3"/>
    <p:sldId id="304" r:id="rId4"/>
    <p:sldId id="309" r:id="rId5"/>
    <p:sldId id="345" r:id="rId6"/>
    <p:sldId id="346" r:id="rId7"/>
    <p:sldId id="308" r:id="rId8"/>
    <p:sldId id="320" r:id="rId9"/>
    <p:sldId id="351" r:id="rId10"/>
    <p:sldId id="327" r:id="rId11"/>
    <p:sldId id="315" r:id="rId12"/>
    <p:sldId id="305" r:id="rId13"/>
    <p:sldId id="310" r:id="rId14"/>
    <p:sldId id="311" r:id="rId15"/>
    <p:sldId id="306" r:id="rId16"/>
    <p:sldId id="318" r:id="rId17"/>
    <p:sldId id="328" r:id="rId18"/>
    <p:sldId id="307" r:id="rId19"/>
    <p:sldId id="317" r:id="rId20"/>
    <p:sldId id="329" r:id="rId21"/>
    <p:sldId id="313" r:id="rId22"/>
    <p:sldId id="314" r:id="rId23"/>
    <p:sldId id="343" r:id="rId24"/>
    <p:sldId id="316" r:id="rId25"/>
    <p:sldId id="349" r:id="rId26"/>
    <p:sldId id="312" r:id="rId27"/>
    <p:sldId id="339" r:id="rId28"/>
    <p:sldId id="324" r:id="rId29"/>
    <p:sldId id="325" r:id="rId30"/>
    <p:sldId id="344" r:id="rId31"/>
    <p:sldId id="353" r:id="rId32"/>
    <p:sldId id="321" r:id="rId33"/>
    <p:sldId id="342" r:id="rId34"/>
    <p:sldId id="340" r:id="rId35"/>
    <p:sldId id="322" r:id="rId36"/>
    <p:sldId id="333" r:id="rId37"/>
    <p:sldId id="350" r:id="rId38"/>
    <p:sldId id="319" r:id="rId39"/>
    <p:sldId id="326" r:id="rId40"/>
    <p:sldId id="323" r:id="rId41"/>
    <p:sldId id="330" r:id="rId42"/>
    <p:sldId id="341" r:id="rId43"/>
    <p:sldId id="348" r:id="rId44"/>
    <p:sldId id="352" r:id="rId45"/>
    <p:sldId id="335" r:id="rId46"/>
    <p:sldId id="331" r:id="rId47"/>
    <p:sldId id="334" r:id="rId48"/>
    <p:sldId id="336" r:id="rId49"/>
    <p:sldId id="337" r:id="rId50"/>
    <p:sldId id="347" r:id="rId51"/>
    <p:sldId id="338" r:id="rId52"/>
    <p:sldId id="303"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129028"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l-GR"/>
              </a:p>
            </p:txBody>
          </p:sp>
          <p:sp>
            <p:nvSpPr>
              <p:cNvPr id="129029"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grpSp>
        <p:sp>
          <p:nvSpPr>
            <p:cNvPr id="129030"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l-GR"/>
            </a:p>
          </p:txBody>
        </p:sp>
        <p:sp>
          <p:nvSpPr>
            <p:cNvPr id="129031"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l-GR"/>
            </a:p>
          </p:txBody>
        </p:sp>
        <p:sp>
          <p:nvSpPr>
            <p:cNvPr id="129032"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l-GR"/>
            </a:p>
          </p:txBody>
        </p:sp>
        <p:grpSp>
          <p:nvGrpSpPr>
            <p:cNvPr id="4" name="Group 9"/>
            <p:cNvGrpSpPr>
              <a:grpSpLocks/>
            </p:cNvGrpSpPr>
            <p:nvPr/>
          </p:nvGrpSpPr>
          <p:grpSpPr bwMode="auto">
            <a:xfrm>
              <a:off x="348" y="4"/>
              <a:ext cx="5410" cy="4316"/>
              <a:chOff x="348" y="4"/>
              <a:chExt cx="5410" cy="4316"/>
            </a:xfrm>
          </p:grpSpPr>
          <p:sp>
            <p:nvSpPr>
              <p:cNvPr id="129034"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sp>
            <p:nvSpPr>
              <p:cNvPr id="129035"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9036"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l-GR"/>
              </a:p>
            </p:txBody>
          </p:sp>
          <p:sp>
            <p:nvSpPr>
              <p:cNvPr id="129037"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l-GR"/>
              </a:p>
            </p:txBody>
          </p:sp>
          <p:sp>
            <p:nvSpPr>
              <p:cNvPr id="129038"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l-GR"/>
              </a:p>
            </p:txBody>
          </p:sp>
          <p:sp>
            <p:nvSpPr>
              <p:cNvPr id="129039"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l-GR"/>
              </a:p>
            </p:txBody>
          </p:sp>
        </p:grpSp>
      </p:grpSp>
      <p:sp>
        <p:nvSpPr>
          <p:cNvPr id="129040" name="Rectangle 16"/>
          <p:cNvSpPr>
            <a:spLocks noGrp="1" noChangeArrowheads="1"/>
          </p:cNvSpPr>
          <p:nvPr>
            <p:ph type="ctrTitle" sz="quarter"/>
          </p:nvPr>
        </p:nvSpPr>
        <p:spPr>
          <a:xfrm>
            <a:off x="1066800" y="1997075"/>
            <a:ext cx="7086600" cy="1431925"/>
          </a:xfrm>
        </p:spPr>
        <p:txBody>
          <a:bodyPr anchor="b"/>
          <a:lstStyle>
            <a:lvl1pPr>
              <a:defRPr/>
            </a:lvl1pPr>
          </a:lstStyle>
          <a:p>
            <a:r>
              <a:rPr lang="el-GR"/>
              <a:t>Kλικ για επεξεργασία του τίτλου</a:t>
            </a:r>
          </a:p>
        </p:txBody>
      </p:sp>
      <p:sp>
        <p:nvSpPr>
          <p:cNvPr id="1290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129042" name="Rectangle 18"/>
          <p:cNvSpPr>
            <a:spLocks noGrp="1" noChangeArrowheads="1"/>
          </p:cNvSpPr>
          <p:nvPr>
            <p:ph type="dt" sz="quarter" idx="2"/>
          </p:nvPr>
        </p:nvSpPr>
        <p:spPr/>
        <p:txBody>
          <a:bodyPr/>
          <a:lstStyle>
            <a:lvl1pPr>
              <a:defRPr/>
            </a:lvl1pPr>
          </a:lstStyle>
          <a:p>
            <a:fld id="{BB1B6773-25E9-4AE9-9FAA-CE1D4400CA1D}" type="datetimeFigureOut">
              <a:rPr lang="el-GR" smtClean="0"/>
              <a:pPr/>
              <a:t>12/5/2020</a:t>
            </a:fld>
            <a:endParaRPr lang="el-GR"/>
          </a:p>
        </p:txBody>
      </p:sp>
      <p:sp>
        <p:nvSpPr>
          <p:cNvPr id="129043" name="Rectangle 19"/>
          <p:cNvSpPr>
            <a:spLocks noGrp="1" noChangeArrowheads="1"/>
          </p:cNvSpPr>
          <p:nvPr>
            <p:ph type="ftr" sz="quarter" idx="3"/>
          </p:nvPr>
        </p:nvSpPr>
        <p:spPr>
          <a:xfrm>
            <a:off x="3352800" y="6248400"/>
            <a:ext cx="2895600" cy="457200"/>
          </a:xfrm>
        </p:spPr>
        <p:txBody>
          <a:bodyPr/>
          <a:lstStyle>
            <a:lvl1pPr>
              <a:defRPr/>
            </a:lvl1pPr>
          </a:lstStyle>
          <a:p>
            <a:endParaRPr lang="el-GR"/>
          </a:p>
        </p:txBody>
      </p:sp>
      <p:sp>
        <p:nvSpPr>
          <p:cNvPr id="129044" name="Rectangle 20"/>
          <p:cNvSpPr>
            <a:spLocks noGrp="1" noChangeArrowheads="1"/>
          </p:cNvSpPr>
          <p:nvPr>
            <p:ph type="sldNum" sz="quarter" idx="4"/>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24650" y="304800"/>
            <a:ext cx="1885950" cy="57912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066800" y="304800"/>
            <a:ext cx="5505450" cy="57912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066800" y="304800"/>
            <a:ext cx="7543800" cy="579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2 - Θέση ημερομηνίας"/>
          <p:cNvSpPr>
            <a:spLocks noGrp="1"/>
          </p:cNvSpPr>
          <p:nvPr>
            <p:ph type="dt" sz="half" idx="10"/>
          </p:nvPr>
        </p:nvSpPr>
        <p:spPr>
          <a:xfrm>
            <a:off x="1066800" y="6248400"/>
            <a:ext cx="1905000" cy="457200"/>
          </a:xfrm>
        </p:spPr>
        <p:txBody>
          <a:bodyPr/>
          <a:lstStyle>
            <a:lvl1pPr>
              <a:defRPr/>
            </a:lvl1pPr>
          </a:lstStyle>
          <a:p>
            <a:fld id="{BB1B6773-25E9-4AE9-9FAA-CE1D4400CA1D}" type="datetimeFigureOut">
              <a:rPr lang="el-GR" smtClean="0"/>
              <a:pPr/>
              <a:t>12/5/2020</a:t>
            </a:fld>
            <a:endParaRPr lang="el-GR"/>
          </a:p>
        </p:txBody>
      </p:sp>
      <p:sp>
        <p:nvSpPr>
          <p:cNvPr id="4" name="3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705600" y="6248400"/>
            <a:ext cx="1905000" cy="457200"/>
          </a:xfrm>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0668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9149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1066800" y="6248400"/>
            <a:ext cx="1905000" cy="457200"/>
          </a:xfrm>
        </p:spPr>
        <p:txBody>
          <a:bodyPr/>
          <a:lstStyle>
            <a:lvl1pPr>
              <a:defRPr/>
            </a:lvl1pPr>
          </a:lstStyle>
          <a:p>
            <a:fld id="{BB1B6773-25E9-4AE9-9FAA-CE1D4400CA1D}" type="datetimeFigureOut">
              <a:rPr lang="el-GR" smtClean="0"/>
              <a:pPr/>
              <a:t>12/5/2020</a:t>
            </a:fld>
            <a:endParaRPr lang="el-GR"/>
          </a:p>
        </p:txBody>
      </p:sp>
      <p:sp>
        <p:nvSpPr>
          <p:cNvPr id="6" name="5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705600" y="6248400"/>
            <a:ext cx="1905000" cy="457200"/>
          </a:xfrm>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10668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9149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1066800" y="6248400"/>
            <a:ext cx="1905000" cy="457200"/>
          </a:xfrm>
        </p:spPr>
        <p:txBody>
          <a:bodyPr/>
          <a:lstStyle>
            <a:lvl1pPr>
              <a:defRPr/>
            </a:lvl1pPr>
          </a:lstStyle>
          <a:p>
            <a:fld id="{BB1B6773-25E9-4AE9-9FAA-CE1D4400CA1D}" type="datetimeFigureOut">
              <a:rPr lang="el-GR" smtClean="0"/>
              <a:pPr/>
              <a:t>12/5/2020</a:t>
            </a:fld>
            <a:endParaRPr lang="el-GR"/>
          </a:p>
        </p:txBody>
      </p:sp>
      <p:sp>
        <p:nvSpPr>
          <p:cNvPr id="6" name="5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705600" y="6248400"/>
            <a:ext cx="1905000" cy="457200"/>
          </a:xfrm>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10668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914900" y="1981200"/>
            <a:ext cx="36957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914900" y="4114800"/>
            <a:ext cx="36957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ημερομηνίας"/>
          <p:cNvSpPr>
            <a:spLocks noGrp="1"/>
          </p:cNvSpPr>
          <p:nvPr>
            <p:ph type="dt" sz="half" idx="10"/>
          </p:nvPr>
        </p:nvSpPr>
        <p:spPr>
          <a:xfrm>
            <a:off x="1066800" y="6248400"/>
            <a:ext cx="1905000" cy="457200"/>
          </a:xfrm>
        </p:spPr>
        <p:txBody>
          <a:bodyPr/>
          <a:lstStyle>
            <a:lvl1pPr>
              <a:defRPr/>
            </a:lvl1pPr>
          </a:lstStyle>
          <a:p>
            <a:fld id="{BB1B6773-25E9-4AE9-9FAA-CE1D4400CA1D}" type="datetimeFigureOut">
              <a:rPr lang="el-GR" smtClean="0"/>
              <a:pPr/>
              <a:t>12/5/2020</a:t>
            </a:fld>
            <a:endParaRPr lang="el-GR"/>
          </a:p>
        </p:txBody>
      </p:sp>
      <p:sp>
        <p:nvSpPr>
          <p:cNvPr id="7" name="6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705600" y="6248400"/>
            <a:ext cx="1905000" cy="457200"/>
          </a:xfrm>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1066800" y="1981200"/>
            <a:ext cx="36957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1066800" y="4114800"/>
            <a:ext cx="36957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half" idx="3"/>
          </p:nvPr>
        </p:nvSpPr>
        <p:spPr>
          <a:xfrm>
            <a:off x="4914900" y="1981200"/>
            <a:ext cx="36957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ημερομηνίας"/>
          <p:cNvSpPr>
            <a:spLocks noGrp="1"/>
          </p:cNvSpPr>
          <p:nvPr>
            <p:ph type="dt" sz="half" idx="10"/>
          </p:nvPr>
        </p:nvSpPr>
        <p:spPr>
          <a:xfrm>
            <a:off x="1066800" y="6248400"/>
            <a:ext cx="1905000" cy="457200"/>
          </a:xfrm>
        </p:spPr>
        <p:txBody>
          <a:bodyPr/>
          <a:lstStyle>
            <a:lvl1pPr>
              <a:defRPr/>
            </a:lvl1pPr>
          </a:lstStyle>
          <a:p>
            <a:fld id="{BB1B6773-25E9-4AE9-9FAA-CE1D4400CA1D}" type="datetimeFigureOut">
              <a:rPr lang="el-GR" smtClean="0"/>
              <a:pPr/>
              <a:t>12/5/2020</a:t>
            </a:fld>
            <a:endParaRPr lang="el-GR"/>
          </a:p>
        </p:txBody>
      </p:sp>
      <p:sp>
        <p:nvSpPr>
          <p:cNvPr id="7" name="6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705600" y="6248400"/>
            <a:ext cx="1905000" cy="457200"/>
          </a:xfrm>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BB1B6773-25E9-4AE9-9FAA-CE1D4400CA1D}"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2DDB784-EA0E-4EEB-844B-25D64D420CC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12800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l-GR"/>
            </a:p>
          </p:txBody>
        </p:sp>
        <p:sp>
          <p:nvSpPr>
            <p:cNvPr id="12800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grpSp>
          <p:nvGrpSpPr>
            <p:cNvPr id="3" name="Group 5"/>
            <p:cNvGrpSpPr>
              <a:grpSpLocks/>
            </p:cNvGrpSpPr>
            <p:nvPr userDrawn="1"/>
          </p:nvGrpSpPr>
          <p:grpSpPr bwMode="auto">
            <a:xfrm>
              <a:off x="0" y="4"/>
              <a:ext cx="5758" cy="4316"/>
              <a:chOff x="0" y="4"/>
              <a:chExt cx="5758" cy="4316"/>
            </a:xfrm>
          </p:grpSpPr>
          <p:sp>
            <p:nvSpPr>
              <p:cNvPr id="12800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sp>
            <p:nvSpPr>
              <p:cNvPr id="12800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800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l-GR"/>
              </a:p>
            </p:txBody>
          </p:sp>
          <p:sp>
            <p:nvSpPr>
              <p:cNvPr id="12800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l-GR"/>
              </a:p>
            </p:txBody>
          </p:sp>
          <p:sp>
            <p:nvSpPr>
              <p:cNvPr id="12801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l-GR"/>
              </a:p>
            </p:txBody>
          </p:sp>
          <p:sp>
            <p:nvSpPr>
              <p:cNvPr id="1280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l-GR"/>
              </a:p>
            </p:txBody>
          </p:sp>
          <p:sp>
            <p:nvSpPr>
              <p:cNvPr id="12801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l-GR"/>
              </a:p>
            </p:txBody>
          </p:sp>
          <p:sp>
            <p:nvSpPr>
              <p:cNvPr id="12801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l-GR"/>
              </a:p>
            </p:txBody>
          </p:sp>
          <p:sp>
            <p:nvSpPr>
              <p:cNvPr id="1280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l-GR"/>
              </a:p>
            </p:txBody>
          </p:sp>
        </p:grpSp>
      </p:grpSp>
      <p:sp>
        <p:nvSpPr>
          <p:cNvPr id="12801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12801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2801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fld id="{BB1B6773-25E9-4AE9-9FAA-CE1D4400CA1D}" type="datetimeFigureOut">
              <a:rPr lang="el-GR" smtClean="0"/>
              <a:pPr/>
              <a:t>12/5/2020</a:t>
            </a:fld>
            <a:endParaRPr lang="el-GR"/>
          </a:p>
        </p:txBody>
      </p:sp>
      <p:sp>
        <p:nvSpPr>
          <p:cNvPr id="12801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l-GR"/>
          </a:p>
        </p:txBody>
      </p:sp>
      <p:sp>
        <p:nvSpPr>
          <p:cNvPr id="12801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A2DDB784-EA0E-4EEB-844B-25D64D420CCF}"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sz="quarter"/>
          </p:nvPr>
        </p:nvSpPr>
        <p:spPr>
          <a:xfrm>
            <a:off x="1066800" y="2348880"/>
            <a:ext cx="7681664" cy="2448272"/>
          </a:xfrm>
        </p:spPr>
        <p:txBody>
          <a:bodyPr/>
          <a:lstStyle/>
          <a:p>
            <a:br>
              <a:rPr lang="el-GR" dirty="0"/>
            </a:br>
            <a:br>
              <a:rPr lang="el-GR" dirty="0"/>
            </a:br>
            <a:br>
              <a:rPr lang="el-GR" dirty="0"/>
            </a:br>
            <a:r>
              <a:rPr lang="el-GR" dirty="0"/>
              <a:t>    ΣΥΜΒΟΛΗ - ΠΕΡΙΘΛΑΣΗ</a:t>
            </a:r>
            <a:br>
              <a:rPr lang="el-GR" dirty="0"/>
            </a:br>
            <a:r>
              <a:rPr lang="el-GR" dirty="0"/>
              <a:t>                ΦΩΤΟΣ</a:t>
            </a:r>
            <a:br>
              <a:rPr lang="el-GR" dirty="0"/>
            </a:br>
            <a:r>
              <a:rPr lang="el-GR" dirty="0"/>
              <a:t> </a:t>
            </a:r>
          </a:p>
        </p:txBody>
      </p:sp>
      <p:sp>
        <p:nvSpPr>
          <p:cNvPr id="3" name="2 - Υπότιτλος"/>
          <p:cNvSpPr>
            <a:spLocks noGrp="1"/>
          </p:cNvSpPr>
          <p:nvPr>
            <p:ph type="subTitle" sz="quarter" idx="1"/>
          </p:nvPr>
        </p:nvSpPr>
        <p:spPr>
          <a:xfrm>
            <a:off x="1066800" y="4149080"/>
            <a:ext cx="7537648" cy="1800200"/>
          </a:xfrm>
        </p:spPr>
        <p:txBody>
          <a:bodyPr/>
          <a:lstStyle/>
          <a:p>
            <a:endParaRPr lang="el-GR" dirty="0"/>
          </a:p>
          <a:p>
            <a:r>
              <a:rPr lang="el-GR" dirty="0"/>
              <a:t>         </a:t>
            </a:r>
          </a:p>
          <a:p>
            <a:r>
              <a:rPr lang="el-GR" dirty="0"/>
              <a:t>                      </a:t>
            </a:r>
            <a:r>
              <a:rPr lang="el-GR" dirty="0" err="1"/>
              <a:t>Καθ</a:t>
            </a:r>
            <a:r>
              <a:rPr lang="el-GR" dirty="0"/>
              <a:t>. Α. ΑΡΑΒΑΝΤΙΝΟΣ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87258-DC0E-42A0-B288-F871DE3B5F4E}"/>
              </a:ext>
            </a:extLst>
          </p:cNvPr>
          <p:cNvSpPr>
            <a:spLocks noGrp="1"/>
          </p:cNvSpPr>
          <p:nvPr>
            <p:ph type="title"/>
          </p:nvPr>
        </p:nvSpPr>
        <p:spPr/>
        <p:txBody>
          <a:bodyPr/>
          <a:lstStyle/>
          <a:p>
            <a:pPr algn="ctr"/>
            <a:r>
              <a:rPr lang="el-GR" dirty="0"/>
              <a:t>Συμβολή κυμάτων</a:t>
            </a:r>
          </a:p>
        </p:txBody>
      </p:sp>
      <p:sp>
        <p:nvSpPr>
          <p:cNvPr id="3" name="Θέση περιεχομένου 2">
            <a:extLst>
              <a:ext uri="{FF2B5EF4-FFF2-40B4-BE49-F238E27FC236}">
                <a16:creationId xmlns:a16="http://schemas.microsoft.com/office/drawing/2014/main" id="{E8FF8C3B-42C7-41A4-84FD-10B9299814B8}"/>
              </a:ext>
            </a:extLst>
          </p:cNvPr>
          <p:cNvSpPr>
            <a:spLocks noGrp="1"/>
          </p:cNvSpPr>
          <p:nvPr>
            <p:ph idx="1"/>
          </p:nvPr>
        </p:nvSpPr>
        <p:spPr>
          <a:xfrm>
            <a:off x="1066800" y="2564904"/>
            <a:ext cx="7543800" cy="3988296"/>
          </a:xfrm>
        </p:spPr>
        <p:txBody>
          <a:bodyPr/>
          <a:lstStyle/>
          <a:p>
            <a:r>
              <a:rPr lang="el-GR" dirty="0"/>
              <a:t>Ενίσχυση : Άρτιο πολλαπλάσιο μισού μήκους κύματος</a:t>
            </a:r>
            <a:r>
              <a:rPr lang="en-US" dirty="0"/>
              <a:t>, </a:t>
            </a:r>
            <a:r>
              <a:rPr lang="el-GR" dirty="0"/>
              <a:t>2κ (λ/2). </a:t>
            </a:r>
          </a:p>
          <a:p>
            <a:endParaRPr lang="el-GR" dirty="0"/>
          </a:p>
          <a:p>
            <a:r>
              <a:rPr lang="el-GR" dirty="0"/>
              <a:t>Απόσβεση : Περιττό πολλαπλάσιο μισού μήκους κύματος, (2κ+1) (λ/2).</a:t>
            </a:r>
          </a:p>
          <a:p>
            <a:endParaRPr lang="el-GR" dirty="0"/>
          </a:p>
          <a:p>
            <a:r>
              <a:rPr lang="el-GR" dirty="0"/>
              <a:t>Ο ακέραιος κ παίρνει τις τιμές 0,1,2 …</a:t>
            </a:r>
          </a:p>
        </p:txBody>
      </p:sp>
    </p:spTree>
    <p:extLst>
      <p:ext uri="{BB962C8B-B14F-4D97-AF65-F5344CB8AC3E}">
        <p14:creationId xmlns:p14="http://schemas.microsoft.com/office/powerpoint/2010/main" val="255177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3DA2DA-5DC4-4CD0-8CCD-CD078D241145}"/>
              </a:ext>
            </a:extLst>
          </p:cNvPr>
          <p:cNvSpPr>
            <a:spLocks noGrp="1"/>
          </p:cNvSpPr>
          <p:nvPr>
            <p:ph type="title"/>
          </p:nvPr>
        </p:nvSpPr>
        <p:spPr/>
        <p:txBody>
          <a:bodyPr/>
          <a:lstStyle/>
          <a:p>
            <a:pPr algn="ctr"/>
            <a:r>
              <a:rPr lang="el-GR" dirty="0"/>
              <a:t>Συμβολή κυμάτων σε υδάτινη επιφάνεια</a:t>
            </a:r>
          </a:p>
        </p:txBody>
      </p:sp>
      <p:pic>
        <p:nvPicPr>
          <p:cNvPr id="2050" name="Picture 2" descr="τετράδια φυσικής: Γ' Λυκείου - Συμβολή κυμάτων (Θεωρία - ερωτήσεις ...">
            <a:extLst>
              <a:ext uri="{FF2B5EF4-FFF2-40B4-BE49-F238E27FC236}">
                <a16:creationId xmlns:a16="http://schemas.microsoft.com/office/drawing/2014/main" id="{AFDF92E5-250A-4507-AD35-72918603BC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9825" y="2348880"/>
            <a:ext cx="485775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8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643219-7ACA-41ED-AC19-1FC813E662C8}"/>
              </a:ext>
            </a:extLst>
          </p:cNvPr>
          <p:cNvSpPr>
            <a:spLocks noGrp="1"/>
          </p:cNvSpPr>
          <p:nvPr>
            <p:ph type="title"/>
          </p:nvPr>
        </p:nvSpPr>
        <p:spPr>
          <a:xfrm>
            <a:off x="1066800" y="304800"/>
            <a:ext cx="7681664" cy="1431925"/>
          </a:xfrm>
        </p:spPr>
        <p:txBody>
          <a:bodyPr/>
          <a:lstStyle/>
          <a:p>
            <a:pPr algn="ctr"/>
            <a:r>
              <a:rPr lang="el-GR" dirty="0"/>
              <a:t>Συμβολή φωτεινών κυμάτων</a:t>
            </a:r>
          </a:p>
        </p:txBody>
      </p:sp>
      <p:sp>
        <p:nvSpPr>
          <p:cNvPr id="3" name="Θέση περιεχομένου 2">
            <a:extLst>
              <a:ext uri="{FF2B5EF4-FFF2-40B4-BE49-F238E27FC236}">
                <a16:creationId xmlns:a16="http://schemas.microsoft.com/office/drawing/2014/main" id="{F1F000D6-B69E-485E-9FCF-93EFE6F79526}"/>
              </a:ext>
            </a:extLst>
          </p:cNvPr>
          <p:cNvSpPr>
            <a:spLocks noGrp="1"/>
          </p:cNvSpPr>
          <p:nvPr>
            <p:ph idx="1"/>
          </p:nvPr>
        </p:nvSpPr>
        <p:spPr>
          <a:xfrm>
            <a:off x="1066800" y="2348880"/>
            <a:ext cx="7543800" cy="3747120"/>
          </a:xfrm>
        </p:spPr>
        <p:txBody>
          <a:bodyPr/>
          <a:lstStyle/>
          <a:p>
            <a:r>
              <a:rPr lang="el-GR" dirty="0"/>
              <a:t>Η συνολική ένταση σε κάθε περιοχή του </a:t>
            </a:r>
            <a:r>
              <a:rPr lang="el-GR" dirty="0" err="1"/>
              <a:t>πετάσματος</a:t>
            </a:r>
            <a:r>
              <a:rPr lang="el-GR" dirty="0"/>
              <a:t> δεν ισούται με το άθροισμα των εντάσεων αλλά εξαρτάται και από την μεταξύ τους φάση κατά την στιγμή της ταυτόχρονης παρουσίας των δυο κυμάτων σε εκείνη τη περιοχή. </a:t>
            </a:r>
          </a:p>
        </p:txBody>
      </p:sp>
    </p:spTree>
    <p:extLst>
      <p:ext uri="{BB962C8B-B14F-4D97-AF65-F5344CB8AC3E}">
        <p14:creationId xmlns:p14="http://schemas.microsoft.com/office/powerpoint/2010/main" val="345681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E36A7A-11F2-4F21-814A-587AAD1009B0}"/>
              </a:ext>
            </a:extLst>
          </p:cNvPr>
          <p:cNvSpPr>
            <a:spLocks noGrp="1"/>
          </p:cNvSpPr>
          <p:nvPr>
            <p:ph type="title"/>
          </p:nvPr>
        </p:nvSpPr>
        <p:spPr/>
        <p:txBody>
          <a:bodyPr/>
          <a:lstStyle/>
          <a:p>
            <a:pPr algn="ctr"/>
            <a:r>
              <a:rPr lang="el-GR" dirty="0"/>
              <a:t>Κατηγορίες Συμβολής Φωτεινών Κυμάτων</a:t>
            </a:r>
          </a:p>
        </p:txBody>
      </p:sp>
      <p:sp>
        <p:nvSpPr>
          <p:cNvPr id="3" name="Θέση περιεχομένου 2">
            <a:extLst>
              <a:ext uri="{FF2B5EF4-FFF2-40B4-BE49-F238E27FC236}">
                <a16:creationId xmlns:a16="http://schemas.microsoft.com/office/drawing/2014/main" id="{521F74B3-4F92-426F-BD03-30283CE0C32A}"/>
              </a:ext>
            </a:extLst>
          </p:cNvPr>
          <p:cNvSpPr>
            <a:spLocks noGrp="1"/>
          </p:cNvSpPr>
          <p:nvPr>
            <p:ph idx="1"/>
          </p:nvPr>
        </p:nvSpPr>
        <p:spPr>
          <a:xfrm>
            <a:off x="1066800" y="1981200"/>
            <a:ext cx="8077200" cy="4114800"/>
          </a:xfrm>
        </p:spPr>
        <p:txBody>
          <a:bodyPr/>
          <a:lstStyle/>
          <a:p>
            <a:r>
              <a:rPr lang="el-GR" dirty="0"/>
              <a:t>Πρόκειται για δυο κατηγορίες και έχουν σχέση με τον τρόπο που η εικόνα συμβολής δημιουργήθηκε, δηλαδή από :</a:t>
            </a:r>
          </a:p>
          <a:p>
            <a:endParaRPr lang="el-GR" dirty="0"/>
          </a:p>
          <a:p>
            <a:r>
              <a:rPr lang="el-GR" dirty="0"/>
              <a:t> Διαχωρισμό μετώπου φωτεινού κύματος.</a:t>
            </a:r>
          </a:p>
          <a:p>
            <a:pPr marL="0" indent="0" algn="ctr">
              <a:buNone/>
            </a:pPr>
            <a:r>
              <a:rPr lang="el-GR" dirty="0"/>
              <a:t>ή</a:t>
            </a:r>
          </a:p>
          <a:p>
            <a:r>
              <a:rPr lang="el-GR" dirty="0"/>
              <a:t>Διαχωρισμό πλάτους σε φωτεινό κύμα.</a:t>
            </a:r>
          </a:p>
        </p:txBody>
      </p:sp>
    </p:spTree>
    <p:extLst>
      <p:ext uri="{BB962C8B-B14F-4D97-AF65-F5344CB8AC3E}">
        <p14:creationId xmlns:p14="http://schemas.microsoft.com/office/powerpoint/2010/main" val="233442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E5C46-4133-4ADB-B1FB-D355990B339D}"/>
              </a:ext>
            </a:extLst>
          </p:cNvPr>
          <p:cNvSpPr>
            <a:spLocks noGrp="1"/>
          </p:cNvSpPr>
          <p:nvPr>
            <p:ph type="title"/>
          </p:nvPr>
        </p:nvSpPr>
        <p:spPr/>
        <p:txBody>
          <a:bodyPr/>
          <a:lstStyle/>
          <a:p>
            <a:pPr algn="ctr"/>
            <a:r>
              <a:rPr lang="el-GR" dirty="0"/>
              <a:t>Διαχωρισμός μετώπου</a:t>
            </a:r>
          </a:p>
        </p:txBody>
      </p:sp>
      <p:sp>
        <p:nvSpPr>
          <p:cNvPr id="3" name="Θέση περιεχομένου 2">
            <a:extLst>
              <a:ext uri="{FF2B5EF4-FFF2-40B4-BE49-F238E27FC236}">
                <a16:creationId xmlns:a16="http://schemas.microsoft.com/office/drawing/2014/main" id="{C385EC40-55EA-46E5-B6E0-275A1F336102}"/>
              </a:ext>
            </a:extLst>
          </p:cNvPr>
          <p:cNvSpPr>
            <a:spLocks noGrp="1"/>
          </p:cNvSpPr>
          <p:nvPr>
            <p:ph idx="1"/>
          </p:nvPr>
        </p:nvSpPr>
        <p:spPr>
          <a:xfrm>
            <a:off x="1066800" y="1981200"/>
            <a:ext cx="7897688" cy="4572000"/>
          </a:xfrm>
        </p:spPr>
        <p:txBody>
          <a:bodyPr/>
          <a:lstStyle/>
          <a:p>
            <a:r>
              <a:rPr lang="el-GR" dirty="0"/>
              <a:t>Απαιτείται σημειακή φωτεινή πηγή ή πολύ στενή φωτεινή δέσμη.</a:t>
            </a:r>
          </a:p>
          <a:p>
            <a:endParaRPr lang="el-GR" dirty="0"/>
          </a:p>
          <a:p>
            <a:r>
              <a:rPr lang="el-GR" dirty="0"/>
              <a:t>Δεν δημιουργείται «συμπληρωματική» εικόνα συμβολής με αντεστραμμένα χαρακτηριστικά.</a:t>
            </a:r>
            <a:endParaRPr lang="en-US" dirty="0"/>
          </a:p>
          <a:p>
            <a:endParaRPr lang="el-GR" dirty="0"/>
          </a:p>
          <a:p>
            <a:r>
              <a:rPr lang="el-GR" dirty="0"/>
              <a:t>Παραδείγματα : Πείραμα </a:t>
            </a:r>
            <a:r>
              <a:rPr lang="en-US" dirty="0"/>
              <a:t>Young, Fresnel.</a:t>
            </a:r>
            <a:endParaRPr lang="el-GR" dirty="0"/>
          </a:p>
        </p:txBody>
      </p:sp>
    </p:spTree>
    <p:extLst>
      <p:ext uri="{BB962C8B-B14F-4D97-AF65-F5344CB8AC3E}">
        <p14:creationId xmlns:p14="http://schemas.microsoft.com/office/powerpoint/2010/main" val="397818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0B38F-BC33-49BB-8A37-0A05D58DC9FE}"/>
              </a:ext>
            </a:extLst>
          </p:cNvPr>
          <p:cNvSpPr>
            <a:spLocks noGrp="1"/>
          </p:cNvSpPr>
          <p:nvPr>
            <p:ph type="title"/>
          </p:nvPr>
        </p:nvSpPr>
        <p:spPr/>
        <p:txBody>
          <a:bodyPr/>
          <a:lstStyle/>
          <a:p>
            <a:pPr algn="ctr"/>
            <a:r>
              <a:rPr lang="el-GR" dirty="0"/>
              <a:t>Πείραμα </a:t>
            </a:r>
            <a:r>
              <a:rPr lang="en-US" dirty="0"/>
              <a:t>Young (1801)</a:t>
            </a:r>
            <a:endParaRPr lang="el-GR" dirty="0"/>
          </a:p>
        </p:txBody>
      </p:sp>
      <p:pic>
        <p:nvPicPr>
          <p:cNvPr id="1026" name="Picture 2" descr="Το Πείραμα της Διπλής Σχισμής | Enquire">
            <a:extLst>
              <a:ext uri="{FF2B5EF4-FFF2-40B4-BE49-F238E27FC236}">
                <a16:creationId xmlns:a16="http://schemas.microsoft.com/office/drawing/2014/main" id="{4195AE5B-3130-4D47-9C91-6E0229530B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075" y="2276872"/>
            <a:ext cx="61912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9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33950-7196-490E-98E6-B58856D5E12E}"/>
              </a:ext>
            </a:extLst>
          </p:cNvPr>
          <p:cNvSpPr>
            <a:spLocks noGrp="1"/>
          </p:cNvSpPr>
          <p:nvPr>
            <p:ph type="title"/>
          </p:nvPr>
        </p:nvSpPr>
        <p:spPr/>
        <p:txBody>
          <a:bodyPr/>
          <a:lstStyle/>
          <a:p>
            <a:pPr algn="ctr"/>
            <a:r>
              <a:rPr lang="el-GR" dirty="0"/>
              <a:t>Πειραματική διάταξη</a:t>
            </a:r>
          </a:p>
        </p:txBody>
      </p:sp>
      <p:pic>
        <p:nvPicPr>
          <p:cNvPr id="4098" name="Picture 2" descr="Οικολογισμοί: Τα 10 πιο σημαντικά πειράματα φυσικής που έγιναν ...">
            <a:extLst>
              <a:ext uri="{FF2B5EF4-FFF2-40B4-BE49-F238E27FC236}">
                <a16:creationId xmlns:a16="http://schemas.microsoft.com/office/drawing/2014/main" id="{796E5AEB-1BFA-4065-8A07-305C46E033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2212" y="2309812"/>
            <a:ext cx="475297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7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A6CA7-2765-4B08-8B04-40F0FB8405EB}"/>
              </a:ext>
            </a:extLst>
          </p:cNvPr>
          <p:cNvSpPr>
            <a:spLocks noGrp="1"/>
          </p:cNvSpPr>
          <p:nvPr>
            <p:ph type="title"/>
          </p:nvPr>
        </p:nvSpPr>
        <p:spPr/>
        <p:txBody>
          <a:bodyPr/>
          <a:lstStyle/>
          <a:p>
            <a:pPr algn="ctr"/>
            <a:r>
              <a:rPr lang="el-GR" dirty="0"/>
              <a:t>Πείραμα </a:t>
            </a:r>
            <a:r>
              <a:rPr lang="en-US" dirty="0"/>
              <a:t>Young</a:t>
            </a:r>
            <a:endParaRPr lang="el-GR" dirty="0"/>
          </a:p>
        </p:txBody>
      </p:sp>
      <p:sp>
        <p:nvSpPr>
          <p:cNvPr id="3" name="Θέση περιεχομένου 2">
            <a:extLst>
              <a:ext uri="{FF2B5EF4-FFF2-40B4-BE49-F238E27FC236}">
                <a16:creationId xmlns:a16="http://schemas.microsoft.com/office/drawing/2014/main" id="{92A48A6A-EC56-4951-9312-D31FBEE77E59}"/>
              </a:ext>
            </a:extLst>
          </p:cNvPr>
          <p:cNvSpPr>
            <a:spLocks noGrp="1"/>
          </p:cNvSpPr>
          <p:nvPr>
            <p:ph idx="1"/>
          </p:nvPr>
        </p:nvSpPr>
        <p:spPr>
          <a:xfrm>
            <a:off x="1066800" y="1988840"/>
            <a:ext cx="7825680" cy="4107160"/>
          </a:xfrm>
        </p:spPr>
        <p:txBody>
          <a:bodyPr/>
          <a:lstStyle/>
          <a:p>
            <a:r>
              <a:rPr lang="el-GR" dirty="0"/>
              <a:t>Προσοχή, οι σκοτεινές περιοχές στο τελικό </a:t>
            </a:r>
            <a:r>
              <a:rPr lang="el-GR" dirty="0" err="1"/>
              <a:t>πέτασμα</a:t>
            </a:r>
            <a:r>
              <a:rPr lang="el-GR" dirty="0"/>
              <a:t> δημιουργούνται όχι επειδή τάχα εκεί δεν φθάνει φως. Το φως εκεί φθάνει, και από τις δυο πηγές, αλλά με αντίθετες φάσεις.</a:t>
            </a:r>
          </a:p>
          <a:p>
            <a:r>
              <a:rPr lang="el-GR" dirty="0"/>
              <a:t>Η συνολική ενέργεια των δύο κυμάτων που προσπίπτει στο </a:t>
            </a:r>
            <a:r>
              <a:rPr lang="el-GR" dirty="0" err="1"/>
              <a:t>πέτασμα</a:t>
            </a:r>
            <a:r>
              <a:rPr lang="el-GR" dirty="0"/>
              <a:t> παραμένει σταθερή.   </a:t>
            </a:r>
          </a:p>
          <a:p>
            <a:endParaRPr lang="el-GR" dirty="0"/>
          </a:p>
        </p:txBody>
      </p:sp>
    </p:spTree>
    <p:extLst>
      <p:ext uri="{BB962C8B-B14F-4D97-AF65-F5344CB8AC3E}">
        <p14:creationId xmlns:p14="http://schemas.microsoft.com/office/powerpoint/2010/main" val="389715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90F177-FA48-424E-95E1-E55F05CDA9E1}"/>
              </a:ext>
            </a:extLst>
          </p:cNvPr>
          <p:cNvSpPr>
            <a:spLocks noGrp="1"/>
          </p:cNvSpPr>
          <p:nvPr>
            <p:ph type="title"/>
          </p:nvPr>
        </p:nvSpPr>
        <p:spPr/>
        <p:txBody>
          <a:bodyPr/>
          <a:lstStyle/>
          <a:p>
            <a:pPr algn="ctr"/>
            <a:r>
              <a:rPr lang="el-GR" dirty="0"/>
              <a:t>Πείραμα </a:t>
            </a:r>
            <a:r>
              <a:rPr lang="en-US" dirty="0"/>
              <a:t>Young (</a:t>
            </a:r>
            <a:r>
              <a:rPr lang="el-GR" dirty="0"/>
              <a:t>διάταξη</a:t>
            </a:r>
            <a:r>
              <a:rPr lang="en-US" dirty="0"/>
              <a:t>)</a:t>
            </a:r>
            <a:endParaRPr lang="el-GR" dirty="0"/>
          </a:p>
        </p:txBody>
      </p:sp>
      <p:pic>
        <p:nvPicPr>
          <p:cNvPr id="2050" name="Picture 2" descr="Πείραμα Young | Science Wiki | Fandom">
            <a:extLst>
              <a:ext uri="{FF2B5EF4-FFF2-40B4-BE49-F238E27FC236}">
                <a16:creationId xmlns:a16="http://schemas.microsoft.com/office/drawing/2014/main" id="{DD72924B-0BFF-490C-AF3E-56CC58A044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348880"/>
            <a:ext cx="419093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0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16928E-9397-4861-8E42-874619DEF5E0}"/>
              </a:ext>
            </a:extLst>
          </p:cNvPr>
          <p:cNvSpPr>
            <a:spLocks noGrp="1"/>
          </p:cNvSpPr>
          <p:nvPr>
            <p:ph type="title"/>
          </p:nvPr>
        </p:nvSpPr>
        <p:spPr/>
        <p:txBody>
          <a:bodyPr/>
          <a:lstStyle/>
          <a:p>
            <a:pPr algn="ctr"/>
            <a:r>
              <a:rPr lang="el-GR" dirty="0"/>
              <a:t>Πείραμα </a:t>
            </a:r>
            <a:r>
              <a:rPr lang="en-US" dirty="0"/>
              <a:t>Young</a:t>
            </a:r>
            <a:endParaRPr lang="el-GR" dirty="0"/>
          </a:p>
        </p:txBody>
      </p:sp>
      <p:pic>
        <p:nvPicPr>
          <p:cNvPr id="4" name="Θέση περιεχομένου 3">
            <a:extLst>
              <a:ext uri="{FF2B5EF4-FFF2-40B4-BE49-F238E27FC236}">
                <a16:creationId xmlns:a16="http://schemas.microsoft.com/office/drawing/2014/main" id="{BBF7D599-27F6-4108-941D-E0A2ED88241A}"/>
              </a:ext>
            </a:extLst>
          </p:cNvPr>
          <p:cNvPicPr>
            <a:picLocks noGrp="1" noChangeAspect="1"/>
          </p:cNvPicPr>
          <p:nvPr>
            <p:ph idx="1"/>
          </p:nvPr>
        </p:nvPicPr>
        <p:blipFill>
          <a:blip r:embed="rId2"/>
          <a:stretch>
            <a:fillRect/>
          </a:stretch>
        </p:blipFill>
        <p:spPr>
          <a:xfrm>
            <a:off x="1066800" y="2891972"/>
            <a:ext cx="7856492" cy="3106750"/>
          </a:xfrm>
          <a:prstGeom prst="rect">
            <a:avLst/>
          </a:prstGeom>
        </p:spPr>
      </p:pic>
    </p:spTree>
    <p:extLst>
      <p:ext uri="{BB962C8B-B14F-4D97-AF65-F5344CB8AC3E}">
        <p14:creationId xmlns:p14="http://schemas.microsoft.com/office/powerpoint/2010/main" val="153459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AEEE0-C821-4151-9CD5-AF509D276E48}"/>
              </a:ext>
            </a:extLst>
          </p:cNvPr>
          <p:cNvSpPr>
            <a:spLocks noGrp="1"/>
          </p:cNvSpPr>
          <p:nvPr>
            <p:ph type="title"/>
          </p:nvPr>
        </p:nvSpPr>
        <p:spPr/>
        <p:txBody>
          <a:bodyPr/>
          <a:lstStyle/>
          <a:p>
            <a:pPr algn="ctr"/>
            <a:r>
              <a:rPr lang="el-GR" dirty="0"/>
              <a:t>Φως - Κύμα</a:t>
            </a:r>
          </a:p>
        </p:txBody>
      </p:sp>
      <p:sp>
        <p:nvSpPr>
          <p:cNvPr id="3" name="Θέση περιεχομένου 2">
            <a:extLst>
              <a:ext uri="{FF2B5EF4-FFF2-40B4-BE49-F238E27FC236}">
                <a16:creationId xmlns:a16="http://schemas.microsoft.com/office/drawing/2014/main" id="{E57CF652-E22B-4E8C-A1F8-CE953165C338}"/>
              </a:ext>
            </a:extLst>
          </p:cNvPr>
          <p:cNvSpPr>
            <a:spLocks noGrp="1"/>
          </p:cNvSpPr>
          <p:nvPr>
            <p:ph idx="1"/>
          </p:nvPr>
        </p:nvSpPr>
        <p:spPr/>
        <p:txBody>
          <a:bodyPr/>
          <a:lstStyle/>
          <a:p>
            <a:endParaRPr lang="el-GR" dirty="0"/>
          </a:p>
          <a:p>
            <a:r>
              <a:rPr lang="el-GR" dirty="0"/>
              <a:t>Η Συμβολή και η Περίθλαση είναι δυο φυσικά φαινόμενα που δηλώνουν ότι το φως έχει και Κυματικές ιδιότητες.</a:t>
            </a:r>
          </a:p>
          <a:p>
            <a:endParaRPr lang="el-GR" dirty="0"/>
          </a:p>
          <a:p>
            <a:r>
              <a:rPr lang="el-GR" dirty="0"/>
              <a:t>Η γεωμετρική οπτική αδυνατεί να εξηγήσει τα δυο αυτά φαινόμενα.  </a:t>
            </a:r>
          </a:p>
        </p:txBody>
      </p:sp>
    </p:spTree>
    <p:extLst>
      <p:ext uri="{BB962C8B-B14F-4D97-AF65-F5344CB8AC3E}">
        <p14:creationId xmlns:p14="http://schemas.microsoft.com/office/powerpoint/2010/main" val="9044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C91C3-187D-416C-AAE3-3171A8002196}"/>
              </a:ext>
            </a:extLst>
          </p:cNvPr>
          <p:cNvSpPr>
            <a:spLocks noGrp="1"/>
          </p:cNvSpPr>
          <p:nvPr>
            <p:ph type="title"/>
          </p:nvPr>
        </p:nvSpPr>
        <p:spPr>
          <a:xfrm>
            <a:off x="1066800" y="304800"/>
            <a:ext cx="7825680" cy="1431925"/>
          </a:xfrm>
        </p:spPr>
        <p:txBody>
          <a:bodyPr/>
          <a:lstStyle/>
          <a:p>
            <a:pPr algn="ctr"/>
            <a:r>
              <a:rPr lang="el-GR" dirty="0"/>
              <a:t>Σύμφωνες </a:t>
            </a:r>
            <a:br>
              <a:rPr lang="el-GR" dirty="0"/>
            </a:br>
            <a:r>
              <a:rPr lang="el-GR" dirty="0"/>
              <a:t>φωτεινές πηγές</a:t>
            </a:r>
          </a:p>
        </p:txBody>
      </p:sp>
      <p:sp>
        <p:nvSpPr>
          <p:cNvPr id="3" name="Θέση περιεχομένου 2">
            <a:extLst>
              <a:ext uri="{FF2B5EF4-FFF2-40B4-BE49-F238E27FC236}">
                <a16:creationId xmlns:a16="http://schemas.microsoft.com/office/drawing/2014/main" id="{6602F9DB-8CCF-4120-A53C-A5F549A4BC63}"/>
              </a:ext>
            </a:extLst>
          </p:cNvPr>
          <p:cNvSpPr>
            <a:spLocks noGrp="1"/>
          </p:cNvSpPr>
          <p:nvPr>
            <p:ph idx="1"/>
          </p:nvPr>
        </p:nvSpPr>
        <p:spPr>
          <a:xfrm>
            <a:off x="1066800" y="1981200"/>
            <a:ext cx="7825680" cy="4400128"/>
          </a:xfrm>
        </p:spPr>
        <p:txBody>
          <a:bodyPr/>
          <a:lstStyle/>
          <a:p>
            <a:r>
              <a:rPr lang="el-GR" dirty="0"/>
              <a:t>Οι δυο πηγές να εκπέμπουν μονοχρωματικά φωτεινά κύματα με ίδιο ακριβώς πλάτος.</a:t>
            </a:r>
          </a:p>
          <a:p>
            <a:r>
              <a:rPr lang="el-GR" dirty="0"/>
              <a:t>Τα κύματα που συμβάλουν να έχουν την ίδια πάντα διαφορά φάσης κατά την συνάντηση.</a:t>
            </a:r>
          </a:p>
          <a:p>
            <a:r>
              <a:rPr lang="el-GR" dirty="0"/>
              <a:t>Οι πηγές να έχουν μικρή διάσταση και να βρίσκονται κοντά η μια στην άλλη.</a:t>
            </a:r>
          </a:p>
        </p:txBody>
      </p:sp>
    </p:spTree>
    <p:extLst>
      <p:ext uri="{BB962C8B-B14F-4D97-AF65-F5344CB8AC3E}">
        <p14:creationId xmlns:p14="http://schemas.microsoft.com/office/powerpoint/2010/main" val="97104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9EED5-EE3F-4BFA-94EB-6DFE9D491B6E}"/>
              </a:ext>
            </a:extLst>
          </p:cNvPr>
          <p:cNvSpPr>
            <a:spLocks noGrp="1"/>
          </p:cNvSpPr>
          <p:nvPr>
            <p:ph type="title"/>
          </p:nvPr>
        </p:nvSpPr>
        <p:spPr/>
        <p:txBody>
          <a:bodyPr/>
          <a:lstStyle/>
          <a:p>
            <a:pPr algn="ctr"/>
            <a:r>
              <a:rPr lang="el-GR" dirty="0"/>
              <a:t>Πείραμα </a:t>
            </a:r>
            <a:r>
              <a:rPr lang="en-US" dirty="0"/>
              <a:t>Young</a:t>
            </a:r>
            <a:br>
              <a:rPr lang="en-US" dirty="0"/>
            </a:br>
            <a:r>
              <a:rPr lang="el-GR" dirty="0"/>
              <a:t>(διάταξη)</a:t>
            </a:r>
          </a:p>
        </p:txBody>
      </p:sp>
      <p:pic>
        <p:nvPicPr>
          <p:cNvPr id="1026" name="Picture 2" descr="Άσκηση 25">
            <a:extLst>
              <a:ext uri="{FF2B5EF4-FFF2-40B4-BE49-F238E27FC236}">
                <a16:creationId xmlns:a16="http://schemas.microsoft.com/office/drawing/2014/main" id="{B7C9E0DA-FE31-44CE-9935-771A0CDAC6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420888"/>
            <a:ext cx="658042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1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C9882-BB4A-4F2A-BCBE-B1E2F562D42B}"/>
              </a:ext>
            </a:extLst>
          </p:cNvPr>
          <p:cNvSpPr>
            <a:spLocks noGrp="1"/>
          </p:cNvSpPr>
          <p:nvPr>
            <p:ph type="title"/>
          </p:nvPr>
        </p:nvSpPr>
        <p:spPr/>
        <p:txBody>
          <a:bodyPr/>
          <a:lstStyle/>
          <a:p>
            <a:pPr algn="ctr"/>
            <a:r>
              <a:rPr lang="el-GR" dirty="0"/>
              <a:t>Πείραμα </a:t>
            </a:r>
            <a:r>
              <a:rPr lang="en-US" dirty="0"/>
              <a:t>Young</a:t>
            </a:r>
            <a:r>
              <a:rPr lang="el-GR" dirty="0"/>
              <a:t> (υπολογισμοί)</a:t>
            </a:r>
          </a:p>
        </p:txBody>
      </p:sp>
      <p:sp>
        <p:nvSpPr>
          <p:cNvPr id="3" name="Θέση περιεχομένου 2">
            <a:extLst>
              <a:ext uri="{FF2B5EF4-FFF2-40B4-BE49-F238E27FC236}">
                <a16:creationId xmlns:a16="http://schemas.microsoft.com/office/drawing/2014/main" id="{BBE67409-63BD-4E1E-9478-C7D578FFB871}"/>
              </a:ext>
            </a:extLst>
          </p:cNvPr>
          <p:cNvSpPr>
            <a:spLocks noGrp="1"/>
          </p:cNvSpPr>
          <p:nvPr>
            <p:ph idx="1"/>
          </p:nvPr>
        </p:nvSpPr>
        <p:spPr>
          <a:xfrm>
            <a:off x="1066800" y="1981200"/>
            <a:ext cx="7543800" cy="4572000"/>
          </a:xfrm>
        </p:spPr>
        <p:txBody>
          <a:bodyPr/>
          <a:lstStyle/>
          <a:p>
            <a:r>
              <a:rPr lang="el-GR" dirty="0"/>
              <a:t>Απόσταση πρώτου φωτεινού από τον κεντρικό φωτεινό κροσσό.</a:t>
            </a:r>
          </a:p>
          <a:p>
            <a:endParaRPr lang="el-GR" dirty="0"/>
          </a:p>
          <a:p>
            <a:pPr marL="0" indent="0" algn="ctr">
              <a:buNone/>
            </a:pPr>
            <a:r>
              <a:rPr lang="en-US" dirty="0"/>
              <a:t> y = L (</a:t>
            </a:r>
            <a:r>
              <a:rPr lang="el-GR" dirty="0"/>
              <a:t>λ / </a:t>
            </a:r>
            <a:r>
              <a:rPr lang="en-US" dirty="0"/>
              <a:t>d)</a:t>
            </a:r>
            <a:endParaRPr lang="el-GR" dirty="0"/>
          </a:p>
          <a:p>
            <a:pPr marL="0" indent="0" algn="ctr">
              <a:buNone/>
            </a:pPr>
            <a:endParaRPr lang="en-US" dirty="0"/>
          </a:p>
          <a:p>
            <a:pPr marL="0" indent="0">
              <a:buNone/>
            </a:pPr>
            <a:r>
              <a:rPr lang="en-US" dirty="0"/>
              <a:t>L : </a:t>
            </a:r>
            <a:r>
              <a:rPr lang="el-GR" dirty="0"/>
              <a:t>απόσταση </a:t>
            </a:r>
            <a:r>
              <a:rPr lang="el-GR" dirty="0" err="1"/>
              <a:t>πετάσματος</a:t>
            </a:r>
            <a:r>
              <a:rPr lang="el-GR" dirty="0"/>
              <a:t> - σχισμών</a:t>
            </a:r>
          </a:p>
          <a:p>
            <a:pPr marL="0" indent="0">
              <a:buNone/>
            </a:pPr>
            <a:r>
              <a:rPr lang="el-GR" dirty="0"/>
              <a:t>λ : μήκος κύματος φωτός και</a:t>
            </a:r>
          </a:p>
          <a:p>
            <a:pPr marL="0" indent="0">
              <a:buNone/>
            </a:pPr>
            <a:r>
              <a:rPr lang="en-US" dirty="0"/>
              <a:t>d : </a:t>
            </a:r>
            <a:r>
              <a:rPr lang="el-GR" dirty="0"/>
              <a:t>απόσταση μεταξύ των δυο σχισμών.</a:t>
            </a:r>
            <a:r>
              <a:rPr lang="en-US" dirty="0"/>
              <a:t> </a:t>
            </a:r>
          </a:p>
          <a:p>
            <a:pPr marL="0" indent="0" algn="ctr">
              <a:buNone/>
            </a:pPr>
            <a:endParaRPr lang="el-GR" dirty="0"/>
          </a:p>
        </p:txBody>
      </p:sp>
    </p:spTree>
    <p:extLst>
      <p:ext uri="{BB962C8B-B14F-4D97-AF65-F5344CB8AC3E}">
        <p14:creationId xmlns:p14="http://schemas.microsoft.com/office/powerpoint/2010/main" val="157954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615785-538F-46D8-AE13-0C4C3BA22FE7}"/>
              </a:ext>
            </a:extLst>
          </p:cNvPr>
          <p:cNvSpPr>
            <a:spLocks noGrp="1"/>
          </p:cNvSpPr>
          <p:nvPr>
            <p:ph type="title"/>
          </p:nvPr>
        </p:nvSpPr>
        <p:spPr/>
        <p:txBody>
          <a:bodyPr/>
          <a:lstStyle/>
          <a:p>
            <a:pPr algn="ctr"/>
            <a:r>
              <a:rPr lang="el-GR" dirty="0"/>
              <a:t>Διερεύνηση σχέσης</a:t>
            </a:r>
          </a:p>
        </p:txBody>
      </p:sp>
      <p:sp>
        <p:nvSpPr>
          <p:cNvPr id="3" name="Θέση περιεχομένου 2">
            <a:extLst>
              <a:ext uri="{FF2B5EF4-FFF2-40B4-BE49-F238E27FC236}">
                <a16:creationId xmlns:a16="http://schemas.microsoft.com/office/drawing/2014/main" id="{10F120DD-EF36-4BAA-AF7E-F2809C4863A8}"/>
              </a:ext>
            </a:extLst>
          </p:cNvPr>
          <p:cNvSpPr>
            <a:spLocks noGrp="1"/>
          </p:cNvSpPr>
          <p:nvPr>
            <p:ph idx="1"/>
          </p:nvPr>
        </p:nvSpPr>
        <p:spPr>
          <a:xfrm>
            <a:off x="1066800" y="2204864"/>
            <a:ext cx="8077200" cy="3891136"/>
          </a:xfrm>
        </p:spPr>
        <p:txBody>
          <a:bodyPr/>
          <a:lstStyle/>
          <a:p>
            <a:r>
              <a:rPr lang="el-GR" dirty="0"/>
              <a:t>Η απόσταση </a:t>
            </a:r>
            <a:r>
              <a:rPr lang="en-US" dirty="0"/>
              <a:t>y </a:t>
            </a:r>
            <a:r>
              <a:rPr lang="el-GR" dirty="0"/>
              <a:t>του πρώτου φωτεινού κροσσού από τον κεντρικό αυξάνει όταν :</a:t>
            </a:r>
          </a:p>
          <a:p>
            <a:endParaRPr lang="el-GR" dirty="0"/>
          </a:p>
          <a:p>
            <a:r>
              <a:rPr lang="el-GR" dirty="0"/>
              <a:t>Αυξάνει η απόσταση </a:t>
            </a:r>
            <a:r>
              <a:rPr lang="en-US" dirty="0"/>
              <a:t>L </a:t>
            </a:r>
            <a:r>
              <a:rPr lang="el-GR" dirty="0" err="1"/>
              <a:t>πετάσματος</a:t>
            </a:r>
            <a:r>
              <a:rPr lang="el-GR" dirty="0"/>
              <a:t>.</a:t>
            </a:r>
          </a:p>
          <a:p>
            <a:r>
              <a:rPr lang="el-GR" dirty="0"/>
              <a:t>Αυξάνει το μήκος κύματος λ του φωτός.</a:t>
            </a:r>
          </a:p>
          <a:p>
            <a:r>
              <a:rPr lang="el-GR" dirty="0"/>
              <a:t>Μικραίνει η απόσταση </a:t>
            </a:r>
            <a:r>
              <a:rPr lang="en-US" dirty="0"/>
              <a:t>d </a:t>
            </a:r>
            <a:r>
              <a:rPr lang="el-GR" dirty="0"/>
              <a:t>των δυο σχισμών  </a:t>
            </a:r>
          </a:p>
        </p:txBody>
      </p:sp>
    </p:spTree>
    <p:extLst>
      <p:ext uri="{BB962C8B-B14F-4D97-AF65-F5344CB8AC3E}">
        <p14:creationId xmlns:p14="http://schemas.microsoft.com/office/powerpoint/2010/main" val="2454812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D0D3B8-D1F8-4398-B1F8-DED45FBCCC8E}"/>
              </a:ext>
            </a:extLst>
          </p:cNvPr>
          <p:cNvSpPr>
            <a:spLocks noGrp="1"/>
          </p:cNvSpPr>
          <p:nvPr>
            <p:ph type="title"/>
          </p:nvPr>
        </p:nvSpPr>
        <p:spPr/>
        <p:txBody>
          <a:bodyPr/>
          <a:lstStyle/>
          <a:p>
            <a:pPr algn="ctr"/>
            <a:r>
              <a:rPr lang="el-GR" dirty="0"/>
              <a:t>Πείραμα </a:t>
            </a:r>
            <a:r>
              <a:rPr lang="en-US" dirty="0"/>
              <a:t>Young</a:t>
            </a:r>
            <a:br>
              <a:rPr lang="el-GR" dirty="0"/>
            </a:br>
            <a:r>
              <a:rPr lang="el-GR" dirty="0"/>
              <a:t>(θέσεις κροσσών)</a:t>
            </a:r>
          </a:p>
        </p:txBody>
      </p:sp>
      <p:sp>
        <p:nvSpPr>
          <p:cNvPr id="3" name="Θέση περιεχομένου 2">
            <a:extLst>
              <a:ext uri="{FF2B5EF4-FFF2-40B4-BE49-F238E27FC236}">
                <a16:creationId xmlns:a16="http://schemas.microsoft.com/office/drawing/2014/main" id="{51BEB6AC-2BBD-43DD-B5E2-6263F7C589D6}"/>
              </a:ext>
            </a:extLst>
          </p:cNvPr>
          <p:cNvSpPr>
            <a:spLocks noGrp="1"/>
          </p:cNvSpPr>
          <p:nvPr>
            <p:ph idx="1"/>
          </p:nvPr>
        </p:nvSpPr>
        <p:spPr>
          <a:xfrm>
            <a:off x="1066800" y="1981200"/>
            <a:ext cx="7969696" cy="4328120"/>
          </a:xfrm>
        </p:spPr>
        <p:txBody>
          <a:bodyPr/>
          <a:lstStyle/>
          <a:p>
            <a:r>
              <a:rPr lang="el-GR" dirty="0"/>
              <a:t>Φωτεινοί κροσσοί :</a:t>
            </a:r>
          </a:p>
          <a:p>
            <a:pPr marL="0" indent="0" algn="ctr">
              <a:buNone/>
            </a:pPr>
            <a:r>
              <a:rPr lang="en-US" dirty="0"/>
              <a:t>y = 2</a:t>
            </a:r>
            <a:r>
              <a:rPr lang="el-GR" dirty="0"/>
              <a:t>κ</a:t>
            </a:r>
            <a:r>
              <a:rPr lang="en-US" dirty="0"/>
              <a:t> (L / d</a:t>
            </a:r>
            <a:r>
              <a:rPr lang="el-GR" dirty="0"/>
              <a:t>) λ / 2</a:t>
            </a:r>
            <a:r>
              <a:rPr lang="en-US" dirty="0"/>
              <a:t> </a:t>
            </a:r>
          </a:p>
          <a:p>
            <a:pPr marL="0" indent="0">
              <a:buNone/>
            </a:pPr>
            <a:r>
              <a:rPr lang="el-GR" dirty="0"/>
              <a:t>όπου κ η τάξη του κροσσού</a:t>
            </a:r>
            <a:r>
              <a:rPr lang="en-US" dirty="0"/>
              <a:t> </a:t>
            </a:r>
            <a:r>
              <a:rPr lang="el-GR" dirty="0"/>
              <a:t>δηλ. </a:t>
            </a:r>
            <a:r>
              <a:rPr lang="en-US" dirty="0"/>
              <a:t>0,1,2,3,… </a:t>
            </a:r>
            <a:endParaRPr lang="el-GR" dirty="0"/>
          </a:p>
          <a:p>
            <a:pPr marL="0" indent="0">
              <a:buNone/>
            </a:pPr>
            <a:endParaRPr lang="el-GR" dirty="0"/>
          </a:p>
          <a:p>
            <a:r>
              <a:rPr lang="el-GR" dirty="0"/>
              <a:t>Σκοτεινοί κροσσοί :</a:t>
            </a:r>
          </a:p>
          <a:p>
            <a:pPr marL="0" indent="0" algn="ctr">
              <a:buNone/>
            </a:pPr>
            <a:r>
              <a:rPr lang="en-US" dirty="0"/>
              <a:t>y = </a:t>
            </a:r>
            <a:r>
              <a:rPr lang="el-GR" dirty="0"/>
              <a:t>(</a:t>
            </a:r>
            <a:r>
              <a:rPr lang="en-US" dirty="0"/>
              <a:t>2</a:t>
            </a:r>
            <a:r>
              <a:rPr lang="el-GR" dirty="0"/>
              <a:t>κ – 1)</a:t>
            </a:r>
            <a:r>
              <a:rPr lang="en-US" dirty="0"/>
              <a:t> (L / d</a:t>
            </a:r>
            <a:r>
              <a:rPr lang="el-GR" dirty="0"/>
              <a:t>) λ / 2</a:t>
            </a:r>
            <a:r>
              <a:rPr lang="en-US" dirty="0"/>
              <a:t> </a:t>
            </a:r>
          </a:p>
          <a:p>
            <a:pPr marL="0" indent="0">
              <a:buNone/>
            </a:pPr>
            <a:r>
              <a:rPr lang="el-GR" dirty="0"/>
              <a:t>όπου κ η τάξη του κροσσού</a:t>
            </a:r>
            <a:r>
              <a:rPr lang="en-US" dirty="0"/>
              <a:t> </a:t>
            </a:r>
            <a:r>
              <a:rPr lang="el-GR" dirty="0"/>
              <a:t>δηλ. </a:t>
            </a:r>
            <a:r>
              <a:rPr lang="en-US" dirty="0"/>
              <a:t>1,2,3,… </a:t>
            </a:r>
            <a:endParaRPr lang="el-GR" dirty="0"/>
          </a:p>
          <a:p>
            <a:pPr marL="0" indent="0">
              <a:buNone/>
            </a:pPr>
            <a:endParaRPr lang="el-GR" dirty="0"/>
          </a:p>
        </p:txBody>
      </p:sp>
    </p:spTree>
    <p:extLst>
      <p:ext uri="{BB962C8B-B14F-4D97-AF65-F5344CB8AC3E}">
        <p14:creationId xmlns:p14="http://schemas.microsoft.com/office/powerpoint/2010/main" val="278314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0DF18E-7C64-43E4-B3C2-D19B00587862}"/>
              </a:ext>
            </a:extLst>
          </p:cNvPr>
          <p:cNvSpPr>
            <a:spLocks noGrp="1"/>
          </p:cNvSpPr>
          <p:nvPr>
            <p:ph type="title"/>
          </p:nvPr>
        </p:nvSpPr>
        <p:spPr/>
        <p:txBody>
          <a:bodyPr/>
          <a:lstStyle/>
          <a:p>
            <a:pPr algn="ctr"/>
            <a:r>
              <a:rPr lang="el-GR" dirty="0"/>
              <a:t>Πείραμα </a:t>
            </a:r>
            <a:r>
              <a:rPr lang="en-US" dirty="0"/>
              <a:t>Young</a:t>
            </a:r>
            <a:endParaRPr lang="el-GR" dirty="0"/>
          </a:p>
        </p:txBody>
      </p:sp>
      <p:pic>
        <p:nvPicPr>
          <p:cNvPr id="1026" name="Picture 2" descr="White Light Interferometry - Nanoscience Instruments">
            <a:extLst>
              <a:ext uri="{FF2B5EF4-FFF2-40B4-BE49-F238E27FC236}">
                <a16:creationId xmlns:a16="http://schemas.microsoft.com/office/drawing/2014/main" id="{6AAAF4A5-77F6-4882-9441-933DABBB11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8457" y="2160712"/>
            <a:ext cx="330708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3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19BDD-D8AB-4F18-B4CC-B772681C6ECC}"/>
              </a:ext>
            </a:extLst>
          </p:cNvPr>
          <p:cNvSpPr>
            <a:spLocks noGrp="1"/>
          </p:cNvSpPr>
          <p:nvPr>
            <p:ph type="title"/>
          </p:nvPr>
        </p:nvSpPr>
        <p:spPr/>
        <p:txBody>
          <a:bodyPr/>
          <a:lstStyle/>
          <a:p>
            <a:pPr algn="ctr"/>
            <a:r>
              <a:rPr lang="el-GR" dirty="0"/>
              <a:t>Διαχωρισμός πλάτους</a:t>
            </a:r>
          </a:p>
        </p:txBody>
      </p:sp>
      <p:sp>
        <p:nvSpPr>
          <p:cNvPr id="3" name="Θέση περιεχομένου 2">
            <a:extLst>
              <a:ext uri="{FF2B5EF4-FFF2-40B4-BE49-F238E27FC236}">
                <a16:creationId xmlns:a16="http://schemas.microsoft.com/office/drawing/2014/main" id="{FFAE5994-20B0-49DF-B1A9-43E266094047}"/>
              </a:ext>
            </a:extLst>
          </p:cNvPr>
          <p:cNvSpPr>
            <a:spLocks noGrp="1"/>
          </p:cNvSpPr>
          <p:nvPr>
            <p:ph idx="1"/>
          </p:nvPr>
        </p:nvSpPr>
        <p:spPr>
          <a:xfrm>
            <a:off x="1066800" y="1981200"/>
            <a:ext cx="7825680" cy="4572000"/>
          </a:xfrm>
        </p:spPr>
        <p:txBody>
          <a:bodyPr/>
          <a:lstStyle/>
          <a:p>
            <a:r>
              <a:rPr lang="el-GR" dirty="0"/>
              <a:t>Πραγματοποιείται με φωτεινή πηγή μεγάλων σχετικά διαστάσεων.</a:t>
            </a:r>
          </a:p>
          <a:p>
            <a:endParaRPr lang="el-GR" dirty="0"/>
          </a:p>
          <a:p>
            <a:r>
              <a:rPr lang="el-GR" dirty="0"/>
              <a:t>Δημιουργείται η συμπληρωματική εικόνα των κροσσών συμβολής.</a:t>
            </a:r>
            <a:endParaRPr lang="en-US" dirty="0"/>
          </a:p>
          <a:p>
            <a:endParaRPr lang="el-GR" dirty="0"/>
          </a:p>
          <a:p>
            <a:r>
              <a:rPr lang="el-GR" dirty="0"/>
              <a:t>Παραδείγματα : Λεπτά υμένια, δακτύλιοι </a:t>
            </a:r>
            <a:r>
              <a:rPr lang="en-US" dirty="0"/>
              <a:t>Newton</a:t>
            </a:r>
            <a:r>
              <a:rPr lang="el-GR" dirty="0"/>
              <a:t>.</a:t>
            </a:r>
          </a:p>
        </p:txBody>
      </p:sp>
    </p:spTree>
    <p:extLst>
      <p:ext uri="{BB962C8B-B14F-4D97-AF65-F5344CB8AC3E}">
        <p14:creationId xmlns:p14="http://schemas.microsoft.com/office/powerpoint/2010/main" val="200671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820F55B-C702-48D5-862B-C373E100086E}"/>
              </a:ext>
            </a:extLst>
          </p:cNvPr>
          <p:cNvSpPr>
            <a:spLocks noGrp="1"/>
          </p:cNvSpPr>
          <p:nvPr>
            <p:ph type="title"/>
          </p:nvPr>
        </p:nvSpPr>
        <p:spPr>
          <a:xfrm>
            <a:off x="1066800" y="304800"/>
            <a:ext cx="7543800" cy="1431925"/>
          </a:xfrm>
        </p:spPr>
        <p:txBody>
          <a:bodyPr/>
          <a:lstStyle/>
          <a:p>
            <a:pPr algn="ctr"/>
            <a:r>
              <a:rPr lang="el-GR" dirty="0"/>
              <a:t>Χρώματα από συμβολή</a:t>
            </a:r>
            <a:endParaRPr lang="en-US" dirty="0"/>
          </a:p>
        </p:txBody>
      </p:sp>
      <p:pic>
        <p:nvPicPr>
          <p:cNvPr id="1026" name="Picture 2" descr="Chapter 37">
            <a:extLst>
              <a:ext uri="{FF2B5EF4-FFF2-40B4-BE49-F238E27FC236}">
                <a16:creationId xmlns:a16="http://schemas.microsoft.com/office/drawing/2014/main" id="{51EE21DA-3078-48CA-ADDB-750E7ABCBC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63688" y="2010928"/>
            <a:ext cx="2389608" cy="4572708"/>
          </a:xfrm>
          <a:prstGeom prst="rect">
            <a:avLst/>
          </a:prstGeom>
          <a:solidFill>
            <a:srgbClr val="FFFFFF"/>
          </a:solidFill>
        </p:spPr>
      </p:pic>
      <p:sp>
        <p:nvSpPr>
          <p:cNvPr id="73" name="Text Placeholder 3">
            <a:extLst>
              <a:ext uri="{FF2B5EF4-FFF2-40B4-BE49-F238E27FC236}">
                <a16:creationId xmlns:a16="http://schemas.microsoft.com/office/drawing/2014/main" id="{6D123881-35D3-46C3-934C-EB9BFA3DA8ED}"/>
              </a:ext>
            </a:extLst>
          </p:cNvPr>
          <p:cNvSpPr>
            <a:spLocks noGrp="1"/>
          </p:cNvSpPr>
          <p:nvPr>
            <p:ph type="body" sz="half" idx="2"/>
          </p:nvPr>
        </p:nvSpPr>
        <p:spPr>
          <a:xfrm>
            <a:off x="4914900" y="1981200"/>
            <a:ext cx="3695700" cy="4114800"/>
          </a:xfrm>
        </p:spPr>
        <p:txBody>
          <a:bodyPr/>
          <a:lstStyle/>
          <a:p>
            <a:r>
              <a:rPr lang="el-GR" dirty="0"/>
              <a:t>Διαφορά οπτικών δρόμων 1, 2 : </a:t>
            </a:r>
          </a:p>
          <a:p>
            <a:pPr marL="0" indent="0" algn="ctr">
              <a:buNone/>
            </a:pPr>
            <a:r>
              <a:rPr lang="el-GR" dirty="0"/>
              <a:t>2</a:t>
            </a:r>
            <a:r>
              <a:rPr lang="en-US" dirty="0" err="1"/>
              <a:t>nD</a:t>
            </a:r>
            <a:r>
              <a:rPr lang="el-GR" dirty="0"/>
              <a:t> </a:t>
            </a:r>
            <a:r>
              <a:rPr lang="el-GR" dirty="0" err="1"/>
              <a:t>συνδ</a:t>
            </a:r>
            <a:r>
              <a:rPr lang="el-GR" dirty="0"/>
              <a:t> – (λ/2)</a:t>
            </a:r>
          </a:p>
          <a:p>
            <a:pPr marL="0" indent="0" algn="ctr">
              <a:buNone/>
            </a:pPr>
            <a:endParaRPr lang="el-GR" dirty="0"/>
          </a:p>
          <a:p>
            <a:r>
              <a:rPr lang="el-GR" dirty="0"/>
              <a:t>Διαφορά οπτικών δρόμων 3, 4 :</a:t>
            </a:r>
          </a:p>
          <a:p>
            <a:pPr marL="0" indent="0" algn="ctr">
              <a:buNone/>
            </a:pPr>
            <a:r>
              <a:rPr lang="el-GR" dirty="0"/>
              <a:t>2</a:t>
            </a:r>
            <a:r>
              <a:rPr lang="en-US" dirty="0" err="1"/>
              <a:t>nD</a:t>
            </a:r>
            <a:r>
              <a:rPr lang="el-GR" dirty="0"/>
              <a:t> </a:t>
            </a:r>
            <a:r>
              <a:rPr lang="el-GR" dirty="0" err="1"/>
              <a:t>συνδ</a:t>
            </a:r>
            <a:endParaRPr lang="el-GR" dirty="0"/>
          </a:p>
          <a:p>
            <a:pPr marL="0" indent="0" algn="ctr">
              <a:buNone/>
            </a:pPr>
            <a:endParaRPr lang="en-US" dirty="0"/>
          </a:p>
        </p:txBody>
      </p:sp>
    </p:spTree>
    <p:extLst>
      <p:ext uri="{BB962C8B-B14F-4D97-AF65-F5344CB8AC3E}">
        <p14:creationId xmlns:p14="http://schemas.microsoft.com/office/powerpoint/2010/main" val="178652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F8E6E-9A0D-48C8-A793-49DFD3EA9D73}"/>
              </a:ext>
            </a:extLst>
          </p:cNvPr>
          <p:cNvSpPr>
            <a:spLocks noGrp="1"/>
          </p:cNvSpPr>
          <p:nvPr>
            <p:ph type="title"/>
          </p:nvPr>
        </p:nvSpPr>
        <p:spPr>
          <a:xfrm>
            <a:off x="1066800" y="304800"/>
            <a:ext cx="7543800" cy="1431925"/>
          </a:xfrm>
        </p:spPr>
        <p:txBody>
          <a:bodyPr wrap="square" anchor="ctr">
            <a:normAutofit/>
          </a:bodyPr>
          <a:lstStyle/>
          <a:p>
            <a:pPr algn="ctr">
              <a:lnSpc>
                <a:spcPct val="90000"/>
              </a:lnSpc>
            </a:pPr>
            <a:r>
              <a:rPr lang="el-GR" dirty="0"/>
              <a:t>Λεπτά υμένια, </a:t>
            </a:r>
            <a:br>
              <a:rPr lang="el-GR" dirty="0"/>
            </a:br>
            <a:r>
              <a:rPr lang="el-GR" dirty="0"/>
              <a:t>χρώματα από συμβολή</a:t>
            </a:r>
          </a:p>
        </p:txBody>
      </p:sp>
      <p:pic>
        <p:nvPicPr>
          <p:cNvPr id="6" name="Picture 11" descr="Catenoid by the_exploratorium.">
            <a:extLst>
              <a:ext uri="{FF2B5EF4-FFF2-40B4-BE49-F238E27FC236}">
                <a16:creationId xmlns:a16="http://schemas.microsoft.com/office/drawing/2014/main" id="{F865AE38-6F3D-4749-9372-111578A146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57" r="3" b="1522"/>
          <a:stretch/>
        </p:blipFill>
        <p:spPr bwMode="auto">
          <a:xfrm>
            <a:off x="4725458" y="4288044"/>
            <a:ext cx="3859485" cy="2105174"/>
          </a:xfrm>
          <a:prstGeom prst="rect">
            <a:avLst/>
          </a:prstGeom>
          <a:solidFill>
            <a:srgbClr val="FFFFFF"/>
          </a:solidFill>
        </p:spPr>
      </p:pic>
      <p:pic>
        <p:nvPicPr>
          <p:cNvPr id="8196" name="Picture 4" descr="Κεφάλαιο 34 Κυµατική Φύση του Φωτός; Συµβολή">
            <a:extLst>
              <a:ext uri="{FF2B5EF4-FFF2-40B4-BE49-F238E27FC236}">
                <a16:creationId xmlns:a16="http://schemas.microsoft.com/office/drawing/2014/main" id="{96EBEF5C-3878-43DA-88BE-53732CCD9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856"/>
            <a:ext cx="4384568" cy="17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5241C4-E292-45CD-8F4B-A0894C2F6396}"/>
              </a:ext>
            </a:extLst>
          </p:cNvPr>
          <p:cNvSpPr>
            <a:spLocks noGrp="1"/>
          </p:cNvSpPr>
          <p:nvPr>
            <p:ph type="title"/>
          </p:nvPr>
        </p:nvSpPr>
        <p:spPr>
          <a:xfrm>
            <a:off x="1066800" y="304800"/>
            <a:ext cx="7543800" cy="1431925"/>
          </a:xfrm>
        </p:spPr>
        <p:txBody>
          <a:bodyPr/>
          <a:lstStyle/>
          <a:p>
            <a:pPr algn="ctr"/>
            <a:r>
              <a:rPr lang="el-GR" dirty="0"/>
              <a:t>Λεπτά υμένια, </a:t>
            </a:r>
            <a:br>
              <a:rPr lang="el-GR" dirty="0"/>
            </a:br>
            <a:r>
              <a:rPr lang="el-GR" dirty="0"/>
              <a:t>χρώματα από συμβολή</a:t>
            </a:r>
            <a:endParaRPr lang="en-US" dirty="0"/>
          </a:p>
        </p:txBody>
      </p:sp>
      <p:pic>
        <p:nvPicPr>
          <p:cNvPr id="4" name="Picture 7" descr="Soap Film in Bubble Hoop Photo I by the_exploratorium.">
            <a:extLst>
              <a:ext uri="{FF2B5EF4-FFF2-40B4-BE49-F238E27FC236}">
                <a16:creationId xmlns:a16="http://schemas.microsoft.com/office/drawing/2014/main" id="{8F059BD3-D71C-4553-9CAC-ADDFB7E0AB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4865" y="2374692"/>
            <a:ext cx="6187669" cy="4114800"/>
          </a:xfrm>
          <a:prstGeom prst="rect">
            <a:avLst/>
          </a:prstGeom>
          <a:solidFill>
            <a:srgbClr val="FFFFFF"/>
          </a:solidFill>
        </p:spPr>
      </p:pic>
    </p:spTree>
    <p:extLst>
      <p:ext uri="{BB962C8B-B14F-4D97-AF65-F5344CB8AC3E}">
        <p14:creationId xmlns:p14="http://schemas.microsoft.com/office/powerpoint/2010/main" val="9907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FA8F3C-C416-479B-8B33-7EBE36C6E488}"/>
              </a:ext>
            </a:extLst>
          </p:cNvPr>
          <p:cNvSpPr>
            <a:spLocks noGrp="1"/>
          </p:cNvSpPr>
          <p:nvPr>
            <p:ph type="title"/>
          </p:nvPr>
        </p:nvSpPr>
        <p:spPr/>
        <p:txBody>
          <a:bodyPr/>
          <a:lstStyle/>
          <a:p>
            <a:pPr algn="ctr"/>
            <a:r>
              <a:rPr lang="el-GR" dirty="0"/>
              <a:t> Συμβολή κυμάτων</a:t>
            </a:r>
          </a:p>
        </p:txBody>
      </p:sp>
      <p:sp>
        <p:nvSpPr>
          <p:cNvPr id="3" name="Θέση περιεχομένου 2">
            <a:extLst>
              <a:ext uri="{FF2B5EF4-FFF2-40B4-BE49-F238E27FC236}">
                <a16:creationId xmlns:a16="http://schemas.microsoft.com/office/drawing/2014/main" id="{E91AE20C-3860-48F9-892C-D518F563BEAD}"/>
              </a:ext>
            </a:extLst>
          </p:cNvPr>
          <p:cNvSpPr>
            <a:spLocks noGrp="1"/>
          </p:cNvSpPr>
          <p:nvPr>
            <p:ph idx="1"/>
          </p:nvPr>
        </p:nvSpPr>
        <p:spPr/>
        <p:txBody>
          <a:bodyPr/>
          <a:lstStyle/>
          <a:p>
            <a:pPr marL="0" indent="0" algn="ctr">
              <a:buNone/>
            </a:pPr>
            <a:r>
              <a:rPr lang="el-GR" dirty="0"/>
              <a:t>Το φαινόμενο της συμβολής βασίζεται στην</a:t>
            </a:r>
          </a:p>
          <a:p>
            <a:pPr marL="0" indent="0" algn="ctr">
              <a:buNone/>
            </a:pPr>
            <a:endParaRPr lang="el-GR" dirty="0"/>
          </a:p>
          <a:p>
            <a:pPr marL="0" indent="0" algn="ctr">
              <a:buNone/>
            </a:pPr>
            <a:r>
              <a:rPr lang="el-GR" dirty="0"/>
              <a:t>Αρχή της ανεξαρτησίας των κινήσεων</a:t>
            </a:r>
          </a:p>
          <a:p>
            <a:pPr marL="0" indent="0" algn="ctr">
              <a:buNone/>
            </a:pPr>
            <a:r>
              <a:rPr lang="el-GR" dirty="0"/>
              <a:t> ή </a:t>
            </a:r>
          </a:p>
          <a:p>
            <a:pPr marL="0" indent="0" algn="ctr">
              <a:buNone/>
            </a:pPr>
            <a:r>
              <a:rPr lang="el-GR" dirty="0"/>
              <a:t>στην αρχή της γραμμικής επαλληλίας.</a:t>
            </a:r>
          </a:p>
        </p:txBody>
      </p:sp>
    </p:spTree>
    <p:extLst>
      <p:ext uri="{BB962C8B-B14F-4D97-AF65-F5344CB8AC3E}">
        <p14:creationId xmlns:p14="http://schemas.microsoft.com/office/powerpoint/2010/main" val="273507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58E1B5-A1B9-4B36-985E-B7AC24B20785}"/>
              </a:ext>
            </a:extLst>
          </p:cNvPr>
          <p:cNvSpPr>
            <a:spLocks noGrp="1"/>
          </p:cNvSpPr>
          <p:nvPr>
            <p:ph type="title"/>
          </p:nvPr>
        </p:nvSpPr>
        <p:spPr/>
        <p:txBody>
          <a:bodyPr/>
          <a:lstStyle/>
          <a:p>
            <a:pPr algn="ctr"/>
            <a:r>
              <a:rPr lang="el-GR" dirty="0" err="1"/>
              <a:t>Αντιανακλαστικές</a:t>
            </a:r>
            <a:r>
              <a:rPr lang="el-GR" dirty="0"/>
              <a:t> επιφάνειες φακών</a:t>
            </a:r>
          </a:p>
        </p:txBody>
      </p:sp>
      <p:pic>
        <p:nvPicPr>
          <p:cNvPr id="1026" name="Picture 2" descr="Anti-reflective coating - Wikipedia">
            <a:extLst>
              <a:ext uri="{FF2B5EF4-FFF2-40B4-BE49-F238E27FC236}">
                <a16:creationId xmlns:a16="http://schemas.microsoft.com/office/drawing/2014/main" id="{475B0B79-F26F-4177-891E-FBDE77F8C1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599643"/>
            <a:ext cx="3397075" cy="3385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cture 5: Interference and diffraction of light (II)">
            <a:extLst>
              <a:ext uri="{FF2B5EF4-FFF2-40B4-BE49-F238E27FC236}">
                <a16:creationId xmlns:a16="http://schemas.microsoft.com/office/drawing/2014/main" id="{A0DB4250-3297-493C-B533-3DE7B23EE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155" y="2599643"/>
            <a:ext cx="3587653" cy="33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A933C-AFCF-4680-A9FC-C1C9D6C45AAD}"/>
              </a:ext>
            </a:extLst>
          </p:cNvPr>
          <p:cNvSpPr>
            <a:spLocks noGrp="1"/>
          </p:cNvSpPr>
          <p:nvPr>
            <p:ph type="title"/>
          </p:nvPr>
        </p:nvSpPr>
        <p:spPr/>
        <p:txBody>
          <a:bodyPr/>
          <a:lstStyle/>
          <a:p>
            <a:pPr algn="ctr"/>
            <a:r>
              <a:rPr lang="el-GR" dirty="0"/>
              <a:t>Οφθαλμικά κρύσταλλα,</a:t>
            </a:r>
            <a:br>
              <a:rPr lang="el-GR" dirty="0"/>
            </a:br>
            <a:r>
              <a:rPr lang="el-GR" dirty="0"/>
              <a:t>επιστρώσεις</a:t>
            </a:r>
          </a:p>
        </p:txBody>
      </p:sp>
      <p:pic>
        <p:nvPicPr>
          <p:cNvPr id="5122" name="Picture 2" descr="What Is Anti-Reflective Coating? Do I Really Need It? - Eye Design">
            <a:extLst>
              <a:ext uri="{FF2B5EF4-FFF2-40B4-BE49-F238E27FC236}">
                <a16:creationId xmlns:a16="http://schemas.microsoft.com/office/drawing/2014/main" id="{652E3EC4-8DBF-4302-BBE4-5EA989DFEB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6023" y="2204864"/>
            <a:ext cx="7151213" cy="400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5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CD7387-CFD5-4696-B030-7DC07963CBE4}"/>
              </a:ext>
            </a:extLst>
          </p:cNvPr>
          <p:cNvSpPr>
            <a:spLocks noGrp="1"/>
          </p:cNvSpPr>
          <p:nvPr>
            <p:ph type="title"/>
          </p:nvPr>
        </p:nvSpPr>
        <p:spPr/>
        <p:txBody>
          <a:bodyPr/>
          <a:lstStyle/>
          <a:p>
            <a:pPr algn="ctr"/>
            <a:r>
              <a:rPr lang="el-GR" dirty="0"/>
              <a:t>Περίθλαση φωτός</a:t>
            </a:r>
          </a:p>
        </p:txBody>
      </p:sp>
      <p:sp>
        <p:nvSpPr>
          <p:cNvPr id="3" name="Θέση περιεχομένου 2">
            <a:extLst>
              <a:ext uri="{FF2B5EF4-FFF2-40B4-BE49-F238E27FC236}">
                <a16:creationId xmlns:a16="http://schemas.microsoft.com/office/drawing/2014/main" id="{EAFCB934-800B-4700-9CAE-95D6A0B11BD2}"/>
              </a:ext>
            </a:extLst>
          </p:cNvPr>
          <p:cNvSpPr>
            <a:spLocks noGrp="1"/>
          </p:cNvSpPr>
          <p:nvPr>
            <p:ph idx="1"/>
          </p:nvPr>
        </p:nvSpPr>
        <p:spPr>
          <a:xfrm>
            <a:off x="1066800" y="2204864"/>
            <a:ext cx="7543800" cy="3891136"/>
          </a:xfrm>
        </p:spPr>
        <p:txBody>
          <a:bodyPr/>
          <a:lstStyle/>
          <a:p>
            <a:r>
              <a:rPr lang="el-GR" dirty="0"/>
              <a:t>Η «κάμψη» του φωτός στα όρια ενός αδιαφανούς εμπόδιου έχει σαν αποτέλεσμα την «αλλοίωση» των άκρων της γεωμετρικής σκιάς. Το φαινόμενο αυτό που καταστρατηγεί την λογική της ευθύγραμμης διάδοσης του φωτός καλείται περίθλαση. </a:t>
            </a:r>
          </a:p>
        </p:txBody>
      </p:sp>
    </p:spTree>
    <p:extLst>
      <p:ext uri="{BB962C8B-B14F-4D97-AF65-F5344CB8AC3E}">
        <p14:creationId xmlns:p14="http://schemas.microsoft.com/office/powerpoint/2010/main" val="236798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4476B3-FCB9-498F-9B11-A52A5DCEE278}"/>
              </a:ext>
            </a:extLst>
          </p:cNvPr>
          <p:cNvSpPr>
            <a:spLocks noGrp="1"/>
          </p:cNvSpPr>
          <p:nvPr>
            <p:ph type="title"/>
          </p:nvPr>
        </p:nvSpPr>
        <p:spPr/>
        <p:txBody>
          <a:bodyPr/>
          <a:lstStyle/>
          <a:p>
            <a:pPr algn="ctr"/>
            <a:r>
              <a:rPr lang="el-GR" dirty="0"/>
              <a:t>Εικόνες Περίθλασης</a:t>
            </a:r>
          </a:p>
        </p:txBody>
      </p:sp>
      <p:pic>
        <p:nvPicPr>
          <p:cNvPr id="2050" name="Picture 2" descr="ΠΕΡΙΘΛΑΣΗ ΤΟΥ ΦΩΤΟΣ">
            <a:extLst>
              <a:ext uri="{FF2B5EF4-FFF2-40B4-BE49-F238E27FC236}">
                <a16:creationId xmlns:a16="http://schemas.microsoft.com/office/drawing/2014/main" id="{D1EA7E71-41DA-48E4-A08C-C7D4209BC6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4392646" cy="249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23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B9F73-40C9-4FCE-B37D-CEA17985A1AA}"/>
              </a:ext>
            </a:extLst>
          </p:cNvPr>
          <p:cNvSpPr>
            <a:spLocks noGrp="1"/>
          </p:cNvSpPr>
          <p:nvPr>
            <p:ph type="title"/>
          </p:nvPr>
        </p:nvSpPr>
        <p:spPr/>
        <p:txBody>
          <a:bodyPr/>
          <a:lstStyle/>
          <a:p>
            <a:pPr algn="ctr"/>
            <a:r>
              <a:rPr lang="el-GR" dirty="0"/>
              <a:t>Αρχή </a:t>
            </a:r>
            <a:r>
              <a:rPr lang="en-US" dirty="0"/>
              <a:t>Huygens, </a:t>
            </a:r>
            <a:br>
              <a:rPr lang="el-GR" dirty="0"/>
            </a:br>
            <a:r>
              <a:rPr lang="el-GR" dirty="0"/>
              <a:t>Μέτωπα κύματος</a:t>
            </a:r>
            <a:r>
              <a:rPr lang="en-US" dirty="0"/>
              <a:t> </a:t>
            </a:r>
            <a:endParaRPr lang="el-GR" dirty="0"/>
          </a:p>
        </p:txBody>
      </p:sp>
      <p:pic>
        <p:nvPicPr>
          <p:cNvPr id="1026" name="Picture 2" descr="Οπτική και κύματα">
            <a:extLst>
              <a:ext uri="{FF2B5EF4-FFF2-40B4-BE49-F238E27FC236}">
                <a16:creationId xmlns:a16="http://schemas.microsoft.com/office/drawing/2014/main" id="{5401A793-AB84-49DC-9318-51D97A937C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2968" y="2613034"/>
            <a:ext cx="3147632" cy="2866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ΕΡΙΘΛΑΣΗ H κυματική φύση του φωτός· το πρόβλημα, η λύση">
            <a:extLst>
              <a:ext uri="{FF2B5EF4-FFF2-40B4-BE49-F238E27FC236}">
                <a16:creationId xmlns:a16="http://schemas.microsoft.com/office/drawing/2014/main" id="{98C08FA5-DFFF-4869-BEAB-A61410F2C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0" y="2276872"/>
            <a:ext cx="3096344" cy="353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5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6F8CA9-4CC6-4D8F-88BC-62C24A32FDFC}"/>
              </a:ext>
            </a:extLst>
          </p:cNvPr>
          <p:cNvSpPr>
            <a:spLocks noGrp="1"/>
          </p:cNvSpPr>
          <p:nvPr>
            <p:ph type="title"/>
          </p:nvPr>
        </p:nvSpPr>
        <p:spPr/>
        <p:txBody>
          <a:bodyPr/>
          <a:lstStyle/>
          <a:p>
            <a:pPr algn="ctr"/>
            <a:r>
              <a:rPr lang="el-GR" dirty="0"/>
              <a:t>Περίθλαση φωτός</a:t>
            </a:r>
          </a:p>
        </p:txBody>
      </p:sp>
      <p:sp>
        <p:nvSpPr>
          <p:cNvPr id="3" name="Θέση περιεχομένου 2">
            <a:extLst>
              <a:ext uri="{FF2B5EF4-FFF2-40B4-BE49-F238E27FC236}">
                <a16:creationId xmlns:a16="http://schemas.microsoft.com/office/drawing/2014/main" id="{52F2960D-33FE-49BF-9CC2-F7880D6B2409}"/>
              </a:ext>
            </a:extLst>
          </p:cNvPr>
          <p:cNvSpPr>
            <a:spLocks noGrp="1"/>
          </p:cNvSpPr>
          <p:nvPr>
            <p:ph idx="1"/>
          </p:nvPr>
        </p:nvSpPr>
        <p:spPr>
          <a:xfrm>
            <a:off x="1066800" y="2276872"/>
            <a:ext cx="7543800" cy="4104456"/>
          </a:xfrm>
        </p:spPr>
        <p:txBody>
          <a:bodyPr/>
          <a:lstStyle/>
          <a:p>
            <a:r>
              <a:rPr lang="el-GR" dirty="0"/>
              <a:t>Η συμβολή και η περίθλαση είναι ουσιαστικά το ίδιο κυματικό φαινόμενο που όμως ενώ στη συμβολή αφορά μικρό σχετικά αριθμό φωτεινών πηγών (π.χ. δυο στο πείραμα του </a:t>
            </a:r>
            <a:r>
              <a:rPr lang="en-US" dirty="0"/>
              <a:t>Young)</a:t>
            </a:r>
            <a:r>
              <a:rPr lang="el-GR" dirty="0"/>
              <a:t>, στη περίθλαση αναφέρεται σε μια συνεχή κατανομή φωτεινών κυμάτων σύμφωνα με την θεωρία του </a:t>
            </a:r>
            <a:r>
              <a:rPr lang="en-US" dirty="0"/>
              <a:t>Huygens.</a:t>
            </a:r>
            <a:endParaRPr lang="el-GR" dirty="0"/>
          </a:p>
        </p:txBody>
      </p:sp>
    </p:spTree>
    <p:extLst>
      <p:ext uri="{BB962C8B-B14F-4D97-AF65-F5344CB8AC3E}">
        <p14:creationId xmlns:p14="http://schemas.microsoft.com/office/powerpoint/2010/main" val="275205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783D9BF-3EF9-4533-9587-1F45F7BBBB3F}"/>
              </a:ext>
            </a:extLst>
          </p:cNvPr>
          <p:cNvSpPr>
            <a:spLocks noGrp="1"/>
          </p:cNvSpPr>
          <p:nvPr>
            <p:ph type="title"/>
          </p:nvPr>
        </p:nvSpPr>
        <p:spPr>
          <a:xfrm>
            <a:off x="1066800" y="304800"/>
            <a:ext cx="7543800" cy="1431925"/>
          </a:xfrm>
        </p:spPr>
        <p:txBody>
          <a:bodyPr/>
          <a:lstStyle/>
          <a:p>
            <a:pPr algn="ctr"/>
            <a:r>
              <a:rPr lang="el-GR" dirty="0"/>
              <a:t>Περίθλαση - Άνοιγμα</a:t>
            </a:r>
            <a:endParaRPr lang="en-US" dirty="0"/>
          </a:p>
        </p:txBody>
      </p:sp>
      <p:pic>
        <p:nvPicPr>
          <p:cNvPr id="11266" name="Picture 2" descr="Diffraction of Light">
            <a:extLst>
              <a:ext uri="{FF2B5EF4-FFF2-40B4-BE49-F238E27FC236}">
                <a16:creationId xmlns:a16="http://schemas.microsoft.com/office/drawing/2014/main" id="{FB49E286-C415-43A0-B68A-5CE81016E6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633567"/>
            <a:ext cx="7543800" cy="2810065"/>
          </a:xfrm>
          <a:prstGeom prst="rect">
            <a:avLst/>
          </a:prstGeom>
          <a:solidFill>
            <a:srgbClr val="FFFFFF"/>
          </a:solidFill>
        </p:spPr>
      </p:pic>
    </p:spTree>
    <p:extLst>
      <p:ext uri="{BB962C8B-B14F-4D97-AF65-F5344CB8AC3E}">
        <p14:creationId xmlns:p14="http://schemas.microsoft.com/office/powerpoint/2010/main" val="141609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B76E82-FF70-4029-8C81-4C5356645893}"/>
              </a:ext>
            </a:extLst>
          </p:cNvPr>
          <p:cNvSpPr>
            <a:spLocks noGrp="1"/>
          </p:cNvSpPr>
          <p:nvPr>
            <p:ph type="title"/>
          </p:nvPr>
        </p:nvSpPr>
        <p:spPr/>
        <p:txBody>
          <a:bodyPr/>
          <a:lstStyle/>
          <a:p>
            <a:pPr algn="ctr"/>
            <a:r>
              <a:rPr lang="en-US" dirty="0"/>
              <a:t>Laser – </a:t>
            </a:r>
            <a:r>
              <a:rPr lang="el-GR" dirty="0"/>
              <a:t>κυκλικό άνοιγμα</a:t>
            </a:r>
          </a:p>
        </p:txBody>
      </p:sp>
      <p:pic>
        <p:nvPicPr>
          <p:cNvPr id="2050" name="Picture 2" descr="Scientists Say: Diffraction | Science News for Students">
            <a:extLst>
              <a:ext uri="{FF2B5EF4-FFF2-40B4-BE49-F238E27FC236}">
                <a16:creationId xmlns:a16="http://schemas.microsoft.com/office/drawing/2014/main" id="{52EDDD0F-857C-4DB3-B4C1-BE10D691C0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21072"/>
            <a:ext cx="7543800" cy="403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2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2C34A2-707E-44E2-AC64-F481607761EC}"/>
              </a:ext>
            </a:extLst>
          </p:cNvPr>
          <p:cNvSpPr>
            <a:spLocks noGrp="1"/>
          </p:cNvSpPr>
          <p:nvPr>
            <p:ph type="title"/>
          </p:nvPr>
        </p:nvSpPr>
        <p:spPr/>
        <p:txBody>
          <a:bodyPr/>
          <a:lstStyle/>
          <a:p>
            <a:pPr algn="ctr"/>
            <a:r>
              <a:rPr lang="el-GR" dirty="0"/>
              <a:t>Περίθλαση </a:t>
            </a:r>
            <a:br>
              <a:rPr lang="el-GR" dirty="0"/>
            </a:br>
            <a:r>
              <a:rPr lang="el-GR" dirty="0"/>
              <a:t>Δίσκος του </a:t>
            </a:r>
            <a:r>
              <a:rPr lang="en-US" dirty="0"/>
              <a:t>Airy</a:t>
            </a:r>
            <a:endParaRPr lang="el-GR" dirty="0"/>
          </a:p>
        </p:txBody>
      </p:sp>
      <p:pic>
        <p:nvPicPr>
          <p:cNvPr id="5122" name="Picture 2" descr="9. Το Φως ως Κύμα">
            <a:extLst>
              <a:ext uri="{FF2B5EF4-FFF2-40B4-BE49-F238E27FC236}">
                <a16:creationId xmlns:a16="http://schemas.microsoft.com/office/drawing/2014/main" id="{24754CE7-7B95-4572-9562-CBDC7A59DA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348880"/>
            <a:ext cx="481241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22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C809CE-D7C7-4064-AB1F-9E67DC38FF64}"/>
              </a:ext>
            </a:extLst>
          </p:cNvPr>
          <p:cNvSpPr>
            <a:spLocks noGrp="1"/>
          </p:cNvSpPr>
          <p:nvPr>
            <p:ph type="title"/>
          </p:nvPr>
        </p:nvSpPr>
        <p:spPr/>
        <p:txBody>
          <a:bodyPr/>
          <a:lstStyle/>
          <a:p>
            <a:pPr algn="ctr"/>
            <a:r>
              <a:rPr lang="el-GR" dirty="0"/>
              <a:t>Δίσκος του </a:t>
            </a:r>
            <a:r>
              <a:rPr lang="en-US" dirty="0"/>
              <a:t>Airy</a:t>
            </a:r>
            <a:endParaRPr lang="el-GR" dirty="0"/>
          </a:p>
        </p:txBody>
      </p:sp>
      <p:sp>
        <p:nvSpPr>
          <p:cNvPr id="3" name="Θέση περιεχομένου 2">
            <a:extLst>
              <a:ext uri="{FF2B5EF4-FFF2-40B4-BE49-F238E27FC236}">
                <a16:creationId xmlns:a16="http://schemas.microsoft.com/office/drawing/2014/main" id="{395EAA8A-ADA1-486F-A699-4052400E897D}"/>
              </a:ext>
            </a:extLst>
          </p:cNvPr>
          <p:cNvSpPr>
            <a:spLocks noGrp="1"/>
          </p:cNvSpPr>
          <p:nvPr>
            <p:ph idx="1"/>
          </p:nvPr>
        </p:nvSpPr>
        <p:spPr>
          <a:xfrm>
            <a:off x="1066800" y="1981200"/>
            <a:ext cx="7543800" cy="4472136"/>
          </a:xfrm>
        </p:spPr>
        <p:txBody>
          <a:bodyPr/>
          <a:lstStyle/>
          <a:p>
            <a:pPr marL="0" indent="0">
              <a:buNone/>
            </a:pPr>
            <a:r>
              <a:rPr lang="el-GR" dirty="0"/>
              <a:t>Η ακτίνα του δίσκου </a:t>
            </a:r>
            <a:r>
              <a:rPr lang="en-US" dirty="0"/>
              <a:t>Airy </a:t>
            </a:r>
            <a:r>
              <a:rPr lang="el-GR" dirty="0"/>
              <a:t>δίνεται από :  </a:t>
            </a:r>
          </a:p>
          <a:p>
            <a:pPr marL="0" indent="0">
              <a:buNone/>
            </a:pPr>
            <a:endParaRPr lang="el-GR" dirty="0"/>
          </a:p>
          <a:p>
            <a:pPr marL="0" indent="0" algn="ctr">
              <a:buNone/>
            </a:pPr>
            <a:r>
              <a:rPr lang="el-GR" dirty="0"/>
              <a:t>ακτίνα = 1.22 (</a:t>
            </a:r>
            <a:r>
              <a:rPr lang="en-US" dirty="0"/>
              <a:t>f </a:t>
            </a:r>
            <a:r>
              <a:rPr lang="el-GR" dirty="0"/>
              <a:t>λ / </a:t>
            </a:r>
            <a:r>
              <a:rPr lang="en-US" dirty="0"/>
              <a:t>d )</a:t>
            </a:r>
            <a:r>
              <a:rPr lang="el-GR" dirty="0"/>
              <a:t>,</a:t>
            </a:r>
            <a:r>
              <a:rPr lang="en-US" dirty="0"/>
              <a:t> </a:t>
            </a:r>
            <a:r>
              <a:rPr lang="el-GR" dirty="0"/>
              <a:t> όπου :</a:t>
            </a:r>
          </a:p>
          <a:p>
            <a:pPr marL="0" indent="0" algn="ctr">
              <a:buNone/>
            </a:pPr>
            <a:endParaRPr lang="el-GR" dirty="0"/>
          </a:p>
          <a:p>
            <a:pPr marL="0" indent="0">
              <a:buNone/>
            </a:pPr>
            <a:r>
              <a:rPr lang="en-US" dirty="0"/>
              <a:t>f : </a:t>
            </a:r>
            <a:r>
              <a:rPr lang="el-GR" dirty="0"/>
              <a:t>εστιακή απόσταση</a:t>
            </a:r>
          </a:p>
          <a:p>
            <a:pPr marL="0" indent="0">
              <a:buNone/>
            </a:pPr>
            <a:r>
              <a:rPr lang="el-GR" dirty="0"/>
              <a:t>λ : μήκος κύματος φωτός και</a:t>
            </a:r>
          </a:p>
          <a:p>
            <a:pPr marL="0" indent="0">
              <a:buNone/>
            </a:pPr>
            <a:r>
              <a:rPr lang="en-US" dirty="0"/>
              <a:t>d :</a:t>
            </a:r>
            <a:r>
              <a:rPr lang="el-GR" dirty="0"/>
              <a:t> διάμετρος ανοίγματος </a:t>
            </a:r>
            <a:r>
              <a:rPr lang="en-US" dirty="0"/>
              <a:t> </a:t>
            </a:r>
          </a:p>
          <a:p>
            <a:pPr marL="0" indent="0">
              <a:buNone/>
            </a:pPr>
            <a:endParaRPr lang="en-US" dirty="0"/>
          </a:p>
          <a:p>
            <a:pPr marL="0" indent="0" algn="ctr">
              <a:buNone/>
            </a:pPr>
            <a:endParaRPr lang="en-US" dirty="0"/>
          </a:p>
          <a:p>
            <a:pPr marL="0" indent="0" algn="ctr">
              <a:buNone/>
            </a:pPr>
            <a:r>
              <a:rPr lang="en-US" dirty="0"/>
              <a:t> </a:t>
            </a:r>
            <a:endParaRPr lang="el-GR" dirty="0"/>
          </a:p>
        </p:txBody>
      </p:sp>
    </p:spTree>
    <p:extLst>
      <p:ext uri="{BB962C8B-B14F-4D97-AF65-F5344CB8AC3E}">
        <p14:creationId xmlns:p14="http://schemas.microsoft.com/office/powerpoint/2010/main" val="145450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2B3B86-DFDA-4301-B862-B4BBA2C11BBE}"/>
              </a:ext>
            </a:extLst>
          </p:cNvPr>
          <p:cNvSpPr>
            <a:spLocks noGrp="1"/>
          </p:cNvSpPr>
          <p:nvPr>
            <p:ph type="title"/>
          </p:nvPr>
        </p:nvSpPr>
        <p:spPr/>
        <p:txBody>
          <a:bodyPr/>
          <a:lstStyle/>
          <a:p>
            <a:pPr algn="ctr"/>
            <a:r>
              <a:rPr lang="el-GR" dirty="0"/>
              <a:t>Συμβολή κυμάτων</a:t>
            </a:r>
          </a:p>
        </p:txBody>
      </p:sp>
      <p:sp>
        <p:nvSpPr>
          <p:cNvPr id="3" name="Θέση περιεχομένου 2">
            <a:extLst>
              <a:ext uri="{FF2B5EF4-FFF2-40B4-BE49-F238E27FC236}">
                <a16:creationId xmlns:a16="http://schemas.microsoft.com/office/drawing/2014/main" id="{9CD5FEF4-2B61-4948-A6B4-E1002C8DAA72}"/>
              </a:ext>
            </a:extLst>
          </p:cNvPr>
          <p:cNvSpPr>
            <a:spLocks noGrp="1"/>
          </p:cNvSpPr>
          <p:nvPr>
            <p:ph idx="1"/>
          </p:nvPr>
        </p:nvSpPr>
        <p:spPr>
          <a:xfrm>
            <a:off x="1066800" y="1981200"/>
            <a:ext cx="8077200" cy="4114800"/>
          </a:xfrm>
        </p:spPr>
        <p:txBody>
          <a:bodyPr/>
          <a:lstStyle/>
          <a:p>
            <a:r>
              <a:rPr lang="el-GR" dirty="0"/>
              <a:t>Πρόκειται για το φαινόμενο κατά το οποίο δυο διαφορετικά κύματα συναντιούνται στην ίδια ακριβώς περιοχή του χώρου.</a:t>
            </a:r>
          </a:p>
          <a:p>
            <a:endParaRPr lang="en-US" dirty="0"/>
          </a:p>
          <a:p>
            <a:r>
              <a:rPr lang="el-GR" dirty="0"/>
              <a:t>Στη συμβολή ενδιαφέρει το πώς τροποποιείται η ένταση που προέρχεται από την </a:t>
            </a:r>
            <a:r>
              <a:rPr lang="el-GR" dirty="0" err="1"/>
              <a:t>επιπρόσθεση</a:t>
            </a:r>
            <a:r>
              <a:rPr lang="el-GR" dirty="0"/>
              <a:t> των δυο αυτών κυμάτων.</a:t>
            </a:r>
          </a:p>
          <a:p>
            <a:endParaRPr lang="el-GR" dirty="0"/>
          </a:p>
        </p:txBody>
      </p:sp>
    </p:spTree>
    <p:extLst>
      <p:ext uri="{BB962C8B-B14F-4D97-AF65-F5344CB8AC3E}">
        <p14:creationId xmlns:p14="http://schemas.microsoft.com/office/powerpoint/2010/main" val="3306903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C7195-C93F-49A1-9210-14E7C159EAA3}"/>
              </a:ext>
            </a:extLst>
          </p:cNvPr>
          <p:cNvSpPr>
            <a:spLocks noGrp="1"/>
          </p:cNvSpPr>
          <p:nvPr>
            <p:ph type="title"/>
          </p:nvPr>
        </p:nvSpPr>
        <p:spPr/>
        <p:txBody>
          <a:bodyPr/>
          <a:lstStyle/>
          <a:p>
            <a:pPr algn="ctr"/>
            <a:r>
              <a:rPr lang="el-GR" dirty="0"/>
              <a:t>Περίθλαση,</a:t>
            </a:r>
            <a:br>
              <a:rPr lang="el-GR" dirty="0"/>
            </a:br>
            <a:r>
              <a:rPr lang="el-GR" dirty="0"/>
              <a:t>Δίσκοι του </a:t>
            </a:r>
            <a:r>
              <a:rPr lang="en-US" dirty="0"/>
              <a:t>Airy</a:t>
            </a:r>
            <a:endParaRPr lang="el-GR" dirty="0"/>
          </a:p>
        </p:txBody>
      </p:sp>
      <p:pic>
        <p:nvPicPr>
          <p:cNvPr id="7170" name="Picture 2" descr="9. Το Φως ως Κύμα">
            <a:extLst>
              <a:ext uri="{FF2B5EF4-FFF2-40B4-BE49-F238E27FC236}">
                <a16:creationId xmlns:a16="http://schemas.microsoft.com/office/drawing/2014/main" id="{531F3744-84DA-40DF-BF73-4D782F18D1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2276872"/>
            <a:ext cx="2520479" cy="405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39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4C3DB20-D3E7-4791-AD79-8F59935814C7}"/>
              </a:ext>
            </a:extLst>
          </p:cNvPr>
          <p:cNvSpPr>
            <a:spLocks noGrp="1"/>
          </p:cNvSpPr>
          <p:nvPr>
            <p:ph type="title"/>
          </p:nvPr>
        </p:nvSpPr>
        <p:spPr>
          <a:xfrm>
            <a:off x="1066800" y="304800"/>
            <a:ext cx="7543800" cy="1431925"/>
          </a:xfrm>
        </p:spPr>
        <p:txBody>
          <a:bodyPr/>
          <a:lstStyle/>
          <a:p>
            <a:pPr algn="ctr"/>
            <a:r>
              <a:rPr lang="el-GR" dirty="0"/>
              <a:t>Συνθήκη </a:t>
            </a:r>
            <a:r>
              <a:rPr lang="en-US" dirty="0"/>
              <a:t>Rayleigh</a:t>
            </a:r>
          </a:p>
        </p:txBody>
      </p:sp>
      <p:pic>
        <p:nvPicPr>
          <p:cNvPr id="10242" name="Picture 2" descr="Chapter 38">
            <a:extLst>
              <a:ext uri="{FF2B5EF4-FFF2-40B4-BE49-F238E27FC236}">
                <a16:creationId xmlns:a16="http://schemas.microsoft.com/office/drawing/2014/main" id="{8C9A8887-6FB7-4FDF-9BF2-AD029B5852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0452" y="1981200"/>
            <a:ext cx="7416495" cy="4114800"/>
          </a:xfrm>
          <a:prstGeom prst="rect">
            <a:avLst/>
          </a:prstGeom>
          <a:solidFill>
            <a:srgbClr val="FFFFFF"/>
          </a:solidFill>
        </p:spPr>
      </p:pic>
    </p:spTree>
    <p:extLst>
      <p:ext uri="{BB962C8B-B14F-4D97-AF65-F5344CB8AC3E}">
        <p14:creationId xmlns:p14="http://schemas.microsoft.com/office/powerpoint/2010/main" val="327574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8EED4-F4FC-4810-9FE6-956C715378E5}"/>
              </a:ext>
            </a:extLst>
          </p:cNvPr>
          <p:cNvSpPr>
            <a:spLocks noGrp="1"/>
          </p:cNvSpPr>
          <p:nvPr>
            <p:ph type="title"/>
          </p:nvPr>
        </p:nvSpPr>
        <p:spPr/>
        <p:txBody>
          <a:bodyPr/>
          <a:lstStyle/>
          <a:p>
            <a:pPr algn="ctr"/>
            <a:r>
              <a:rPr lang="el-GR" dirty="0"/>
              <a:t>Κριτήριο </a:t>
            </a:r>
            <a:r>
              <a:rPr lang="en-US" dirty="0"/>
              <a:t>Rayleigh</a:t>
            </a:r>
            <a:endParaRPr lang="el-GR" dirty="0"/>
          </a:p>
        </p:txBody>
      </p:sp>
      <p:sp>
        <p:nvSpPr>
          <p:cNvPr id="3" name="Θέση περιεχομένου 2">
            <a:extLst>
              <a:ext uri="{FF2B5EF4-FFF2-40B4-BE49-F238E27FC236}">
                <a16:creationId xmlns:a16="http://schemas.microsoft.com/office/drawing/2014/main" id="{11ED48DE-C08E-46D9-9BE4-73F2F62E10B3}"/>
              </a:ext>
            </a:extLst>
          </p:cNvPr>
          <p:cNvSpPr>
            <a:spLocks noGrp="1"/>
          </p:cNvSpPr>
          <p:nvPr>
            <p:ph idx="1"/>
          </p:nvPr>
        </p:nvSpPr>
        <p:spPr/>
        <p:txBody>
          <a:bodyPr/>
          <a:lstStyle/>
          <a:p>
            <a:r>
              <a:rPr lang="el-GR" dirty="0"/>
              <a:t>Για την παρατήρηση δυο γειτονικών σημείων σαν ξεχωριστά θα πρέπει να ισχύει :</a:t>
            </a:r>
          </a:p>
          <a:p>
            <a:pPr marL="0" indent="0" algn="ctr">
              <a:buNone/>
            </a:pPr>
            <a:r>
              <a:rPr lang="el-GR" dirty="0"/>
              <a:t>η γωνία οράσεως &gt; 1.22 (λ / </a:t>
            </a:r>
            <a:r>
              <a:rPr lang="en-US" dirty="0"/>
              <a:t>d</a:t>
            </a:r>
            <a:r>
              <a:rPr lang="el-GR" dirty="0"/>
              <a:t>), όπου </a:t>
            </a:r>
            <a:endParaRPr lang="en-US" dirty="0"/>
          </a:p>
          <a:p>
            <a:pPr marL="0" indent="0">
              <a:buNone/>
            </a:pPr>
            <a:endParaRPr lang="el-GR" dirty="0"/>
          </a:p>
          <a:p>
            <a:pPr marL="0" indent="0">
              <a:buNone/>
            </a:pPr>
            <a:r>
              <a:rPr lang="el-GR" dirty="0"/>
              <a:t>λ : μήκος κύματος φωτός και</a:t>
            </a:r>
          </a:p>
          <a:p>
            <a:pPr marL="0" indent="0">
              <a:buNone/>
            </a:pPr>
            <a:r>
              <a:rPr lang="en-US" dirty="0"/>
              <a:t>d :</a:t>
            </a:r>
            <a:r>
              <a:rPr lang="el-GR" dirty="0"/>
              <a:t> διάμετρος ανοίγματος </a:t>
            </a:r>
            <a:r>
              <a:rPr lang="en-US" dirty="0"/>
              <a:t> </a:t>
            </a:r>
          </a:p>
          <a:p>
            <a:pPr marL="0" indent="0">
              <a:buNone/>
            </a:pPr>
            <a:r>
              <a:rPr lang="el-GR" dirty="0"/>
              <a:t> </a:t>
            </a:r>
          </a:p>
        </p:txBody>
      </p:sp>
    </p:spTree>
    <p:extLst>
      <p:ext uri="{BB962C8B-B14F-4D97-AF65-F5344CB8AC3E}">
        <p14:creationId xmlns:p14="http://schemas.microsoft.com/office/powerpoint/2010/main" val="3982733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228974-5EEB-4262-B5D3-C2C2B97635BB}"/>
              </a:ext>
            </a:extLst>
          </p:cNvPr>
          <p:cNvSpPr>
            <a:spLocks noGrp="1"/>
          </p:cNvSpPr>
          <p:nvPr>
            <p:ph type="title"/>
          </p:nvPr>
        </p:nvSpPr>
        <p:spPr>
          <a:xfrm>
            <a:off x="899592" y="304800"/>
            <a:ext cx="7848872" cy="1431925"/>
          </a:xfrm>
        </p:spPr>
        <p:txBody>
          <a:bodyPr/>
          <a:lstStyle/>
          <a:p>
            <a:pPr algn="ctr"/>
            <a:r>
              <a:rPr lang="el-GR" dirty="0"/>
              <a:t>Δίσκοι </a:t>
            </a:r>
            <a:r>
              <a:rPr lang="en-US" dirty="0"/>
              <a:t>Airy – </a:t>
            </a:r>
            <a:br>
              <a:rPr lang="el-GR" dirty="0"/>
            </a:br>
            <a:r>
              <a:rPr lang="el-GR" dirty="0"/>
              <a:t>Διακριτικό όριο</a:t>
            </a:r>
          </a:p>
        </p:txBody>
      </p:sp>
      <p:pic>
        <p:nvPicPr>
          <p:cNvPr id="4" name="Picture 2" descr="C:\Users\ARAVANTINOS\Desktop\resolutionfigure1[1].jpg">
            <a:extLst>
              <a:ext uri="{FF2B5EF4-FFF2-40B4-BE49-F238E27FC236}">
                <a16:creationId xmlns:a16="http://schemas.microsoft.com/office/drawing/2014/main" id="{257CE599-2192-4E57-BD78-34C5140D7870}"/>
              </a:ext>
            </a:extLst>
          </p:cNvPr>
          <p:cNvPicPr>
            <a:picLocks noGrp="1" noChangeAspect="1" noChangeArrowheads="1"/>
          </p:cNvPicPr>
          <p:nvPr>
            <p:ph idx="1"/>
          </p:nvPr>
        </p:nvPicPr>
        <p:blipFill>
          <a:blip r:embed="rId2" cstate="print"/>
          <a:srcRect/>
          <a:stretch>
            <a:fillRect/>
          </a:stretch>
        </p:blipFill>
        <p:spPr bwMode="auto">
          <a:xfrm>
            <a:off x="2555776" y="2159732"/>
            <a:ext cx="4464496" cy="4313157"/>
          </a:xfrm>
          <a:prstGeom prst="rect">
            <a:avLst/>
          </a:prstGeom>
          <a:noFill/>
        </p:spPr>
      </p:pic>
    </p:spTree>
    <p:extLst>
      <p:ext uri="{BB962C8B-B14F-4D97-AF65-F5344CB8AC3E}">
        <p14:creationId xmlns:p14="http://schemas.microsoft.com/office/powerpoint/2010/main" val="2135249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BBC873-5674-4F4A-A1F3-CD85600C9698}"/>
              </a:ext>
            </a:extLst>
          </p:cNvPr>
          <p:cNvSpPr>
            <a:spLocks noGrp="1"/>
          </p:cNvSpPr>
          <p:nvPr>
            <p:ph type="title"/>
          </p:nvPr>
        </p:nvSpPr>
        <p:spPr>
          <a:xfrm>
            <a:off x="1066800" y="304800"/>
            <a:ext cx="7969696" cy="1431925"/>
          </a:xfrm>
        </p:spPr>
        <p:txBody>
          <a:bodyPr/>
          <a:lstStyle/>
          <a:p>
            <a:pPr algn="ctr"/>
            <a:r>
              <a:rPr lang="el-GR" dirty="0"/>
              <a:t>Ζωγράφοι,</a:t>
            </a:r>
            <a:br>
              <a:rPr lang="el-GR" dirty="0"/>
            </a:br>
            <a:r>
              <a:rPr lang="el-GR" dirty="0"/>
              <a:t>έγχρωμες κουκίδες</a:t>
            </a:r>
          </a:p>
        </p:txBody>
      </p:sp>
      <p:pic>
        <p:nvPicPr>
          <p:cNvPr id="4098" name="Picture 2" descr="Πουαντιγισμός - History of Art">
            <a:extLst>
              <a:ext uri="{FF2B5EF4-FFF2-40B4-BE49-F238E27FC236}">
                <a16:creationId xmlns:a16="http://schemas.microsoft.com/office/drawing/2014/main" id="{D3275911-6DB9-4C75-9971-2BD5BC8EA2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228" y="2636912"/>
            <a:ext cx="4707885" cy="3219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Ζωγραφικη και χρηση χρωματων: Georges Seurat | xromata.com">
            <a:extLst>
              <a:ext uri="{FF2B5EF4-FFF2-40B4-BE49-F238E27FC236}">
                <a16:creationId xmlns:a16="http://schemas.microsoft.com/office/drawing/2014/main" id="{37269271-63C2-42AF-96C9-AC5DD0564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76872"/>
            <a:ext cx="2356842" cy="382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15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6F259-CB5C-4AE4-A036-1A62E3A20F41}"/>
              </a:ext>
            </a:extLst>
          </p:cNvPr>
          <p:cNvSpPr>
            <a:spLocks noGrp="1"/>
          </p:cNvSpPr>
          <p:nvPr>
            <p:ph type="title"/>
          </p:nvPr>
        </p:nvSpPr>
        <p:spPr>
          <a:xfrm>
            <a:off x="1066800" y="304800"/>
            <a:ext cx="7825680" cy="1431925"/>
          </a:xfrm>
        </p:spPr>
        <p:txBody>
          <a:bodyPr/>
          <a:lstStyle/>
          <a:p>
            <a:pPr algn="ctr"/>
            <a:r>
              <a:rPr lang="en-US" dirty="0"/>
              <a:t>Poisson/</a:t>
            </a:r>
            <a:r>
              <a:rPr lang="en-US" dirty="0" err="1"/>
              <a:t>Arago</a:t>
            </a:r>
            <a:r>
              <a:rPr lang="en-US" dirty="0"/>
              <a:t> spot (1820)</a:t>
            </a:r>
            <a:endParaRPr lang="el-GR" dirty="0"/>
          </a:p>
        </p:txBody>
      </p:sp>
      <p:pic>
        <p:nvPicPr>
          <p:cNvPr id="12290" name="Picture 2" descr="Arago spot - Wikipedia">
            <a:extLst>
              <a:ext uri="{FF2B5EF4-FFF2-40B4-BE49-F238E27FC236}">
                <a16:creationId xmlns:a16="http://schemas.microsoft.com/office/drawing/2014/main" id="{127FAA3D-7870-4E8E-B851-F41F85F86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2240" y="2132856"/>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1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319E89-5DBB-4A3A-9D56-75616781BF70}"/>
              </a:ext>
            </a:extLst>
          </p:cNvPr>
          <p:cNvSpPr>
            <a:spLocks noGrp="1"/>
          </p:cNvSpPr>
          <p:nvPr>
            <p:ph type="title"/>
          </p:nvPr>
        </p:nvSpPr>
        <p:spPr/>
        <p:txBody>
          <a:bodyPr/>
          <a:lstStyle/>
          <a:p>
            <a:pPr algn="ctr"/>
            <a:r>
              <a:rPr lang="el-GR" dirty="0"/>
              <a:t>Άνοιγμα - </a:t>
            </a:r>
            <a:r>
              <a:rPr lang="en-US" dirty="0"/>
              <a:t>Resolution</a:t>
            </a:r>
            <a:endParaRPr lang="el-GR" dirty="0"/>
          </a:p>
        </p:txBody>
      </p:sp>
      <p:pic>
        <p:nvPicPr>
          <p:cNvPr id="4" name="Θέση περιεχομένου 3">
            <a:extLst>
              <a:ext uri="{FF2B5EF4-FFF2-40B4-BE49-F238E27FC236}">
                <a16:creationId xmlns:a16="http://schemas.microsoft.com/office/drawing/2014/main" id="{90C00DFA-195A-4543-9430-508DE505684D}"/>
              </a:ext>
            </a:extLst>
          </p:cNvPr>
          <p:cNvPicPr>
            <a:picLocks noGrp="1" noChangeAspect="1"/>
          </p:cNvPicPr>
          <p:nvPr>
            <p:ph idx="1"/>
          </p:nvPr>
        </p:nvPicPr>
        <p:blipFill>
          <a:blip r:embed="rId2"/>
          <a:stretch>
            <a:fillRect/>
          </a:stretch>
        </p:blipFill>
        <p:spPr>
          <a:xfrm>
            <a:off x="1066800" y="2161422"/>
            <a:ext cx="7543800" cy="3754356"/>
          </a:xfrm>
          <a:prstGeom prst="rect">
            <a:avLst/>
          </a:prstGeom>
        </p:spPr>
      </p:pic>
    </p:spTree>
    <p:extLst>
      <p:ext uri="{BB962C8B-B14F-4D97-AF65-F5344CB8AC3E}">
        <p14:creationId xmlns:p14="http://schemas.microsoft.com/office/powerpoint/2010/main" val="82609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E35A44-61CA-4489-AB31-F106A46C0FBC}"/>
              </a:ext>
            </a:extLst>
          </p:cNvPr>
          <p:cNvSpPr>
            <a:spLocks noGrp="1"/>
          </p:cNvSpPr>
          <p:nvPr>
            <p:ph type="title"/>
          </p:nvPr>
        </p:nvSpPr>
        <p:spPr/>
        <p:txBody>
          <a:bodyPr/>
          <a:lstStyle/>
          <a:p>
            <a:pPr algn="ctr"/>
            <a:r>
              <a:rPr lang="el-GR" dirty="0"/>
              <a:t>Συμβολή – Περίθλαση</a:t>
            </a:r>
            <a:br>
              <a:rPr lang="el-GR" dirty="0"/>
            </a:br>
            <a:r>
              <a:rPr lang="el-GR" dirty="0"/>
              <a:t>(διαφορές)</a:t>
            </a:r>
          </a:p>
        </p:txBody>
      </p:sp>
      <p:sp>
        <p:nvSpPr>
          <p:cNvPr id="3" name="Θέση περιεχομένου 2">
            <a:extLst>
              <a:ext uri="{FF2B5EF4-FFF2-40B4-BE49-F238E27FC236}">
                <a16:creationId xmlns:a16="http://schemas.microsoft.com/office/drawing/2014/main" id="{18751BC8-F019-4E07-8989-EDCCE4AB2E35}"/>
              </a:ext>
            </a:extLst>
          </p:cNvPr>
          <p:cNvSpPr>
            <a:spLocks noGrp="1"/>
          </p:cNvSpPr>
          <p:nvPr>
            <p:ph sz="half" idx="1"/>
          </p:nvPr>
        </p:nvSpPr>
        <p:spPr>
          <a:xfrm>
            <a:off x="1066800" y="1981200"/>
            <a:ext cx="3848100" cy="4114800"/>
          </a:xfrm>
        </p:spPr>
        <p:txBody>
          <a:bodyPr/>
          <a:lstStyle/>
          <a:p>
            <a:r>
              <a:rPr lang="el-GR" dirty="0"/>
              <a:t>Δυο φωτεινές πηγές.</a:t>
            </a:r>
          </a:p>
          <a:p>
            <a:r>
              <a:rPr lang="el-GR" dirty="0"/>
              <a:t>Μέγιστα με ίδιες εντάσεις.</a:t>
            </a:r>
          </a:p>
          <a:p>
            <a:r>
              <a:rPr lang="el-GR" dirty="0"/>
              <a:t>Μεγάλος αριθμός κροσσών.</a:t>
            </a:r>
          </a:p>
          <a:p>
            <a:r>
              <a:rPr lang="el-GR" dirty="0"/>
              <a:t>Καλό </a:t>
            </a:r>
            <a:r>
              <a:rPr lang="en-US" dirty="0"/>
              <a:t>contrast.</a:t>
            </a:r>
          </a:p>
          <a:p>
            <a:r>
              <a:rPr lang="el-GR" dirty="0"/>
              <a:t>Διάσταση κροσσών σχεδόν σταθερή.</a:t>
            </a:r>
          </a:p>
        </p:txBody>
      </p:sp>
      <p:sp>
        <p:nvSpPr>
          <p:cNvPr id="4" name="Θέση περιεχομένου 3">
            <a:extLst>
              <a:ext uri="{FF2B5EF4-FFF2-40B4-BE49-F238E27FC236}">
                <a16:creationId xmlns:a16="http://schemas.microsoft.com/office/drawing/2014/main" id="{CAEA99CA-4600-41D4-B4B5-6B799D2DC7ED}"/>
              </a:ext>
            </a:extLst>
          </p:cNvPr>
          <p:cNvSpPr>
            <a:spLocks noGrp="1"/>
          </p:cNvSpPr>
          <p:nvPr>
            <p:ph sz="half" idx="2"/>
          </p:nvPr>
        </p:nvSpPr>
        <p:spPr/>
        <p:txBody>
          <a:bodyPr/>
          <a:lstStyle/>
          <a:p>
            <a:r>
              <a:rPr lang="el-GR" dirty="0"/>
              <a:t>Αρκεί και μια πηγή.</a:t>
            </a:r>
          </a:p>
          <a:p>
            <a:r>
              <a:rPr lang="el-GR" dirty="0"/>
              <a:t>Μεταβλητές εντάσεις.</a:t>
            </a:r>
          </a:p>
          <a:p>
            <a:r>
              <a:rPr lang="el-GR" dirty="0"/>
              <a:t>Μικρός αριθμός κροσσών.</a:t>
            </a:r>
            <a:endParaRPr lang="en-US" dirty="0"/>
          </a:p>
          <a:p>
            <a:r>
              <a:rPr lang="el-GR" dirty="0"/>
              <a:t>Μέτριο </a:t>
            </a:r>
            <a:r>
              <a:rPr lang="en-US" dirty="0"/>
              <a:t>contrast</a:t>
            </a:r>
            <a:r>
              <a:rPr lang="el-GR" dirty="0"/>
              <a:t>.</a:t>
            </a:r>
          </a:p>
          <a:p>
            <a:r>
              <a:rPr lang="el-GR" dirty="0"/>
              <a:t>Κροσσοί με μεταβλητό μέγεθος.</a:t>
            </a:r>
          </a:p>
        </p:txBody>
      </p:sp>
    </p:spTree>
    <p:extLst>
      <p:ext uri="{BB962C8B-B14F-4D97-AF65-F5344CB8AC3E}">
        <p14:creationId xmlns:p14="http://schemas.microsoft.com/office/powerpoint/2010/main" val="2675275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BD533-9A97-4EBC-9B0E-79A774629033}"/>
              </a:ext>
            </a:extLst>
          </p:cNvPr>
          <p:cNvSpPr>
            <a:spLocks noGrp="1"/>
          </p:cNvSpPr>
          <p:nvPr>
            <p:ph type="title"/>
          </p:nvPr>
        </p:nvSpPr>
        <p:spPr/>
        <p:txBody>
          <a:bodyPr/>
          <a:lstStyle/>
          <a:p>
            <a:pPr algn="ctr"/>
            <a:r>
              <a:rPr lang="el-GR" dirty="0"/>
              <a:t>Συμβολή, Περίθλαση - Ερωτήσεις </a:t>
            </a:r>
          </a:p>
        </p:txBody>
      </p:sp>
      <p:sp>
        <p:nvSpPr>
          <p:cNvPr id="3" name="Θέση περιεχομένου 2">
            <a:extLst>
              <a:ext uri="{FF2B5EF4-FFF2-40B4-BE49-F238E27FC236}">
                <a16:creationId xmlns:a16="http://schemas.microsoft.com/office/drawing/2014/main" id="{9167D102-8F3C-4589-9B55-273EA4FD8896}"/>
              </a:ext>
            </a:extLst>
          </p:cNvPr>
          <p:cNvSpPr>
            <a:spLocks noGrp="1"/>
          </p:cNvSpPr>
          <p:nvPr>
            <p:ph idx="1"/>
          </p:nvPr>
        </p:nvSpPr>
        <p:spPr/>
        <p:txBody>
          <a:bodyPr/>
          <a:lstStyle/>
          <a:p>
            <a:r>
              <a:rPr lang="el-GR" dirty="0"/>
              <a:t>Στο πείραμα </a:t>
            </a:r>
            <a:r>
              <a:rPr lang="en-US" dirty="0"/>
              <a:t>Young </a:t>
            </a:r>
            <a:r>
              <a:rPr lang="el-GR" dirty="0"/>
              <a:t>αν οι δυο σχισμές φωτίζονταν με κόκκινο φως οι κροσσοί θα ήταν πυκνότεροι ή αραιότεροι από ότι εάν ο φωτισμός της ίδιας διάταξης γινόταν με μπλε φως ;</a:t>
            </a:r>
          </a:p>
          <a:p>
            <a:r>
              <a:rPr lang="el-GR" dirty="0"/>
              <a:t>Στο πείραμα </a:t>
            </a:r>
            <a:r>
              <a:rPr lang="en-US" dirty="0"/>
              <a:t>Young </a:t>
            </a:r>
            <a:r>
              <a:rPr lang="el-GR" dirty="0"/>
              <a:t>χρησιμοποιείται λευκό φως τι ακριβώς θα παρατηρηθεί στο τελικό </a:t>
            </a:r>
            <a:r>
              <a:rPr lang="el-GR" dirty="0" err="1"/>
              <a:t>πέτασμα</a:t>
            </a:r>
            <a:r>
              <a:rPr lang="el-GR" dirty="0"/>
              <a:t> ;</a:t>
            </a:r>
          </a:p>
        </p:txBody>
      </p:sp>
    </p:spTree>
    <p:extLst>
      <p:ext uri="{BB962C8B-B14F-4D97-AF65-F5344CB8AC3E}">
        <p14:creationId xmlns:p14="http://schemas.microsoft.com/office/powerpoint/2010/main" val="4255351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C00AA3-10D8-45E1-AE68-F1040CF25057}"/>
              </a:ext>
            </a:extLst>
          </p:cNvPr>
          <p:cNvSpPr>
            <a:spLocks noGrp="1"/>
          </p:cNvSpPr>
          <p:nvPr>
            <p:ph type="title"/>
          </p:nvPr>
        </p:nvSpPr>
        <p:spPr/>
        <p:txBody>
          <a:bodyPr/>
          <a:lstStyle/>
          <a:p>
            <a:pPr algn="ctr"/>
            <a:r>
              <a:rPr lang="el-GR" dirty="0"/>
              <a:t>Συμβολή, Περίθλαση - Ερωτήσεις </a:t>
            </a:r>
          </a:p>
        </p:txBody>
      </p:sp>
      <p:sp>
        <p:nvSpPr>
          <p:cNvPr id="3" name="Θέση περιεχομένου 2">
            <a:extLst>
              <a:ext uri="{FF2B5EF4-FFF2-40B4-BE49-F238E27FC236}">
                <a16:creationId xmlns:a16="http://schemas.microsoft.com/office/drawing/2014/main" id="{8A2C866A-FB75-46AE-961B-439723DCE380}"/>
              </a:ext>
            </a:extLst>
          </p:cNvPr>
          <p:cNvSpPr>
            <a:spLocks noGrp="1"/>
          </p:cNvSpPr>
          <p:nvPr>
            <p:ph idx="1"/>
          </p:nvPr>
        </p:nvSpPr>
        <p:spPr>
          <a:xfrm>
            <a:off x="1066800" y="1981200"/>
            <a:ext cx="7543800" cy="4328120"/>
          </a:xfrm>
        </p:spPr>
        <p:txBody>
          <a:bodyPr/>
          <a:lstStyle/>
          <a:p>
            <a:r>
              <a:rPr lang="el-GR" dirty="0"/>
              <a:t>Τι συμβαίνει στο πείραμα </a:t>
            </a:r>
            <a:r>
              <a:rPr lang="en-US" dirty="0"/>
              <a:t>Young</a:t>
            </a:r>
            <a:r>
              <a:rPr lang="el-GR" dirty="0"/>
              <a:t> όταν οι δυο σχισμές απομακρύνονται μεταξύ τους ; Πως μεταβάλλονται οι κροσσοί ;</a:t>
            </a:r>
          </a:p>
          <a:p>
            <a:r>
              <a:rPr lang="el-GR" dirty="0"/>
              <a:t>Το μπλε φως προκαλεί μικρότερη ή μεγαλύτερη περίθλαση από κάθε άλλο ορατό φως ;</a:t>
            </a:r>
          </a:p>
          <a:p>
            <a:r>
              <a:rPr lang="el-GR" dirty="0"/>
              <a:t>Ο ήχος υφίσταται το φαινόμενο της περίθλασης ή όχι ; της συμβολής ;  </a:t>
            </a:r>
          </a:p>
          <a:p>
            <a:endParaRPr lang="el-GR" dirty="0"/>
          </a:p>
          <a:p>
            <a:endParaRPr lang="el-GR" dirty="0"/>
          </a:p>
          <a:p>
            <a:pPr marL="0" indent="0">
              <a:buNone/>
            </a:pPr>
            <a:r>
              <a:rPr lang="en-US" dirty="0"/>
              <a:t>  </a:t>
            </a:r>
            <a:endParaRPr lang="el-GR" dirty="0"/>
          </a:p>
        </p:txBody>
      </p:sp>
    </p:spTree>
    <p:extLst>
      <p:ext uri="{BB962C8B-B14F-4D97-AF65-F5344CB8AC3E}">
        <p14:creationId xmlns:p14="http://schemas.microsoft.com/office/powerpoint/2010/main" val="347587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2C5EB9-FC80-40B4-A72B-168AFECF5275}"/>
              </a:ext>
            </a:extLst>
          </p:cNvPr>
          <p:cNvSpPr>
            <a:spLocks noGrp="1"/>
          </p:cNvSpPr>
          <p:nvPr>
            <p:ph type="title"/>
          </p:nvPr>
        </p:nvSpPr>
        <p:spPr/>
        <p:txBody>
          <a:bodyPr/>
          <a:lstStyle/>
          <a:p>
            <a:pPr algn="ctr"/>
            <a:r>
              <a:rPr lang="el-GR" dirty="0"/>
              <a:t>Συμβολή κυμάτων</a:t>
            </a:r>
          </a:p>
        </p:txBody>
      </p:sp>
      <p:sp>
        <p:nvSpPr>
          <p:cNvPr id="3" name="Θέση περιεχομένου 2">
            <a:extLst>
              <a:ext uri="{FF2B5EF4-FFF2-40B4-BE49-F238E27FC236}">
                <a16:creationId xmlns:a16="http://schemas.microsoft.com/office/drawing/2014/main" id="{08640EF2-0CE7-4F0A-90E0-965EDC506910}"/>
              </a:ext>
            </a:extLst>
          </p:cNvPr>
          <p:cNvSpPr>
            <a:spLocks noGrp="1"/>
          </p:cNvSpPr>
          <p:nvPr>
            <p:ph idx="1"/>
          </p:nvPr>
        </p:nvSpPr>
        <p:spPr>
          <a:xfrm>
            <a:off x="1066800" y="2636912"/>
            <a:ext cx="7543800" cy="3459088"/>
          </a:xfrm>
        </p:spPr>
        <p:txBody>
          <a:bodyPr/>
          <a:lstStyle/>
          <a:p>
            <a:r>
              <a:rPr lang="el-GR" dirty="0"/>
              <a:t>Η συνολική απομάκρυνση σε ένα σημείο βρίσκεται προσθέτοντας τις απομακρύνσεις που θα υπήρχαν εκεί ξεχωριστά εάν το κύμα διαδιδόταν μόνο του.</a:t>
            </a:r>
          </a:p>
        </p:txBody>
      </p:sp>
    </p:spTree>
    <p:extLst>
      <p:ext uri="{BB962C8B-B14F-4D97-AF65-F5344CB8AC3E}">
        <p14:creationId xmlns:p14="http://schemas.microsoft.com/office/powerpoint/2010/main" val="1974500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91D8A-356B-47CF-8FB7-CCDC1DB32B34}"/>
              </a:ext>
            </a:extLst>
          </p:cNvPr>
          <p:cNvSpPr>
            <a:spLocks noGrp="1"/>
          </p:cNvSpPr>
          <p:nvPr>
            <p:ph type="title"/>
          </p:nvPr>
        </p:nvSpPr>
        <p:spPr/>
        <p:txBody>
          <a:bodyPr/>
          <a:lstStyle/>
          <a:p>
            <a:pPr algn="ctr"/>
            <a:r>
              <a:rPr lang="el-GR" dirty="0"/>
              <a:t>Συμβολή, Περίθλαση - Ερωτήσεις </a:t>
            </a:r>
          </a:p>
        </p:txBody>
      </p:sp>
      <p:sp>
        <p:nvSpPr>
          <p:cNvPr id="3" name="Θέση περιεχομένου 2">
            <a:extLst>
              <a:ext uri="{FF2B5EF4-FFF2-40B4-BE49-F238E27FC236}">
                <a16:creationId xmlns:a16="http://schemas.microsoft.com/office/drawing/2014/main" id="{20603EE0-0934-4BA3-8BC3-89802927FF09}"/>
              </a:ext>
            </a:extLst>
          </p:cNvPr>
          <p:cNvSpPr>
            <a:spLocks noGrp="1"/>
          </p:cNvSpPr>
          <p:nvPr>
            <p:ph idx="1"/>
          </p:nvPr>
        </p:nvSpPr>
        <p:spPr>
          <a:xfrm>
            <a:off x="1066800" y="1981200"/>
            <a:ext cx="7825680" cy="4114800"/>
          </a:xfrm>
        </p:spPr>
        <p:txBody>
          <a:bodyPr/>
          <a:lstStyle/>
          <a:p>
            <a:r>
              <a:rPr lang="el-GR" dirty="0"/>
              <a:t>Γιατί σε συνηθισμένο γυαλί δεν παρουσιάζονται χρώματα από συμβολή ;</a:t>
            </a:r>
          </a:p>
          <a:p>
            <a:r>
              <a:rPr lang="el-GR" dirty="0"/>
              <a:t>Ποιος ο λόγος που οι συνηθισμένες φωτεινές πηγές δεν παρουσιάζουν φαινόμενα περίθλασης ;</a:t>
            </a:r>
          </a:p>
          <a:p>
            <a:r>
              <a:rPr lang="el-GR" dirty="0"/>
              <a:t>Έστω ότι το πείραμα </a:t>
            </a:r>
            <a:r>
              <a:rPr lang="en-US" dirty="0"/>
              <a:t>Young</a:t>
            </a:r>
            <a:r>
              <a:rPr lang="el-GR" dirty="0"/>
              <a:t> συμβαίνει μέσα στο νερό, τι παρατηρείτε ; </a:t>
            </a:r>
          </a:p>
        </p:txBody>
      </p:sp>
    </p:spTree>
    <p:extLst>
      <p:ext uri="{BB962C8B-B14F-4D97-AF65-F5344CB8AC3E}">
        <p14:creationId xmlns:p14="http://schemas.microsoft.com/office/powerpoint/2010/main" val="2376826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5E0549-85C8-476E-BCDB-A7251E0DD667}"/>
              </a:ext>
            </a:extLst>
          </p:cNvPr>
          <p:cNvSpPr>
            <a:spLocks noGrp="1"/>
          </p:cNvSpPr>
          <p:nvPr>
            <p:ph type="title"/>
          </p:nvPr>
        </p:nvSpPr>
        <p:spPr/>
        <p:txBody>
          <a:bodyPr/>
          <a:lstStyle/>
          <a:p>
            <a:pPr algn="ctr"/>
            <a:r>
              <a:rPr lang="el-GR" dirty="0"/>
              <a:t>Συμβολή, Περίθλαση - Ερωτήσεις</a:t>
            </a:r>
          </a:p>
        </p:txBody>
      </p:sp>
      <p:sp>
        <p:nvSpPr>
          <p:cNvPr id="3" name="Θέση περιεχομένου 2">
            <a:extLst>
              <a:ext uri="{FF2B5EF4-FFF2-40B4-BE49-F238E27FC236}">
                <a16:creationId xmlns:a16="http://schemas.microsoft.com/office/drawing/2014/main" id="{DD45594A-067E-43CB-9EC7-373F2B0EF4A3}"/>
              </a:ext>
            </a:extLst>
          </p:cNvPr>
          <p:cNvSpPr>
            <a:spLocks noGrp="1"/>
          </p:cNvSpPr>
          <p:nvPr>
            <p:ph idx="1"/>
          </p:nvPr>
        </p:nvSpPr>
        <p:spPr/>
        <p:txBody>
          <a:bodyPr/>
          <a:lstStyle/>
          <a:p>
            <a:r>
              <a:rPr lang="el-GR" dirty="0"/>
              <a:t>Τι χρώμα εμφανίζεται να έχει η επιφάνεια σαπουνόφουσκας όταν φωτίζεται με λευκό φως και το πάχος του στρώματος εξουδετερώνει το πράσινο φως ;</a:t>
            </a:r>
          </a:p>
          <a:p>
            <a:r>
              <a:rPr lang="el-GR" dirty="0"/>
              <a:t>Στις σκοτεινές περιοχές της συμβολής τι γίνεται με την ενέργεια ; Πως κατανέμεται ;</a:t>
            </a:r>
          </a:p>
        </p:txBody>
      </p:sp>
    </p:spTree>
    <p:extLst>
      <p:ext uri="{BB962C8B-B14F-4D97-AF65-F5344CB8AC3E}">
        <p14:creationId xmlns:p14="http://schemas.microsoft.com/office/powerpoint/2010/main" val="274873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sz="6600" dirty="0"/>
              <a:t>Ευχαριστώ πολύ</a:t>
            </a:r>
          </a:p>
          <a:p>
            <a:pPr algn="ctr">
              <a:buNone/>
            </a:pPr>
            <a:r>
              <a:rPr lang="el-GR" sz="6600" dirty="0"/>
              <a:t> για</a:t>
            </a:r>
          </a:p>
          <a:p>
            <a:pPr algn="ctr">
              <a:buNone/>
            </a:pPr>
            <a:r>
              <a:rPr lang="el-GR" sz="6600" dirty="0"/>
              <a:t> την προσοχή σας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F7F658-5777-443D-8EA7-A8C05F364D09}"/>
              </a:ext>
            </a:extLst>
          </p:cNvPr>
          <p:cNvSpPr>
            <a:spLocks noGrp="1"/>
          </p:cNvSpPr>
          <p:nvPr>
            <p:ph type="title"/>
          </p:nvPr>
        </p:nvSpPr>
        <p:spPr/>
        <p:txBody>
          <a:bodyPr/>
          <a:lstStyle/>
          <a:p>
            <a:pPr algn="ctr"/>
            <a:r>
              <a:rPr lang="el-GR" dirty="0"/>
              <a:t>Απομάκρυνση σημαίνει : </a:t>
            </a:r>
          </a:p>
        </p:txBody>
      </p:sp>
      <p:sp>
        <p:nvSpPr>
          <p:cNvPr id="3" name="Θέση περιεχομένου 2">
            <a:extLst>
              <a:ext uri="{FF2B5EF4-FFF2-40B4-BE49-F238E27FC236}">
                <a16:creationId xmlns:a16="http://schemas.microsoft.com/office/drawing/2014/main" id="{1A6BD5F9-1849-4C10-B32C-DB5B193EA345}"/>
              </a:ext>
            </a:extLst>
          </p:cNvPr>
          <p:cNvSpPr>
            <a:spLocks noGrp="1"/>
          </p:cNvSpPr>
          <p:nvPr>
            <p:ph idx="1"/>
          </p:nvPr>
        </p:nvSpPr>
        <p:spPr>
          <a:xfrm>
            <a:off x="1066800" y="2276872"/>
            <a:ext cx="7681664" cy="3819128"/>
          </a:xfrm>
        </p:spPr>
        <p:txBody>
          <a:bodyPr/>
          <a:lstStyle/>
          <a:p>
            <a:r>
              <a:rPr lang="el-GR" dirty="0"/>
              <a:t>Σε υδάτινα κύματα : Ύψος ή βάθος επιφάνειας υγρού από τη μέση στάθμη.</a:t>
            </a:r>
          </a:p>
          <a:p>
            <a:r>
              <a:rPr lang="el-GR" dirty="0"/>
              <a:t>Σε ηχητικά κύματα : Αύξηση ή ελάττωση της μέσης πίεσης του μέσου.</a:t>
            </a:r>
          </a:p>
          <a:p>
            <a:r>
              <a:rPr lang="el-GR" dirty="0"/>
              <a:t>Σε φωτεινά κύματα : Αύξηση ή ελάττωση στις εντάσεις του ηλεκτρικού ή μαγνητικού πεδίου. </a:t>
            </a:r>
          </a:p>
        </p:txBody>
      </p:sp>
    </p:spTree>
    <p:extLst>
      <p:ext uri="{BB962C8B-B14F-4D97-AF65-F5344CB8AC3E}">
        <p14:creationId xmlns:p14="http://schemas.microsoft.com/office/powerpoint/2010/main" val="360895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796A0C-EB6C-461D-8CF6-9F8C05CCD4B4}"/>
              </a:ext>
            </a:extLst>
          </p:cNvPr>
          <p:cNvSpPr>
            <a:spLocks noGrp="1"/>
          </p:cNvSpPr>
          <p:nvPr>
            <p:ph type="title"/>
          </p:nvPr>
        </p:nvSpPr>
        <p:spPr/>
        <p:txBody>
          <a:bodyPr/>
          <a:lstStyle/>
          <a:p>
            <a:pPr algn="ctr"/>
            <a:r>
              <a:rPr lang="el-GR" dirty="0"/>
              <a:t>Συμβολή κυμάτων </a:t>
            </a:r>
            <a:br>
              <a:rPr lang="el-GR" dirty="0"/>
            </a:br>
            <a:r>
              <a:rPr lang="el-GR" dirty="0"/>
              <a:t>(κίνηση επί ευθείας)</a:t>
            </a:r>
          </a:p>
        </p:txBody>
      </p:sp>
      <p:pic>
        <p:nvPicPr>
          <p:cNvPr id="3074" name="Picture 2" descr="PHYSIC LESSONS: ΕΠΑΛΛΗΛΙΑ ΚΥΜΑΤΩΝ">
            <a:extLst>
              <a:ext uri="{FF2B5EF4-FFF2-40B4-BE49-F238E27FC236}">
                <a16:creationId xmlns:a16="http://schemas.microsoft.com/office/drawing/2014/main" id="{EA40ED26-B47F-4AD6-8B92-5D85EEA07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204864"/>
            <a:ext cx="257872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5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35B69F-F3DC-469D-9D4C-25F2F1B27671}"/>
              </a:ext>
            </a:extLst>
          </p:cNvPr>
          <p:cNvSpPr>
            <a:spLocks noGrp="1"/>
          </p:cNvSpPr>
          <p:nvPr>
            <p:ph type="title"/>
          </p:nvPr>
        </p:nvSpPr>
        <p:spPr/>
        <p:txBody>
          <a:bodyPr/>
          <a:lstStyle/>
          <a:p>
            <a:pPr algn="ctr"/>
            <a:r>
              <a:rPr lang="el-GR" dirty="0"/>
              <a:t>Συμβολή κυμάτων</a:t>
            </a:r>
          </a:p>
        </p:txBody>
      </p:sp>
      <p:pic>
        <p:nvPicPr>
          <p:cNvPr id="6146" name="Picture 2" descr="Φυσική για Μηχανικούς">
            <a:extLst>
              <a:ext uri="{FF2B5EF4-FFF2-40B4-BE49-F238E27FC236}">
                <a16:creationId xmlns:a16="http://schemas.microsoft.com/office/drawing/2014/main" id="{4A55D996-52BA-41D5-90DE-59BF76E3ED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2204864"/>
            <a:ext cx="3888432" cy="408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2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03AD93-4812-4588-99AE-958A7EB7A799}"/>
              </a:ext>
            </a:extLst>
          </p:cNvPr>
          <p:cNvSpPr>
            <a:spLocks noGrp="1"/>
          </p:cNvSpPr>
          <p:nvPr>
            <p:ph type="title"/>
          </p:nvPr>
        </p:nvSpPr>
        <p:spPr/>
        <p:txBody>
          <a:bodyPr/>
          <a:lstStyle/>
          <a:p>
            <a:pPr algn="ctr"/>
            <a:r>
              <a:rPr lang="el-GR" dirty="0"/>
              <a:t>Αποτέλεσμα συμβολής κυμάτων</a:t>
            </a:r>
          </a:p>
        </p:txBody>
      </p:sp>
      <p:pic>
        <p:nvPicPr>
          <p:cNvPr id="3074" name="Picture 2" descr="Reading for Class 07: Interference and Diffraction of Light">
            <a:extLst>
              <a:ext uri="{FF2B5EF4-FFF2-40B4-BE49-F238E27FC236}">
                <a16:creationId xmlns:a16="http://schemas.microsoft.com/office/drawing/2014/main" id="{44168741-03BE-4421-9103-4193F7991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678932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17386"/>
      </p:ext>
    </p:extLst>
  </p:cSld>
  <p:clrMapOvr>
    <a:masterClrMapping/>
  </p:clrMapOvr>
</p:sld>
</file>

<file path=ppt/theme/theme1.xml><?xml version="1.0" encoding="utf-8"?>
<a:theme xmlns:a="http://schemas.openxmlformats.org/drawingml/2006/main" name="Θέμα1">
  <a:themeElements>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Αναλαμπ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Tahoma" charset="0"/>
          </a:defRPr>
        </a:defPPr>
      </a:lstStyle>
    </a:lnDef>
  </a:objectDefaults>
  <a:extraClrSchemeLst>
    <a:extraClrScheme>
      <a:clrScheme name="Αναλαμπή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Αναλαμπή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Αναλαμπή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Αναλαμπή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Αναλαμπή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Αναλαμπή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Αναλαμπή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Αναλαμπή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250</TotalTime>
  <Words>1138</Words>
  <Application>Microsoft Office PowerPoint</Application>
  <PresentationFormat>Προβολή στην οθόνη (4:3)</PresentationFormat>
  <Paragraphs>164</Paragraphs>
  <Slides>52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52</vt:i4>
      </vt:variant>
    </vt:vector>
  </HeadingPairs>
  <TitlesOfParts>
    <vt:vector size="55" baseType="lpstr">
      <vt:lpstr>Tahoma</vt:lpstr>
      <vt:lpstr>Wingdings</vt:lpstr>
      <vt:lpstr>Θέμα1</vt:lpstr>
      <vt:lpstr>       ΣΥΜΒΟΛΗ - ΠΕΡΙΘΛΑΣΗ                 ΦΩΤΟΣ  </vt:lpstr>
      <vt:lpstr>Φως - Κύμα</vt:lpstr>
      <vt:lpstr> Συμβολή κυμάτων</vt:lpstr>
      <vt:lpstr>Συμβολή κυμάτων</vt:lpstr>
      <vt:lpstr>Συμβολή κυμάτων</vt:lpstr>
      <vt:lpstr>Απομάκρυνση σημαίνει : </vt:lpstr>
      <vt:lpstr>Συμβολή κυμάτων  (κίνηση επί ευθείας)</vt:lpstr>
      <vt:lpstr>Συμβολή κυμάτων</vt:lpstr>
      <vt:lpstr>Αποτέλεσμα συμβολής κυμάτων</vt:lpstr>
      <vt:lpstr>Συμβολή κυμάτων</vt:lpstr>
      <vt:lpstr>Συμβολή κυμάτων σε υδάτινη επιφάνεια</vt:lpstr>
      <vt:lpstr>Συμβολή φωτεινών κυμάτων</vt:lpstr>
      <vt:lpstr>Κατηγορίες Συμβολής Φωτεινών Κυμάτων</vt:lpstr>
      <vt:lpstr>Διαχωρισμός μετώπου</vt:lpstr>
      <vt:lpstr>Πείραμα Young (1801)</vt:lpstr>
      <vt:lpstr>Πειραματική διάταξη</vt:lpstr>
      <vt:lpstr>Πείραμα Young</vt:lpstr>
      <vt:lpstr>Πείραμα Young (διάταξη)</vt:lpstr>
      <vt:lpstr>Πείραμα Young</vt:lpstr>
      <vt:lpstr>Σύμφωνες  φωτεινές πηγές</vt:lpstr>
      <vt:lpstr>Πείραμα Young (διάταξη)</vt:lpstr>
      <vt:lpstr>Πείραμα Young (υπολογισμοί)</vt:lpstr>
      <vt:lpstr>Διερεύνηση σχέσης</vt:lpstr>
      <vt:lpstr>Πείραμα Young (θέσεις κροσσών)</vt:lpstr>
      <vt:lpstr>Πείραμα Young</vt:lpstr>
      <vt:lpstr>Διαχωρισμός πλάτους</vt:lpstr>
      <vt:lpstr>Χρώματα από συμβολή</vt:lpstr>
      <vt:lpstr>Λεπτά υμένια,  χρώματα από συμβολή</vt:lpstr>
      <vt:lpstr>Λεπτά υμένια,  χρώματα από συμβολή</vt:lpstr>
      <vt:lpstr>Αντιανακλαστικές επιφάνειες φακών</vt:lpstr>
      <vt:lpstr>Οφθαλμικά κρύσταλλα, επιστρώσεις</vt:lpstr>
      <vt:lpstr>Περίθλαση φωτός</vt:lpstr>
      <vt:lpstr>Εικόνες Περίθλασης</vt:lpstr>
      <vt:lpstr>Αρχή Huygens,  Μέτωπα κύματος </vt:lpstr>
      <vt:lpstr>Περίθλαση φωτός</vt:lpstr>
      <vt:lpstr>Περίθλαση - Άνοιγμα</vt:lpstr>
      <vt:lpstr>Laser – κυκλικό άνοιγμα</vt:lpstr>
      <vt:lpstr>Περίθλαση  Δίσκος του Airy</vt:lpstr>
      <vt:lpstr>Δίσκος του Airy</vt:lpstr>
      <vt:lpstr>Περίθλαση, Δίσκοι του Airy</vt:lpstr>
      <vt:lpstr>Συνθήκη Rayleigh</vt:lpstr>
      <vt:lpstr>Κριτήριο Rayleigh</vt:lpstr>
      <vt:lpstr>Δίσκοι Airy –  Διακριτικό όριο</vt:lpstr>
      <vt:lpstr>Ζωγράφοι, έγχρωμες κουκίδες</vt:lpstr>
      <vt:lpstr>Poisson/Arago spot (1820)</vt:lpstr>
      <vt:lpstr>Άνοιγμα - Resolution</vt:lpstr>
      <vt:lpstr>Συμβολή – Περίθλαση (διαφορές)</vt:lpstr>
      <vt:lpstr>Συμβολή, Περίθλαση - Ερωτήσεις </vt:lpstr>
      <vt:lpstr>Συμβολή, Περίθλαση - Ερωτήσεις </vt:lpstr>
      <vt:lpstr>Συμβολή, Περίθλαση - Ερωτήσεις </vt:lpstr>
      <vt:lpstr>Συμβολή, Περίθλαση - Ερωτήσεις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ΣΥΜΒΟΛΗ - ΠΕΡΙΘΛΑΣΗ                 ΦΩΤΟΣ  </dc:title>
  <dc:creator>Konstantinos Vassos</dc:creator>
  <cp:lastModifiedBy>Konstantinos Vassos</cp:lastModifiedBy>
  <cp:revision>25</cp:revision>
  <dcterms:created xsi:type="dcterms:W3CDTF">2020-05-09T21:11:01Z</dcterms:created>
  <dcterms:modified xsi:type="dcterms:W3CDTF">2020-05-12T18:57:20Z</dcterms:modified>
</cp:coreProperties>
</file>