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40" r:id="rId2"/>
    <p:sldMasterId id="2147483752" r:id="rId3"/>
  </p:sldMasterIdLst>
  <p:notesMasterIdLst>
    <p:notesMasterId r:id="rId57"/>
  </p:notesMasterIdLst>
  <p:sldIdLst>
    <p:sldId id="256" r:id="rId4"/>
    <p:sldId id="257" r:id="rId5"/>
    <p:sldId id="325" r:id="rId6"/>
    <p:sldId id="326" r:id="rId7"/>
    <p:sldId id="327" r:id="rId8"/>
    <p:sldId id="259" r:id="rId9"/>
    <p:sldId id="260" r:id="rId10"/>
    <p:sldId id="328" r:id="rId11"/>
    <p:sldId id="329" r:id="rId12"/>
    <p:sldId id="289" r:id="rId13"/>
    <p:sldId id="330" r:id="rId14"/>
    <p:sldId id="331" r:id="rId15"/>
    <p:sldId id="261" r:id="rId16"/>
    <p:sldId id="262" r:id="rId17"/>
    <p:sldId id="258" r:id="rId18"/>
    <p:sldId id="263" r:id="rId19"/>
    <p:sldId id="264" r:id="rId20"/>
    <p:sldId id="265" r:id="rId21"/>
    <p:sldId id="278" r:id="rId22"/>
    <p:sldId id="266" r:id="rId23"/>
    <p:sldId id="279" r:id="rId24"/>
    <p:sldId id="280" r:id="rId25"/>
    <p:sldId id="281" r:id="rId26"/>
    <p:sldId id="267" r:id="rId27"/>
    <p:sldId id="292" r:id="rId28"/>
    <p:sldId id="302" r:id="rId29"/>
    <p:sldId id="303" r:id="rId30"/>
    <p:sldId id="298" r:id="rId31"/>
    <p:sldId id="304" r:id="rId32"/>
    <p:sldId id="305" r:id="rId33"/>
    <p:sldId id="268" r:id="rId34"/>
    <p:sldId id="285" r:id="rId35"/>
    <p:sldId id="333" r:id="rId36"/>
    <p:sldId id="286" r:id="rId37"/>
    <p:sldId id="287" r:id="rId38"/>
    <p:sldId id="269" r:id="rId39"/>
    <p:sldId id="273" r:id="rId40"/>
    <p:sldId id="271" r:id="rId41"/>
    <p:sldId id="272" r:id="rId42"/>
    <p:sldId id="270" r:id="rId43"/>
    <p:sldId id="288" r:id="rId44"/>
    <p:sldId id="274" r:id="rId45"/>
    <p:sldId id="334" r:id="rId46"/>
    <p:sldId id="275" r:id="rId47"/>
    <p:sldId id="277" r:id="rId48"/>
    <p:sldId id="276" r:id="rId49"/>
    <p:sldId id="282" r:id="rId50"/>
    <p:sldId id="323" r:id="rId51"/>
    <p:sldId id="283" r:id="rId52"/>
    <p:sldId id="284" r:id="rId53"/>
    <p:sldId id="290" r:id="rId54"/>
    <p:sldId id="324" r:id="rId55"/>
    <p:sldId id="291" r:id="rId56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785" autoAdjust="0"/>
  </p:normalViewPr>
  <p:slideViewPr>
    <p:cSldViewPr>
      <p:cViewPr varScale="1">
        <p:scale>
          <a:sx n="82" d="100"/>
          <a:sy n="82" d="100"/>
        </p:scale>
        <p:origin x="64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0F82FAAC-E299-434D-8743-E701CED8683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96705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16 w 5184"/>
                  <a:gd name="T3" fmla="*/ 3159 h 3159"/>
                  <a:gd name="T4" fmla="*/ 5216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0 w 556"/>
                  <a:gd name="T5" fmla="*/ 3159 h 3159"/>
                  <a:gd name="T6" fmla="*/ 560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latin typeface="Tahoma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3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3 w 251"/>
                <a:gd name="T7" fmla="*/ 12 h 12"/>
                <a:gd name="T8" fmla="*/ 253 w 251"/>
                <a:gd name="T9" fmla="*/ 0 h 12"/>
                <a:gd name="T10" fmla="*/ 253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491 w 251"/>
                <a:gd name="T5" fmla="*/ 12 h 12"/>
                <a:gd name="T6" fmla="*/ 49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5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54 w 4724"/>
                  <a:gd name="T7" fmla="*/ 12 h 12"/>
                  <a:gd name="T8" fmla="*/ 4754 w 4724"/>
                  <a:gd name="T9" fmla="*/ 0 h 12"/>
                  <a:gd name="T10" fmla="*/ 475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Tahoma" charset="0"/>
                </a:endParaRPr>
              </a:p>
            </p:txBody>
          </p:sp>
        </p:grpSp>
      </p:grpSp>
      <p:sp>
        <p:nvSpPr>
          <p:cNvPr id="6145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6145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77031-057C-4A31-A982-93E108F390BB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69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86C68-CA6A-4E34-8B17-8A0BC7448413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5209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2FC8F7-F3EA-481B-AB38-C1C7F013E81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28052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EBB93-E6F4-4D6E-9872-CE0B8B94E06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598761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85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4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09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74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0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94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8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E131C-F0E4-4254-8D5C-31FB53C24920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19701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15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17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76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59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06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7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22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09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9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5A14A-2929-44CA-A8E8-CD322D37168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70136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20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37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30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36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26/6/2024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2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6D3B7-2DE1-4BFC-8A3A-DC9C7F25C73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855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6E866-F6E6-4412-8434-8DCBCFACAE9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3101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76923-5397-40FB-9E33-A347DC92978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4052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912E5-C191-409B-BA63-FF7708C25D0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2148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A92CD-EDD7-416E-96A7-E13B0B4B243B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0074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0C8C4-8B29-4A49-B812-FCE8D95898F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694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16 w 5184"/>
                <a:gd name="T3" fmla="*/ 3159 h 3159"/>
                <a:gd name="T4" fmla="*/ 5216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0 w 556"/>
                <a:gd name="T5" fmla="*/ 3159 h 3159"/>
                <a:gd name="T6" fmla="*/ 560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5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54 w 4724"/>
                  <a:gd name="T7" fmla="*/ 12 h 12"/>
                  <a:gd name="T8" fmla="*/ 4754 w 4724"/>
                  <a:gd name="T9" fmla="*/ 0 h 12"/>
                  <a:gd name="T10" fmla="*/ 475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42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Tahoma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491 w 251"/>
                  <a:gd name="T5" fmla="*/ 12 h 12"/>
                  <a:gd name="T6" fmla="*/ 49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3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3 w 251"/>
                  <a:gd name="T7" fmla="*/ 12 h 12"/>
                  <a:gd name="T8" fmla="*/ 253 w 251"/>
                  <a:gd name="T9" fmla="*/ 0 h 12"/>
                  <a:gd name="T10" fmla="*/ 253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43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latin typeface="Tahoma" charset="0"/>
                </a:endParaRPr>
              </a:p>
            </p:txBody>
          </p:sp>
        </p:grpSp>
      </p:grpSp>
      <p:sp>
        <p:nvSpPr>
          <p:cNvPr id="6043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6043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043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043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043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6815D8A-1014-4FA4-A43A-007BC2B79FE7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A3A084-BD7A-4786-BEAB-78C6A7E1E7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7D84DA8-662A-4E4D-8613-986349041C6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49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2B7BD7-50F4-4E60-9BC8-153897BC173F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26/6/2024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CA7FF20-DB79-47C0-822B-B4A1C7EDE66A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36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gif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8913"/>
            <a:ext cx="7772400" cy="15113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4000" dirty="0"/>
              <a:t>   Φωτογραφικές  Εφαρμογές στις Επιστήμες (ΦΩΤΕΠ)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20938"/>
            <a:ext cx="6400800" cy="20875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l-GR" sz="2800"/>
          </a:p>
          <a:p>
            <a:pPr eaLnBrk="1" hangingPunct="1">
              <a:lnSpc>
                <a:spcPct val="90000"/>
              </a:lnSpc>
              <a:defRPr/>
            </a:pPr>
            <a:r>
              <a:rPr lang="el-GR" sz="4800"/>
              <a:t>ΦΩΤΟΜΕΤΡΙΑ  ή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4800"/>
              <a:t>            ΡΑΔΙΟΜΕΤΡΙΑ</a:t>
            </a:r>
            <a:endParaRPr lang="en-US" sz="4800" dirty="0"/>
          </a:p>
          <a:p>
            <a:pPr eaLnBrk="1" hangingPunct="1">
              <a:lnSpc>
                <a:spcPct val="90000"/>
              </a:lnSpc>
              <a:defRPr/>
            </a:pPr>
            <a:endParaRPr lang="en-US" sz="4800" dirty="0"/>
          </a:p>
          <a:p>
            <a:pPr eaLnBrk="1" hangingPunct="1">
              <a:lnSpc>
                <a:spcPct val="90000"/>
              </a:lnSpc>
              <a:defRPr/>
            </a:pPr>
            <a:endParaRPr lang="el-GR" sz="4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l-GR" sz="3200" dirty="0"/>
              <a:t>Συσχετισμοί φωτομετρικών μεγεθών στη διαδικασία της όρασης</a:t>
            </a:r>
            <a:r>
              <a:rPr lang="el-GR" sz="2800" dirty="0"/>
              <a:t>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00125" y="2143125"/>
            <a:ext cx="75438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endParaRPr lang="el-GR" dirty="0"/>
          </a:p>
        </p:txBody>
      </p:sp>
      <p:pic>
        <p:nvPicPr>
          <p:cNvPr id="9220" name="Picture 2" descr="C:\Users\ARAVANTINOS\Desktop\psych1f8[2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28813"/>
            <a:ext cx="741521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536" t="9671" r="7670"/>
          <a:stretch/>
        </p:blipFill>
        <p:spPr>
          <a:xfrm>
            <a:off x="75378" y="2422762"/>
            <a:ext cx="4335983" cy="27126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406" y="1156364"/>
            <a:ext cx="232307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ΦΩΤΙΣΜΟΣ 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85" y="169744"/>
            <a:ext cx="8951371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</a:rPr>
              <a:t>Φωτομετρικά μεγέθη σχετικά με τη ΦΩΤΙΖΟΜΕΝΗ ΕΠΙΦΑΝΕΙΑ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15330" y="996813"/>
                <a:ext cx="1275669" cy="79355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𝛣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𝛢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330" y="996813"/>
                <a:ext cx="1275669" cy="79355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299190" y="1136723"/>
            <a:ext cx="370806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</a:rPr>
              <a:t>1 </a:t>
            </a:r>
            <a:r>
              <a:rPr lang="en-US" sz="2400" dirty="0">
                <a:solidFill>
                  <a:prstClr val="black"/>
                </a:solidFill>
              </a:rPr>
              <a:t>Lux = 1lumen/m</a:t>
            </a:r>
            <a:r>
              <a:rPr lang="en-US" sz="2400" baseline="30000" dirty="0">
                <a:solidFill>
                  <a:prstClr val="black"/>
                </a:solidFill>
              </a:rPr>
              <a:t>2 </a:t>
            </a:r>
            <a:r>
              <a:rPr lang="en-US" sz="2400" dirty="0">
                <a:solidFill>
                  <a:prstClr val="black"/>
                </a:solidFill>
              </a:rPr>
              <a:t> (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292102" y="2097247"/>
                <a:ext cx="3007042" cy="150650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l-GR" sz="24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Ι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l-G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Ι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sSup>
                            <m:sSupPr>
                              <m:ctrlP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102" y="2097247"/>
                <a:ext cx="3007042" cy="15065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980479" y="3775350"/>
                <a:ext cx="3630288" cy="105451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𝛣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Ι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𝑑𝐴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l-GR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p>
                                  <m:r>
                                    <a:rPr lang="el-GR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𝛢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Ι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num>
                        <m:den>
                          <m:sSup>
                            <m:sSupPr>
                              <m:ctrlP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den>
                      </m:f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479" y="3775350"/>
                <a:ext cx="3630288" cy="10545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>
            <a:endCxn id="10" idx="1"/>
          </p:cNvCxnSpPr>
          <p:nvPr/>
        </p:nvCxnSpPr>
        <p:spPr>
          <a:xfrm flipV="1">
            <a:off x="4267200" y="1367556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9406" y="2094864"/>
            <a:ext cx="2960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b="1" dirty="0">
                <a:solidFill>
                  <a:prstClr val="black"/>
                </a:solidFill>
                <a:latin typeface="Calibri"/>
              </a:rPr>
              <a:t>Ι. Καθετη προσπτωση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512" y="4893677"/>
            <a:ext cx="4038221" cy="205712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8290" y="5767783"/>
            <a:ext cx="2668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Calibri"/>
              </a:rPr>
              <a:t>νόμος των αποστάσεων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2822098" y="5519766"/>
                <a:ext cx="1368901" cy="89614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l-GR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l-GR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098" y="5519766"/>
                <a:ext cx="1368901" cy="8961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4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9406" y="1156364"/>
            <a:ext cx="232307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ΦΩΤΙΣΜΟΣ 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85" y="169744"/>
            <a:ext cx="8951371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</a:rPr>
              <a:t>Φωτομετρικά μεγέθη σχετικά με τη ΦΩΤΙΖΟΜΕΝΗ ΕΠΙΦΑΝΕΙΑ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15330" y="996813"/>
                <a:ext cx="1275669" cy="79355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𝛣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𝛢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330" y="996813"/>
                <a:ext cx="1275669" cy="79355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299190" y="1136723"/>
            <a:ext cx="370806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</a:rPr>
              <a:t>1 </a:t>
            </a:r>
            <a:r>
              <a:rPr lang="en-US" sz="2400" dirty="0">
                <a:solidFill>
                  <a:prstClr val="black"/>
                </a:solidFill>
              </a:rPr>
              <a:t>Lux = 1lumen/m</a:t>
            </a:r>
            <a:r>
              <a:rPr lang="en-US" sz="2400" baseline="30000" dirty="0">
                <a:solidFill>
                  <a:prstClr val="black"/>
                </a:solidFill>
              </a:rPr>
              <a:t>2 </a:t>
            </a:r>
            <a:r>
              <a:rPr lang="en-US" sz="2400" dirty="0">
                <a:solidFill>
                  <a:prstClr val="black"/>
                </a:solidFill>
              </a:rPr>
              <a:t> (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358672" y="3235954"/>
                <a:ext cx="3007042" cy="150650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l-GR" sz="24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Ι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l-G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Ι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p>
                              <m:r>
                                <a:rPr lang="el-GR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72" y="3235954"/>
                <a:ext cx="3007042" cy="15065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76393" y="5410200"/>
                <a:ext cx="5333511" cy="106862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𝛣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Ι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p>
                                  <m:r>
                                    <a:rPr lang="el-GR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l-GR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p>
                                  <m:r>
                                    <a:rPr lang="el-GR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𝛢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Ι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𝜎𝜐𝜈𝜑</m:t>
                          </m:r>
                        </m:num>
                        <m:den>
                          <m:sSup>
                            <m:sSupPr>
                              <m:ctrlP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den>
                      </m:f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l-G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𝜎𝜐𝜈𝜑</m:t>
                      </m:r>
                    </m:oMath>
                  </m:oMathPara>
                </a14:m>
                <a:endParaRPr lang="en-US" sz="24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93" y="5410200"/>
                <a:ext cx="5333511" cy="106862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48" y="2303757"/>
            <a:ext cx="4816257" cy="2822693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endCxn id="10" idx="1"/>
          </p:cNvCxnSpPr>
          <p:nvPr/>
        </p:nvCxnSpPr>
        <p:spPr>
          <a:xfrm flipV="1">
            <a:off x="4267200" y="1367556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9406" y="2094864"/>
            <a:ext cx="326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b="1" dirty="0">
                <a:solidFill>
                  <a:prstClr val="black"/>
                </a:solidFill>
                <a:latin typeface="Calibri"/>
              </a:rPr>
              <a:t>Ι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I</a:t>
            </a:r>
            <a:r>
              <a:rPr lang="el-GR" sz="2400" b="1" dirty="0">
                <a:solidFill>
                  <a:prstClr val="black"/>
                </a:solidFill>
                <a:latin typeface="Calibri"/>
              </a:rPr>
              <a:t>. Γωνία προσπτωσης φ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2800" b="0" dirty="0"/>
              <a:t/>
            </a:r>
            <a:br>
              <a:rPr lang="en-US" sz="2800" b="0" dirty="0"/>
            </a:br>
            <a:r>
              <a:rPr lang="el-GR" sz="2800" b="0" dirty="0"/>
              <a:t>ΦΩΤΙΣΜΟΣ  ΕΠΙΦΑΝΕΙΑΣ</a:t>
            </a:r>
            <a:br>
              <a:rPr lang="el-GR" sz="2800" b="0" dirty="0"/>
            </a:br>
            <a:r>
              <a:rPr lang="en-US" sz="2800" b="0" dirty="0"/>
              <a:t>B = d</a:t>
            </a:r>
            <a:r>
              <a:rPr lang="el-GR" sz="2800" b="0" dirty="0"/>
              <a:t>Φ / </a:t>
            </a:r>
            <a:r>
              <a:rPr lang="en-US" sz="2800" b="0" dirty="0" err="1"/>
              <a:t>dS</a:t>
            </a:r>
            <a:r>
              <a:rPr lang="el-GR" sz="2800" b="0" dirty="0"/>
              <a:t>, μονάδες : </a:t>
            </a:r>
            <a:r>
              <a:rPr lang="en-US" sz="2800" b="0" dirty="0"/>
              <a:t>Lux </a:t>
            </a:r>
            <a:r>
              <a:rPr lang="el-GR" sz="2800" b="0" dirty="0"/>
              <a:t>ή </a:t>
            </a:r>
            <a:r>
              <a:rPr lang="en-US" sz="2800" b="0" dirty="0"/>
              <a:t>W / m </a:t>
            </a:r>
            <a:r>
              <a:rPr lang="en-US" sz="2800" b="0" baseline="30000" dirty="0"/>
              <a:t>2</a:t>
            </a:r>
            <a:r>
              <a:rPr lang="el-GR" sz="2800" b="0" dirty="0"/>
              <a:t> </a:t>
            </a:r>
            <a:r>
              <a:rPr lang="en-US" sz="2800" b="0" dirty="0"/>
              <a:t/>
            </a:r>
            <a:br>
              <a:rPr lang="en-US" sz="2800" b="0" dirty="0"/>
            </a:br>
            <a:endParaRPr lang="el-GR" sz="2800" b="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9138"/>
            <a:ext cx="7969250" cy="439261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l-GR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dirty="0"/>
              <a:t>Διάφορες περιπτώσεις φωτισμού :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l-GR" dirty="0"/>
              <a:t>Φωτισμός στην γη από ήλιο : ~ 6000</a:t>
            </a:r>
            <a:r>
              <a:rPr lang="en-US" dirty="0"/>
              <a:t> Lux</a:t>
            </a:r>
            <a:endParaRPr lang="el-GR" dirty="0"/>
          </a:p>
          <a:p>
            <a:pPr eaLnBrk="1" hangingPunct="1">
              <a:defRPr/>
            </a:pPr>
            <a:r>
              <a:rPr lang="el-GR" dirty="0"/>
              <a:t>Οθόνη κινηματογράφου : 100</a:t>
            </a:r>
            <a:r>
              <a:rPr lang="en-US" dirty="0"/>
              <a:t> Lux</a:t>
            </a:r>
            <a:endParaRPr lang="el-GR" dirty="0"/>
          </a:p>
          <a:p>
            <a:pPr eaLnBrk="1" hangingPunct="1">
              <a:defRPr/>
            </a:pPr>
            <a:r>
              <a:rPr lang="el-GR" dirty="0"/>
              <a:t>Μέτριος φωτισμός αίθουσας : 80</a:t>
            </a:r>
            <a:r>
              <a:rPr lang="en-US" dirty="0"/>
              <a:t> Lux</a:t>
            </a:r>
            <a:endParaRPr lang="el-GR" dirty="0"/>
          </a:p>
          <a:p>
            <a:pPr eaLnBrk="1" hangingPunct="1">
              <a:defRPr/>
            </a:pPr>
            <a:r>
              <a:rPr lang="el-GR" dirty="0"/>
              <a:t>Φωτισμός στη γη με πανσέληνο : 0.2</a:t>
            </a:r>
            <a:r>
              <a:rPr lang="en-US" dirty="0"/>
              <a:t> Lux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2800" b="0" dirty="0"/>
              <a:t/>
            </a:r>
            <a:br>
              <a:rPr lang="en-US" sz="2800" b="0" dirty="0"/>
            </a:br>
            <a:r>
              <a:rPr lang="el-GR" sz="2800" b="0" dirty="0"/>
              <a:t>ΦΩΤΙΣΜΟΣ  ΕΠΙΦΑΝΕΙΑΣ</a:t>
            </a:r>
            <a:br>
              <a:rPr lang="el-GR" sz="2800" b="0" dirty="0"/>
            </a:br>
            <a:r>
              <a:rPr lang="en-US" sz="2800" b="0" dirty="0"/>
              <a:t>B = d</a:t>
            </a:r>
            <a:r>
              <a:rPr lang="el-GR" sz="2800" b="0" dirty="0"/>
              <a:t>Φ / </a:t>
            </a:r>
            <a:r>
              <a:rPr lang="en-US" sz="2800" b="0" dirty="0" err="1"/>
              <a:t>dS</a:t>
            </a:r>
            <a:r>
              <a:rPr lang="el-GR" sz="2800" b="0" dirty="0"/>
              <a:t>, μονάδες : </a:t>
            </a:r>
            <a:r>
              <a:rPr lang="en-US" sz="2800" b="0" dirty="0"/>
              <a:t>Lux </a:t>
            </a:r>
            <a:r>
              <a:rPr lang="el-GR" sz="2800" b="0" dirty="0"/>
              <a:t>ή </a:t>
            </a:r>
            <a:r>
              <a:rPr lang="en-US" sz="2800" b="0" dirty="0"/>
              <a:t>W / m </a:t>
            </a:r>
            <a:r>
              <a:rPr lang="en-US" sz="2800" b="0" baseline="30000" dirty="0"/>
              <a:t>2</a:t>
            </a:r>
            <a:r>
              <a:rPr lang="el-GR" sz="2800" b="0" dirty="0"/>
              <a:t> </a:t>
            </a:r>
            <a:r>
              <a:rPr lang="en-US" sz="2800" b="0" dirty="0"/>
              <a:t/>
            </a:r>
            <a:br>
              <a:rPr lang="en-US" sz="2800" b="0" dirty="0"/>
            </a:br>
            <a:endParaRPr lang="el-GR" sz="2800" b="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268538"/>
            <a:ext cx="7897813" cy="428466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/>
              <a:t>Ενδεικτικές τιμές φωτισμού σε</a:t>
            </a:r>
            <a:r>
              <a:rPr lang="en-US" sz="2800" dirty="0"/>
              <a:t> </a:t>
            </a:r>
            <a:r>
              <a:rPr lang="el-GR" sz="2800" dirty="0"/>
              <a:t>χώρους  :</a:t>
            </a:r>
          </a:p>
          <a:p>
            <a:pPr eaLnBrk="1" hangingPunct="1">
              <a:defRPr/>
            </a:pPr>
            <a:r>
              <a:rPr lang="el-GR" sz="2800" dirty="0"/>
              <a:t>Συνηθισμένο δωμάτιο σπιτιού : 50 – 70</a:t>
            </a:r>
            <a:r>
              <a:rPr lang="en-US" sz="2800" dirty="0"/>
              <a:t> Lux</a:t>
            </a: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Γραφείο</a:t>
            </a:r>
            <a:r>
              <a:rPr lang="en-US" sz="2800" dirty="0"/>
              <a:t> – </a:t>
            </a:r>
            <a:r>
              <a:rPr lang="el-GR" sz="2800" dirty="0"/>
              <a:t>Αναγνωστήριο  : 80 – 120</a:t>
            </a:r>
            <a:r>
              <a:rPr lang="en-US" sz="2800" dirty="0"/>
              <a:t> Lux</a:t>
            </a: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Αίθουσα διδασκαλίας : 80 – 120</a:t>
            </a:r>
            <a:r>
              <a:rPr lang="en-US" sz="2800" dirty="0"/>
              <a:t> Lux</a:t>
            </a: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Εργαστήριο : 100 – 150</a:t>
            </a:r>
            <a:r>
              <a:rPr lang="en-US" sz="2800" dirty="0"/>
              <a:t> Lux</a:t>
            </a: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Κατάστημα (Γενικός Φωτισμός) : 80 – 150</a:t>
            </a:r>
            <a:r>
              <a:rPr lang="en-US" sz="2800" dirty="0"/>
              <a:t> Lux</a:t>
            </a: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Βιτρίνα Καταστήματος : 500 – 1000 </a:t>
            </a:r>
            <a:r>
              <a:rPr lang="en-US" sz="2800" dirty="0"/>
              <a:t>Lux</a:t>
            </a: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Βιομηχανία : 80 – 200 </a:t>
            </a:r>
            <a:r>
              <a:rPr lang="en-US" sz="2800" dirty="0"/>
              <a:t>Lux</a:t>
            </a:r>
            <a:endParaRPr lang="el-GR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765175"/>
            <a:ext cx="4732337" cy="5632450"/>
          </a:xfrm>
        </p:spPr>
      </p:pic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0" dirty="0"/>
              <a:t/>
            </a:r>
            <a:br>
              <a:rPr lang="en-US" sz="2800" b="0" dirty="0"/>
            </a:br>
            <a:r>
              <a:rPr lang="en-US" sz="2800" b="0" dirty="0"/>
              <a:t/>
            </a:r>
            <a:br>
              <a:rPr lang="en-US" sz="2800" b="0" dirty="0"/>
            </a:br>
            <a:endParaRPr lang="el-GR" sz="2800" b="0"/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113088" y="320198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l-GR" sz="1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404813"/>
            <a:ext cx="5040312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620713"/>
            <a:ext cx="4967288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404813"/>
            <a:ext cx="7561262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322263"/>
            <a:ext cx="7632700" cy="6213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sz="3600" b="0" dirty="0"/>
              <a:t>ΦΩΤΟΜΕΤΡΙΚΑ ΜΕΓΕΘΗ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7543800" cy="3887788"/>
          </a:xfrm>
        </p:spPr>
        <p:txBody>
          <a:bodyPr/>
          <a:lstStyle/>
          <a:p>
            <a:pPr algn="ctr" eaLnBrk="1" hangingPunct="1">
              <a:defRPr/>
            </a:pPr>
            <a:endParaRPr lang="en-US" sz="2000" b="1" dirty="0"/>
          </a:p>
          <a:p>
            <a:pPr algn="ctr" eaLnBrk="1" hangingPunct="1">
              <a:defRPr/>
            </a:pPr>
            <a:r>
              <a:rPr lang="el-GR"/>
              <a:t>ΦΩΤΕΙΝΗ ΡΟΗ ή ΦΩΤΕΙΝΗ ΙΣΧΥΣ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defRPr/>
            </a:pPr>
            <a:r>
              <a:rPr lang="el-GR"/>
              <a:t>ΦΩΤΟΒΟΛΙΑ ή ΕΝΤΑΣΗ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/>
              <a:t>ΦΩΤΕΙΝΗΣ ΠΗΓΗΣ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defRPr/>
            </a:pPr>
            <a:r>
              <a:rPr lang="el-GR"/>
              <a:t>ΦΩΤΙΣΜΟΣ ΕΠΙΦΑΝΕΙΑΣ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l-GR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620713"/>
            <a:ext cx="7543800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sz="3600" dirty="0"/>
              <a:t>Πλάγιος Φωτισμός επιφάνειας </a:t>
            </a:r>
            <a:br>
              <a:rPr lang="el-GR" sz="3600" dirty="0"/>
            </a:br>
            <a:r>
              <a:rPr lang="el-GR" sz="3600" dirty="0"/>
              <a:t>από σημειακή φωτεινή πηγή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7543800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dirty="0"/>
              <a:t>                   </a:t>
            </a:r>
            <a:r>
              <a:rPr lang="en-US" dirty="0"/>
              <a:t>B</a:t>
            </a:r>
            <a:r>
              <a:rPr lang="el-GR" baseline="-25000" dirty="0"/>
              <a:t>π</a:t>
            </a:r>
            <a:r>
              <a:rPr lang="en-US" baseline="-25000" dirty="0"/>
              <a:t> </a:t>
            </a:r>
            <a:r>
              <a:rPr lang="en-US" dirty="0"/>
              <a:t>= ( I </a:t>
            </a:r>
            <a:r>
              <a:rPr lang="el-GR" dirty="0" err="1"/>
              <a:t>συνα</a:t>
            </a:r>
            <a:r>
              <a:rPr lang="el-GR" dirty="0"/>
              <a:t> ) </a:t>
            </a:r>
            <a:r>
              <a:rPr lang="en-US" dirty="0"/>
              <a:t>/</a:t>
            </a:r>
            <a:r>
              <a:rPr lang="el-GR" dirty="0"/>
              <a:t> </a:t>
            </a:r>
            <a:r>
              <a:rPr lang="en-US" dirty="0"/>
              <a:t>r </a:t>
            </a:r>
            <a:r>
              <a:rPr lang="en-US" baseline="30000" dirty="0"/>
              <a:t>2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baseline="30000" dirty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/>
              <a:t> </a:t>
            </a:r>
            <a:r>
              <a:rPr lang="el-GR" dirty="0"/>
              <a:t>  όπου 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dirty="0"/>
              <a:t>  Ι</a:t>
            </a:r>
            <a:r>
              <a:rPr lang="en-US" dirty="0"/>
              <a:t> :</a:t>
            </a:r>
            <a:r>
              <a:rPr lang="el-GR" dirty="0"/>
              <a:t> η φωτοβολία της πηγής,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dirty="0"/>
              <a:t>  </a:t>
            </a:r>
            <a:r>
              <a:rPr lang="en-US" dirty="0"/>
              <a:t>r : </a:t>
            </a:r>
            <a:r>
              <a:rPr lang="el-GR" dirty="0"/>
              <a:t>η απόσταση πηγής – περιοχή φωτισμού</a:t>
            </a:r>
            <a:r>
              <a:rPr lang="en-US" dirty="0"/>
              <a:t>,  </a:t>
            </a:r>
            <a:endParaRPr lang="el-GR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dirty="0"/>
              <a:t>  α : η γωνία προσπτώσεως</a:t>
            </a:r>
            <a:r>
              <a:rPr lang="en-US" dirty="0"/>
              <a:t>.</a:t>
            </a:r>
            <a:r>
              <a:rPr lang="el-GR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sz="3600" dirty="0"/>
              <a:t>Κάθετος Φωτισμός επιφάνειας </a:t>
            </a:r>
            <a:br>
              <a:rPr lang="el-GR" sz="3600" dirty="0"/>
            </a:br>
            <a:r>
              <a:rPr lang="el-GR" sz="3600" dirty="0"/>
              <a:t>από σημειακή φωτεινή πηγή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2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Διότι για α = 0</a:t>
            </a:r>
            <a:r>
              <a:rPr lang="el-GR" sz="2800" baseline="30000" dirty="0"/>
              <a:t>ο</a:t>
            </a:r>
            <a:r>
              <a:rPr lang="el-GR" sz="2800" dirty="0"/>
              <a:t>,  </a:t>
            </a:r>
            <a:r>
              <a:rPr lang="el-GR" sz="2800" dirty="0" err="1"/>
              <a:t>συνα</a:t>
            </a:r>
            <a:r>
              <a:rPr lang="el-GR" sz="2800" dirty="0"/>
              <a:t> = 1 και έτσι ισχύει 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                        </a:t>
            </a:r>
            <a:r>
              <a:rPr lang="en-US" sz="2800" dirty="0"/>
              <a:t>B</a:t>
            </a:r>
            <a:r>
              <a:rPr lang="el-GR" sz="2800" baseline="-25000" dirty="0"/>
              <a:t>κ</a:t>
            </a:r>
            <a:r>
              <a:rPr lang="en-US" sz="2800" dirty="0"/>
              <a:t> =  I</a:t>
            </a:r>
            <a:r>
              <a:rPr lang="el-GR" sz="2800" dirty="0"/>
              <a:t> </a:t>
            </a:r>
            <a:r>
              <a:rPr lang="en-US" sz="2800" dirty="0"/>
              <a:t>/</a:t>
            </a:r>
            <a:r>
              <a:rPr lang="el-GR" sz="2800" dirty="0"/>
              <a:t> </a:t>
            </a:r>
            <a:r>
              <a:rPr lang="en-US" sz="2800" dirty="0"/>
              <a:t>r </a:t>
            </a:r>
            <a:r>
              <a:rPr lang="en-US" sz="2800" baseline="30000" dirty="0"/>
              <a:t>2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όπου :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 Ι</a:t>
            </a:r>
            <a:r>
              <a:rPr lang="en-US" sz="2800" dirty="0"/>
              <a:t> :</a:t>
            </a:r>
            <a:r>
              <a:rPr lang="el-GR" sz="2800" dirty="0"/>
              <a:t> η φωτοβολία της πηγής,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 </a:t>
            </a:r>
            <a:r>
              <a:rPr lang="en-US" sz="2800" dirty="0"/>
              <a:t>r : </a:t>
            </a:r>
            <a:r>
              <a:rPr lang="el-GR" sz="2800" dirty="0"/>
              <a:t>η απόσταση πηγής – περιοχή φωτισμού.</a:t>
            </a:r>
            <a:r>
              <a:rPr lang="en-US" sz="2800" dirty="0"/>
              <a:t>  </a:t>
            </a:r>
            <a:endParaRPr lang="el-GR" sz="2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sz="3600" dirty="0" err="1"/>
              <a:t>Ισοφωτισμός</a:t>
            </a:r>
            <a:r>
              <a:rPr lang="el-GR" sz="3600" dirty="0"/>
              <a:t> επιφάνειας από δυο σημειακές πηγές  Ι</a:t>
            </a:r>
            <a:r>
              <a:rPr lang="el-GR" sz="3600" baseline="-25000" dirty="0"/>
              <a:t>1</a:t>
            </a:r>
            <a:r>
              <a:rPr lang="el-GR" sz="3600" dirty="0"/>
              <a:t> και Ι</a:t>
            </a:r>
            <a:r>
              <a:rPr lang="el-GR" sz="3600" baseline="-25000" dirty="0"/>
              <a:t>2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     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2800"/>
              <a:t>   Η σχέση που ισχύει μεταξύ των εντάσεων και των αποστάσεων των δυο φωτεινών πηγών από την επιφάνεια είναι :</a:t>
            </a:r>
            <a:endParaRPr lang="en-US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80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           </a:t>
            </a:r>
            <a:r>
              <a:rPr lang="el-GR" sz="2800"/>
              <a:t>Ι </a:t>
            </a:r>
            <a:r>
              <a:rPr lang="el-GR" sz="2800" baseline="-25000"/>
              <a:t>1</a:t>
            </a:r>
            <a:r>
              <a:rPr lang="el-GR" sz="2800"/>
              <a:t> /  Ι </a:t>
            </a:r>
            <a:r>
              <a:rPr lang="el-GR" sz="2800" baseline="-25000"/>
              <a:t>2 </a:t>
            </a:r>
            <a:r>
              <a:rPr lang="el-GR" sz="2800"/>
              <a:t>= ( </a:t>
            </a:r>
            <a:r>
              <a:rPr lang="en-US" sz="2800" dirty="0"/>
              <a:t>r </a:t>
            </a:r>
            <a:r>
              <a:rPr lang="en-US" sz="2800" baseline="-25000" dirty="0"/>
              <a:t>1</a:t>
            </a:r>
            <a:r>
              <a:rPr lang="en-US" sz="2800" dirty="0"/>
              <a:t> /</a:t>
            </a:r>
            <a:r>
              <a:rPr lang="el-GR" sz="2800"/>
              <a:t> </a:t>
            </a:r>
            <a:r>
              <a:rPr lang="en-US" sz="2800" dirty="0"/>
              <a:t> r </a:t>
            </a:r>
            <a:r>
              <a:rPr lang="en-US" sz="2800" baseline="-25000" dirty="0"/>
              <a:t>2</a:t>
            </a:r>
            <a:r>
              <a:rPr lang="en-US" sz="2800" dirty="0"/>
              <a:t> ) </a:t>
            </a:r>
            <a:r>
              <a:rPr lang="en-US" sz="2800" baseline="30000" dirty="0"/>
              <a:t>2</a:t>
            </a:r>
            <a:endParaRPr lang="el-GR" sz="2800" baseline="3000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baseline="300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r</a:t>
            </a:r>
            <a:r>
              <a:rPr lang="el-GR" sz="2800" baseline="-25000"/>
              <a:t>1</a:t>
            </a:r>
            <a:r>
              <a:rPr lang="el-GR" sz="2800"/>
              <a:t>,</a:t>
            </a:r>
            <a:r>
              <a:rPr lang="el-GR" sz="2800" baseline="-25000"/>
              <a:t> </a:t>
            </a:r>
            <a:r>
              <a:rPr lang="en-US" sz="2800" dirty="0"/>
              <a:t>r</a:t>
            </a:r>
            <a:r>
              <a:rPr lang="el-GR" sz="2800" baseline="-25000"/>
              <a:t>2</a:t>
            </a:r>
            <a:r>
              <a:rPr lang="en-US" sz="2800" baseline="-25000" dirty="0"/>
              <a:t> </a:t>
            </a:r>
            <a:r>
              <a:rPr lang="el-GR" sz="2800"/>
              <a:t>οι αντίστοιχες αποστάσεις των πηγών.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/>
              <a:t>Ολική Φωτεινή ροή - Απόδοση</a:t>
            </a:r>
          </a:p>
        </p:txBody>
      </p:sp>
      <p:pic>
        <p:nvPicPr>
          <p:cNvPr id="20483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9850" y="2205038"/>
            <a:ext cx="3498850" cy="4059237"/>
          </a:xfrm>
        </p:spPr>
      </p:pic>
      <p:pic>
        <p:nvPicPr>
          <p:cNvPr id="2048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2032000"/>
            <a:ext cx="2305050" cy="475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850" y="274638"/>
            <a:ext cx="8569325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dirty="0"/>
              <a:t>Φωτεινές πηγές</a:t>
            </a:r>
            <a:r>
              <a:rPr lang="en-US" dirty="0"/>
              <a:t> 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Πυράκτωσης – Φθορισμού - Εκκένωσης</a:t>
            </a:r>
          </a:p>
        </p:txBody>
      </p:sp>
      <p:pic>
        <p:nvPicPr>
          <p:cNvPr id="21507" name="Picture 2" descr="C:\Users\ARAVANTINOS\Desktop\imagesVMFZ9JM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2349500"/>
            <a:ext cx="2438400" cy="1828800"/>
          </a:xfrm>
        </p:spPr>
      </p:pic>
      <p:pic>
        <p:nvPicPr>
          <p:cNvPr id="21508" name="Picture 3" descr="C:\Users\ARAVANTINOS\Desktop\imagesGMVG8HN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36838"/>
            <a:ext cx="16859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C:\Users\ARAVANTINOS\Desktop\imagesR8JHWZ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767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l-GR" dirty="0"/>
              <a:t>Λυχνίες εκκένωσης</a:t>
            </a:r>
          </a:p>
        </p:txBody>
      </p:sp>
      <p:pic>
        <p:nvPicPr>
          <p:cNvPr id="22531" name="Picture 2" descr="C:\Users\ARAVANTINOS\Desktop\discharge_tube_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989138"/>
            <a:ext cx="4032250" cy="2303462"/>
          </a:xfrm>
        </p:spPr>
      </p:pic>
      <p:pic>
        <p:nvPicPr>
          <p:cNvPr id="22532" name="Picture 3" descr="C:\Users\ARAVANTINOS\Desktop\discharge_tube_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92600"/>
            <a:ext cx="41767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dirty="0"/>
              <a:t>Φωτεινές πηγές</a:t>
            </a:r>
            <a:r>
              <a:rPr lang="en-US" dirty="0"/>
              <a:t> </a:t>
            </a:r>
            <a:r>
              <a:rPr lang="el-GR" dirty="0"/>
              <a:t/>
            </a:r>
            <a:br>
              <a:rPr lang="el-GR" dirty="0"/>
            </a:br>
            <a:r>
              <a:rPr lang="en-US" dirty="0"/>
              <a:t>LASER - LED</a:t>
            </a:r>
            <a:endParaRPr lang="el-GR" dirty="0"/>
          </a:p>
        </p:txBody>
      </p:sp>
      <p:pic>
        <p:nvPicPr>
          <p:cNvPr id="23555" name="Picture 2" descr="C:\Users\ARAVANTINOS\Desktop\imagesZDE3VJ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060575"/>
            <a:ext cx="2232025" cy="2203450"/>
          </a:xfrm>
        </p:spPr>
      </p:pic>
      <p:pic>
        <p:nvPicPr>
          <p:cNvPr id="23556" name="Picture 3" descr="C:\Users\ARAVANTINOS\Desktop\imagesY1GFTBS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49500"/>
            <a:ext cx="46609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C:\Users\ARAVANTINOS\Desktop\images5NQRVOW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652963"/>
            <a:ext cx="32400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 descr="C:\Users\ARAVANTINOS\Desktop\images46MDEPY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52963"/>
            <a:ext cx="26638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l-GR" dirty="0"/>
              <a:t>Φάσματα  </a:t>
            </a:r>
            <a:br>
              <a:rPr lang="el-GR" dirty="0"/>
            </a:br>
            <a:r>
              <a:rPr lang="el-GR" dirty="0"/>
              <a:t>φωτεινών πηγών</a:t>
            </a:r>
          </a:p>
        </p:txBody>
      </p:sp>
      <p:pic>
        <p:nvPicPr>
          <p:cNvPr id="24579" name="Picture 2" descr="C:\Users\ARAVANTINOS\Desktop\07_ph00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1989138"/>
            <a:ext cx="3941762" cy="4310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l-GR" dirty="0"/>
              <a:t>Φάσματα  πηγών</a:t>
            </a:r>
          </a:p>
        </p:txBody>
      </p:sp>
      <p:pic>
        <p:nvPicPr>
          <p:cNvPr id="25603" name="Picture 2" descr="C:\Users\ARAVANTINOS\Desktop\sekonic_c700_c700r_color_spectrum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492375"/>
            <a:ext cx="7748587" cy="3373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233" y="2071178"/>
            <a:ext cx="4692491" cy="1785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l-G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Μόνο ορατή </a:t>
            </a:r>
            <a:r>
              <a:rPr lang="el-GR" sz="2200" dirty="0">
                <a:solidFill>
                  <a:prstClr val="black"/>
                </a:solidFill>
              </a:rPr>
              <a:t>περιοχή του ηλεκτρομαγνητικού φάσματος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prstClr val="black"/>
                </a:solidFill>
              </a:rPr>
              <a:t>Η </a:t>
            </a:r>
            <a:r>
              <a:rPr lang="el-G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ευαισθησία</a:t>
            </a:r>
            <a:r>
              <a:rPr lang="el-GR" sz="2200" dirty="0">
                <a:solidFill>
                  <a:prstClr val="black"/>
                </a:solidFill>
              </a:rPr>
              <a:t> του οφθαλμού είναι διαφορετική για  διαφορετικά μήκη κύματος </a:t>
            </a:r>
            <a:r>
              <a:rPr lang="el-GR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 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V(</a:t>
            </a:r>
            <a:r>
              <a:rPr lang="el-GR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λ)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786" y="161734"/>
            <a:ext cx="3861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Calibri"/>
              </a:rPr>
              <a:t>Φωτομετρικά μεγέθη</a:t>
            </a:r>
            <a:endParaRPr lang="en-US" sz="32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120" y="4556764"/>
            <a:ext cx="50965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Ψυχολογικό</a:t>
            </a:r>
            <a:r>
              <a:rPr lang="el-GR" sz="20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σύστημα φωτομετρικών μονάδων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π.χ.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1cd, 1lm, 1lux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90600" y="3872194"/>
            <a:ext cx="0" cy="73152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415357" y="4850252"/>
            <a:ext cx="548640" cy="0"/>
          </a:xfrm>
          <a:prstGeom prst="straightConnector1">
            <a:avLst/>
          </a:prstGeom>
          <a:ln>
            <a:solidFill>
              <a:srgbClr val="66FF6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20810" y="4650197"/>
            <a:ext cx="290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Calibri"/>
              </a:rPr>
              <a:t>Μονο </a:t>
            </a:r>
            <a:r>
              <a:rPr lang="el-GR" sz="20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ΟΡΑΤΗ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 ακτινοβολία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233" y="5560861"/>
            <a:ext cx="457522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Φυσικό</a:t>
            </a:r>
            <a:r>
              <a:rPr lang="el-GR" sz="20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σύστημα φωτομετρικών μονάδων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π.χ.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1w/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sterad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1W, 1W/m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095317" y="5875772"/>
            <a:ext cx="64008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305" y="5691409"/>
            <a:ext cx="2987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Οποιαδήποτε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 ακτινοβολία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527314"/>
            <a:ext cx="3682912" cy="24550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60533" y="3998837"/>
            <a:ext cx="3972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https://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en.wikipedia.org/wiki/Abbe_number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4786" y="981846"/>
            <a:ext cx="7923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200" dirty="0">
                <a:solidFill>
                  <a:prstClr val="black"/>
                </a:solidFill>
                <a:latin typeface="Calibri"/>
              </a:rPr>
              <a:t>Ποσοτικοποιουν την αίσθηση που δημιουργεί η ακτινοβολία στον ανθρώπινο οφθαλμό</a:t>
            </a:r>
          </a:p>
        </p:txBody>
      </p:sp>
      <p:sp>
        <p:nvSpPr>
          <p:cNvPr id="21" name="Oval 20"/>
          <p:cNvSpPr/>
          <p:nvPr/>
        </p:nvSpPr>
        <p:spPr>
          <a:xfrm>
            <a:off x="1988629" y="3407628"/>
            <a:ext cx="830771" cy="5747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736414" y="2221353"/>
            <a:ext cx="3588186" cy="16349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l-GR" dirty="0"/>
              <a:t> Διαχρονική εξέλιξη τεχνητού φωτισμού</a:t>
            </a:r>
          </a:p>
        </p:txBody>
      </p:sp>
      <p:pic>
        <p:nvPicPr>
          <p:cNvPr id="26627" name="Picture 2" descr="C:\Users\ARAVANTINOS\Desktop\lighting-history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781300"/>
            <a:ext cx="7858125" cy="3014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/>
              <a:t>Φωτιστικά σώματα - λαμπτήρες</a:t>
            </a:r>
          </a:p>
        </p:txBody>
      </p:sp>
      <p:pic>
        <p:nvPicPr>
          <p:cNvPr id="2765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6950" y="2032000"/>
            <a:ext cx="3430588" cy="4059238"/>
          </a:xfrm>
        </p:spPr>
      </p:pic>
      <p:pic>
        <p:nvPicPr>
          <p:cNvPr id="27652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9563" y="1981200"/>
            <a:ext cx="26765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/>
              <a:t>Λαμπτήρες πυρακτώσεως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205038"/>
            <a:ext cx="75438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36712"/>
            <a:ext cx="7200800" cy="5321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70496"/>
            <a:ext cx="5362494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00" dirty="0">
                <a:solidFill>
                  <a:prstClr val="white"/>
                </a:solidFill>
              </a:rPr>
              <a:t>κατανομή εκπεμπόμενης ενέργειας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6505599"/>
            <a:ext cx="662473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/>
                </a:solidFill>
              </a:rPr>
              <a:t>Γ. Χ. Ιωαννίδης - Εργαστήριο Φωτοτεχνίας Τμήμα Ηλεκτρολογίας ΤΕΙ Πειραιά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16632"/>
            <a:ext cx="7543800" cy="769441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/>
              <a:t>Λαμπτήρες φθορισμού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052736"/>
            <a:ext cx="7831831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/>
              <a:t>Λαμπτήρες εκκένωσης</a:t>
            </a: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2276475"/>
            <a:ext cx="3894138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692696"/>
            <a:ext cx="8604250" cy="5761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938" y="1268413"/>
            <a:ext cx="8620125" cy="4754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55625"/>
            <a:ext cx="8569325" cy="574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92150"/>
            <a:ext cx="8351838" cy="5854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863" y="228600"/>
            <a:ext cx="899393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</a:rPr>
              <a:t>Φωτομετρικά μεγέθη σχετικά με τη ΦΩΤΕΙΝΗ ΠΗΓΗ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94979" y="1360199"/>
                <a:ext cx="2135969" cy="68377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l-G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𝜊𝜌𝛼𝜏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ό</m:t>
                          </m:r>
                          <m:r>
                            <a:rPr lang="el-G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979" y="1360199"/>
                <a:ext cx="2135969" cy="68377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13445" y="2479345"/>
                <a:ext cx="4314771" cy="414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1400" i="1" dirty="0">
                    <a:solidFill>
                      <a:prstClr val="black"/>
                    </a:solidFill>
                    <a:latin typeface="Calibri"/>
                  </a:rPr>
                  <a:t>Φωτομετρικά σταθμισμένη</a:t>
                </a:r>
                <a:r>
                  <a:rPr lang="el-GR" sz="1400" dirty="0">
                    <a:solidFill>
                      <a:prstClr val="black"/>
                    </a:solidFill>
                    <a:latin typeface="Calibri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</m:e>
                    </m:nary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l-GR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l-GR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445" y="2479345"/>
                <a:ext cx="4314771" cy="414729"/>
              </a:xfrm>
              <a:prstGeom prst="rect">
                <a:avLst/>
              </a:prstGeom>
              <a:blipFill rotWithShape="0">
                <a:blip r:embed="rId3"/>
                <a:stretch>
                  <a:fillRect l="-424" t="-82353" b="-1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4953000" y="1752600"/>
            <a:ext cx="13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1213" y="1471255"/>
            <a:ext cx="182453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</a:rPr>
              <a:t>1 </a:t>
            </a:r>
            <a:r>
              <a:rPr lang="en-US" sz="2400" dirty="0">
                <a:solidFill>
                  <a:prstClr val="black"/>
                </a:solidFill>
              </a:rPr>
              <a:t>Lumen </a:t>
            </a:r>
            <a:r>
              <a:rPr lang="en-US" sz="2400" i="1" dirty="0">
                <a:solidFill>
                  <a:prstClr val="black"/>
                </a:solidFill>
              </a:rPr>
              <a:t>(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2400" i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9741" y="3831431"/>
            <a:ext cx="2900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Φωτοβολία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0" y="4812510"/>
            <a:ext cx="2873700" cy="1363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9741" y="1471255"/>
            <a:ext cx="1994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Φωτεινή ροή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58463" y="3631293"/>
                <a:ext cx="1200521" cy="79355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463" y="3631293"/>
                <a:ext cx="1200521" cy="79355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728580" y="5198425"/>
                <a:ext cx="2334678" cy="95314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𝜊𝜆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580" y="5198425"/>
                <a:ext cx="2334678" cy="95314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238819" y="5494010"/>
            <a:ext cx="2903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Ολική Φωτεινή ροή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4576300"/>
            <a:ext cx="0" cy="62212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28216" y="3815417"/>
            <a:ext cx="192456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</a:rPr>
              <a:t>1 </a:t>
            </a:r>
            <a:r>
              <a:rPr lang="en-US" sz="2400" dirty="0">
                <a:solidFill>
                  <a:prstClr val="black"/>
                </a:solidFill>
              </a:rPr>
              <a:t>candela </a:t>
            </a:r>
            <a:r>
              <a:rPr lang="en-US" sz="2400" i="1" dirty="0">
                <a:solidFill>
                  <a:prstClr val="black"/>
                </a:solidFill>
              </a:rPr>
              <a:t>(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400" i="1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352800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57800" y="4046249"/>
            <a:ext cx="13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4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836613"/>
            <a:ext cx="8121650" cy="5673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/>
              <a:t>Φάσμα λαμπτήρα (Να)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989138"/>
            <a:ext cx="6335712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/>
              <a:t>Άτομο Νατρίου (Να)</a:t>
            </a:r>
          </a:p>
        </p:txBody>
      </p:sp>
      <p:pic>
        <p:nvPicPr>
          <p:cNvPr id="3789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981200"/>
            <a:ext cx="3441700" cy="4114800"/>
          </a:xfrm>
        </p:spPr>
      </p:pic>
      <p:pic>
        <p:nvPicPr>
          <p:cNvPr id="3789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8550" y="1981200"/>
            <a:ext cx="370205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63486"/>
            <a:ext cx="415421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Απόδοση φωτεινής πηγής 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51650" y="1181668"/>
                <a:ext cx="3829125" cy="132517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Κ</m:t>
                      </m:r>
                      <m:r>
                        <a:rPr lang="el-GR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l-G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𝜊𝜆</m:t>
                              </m:r>
                            </m:sub>
                          </m:sSub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𝐿𝑚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𝑊𝑎𝑡𝑡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50" y="1181668"/>
                <a:ext cx="3829125" cy="132517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480582" y="771638"/>
            <a:ext cx="3003899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white"/>
                </a:solidFill>
              </a:rPr>
              <a:t>εκπεμπόμενη φωτεινή ροή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9346" y="2348879"/>
            <a:ext cx="3791166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white"/>
                </a:solidFill>
              </a:rPr>
              <a:t>καταναλισκώμενη ηλεκτρική ισχύς</a:t>
            </a:r>
            <a:endParaRPr lang="en-US" sz="2000" dirty="0">
              <a:solidFill>
                <a:prstClr val="white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51650" y="2996952"/>
          <a:ext cx="7536775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194"/>
                <a:gridCol w="2070795"/>
                <a:gridCol w="1697592"/>
                <a:gridCol w="1884194"/>
              </a:tblGrid>
              <a:tr h="41332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Πυρακτώσεως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φθορισμού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LED</a:t>
                      </a:r>
                      <a:endParaRPr lang="en-US" sz="2400" dirty="0"/>
                    </a:p>
                  </a:txBody>
                  <a:tcPr anchor="ctr"/>
                </a:tc>
              </a:tr>
              <a:tr h="723325">
                <a:tc>
                  <a:txBody>
                    <a:bodyPr/>
                    <a:lstStyle/>
                    <a:p>
                      <a:r>
                        <a:rPr lang="el-GR" sz="2400" dirty="0" smtClean="0"/>
                        <a:t>Απόδοση</a:t>
                      </a:r>
                      <a:r>
                        <a:rPr lang="el-GR" sz="2400" baseline="0" dirty="0" smtClean="0"/>
                        <a:t> (</a:t>
                      </a:r>
                      <a:r>
                        <a:rPr lang="en-US" sz="2400" baseline="0" dirty="0" smtClean="0"/>
                        <a:t>Lm/Watt)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15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75</a:t>
                      </a:r>
                      <a:endParaRPr lang="en-US" sz="2400" dirty="0"/>
                    </a:p>
                  </a:txBody>
                  <a:tcPr anchor="ctr"/>
                </a:tc>
              </a:tr>
              <a:tr h="723325">
                <a:tc>
                  <a:txBody>
                    <a:bodyPr/>
                    <a:lstStyle/>
                    <a:p>
                      <a:r>
                        <a:rPr lang="el-GR" sz="2400" dirty="0" smtClean="0"/>
                        <a:t>Χρόνος ζωής (ωρες)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1000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5000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30000</a:t>
                      </a:r>
                      <a:endParaRPr lang="en-US" sz="2400" dirty="0"/>
                    </a:p>
                  </a:txBody>
                  <a:tcPr anchor="ctr"/>
                </a:tc>
              </a:tr>
              <a:tr h="1033321">
                <a:tc>
                  <a:txBody>
                    <a:bodyPr/>
                    <a:lstStyle/>
                    <a:p>
                      <a:r>
                        <a:rPr lang="el-GR" sz="2400" dirty="0" smtClean="0"/>
                        <a:t>Κατανάλωση </a:t>
                      </a:r>
                      <a:r>
                        <a:rPr lang="en-US" sz="2400" dirty="0" smtClean="0"/>
                        <a:t>(</a:t>
                      </a:r>
                      <a:r>
                        <a:rPr lang="el-GR" sz="2400" dirty="0" smtClean="0"/>
                        <a:t>σε </a:t>
                      </a:r>
                      <a:r>
                        <a:rPr lang="en-US" sz="2400" dirty="0" smtClean="0"/>
                        <a:t>Watt) </a:t>
                      </a:r>
                      <a:r>
                        <a:rPr lang="el-GR" sz="2400" dirty="0" smtClean="0"/>
                        <a:t>για Φ=1000</a:t>
                      </a:r>
                      <a:r>
                        <a:rPr lang="en-US" sz="2400" dirty="0" smtClean="0"/>
                        <a:t>Lm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67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17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 smtClean="0"/>
                        <a:t>14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1823758" y="1181668"/>
            <a:ext cx="1224136" cy="66258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74124" y="1920912"/>
            <a:ext cx="792088" cy="5092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Elbow Connector 12"/>
          <p:cNvCxnSpPr>
            <a:stCxn id="11" idx="4"/>
          </p:cNvCxnSpPr>
          <p:nvPr/>
        </p:nvCxnSpPr>
        <p:spPr>
          <a:xfrm rot="16200000" flipH="1">
            <a:off x="3787488" y="1036712"/>
            <a:ext cx="182880" cy="3017520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0"/>
          </p:cNvCxnSpPr>
          <p:nvPr/>
        </p:nvCxnSpPr>
        <p:spPr>
          <a:xfrm rot="5400000" flipH="1" flipV="1">
            <a:off x="3829867" y="-469047"/>
            <a:ext cx="256674" cy="3044756"/>
          </a:xfrm>
          <a:prstGeom prst="bentConnector2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496" y="6505599"/>
            <a:ext cx="3012398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/>
                </a:solidFill>
              </a:rPr>
              <a:t>Εργαστηριακό Κέντρο Ε.Κ. Λιβαδειάς</a:t>
            </a:r>
            <a:endParaRPr lang="en-US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182319" y="1979548"/>
                <a:ext cx="1102610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319" y="1979548"/>
                <a:ext cx="1102610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/>
              <a:t>Απόδοση </a:t>
            </a:r>
            <a:br>
              <a:rPr lang="el-GR" dirty="0"/>
            </a:br>
            <a:r>
              <a:rPr lang="el-GR" dirty="0"/>
              <a:t>Φωτιστικών σωμάτων</a:t>
            </a:r>
          </a:p>
        </p:txBody>
      </p:sp>
      <p:pic>
        <p:nvPicPr>
          <p:cNvPr id="3891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5388" y="2133600"/>
            <a:ext cx="3376612" cy="4114800"/>
          </a:xfrm>
        </p:spPr>
      </p:pic>
      <p:pic>
        <p:nvPicPr>
          <p:cNvPr id="3891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133600"/>
            <a:ext cx="370205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0"/>
            <a:ext cx="6707187" cy="68519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332656"/>
            <a:ext cx="7704137" cy="6048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err="1"/>
              <a:t>Φωτο</a:t>
            </a:r>
            <a:r>
              <a:rPr lang="el-GR" dirty="0"/>
              <a:t> ρύπανση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3825" y="1989138"/>
            <a:ext cx="3816350" cy="4702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l-GR" dirty="0"/>
              <a:t>Οπτική «μόλυνση»</a:t>
            </a:r>
          </a:p>
        </p:txBody>
      </p:sp>
      <p:pic>
        <p:nvPicPr>
          <p:cNvPr id="43011" name="Picture 2" descr="C:\Users\ARAVANTINOS\Desktop\asc-csa.gc_.ca-efficient-lighting-300x164[1]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2205038"/>
            <a:ext cx="7458075" cy="4076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       </a:t>
            </a:r>
            <a:r>
              <a:rPr lang="en-US" dirty="0"/>
              <a:t>Los Angeles (CA)</a:t>
            </a:r>
            <a:br>
              <a:rPr lang="en-US" dirty="0"/>
            </a:br>
            <a:r>
              <a:rPr lang="el-GR" dirty="0"/>
              <a:t>     1908 </a:t>
            </a:r>
            <a:r>
              <a:rPr lang="en-US" dirty="0"/>
              <a:t>               </a:t>
            </a:r>
            <a:r>
              <a:rPr lang="el-GR" dirty="0"/>
              <a:t>1988</a:t>
            </a:r>
          </a:p>
        </p:txBody>
      </p:sp>
      <p:pic>
        <p:nvPicPr>
          <p:cNvPr id="44035" name="Picture 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981200"/>
            <a:ext cx="3702050" cy="4114800"/>
          </a:xfrm>
        </p:spPr>
      </p:pic>
      <p:pic>
        <p:nvPicPr>
          <p:cNvPr id="44036" name="Picture 6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8550" y="1981200"/>
            <a:ext cx="370205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667000"/>
            <a:ext cx="33650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https://slideplayer.gr/slide/13726007/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04" r="4164" b="7068"/>
          <a:stretch/>
        </p:blipFill>
        <p:spPr>
          <a:xfrm>
            <a:off x="228600" y="105181"/>
            <a:ext cx="3312747" cy="2484560"/>
          </a:xfrm>
          <a:prstGeom prst="rect">
            <a:avLst/>
          </a:prstGeom>
        </p:spPr>
      </p:pic>
      <p:pic>
        <p:nvPicPr>
          <p:cNvPr id="4" name="Picture 2" descr="Σφαίρα ακτινοβολίας και στερεά γωνί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27" y="2458464"/>
            <a:ext cx="48768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20515" y="6233924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http://ap.physics.uoc.gr/theory/ch1/node4.html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28399" y="810312"/>
                <a:ext cx="1404936" cy="71314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prstClr val="white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num>
                      <m:den>
                        <m:sSup>
                          <m:sSupPr>
                            <m:ctrlPr>
                              <a:rPr lang="el-GR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399" y="810312"/>
                <a:ext cx="1404936" cy="7131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5486400" y="1220654"/>
            <a:ext cx="131884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04606" y="742583"/>
                <a:ext cx="1047338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l-G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606" y="742583"/>
                <a:ext cx="104733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145212" y="932260"/>
            <a:ext cx="13129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1 </a:t>
            </a:r>
            <a:r>
              <a:rPr lang="en-US" dirty="0" err="1">
                <a:solidFill>
                  <a:prstClr val="black"/>
                </a:solidFill>
              </a:rPr>
              <a:t>sterad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i="1" dirty="0">
                <a:solidFill>
                  <a:prstClr val="black"/>
                </a:solidFill>
              </a:rPr>
              <a:t>(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i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566" y="3385448"/>
            <a:ext cx="2429255" cy="430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200" dirty="0">
                <a:solidFill>
                  <a:prstClr val="black"/>
                </a:solidFill>
              </a:rPr>
              <a:t>Σε πολικές συν/νες: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68951" y="3005554"/>
            <a:ext cx="51007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618026" y="3347788"/>
            <a:ext cx="1250925" cy="7687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01950" y="4110444"/>
                <a:ext cx="2269789" cy="631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Calibri"/>
                  </a:rPr>
                  <a:t>d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𝑅𝑑</m:t>
                        </m:r>
                        <m: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∙(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𝑟𝑑</m:t>
                        </m:r>
                        <m: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l-G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0" y="4110444"/>
                <a:ext cx="2269789" cy="631968"/>
              </a:xfrm>
              <a:prstGeom prst="rect">
                <a:avLst/>
              </a:prstGeom>
              <a:blipFill rotWithShape="0">
                <a:blip r:embed="rId6"/>
                <a:stretch>
                  <a:fillRect l="-4021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59278" y="4876800"/>
                <a:ext cx="2774734" cy="631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Calibri"/>
                  </a:rPr>
                  <a:t>d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𝑅𝑑</m:t>
                        </m:r>
                        <m: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∙(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𝑅𝑠𝑖𝑛</m:t>
                        </m:r>
                        <m: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l-GR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78" y="4876800"/>
                <a:ext cx="2774734" cy="631968"/>
              </a:xfrm>
              <a:prstGeom prst="rect">
                <a:avLst/>
              </a:prstGeom>
              <a:blipFill rotWithShape="0">
                <a:blip r:embed="rId7"/>
                <a:stretch>
                  <a:fillRect l="-3289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01950" y="5811431"/>
                <a:ext cx="2554545" cy="46166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l-G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l-G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l-G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0" y="5811431"/>
                <a:ext cx="2554545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33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/>
              <a:t>Ο πλανήτης Γη τη νύκτα</a:t>
            </a: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l-GR" dirty="0"/>
              <a:t>Η Ευρώπη την νύκτα</a:t>
            </a:r>
          </a:p>
        </p:txBody>
      </p:sp>
      <p:pic>
        <p:nvPicPr>
          <p:cNvPr id="46083" name="Picture 2" descr="C:\Users\ARAVANTINOS\Desktop\noc_europa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916113"/>
            <a:ext cx="5670550" cy="4702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l-GR" dirty="0"/>
              <a:t/>
            </a:r>
            <a:br>
              <a:rPr lang="el-GR" dirty="0"/>
            </a:br>
            <a:r>
              <a:rPr lang="el-GR" dirty="0"/>
              <a:t>Συνέπειες</a:t>
            </a:r>
            <a:br>
              <a:rPr lang="el-GR" dirty="0"/>
            </a:br>
            <a:r>
              <a:rPr lang="el-GR" dirty="0"/>
              <a:t>Οπτικής «μόλυνσης»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400550"/>
          </a:xfrm>
        </p:spPr>
        <p:txBody>
          <a:bodyPr/>
          <a:lstStyle/>
          <a:p>
            <a:pPr>
              <a:defRPr/>
            </a:pPr>
            <a:r>
              <a:rPr lang="el-GR" sz="2800" dirty="0"/>
              <a:t>Μόλυνση στο περιβάλλον των σταθμών παραγωγής.</a:t>
            </a:r>
          </a:p>
          <a:p>
            <a:pPr>
              <a:defRPr/>
            </a:pPr>
            <a:r>
              <a:rPr lang="el-GR" sz="2800" dirty="0"/>
              <a:t>Οικονομία στη κατανάλωση του καυσίμου.</a:t>
            </a:r>
          </a:p>
          <a:p>
            <a:pPr>
              <a:defRPr/>
            </a:pPr>
            <a:r>
              <a:rPr lang="el-GR" sz="2800" dirty="0"/>
              <a:t>Οικολογία (θαλάσσιες χελώνες, φυλλοβόλα δένδρα, αποδημητικά πτηνά κ.α.).</a:t>
            </a:r>
          </a:p>
          <a:p>
            <a:pPr>
              <a:defRPr/>
            </a:pPr>
            <a:r>
              <a:rPr lang="el-GR" sz="2800" dirty="0"/>
              <a:t>Ανθρώπινος οργανισμός (έκλυση ορμόνης, οιστρογόνα).</a:t>
            </a:r>
          </a:p>
          <a:p>
            <a:pPr>
              <a:defRPr/>
            </a:pPr>
            <a:r>
              <a:rPr lang="el-GR" sz="2800" dirty="0"/>
              <a:t>Αύξηση της μέσης θερμοκρασίας στην επιφάνεια της γης.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l-GR" sz="4400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l-GR" sz="4400" dirty="0"/>
              <a:t>Ευχαριστώ πολύ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l-GR" sz="4400" dirty="0"/>
              <a:t> για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l-GR" sz="4400" dirty="0"/>
              <a:t>την προσοχή σας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15888"/>
            <a:ext cx="7826375" cy="14414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0" dirty="0"/>
              <a:t/>
            </a:r>
            <a:br>
              <a:rPr lang="en-US" sz="2800" b="0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el-GR" sz="2800" b="0" dirty="0"/>
              <a:t>ΦΩΤΕΙΝΗ  ΡΟΗ  ή  ΦΩΤΕΙΝΗ  ΙΣΧΥΣ</a:t>
            </a:r>
            <a:br>
              <a:rPr lang="el-GR" sz="2800" b="0" dirty="0"/>
            </a:br>
            <a:r>
              <a:rPr lang="el-GR" sz="2800" b="0" dirty="0"/>
              <a:t>Φ = </a:t>
            </a:r>
            <a:r>
              <a:rPr lang="en-US" sz="2800" b="0" dirty="0" err="1"/>
              <a:t>dE</a:t>
            </a:r>
            <a:r>
              <a:rPr lang="en-US" sz="2800" b="0" dirty="0"/>
              <a:t> / dt</a:t>
            </a:r>
            <a:r>
              <a:rPr lang="el-GR" sz="2800" b="0" dirty="0"/>
              <a:t>, μονάδες : </a:t>
            </a:r>
            <a:r>
              <a:rPr lang="en-US" sz="2800" b="0" dirty="0"/>
              <a:t>Lumen (</a:t>
            </a:r>
            <a:r>
              <a:rPr lang="en-US" sz="2800" b="0" dirty="0" err="1"/>
              <a:t>Lm</a:t>
            </a:r>
            <a:r>
              <a:rPr lang="en-US" sz="2800" b="0" dirty="0"/>
              <a:t>) </a:t>
            </a:r>
            <a:r>
              <a:rPr lang="el-GR" sz="2800" b="0" dirty="0"/>
              <a:t>ή </a:t>
            </a:r>
            <a:r>
              <a:rPr lang="en-US" sz="2800" b="0" dirty="0"/>
              <a:t> Watt (W)</a:t>
            </a:r>
            <a:br>
              <a:rPr lang="en-US" sz="2800" b="0" dirty="0"/>
            </a:br>
            <a:endParaRPr lang="el-GR" sz="2800" b="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276475"/>
            <a:ext cx="7543800" cy="36004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dirty="0"/>
              <a:t>Ελάχιστη φωτεινή ροή από σημειακή πηγή προκειμένου να γίνει αντιληπτή από τον ανθρώπινο οφθαλμό :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dirty="0"/>
              <a:t>Φ = 4 </a:t>
            </a:r>
            <a:r>
              <a:rPr lang="en-US" dirty="0"/>
              <a:t>x 10 </a:t>
            </a:r>
            <a:r>
              <a:rPr lang="en-US" baseline="30000" dirty="0"/>
              <a:t>-13</a:t>
            </a:r>
            <a:r>
              <a:rPr lang="en-US" dirty="0"/>
              <a:t> </a:t>
            </a:r>
            <a:r>
              <a:rPr lang="en-US" dirty="0" err="1"/>
              <a:t>Lm</a:t>
            </a: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dirty="0"/>
              <a:t>ή ~ 200 πράσινα φωτόνια / </a:t>
            </a:r>
            <a:r>
              <a:rPr lang="en-US" dirty="0"/>
              <a:t>sec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(6 x 10 </a:t>
            </a:r>
            <a:r>
              <a:rPr lang="en-US" baseline="30000" dirty="0"/>
              <a:t>-15</a:t>
            </a:r>
            <a:r>
              <a:rPr lang="en-US" dirty="0"/>
              <a:t> W)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567612" cy="15113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2800" b="0" dirty="0"/>
              <a:t/>
            </a:r>
            <a:br>
              <a:rPr lang="el-GR" sz="2800" b="0" dirty="0"/>
            </a:br>
            <a:r>
              <a:rPr lang="el-GR" sz="2800" b="0" dirty="0"/>
              <a:t>ΦΩΤΟΒΟΛΙΑ ή ΕΝΤΑΣΗ ΦΩΤΕΙΝΗΣ ΠΗΓΗΣ</a:t>
            </a:r>
            <a:br>
              <a:rPr lang="el-GR" sz="2800" b="0" dirty="0"/>
            </a:br>
            <a:r>
              <a:rPr lang="en-US" sz="2800" b="0" dirty="0"/>
              <a:t>I = d</a:t>
            </a:r>
            <a:r>
              <a:rPr lang="el-GR" sz="2800" b="0" dirty="0"/>
              <a:t>Φ / </a:t>
            </a:r>
            <a:r>
              <a:rPr lang="en-US" sz="2800" b="0" dirty="0"/>
              <a:t>d</a:t>
            </a:r>
            <a:r>
              <a:rPr lang="el-GR" sz="2800" b="0" dirty="0"/>
              <a:t>Ω,  μονάδες : </a:t>
            </a:r>
            <a:r>
              <a:rPr lang="en-US" sz="2800" b="0" dirty="0"/>
              <a:t>Cd </a:t>
            </a:r>
            <a:r>
              <a:rPr lang="el-GR" sz="2800" b="0" dirty="0"/>
              <a:t>ή </a:t>
            </a:r>
            <a:r>
              <a:rPr lang="en-US" sz="2800" b="0" dirty="0"/>
              <a:t>W / Sr</a:t>
            </a:r>
            <a:br>
              <a:rPr lang="en-US" sz="2800" b="0" dirty="0"/>
            </a:br>
            <a:endParaRPr lang="el-GR" sz="2800" b="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89138"/>
            <a:ext cx="8243887" cy="41068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dirty="0"/>
              <a:t>Φωτοβολία ή ένταση τεχνητών</a:t>
            </a:r>
            <a:r>
              <a:rPr lang="en-US" dirty="0"/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dirty="0"/>
              <a:t>φωτεινών πηγών :</a:t>
            </a:r>
            <a:endParaRPr lang="en-US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dirty="0"/>
              <a:t>Λαμπτήρας πυρακτώσεως (100</a:t>
            </a:r>
            <a:r>
              <a:rPr lang="en-US" dirty="0"/>
              <a:t>W) :</a:t>
            </a:r>
            <a:r>
              <a:rPr lang="el-GR" dirty="0"/>
              <a:t> </a:t>
            </a:r>
            <a:r>
              <a:rPr lang="en-US" dirty="0"/>
              <a:t>130Cd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dirty="0"/>
              <a:t>Διαφημιστικός προβολέας :</a:t>
            </a:r>
            <a:r>
              <a:rPr lang="en-US" dirty="0"/>
              <a:t> </a:t>
            </a:r>
            <a:r>
              <a:rPr lang="el-GR" dirty="0"/>
              <a:t>800</a:t>
            </a:r>
            <a:r>
              <a:rPr lang="en-US" dirty="0"/>
              <a:t> Cd</a:t>
            </a:r>
            <a:endParaRPr lang="el-GR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dirty="0"/>
              <a:t>Προβολέας αυτοκινήτου :</a:t>
            </a:r>
            <a:r>
              <a:rPr lang="el-GR" dirty="0" smtClean="0"/>
              <a:t>10</a:t>
            </a:r>
            <a:r>
              <a:rPr lang="en-US" dirty="0" smtClean="0"/>
              <a:t> </a:t>
            </a:r>
            <a:r>
              <a:rPr lang="el-GR" dirty="0" smtClean="0"/>
              <a:t>000</a:t>
            </a:r>
            <a:r>
              <a:rPr lang="en-US" dirty="0" smtClean="0"/>
              <a:t> </a:t>
            </a:r>
            <a:r>
              <a:rPr lang="en-US" dirty="0"/>
              <a:t>Cd</a:t>
            </a:r>
            <a:endParaRPr lang="el-GR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dirty="0"/>
              <a:t>Ναυτικός φάρος :</a:t>
            </a:r>
            <a:r>
              <a:rPr lang="en-US" dirty="0" smtClean="0"/>
              <a:t>1 </a:t>
            </a:r>
            <a:r>
              <a:rPr lang="el-GR" dirty="0" smtClean="0"/>
              <a:t>500</a:t>
            </a:r>
            <a:r>
              <a:rPr lang="en-US" dirty="0" smtClean="0"/>
              <a:t> </a:t>
            </a:r>
            <a:r>
              <a:rPr lang="el-GR" dirty="0" smtClean="0"/>
              <a:t>000</a:t>
            </a:r>
            <a:r>
              <a:rPr lang="en-US" dirty="0" smtClean="0"/>
              <a:t> </a:t>
            </a:r>
            <a:r>
              <a:rPr lang="en-US" dirty="0"/>
              <a:t>Cd</a:t>
            </a:r>
            <a:r>
              <a:rPr lang="el-GR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layer.slideplayer.gr/85/13726007/slides/slide_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21875" r="4720"/>
          <a:stretch/>
        </p:blipFill>
        <p:spPr bwMode="auto">
          <a:xfrm>
            <a:off x="1066800" y="1845638"/>
            <a:ext cx="6619826" cy="41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0" y="6109184"/>
            <a:ext cx="3773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https://slideplayer.gr/slide/13726007/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30816"/>
            <a:ext cx="579120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00" b="1" dirty="0">
                <a:solidFill>
                  <a:prstClr val="black"/>
                </a:solidFill>
              </a:rPr>
              <a:t>Η φωτοβολία εξαρτάται από τη δ/ση προς την οποία κατευθύνεται η </a:t>
            </a:r>
            <a:r>
              <a:rPr lang="en-US" sz="2800" b="1" dirty="0">
                <a:solidFill>
                  <a:prstClr val="black"/>
                </a:solidFill>
              </a:rPr>
              <a:t>d</a:t>
            </a:r>
            <a:r>
              <a:rPr lang="el-GR" sz="2800" b="1" dirty="0">
                <a:solidFill>
                  <a:prstClr val="black"/>
                </a:solidFill>
              </a:rPr>
              <a:t>Ω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6893" y="454391"/>
            <a:ext cx="15376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Ι=Ι(θ)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35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71" y="1901265"/>
            <a:ext cx="4642029" cy="350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5791200"/>
            <a:ext cx="4619625" cy="917806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303754" y="688561"/>
            <a:ext cx="438254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00" b="1" dirty="0">
                <a:solidFill>
                  <a:prstClr val="black"/>
                </a:solidFill>
              </a:rPr>
              <a:t>Φωτεινότητα (Λαμπρότητα)</a:t>
            </a:r>
            <a:endParaRPr lang="en-US" sz="28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4234" y="1901265"/>
                <a:ext cx="3895810" cy="83362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𝛺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𝑑𝑆</m:t>
                          </m:r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𝜎𝜐𝜈𝜃</m:t>
                          </m:r>
                        </m:den>
                      </m:f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𝜤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𝒅𝑺</m:t>
                          </m:r>
                          <m: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𝝈𝝊𝝂𝜽</m:t>
                          </m:r>
                        </m:den>
                      </m:f>
                    </m:oMath>
                  </m:oMathPara>
                </a14:m>
                <a:endParaRPr lang="en-US" sz="2400" b="1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34" y="1901265"/>
                <a:ext cx="3895810" cy="83362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591300" y="722992"/>
            <a:ext cx="128592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00" b="1" dirty="0">
                <a:solidFill>
                  <a:prstClr val="black"/>
                </a:solidFill>
              </a:rPr>
              <a:t>1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cd/m</a:t>
            </a:r>
            <a:r>
              <a:rPr lang="en-US" sz="2800" b="1" i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i="1" baseline="30000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53000" y="950171"/>
            <a:ext cx="1371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824" y="3438038"/>
                <a:ext cx="4391551" cy="221599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800" b="1" dirty="0">
                    <a:solidFill>
                      <a:srgbClr val="0070C0"/>
                    </a:solidFill>
                  </a:rPr>
                  <a:t>Νόμος του </a:t>
                </a:r>
                <a:r>
                  <a:rPr lang="en-US" sz="2800" b="1" dirty="0">
                    <a:solidFill>
                      <a:srgbClr val="0070C0"/>
                    </a:solidFill>
                  </a:rPr>
                  <a:t>Lambert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200" dirty="0">
                    <a:solidFill>
                      <a:prstClr val="black"/>
                    </a:solidFill>
                  </a:rPr>
                  <a:t>Η λαμπρότητα φωτοβολούσας επιφάνειας </a:t>
                </a:r>
                <a:r>
                  <a:rPr lang="el-GR" sz="2200" u="sng" dirty="0">
                    <a:solidFill>
                      <a:prstClr val="black"/>
                    </a:solidFill>
                  </a:rPr>
                  <a:t>δεν εξαρτάται</a:t>
                </a:r>
                <a:r>
                  <a:rPr lang="el-GR" sz="2200" dirty="0">
                    <a:solidFill>
                      <a:prstClr val="black"/>
                    </a:solidFill>
                  </a:rPr>
                  <a:t> από τη δ/ση παρατήρησης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200" dirty="0">
                    <a:solidFill>
                      <a:prstClr val="black"/>
                    </a:solidFill>
                  </a:rPr>
                  <a:t>Η φωτοβολία </a:t>
                </a:r>
                <a14:m>
                  <m:oMath xmlns:m="http://schemas.openxmlformats.org/officeDocument/2006/math">
                    <m:r>
                      <a:rPr lang="el-GR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𝜤</m:t>
                    </m:r>
                  </m:oMath>
                </a14:m>
                <a:r>
                  <a:rPr lang="el-GR" sz="2200" dirty="0">
                    <a:solidFill>
                      <a:prstClr val="black"/>
                    </a:solidFill>
                  </a:rPr>
                  <a:t> γίνεται </a:t>
                </a:r>
                <a:r>
                  <a:rPr lang="el-GR" sz="2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μέγιστη</a:t>
                </a:r>
                <a:r>
                  <a:rPr lang="el-GR" sz="2200" dirty="0">
                    <a:solidFill>
                      <a:prstClr val="black"/>
                    </a:solidFill>
                  </a:rPr>
                  <a:t> κατά την </a:t>
                </a:r>
                <a:r>
                  <a:rPr lang="el-GR" sz="2200" b="1" dirty="0">
                    <a:solidFill>
                      <a:prstClr val="black"/>
                    </a:solidFill>
                  </a:rPr>
                  <a:t>κάθετη στην επιφάνεια δ/ση </a:t>
                </a:r>
                <a:endParaRPr lang="en-US" sz="22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24" y="3438038"/>
                <a:ext cx="4391551" cy="2215991"/>
              </a:xfrm>
              <a:prstGeom prst="rect">
                <a:avLst/>
              </a:prstGeom>
              <a:blipFill rotWithShape="0">
                <a:blip r:embed="rId5"/>
                <a:stretch>
                  <a:fillRect l="-2624" t="-2180" r="-1381" b="-4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81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Αναλαμπή">
  <a:themeElements>
    <a:clrScheme name="Αναλαμπή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Αναλαμπή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Αναλαμπή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8433</TotalTime>
  <Words>804</Words>
  <Application>Microsoft Office PowerPoint</Application>
  <PresentationFormat>On-screen Show (4:3)</PresentationFormat>
  <Paragraphs>181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Cambria Math</vt:lpstr>
      <vt:lpstr>Tahoma</vt:lpstr>
      <vt:lpstr>Times New Roman</vt:lpstr>
      <vt:lpstr>Wingdings</vt:lpstr>
      <vt:lpstr>Αναλαμπή</vt:lpstr>
      <vt:lpstr>Office Theme</vt:lpstr>
      <vt:lpstr>Θέμα του Office</vt:lpstr>
      <vt:lpstr>   Φωτογραφικές  Εφαρμογές στις Επιστήμες (ΦΩΤΕΠ)</vt:lpstr>
      <vt:lpstr>ΦΩΤΟΜΕΤΡΙΚΑ ΜΕΓΕΘΗ</vt:lpstr>
      <vt:lpstr>PowerPoint Presentation</vt:lpstr>
      <vt:lpstr>PowerPoint Presentation</vt:lpstr>
      <vt:lpstr>PowerPoint Presentation</vt:lpstr>
      <vt:lpstr>  ΦΩΤΕΙΝΗ  ΡΟΗ  ή  ΦΩΤΕΙΝΗ  ΙΣΧΥΣ Φ = dE / dt, μονάδες : Lumen (Lm) ή  Watt (W) </vt:lpstr>
      <vt:lpstr> ΦΩΤΟΒΟΛΙΑ ή ΕΝΤΑΣΗ ΦΩΤΕΙΝΗΣ ΠΗΓΗΣ I = dΦ / dΩ,  μονάδες : Cd ή W / Sr </vt:lpstr>
      <vt:lpstr>PowerPoint Presentation</vt:lpstr>
      <vt:lpstr>PowerPoint Presentation</vt:lpstr>
      <vt:lpstr>Συσχετισμοί φωτομετρικών μεγεθών στη διαδικασία της όρασης </vt:lpstr>
      <vt:lpstr>PowerPoint Presentation</vt:lpstr>
      <vt:lpstr>PowerPoint Presentation</vt:lpstr>
      <vt:lpstr> ΦΩΤΙΣΜΟΣ  ΕΠΙΦΑΝΕΙΑΣ B = dΦ / dS, μονάδες : Lux ή W / m 2  </vt:lpstr>
      <vt:lpstr> ΦΩΤΙΣΜΟΣ  ΕΠΙΦΑΝΕΙΑΣ B = dΦ / dS, μονάδες : Lux ή W / m 2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Πλάγιος Φωτισμός επιφάνειας  από σημειακή φωτεινή πηγή</vt:lpstr>
      <vt:lpstr>Κάθετος Φωτισμός επιφάνειας  από σημειακή φωτεινή πηγή</vt:lpstr>
      <vt:lpstr>Ισοφωτισμός επιφάνειας από δυο σημειακές πηγές  Ι1 και Ι2</vt:lpstr>
      <vt:lpstr>Ολική Φωτεινή ροή - Απόδοση</vt:lpstr>
      <vt:lpstr>Φωτεινές πηγές  Πυράκτωσης – Φθορισμού - Εκκένωσης</vt:lpstr>
      <vt:lpstr>Λυχνίες εκκένωσης</vt:lpstr>
      <vt:lpstr>Φωτεινές πηγές  LASER - LED</vt:lpstr>
      <vt:lpstr>Φάσματα   φωτεινών πηγών</vt:lpstr>
      <vt:lpstr>Φάσματα  πηγών</vt:lpstr>
      <vt:lpstr> Διαχρονική εξέλιξη τεχνητού φωτισμού</vt:lpstr>
      <vt:lpstr>Φωτιστικά σώματα - λαμπτήρες</vt:lpstr>
      <vt:lpstr>Λαμπτήρες πυρακτώσεως</vt:lpstr>
      <vt:lpstr>PowerPoint Presentation</vt:lpstr>
      <vt:lpstr>Λαμπτήρες φθορισμού</vt:lpstr>
      <vt:lpstr>Λαμπτήρες εκκένωσης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Φάσμα λαμπτήρα (Να)</vt:lpstr>
      <vt:lpstr>Άτομο Νατρίου (Να)</vt:lpstr>
      <vt:lpstr>PowerPoint Presentation</vt:lpstr>
      <vt:lpstr>Απόδοση  Φωτιστικών σωμάτων</vt:lpstr>
      <vt:lpstr>PowerPoint Presentation</vt:lpstr>
      <vt:lpstr>PowerPoint Presentation</vt:lpstr>
      <vt:lpstr>Φωτο ρύπανση</vt:lpstr>
      <vt:lpstr>Οπτική «μόλυνση»</vt:lpstr>
      <vt:lpstr>       Los Angeles (CA)      1908                1988</vt:lpstr>
      <vt:lpstr>Ο πλανήτης Γη τη νύκτα</vt:lpstr>
      <vt:lpstr>Η Ευρώπη την νύκτα</vt:lpstr>
      <vt:lpstr> Συνέπειες Οπτικής «μόλυνσης» </vt:lpstr>
      <vt:lpstr>PowerPoint Presentation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Εικόνας και Ήχου ΙΙ</dc:title>
  <dc:creator>user</dc:creator>
  <cp:lastModifiedBy>Microsoft account</cp:lastModifiedBy>
  <cp:revision>27</cp:revision>
  <dcterms:created xsi:type="dcterms:W3CDTF">2010-03-07T12:27:33Z</dcterms:created>
  <dcterms:modified xsi:type="dcterms:W3CDTF">2024-06-27T06:44:44Z</dcterms:modified>
</cp:coreProperties>
</file>