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579"/>
    <a:srgbClr val="FB5B66"/>
    <a:srgbClr val="DF899B"/>
    <a:srgbClr val="008000"/>
    <a:srgbClr val="FD7F4D"/>
    <a:srgbClr val="E9CF11"/>
    <a:srgbClr val="E6324C"/>
    <a:srgbClr val="0000FF"/>
    <a:srgbClr val="DEB952"/>
    <a:srgbClr val="82A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77369" autoAdjust="0"/>
  </p:normalViewPr>
  <p:slideViewPr>
    <p:cSldViewPr snapToGrid="0">
      <p:cViewPr varScale="1">
        <p:scale>
          <a:sx n="53" d="100"/>
          <a:sy n="53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A9728-4603-470F-8A89-D23B18F1C57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66FEE2E-1BEC-437E-9F7E-DCFB3CE90362}">
      <dgm:prSet phldrT="[Κείμενο]" custT="1"/>
      <dgm:spPr>
        <a:solidFill>
          <a:srgbClr val="DEB952"/>
        </a:solidFill>
      </dgm:spPr>
      <dgm:t>
        <a:bodyPr/>
        <a:lstStyle/>
        <a:p>
          <a:r>
            <a:rPr lang="el-GR" sz="2000" dirty="0" smtClean="0"/>
            <a:t>Συναισθήματα</a:t>
          </a:r>
          <a:endParaRPr lang="el-GR" sz="2000" dirty="0"/>
        </a:p>
      </dgm:t>
    </dgm:pt>
    <dgm:pt modelId="{46458DA4-9BBB-4667-AEEC-A982CB64CF63}" type="parTrans" cxnId="{99125F2A-2B19-47C4-B020-7F77E4D28232}">
      <dgm:prSet/>
      <dgm:spPr/>
      <dgm:t>
        <a:bodyPr/>
        <a:lstStyle/>
        <a:p>
          <a:endParaRPr lang="el-GR" sz="2000"/>
        </a:p>
      </dgm:t>
    </dgm:pt>
    <dgm:pt modelId="{B936411D-93A5-4AF6-A1E7-BB6F90443EBD}" type="sibTrans" cxnId="{99125F2A-2B19-47C4-B020-7F77E4D28232}">
      <dgm:prSet/>
      <dgm:spPr/>
      <dgm:t>
        <a:bodyPr/>
        <a:lstStyle/>
        <a:p>
          <a:endParaRPr lang="el-GR" sz="2000"/>
        </a:p>
      </dgm:t>
    </dgm:pt>
    <dgm:pt modelId="{774BE041-A2ED-4BF9-B9F9-FB9E8535A002}">
      <dgm:prSet phldrT="[Κείμενο]" custT="1"/>
      <dgm:spPr>
        <a:solidFill>
          <a:srgbClr val="82AE8E"/>
        </a:solidFill>
      </dgm:spPr>
      <dgm:t>
        <a:bodyPr/>
        <a:lstStyle/>
        <a:p>
          <a:r>
            <a:rPr lang="el-GR" sz="2000" dirty="0" smtClean="0"/>
            <a:t>Προσωπικότητα</a:t>
          </a:r>
          <a:endParaRPr lang="el-GR" sz="2000" dirty="0"/>
        </a:p>
      </dgm:t>
    </dgm:pt>
    <dgm:pt modelId="{022646C3-610B-42C1-85B5-AF4C802A5481}" type="parTrans" cxnId="{1B876853-4C3C-42A9-AF0D-9BFF1AA23B35}">
      <dgm:prSet/>
      <dgm:spPr/>
      <dgm:t>
        <a:bodyPr/>
        <a:lstStyle/>
        <a:p>
          <a:endParaRPr lang="el-GR" sz="2000"/>
        </a:p>
      </dgm:t>
    </dgm:pt>
    <dgm:pt modelId="{809A7209-5059-479F-AFEF-764DE71030E1}" type="sibTrans" cxnId="{1B876853-4C3C-42A9-AF0D-9BFF1AA23B35}">
      <dgm:prSet/>
      <dgm:spPr/>
      <dgm:t>
        <a:bodyPr/>
        <a:lstStyle/>
        <a:p>
          <a:endParaRPr lang="el-GR" sz="2000"/>
        </a:p>
      </dgm:t>
    </dgm:pt>
    <dgm:pt modelId="{6DFD4FC1-F949-44FC-81E7-62DE3EBE3D50}">
      <dgm:prSet phldrT="[Κείμενο]" custT="1"/>
      <dgm:spPr>
        <a:solidFill>
          <a:srgbClr val="714F33"/>
        </a:solidFill>
      </dgm:spPr>
      <dgm:t>
        <a:bodyPr/>
        <a:lstStyle/>
        <a:p>
          <a:r>
            <a:rPr lang="el-GR" sz="2000" dirty="0" smtClean="0"/>
            <a:t>Οφέλη Προϊόντος</a:t>
          </a:r>
          <a:endParaRPr lang="el-GR" sz="2000" dirty="0"/>
        </a:p>
      </dgm:t>
    </dgm:pt>
    <dgm:pt modelId="{F5CDCF1E-F274-4F4D-84FF-9AE08AB46B01}" type="parTrans" cxnId="{B216BB8C-950E-421F-A507-1A0777EC7EF7}">
      <dgm:prSet/>
      <dgm:spPr/>
      <dgm:t>
        <a:bodyPr/>
        <a:lstStyle/>
        <a:p>
          <a:endParaRPr lang="el-GR" sz="2000"/>
        </a:p>
      </dgm:t>
    </dgm:pt>
    <dgm:pt modelId="{F97BC180-2017-4817-B941-6804836E9DA5}" type="sibTrans" cxnId="{B216BB8C-950E-421F-A507-1A0777EC7EF7}">
      <dgm:prSet/>
      <dgm:spPr/>
      <dgm:t>
        <a:bodyPr/>
        <a:lstStyle/>
        <a:p>
          <a:endParaRPr lang="el-GR" sz="2000"/>
        </a:p>
      </dgm:t>
    </dgm:pt>
    <dgm:pt modelId="{3E0B1E3C-6284-4D61-A2D7-3F0483C4F863}" type="pres">
      <dgm:prSet presAssocID="{C70A9728-4603-470F-8A89-D23B18F1C57D}" presName="Name0" presStyleCnt="0">
        <dgm:presLayoutVars>
          <dgm:dir/>
          <dgm:animLvl val="lvl"/>
          <dgm:resizeHandles val="exact"/>
        </dgm:presLayoutVars>
      </dgm:prSet>
      <dgm:spPr/>
    </dgm:pt>
    <dgm:pt modelId="{01EE0E04-B9C7-4A11-828D-977A08FAFCB3}" type="pres">
      <dgm:prSet presAssocID="{466FEE2E-1BEC-437E-9F7E-DCFB3CE90362}" presName="Name8" presStyleCnt="0"/>
      <dgm:spPr/>
    </dgm:pt>
    <dgm:pt modelId="{71B6BC7E-517D-4BAE-AF8C-C6175DD220D4}" type="pres">
      <dgm:prSet presAssocID="{466FEE2E-1BEC-437E-9F7E-DCFB3CE90362}" presName="level" presStyleLbl="node1" presStyleIdx="0" presStyleCnt="3" custScaleY="149002" custLinFactNeighborY="102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A9781D-3BA2-4797-9E5C-77DA000D3019}" type="pres">
      <dgm:prSet presAssocID="{466FEE2E-1BEC-437E-9F7E-DCFB3CE903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3AF3FE-BCE0-40D3-8CB5-6FC996DA4343}" type="pres">
      <dgm:prSet presAssocID="{774BE041-A2ED-4BF9-B9F9-FB9E8535A002}" presName="Name8" presStyleCnt="0"/>
      <dgm:spPr/>
    </dgm:pt>
    <dgm:pt modelId="{7CAE568F-A41F-4E14-A174-1B5458833F0C}" type="pres">
      <dgm:prSet presAssocID="{774BE041-A2ED-4BF9-B9F9-FB9E8535A0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42A72A-0B8D-4A3C-8A48-4A9ED0572980}" type="pres">
      <dgm:prSet presAssocID="{774BE041-A2ED-4BF9-B9F9-FB9E8535A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E6785F-EB33-4611-940D-C140CF4DBC68}" type="pres">
      <dgm:prSet presAssocID="{6DFD4FC1-F949-44FC-81E7-62DE3EBE3D50}" presName="Name8" presStyleCnt="0"/>
      <dgm:spPr/>
    </dgm:pt>
    <dgm:pt modelId="{9FFD90DA-76B8-42F9-9274-6BF64DC94B46}" type="pres">
      <dgm:prSet presAssocID="{6DFD4FC1-F949-44FC-81E7-62DE3EBE3D5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56FB80-7027-433F-ABF3-072CE2753E9F}" type="pres">
      <dgm:prSet presAssocID="{6DFD4FC1-F949-44FC-81E7-62DE3EBE3D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9361DAE-A66D-4E57-88B3-3BA000C98896}" type="presOf" srcId="{6DFD4FC1-F949-44FC-81E7-62DE3EBE3D50}" destId="{A056FB80-7027-433F-ABF3-072CE2753E9F}" srcOrd="1" destOrd="0" presId="urn:microsoft.com/office/officeart/2005/8/layout/pyramid1"/>
    <dgm:cxn modelId="{D60A61F9-1CF1-4F1B-89AC-30D5B5E395FB}" type="presOf" srcId="{C70A9728-4603-470F-8A89-D23B18F1C57D}" destId="{3E0B1E3C-6284-4D61-A2D7-3F0483C4F863}" srcOrd="0" destOrd="0" presId="urn:microsoft.com/office/officeart/2005/8/layout/pyramid1"/>
    <dgm:cxn modelId="{B216BB8C-950E-421F-A507-1A0777EC7EF7}" srcId="{C70A9728-4603-470F-8A89-D23B18F1C57D}" destId="{6DFD4FC1-F949-44FC-81E7-62DE3EBE3D50}" srcOrd="2" destOrd="0" parTransId="{F5CDCF1E-F274-4F4D-84FF-9AE08AB46B01}" sibTransId="{F97BC180-2017-4817-B941-6804836E9DA5}"/>
    <dgm:cxn modelId="{AF0C4201-FFFF-43F4-A48F-BCD38FB25F23}" type="presOf" srcId="{466FEE2E-1BEC-437E-9F7E-DCFB3CE90362}" destId="{C1A9781D-3BA2-4797-9E5C-77DA000D3019}" srcOrd="1" destOrd="0" presId="urn:microsoft.com/office/officeart/2005/8/layout/pyramid1"/>
    <dgm:cxn modelId="{1B876853-4C3C-42A9-AF0D-9BFF1AA23B35}" srcId="{C70A9728-4603-470F-8A89-D23B18F1C57D}" destId="{774BE041-A2ED-4BF9-B9F9-FB9E8535A002}" srcOrd="1" destOrd="0" parTransId="{022646C3-610B-42C1-85B5-AF4C802A5481}" sibTransId="{809A7209-5059-479F-AFEF-764DE71030E1}"/>
    <dgm:cxn modelId="{B6CEC0BC-ABB2-4869-B0C5-8069A6580296}" type="presOf" srcId="{774BE041-A2ED-4BF9-B9F9-FB9E8535A002}" destId="{7CAE568F-A41F-4E14-A174-1B5458833F0C}" srcOrd="0" destOrd="0" presId="urn:microsoft.com/office/officeart/2005/8/layout/pyramid1"/>
    <dgm:cxn modelId="{6AD85916-2ABE-4287-8385-E147D968DE5E}" type="presOf" srcId="{774BE041-A2ED-4BF9-B9F9-FB9E8535A002}" destId="{9042A72A-0B8D-4A3C-8A48-4A9ED0572980}" srcOrd="1" destOrd="0" presId="urn:microsoft.com/office/officeart/2005/8/layout/pyramid1"/>
    <dgm:cxn modelId="{99125F2A-2B19-47C4-B020-7F77E4D28232}" srcId="{C70A9728-4603-470F-8A89-D23B18F1C57D}" destId="{466FEE2E-1BEC-437E-9F7E-DCFB3CE90362}" srcOrd="0" destOrd="0" parTransId="{46458DA4-9BBB-4667-AEEC-A982CB64CF63}" sibTransId="{B936411D-93A5-4AF6-A1E7-BB6F90443EBD}"/>
    <dgm:cxn modelId="{95ABC044-E52F-4152-BD07-A817EA60FEE1}" type="presOf" srcId="{466FEE2E-1BEC-437E-9F7E-DCFB3CE90362}" destId="{71B6BC7E-517D-4BAE-AF8C-C6175DD220D4}" srcOrd="0" destOrd="0" presId="urn:microsoft.com/office/officeart/2005/8/layout/pyramid1"/>
    <dgm:cxn modelId="{262D5F5F-5B6B-4D7D-8DA3-CC6D66BCDA5A}" type="presOf" srcId="{6DFD4FC1-F949-44FC-81E7-62DE3EBE3D50}" destId="{9FFD90DA-76B8-42F9-9274-6BF64DC94B46}" srcOrd="0" destOrd="0" presId="urn:microsoft.com/office/officeart/2005/8/layout/pyramid1"/>
    <dgm:cxn modelId="{BE13B8A0-DC44-4B2D-9DA0-31DEA6B51462}" type="presParOf" srcId="{3E0B1E3C-6284-4D61-A2D7-3F0483C4F863}" destId="{01EE0E04-B9C7-4A11-828D-977A08FAFCB3}" srcOrd="0" destOrd="0" presId="urn:microsoft.com/office/officeart/2005/8/layout/pyramid1"/>
    <dgm:cxn modelId="{4DA3A28B-E423-4ABF-AFB0-D9A0CC811B9D}" type="presParOf" srcId="{01EE0E04-B9C7-4A11-828D-977A08FAFCB3}" destId="{71B6BC7E-517D-4BAE-AF8C-C6175DD220D4}" srcOrd="0" destOrd="0" presId="urn:microsoft.com/office/officeart/2005/8/layout/pyramid1"/>
    <dgm:cxn modelId="{CCA2D1B9-9703-447D-9537-7EFB62AD1FD1}" type="presParOf" srcId="{01EE0E04-B9C7-4A11-828D-977A08FAFCB3}" destId="{C1A9781D-3BA2-4797-9E5C-77DA000D3019}" srcOrd="1" destOrd="0" presId="urn:microsoft.com/office/officeart/2005/8/layout/pyramid1"/>
    <dgm:cxn modelId="{A6614F47-4EF5-4CB3-84E2-D451A22F3AF4}" type="presParOf" srcId="{3E0B1E3C-6284-4D61-A2D7-3F0483C4F863}" destId="{983AF3FE-BCE0-40D3-8CB5-6FC996DA4343}" srcOrd="1" destOrd="0" presId="urn:microsoft.com/office/officeart/2005/8/layout/pyramid1"/>
    <dgm:cxn modelId="{EC75C492-D915-4613-B377-8E1C511513F9}" type="presParOf" srcId="{983AF3FE-BCE0-40D3-8CB5-6FC996DA4343}" destId="{7CAE568F-A41F-4E14-A174-1B5458833F0C}" srcOrd="0" destOrd="0" presId="urn:microsoft.com/office/officeart/2005/8/layout/pyramid1"/>
    <dgm:cxn modelId="{4CD13C8E-E696-40CA-9B88-35E4D554C2B3}" type="presParOf" srcId="{983AF3FE-BCE0-40D3-8CB5-6FC996DA4343}" destId="{9042A72A-0B8D-4A3C-8A48-4A9ED0572980}" srcOrd="1" destOrd="0" presId="urn:microsoft.com/office/officeart/2005/8/layout/pyramid1"/>
    <dgm:cxn modelId="{C1C17AF9-2EB8-4689-94A3-359AABE4440C}" type="presParOf" srcId="{3E0B1E3C-6284-4D61-A2D7-3F0483C4F863}" destId="{81E6785F-EB33-4611-940D-C140CF4DBC68}" srcOrd="2" destOrd="0" presId="urn:microsoft.com/office/officeart/2005/8/layout/pyramid1"/>
    <dgm:cxn modelId="{82DF1859-C914-4CC0-A585-86F4D23748F1}" type="presParOf" srcId="{81E6785F-EB33-4611-940D-C140CF4DBC68}" destId="{9FFD90DA-76B8-42F9-9274-6BF64DC94B46}" srcOrd="0" destOrd="0" presId="urn:microsoft.com/office/officeart/2005/8/layout/pyramid1"/>
    <dgm:cxn modelId="{12CC03E6-4808-41D1-B948-1C956B21E3B0}" type="presParOf" srcId="{81E6785F-EB33-4611-940D-C140CF4DBC68}" destId="{A056FB80-7027-433F-ABF3-072CE2753E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8DCE6-ECCC-4C1E-8D9F-69CDF6456D0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C462B5E-EA4E-4931-A5E6-775107417FBF}">
      <dgm:prSet phldrT="[Κείμενο]"/>
      <dgm:spPr/>
      <dgm:t>
        <a:bodyPr/>
        <a:lstStyle/>
        <a:p>
          <a:r>
            <a:rPr lang="el-GR" dirty="0" smtClean="0"/>
            <a:t>Οπτικό (βίντεο)</a:t>
          </a:r>
          <a:endParaRPr lang="el-GR" dirty="0"/>
        </a:p>
      </dgm:t>
    </dgm:pt>
    <dgm:pt modelId="{48B32843-B65F-4706-BE3C-DED619A37B2E}" type="parTrans" cxnId="{827DF178-8D0C-4675-AAA2-F87F10CE58E8}">
      <dgm:prSet/>
      <dgm:spPr/>
      <dgm:t>
        <a:bodyPr/>
        <a:lstStyle/>
        <a:p>
          <a:endParaRPr lang="el-GR"/>
        </a:p>
      </dgm:t>
    </dgm:pt>
    <dgm:pt modelId="{9E548D2A-E5D8-4321-AA58-B1D4622D78D6}" type="sibTrans" cxnId="{827DF178-8D0C-4675-AAA2-F87F10CE58E8}">
      <dgm:prSet/>
      <dgm:spPr/>
      <dgm:t>
        <a:bodyPr/>
        <a:lstStyle/>
        <a:p>
          <a:endParaRPr lang="el-GR"/>
        </a:p>
      </dgm:t>
    </dgm:pt>
    <dgm:pt modelId="{7DD3C4AF-F45F-4818-9D9B-C385524B25BA}">
      <dgm:prSet phldrT="[Κείμενο]" custT="1"/>
      <dgm:spPr/>
      <dgm:t>
        <a:bodyPr/>
        <a:lstStyle/>
        <a:p>
          <a:r>
            <a:rPr lang="el-GR" sz="1800" dirty="0" smtClean="0"/>
            <a:t>Στοιχεία : Προϊόν, πρωταγωνιστής, σκηνές δράσης, </a:t>
          </a:r>
          <a:r>
            <a:rPr lang="el-GR" sz="1800" dirty="0" err="1" smtClean="0"/>
            <a:t>κλπ</a:t>
          </a:r>
          <a:endParaRPr lang="el-GR" sz="1800" dirty="0" smtClean="0"/>
        </a:p>
        <a:p>
          <a:r>
            <a:rPr lang="el-GR" sz="1800" dirty="0" smtClean="0"/>
            <a:t>Παράγοντες : Φωτισμός, γραφικά, χρώμα, σύμβολα, </a:t>
          </a:r>
          <a:r>
            <a:rPr lang="el-GR" sz="1800" dirty="0" err="1" smtClean="0"/>
            <a:t>κλπ</a:t>
          </a:r>
          <a:endParaRPr lang="el-GR" sz="1800" dirty="0"/>
        </a:p>
      </dgm:t>
    </dgm:pt>
    <dgm:pt modelId="{0694DD2E-6DF2-4781-995A-EA29871A9142}" type="parTrans" cxnId="{7611D035-0182-4C8A-B28B-851720C31396}">
      <dgm:prSet/>
      <dgm:spPr/>
      <dgm:t>
        <a:bodyPr/>
        <a:lstStyle/>
        <a:p>
          <a:endParaRPr lang="el-GR"/>
        </a:p>
      </dgm:t>
    </dgm:pt>
    <dgm:pt modelId="{8012C56B-A60D-437F-92AA-3E5D858DED89}" type="sibTrans" cxnId="{7611D035-0182-4C8A-B28B-851720C31396}">
      <dgm:prSet/>
      <dgm:spPr/>
      <dgm:t>
        <a:bodyPr/>
        <a:lstStyle/>
        <a:p>
          <a:endParaRPr lang="el-GR"/>
        </a:p>
      </dgm:t>
    </dgm:pt>
    <dgm:pt modelId="{233C69DC-5BC6-4CE2-9EF9-9D11F996FB3C}">
      <dgm:prSet phldrT="[Κείμενο]"/>
      <dgm:spPr/>
      <dgm:t>
        <a:bodyPr/>
        <a:lstStyle/>
        <a:p>
          <a:r>
            <a:rPr lang="el-GR" dirty="0" smtClean="0"/>
            <a:t>Ακουστικό (</a:t>
          </a:r>
          <a:r>
            <a:rPr lang="el-GR" dirty="0" err="1" smtClean="0"/>
            <a:t>Ηχος</a:t>
          </a:r>
          <a:r>
            <a:rPr lang="el-GR" dirty="0" smtClean="0"/>
            <a:t>)</a:t>
          </a:r>
          <a:endParaRPr lang="el-GR" dirty="0"/>
        </a:p>
      </dgm:t>
    </dgm:pt>
    <dgm:pt modelId="{8585D1B2-3B38-4CE9-BBA0-FEC6ABA5D828}" type="parTrans" cxnId="{D87E556B-1E7C-4F5D-B619-CD796BD1CCDC}">
      <dgm:prSet/>
      <dgm:spPr/>
      <dgm:t>
        <a:bodyPr/>
        <a:lstStyle/>
        <a:p>
          <a:endParaRPr lang="el-GR"/>
        </a:p>
      </dgm:t>
    </dgm:pt>
    <dgm:pt modelId="{25C543DD-BFDF-40AA-9C7C-770E37C94D8B}" type="sibTrans" cxnId="{D87E556B-1E7C-4F5D-B619-CD796BD1CCDC}">
      <dgm:prSet/>
      <dgm:spPr/>
      <dgm:t>
        <a:bodyPr/>
        <a:lstStyle/>
        <a:p>
          <a:endParaRPr lang="el-GR"/>
        </a:p>
      </dgm:t>
    </dgm:pt>
    <dgm:pt modelId="{C5D5AABF-9FA2-4DC2-9FAD-2056C853FCC0}">
      <dgm:prSet phldrT="[Κείμενο]" custT="1"/>
      <dgm:spPr/>
      <dgm:t>
        <a:bodyPr/>
        <a:lstStyle/>
        <a:p>
          <a:r>
            <a:rPr lang="el-GR" sz="1800" dirty="0" smtClean="0"/>
            <a:t>Φωνές </a:t>
          </a:r>
          <a:r>
            <a:rPr lang="en-US" sz="1800" dirty="0" smtClean="0"/>
            <a:t>(voiceover)</a:t>
          </a:r>
          <a:endParaRPr lang="el-GR" sz="1800" dirty="0" smtClean="0"/>
        </a:p>
        <a:p>
          <a:r>
            <a:rPr lang="el-GR" sz="1800" dirty="0" smtClean="0"/>
            <a:t>Μουσική</a:t>
          </a:r>
          <a:r>
            <a:rPr lang="en-US" sz="1800" dirty="0" smtClean="0"/>
            <a:t> (</a:t>
          </a:r>
          <a:r>
            <a:rPr lang="en-US" sz="1800" dirty="0" err="1" smtClean="0"/>
            <a:t>needledrop</a:t>
          </a:r>
          <a:r>
            <a:rPr lang="en-US" sz="1800" dirty="0" smtClean="0"/>
            <a:t>)</a:t>
          </a:r>
          <a:endParaRPr lang="el-GR" sz="1800" dirty="0" smtClean="0"/>
        </a:p>
        <a:p>
          <a:r>
            <a:rPr lang="el-GR" sz="1800" dirty="0" smtClean="0"/>
            <a:t>Ηχητικά εφέ</a:t>
          </a:r>
          <a:endParaRPr lang="el-GR" sz="1800" dirty="0"/>
        </a:p>
      </dgm:t>
    </dgm:pt>
    <dgm:pt modelId="{940C8022-EE42-4FF7-B977-4A2FEE279CA4}" type="parTrans" cxnId="{FB3413AF-44F3-4EEE-A2F2-31824A63B070}">
      <dgm:prSet/>
      <dgm:spPr/>
      <dgm:t>
        <a:bodyPr/>
        <a:lstStyle/>
        <a:p>
          <a:endParaRPr lang="el-GR"/>
        </a:p>
      </dgm:t>
    </dgm:pt>
    <dgm:pt modelId="{DCE335D7-52F6-466B-9142-F2191BA18C9C}" type="sibTrans" cxnId="{FB3413AF-44F3-4EEE-A2F2-31824A63B070}">
      <dgm:prSet/>
      <dgm:spPr/>
      <dgm:t>
        <a:bodyPr/>
        <a:lstStyle/>
        <a:p>
          <a:endParaRPr lang="el-GR"/>
        </a:p>
      </dgm:t>
    </dgm:pt>
    <dgm:pt modelId="{29D21327-AAE1-48DA-92A0-7B79EF33A7DF}" type="pres">
      <dgm:prSet presAssocID="{7438DCE6-ECCC-4C1E-8D9F-69CDF6456D01}" presName="Name0" presStyleCnt="0">
        <dgm:presLayoutVars>
          <dgm:dir/>
        </dgm:presLayoutVars>
      </dgm:prSet>
      <dgm:spPr/>
      <dgm:t>
        <a:bodyPr/>
        <a:lstStyle/>
        <a:p>
          <a:endParaRPr lang="el-GR"/>
        </a:p>
      </dgm:t>
    </dgm:pt>
    <dgm:pt modelId="{F8169B07-7B42-4DAB-B9C1-E0F93948B367}" type="pres">
      <dgm:prSet presAssocID="{3C462B5E-EA4E-4931-A5E6-775107417FBF}" presName="withChildren" presStyleCnt="0"/>
      <dgm:spPr/>
    </dgm:pt>
    <dgm:pt modelId="{0E7FB7AD-FE99-43F8-B1C9-0B8CD1001F14}" type="pres">
      <dgm:prSet presAssocID="{3C462B5E-EA4E-4931-A5E6-775107417FBF}" presName="bigCircle" presStyleLbl="vennNode1" presStyleIdx="0" presStyleCnt="4" custScaleX="193595" custScaleY="85463" custLinFactX="-26717" custLinFactNeighborX="-100000" custLinFactNeighborY="19487"/>
      <dgm:spPr>
        <a:solidFill>
          <a:srgbClr val="F78579">
            <a:alpha val="49804"/>
          </a:srgbClr>
        </a:solidFill>
      </dgm:spPr>
    </dgm:pt>
    <dgm:pt modelId="{2F5DFD7C-D863-4579-9307-5745C052CEBC}" type="pres">
      <dgm:prSet presAssocID="{3C462B5E-EA4E-4931-A5E6-775107417FBF}" presName="medCircle" presStyleLbl="vennNode1" presStyleIdx="1" presStyleCnt="4" custScaleX="500542" custScaleY="62645" custLinFactX="-200000" custLinFactNeighborX="-235630" custLinFactNeighborY="-6160"/>
      <dgm:spPr>
        <a:noFill/>
      </dgm:spPr>
    </dgm:pt>
    <dgm:pt modelId="{C19EFC22-7686-4FA3-BD51-87AADDFB634E}" type="pres">
      <dgm:prSet presAssocID="{3C462B5E-EA4E-4931-A5E6-775107417FBF}" presName="txLvl1" presStyleLbl="revTx" presStyleIdx="0" presStyleCnt="4" custLinFactX="-43235" custLinFactNeighborX="-100000" custLinFactNeighborY="16652"/>
      <dgm:spPr/>
      <dgm:t>
        <a:bodyPr/>
        <a:lstStyle/>
        <a:p>
          <a:endParaRPr lang="el-GR"/>
        </a:p>
      </dgm:t>
    </dgm:pt>
    <dgm:pt modelId="{0C4758BC-EE45-435E-B34C-72A41C1D1F77}" type="pres">
      <dgm:prSet presAssocID="{3C462B5E-EA4E-4931-A5E6-775107417FBF}" presName="lin" presStyleCnt="0"/>
      <dgm:spPr/>
    </dgm:pt>
    <dgm:pt modelId="{2E416A7B-58E8-4473-B294-1683E2FF8E4D}" type="pres">
      <dgm:prSet presAssocID="{7DD3C4AF-F45F-4818-9D9B-C385524B25BA}" presName="txLvl2" presStyleLbl="revTx" presStyleIdx="1" presStyleCnt="4" custScaleX="110721" custScaleY="505538" custLinFactX="-15964" custLinFactY="92290" custLinFactNeighborX="-100000" custLinFactNeighborY="100000"/>
      <dgm:spPr/>
      <dgm:t>
        <a:bodyPr/>
        <a:lstStyle/>
        <a:p>
          <a:endParaRPr lang="el-GR"/>
        </a:p>
      </dgm:t>
    </dgm:pt>
    <dgm:pt modelId="{E721A908-23BD-47CF-AAC4-EE95CA8C560E}" type="pres">
      <dgm:prSet presAssocID="{3C462B5E-EA4E-4931-A5E6-775107417FBF}" presName="overlap" presStyleCnt="0"/>
      <dgm:spPr/>
    </dgm:pt>
    <dgm:pt modelId="{8E722345-DEFC-4A0E-96A2-A71835482B4A}" type="pres">
      <dgm:prSet presAssocID="{233C69DC-5BC6-4CE2-9EF9-9D11F996FB3C}" presName="withChildren" presStyleCnt="0"/>
      <dgm:spPr/>
    </dgm:pt>
    <dgm:pt modelId="{5109C02C-A3F0-4BA9-812A-06C34CC495D2}" type="pres">
      <dgm:prSet presAssocID="{233C69DC-5BC6-4CE2-9EF9-9D11F996FB3C}" presName="bigCircle" presStyleLbl="vennNode1" presStyleIdx="2" presStyleCnt="4" custScaleX="158796" custScaleY="121583" custLinFactNeighborX="78514" custLinFactNeighborY="-3817"/>
      <dgm:spPr/>
    </dgm:pt>
    <dgm:pt modelId="{91287741-ACFA-4D41-893E-652AB86387A9}" type="pres">
      <dgm:prSet presAssocID="{233C69DC-5BC6-4CE2-9EF9-9D11F996FB3C}" presName="medCircle" presStyleLbl="vennNode1" presStyleIdx="3" presStyleCnt="4"/>
      <dgm:spPr>
        <a:noFill/>
      </dgm:spPr>
    </dgm:pt>
    <dgm:pt modelId="{63E23512-B963-4C34-B119-F198684EDCD4}" type="pres">
      <dgm:prSet presAssocID="{233C69DC-5BC6-4CE2-9EF9-9D11F996FB3C}" presName="txLvl1" presStyleLbl="revTx" presStyleIdx="2" presStyleCnt="4" custLinFactX="14868" custLinFactY="-100000" custLinFactNeighborX="100000" custLinFactNeighborY="-121881"/>
      <dgm:spPr/>
      <dgm:t>
        <a:bodyPr/>
        <a:lstStyle/>
        <a:p>
          <a:endParaRPr lang="el-GR"/>
        </a:p>
      </dgm:t>
    </dgm:pt>
    <dgm:pt modelId="{3E296FB6-B654-4235-A851-F9E1C9D4960A}" type="pres">
      <dgm:prSet presAssocID="{233C69DC-5BC6-4CE2-9EF9-9D11F996FB3C}" presName="lin" presStyleCnt="0"/>
      <dgm:spPr/>
    </dgm:pt>
    <dgm:pt modelId="{DB6BF20A-BF97-4274-9729-4A64A0DEFCE5}" type="pres">
      <dgm:prSet presAssocID="{C5D5AABF-9FA2-4DC2-9FAD-2056C853FCC0}" presName="txLvl2" presStyleLbl="revTx" presStyleIdx="3" presStyleCnt="4" custScaleX="108442" custScaleY="497865" custLinFactNeighborX="75659" custLinFactNeighborY="-55790"/>
      <dgm:spPr/>
      <dgm:t>
        <a:bodyPr/>
        <a:lstStyle/>
        <a:p>
          <a:endParaRPr lang="el-GR"/>
        </a:p>
      </dgm:t>
    </dgm:pt>
  </dgm:ptLst>
  <dgm:cxnLst>
    <dgm:cxn modelId="{827DF178-8D0C-4675-AAA2-F87F10CE58E8}" srcId="{7438DCE6-ECCC-4C1E-8D9F-69CDF6456D01}" destId="{3C462B5E-EA4E-4931-A5E6-775107417FBF}" srcOrd="0" destOrd="0" parTransId="{48B32843-B65F-4706-BE3C-DED619A37B2E}" sibTransId="{9E548D2A-E5D8-4321-AA58-B1D4622D78D6}"/>
    <dgm:cxn modelId="{0BF16337-EE07-4269-BF31-A4CA251D2370}" type="presOf" srcId="{7DD3C4AF-F45F-4818-9D9B-C385524B25BA}" destId="{2E416A7B-58E8-4473-B294-1683E2FF8E4D}" srcOrd="0" destOrd="0" presId="urn:microsoft.com/office/officeart/2008/layout/VerticalCircleList"/>
    <dgm:cxn modelId="{D87E556B-1E7C-4F5D-B619-CD796BD1CCDC}" srcId="{7438DCE6-ECCC-4C1E-8D9F-69CDF6456D01}" destId="{233C69DC-5BC6-4CE2-9EF9-9D11F996FB3C}" srcOrd="1" destOrd="0" parTransId="{8585D1B2-3B38-4CE9-BBA0-FEC6ABA5D828}" sibTransId="{25C543DD-BFDF-40AA-9C7C-770E37C94D8B}"/>
    <dgm:cxn modelId="{7611D035-0182-4C8A-B28B-851720C31396}" srcId="{3C462B5E-EA4E-4931-A5E6-775107417FBF}" destId="{7DD3C4AF-F45F-4818-9D9B-C385524B25BA}" srcOrd="0" destOrd="0" parTransId="{0694DD2E-6DF2-4781-995A-EA29871A9142}" sibTransId="{8012C56B-A60D-437F-92AA-3E5D858DED89}"/>
    <dgm:cxn modelId="{E70DDF64-B8A5-4A33-B674-4D107E83A1DF}" type="presOf" srcId="{C5D5AABF-9FA2-4DC2-9FAD-2056C853FCC0}" destId="{DB6BF20A-BF97-4274-9729-4A64A0DEFCE5}" srcOrd="0" destOrd="0" presId="urn:microsoft.com/office/officeart/2008/layout/VerticalCircleList"/>
    <dgm:cxn modelId="{E5FF9807-9362-45E8-82E6-5ABCCDA02C70}" type="presOf" srcId="{7438DCE6-ECCC-4C1E-8D9F-69CDF6456D01}" destId="{29D21327-AAE1-48DA-92A0-7B79EF33A7DF}" srcOrd="0" destOrd="0" presId="urn:microsoft.com/office/officeart/2008/layout/VerticalCircleList"/>
    <dgm:cxn modelId="{FB3413AF-44F3-4EEE-A2F2-31824A63B070}" srcId="{233C69DC-5BC6-4CE2-9EF9-9D11F996FB3C}" destId="{C5D5AABF-9FA2-4DC2-9FAD-2056C853FCC0}" srcOrd="0" destOrd="0" parTransId="{940C8022-EE42-4FF7-B977-4A2FEE279CA4}" sibTransId="{DCE335D7-52F6-466B-9142-F2191BA18C9C}"/>
    <dgm:cxn modelId="{2F878679-CC1E-4F2A-9658-A6FE98C9608E}" type="presOf" srcId="{3C462B5E-EA4E-4931-A5E6-775107417FBF}" destId="{C19EFC22-7686-4FA3-BD51-87AADDFB634E}" srcOrd="0" destOrd="0" presId="urn:microsoft.com/office/officeart/2008/layout/VerticalCircleList"/>
    <dgm:cxn modelId="{242BDA78-8D10-4F9E-B032-E11230829DF6}" type="presOf" srcId="{233C69DC-5BC6-4CE2-9EF9-9D11F996FB3C}" destId="{63E23512-B963-4C34-B119-F198684EDCD4}" srcOrd="0" destOrd="0" presId="urn:microsoft.com/office/officeart/2008/layout/VerticalCircleList"/>
    <dgm:cxn modelId="{B985ECE0-503F-4ADC-BD6E-CE0AC64ECD20}" type="presParOf" srcId="{29D21327-AAE1-48DA-92A0-7B79EF33A7DF}" destId="{F8169B07-7B42-4DAB-B9C1-E0F93948B367}" srcOrd="0" destOrd="0" presId="urn:microsoft.com/office/officeart/2008/layout/VerticalCircleList"/>
    <dgm:cxn modelId="{5F5822A5-B32F-4FE0-843E-088E41F4ED95}" type="presParOf" srcId="{F8169B07-7B42-4DAB-B9C1-E0F93948B367}" destId="{0E7FB7AD-FE99-43F8-B1C9-0B8CD1001F14}" srcOrd="0" destOrd="0" presId="urn:microsoft.com/office/officeart/2008/layout/VerticalCircleList"/>
    <dgm:cxn modelId="{F0C00CD9-9443-429E-AC75-21E874FC6141}" type="presParOf" srcId="{F8169B07-7B42-4DAB-B9C1-E0F93948B367}" destId="{2F5DFD7C-D863-4579-9307-5745C052CEBC}" srcOrd="1" destOrd="0" presId="urn:microsoft.com/office/officeart/2008/layout/VerticalCircleList"/>
    <dgm:cxn modelId="{D2A183B3-B0B1-4A91-A1F3-D547579F355D}" type="presParOf" srcId="{F8169B07-7B42-4DAB-B9C1-E0F93948B367}" destId="{C19EFC22-7686-4FA3-BD51-87AADDFB634E}" srcOrd="2" destOrd="0" presId="urn:microsoft.com/office/officeart/2008/layout/VerticalCircleList"/>
    <dgm:cxn modelId="{D00EB38F-2E33-40C5-B99D-6D32EC307905}" type="presParOf" srcId="{F8169B07-7B42-4DAB-B9C1-E0F93948B367}" destId="{0C4758BC-EE45-435E-B34C-72A41C1D1F77}" srcOrd="3" destOrd="0" presId="urn:microsoft.com/office/officeart/2008/layout/VerticalCircleList"/>
    <dgm:cxn modelId="{8A593D67-7051-488F-A80B-CC5122C811BD}" type="presParOf" srcId="{0C4758BC-EE45-435E-B34C-72A41C1D1F77}" destId="{2E416A7B-58E8-4473-B294-1683E2FF8E4D}" srcOrd="0" destOrd="0" presId="urn:microsoft.com/office/officeart/2008/layout/VerticalCircleList"/>
    <dgm:cxn modelId="{B588A58C-2840-4338-A018-CAC78B379039}" type="presParOf" srcId="{29D21327-AAE1-48DA-92A0-7B79EF33A7DF}" destId="{E721A908-23BD-47CF-AAC4-EE95CA8C560E}" srcOrd="1" destOrd="0" presId="urn:microsoft.com/office/officeart/2008/layout/VerticalCircleList"/>
    <dgm:cxn modelId="{335F1755-30A0-445F-8202-67A8B3C62B5E}" type="presParOf" srcId="{29D21327-AAE1-48DA-92A0-7B79EF33A7DF}" destId="{8E722345-DEFC-4A0E-96A2-A71835482B4A}" srcOrd="2" destOrd="0" presId="urn:microsoft.com/office/officeart/2008/layout/VerticalCircleList"/>
    <dgm:cxn modelId="{8ABE75FE-5E72-48AB-A2A2-252FE037BCDC}" type="presParOf" srcId="{8E722345-DEFC-4A0E-96A2-A71835482B4A}" destId="{5109C02C-A3F0-4BA9-812A-06C34CC495D2}" srcOrd="0" destOrd="0" presId="urn:microsoft.com/office/officeart/2008/layout/VerticalCircleList"/>
    <dgm:cxn modelId="{6B5D786A-6E18-4A35-BC82-6F7E7C4CBA86}" type="presParOf" srcId="{8E722345-DEFC-4A0E-96A2-A71835482B4A}" destId="{91287741-ACFA-4D41-893E-652AB86387A9}" srcOrd="1" destOrd="0" presId="urn:microsoft.com/office/officeart/2008/layout/VerticalCircleList"/>
    <dgm:cxn modelId="{47C40671-D044-4015-B816-566083E79874}" type="presParOf" srcId="{8E722345-DEFC-4A0E-96A2-A71835482B4A}" destId="{63E23512-B963-4C34-B119-F198684EDCD4}" srcOrd="2" destOrd="0" presId="urn:microsoft.com/office/officeart/2008/layout/VerticalCircleList"/>
    <dgm:cxn modelId="{6A1AB6CB-6E09-4C42-82A2-13D748DE3876}" type="presParOf" srcId="{8E722345-DEFC-4A0E-96A2-A71835482B4A}" destId="{3E296FB6-B654-4235-A851-F9E1C9D4960A}" srcOrd="3" destOrd="0" presId="urn:microsoft.com/office/officeart/2008/layout/VerticalCircleList"/>
    <dgm:cxn modelId="{2CA65015-A1DE-435D-83B7-E92D212DC9E2}" type="presParOf" srcId="{3E296FB6-B654-4235-A851-F9E1C9D4960A}" destId="{DB6BF20A-BF97-4274-9729-4A64A0DEFCE5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6BC7E-517D-4BAE-AF8C-C6175DD220D4}">
      <dsp:nvSpPr>
        <dsp:cNvPr id="0" name=""/>
        <dsp:cNvSpPr/>
      </dsp:nvSpPr>
      <dsp:spPr>
        <a:xfrm>
          <a:off x="1768528" y="14324"/>
          <a:ext cx="2635142" cy="2088486"/>
        </a:xfrm>
        <a:prstGeom prst="trapezoid">
          <a:avLst>
            <a:gd name="adj" fmla="val 63087"/>
          </a:avLst>
        </a:prstGeom>
        <a:solidFill>
          <a:srgbClr val="DEB9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Συναισθήματα</a:t>
          </a:r>
          <a:endParaRPr lang="el-GR" sz="2000" kern="1200" dirty="0"/>
        </a:p>
      </dsp:txBody>
      <dsp:txXfrm>
        <a:off x="1768528" y="14324"/>
        <a:ext cx="2635142" cy="2088486"/>
      </dsp:txXfrm>
    </dsp:sp>
    <dsp:sp modelId="{7CAE568F-A41F-4E14-A174-1B5458833F0C}">
      <dsp:nvSpPr>
        <dsp:cNvPr id="0" name=""/>
        <dsp:cNvSpPr/>
      </dsp:nvSpPr>
      <dsp:spPr>
        <a:xfrm>
          <a:off x="884264" y="2088486"/>
          <a:ext cx="4403671" cy="1401649"/>
        </a:xfrm>
        <a:prstGeom prst="trapezoid">
          <a:avLst>
            <a:gd name="adj" fmla="val 63087"/>
          </a:avLst>
        </a:prstGeom>
        <a:solidFill>
          <a:srgbClr val="82AE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Προσωπικότητα</a:t>
          </a:r>
          <a:endParaRPr lang="el-GR" sz="2000" kern="1200" dirty="0"/>
        </a:p>
      </dsp:txBody>
      <dsp:txXfrm>
        <a:off x="1654906" y="2088486"/>
        <a:ext cx="2862386" cy="1401649"/>
      </dsp:txXfrm>
    </dsp:sp>
    <dsp:sp modelId="{9FFD90DA-76B8-42F9-9274-6BF64DC94B46}">
      <dsp:nvSpPr>
        <dsp:cNvPr id="0" name=""/>
        <dsp:cNvSpPr/>
      </dsp:nvSpPr>
      <dsp:spPr>
        <a:xfrm>
          <a:off x="0" y="3490136"/>
          <a:ext cx="6172199" cy="1401649"/>
        </a:xfrm>
        <a:prstGeom prst="trapezoid">
          <a:avLst>
            <a:gd name="adj" fmla="val 63087"/>
          </a:avLst>
        </a:prstGeom>
        <a:solidFill>
          <a:srgbClr val="714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Οφέλη Προϊόντος</a:t>
          </a:r>
          <a:endParaRPr lang="el-GR" sz="2000" kern="1200" dirty="0"/>
        </a:p>
      </dsp:txBody>
      <dsp:txXfrm>
        <a:off x="1080134" y="3490136"/>
        <a:ext cx="4011930" cy="140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FB7AD-FE99-43F8-B1C9-0B8CD1001F14}">
      <dsp:nvSpPr>
        <dsp:cNvPr id="0" name=""/>
        <dsp:cNvSpPr/>
      </dsp:nvSpPr>
      <dsp:spPr>
        <a:xfrm>
          <a:off x="149210" y="679291"/>
          <a:ext cx="4519796" cy="1941908"/>
        </a:xfrm>
        <a:prstGeom prst="ellipse">
          <a:avLst/>
        </a:prstGeom>
        <a:solidFill>
          <a:srgbClr val="F7857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5DFD7C-D863-4579-9307-5745C052CEBC}">
      <dsp:nvSpPr>
        <dsp:cNvPr id="0" name=""/>
        <dsp:cNvSpPr/>
      </dsp:nvSpPr>
      <dsp:spPr>
        <a:xfrm>
          <a:off x="1638325" y="220541"/>
          <a:ext cx="2103477" cy="18780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9EFC22-7686-4FA3-BD51-87AADDFB634E}">
      <dsp:nvSpPr>
        <dsp:cNvPr id="0" name=""/>
        <dsp:cNvSpPr/>
      </dsp:nvSpPr>
      <dsp:spPr>
        <a:xfrm>
          <a:off x="1301077" y="262705"/>
          <a:ext cx="2247828" cy="47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Οπτικό (βίντεο)</a:t>
          </a:r>
          <a:endParaRPr lang="el-GR" sz="2800" kern="1200" dirty="0"/>
        </a:p>
      </dsp:txBody>
      <dsp:txXfrm>
        <a:off x="1301077" y="262705"/>
        <a:ext cx="2247828" cy="478569"/>
      </dsp:txXfrm>
    </dsp:sp>
    <dsp:sp modelId="{2E416A7B-58E8-4473-B294-1683E2FF8E4D}">
      <dsp:nvSpPr>
        <dsp:cNvPr id="0" name=""/>
        <dsp:cNvSpPr/>
      </dsp:nvSpPr>
      <dsp:spPr>
        <a:xfrm>
          <a:off x="1118842" y="1036727"/>
          <a:ext cx="2924883" cy="98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Στοιχεία : Προϊόν, πρωταγωνιστής, σκηνές δράσης, </a:t>
          </a:r>
          <a:r>
            <a:rPr lang="el-GR" sz="1800" kern="1200" dirty="0" err="1" smtClean="0"/>
            <a:t>κλπ</a:t>
          </a:r>
          <a:endParaRPr lang="el-G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Παράγοντες : Φωτισμός, γραφικά, χρώμα, σύμβολα, </a:t>
          </a:r>
          <a:r>
            <a:rPr lang="el-GR" sz="1800" kern="1200" dirty="0" err="1" smtClean="0"/>
            <a:t>κλπ</a:t>
          </a:r>
          <a:endParaRPr lang="el-GR" sz="1800" kern="1200" dirty="0"/>
        </a:p>
      </dsp:txBody>
      <dsp:txXfrm>
        <a:off x="1118842" y="1036727"/>
        <a:ext cx="2924883" cy="986268"/>
      </dsp:txXfrm>
    </dsp:sp>
    <dsp:sp modelId="{5109C02C-A3F0-4BA9-812A-06C34CC495D2}">
      <dsp:nvSpPr>
        <dsp:cNvPr id="0" name=""/>
        <dsp:cNvSpPr/>
      </dsp:nvSpPr>
      <dsp:spPr>
        <a:xfrm>
          <a:off x="5344024" y="1816614"/>
          <a:ext cx="4221939" cy="32325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287741-ACFA-4D41-893E-652AB86387A9}">
      <dsp:nvSpPr>
        <dsp:cNvPr id="0" name=""/>
        <dsp:cNvSpPr/>
      </dsp:nvSpPr>
      <dsp:spPr>
        <a:xfrm>
          <a:off x="4163938" y="2316679"/>
          <a:ext cx="478569" cy="47856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E23512-B963-4C34-B119-F198684EDCD4}">
      <dsp:nvSpPr>
        <dsp:cNvPr id="0" name=""/>
        <dsp:cNvSpPr/>
      </dsp:nvSpPr>
      <dsp:spPr>
        <a:xfrm>
          <a:off x="7343647" y="1254824"/>
          <a:ext cx="2559828" cy="47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Ακουστικό (</a:t>
          </a:r>
          <a:r>
            <a:rPr lang="el-GR" sz="2800" kern="1200" dirty="0" err="1" smtClean="0"/>
            <a:t>Ηχος</a:t>
          </a:r>
          <a:r>
            <a:rPr lang="el-GR" sz="2800" kern="1200" dirty="0" smtClean="0"/>
            <a:t>)</a:t>
          </a:r>
          <a:endParaRPr lang="el-GR" sz="2800" kern="1200" dirty="0"/>
        </a:p>
      </dsp:txBody>
      <dsp:txXfrm>
        <a:off x="7343647" y="1254824"/>
        <a:ext cx="2559828" cy="478569"/>
      </dsp:txXfrm>
    </dsp:sp>
    <dsp:sp modelId="{DB6BF20A-BF97-4274-9729-4A64A0DEFCE5}">
      <dsp:nvSpPr>
        <dsp:cNvPr id="0" name=""/>
        <dsp:cNvSpPr/>
      </dsp:nvSpPr>
      <dsp:spPr>
        <a:xfrm>
          <a:off x="6231913" y="2642189"/>
          <a:ext cx="2775929" cy="136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Φωνές </a:t>
          </a:r>
          <a:r>
            <a:rPr lang="en-US" sz="1800" kern="1200" dirty="0" smtClean="0"/>
            <a:t>(voiceover)</a:t>
          </a:r>
          <a:endParaRPr lang="el-G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Μουσική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needledrop</a:t>
          </a:r>
          <a:r>
            <a:rPr lang="en-US" sz="1800" kern="1200" dirty="0" smtClean="0"/>
            <a:t>)</a:t>
          </a:r>
          <a:endParaRPr lang="el-G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Ηχητικά εφέ</a:t>
          </a:r>
          <a:endParaRPr lang="el-GR" sz="1800" kern="1200" dirty="0"/>
        </a:p>
      </dsp:txBody>
      <dsp:txXfrm>
        <a:off x="6231913" y="2642189"/>
        <a:ext cx="2775929" cy="136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C58DE-B7E0-473B-ABBF-99A4FA2BC7CD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35C9-BC53-4F91-A38B-4178EE304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28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35C9-BC53-4F91-A38B-4178EE304A2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76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Π.χ. </a:t>
            </a:r>
            <a:r>
              <a:rPr lang="en-US" dirty="0" smtClean="0"/>
              <a:t>P&amp;G</a:t>
            </a:r>
            <a:r>
              <a:rPr lang="en-US" baseline="0" dirty="0" smtClean="0"/>
              <a:t> Pert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35C9-BC53-4F91-A38B-4178EE304A2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7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49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71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18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0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58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8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3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82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64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41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56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69DF-1864-4F3C-8F07-61C0EC0EF1A2}" type="datetimeFigureOut">
              <a:rPr lang="el-GR" smtClean="0"/>
              <a:t>24/4/2017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89D2-B6FA-4622-9FA3-40C9D887FC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ΔΙΑΦΗΜΙΣΤΙΚΗ ΕΚΣΤΡΑΤΕΙΑ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Κεντρικό θέμα (Σλόγκαν)</a:t>
            </a:r>
          </a:p>
          <a:p>
            <a:r>
              <a:rPr lang="el-GR" dirty="0" smtClean="0"/>
              <a:t>Πλατφόρμα κειμένου</a:t>
            </a:r>
            <a:endParaRPr lang="en-US" dirty="0" smtClean="0"/>
          </a:p>
          <a:p>
            <a:pPr lvl="1"/>
            <a:r>
              <a:rPr lang="el-GR" dirty="0" smtClean="0"/>
              <a:t>Βασικό θέμα της διαφήμισης </a:t>
            </a:r>
          </a:p>
          <a:p>
            <a:pPr lvl="1"/>
            <a:r>
              <a:rPr lang="el-GR" dirty="0" smtClean="0"/>
              <a:t>Επικοινωνιακοί στόχοι</a:t>
            </a:r>
          </a:p>
          <a:p>
            <a:pPr lvl="1"/>
            <a:r>
              <a:rPr lang="el-GR" dirty="0" smtClean="0"/>
              <a:t>Στοχευμένο ακροατήριο</a:t>
            </a:r>
          </a:p>
          <a:p>
            <a:pPr lvl="1"/>
            <a:r>
              <a:rPr lang="el-GR" dirty="0" smtClean="0"/>
              <a:t>Κύρια ιδέα /οφέλη προώθησης </a:t>
            </a:r>
          </a:p>
          <a:p>
            <a:pPr lvl="1"/>
            <a:r>
              <a:rPr lang="el-GR" dirty="0" smtClean="0"/>
              <a:t>Δήλωση δημιουργικής στρατηγικής (κεντρικό θέμα, έκκληση</a:t>
            </a:r>
            <a:r>
              <a:rPr lang="el-GR" smtClean="0"/>
              <a:t>, εκτέλεση)</a:t>
            </a:r>
            <a:endParaRPr lang="el-GR" dirty="0" smtClean="0"/>
          </a:p>
          <a:p>
            <a:pPr lvl="1"/>
            <a:r>
              <a:rPr lang="el-GR" dirty="0" smtClean="0"/>
              <a:t>Υποστηρικτικές πληροφορίες &amp; απαιτήσεις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7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2400" b="1" dirty="0"/>
              <a:t>ΜΕ ΤΗΝ ΕΠΙΣΤΗΜΟΝΙΚΗ / ΤΕΧΝΙΚΗ ΑΠΟΔΕΙΞΗ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68" y="1059210"/>
            <a:ext cx="5376671" cy="4987792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682496"/>
            <a:ext cx="3932237" cy="418649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Επίκληση επιστημονικών ή εργαστηριακών μελετών, υποστήριξη επιστημονικών οργανισμών, τεχνικών πληροφοριών κλπ. </a:t>
            </a:r>
            <a:r>
              <a:rPr lang="el-GR" sz="1800" dirty="0"/>
              <a:t>π</a:t>
            </a:r>
            <a:r>
              <a:rPr lang="el-GR" sz="1800" dirty="0" smtClean="0"/>
              <a:t>ρος υποστήριξη του διαφημιστικού ισχυρισμού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5116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93776"/>
            <a:ext cx="3932237" cy="85953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ΕΠΙΔΕΙΞΗ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546899"/>
            <a:ext cx="6172200" cy="4083861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682496"/>
            <a:ext cx="3932237" cy="418649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Απεικόνιση των πλεονεκτημάτων του προϊόντος / υπηρεσίας με την επίδειξη της πραγματικής του χρήσης</a:t>
            </a:r>
          </a:p>
          <a:p>
            <a:r>
              <a:rPr lang="el-GR" sz="1800" dirty="0" smtClean="0"/>
              <a:t>Ταιριάζει κυρίως με την τηλεόραση, αλλά μπορεί επίσης να χρησιμοποιηθεί και στον τύπο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68025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Η Σύγκριση (</a:t>
            </a:r>
            <a:r>
              <a:rPr lang="en-US" sz="2400" b="1" dirty="0" smtClean="0"/>
              <a:t>Comparison)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89888"/>
            <a:ext cx="6414280" cy="447396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389888"/>
            <a:ext cx="3932237" cy="447910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Η συγκριτική εκτέλεση προσφέρει άμεσο τρόπο μετάδοσης του πλεονεκτήματος μιας μάρκας έναντι του ανταγωνισμού</a:t>
            </a:r>
          </a:p>
          <a:p>
            <a:r>
              <a:rPr lang="el-GR" sz="1800" dirty="0" smtClean="0"/>
              <a:t>Μπορεί να πάρει ακόμη και τη μορφή ανταγωνιστικής διαφήμισης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282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640080"/>
            <a:ext cx="3932237" cy="54864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Σύσταση (</a:t>
            </a:r>
            <a:r>
              <a:rPr lang="en-US" sz="2400" b="1" dirty="0" smtClean="0"/>
              <a:t>Testimonial)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9" y="640080"/>
            <a:ext cx="4552838" cy="588478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49738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Προσωπικότητα με την οποία ταυτίζεται ο καταναλωτής, ή έχει να πει μια ενδιαφέρουσα ιστορία.</a:t>
            </a:r>
          </a:p>
          <a:p>
            <a:r>
              <a:rPr lang="el-GR" sz="1800" dirty="0" smtClean="0"/>
              <a:t>Ικανοποιημένοι καταναλωτές που χρησιμοποιούν τις δικές τους επωφελείς εμπειρίες</a:t>
            </a:r>
          </a:p>
          <a:p>
            <a:r>
              <a:rPr lang="el-GR" sz="1800" dirty="0" smtClean="0"/>
              <a:t>Αρνητικό σημείο : Αν η προσωπικότητα επισκιάζει το μήνυμα της διαφήμισης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847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Στιγμιότυπα από τη ζωή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6" y="1298448"/>
            <a:ext cx="6535849" cy="3694176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298448"/>
            <a:ext cx="3932237" cy="457054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Απεικόνιση προβλήματος και </a:t>
            </a:r>
            <a:r>
              <a:rPr lang="el-GR" sz="1800" dirty="0"/>
              <a:t>ε</a:t>
            </a:r>
            <a:r>
              <a:rPr lang="el-GR" sz="1800" dirty="0" smtClean="0"/>
              <a:t>πίδειξη λύσης</a:t>
            </a:r>
          </a:p>
          <a:p>
            <a:r>
              <a:rPr lang="el-GR" sz="1800" dirty="0" smtClean="0"/>
              <a:t>Κριτική : η παράθεση προσωπικών προβλημάτων, είναι κάποιες φορές ενοχλητική στον καταναλωτή</a:t>
            </a:r>
          </a:p>
          <a:p>
            <a:r>
              <a:rPr lang="el-GR" sz="1800" dirty="0" smtClean="0"/>
              <a:t>Χρήση χιούμορ και επαγγελματιών ηθοποιών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61516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953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ΑΠΕΙΚΟΝΙΣΗ ΜΕ ΚΙΝΟΥΜΕΝΑ ΣΧΕΔΙΑ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0" y="1316736"/>
            <a:ext cx="7261732" cy="4552252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463040"/>
            <a:ext cx="3932237" cy="440594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Καρτούν, μαριονέττες, άλλοι φανταστικοί χαρακτήρες, μίξεις καρτούν με ανθρώπους</a:t>
            </a:r>
          </a:p>
          <a:p>
            <a:r>
              <a:rPr lang="el-GR" sz="1800" dirty="0" smtClean="0"/>
              <a:t>Διαφημίσεις για παιδιά, αλλά και ψυχαγωγικές διαφημίσεις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00268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836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Εικόνες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7" y="987425"/>
            <a:ext cx="6058922" cy="487362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389888"/>
            <a:ext cx="3932237" cy="447910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Λίγες ή καθόλου πληροφορίες για την επωνυμία</a:t>
            </a:r>
          </a:p>
          <a:p>
            <a:r>
              <a:rPr lang="el-GR" sz="1800" dirty="0" smtClean="0"/>
              <a:t>Αποκλειστικά οπτικές</a:t>
            </a:r>
          </a:p>
          <a:p>
            <a:r>
              <a:rPr lang="el-GR" sz="1800" dirty="0" smtClean="0"/>
              <a:t>Συναισθηματικές εκκλήσεις σε δύσκολα διαφοροποιήσιμα προϊόντα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655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Το χιούμορ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99" y="1188720"/>
            <a:ext cx="6240357" cy="468026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188720"/>
            <a:ext cx="3932237" cy="468026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Κυρίως για ραδιοφωνικές / τηλεοπτικές διαφημίσεις, αλλά και για έντυπες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080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66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Συνδυασμοί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611960"/>
            <a:ext cx="4151376" cy="5638217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49738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Π.χ. Σύμβολα Προσωπικότητας και Κινούμενα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2894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ΔΗΜΙΟΥΡΓΙΚΕΣ ΤΑΚΤΙΚΕΣ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ανάπτυξη δημιουργικής στρατηγικής ακολουθείται από τον καθορισμό ύφους έκκλησης και τρόπου εκτέλεσης</a:t>
            </a:r>
          </a:p>
          <a:p>
            <a:pPr>
              <a:spcBef>
                <a:spcPts val="4800"/>
              </a:spcBef>
            </a:pPr>
            <a:r>
              <a:rPr lang="el-GR" dirty="0" smtClean="0"/>
              <a:t>Στη συνέχεια η προσοχή στρέφεται στη δημιουργία της πραγματικής διαφήμισης που καθορίζεται στη </a:t>
            </a:r>
            <a:r>
              <a:rPr lang="el-GR" b="1" dirty="0" smtClean="0">
                <a:solidFill>
                  <a:srgbClr val="0000FF"/>
                </a:solidFill>
              </a:rPr>
              <a:t>ΔΗΜΙΟΥΡΓΙΚΗ ΤΑΚΤΙΚΗ</a:t>
            </a:r>
            <a:endParaRPr lang="el-G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244539"/>
            <a:ext cx="9144000" cy="614997"/>
          </a:xfrm>
        </p:spPr>
        <p:txBody>
          <a:bodyPr anchor="ctr" anchorCtr="0">
            <a:normAutofit/>
          </a:bodyPr>
          <a:lstStyle/>
          <a:p>
            <a:r>
              <a:rPr lang="el-GR" sz="2800" b="1" dirty="0" smtClean="0"/>
              <a:t>ΤΑ 10 ΚΟΡΥΦΑΙΑ ΔΙΑΦΗΜΙΣΤΙΚΑ ΣΛΟΓΚΑΝ</a:t>
            </a:r>
            <a:endParaRPr lang="el-GR" sz="2800" b="1" dirty="0"/>
          </a:p>
        </p:txBody>
      </p:sp>
      <p:sp>
        <p:nvSpPr>
          <p:cNvPr id="4" name="Κατακόρυφος πάπυρος 3"/>
          <p:cNvSpPr/>
          <p:nvPr/>
        </p:nvSpPr>
        <p:spPr>
          <a:xfrm>
            <a:off x="2286000" y="950976"/>
            <a:ext cx="7022592" cy="5431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77729"/>
              </p:ext>
            </p:extLst>
          </p:nvPr>
        </p:nvGraphicFramePr>
        <p:xfrm>
          <a:off x="3411728" y="1822005"/>
          <a:ext cx="477113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36">
                  <a:extLst>
                    <a:ext uri="{9D8B030D-6E8A-4147-A177-3AD203B41FA5}">
                      <a16:colId xmlns:a16="http://schemas.microsoft.com/office/drawing/2014/main" val="3205597695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412298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FF00"/>
                          </a:solidFill>
                        </a:rPr>
                        <a:t>ΕΠΙΧΕΙΡΗΣΗ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FF00"/>
                          </a:solidFill>
                        </a:rPr>
                        <a:t>ΘΕΜΑ ΕΚΣΤΡΑΤΕΙΑΣ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1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De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Beers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Diamonds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are forever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77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Nike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Just do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it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3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Coca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Cola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The pause that refreshes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8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Miller Lite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Tastes great,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less filling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2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Avis 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We try harder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15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Maxwell House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Good to the last drop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5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Wheaties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Breakfast of champions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61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Clairol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Does she …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doesn’t she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3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Morton Salt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When it rains it pours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82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Wendy’s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Where’s the beef?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87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12808" cy="1325563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Βασικά συστατικά Εντυπης Διαφήμισης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Κύριος Τίτλος (&amp; Υπότιτλοι)</a:t>
            </a:r>
          </a:p>
          <a:p>
            <a:r>
              <a:rPr lang="el-GR" dirty="0" smtClean="0"/>
              <a:t>Κορμός Κειμένου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l-GR" sz="2600" b="1" i="1" dirty="0" smtClean="0"/>
              <a:t>ΟΠΤΙΚΑ ΣΤΟΙΧΕΙΑ</a:t>
            </a:r>
          </a:p>
          <a:p>
            <a:r>
              <a:rPr lang="el-GR" dirty="0" smtClean="0"/>
              <a:t>Εικονογραφήσεις</a:t>
            </a:r>
          </a:p>
          <a:p>
            <a:r>
              <a:rPr lang="el-GR" dirty="0" smtClean="0"/>
              <a:t>Διάταξη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56248" y="1990217"/>
            <a:ext cx="518160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dirty="0" smtClean="0"/>
              <a:t>Κειμενογράφοι</a:t>
            </a:r>
          </a:p>
          <a:p>
            <a:pPr>
              <a:spcBef>
                <a:spcPts val="11400"/>
              </a:spcBef>
            </a:pPr>
            <a:r>
              <a:rPr lang="el-GR" dirty="0" smtClean="0"/>
              <a:t>Εικαστικοί</a:t>
            </a:r>
            <a:endParaRPr lang="el-GR" dirty="0"/>
          </a:p>
        </p:txBody>
      </p:sp>
      <p:sp>
        <p:nvSpPr>
          <p:cNvPr id="6" name="Δεξί βέλος 5"/>
          <p:cNvSpPr/>
          <p:nvPr/>
        </p:nvSpPr>
        <p:spPr>
          <a:xfrm>
            <a:off x="5413248" y="2081657"/>
            <a:ext cx="914400" cy="2743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ί βέλος 7"/>
          <p:cNvSpPr/>
          <p:nvPr/>
        </p:nvSpPr>
        <p:spPr>
          <a:xfrm>
            <a:off x="5413248" y="3853307"/>
            <a:ext cx="969264" cy="320040"/>
          </a:xfrm>
          <a:prstGeom prst="rightArrow">
            <a:avLst/>
          </a:prstGeom>
          <a:solidFill>
            <a:srgbClr val="FD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8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627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ΚΥΡΙΟΣ ΤΙΤΛΟΣ</a:t>
            </a:r>
            <a:endParaRPr lang="el-GR" sz="3600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4732211"/>
          </a:xfrm>
        </p:spPr>
        <p:txBody>
          <a:bodyPr/>
          <a:lstStyle/>
          <a:p>
            <a:r>
              <a:rPr lang="el-GR" dirty="0" smtClean="0"/>
              <a:t>Ξεχωρίζει από το υπόλοιπο κείμενο (μεγάλες γραμματοσειρές)</a:t>
            </a:r>
          </a:p>
          <a:p>
            <a:r>
              <a:rPr lang="el-GR" dirty="0" smtClean="0"/>
              <a:t>Προσελκύει την προσοχή του κοινού («κράχτης» για το υπόλοιπο κείμενο)</a:t>
            </a:r>
          </a:p>
          <a:p>
            <a:r>
              <a:rPr lang="el-GR" dirty="0" smtClean="0"/>
              <a:t>Θέτει το κυρίως θέμα με λίγες λέξεις</a:t>
            </a:r>
          </a:p>
          <a:p>
            <a:r>
              <a:rPr lang="el-GR" dirty="0" smtClean="0"/>
              <a:t>Τμηματοποιεί περαιτέρω την επιλογή δυνητικών καταναλωτών</a:t>
            </a:r>
            <a:endParaRPr lang="en-US" dirty="0" smtClean="0"/>
          </a:p>
          <a:p>
            <a:r>
              <a:rPr lang="el-GR" dirty="0" smtClean="0"/>
              <a:t>Αμεσοι </a:t>
            </a:r>
            <a:r>
              <a:rPr lang="el-GR" dirty="0"/>
              <a:t>Κ</a:t>
            </a:r>
            <a:r>
              <a:rPr lang="el-GR" dirty="0" smtClean="0"/>
              <a:t>ύριοι Τίτλοι 		/	</a:t>
            </a:r>
            <a:r>
              <a:rPr lang="el-GR" dirty="0"/>
              <a:t> </a:t>
            </a:r>
            <a:r>
              <a:rPr lang="el-GR" dirty="0" err="1" smtClean="0"/>
              <a:t>Εμμεσοι</a:t>
            </a:r>
            <a:r>
              <a:rPr lang="el-GR" dirty="0" smtClean="0"/>
              <a:t> </a:t>
            </a:r>
            <a:r>
              <a:rPr lang="el-GR" dirty="0"/>
              <a:t>Κύριοι </a:t>
            </a:r>
            <a:r>
              <a:rPr lang="el-GR" dirty="0" smtClean="0"/>
              <a:t>Τίτλοι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71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438277"/>
            <a:ext cx="5181600" cy="896747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ΥΠΟΤΙΤΛΟΙ</a:t>
            </a:r>
            <a:endParaRPr lang="el-GR" sz="36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838200" y="162445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Σπάνε μεγάλα κομμάτια κειμένου</a:t>
            </a:r>
          </a:p>
          <a:p>
            <a:pPr lvl="1"/>
            <a:r>
              <a:rPr lang="el-GR" dirty="0" smtClean="0"/>
              <a:t>Βελτιώνοντας την αναγνωσιμότητα του κειμένου</a:t>
            </a:r>
          </a:p>
          <a:p>
            <a:pPr marL="457200" lvl="1" indent="0">
              <a:buNone/>
            </a:pPr>
            <a:r>
              <a:rPr lang="el-GR" dirty="0" smtClean="0"/>
              <a:t>		και</a:t>
            </a:r>
          </a:p>
          <a:p>
            <a:pPr lvl="1"/>
            <a:r>
              <a:rPr lang="el-GR" dirty="0" smtClean="0"/>
              <a:t>Τονίζοντας  προωθητικά στοιχεία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6172200" y="164274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Εκτενής ώστε να μεταδώσει το μήνυμα, και περιορισμένος ώστε να κρατήσει το ενδιαφέρον των καταναλωτών</a:t>
            </a:r>
            <a:endParaRPr lang="el-GR" dirty="0"/>
          </a:p>
        </p:txBody>
      </p:sp>
      <p:sp>
        <p:nvSpPr>
          <p:cNvPr id="7" name="Τίτλος 3"/>
          <p:cNvSpPr txBox="1">
            <a:spLocks/>
          </p:cNvSpPr>
          <p:nvPr/>
        </p:nvSpPr>
        <p:spPr>
          <a:xfrm>
            <a:off x="6202680" y="444373"/>
            <a:ext cx="5181600" cy="896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/>
              <a:t>ΚΟΡΜΟΣ ΚΕΙΜΕΝΟΥ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962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Αναγνωριστικά στοιχεία (όνομα, λογότυπο, εμπορικό σήμα,…)</a:t>
            </a:r>
          </a:p>
          <a:p>
            <a:r>
              <a:rPr lang="el-GR" dirty="0" smtClean="0"/>
              <a:t>Φωτογραφίες /εικονογραφήσεις</a:t>
            </a:r>
          </a:p>
          <a:p>
            <a:r>
              <a:rPr lang="el-GR" dirty="0" smtClean="0"/>
              <a:t>Σημείο εστίασης οπτικού στοιχείου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Η υλική διάταξη των στοιχείων της διαφήμισης</a:t>
            </a:r>
          </a:p>
          <a:p>
            <a:r>
              <a:rPr lang="el-GR" dirty="0" smtClean="0"/>
              <a:t>Βοηθά τους κειμενογράφους στον καθορισμό του χώρου για το κείμενο, και τον καλλιτεχνικό διευθυντή στον καθορισμό του μεγέθους και του τύπου των φωτογραφιών</a:t>
            </a:r>
            <a:endParaRPr lang="el-GR" dirty="0"/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838200" y="438277"/>
            <a:ext cx="5181600" cy="896747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ΟΠΤΙΚΑ ΣΤΟΙΧΕΙΑ</a:t>
            </a:r>
            <a:endParaRPr lang="el-GR" sz="3600" b="1" dirty="0"/>
          </a:p>
        </p:txBody>
      </p:sp>
      <p:sp>
        <p:nvSpPr>
          <p:cNvPr id="7" name="Τίτλος 3"/>
          <p:cNvSpPr txBox="1">
            <a:spLocks/>
          </p:cNvSpPr>
          <p:nvPr/>
        </p:nvSpPr>
        <p:spPr>
          <a:xfrm>
            <a:off x="6202680" y="444373"/>
            <a:ext cx="5181600" cy="896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/>
              <a:t>ΔΙΑΤΑΞΗ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41315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ΔΗΜΙΟΥΡΓΙΚΕΣ ΤΑΚΤΙΚΕΣ ΓΙΑ ΤΗΝ ΤΗΛΕΟΡΑΣΗ</a:t>
            </a:r>
            <a:endParaRPr lang="el-GR" sz="3600" b="1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Η ΠΡΟΚΛΗΣΗ :</a:t>
            </a:r>
          </a:p>
          <a:p>
            <a:pPr marL="0" indent="0">
              <a:buNone/>
            </a:pPr>
            <a:r>
              <a:rPr lang="el-GR" dirty="0" smtClean="0"/>
              <a:t>Παρουσίαση και καταγραφή του μηνύματος του διαφημιζομένου σε ένα κορεσμένο κοινό που δεν έχουμε το αποκλειστικό του ενδιαφέρον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 smtClean="0">
                <a:solidFill>
                  <a:srgbClr val="008000"/>
                </a:solidFill>
              </a:rPr>
              <a:t>Η ΔΗΜΙΟΥΡΓΙΚΗ ΠΡΟΣΕΓΓΙΣΗ :</a:t>
            </a:r>
          </a:p>
          <a:p>
            <a:pPr marL="0" indent="0">
              <a:buNone/>
            </a:pPr>
            <a:r>
              <a:rPr lang="el-GR" dirty="0" smtClean="0"/>
              <a:t>Αποτελεσματική συνεργασία εικόνας και ήχου μέσα από μια λεπτομερή και ακριβή διαδικασία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81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Στοιχεία τηλεοπτικής διαφήμισης</a:t>
            </a:r>
            <a:endParaRPr lang="el-GR" sz="3600" b="1" dirty="0"/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391962049"/>
              </p:ext>
            </p:extLst>
          </p:nvPr>
        </p:nvGraphicFramePr>
        <p:xfrm>
          <a:off x="987552" y="1195154"/>
          <a:ext cx="10735056" cy="533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4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Ροή Πληροφοριών </a:t>
            </a:r>
            <a:r>
              <a:rPr lang="en-US" dirty="0"/>
              <a:t>Marketing (</a:t>
            </a:r>
            <a:r>
              <a:rPr lang="el-GR" dirty="0"/>
              <a:t>από Υπεύθυνο </a:t>
            </a:r>
            <a:r>
              <a:rPr lang="en-US" dirty="0"/>
              <a:t>marketing </a:t>
            </a:r>
            <a:r>
              <a:rPr lang="el-GR" dirty="0"/>
              <a:t>σε δημιουργικό προσωπικό</a:t>
            </a:r>
            <a:r>
              <a:rPr lang="el-GR" dirty="0" smtClean="0"/>
              <a:t>) – πολλές φορές παρουσιάζονται κενά</a:t>
            </a:r>
          </a:p>
          <a:p>
            <a:r>
              <a:rPr lang="el-GR" dirty="0" smtClean="0"/>
              <a:t>Αναζήτηση Μεγάλης Ιδέας </a:t>
            </a:r>
            <a:r>
              <a:rPr lang="el-GR" dirty="0" smtClean="0"/>
              <a:t>Προώθησης. </a:t>
            </a:r>
            <a:r>
              <a:rPr lang="el-GR" dirty="0" smtClean="0"/>
              <a:t>Προσεγγίσεις :</a:t>
            </a:r>
            <a:endParaRPr lang="el-GR" dirty="0" smtClean="0"/>
          </a:p>
          <a:p>
            <a:pPr lvl="1"/>
            <a:r>
              <a:rPr lang="el-GR" dirty="0" smtClean="0"/>
              <a:t>Η Μοναδική Πρόταση του Προϊόντος (</a:t>
            </a:r>
            <a:r>
              <a:rPr lang="en-US" dirty="0" smtClean="0"/>
              <a:t>USP)</a:t>
            </a:r>
          </a:p>
          <a:p>
            <a:pPr lvl="1"/>
            <a:r>
              <a:rPr lang="el-GR" dirty="0" smtClean="0"/>
              <a:t>Δημιουργία Εικόνας Επωνυμίας (</a:t>
            </a:r>
            <a:r>
              <a:rPr lang="en-US" dirty="0" smtClean="0"/>
              <a:t>Brand Image Differentiation)</a:t>
            </a:r>
          </a:p>
          <a:p>
            <a:pPr lvl="1"/>
            <a:r>
              <a:rPr lang="el-GR" dirty="0" smtClean="0"/>
              <a:t>Βρίσκοντας το Εγγενές Δράμα</a:t>
            </a:r>
          </a:p>
          <a:p>
            <a:pPr lvl="1"/>
            <a:r>
              <a:rPr lang="el-GR" dirty="0" smtClean="0"/>
              <a:t>Η </a:t>
            </a:r>
            <a:r>
              <a:rPr lang="el-GR" dirty="0" smtClean="0"/>
              <a:t>Τοποθέτηση (π.χ. </a:t>
            </a:r>
            <a:r>
              <a:rPr lang="en-US" dirty="0" smtClean="0"/>
              <a:t>IBM, BMW, CREST)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ΔΙΑΦΗΜΙΣΤΙΚΗ ΕΚΣΤΡΑΤΕΙΑ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99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/>
          <a:lstStyle/>
          <a:p>
            <a:r>
              <a:rPr lang="el-GR" b="1" dirty="0" smtClean="0"/>
              <a:t>ΕΚΚΛΗΣΕΙΣ (1)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24457"/>
            <a:ext cx="10515600" cy="1063879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Διαφημιστική έκκληση </a:t>
            </a:r>
            <a:r>
              <a:rPr lang="el-GR" sz="2400" dirty="0" smtClean="0">
                <a:solidFill>
                  <a:schemeClr val="bg1"/>
                </a:solidFill>
              </a:rPr>
              <a:t>: η προσέγγιση που χρησιμοποιείται για να προσελκύσει την προσοχή των καταναλωτών και να επηρεάσει τα συναισθήματά τους</a:t>
            </a:r>
            <a:endParaRPr lang="el-GR" sz="2400" dirty="0">
              <a:solidFill>
                <a:schemeClr val="bg1"/>
              </a:solidFill>
            </a:endParaRPr>
          </a:p>
        </p:txBody>
      </p:sp>
      <p:cxnSp>
        <p:nvCxnSpPr>
          <p:cNvPr id="6" name="Γωνιώδης σύνδεση 5"/>
          <p:cNvCxnSpPr/>
          <p:nvPr/>
        </p:nvCxnSpPr>
        <p:spPr>
          <a:xfrm>
            <a:off x="6364224" y="2688336"/>
            <a:ext cx="2526792" cy="6400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Γωνιώδης σύνδεση 8"/>
          <p:cNvCxnSpPr/>
          <p:nvPr/>
        </p:nvCxnSpPr>
        <p:spPr>
          <a:xfrm rot="10800000" flipV="1">
            <a:off x="3048000" y="2694432"/>
            <a:ext cx="2535936" cy="6339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βάλ 4"/>
          <p:cNvSpPr/>
          <p:nvPr/>
        </p:nvSpPr>
        <p:spPr>
          <a:xfrm>
            <a:off x="621792" y="3328416"/>
            <a:ext cx="5071872" cy="1170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Πληροφοριακές / Ορθολογιστικές Εκκλήσεις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8" name="Οβάλ 7"/>
          <p:cNvSpPr/>
          <p:nvPr/>
        </p:nvSpPr>
        <p:spPr>
          <a:xfrm>
            <a:off x="6217920" y="3328416"/>
            <a:ext cx="5346192" cy="1170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Συναισθηματικές Εκκλήσεις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862584" y="5379593"/>
            <a:ext cx="10515600" cy="10394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bg1"/>
                </a:solidFill>
              </a:rPr>
              <a:t>Δημιουργικό ύφος εκτέλεσης </a:t>
            </a:r>
            <a:r>
              <a:rPr lang="el-GR" sz="2400" dirty="0" smtClean="0">
                <a:solidFill>
                  <a:schemeClr val="bg1"/>
                </a:solidFill>
              </a:rPr>
              <a:t>: ο τρόπος με τον οποίο μια συγκεκριμένη έκκληση μετατρέπεται σε διαφημιστικό μήνυμα που παρουσιάζεται στον καταναλωτή 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/>
          <a:p>
            <a:r>
              <a:rPr lang="el-GR" sz="2400" b="1" dirty="0" smtClean="0"/>
              <a:t>ΠΛΗΡΟΦΟΡΙΑΚΕΣ / ΟΡΘΟΛΟΓΙΣΤΙΚΕΣ ΕΚΚΛΗΣΕΙΣ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51" y="987424"/>
            <a:ext cx="3475761" cy="496779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847088"/>
            <a:ext cx="3932237" cy="4021900"/>
          </a:xfrm>
        </p:spPr>
        <p:txBody>
          <a:bodyPr>
            <a:normAutofit lnSpcReduction="10000"/>
          </a:bodyPr>
          <a:lstStyle/>
          <a:p>
            <a:r>
              <a:rPr lang="el-GR" sz="1800" dirty="0" smtClean="0"/>
              <a:t>Εστιάζουν στην πρακτική, λειτουργική και χρηστική ανάγκη του χρήστη</a:t>
            </a:r>
            <a:endParaRPr lang="en-US" sz="1800" dirty="0" smtClean="0"/>
          </a:p>
          <a:p>
            <a:r>
              <a:rPr lang="el-GR" sz="1800" dirty="0" smtClean="0"/>
              <a:t>Προσπαθούν να πείσουν ότι το προϊόν/ υπηρεσία έχει μια ιδιαίτερη ιδιότητα, ή ένα ειδικό όφελος</a:t>
            </a:r>
          </a:p>
          <a:p>
            <a:r>
              <a:rPr lang="el-GR" sz="1800" dirty="0" smtClean="0"/>
              <a:t>Π.χ. χρηματοοικονομικές υπηρεσίες, τεχνικά προϊόντα</a:t>
            </a:r>
          </a:p>
          <a:p>
            <a:r>
              <a:rPr lang="el-GR" sz="1800" dirty="0" err="1" smtClean="0"/>
              <a:t>Εκκληση</a:t>
            </a:r>
            <a:r>
              <a:rPr lang="el-GR" sz="1800" dirty="0" smtClean="0"/>
              <a:t> ανταγωνιστικού πλεονεκτήματος</a:t>
            </a:r>
          </a:p>
          <a:p>
            <a:r>
              <a:rPr lang="el-GR" sz="1800" dirty="0" err="1" smtClean="0"/>
              <a:t>Εκκληση</a:t>
            </a:r>
            <a:r>
              <a:rPr lang="el-GR" sz="1800" dirty="0" smtClean="0"/>
              <a:t> ευνοϊκής τιμής (</a:t>
            </a:r>
            <a:r>
              <a:rPr lang="en-US" sz="1800" dirty="0" smtClean="0"/>
              <a:t>Everest 1 </a:t>
            </a:r>
            <a:r>
              <a:rPr lang="el-GR" sz="1800" dirty="0" err="1" smtClean="0"/>
              <a:t>καφε</a:t>
            </a:r>
            <a:r>
              <a:rPr lang="el-GR" sz="1800" dirty="0" smtClean="0"/>
              <a:t> και 1 τυρόπιττα 1€)</a:t>
            </a:r>
          </a:p>
          <a:p>
            <a:r>
              <a:rPr lang="el-GR" sz="1800" dirty="0" smtClean="0"/>
              <a:t>Εκκλήσεις ειδήσεων</a:t>
            </a:r>
          </a:p>
          <a:p>
            <a:r>
              <a:rPr lang="el-GR" sz="1800" dirty="0" smtClean="0"/>
              <a:t>Εκκλήσεις </a:t>
            </a:r>
            <a:r>
              <a:rPr lang="el-GR" sz="1800" dirty="0" err="1" smtClean="0"/>
              <a:t>δημοτικότητος</a:t>
            </a:r>
            <a:r>
              <a:rPr lang="el-GR" sz="1800" dirty="0" smtClean="0"/>
              <a:t> προϊόντος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018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611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l-GR" sz="2400" b="1" dirty="0" smtClean="0"/>
              <a:t>ΣΥΝΑΙΣΘΗΜΑΤΙΚΕΣ ΕΚΚΛΗΣΕΙΣ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28" y="1115568"/>
            <a:ext cx="6172200" cy="4110124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115568"/>
            <a:ext cx="3932237" cy="47534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1800" dirty="0"/>
              <a:t>Απευθύνονται στις κοινωνικές / ψυχολογικές ανάγκες των </a:t>
            </a:r>
            <a:r>
              <a:rPr lang="el-GR" sz="1800" dirty="0" smtClean="0"/>
              <a:t>καταναλωτών</a:t>
            </a:r>
          </a:p>
          <a:p>
            <a:r>
              <a:rPr lang="el-GR" sz="1800" dirty="0" smtClean="0"/>
              <a:t>Σε περιπτώσεις δύσκολης ορθολογικής διαφοροποίησης των μαρκών</a:t>
            </a:r>
          </a:p>
          <a:p>
            <a:r>
              <a:rPr lang="el-GR" sz="1800" dirty="0" smtClean="0"/>
              <a:t>Πιθανά αισθήματα διέγερσης : απόλαυση, διέγερση, αυτοεκτίμηση, υπερηφάνεια, ζεστασιά, νοσταλγία, ευαισθησία …</a:t>
            </a:r>
          </a:p>
          <a:p>
            <a:r>
              <a:rPr lang="el-GR" sz="1800" dirty="0" smtClean="0"/>
              <a:t>Στόχος η ταύτιση των θετικών συναισθημάτων με τη μάρκα</a:t>
            </a:r>
          </a:p>
          <a:p>
            <a:r>
              <a:rPr lang="el-GR" sz="1800" b="1" dirty="0" err="1" smtClean="0"/>
              <a:t>Μετατρεπτική</a:t>
            </a:r>
            <a:r>
              <a:rPr lang="el-GR" sz="1800" b="1" dirty="0" smtClean="0"/>
              <a:t> διαφήμιση </a:t>
            </a:r>
            <a:r>
              <a:rPr lang="el-GR" sz="1800" dirty="0" smtClean="0"/>
              <a:t>: Η διαφημιστική εμπειρία εμπλουτίζει την εμπειρία χρήσης, και συνδέεται σφιχτά με την επωνυμία (π.χ. </a:t>
            </a:r>
            <a:r>
              <a:rPr lang="en-US" sz="1800" dirty="0" smtClean="0"/>
              <a:t>Travel, Vodka)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5740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45808"/>
              </p:ext>
            </p:extLst>
          </p:nvPr>
        </p:nvGraphicFramePr>
        <p:xfrm>
          <a:off x="5091748" y="1170432"/>
          <a:ext cx="6172200" cy="489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353312"/>
            <a:ext cx="3932237" cy="202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1800" dirty="0"/>
              <a:t>Συνήθως διαφημίσεις σε κλίμακα από το απόλυτο συναίσθημα στον απόλυτο </a:t>
            </a:r>
            <a:r>
              <a:rPr lang="el-GR" sz="1800" dirty="0" smtClean="0"/>
              <a:t>ορθολογισμό</a:t>
            </a:r>
            <a:endParaRPr lang="en-US" sz="1800" dirty="0" smtClean="0"/>
          </a:p>
          <a:p>
            <a:r>
              <a:rPr lang="el-GR" sz="1800" dirty="0" smtClean="0"/>
              <a:t>Η πρόσδεση και αφοσίωση του καταναλωτή σε μια μάρκα βαίνει αυξανόμενη όπως κινούμαστε από τη βάση προς την κορυφή της πυραμίδας</a:t>
            </a:r>
            <a:endParaRPr lang="el-GR" sz="1800" dirty="0"/>
          </a:p>
          <a:p>
            <a:endParaRPr lang="el-GR" sz="1800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3232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el-GR" sz="2400" b="1" dirty="0" smtClean="0"/>
              <a:t>ΣΥΝΔΥΑΣΜΟΣ ορθολογιστικών &amp; συναισθηματικών εκκλήσεων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3248" y="381000"/>
            <a:ext cx="585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3 Επίπεδα σχέσεων με Επωνυμίες </a:t>
            </a:r>
            <a:r>
              <a:rPr lang="en-US" b="1" dirty="0" smtClean="0"/>
              <a:t>McCann-Erickson</a:t>
            </a:r>
            <a:endParaRPr lang="el-GR" b="1" dirty="0" smtClean="0"/>
          </a:p>
          <a:p>
            <a:pPr algn="ctr"/>
            <a:r>
              <a:rPr lang="el-GR" b="1" dirty="0" smtClean="0"/>
              <a:t>(κρίση μάρκας με βάση)</a:t>
            </a:r>
            <a:endParaRPr lang="el-GR" b="1" dirty="0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827596" y="3572256"/>
            <a:ext cx="3932237" cy="487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 err="1" smtClean="0"/>
              <a:t>Αλλα</a:t>
            </a:r>
            <a:r>
              <a:rPr lang="el-GR" sz="2000" b="1" dirty="0" smtClean="0"/>
              <a:t> είδη εκκλήσεων</a:t>
            </a:r>
            <a:endParaRPr lang="el-GR" sz="2000" b="1" dirty="0"/>
          </a:p>
        </p:txBody>
      </p:sp>
      <p:sp>
        <p:nvSpPr>
          <p:cNvPr id="9" name="Θέση κειμένου 3"/>
          <p:cNvSpPr txBox="1">
            <a:spLocks/>
          </p:cNvSpPr>
          <p:nvPr/>
        </p:nvSpPr>
        <p:spPr>
          <a:xfrm>
            <a:off x="864172" y="3992880"/>
            <a:ext cx="3932237" cy="202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/>
              <a:t>Υπενθυμιστικές</a:t>
            </a:r>
            <a:r>
              <a:rPr lang="el-GR" sz="1800" dirty="0" smtClean="0"/>
              <a:t> διαφημίσεις</a:t>
            </a:r>
          </a:p>
          <a:p>
            <a:r>
              <a:rPr lang="el-GR" sz="1800" dirty="0" smtClean="0"/>
              <a:t>Διαφήμιση </a:t>
            </a:r>
            <a:r>
              <a:rPr lang="en-US" sz="1800" dirty="0" smtClean="0"/>
              <a:t>teaser</a:t>
            </a:r>
            <a:endParaRPr lang="el-GR" sz="1800" dirty="0" smtClean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5417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l-GR" dirty="0" smtClean="0"/>
              <a:t>Η ΔΗΜΙΟΥΡΓΙΚΗ ΕΚΤΕΛΕΣΗ</a:t>
            </a:r>
            <a:br>
              <a:rPr lang="el-GR" dirty="0" smtClean="0"/>
            </a:br>
            <a:r>
              <a:rPr lang="el-GR" dirty="0" smtClean="0"/>
              <a:t>(ο τρόπος παρουσίασης μιας διαφήμισης)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Με το ευθύ, ή το αντικειμενικό μήνυμα</a:t>
            </a:r>
          </a:p>
          <a:p>
            <a:r>
              <a:rPr lang="el-GR" dirty="0" smtClean="0"/>
              <a:t>Με την επιστημονική/τεχνική απόδειξη</a:t>
            </a:r>
          </a:p>
          <a:p>
            <a:r>
              <a:rPr lang="el-GR" dirty="0" smtClean="0"/>
              <a:t>Με την επίδειξη</a:t>
            </a:r>
          </a:p>
          <a:p>
            <a:r>
              <a:rPr lang="el-GR" dirty="0" smtClean="0"/>
              <a:t>Με τη σύγκριση</a:t>
            </a:r>
          </a:p>
          <a:p>
            <a:r>
              <a:rPr lang="el-GR" dirty="0" smtClean="0"/>
              <a:t>Με τη σύσταση</a:t>
            </a:r>
          </a:p>
          <a:p>
            <a:r>
              <a:rPr lang="el-GR" dirty="0" smtClean="0"/>
              <a:t>Με ένα στιγμιότυπο από τη ζωή</a:t>
            </a:r>
          </a:p>
          <a:p>
            <a:r>
              <a:rPr lang="el-GR" dirty="0" smtClean="0"/>
              <a:t>Με την απεικόνιση με κινούμενα σχέδια</a:t>
            </a:r>
          </a:p>
          <a:p>
            <a:r>
              <a:rPr lang="el-GR" dirty="0" smtClean="0"/>
              <a:t>Με το σύμβολο προσωπικότητας</a:t>
            </a:r>
          </a:p>
          <a:p>
            <a:r>
              <a:rPr lang="el-GR" dirty="0" smtClean="0"/>
              <a:t>Με τις εικόνες </a:t>
            </a:r>
          </a:p>
          <a:p>
            <a:r>
              <a:rPr lang="el-GR" dirty="0" smtClean="0"/>
              <a:t>Με τη δραματοποίηση</a:t>
            </a:r>
          </a:p>
          <a:p>
            <a:r>
              <a:rPr lang="el-GR" dirty="0" smtClean="0"/>
              <a:t>Με το χιούμορ </a:t>
            </a:r>
          </a:p>
          <a:p>
            <a:r>
              <a:rPr lang="el-GR" dirty="0" smtClean="0"/>
              <a:t>Με συνδυασμούς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1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566928"/>
            <a:ext cx="3932237" cy="80467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ΕΥΘΥ Η ΑΝΤΙΚΕΙΜΕΝΙΚΟ ΜΗΝΥΜΑ</a:t>
            </a:r>
            <a:endParaRPr lang="el-GR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49540"/>
            <a:ext cx="6172200" cy="434939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1627632"/>
            <a:ext cx="3932237" cy="4241356"/>
          </a:xfrm>
        </p:spPr>
        <p:txBody>
          <a:bodyPr>
            <a:normAutofit/>
          </a:bodyPr>
          <a:lstStyle/>
          <a:p>
            <a:r>
              <a:rPr lang="el-GR" sz="2000" dirty="0" err="1" smtClean="0"/>
              <a:t>Αμεση</a:t>
            </a:r>
            <a:r>
              <a:rPr lang="el-GR" sz="2000" dirty="0" smtClean="0"/>
              <a:t> παρουσίαση των πληροφοριών που αφορούν το προϊόν / υπηρεσία</a:t>
            </a:r>
          </a:p>
          <a:p>
            <a:r>
              <a:rPr lang="el-GR" sz="2000" dirty="0" smtClean="0"/>
              <a:t>Χρησιμοποιείται συχνά σε πληροφοριακές / ορθολογιστικές εκκλήσεις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636041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937</Words>
  <Application>Microsoft Office PowerPoint</Application>
  <PresentationFormat>Ευρεία οθόνη</PresentationFormat>
  <Paragraphs>159</Paragraphs>
  <Slides>25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Θέμα του Office</vt:lpstr>
      <vt:lpstr>ΔΙΑΦΗΜΙΣΤΙΚΗ ΕΚΣΤΡΑΤΕΙΑ (1)</vt:lpstr>
      <vt:lpstr>ΤΑ 10 ΚΟΡΥΦΑΙΑ ΔΙΑΦΗΜΙΣΤΙΚΑ ΣΛΟΓΚΑΝ</vt:lpstr>
      <vt:lpstr>ΔΙΑΦΗΜΙΣΤΙΚΗ ΕΚΣΤΡΑΤΕΙΑ (2)</vt:lpstr>
      <vt:lpstr>ΕΚΚΛΗΣΕΙΣ (1)</vt:lpstr>
      <vt:lpstr>ΠΛΗΡΟΦΟΡΙΑΚΕΣ / ΟΡΘΟΛΟΓΙΣΤΙΚΕΣ ΕΚΚΛΗΣΕΙΣ</vt:lpstr>
      <vt:lpstr>ΣΥΝΑΙΣΘΗΜΑΤΙΚΕΣ ΕΚΚΛΗΣΕΙΣ</vt:lpstr>
      <vt:lpstr>ΣΥΝΔΥΑΣΜΟΣ ορθολογιστικών &amp; συναισθηματικών εκκλήσεων</vt:lpstr>
      <vt:lpstr>Η ΔΗΜΙΟΥΡΓΙΚΗ ΕΚΤΕΛΕΣΗ (ο τρόπος παρουσίασης μιας διαφήμισης) </vt:lpstr>
      <vt:lpstr>ΕΥΘΥ Η ΑΝΤΙΚΕΙΜΕΝΙΚΟ ΜΗΝΥΜΑ</vt:lpstr>
      <vt:lpstr>ΜΕ ΤΗΝ ΕΠΙΣΤΗΜΟΝΙΚΗ / ΤΕΧΝΙΚΗ ΑΠΟΔΕΙΞΗ</vt:lpstr>
      <vt:lpstr>ΕΠΙΔΕΙΞΗ</vt:lpstr>
      <vt:lpstr>Η Σύγκριση (Comparison)</vt:lpstr>
      <vt:lpstr>Σύσταση (Testimonial)</vt:lpstr>
      <vt:lpstr>Στιγμιότυπα από τη ζωή</vt:lpstr>
      <vt:lpstr>ΑΠΕΙΚΟΝΙΣΗ ΜΕ ΚΙΝΟΥΜΕΝΑ ΣΧΕΔΙΑ</vt:lpstr>
      <vt:lpstr>Εικόνες</vt:lpstr>
      <vt:lpstr>Το χιούμορ</vt:lpstr>
      <vt:lpstr>Συνδυασμοί</vt:lpstr>
      <vt:lpstr>ΔΗΜΙΟΥΡΓΙΚΕΣ ΤΑΚΤΙΚΕΣ</vt:lpstr>
      <vt:lpstr>Βασικά συστατικά Εντυπης Διαφήμισης</vt:lpstr>
      <vt:lpstr>ΚΥΡΙΟΣ ΤΙΤΛΟΣ</vt:lpstr>
      <vt:lpstr>ΥΠΟΤΙΤΛΟΙ</vt:lpstr>
      <vt:lpstr>ΟΠΤΙΚΑ ΣΤΟΙΧΕΙΑ</vt:lpstr>
      <vt:lpstr>ΔΗΜΙΟΥΡΓΙΚΕΣ ΤΑΚΤΙΚΕΣ ΓΙΑ ΤΗΝ ΤΗΛΕΟΡΑΣΗ</vt:lpstr>
      <vt:lpstr>Στοιχεία τηλεοπτικής διαφήμισης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ΔΗΜΙΟΥΡΓΙΚΗ ΣΤΡΑΤΗΓΙΚΗ : ΣΧΕΔΙΑΣΜΟΣ &amp; ΑΝΑΠΤΥΞΗ</dc:title>
  <dc:creator>Windows User</dc:creator>
  <cp:lastModifiedBy>Windows User</cp:lastModifiedBy>
  <cp:revision>97</cp:revision>
  <dcterms:created xsi:type="dcterms:W3CDTF">2017-03-13T14:26:51Z</dcterms:created>
  <dcterms:modified xsi:type="dcterms:W3CDTF">2017-04-24T13:14:04Z</dcterms:modified>
</cp:coreProperties>
</file>