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74" r:id="rId9"/>
    <p:sldId id="264" r:id="rId10"/>
    <p:sldId id="265" r:id="rId11"/>
    <p:sldId id="266" r:id="rId12"/>
    <p:sldId id="267" r:id="rId13"/>
    <p:sldId id="268" r:id="rId14"/>
    <p:sldId id="271" r:id="rId15"/>
    <p:sldId id="269" r:id="rId16"/>
    <p:sldId id="272" r:id="rId17"/>
    <p:sldId id="270"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3" d="100"/>
          <a:sy n="83" d="100"/>
        </p:scale>
        <p:origin x="25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236B8F5-35A2-43D5-8096-25D50C67FBA7}" type="datetimeFigureOut">
              <a:rPr lang="en-US" smtClean="0"/>
              <a:t>08-Apr-23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E88BB9E7-D29C-48B0-8A41-4874A0360C9D}" type="slidenum">
              <a:rPr lang="en-US" smtClean="0"/>
              <a:t>‹#›</a:t>
            </a:fld>
            <a:endParaRPr lang="en-US"/>
          </a:p>
        </p:txBody>
      </p:sp>
    </p:spTree>
    <p:extLst>
      <p:ext uri="{BB962C8B-B14F-4D97-AF65-F5344CB8AC3E}">
        <p14:creationId xmlns:p14="http://schemas.microsoft.com/office/powerpoint/2010/main" val="384963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36B8F5-35A2-43D5-8096-25D50C67FBA7}" type="datetimeFigureOut">
              <a:rPr lang="en-US" smtClean="0"/>
              <a:t>08-Apr-23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8BB9E7-D29C-48B0-8A41-4874A0360C9D}" type="slidenum">
              <a:rPr lang="en-US" smtClean="0"/>
              <a:t>‹#›</a:t>
            </a:fld>
            <a:endParaRPr lang="en-US"/>
          </a:p>
        </p:txBody>
      </p:sp>
    </p:spTree>
    <p:extLst>
      <p:ext uri="{BB962C8B-B14F-4D97-AF65-F5344CB8AC3E}">
        <p14:creationId xmlns:p14="http://schemas.microsoft.com/office/powerpoint/2010/main" val="101554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36B8F5-35A2-43D5-8096-25D50C67FBA7}" type="datetimeFigureOut">
              <a:rPr lang="en-US" smtClean="0"/>
              <a:t>08-Apr-23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8BB9E7-D29C-48B0-8A41-4874A0360C9D}" type="slidenum">
              <a:rPr lang="en-US" smtClean="0"/>
              <a:t>‹#›</a:t>
            </a:fld>
            <a:endParaRPr lang="en-US"/>
          </a:p>
        </p:txBody>
      </p:sp>
    </p:spTree>
    <p:extLst>
      <p:ext uri="{BB962C8B-B14F-4D97-AF65-F5344CB8AC3E}">
        <p14:creationId xmlns:p14="http://schemas.microsoft.com/office/powerpoint/2010/main" val="4222872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36B8F5-35A2-43D5-8096-25D50C67FBA7}" type="datetimeFigureOut">
              <a:rPr lang="en-US" smtClean="0"/>
              <a:t>08-Apr-23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8BB9E7-D29C-48B0-8A41-4874A0360C9D}" type="slidenum">
              <a:rPr lang="en-US" smtClean="0"/>
              <a:t>‹#›</a:t>
            </a:fld>
            <a:endParaRPr lang="en-US"/>
          </a:p>
        </p:txBody>
      </p:sp>
    </p:spTree>
    <p:extLst>
      <p:ext uri="{BB962C8B-B14F-4D97-AF65-F5344CB8AC3E}">
        <p14:creationId xmlns:p14="http://schemas.microsoft.com/office/powerpoint/2010/main" val="131741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B236B8F5-35A2-43D5-8096-25D50C67FBA7}" type="datetimeFigureOut">
              <a:rPr lang="en-US" smtClean="0"/>
              <a:t>08-Apr-23</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E88BB9E7-D29C-48B0-8A41-4874A0360C9D}" type="slidenum">
              <a:rPr lang="en-US" smtClean="0"/>
              <a:t>‹#›</a:t>
            </a:fld>
            <a:endParaRPr lang="en-US"/>
          </a:p>
        </p:txBody>
      </p:sp>
    </p:spTree>
    <p:extLst>
      <p:ext uri="{BB962C8B-B14F-4D97-AF65-F5344CB8AC3E}">
        <p14:creationId xmlns:p14="http://schemas.microsoft.com/office/powerpoint/2010/main" val="1577958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36B8F5-35A2-43D5-8096-25D50C67FBA7}" type="datetimeFigureOut">
              <a:rPr lang="en-US" smtClean="0"/>
              <a:t>08-Apr-23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8BB9E7-D29C-48B0-8A41-4874A0360C9D}" type="slidenum">
              <a:rPr lang="en-US" smtClean="0"/>
              <a:t>‹#›</a:t>
            </a:fld>
            <a:endParaRPr lang="en-US"/>
          </a:p>
        </p:txBody>
      </p:sp>
    </p:spTree>
    <p:extLst>
      <p:ext uri="{BB962C8B-B14F-4D97-AF65-F5344CB8AC3E}">
        <p14:creationId xmlns:p14="http://schemas.microsoft.com/office/powerpoint/2010/main" val="1111115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36B8F5-35A2-43D5-8096-25D50C67FBA7}" type="datetimeFigureOut">
              <a:rPr lang="en-US" smtClean="0"/>
              <a:t>08-Apr-23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8BB9E7-D29C-48B0-8A41-4874A0360C9D}" type="slidenum">
              <a:rPr lang="en-US" smtClean="0"/>
              <a:t>‹#›</a:t>
            </a:fld>
            <a:endParaRPr lang="en-US"/>
          </a:p>
        </p:txBody>
      </p:sp>
    </p:spTree>
    <p:extLst>
      <p:ext uri="{BB962C8B-B14F-4D97-AF65-F5344CB8AC3E}">
        <p14:creationId xmlns:p14="http://schemas.microsoft.com/office/powerpoint/2010/main" val="1610770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36B8F5-35A2-43D5-8096-25D50C67FBA7}" type="datetimeFigureOut">
              <a:rPr lang="en-US" smtClean="0"/>
              <a:t>08-Apr-23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8BB9E7-D29C-48B0-8A41-4874A0360C9D}" type="slidenum">
              <a:rPr lang="en-US" smtClean="0"/>
              <a:t>‹#›</a:t>
            </a:fld>
            <a:endParaRPr lang="en-US"/>
          </a:p>
        </p:txBody>
      </p:sp>
    </p:spTree>
    <p:extLst>
      <p:ext uri="{BB962C8B-B14F-4D97-AF65-F5344CB8AC3E}">
        <p14:creationId xmlns:p14="http://schemas.microsoft.com/office/powerpoint/2010/main" val="2759546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36B8F5-35A2-43D5-8096-25D50C67FBA7}" type="datetimeFigureOut">
              <a:rPr lang="en-US" smtClean="0"/>
              <a:t>08-Apr-23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8BB9E7-D29C-48B0-8A41-4874A0360C9D}" type="slidenum">
              <a:rPr lang="en-US" smtClean="0"/>
              <a:t>‹#›</a:t>
            </a:fld>
            <a:endParaRPr lang="en-US"/>
          </a:p>
        </p:txBody>
      </p:sp>
    </p:spTree>
    <p:extLst>
      <p:ext uri="{BB962C8B-B14F-4D97-AF65-F5344CB8AC3E}">
        <p14:creationId xmlns:p14="http://schemas.microsoft.com/office/powerpoint/2010/main" val="2604146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36B8F5-35A2-43D5-8096-25D50C67FBA7}" type="datetimeFigureOut">
              <a:rPr lang="en-US" smtClean="0"/>
              <a:t>08-Apr-23</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88BB9E7-D29C-48B0-8A41-4874A0360C9D}" type="slidenum">
              <a:rPr lang="en-US" smtClean="0"/>
              <a:t>‹#›</a:t>
            </a:fld>
            <a:endParaRPr lang="en-US"/>
          </a:p>
        </p:txBody>
      </p:sp>
    </p:spTree>
    <p:extLst>
      <p:ext uri="{BB962C8B-B14F-4D97-AF65-F5344CB8AC3E}">
        <p14:creationId xmlns:p14="http://schemas.microsoft.com/office/powerpoint/2010/main" val="2983931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36B8F5-35A2-43D5-8096-25D50C67FBA7}" type="datetimeFigureOut">
              <a:rPr lang="en-US" smtClean="0"/>
              <a:t>08-Apr-23</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88BB9E7-D29C-48B0-8A41-4874A0360C9D}" type="slidenum">
              <a:rPr lang="en-US" smtClean="0"/>
              <a:t>‹#›</a:t>
            </a:fld>
            <a:endParaRPr lang="en-US"/>
          </a:p>
        </p:txBody>
      </p:sp>
    </p:spTree>
    <p:extLst>
      <p:ext uri="{BB962C8B-B14F-4D97-AF65-F5344CB8AC3E}">
        <p14:creationId xmlns:p14="http://schemas.microsoft.com/office/powerpoint/2010/main" val="1784531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B236B8F5-35A2-43D5-8096-25D50C67FBA7}" type="datetimeFigureOut">
              <a:rPr lang="en-US" smtClean="0"/>
              <a:t>08-Apr-23</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E88BB9E7-D29C-48B0-8A41-4874A0360C9D}" type="slidenum">
              <a:rPr lang="en-US" smtClean="0"/>
              <a:t>‹#›</a:t>
            </a:fld>
            <a:endParaRPr lang="en-US"/>
          </a:p>
        </p:txBody>
      </p:sp>
    </p:spTree>
    <p:extLst>
      <p:ext uri="{BB962C8B-B14F-4D97-AF65-F5344CB8AC3E}">
        <p14:creationId xmlns:p14="http://schemas.microsoft.com/office/powerpoint/2010/main" val="16813202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7" Type="http://schemas.microsoft.com/office/2007/relationships/hdphoto" Target="../media/hdphoto3.wdp"/><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image" Target="../media/image5.png"/><Relationship Id="rId5" Type="http://schemas.microsoft.com/office/2007/relationships/hdphoto" Target="../media/hdphoto1.wdp"/><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5E3FC-F0D2-185F-86F3-FDCF41D5AC1B}"/>
              </a:ext>
            </a:extLst>
          </p:cNvPr>
          <p:cNvSpPr>
            <a:spLocks noGrp="1"/>
          </p:cNvSpPr>
          <p:nvPr>
            <p:ph type="ctrTitle"/>
          </p:nvPr>
        </p:nvSpPr>
        <p:spPr/>
        <p:txBody>
          <a:bodyPr/>
          <a:lstStyle/>
          <a:p>
            <a:pPr algn="ctr"/>
            <a:r>
              <a:rPr lang="el-GR" sz="6600" b="1" cap="none" dirty="0">
                <a:effectLst>
                  <a:outerShdw blurRad="38100" dist="38100" dir="2700000" algn="tl">
                    <a:srgbClr val="000000">
                      <a:alpha val="43137"/>
                    </a:srgbClr>
                  </a:outerShdw>
                </a:effectLst>
                <a:latin typeface="Arial Nova Cond" panose="020B0506020202020204" pitchFamily="34" charset="0"/>
              </a:rPr>
              <a:t>Μεθοδολογία </a:t>
            </a:r>
            <a:br>
              <a:rPr lang="el-GR" sz="6600" b="1" cap="none" dirty="0">
                <a:effectLst>
                  <a:outerShdw blurRad="38100" dist="38100" dir="2700000" algn="tl">
                    <a:srgbClr val="000000">
                      <a:alpha val="43137"/>
                    </a:srgbClr>
                  </a:outerShdw>
                </a:effectLst>
                <a:latin typeface="Arial Nova Cond" panose="020B0506020202020204" pitchFamily="34" charset="0"/>
              </a:rPr>
            </a:br>
            <a:r>
              <a:rPr lang="el-GR" sz="6600" b="1" cap="none" dirty="0">
                <a:effectLst>
                  <a:outerShdw blurRad="38100" dist="38100" dir="2700000" algn="tl">
                    <a:srgbClr val="000000">
                      <a:alpha val="43137"/>
                    </a:srgbClr>
                  </a:outerShdw>
                </a:effectLst>
                <a:latin typeface="Arial Nova Cond" panose="020B0506020202020204" pitchFamily="34" charset="0"/>
              </a:rPr>
              <a:t>Κοινωνικής Εργασίας </a:t>
            </a:r>
            <a:br>
              <a:rPr lang="en-US" sz="6600" b="1" cap="none" dirty="0">
                <a:effectLst>
                  <a:outerShdw blurRad="38100" dist="38100" dir="2700000" algn="tl">
                    <a:srgbClr val="000000">
                      <a:alpha val="43137"/>
                    </a:srgbClr>
                  </a:outerShdw>
                </a:effectLst>
                <a:latin typeface="Arial Nova Cond" panose="020B0506020202020204" pitchFamily="34" charset="0"/>
              </a:rPr>
            </a:br>
            <a:r>
              <a:rPr lang="el-GR" sz="6600" b="1" cap="none" dirty="0">
                <a:effectLst>
                  <a:outerShdw blurRad="38100" dist="38100" dir="2700000" algn="tl">
                    <a:srgbClr val="000000">
                      <a:alpha val="43137"/>
                    </a:srgbClr>
                  </a:outerShdw>
                </a:effectLst>
                <a:latin typeface="Arial Nova Cond" panose="020B0506020202020204" pitchFamily="34" charset="0"/>
              </a:rPr>
              <a:t>με Ομάδες</a:t>
            </a:r>
            <a:endParaRPr lang="en-US" sz="6600" cap="none" dirty="0"/>
          </a:p>
        </p:txBody>
      </p:sp>
      <p:sp>
        <p:nvSpPr>
          <p:cNvPr id="3" name="Subtitle 2">
            <a:extLst>
              <a:ext uri="{FF2B5EF4-FFF2-40B4-BE49-F238E27FC236}">
                <a16:creationId xmlns:a16="http://schemas.microsoft.com/office/drawing/2014/main" id="{55CCFF34-C1C5-4EC0-335A-E027F265C32C}"/>
              </a:ext>
            </a:extLst>
          </p:cNvPr>
          <p:cNvSpPr>
            <a:spLocks noGrp="1"/>
          </p:cNvSpPr>
          <p:nvPr>
            <p:ph type="subTitle" idx="1"/>
          </p:nvPr>
        </p:nvSpPr>
        <p:spPr>
          <a:xfrm>
            <a:off x="1051560" y="4536340"/>
            <a:ext cx="7891272" cy="1069848"/>
          </a:xfrm>
        </p:spPr>
        <p:txBody>
          <a:bodyPr/>
          <a:lstStyle/>
          <a:p>
            <a:r>
              <a:rPr lang="el-GR" b="1" cap="none" dirty="0">
                <a:latin typeface="Arial Nova Cond" panose="020B0506020202020204" pitchFamily="34" charset="0"/>
                <a:cs typeface="Arial" pitchFamily="34" charset="0"/>
              </a:rPr>
              <a:t>Δήμητρα Γιάννου, </a:t>
            </a:r>
            <a:r>
              <a:rPr lang="en-US" b="1" cap="none" dirty="0" err="1">
                <a:latin typeface="Arial Nova Cond" panose="020B0506020202020204" pitchFamily="34" charset="0"/>
                <a:cs typeface="Arial" pitchFamily="34" charset="0"/>
              </a:rPr>
              <a:t>Phd</a:t>
            </a:r>
            <a:r>
              <a:rPr lang="el-GR" b="1" cap="none" dirty="0">
                <a:latin typeface="Arial Nova Cond" panose="020B0506020202020204" pitchFamily="34" charset="0"/>
                <a:cs typeface="Arial" pitchFamily="34" charset="0"/>
              </a:rPr>
              <a:t>, </a:t>
            </a:r>
            <a:r>
              <a:rPr lang="en-US" b="1" cap="none" dirty="0" err="1">
                <a:latin typeface="Arial Nova Cond" panose="020B0506020202020204" pitchFamily="34" charset="0"/>
                <a:cs typeface="Arial" pitchFamily="34" charset="0"/>
              </a:rPr>
              <a:t>Mphil</a:t>
            </a:r>
            <a:r>
              <a:rPr lang="en-US" b="1" cap="none" dirty="0">
                <a:latin typeface="Arial Nova Cond" panose="020B0506020202020204" pitchFamily="34" charset="0"/>
                <a:cs typeface="Arial" pitchFamily="34" charset="0"/>
              </a:rPr>
              <a:t>,</a:t>
            </a:r>
            <a:r>
              <a:rPr lang="el-GR" b="1" cap="none" dirty="0">
                <a:latin typeface="Arial Nova Cond" panose="020B0506020202020204" pitchFamily="34" charset="0"/>
                <a:cs typeface="Arial" pitchFamily="34" charset="0"/>
              </a:rPr>
              <a:t> </a:t>
            </a:r>
            <a:r>
              <a:rPr lang="en-US" b="1" cap="none" dirty="0">
                <a:latin typeface="Arial Nova Cond" panose="020B0506020202020204" pitchFamily="34" charset="0"/>
                <a:cs typeface="Arial" pitchFamily="34" charset="0"/>
              </a:rPr>
              <a:t>BA</a:t>
            </a:r>
          </a:p>
          <a:p>
            <a:r>
              <a:rPr lang="el-GR" b="1" cap="none" dirty="0">
                <a:latin typeface="Arial Nova Cond" panose="020B0506020202020204" pitchFamily="34" charset="0"/>
                <a:cs typeface="Arial" pitchFamily="34" charset="0"/>
              </a:rPr>
              <a:t>Κοινωνική Λειτουργός</a:t>
            </a:r>
            <a:endParaRPr lang="en-US" b="1" cap="none" dirty="0">
              <a:latin typeface="Arial Nova Cond" panose="020B0506020202020204" pitchFamily="34" charset="0"/>
              <a:cs typeface="Arial" pitchFamily="34" charset="0"/>
            </a:endParaRPr>
          </a:p>
          <a:p>
            <a:endParaRPr lang="en-US" dirty="0"/>
          </a:p>
        </p:txBody>
      </p:sp>
    </p:spTree>
    <p:extLst>
      <p:ext uri="{BB962C8B-B14F-4D97-AF65-F5344CB8AC3E}">
        <p14:creationId xmlns:p14="http://schemas.microsoft.com/office/powerpoint/2010/main" val="2573567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5FDAA-09F0-A427-620A-1D663C5E6DCB}"/>
              </a:ext>
            </a:extLst>
          </p:cNvPr>
          <p:cNvSpPr>
            <a:spLocks noGrp="1"/>
          </p:cNvSpPr>
          <p:nvPr>
            <p:ph type="title"/>
          </p:nvPr>
        </p:nvSpPr>
        <p:spPr>
          <a:xfrm>
            <a:off x="1069848" y="484632"/>
            <a:ext cx="10058400" cy="738112"/>
          </a:xfrm>
        </p:spPr>
        <p:txBody>
          <a:bodyPr>
            <a:normAutofit/>
          </a:bodyPr>
          <a:lstStyle/>
          <a:p>
            <a:r>
              <a:rPr lang="el-GR" sz="4000" b="1" cap="none" dirty="0">
                <a:latin typeface="Arial Nova Cond" panose="020B0506020202020204" pitchFamily="34" charset="0"/>
              </a:rPr>
              <a:t>Επικοινωνία και μοτίβα αλληλεπίδρασης (</a:t>
            </a:r>
            <a:r>
              <a:rPr lang="en-US" sz="4000" b="1" cap="none" dirty="0">
                <a:latin typeface="Arial Nova Cond" panose="020B0506020202020204" pitchFamily="34" charset="0"/>
              </a:rPr>
              <a:t>4</a:t>
            </a:r>
            <a:r>
              <a:rPr lang="el-GR" sz="4000" b="1" cap="none" dirty="0">
                <a:latin typeface="Arial Nova Cond" panose="020B0506020202020204" pitchFamily="34" charset="0"/>
              </a:rPr>
              <a:t>/</a:t>
            </a:r>
            <a:r>
              <a:rPr lang="en-US" sz="4000" b="1" cap="none" dirty="0">
                <a:latin typeface="Arial Nova Cond" panose="020B0506020202020204" pitchFamily="34" charset="0"/>
              </a:rPr>
              <a:t>4</a:t>
            </a:r>
            <a:r>
              <a:rPr lang="el-GR" sz="4000" b="1" cap="none" dirty="0">
                <a:latin typeface="Arial Nova Cond" panose="020B0506020202020204" pitchFamily="34" charset="0"/>
              </a:rPr>
              <a:t>)</a:t>
            </a:r>
            <a:endParaRPr lang="en-US" sz="4000" dirty="0"/>
          </a:p>
        </p:txBody>
      </p:sp>
      <p:sp>
        <p:nvSpPr>
          <p:cNvPr id="3" name="Content Placeholder 2">
            <a:extLst>
              <a:ext uri="{FF2B5EF4-FFF2-40B4-BE49-F238E27FC236}">
                <a16:creationId xmlns:a16="http://schemas.microsoft.com/office/drawing/2014/main" id="{B5C3A0E8-48A5-925C-BF08-139FA462E342}"/>
              </a:ext>
            </a:extLst>
          </p:cNvPr>
          <p:cNvSpPr>
            <a:spLocks noGrp="1"/>
          </p:cNvSpPr>
          <p:nvPr>
            <p:ph idx="1"/>
          </p:nvPr>
        </p:nvSpPr>
        <p:spPr>
          <a:xfrm>
            <a:off x="1069848" y="1382233"/>
            <a:ext cx="10058400" cy="4789967"/>
          </a:xfrm>
        </p:spPr>
        <p:txBody>
          <a:bodyPr>
            <a:normAutofit fontScale="92500" lnSpcReduction="10000"/>
          </a:bodyPr>
          <a:lstStyle/>
          <a:p>
            <a:pPr marL="0" indent="0" algn="just">
              <a:buNone/>
            </a:pPr>
            <a:r>
              <a:rPr lang="el-GR" dirty="0">
                <a:latin typeface="Arial Nova Cond" panose="020B0506020202020204" pitchFamily="34" charset="0"/>
                <a:cs typeface="Arial" panose="020B0604020202020204" pitchFamily="34" charset="0"/>
              </a:rPr>
              <a:t>Οι συντονιστές των ομάδων μπορεί να κάνουν διάφορες παρεμβάσεις στα μοτίβα αλληλεπίδρασης που δημιουργούνται. Για παράδειγμα μπορεί να ενθαρρύνουν τα μέλη που δεν μιλούν πολύ να μιλήσουν και ταυτόχρονα να προσπαθήσουν να μειώσουν τον χρόνο που παίρνουν τα πολύ ομιλητικά μέλη. Οι συντονιστές επίσης μπορεί να επισημάνουν στην ομάδα τα μοτίβα που δημιουργούνται και αυτό μπορεί να είναι αρκετό για να έρθει μια αλλαγή στον τρόπο που τα μέλη </a:t>
            </a:r>
            <a:r>
              <a:rPr lang="el-GR" dirty="0" err="1">
                <a:latin typeface="Arial Nova Cond" panose="020B0506020202020204" pitchFamily="34" charset="0"/>
                <a:cs typeface="Arial" panose="020B0604020202020204" pitchFamily="34" charset="0"/>
              </a:rPr>
              <a:t>αλληλεπιδρούν</a:t>
            </a:r>
            <a:r>
              <a:rPr lang="el-GR" dirty="0">
                <a:latin typeface="Arial Nova Cond" panose="020B0506020202020204" pitchFamily="34" charset="0"/>
                <a:cs typeface="Arial" panose="020B0604020202020204" pitchFamily="34" charset="0"/>
              </a:rPr>
              <a:t>. Όμως η αλλαγή μπορεί να έρθει και με άλλους τρόπους. Για παράδειγμα τα ντροπαλά μέλη μπορεί να ωφεληθούν αν ο λόγος δίνεται εκ περιτροπής στα μέλη και έτσι ο καθένας μιλάει όταν έρχεται η σειρά του. Άλλοι τρόποι παρέμβασης είναι η επιλεκτική προσοχή σε κάτι, η ενθάρρυνση συγκεκριμένης συμπεριφοράς, η απόδοση ρόλων και αρμοδιοτήτων, η αλλαγή θέσεων στην ομάδα, και η δημιουργία υποομάδων. </a:t>
            </a:r>
          </a:p>
          <a:p>
            <a:pPr marL="0" indent="0" algn="just">
              <a:buNone/>
            </a:pPr>
            <a:r>
              <a:rPr lang="el-GR" dirty="0">
                <a:latin typeface="Arial Nova Cond" panose="020B0506020202020204" pitchFamily="34" charset="0"/>
                <a:cs typeface="Arial" panose="020B0604020202020204" pitchFamily="34" charset="0"/>
              </a:rPr>
              <a:t>Οι υποομάδες συνήθως δεν είναι πρόβλημα στην λειτουργία της ομάδας εκτός άμα δημιουργηθεί μια τόσο ισχυρή συμμαχία που απειλεί να αντικαταστήσει την αφοσίωση τους στην ομάδα. Μια σημαντική διεργασία στην ομάδα είναι οι αλλαγές που συμβαίνουν στον τρόπο που τα άτομα δέχονται και </a:t>
            </a:r>
            <a:r>
              <a:rPr lang="el-GR" dirty="0" err="1">
                <a:latin typeface="Arial Nova Cond" panose="020B0506020202020204" pitchFamily="34" charset="0"/>
                <a:cs typeface="Arial" panose="020B0604020202020204" pitchFamily="34" charset="0"/>
              </a:rPr>
              <a:t>αλληλεπιδρούν</a:t>
            </a:r>
            <a:r>
              <a:rPr lang="el-GR" dirty="0">
                <a:latin typeface="Arial Nova Cond" panose="020B0506020202020204" pitchFamily="34" charset="0"/>
                <a:cs typeface="Arial" panose="020B0604020202020204" pitchFamily="34" charset="0"/>
              </a:rPr>
              <a:t> ο ένας με τον άλλον. Αυτή η αλλαγή μπορεί να έρθει βοηθώντας τα μέλη να είναι πιο ειλικρινή και να έχουν μεγαλύτερη επίγνωση των δικών τους συμπεριφορών και συναισθημάτων που έχουν για άλλους ανθρώπους που είναι διαφορετικοί από τους ίδιους. Οι ομάδες μπορούν να λειτουργούν με τρόπο όπου τα άτομα που ανήκουν σε μειονότητες να νιώθουν άνετα και χωρίς να αισθάνονται ότι οι αξίες τους αγνοούνται, μειώνονται ή απειλούνται. Αυτό επιτυγχάνεται μέσα από νόρμες που γιορτάζουν και ενσωματώνουν την ποικιλομορφία.</a:t>
            </a:r>
            <a:endParaRPr lang="en-US" dirty="0"/>
          </a:p>
        </p:txBody>
      </p:sp>
    </p:spTree>
    <p:extLst>
      <p:ext uri="{BB962C8B-B14F-4D97-AF65-F5344CB8AC3E}">
        <p14:creationId xmlns:p14="http://schemas.microsoft.com/office/powerpoint/2010/main" val="2315927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D7F55-7D70-95F6-2705-F887E2DAE60F}"/>
              </a:ext>
            </a:extLst>
          </p:cNvPr>
          <p:cNvSpPr>
            <a:spLocks noGrp="1"/>
          </p:cNvSpPr>
          <p:nvPr>
            <p:ph type="title"/>
          </p:nvPr>
        </p:nvSpPr>
        <p:spPr>
          <a:xfrm>
            <a:off x="510363" y="484632"/>
            <a:ext cx="11174817" cy="578624"/>
          </a:xfrm>
        </p:spPr>
        <p:txBody>
          <a:bodyPr>
            <a:noAutofit/>
          </a:bodyPr>
          <a:lstStyle/>
          <a:p>
            <a:pPr algn="ctr"/>
            <a:r>
              <a:rPr lang="el-GR" sz="4400" b="1" cap="none" dirty="0">
                <a:latin typeface="Arial Nova Cond" panose="020B0506020202020204" pitchFamily="34" charset="0"/>
              </a:rPr>
              <a:t>Διαπροσωπική Έλξη και Συνοχή (1/2) </a:t>
            </a:r>
            <a:endParaRPr lang="en-US" sz="4400" b="1" cap="none" dirty="0">
              <a:latin typeface="Arial Nova Cond" panose="020B0506020202020204" pitchFamily="34" charset="0"/>
            </a:endParaRPr>
          </a:p>
        </p:txBody>
      </p:sp>
      <p:sp>
        <p:nvSpPr>
          <p:cNvPr id="3" name="Content Placeholder 2">
            <a:extLst>
              <a:ext uri="{FF2B5EF4-FFF2-40B4-BE49-F238E27FC236}">
                <a16:creationId xmlns:a16="http://schemas.microsoft.com/office/drawing/2014/main" id="{26B168EC-9B6F-496E-908E-9CB60B7FC1AB}"/>
              </a:ext>
            </a:extLst>
          </p:cNvPr>
          <p:cNvSpPr>
            <a:spLocks noGrp="1"/>
          </p:cNvSpPr>
          <p:nvPr>
            <p:ph idx="1"/>
          </p:nvPr>
        </p:nvSpPr>
        <p:spPr>
          <a:xfrm>
            <a:off x="510363" y="1329070"/>
            <a:ext cx="11302409" cy="4843130"/>
          </a:xfrm>
        </p:spPr>
        <p:txBody>
          <a:bodyPr>
            <a:normAutofit/>
          </a:bodyPr>
          <a:lstStyle/>
          <a:p>
            <a:pPr marL="0" indent="0" algn="just">
              <a:buNone/>
            </a:pPr>
            <a:r>
              <a:rPr lang="el-GR" dirty="0">
                <a:latin typeface="Arial Nova Cond" panose="020B0506020202020204" pitchFamily="34" charset="0"/>
              </a:rPr>
              <a:t>Η διαπροσωπική έλξη συμβάλει στην διαμόρφωση υποομάδων και στο επίπεδο της συνοχής της ομάδας ως σύνολο. Διάφοροι παράγοντες συμβάλλουν στην διαπροσωπική έλξη. Η εγγύτητα αυξάνει την αλληλεπίδραση μεταξύ των ανθρώπων, η οποία με τη σειρά της αυξάνει την έλξη. Έτσι, μόνο και μόνο η φυσική επαφή της δια ζώσης συνάντησης βοηθάει στο να αναπτυχθούν δεσμοί μεταξύ των μελών. Παρόλα αυτά, η εγγύτητα δεν αρκεί από μόνη της για να συμβεί ουσιαστική αλληλεπίδραση. Η διαπροσωπική έλξη ενθαρρύνεται από τις ομοιότητες μεταξύ των μελών καθώς τείνουμε να συμπαθούμε άτομα που μας μοιάζουν, αλλά και τείνουμε να μας έλκουν άτομα τα οποία δεν μας μοιάζουν αλλά με έναν τρόπο συμπληρώνουν τις ποιότητες μας με έναν τρόπο. </a:t>
            </a:r>
          </a:p>
          <a:p>
            <a:pPr marL="0" indent="0" algn="just">
              <a:buNone/>
            </a:pPr>
            <a:r>
              <a:rPr lang="el-GR" dirty="0">
                <a:latin typeface="Arial Nova Cond" panose="020B0506020202020204" pitchFamily="34" charset="0"/>
              </a:rPr>
              <a:t>Η συνοχή της ομάδας είναι το σύνολο όλων των δυνάμεων που ασκούνται  στα μέλη και τα κάνουν να παραμένουν στην ομάδα. Η διαπροσωπική έλξη είναι μόνο ένας από τους πυλώνες της συνοχής της ομάδας. Άλλοι παράγοντες που συμβάλλουν στην συνοχή της ομάδας είναι</a:t>
            </a:r>
            <a:r>
              <a:rPr lang="en-US" dirty="0">
                <a:latin typeface="Arial Nova Cond" panose="020B0506020202020204" pitchFamily="34" charset="0"/>
              </a:rPr>
              <a:t>: </a:t>
            </a:r>
            <a:r>
              <a:rPr lang="el-GR" dirty="0">
                <a:latin typeface="Arial Nova Cond" panose="020B0506020202020204" pitchFamily="34" charset="0"/>
              </a:rPr>
              <a:t>α) οι ανάγκες των μελών για δεσμό- δέσμευση- αίσθηση του ανήκειν, αναγνώριση, ασφάλεια, β) πηγές και το κύρος που πιστεύουν τα μέλη ότι θα αποκτήσουν μέσα από την συμμετοχή τους στην ομάδα, γ) προσδοκίες όσον αφορά τις ωφέλιμες συνέπειες που θα έχει η δουλειά της ομάδας, δ) θετικές εντυπώσεις από την σύγκριση της ομάδας με την εμπειρία από άλλες ομάδες. </a:t>
            </a:r>
          </a:p>
          <a:p>
            <a:pPr marL="0" indent="0" algn="just">
              <a:buNone/>
            </a:pPr>
            <a:r>
              <a:rPr lang="en-US" dirty="0"/>
              <a:t> </a:t>
            </a:r>
            <a:endParaRPr lang="el-GR" dirty="0">
              <a:latin typeface="Arial Nova Cond" panose="020B0506020202020204" pitchFamily="34" charset="0"/>
            </a:endParaRPr>
          </a:p>
        </p:txBody>
      </p:sp>
    </p:spTree>
    <p:extLst>
      <p:ext uri="{BB962C8B-B14F-4D97-AF65-F5344CB8AC3E}">
        <p14:creationId xmlns:p14="http://schemas.microsoft.com/office/powerpoint/2010/main" val="2266169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71DC4-EE7E-320B-7A18-B691AC88AAD6}"/>
              </a:ext>
            </a:extLst>
          </p:cNvPr>
          <p:cNvSpPr>
            <a:spLocks noGrp="1"/>
          </p:cNvSpPr>
          <p:nvPr>
            <p:ph type="title"/>
          </p:nvPr>
        </p:nvSpPr>
        <p:spPr>
          <a:xfrm>
            <a:off x="1066800" y="284846"/>
            <a:ext cx="10058400" cy="801908"/>
          </a:xfrm>
        </p:spPr>
        <p:txBody>
          <a:bodyPr>
            <a:normAutofit/>
          </a:bodyPr>
          <a:lstStyle/>
          <a:p>
            <a:r>
              <a:rPr lang="el-GR" sz="4000" b="1" cap="none" dirty="0">
                <a:latin typeface="Arial Nova Cond" panose="020B0506020202020204" pitchFamily="34" charset="0"/>
              </a:rPr>
              <a:t>Διαπροσωπική Έλξη και Συνοχή (2/2) </a:t>
            </a:r>
            <a:endParaRPr lang="en-US" sz="4000" dirty="0"/>
          </a:p>
        </p:txBody>
      </p:sp>
      <p:sp>
        <p:nvSpPr>
          <p:cNvPr id="3" name="Content Placeholder 2">
            <a:extLst>
              <a:ext uri="{FF2B5EF4-FFF2-40B4-BE49-F238E27FC236}">
                <a16:creationId xmlns:a16="http://schemas.microsoft.com/office/drawing/2014/main" id="{238E818F-79D3-F64F-179E-B1D8FEB94EE4}"/>
              </a:ext>
            </a:extLst>
          </p:cNvPr>
          <p:cNvSpPr>
            <a:spLocks noGrp="1"/>
          </p:cNvSpPr>
          <p:nvPr>
            <p:ph idx="1"/>
          </p:nvPr>
        </p:nvSpPr>
        <p:spPr>
          <a:xfrm>
            <a:off x="659219" y="1086754"/>
            <a:ext cx="10940902" cy="5085446"/>
          </a:xfrm>
        </p:spPr>
        <p:txBody>
          <a:bodyPr>
            <a:normAutofit fontScale="92500" lnSpcReduction="10000"/>
          </a:bodyPr>
          <a:lstStyle/>
          <a:p>
            <a:pPr marL="0" indent="0" algn="just">
              <a:buNone/>
            </a:pPr>
            <a:r>
              <a:rPr lang="el-GR" dirty="0">
                <a:latin typeface="Arial Nova Cond" panose="020B0506020202020204" pitchFamily="34" charset="0"/>
              </a:rPr>
              <a:t>Το υψηλό επίπεδο συνοχής της ομάδας έχει πολύ θετικά αποτελέσματα όπως</a:t>
            </a:r>
            <a:r>
              <a:rPr lang="en-US" dirty="0">
                <a:latin typeface="Arial Nova Cond" panose="020B0506020202020204" pitchFamily="34" charset="0"/>
              </a:rPr>
              <a:t>: </a:t>
            </a:r>
            <a:r>
              <a:rPr lang="el-GR" dirty="0">
                <a:latin typeface="Arial Nova Cond" panose="020B0506020202020204" pitchFamily="34" charset="0"/>
              </a:rPr>
              <a:t>α) προσήλωση στους στόχους της ομάδας, β) επιθυμία για ανάληψη ευθύνης για την λειτουργία της ομάδας, γ) επιθυμία για έκφραση συναισθημάτων, δ) επιθυμία να ακούσει ο ένας τον άλλον, ε) ικανότητα να χρησιμοποιήσουν την </a:t>
            </a:r>
            <a:r>
              <a:rPr lang="el-GR" dirty="0" err="1">
                <a:latin typeface="Arial Nova Cond" panose="020B0506020202020204" pitchFamily="34" charset="0"/>
              </a:rPr>
              <a:t>επανατροφοδότηση</a:t>
            </a:r>
            <a:r>
              <a:rPr lang="el-GR" dirty="0">
                <a:latin typeface="Arial Nova Cond" panose="020B0506020202020204" pitchFamily="34" charset="0"/>
              </a:rPr>
              <a:t> και την αξιολόγηση, </a:t>
            </a:r>
            <a:r>
              <a:rPr lang="el-GR" dirty="0" err="1">
                <a:latin typeface="Arial Nova Cond" panose="020B0506020202020204" pitchFamily="34" charset="0"/>
              </a:rPr>
              <a:t>στ</a:t>
            </a:r>
            <a:r>
              <a:rPr lang="el-GR" dirty="0">
                <a:latin typeface="Arial Nova Cond" panose="020B0506020202020204" pitchFamily="34" charset="0"/>
              </a:rPr>
              <a:t>) μεγαλύτερη ικανοποίηση από την ομάδα, ζ) τα μέλη έχουν αυξημένη αίσθηση αυτοεκτίμησης, αυτοπεποίθησης και προσαρμοστικότητα. </a:t>
            </a:r>
          </a:p>
          <a:p>
            <a:pPr marL="0" indent="0" algn="just">
              <a:buNone/>
            </a:pPr>
            <a:r>
              <a:rPr lang="el-GR" dirty="0">
                <a:latin typeface="Arial Nova Cond" panose="020B0506020202020204" pitchFamily="34" charset="0"/>
              </a:rPr>
              <a:t>Παρά τα όποια θετικά αποτελέσματα, η μεγάλη συνοχή της ομάδας μπορεί να έχει και κάποια αρνητικά αποτελέσματα. Για παράδειγμα, η μεγάλη συνοχή μπορεί να οδηγήσει σε υπερβολική εξάρτηση από την ομάδα. Αυτό μπορεί να είναι ιδιαίτερα μεγάλο πρόβλημα σε θεραπευτικές ομάδες με μέλη που υποφέρουν από σοβαρές ψυχικές ασθένειες ή εξαρτήσεις και χαμηλή </a:t>
            </a:r>
            <a:r>
              <a:rPr lang="el-GR" dirty="0" err="1">
                <a:latin typeface="Arial Nova Cond" panose="020B0506020202020204" pitchFamily="34" charset="0"/>
              </a:rPr>
              <a:t>αυτοεικόνα</a:t>
            </a:r>
            <a:r>
              <a:rPr lang="el-GR" dirty="0">
                <a:latin typeface="Arial Nova Cond" panose="020B0506020202020204" pitchFamily="34" charset="0"/>
              </a:rPr>
              <a:t>. Η μεγάλη συνοχή της ομάδας μπορεί να αποσπάσει τα μέλη και από τους σκοπούς της ομάδας. Για παράδειγμα, κάποια μέλη μπορεί να παραμείνουν σιωπηρά αντί να μοιραστούν χρήσιμες πληροφορίες ή ιδέες και σκέψεις αν θεωρούν ότι αυτές μπορεί να είναι αντίθετες με αυτά που θέλουν τα άλλα μέλη να ακούσουν. Η συνοχή μπορεί να γίνει παθολογική όταν τα μέλη από τον φόβο του να εκδιωχθούν από την ομάδα τους κάνει να μην μοιράζονται καινοτόμες αλλά μη δημοφιλής ιδέες. Η παθολογική συνοχή της ομάδας είναι ένα από τα συστατικά της ψυχολογίας της μάζας. Τα μέλη που επιδιώκουν πάρα πολύ την ομοφωνία και την αποδοχή μέσα από την ομάδα μπορεί να οδηγηθούν στο να σταματήσουν να σκέφτονται ανεξάρτητα και να μην σκέφτονται εναλλακτικούς τρόπους δράσης πέραν αυτών που προτείνονται μέσα από την ομάδα. Έτσι, οι συντονιστές των ομάδων θα πρέπει να ενθαρρύνουν την συνοχή της ομάδας αλλά ταυτόχρονα και να βοηθούν τα μέλη να διατηρούν την ατομικότητα τους. Αυτό μπορούν να το κάνουν οδηγώντας την ομάδα να αναπτύξει νόρμες που ενθαρρύνουν την ελεύθερη και ανοιχτή έκφραση ιδεών και απόψεων και που εκτιμούν την έκφραση διαφορετικών και αντίθετων ιδεών. </a:t>
            </a:r>
          </a:p>
          <a:p>
            <a:pPr marL="0" indent="0" algn="just">
              <a:buNone/>
            </a:pPr>
            <a:endParaRPr lang="el-GR" dirty="0"/>
          </a:p>
        </p:txBody>
      </p:sp>
    </p:spTree>
    <p:extLst>
      <p:ext uri="{BB962C8B-B14F-4D97-AF65-F5344CB8AC3E}">
        <p14:creationId xmlns:p14="http://schemas.microsoft.com/office/powerpoint/2010/main" val="4246737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422AE-FDFD-4433-31B3-936A9209D1A9}"/>
              </a:ext>
            </a:extLst>
          </p:cNvPr>
          <p:cNvSpPr>
            <a:spLocks noGrp="1"/>
          </p:cNvSpPr>
          <p:nvPr>
            <p:ph type="title"/>
          </p:nvPr>
        </p:nvSpPr>
        <p:spPr>
          <a:xfrm>
            <a:off x="563525" y="138224"/>
            <a:ext cx="10877107" cy="776176"/>
          </a:xfrm>
        </p:spPr>
        <p:txBody>
          <a:bodyPr anchor="t">
            <a:normAutofit fontScale="90000"/>
          </a:bodyPr>
          <a:lstStyle/>
          <a:p>
            <a:pPr algn="ctr"/>
            <a:r>
              <a:rPr lang="el-GR" sz="4900" b="1" cap="none" dirty="0">
                <a:latin typeface="Arial Nova Cond" panose="020B0506020202020204" pitchFamily="34" charset="0"/>
              </a:rPr>
              <a:t>Κοινωνική ενσωμάτωση και επιρροή (1/2) </a:t>
            </a:r>
            <a:br>
              <a:rPr lang="el-GR" dirty="0">
                <a:latin typeface="Arial Nova Cond" panose="020B0506020202020204" pitchFamily="34" charset="0"/>
              </a:rPr>
            </a:br>
            <a:endParaRPr lang="en-US" dirty="0"/>
          </a:p>
        </p:txBody>
      </p:sp>
      <p:sp>
        <p:nvSpPr>
          <p:cNvPr id="3" name="Content Placeholder 2">
            <a:extLst>
              <a:ext uri="{FF2B5EF4-FFF2-40B4-BE49-F238E27FC236}">
                <a16:creationId xmlns:a16="http://schemas.microsoft.com/office/drawing/2014/main" id="{CCB63F62-25C7-0C84-D515-B4B2F714C17C}"/>
              </a:ext>
            </a:extLst>
          </p:cNvPr>
          <p:cNvSpPr>
            <a:spLocks noGrp="1"/>
          </p:cNvSpPr>
          <p:nvPr>
            <p:ph idx="1"/>
          </p:nvPr>
        </p:nvSpPr>
        <p:spPr>
          <a:xfrm>
            <a:off x="563525" y="914400"/>
            <a:ext cx="10877107" cy="5257800"/>
          </a:xfrm>
        </p:spPr>
        <p:txBody>
          <a:bodyPr>
            <a:normAutofit fontScale="77500" lnSpcReduction="20000"/>
          </a:bodyPr>
          <a:lstStyle/>
          <a:p>
            <a:pPr marL="0" indent="0" algn="just">
              <a:buNone/>
            </a:pPr>
            <a:r>
              <a:rPr lang="el-GR" dirty="0">
                <a:latin typeface="Arial Nova Cond" panose="020B0506020202020204" pitchFamily="34" charset="0"/>
              </a:rPr>
              <a:t>Με την έννοια κοινωνική ενσωμάτωση αναφερόμαστε στο πώς τα μέλη ταιριάζουν μεταξύ τους και είναι αποδεκτά από την ομάδα. </a:t>
            </a:r>
            <a:r>
              <a:rPr lang="el-GR" b="1" dirty="0">
                <a:latin typeface="Arial Nova Cond" panose="020B0506020202020204" pitchFamily="34" charset="0"/>
              </a:rPr>
              <a:t>Οι νόρμες, οι ρόλοι και το στάτους </a:t>
            </a:r>
            <a:r>
              <a:rPr lang="el-GR" dirty="0">
                <a:latin typeface="Arial Nova Cond" panose="020B0506020202020204" pitchFamily="34" charset="0"/>
              </a:rPr>
              <a:t>του κάθε μέλους είναι δυναμικά της ομάδας που προάγουν την κοινωνική ενσωμάτωση αφού επηρεάζουν το πώς τα μέλη συμπεριφέρονται. Αυτές οι δυναμικές διεργασίες διαμορφώνουν την θέση του κάθε μέλους στην ομάδα. Οι ομάδες δεν μπορούν να δουλέψουν αποτελεσματικά χωρίς κάποιο επίπεδο κοινωνικής ενσωμάτωσης των μελών γιατί αυτή είναι που επιτρέπει να χτιστεί η ομοφωνία γύρω από τους στόχους και τους σκοπούς της ομάδας, βοηθώντας την να προχωρήσει με έναν τακτικό και αποτελεσματικό τρόπο προς την επίτευξη των σκοπών της. </a:t>
            </a:r>
          </a:p>
          <a:p>
            <a:pPr marL="0" indent="0" algn="just">
              <a:buNone/>
            </a:pPr>
            <a:r>
              <a:rPr lang="el-GR" b="1" dirty="0">
                <a:latin typeface="Arial Nova Cond" panose="020B0506020202020204" pitchFamily="34" charset="0"/>
              </a:rPr>
              <a:t>Οι νόρμες </a:t>
            </a:r>
            <a:r>
              <a:rPr lang="el-GR" dirty="0">
                <a:latin typeface="Arial Nova Cond" panose="020B0506020202020204" pitchFamily="34" charset="0"/>
              </a:rPr>
              <a:t>είναι οι προσδοκίες και οι αντιλήψεις που μοιράζεται μια ομάδα ανθρώπων γύρω από το ποια είναι σωστή συμπεριφορά σε διάφορες κοινωνικές καταστάσεις όπως είναι η λειτουργία μιας ομάδας. Οι νόρμες είναι κανόνες που καθορίζουν το τι συνιστά άξια, προτιμητέα και αποδεκτή συμπεριφορά σε μια ομάδα. Οι νόρμες μπορεί να είναι ξεκάθαρες και ανοιχτές ή κλειστές και να υπονοούνται. Για παράδειγμα, μια συντονίστρια μπορεί να δηλώσει ότι η ομάδα θα ξεκινάει και θα τελειώνει σε κάποια συγκεκριμένη ώρα και στην συνέχεια η ακολουθία αυτού του κανόνα διαμορφώνει μια ξεκάθαρη νόρμα στην ομάδα η οποία θεμελιώθηκε με ανοιχτό τρόπο. Αντίθετα, μια κλειστή και υπονοούμενη νόρμα μπορεί να δημιουργηθεί από τα μέλη όταν για παράδειγμα θέλουν να αποφύγουν την συζήτηση ενός θέματος όπως είναι η σεξουαλική τους ικανοποίηση. Η νόρμα εδώ είναι «Δεν μιλάμε γι’αυτά τα θέματα σ’αυτήν την ομάδα». </a:t>
            </a:r>
          </a:p>
          <a:p>
            <a:pPr marL="0" indent="0" algn="just">
              <a:buNone/>
            </a:pPr>
            <a:r>
              <a:rPr lang="el-GR" b="1" dirty="0">
                <a:latin typeface="Arial Nova Cond" panose="020B0506020202020204" pitchFamily="34" charset="0"/>
              </a:rPr>
              <a:t>Οι νόρμες </a:t>
            </a:r>
            <a:r>
              <a:rPr lang="el-GR" dirty="0">
                <a:latin typeface="Arial Nova Cond" panose="020B0506020202020204" pitchFamily="34" charset="0"/>
              </a:rPr>
              <a:t>αναπτύσσονται αργά και σταδιακά στην ομάδα καθώς τα μέλη μέσα από την αλληλεπίδραση βιώνουν το ποια συμπεριφορά είναι επιθυμητή μέσα στην ομάδα. Γι’αυτό οι συντονιστές της ομάδας θα πρέπει να έχουν επίγνωση της ανάπτυξης των νορμών , ειδικά στην αρχή και να βοηθήσουν την ομάδα να αποφύγουν την ανάπτυξη νορμών που μειώνουν την ευχαρίστηση των μελών ή που εμποδίζουν την ομάδα να επιτύχει τους στόχους της. Οι συντονιστές μπορούν να μοιραστούν με τα υπόλοιπα μέλη τις αντιλήψεις τους σε σχέση με τις κατάλληλες νόρμες και τους τρόπους με τους οποίους αλλαγές στις νόρμες της ομάδας θα μπορούσαν να βοηθήσουν την ανάπτυξη της ομάδας και των μελών της. </a:t>
            </a:r>
          </a:p>
          <a:p>
            <a:pPr marL="0" indent="0" algn="just">
              <a:buNone/>
            </a:pPr>
            <a:r>
              <a:rPr lang="el-GR" b="1" dirty="0">
                <a:latin typeface="Arial Nova Cond" panose="020B0506020202020204" pitchFamily="34" charset="0"/>
              </a:rPr>
              <a:t>Οι ρόλοι </a:t>
            </a:r>
            <a:r>
              <a:rPr lang="el-GR" dirty="0">
                <a:latin typeface="Arial Nova Cond" panose="020B0506020202020204" pitchFamily="34" charset="0"/>
              </a:rPr>
              <a:t>είναι οι προσδοκίες που έχει η ομάδα για την λειτουργία του κάθε ατόμου μέσα στην ομάδα. ενώ οι νόρμες είναι οι πεποιθήσεις για την κατάλληλη συμπεριφορά που πρέπει να έχουν όλα τα μέλη στην ομάδα, οι ρόλοι καθορίζουν το πώς το κάθε μέλος ξεχωριστά αναμένεται να λειτουργήσει σε σχέση με τους σκοπούς της ομάδας. Οι ρόλοι βοηθούν στο να διασφαλισθεί η κατανομή της εργασίας μέσα στις ομάδες όταν εργάζονται όλοι για την επίτευξη των στόχων. Οι ρόλοι μπορεί να διαχωρίζονται στους εξής τύπους</a:t>
            </a:r>
            <a:r>
              <a:rPr lang="en-US" dirty="0">
                <a:latin typeface="Arial Nova Cond" panose="020B0506020202020204" pitchFamily="34" charset="0"/>
              </a:rPr>
              <a:t>: </a:t>
            </a:r>
            <a:r>
              <a:rPr lang="el-GR" dirty="0">
                <a:latin typeface="Arial Nova Cond" panose="020B0506020202020204" pitchFamily="34" charset="0"/>
              </a:rPr>
              <a:t>α) </a:t>
            </a:r>
            <a:r>
              <a:rPr lang="el-GR" b="1" dirty="0">
                <a:latin typeface="Arial Nova Cond" panose="020B0506020202020204" pitchFamily="34" charset="0"/>
              </a:rPr>
              <a:t>ρόλοι έργου</a:t>
            </a:r>
            <a:r>
              <a:rPr lang="el-GR" dirty="0">
                <a:latin typeface="Arial Nova Cond" panose="020B0506020202020204" pitchFamily="34" charset="0"/>
              </a:rPr>
              <a:t>, όπως είναι ο ρόλος του συντονιστή και ο ρόλος του αναζητητή πληροφοριών, β) </a:t>
            </a:r>
            <a:r>
              <a:rPr lang="el-GR" b="1" dirty="0" err="1">
                <a:latin typeface="Arial Nova Cond" panose="020B0506020202020204" pitchFamily="34" charset="0"/>
              </a:rPr>
              <a:t>κοινωνικοσυναισθηματικοί</a:t>
            </a:r>
            <a:r>
              <a:rPr lang="el-GR" b="1" dirty="0">
                <a:latin typeface="Arial Nova Cond" panose="020B0506020202020204" pitchFamily="34" charset="0"/>
              </a:rPr>
              <a:t> ρόλοι </a:t>
            </a:r>
            <a:r>
              <a:rPr lang="el-GR" dirty="0">
                <a:latin typeface="Arial Nova Cond" panose="020B0506020202020204" pitchFamily="34" charset="0"/>
              </a:rPr>
              <a:t>όπως είναι αυτός που ενθαρρύνει και αυτός που φέρνει αρμονία στην ομάδα, γ) </a:t>
            </a:r>
            <a:r>
              <a:rPr lang="el-GR" b="1" dirty="0">
                <a:latin typeface="Arial Nova Cond" panose="020B0506020202020204" pitchFamily="34" charset="0"/>
              </a:rPr>
              <a:t>ατομικοί ρόλοι </a:t>
            </a:r>
            <a:r>
              <a:rPr lang="el-GR" dirty="0">
                <a:latin typeface="Arial Nova Cond" panose="020B0506020202020204" pitchFamily="34" charset="0"/>
              </a:rPr>
              <a:t>όπως αυτός που αναζητά βοήθεια και αυτός που</a:t>
            </a:r>
            <a:r>
              <a:rPr lang="en-US" dirty="0">
                <a:latin typeface="Arial Nova Cond" panose="020B0506020202020204" pitchFamily="34" charset="0"/>
              </a:rPr>
              <a:t> </a:t>
            </a:r>
            <a:r>
              <a:rPr lang="el-GR" dirty="0">
                <a:latin typeface="Arial Nova Cond" panose="020B0506020202020204" pitchFamily="34" charset="0"/>
              </a:rPr>
              <a:t>επιτίθεται.  </a:t>
            </a:r>
          </a:p>
        </p:txBody>
      </p:sp>
    </p:spTree>
    <p:extLst>
      <p:ext uri="{BB962C8B-B14F-4D97-AF65-F5344CB8AC3E}">
        <p14:creationId xmlns:p14="http://schemas.microsoft.com/office/powerpoint/2010/main" val="4134501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218EE-A0F5-5AFE-C12D-C9A38369F07A}"/>
              </a:ext>
            </a:extLst>
          </p:cNvPr>
          <p:cNvSpPr>
            <a:spLocks noGrp="1"/>
          </p:cNvSpPr>
          <p:nvPr>
            <p:ph type="title"/>
          </p:nvPr>
        </p:nvSpPr>
        <p:spPr>
          <a:xfrm>
            <a:off x="1069848" y="258265"/>
            <a:ext cx="10058400" cy="855070"/>
          </a:xfrm>
        </p:spPr>
        <p:txBody>
          <a:bodyPr>
            <a:normAutofit/>
          </a:bodyPr>
          <a:lstStyle/>
          <a:p>
            <a:r>
              <a:rPr lang="el-GR" sz="4400" b="1" cap="none" dirty="0">
                <a:latin typeface="Arial Nova Cond" panose="020B0506020202020204" pitchFamily="34" charset="0"/>
              </a:rPr>
              <a:t>Κοινωνική ενσωμάτωση και επιρροή (2/2)</a:t>
            </a:r>
            <a:endParaRPr lang="en-US" sz="4400" dirty="0"/>
          </a:p>
        </p:txBody>
      </p:sp>
      <p:sp>
        <p:nvSpPr>
          <p:cNvPr id="3" name="Content Placeholder 2">
            <a:extLst>
              <a:ext uri="{FF2B5EF4-FFF2-40B4-BE49-F238E27FC236}">
                <a16:creationId xmlns:a16="http://schemas.microsoft.com/office/drawing/2014/main" id="{E4CA1AA0-A5C7-C776-3955-65DB395FAD5D}"/>
              </a:ext>
            </a:extLst>
          </p:cNvPr>
          <p:cNvSpPr>
            <a:spLocks noGrp="1"/>
          </p:cNvSpPr>
          <p:nvPr>
            <p:ph idx="1"/>
          </p:nvPr>
        </p:nvSpPr>
        <p:spPr>
          <a:xfrm>
            <a:off x="641497" y="1212112"/>
            <a:ext cx="10909005" cy="4960088"/>
          </a:xfrm>
        </p:spPr>
        <p:txBody>
          <a:bodyPr>
            <a:normAutofit fontScale="92500" lnSpcReduction="10000"/>
          </a:bodyPr>
          <a:lstStyle/>
          <a:p>
            <a:pPr marL="0" indent="0" algn="just">
              <a:buNone/>
            </a:pPr>
            <a:r>
              <a:rPr lang="el-GR" dirty="0">
                <a:latin typeface="Arial Nova Cond" panose="020B0506020202020204" pitchFamily="34" charset="0"/>
              </a:rPr>
              <a:t>Με την έννοια του </a:t>
            </a:r>
            <a:r>
              <a:rPr lang="el-GR" b="1" dirty="0">
                <a:latin typeface="Arial Nova Cond" panose="020B0506020202020204" pitchFamily="34" charset="0"/>
              </a:rPr>
              <a:t>στάτους</a:t>
            </a:r>
            <a:r>
              <a:rPr lang="el-GR" dirty="0">
                <a:latin typeface="Arial Nova Cond" panose="020B0506020202020204" pitchFamily="34" charset="0"/>
              </a:rPr>
              <a:t> αναφερόμαστε στη θέση που έχει το κάθε μέλος της ομάδας ανάλογα με το πόσο σημαντικό θεωρείται από τους άλλους. Το στάτους καθορίζεται από το γόητρο, την ισχύ, τη θέση και την τεχνογνωσία που φέρνει το κάθε μέλος στην ομάδα αλλά και τη συνεισφορά του στην ομάδα. Επειδή το στάτους του κάθε μέλους μετράτε σε σχέση με το στάτους των υπόλοιπων μελών, το στάτους μπορεί να αλλάξει άμα άλλα μέλη φύγουν ή έρθουν στην ομάδα. Το στάτους επίσης καθορίζεται από τις συνθήκες που επικρατούν στην ομάδα. </a:t>
            </a:r>
          </a:p>
          <a:p>
            <a:pPr marL="0" indent="0" algn="just">
              <a:buNone/>
            </a:pPr>
            <a:r>
              <a:rPr lang="el-GR" dirty="0">
                <a:latin typeface="Arial Nova Cond" panose="020B0506020202020204" pitchFamily="34" charset="0"/>
              </a:rPr>
              <a:t>Το </a:t>
            </a:r>
            <a:r>
              <a:rPr lang="el-GR" b="1" dirty="0">
                <a:latin typeface="Arial Nova Cond" panose="020B0506020202020204" pitchFamily="34" charset="0"/>
              </a:rPr>
              <a:t>στάτους</a:t>
            </a:r>
            <a:r>
              <a:rPr lang="el-GR" dirty="0">
                <a:latin typeface="Arial Nova Cond" panose="020B0506020202020204" pitchFamily="34" charset="0"/>
              </a:rPr>
              <a:t> του κάθε μέλους είναι ένας παράγοντας που επηρεάζει πολύ την κοινωνική ενσωμάτωση. Για παράδειγμα, τα μέλη με χαμηλό στάτους είναι λιγότερο πιθανόν να προσαρμόζονται στις νόρμες της ομάδας και να ασκούν τους προσδοκούμενους ρόλους τους σε σχέση με αυτούς που έχουν υψηλό στάτους στην ομάδα, γιατί έχουν λιγότερα να χάσουν αν αποκλίνει η συμπεριφορά τους. Αυτό κατ’επέκταση σημαίνει ότι τα μέλη με χαμηλό στάτους είναι πολύ πιο πιθανόν να λειτουργούν διασπαστικά όσον αφορά τις ομαδικές διεργασίες. Γι’αυτό οι συντονιστές θα πρέπει να δίνουν ευκαιρίες στα μέλη με χαμηλό στάτους να συνεισφέρουν στην ομάδα έτσι ώστε να ενσωματωθούν περισσότερο κοινωνικά στην ομάδα και να αποκτήσουν μεγαλύτερο στάτους. Τα μέλη με μέτριο στάτους τείνουν να προσαρμόζονται στις νόρμες και τους ρόλους τους έτσι ώστε να διατηρήσουν το στάτους τους ή ακόμα και να επιτύχουν μεγαλύτερο στάτους. Τα μέλη με υψηλό στάτους γενικά προσαρμόζονται στις νόρμες και στους ρόλους που τους έχουν αποδοθεί κατά την περίοδο που εξασφαλίζουν την θέση τους αλλά έχουν μεγαλύτερη ελευθερία απόκλισης από τις νόρμες μόλις εξασφαλίσουν το υψηλό τους στάτους. Αυτό σημαίνει ότι τα μέλη με υψηλό στάτους είναι και αυτά που έχουν μεγάλη δυνατότητα και ισχύ να αλλάξουν τις νόρμες της ομάδας όταν αυτές είναι αντιπαραγωγικές σε σχέση με τους στόχους της ομάδας. </a:t>
            </a:r>
            <a:endParaRPr lang="en-US" dirty="0"/>
          </a:p>
        </p:txBody>
      </p:sp>
    </p:spTree>
    <p:extLst>
      <p:ext uri="{BB962C8B-B14F-4D97-AF65-F5344CB8AC3E}">
        <p14:creationId xmlns:p14="http://schemas.microsoft.com/office/powerpoint/2010/main" val="964699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201B7-F45D-2119-7950-A7CFF0F649AA}"/>
              </a:ext>
            </a:extLst>
          </p:cNvPr>
          <p:cNvSpPr>
            <a:spLocks noGrp="1"/>
          </p:cNvSpPr>
          <p:nvPr>
            <p:ph type="title"/>
          </p:nvPr>
        </p:nvSpPr>
        <p:spPr>
          <a:xfrm>
            <a:off x="404037" y="282614"/>
            <a:ext cx="11185451" cy="546726"/>
          </a:xfrm>
        </p:spPr>
        <p:txBody>
          <a:bodyPr>
            <a:normAutofit fontScale="90000"/>
          </a:bodyPr>
          <a:lstStyle/>
          <a:p>
            <a:pPr algn="ctr"/>
            <a:r>
              <a:rPr lang="el-GR" b="1" cap="none" dirty="0">
                <a:latin typeface="Arial Nova Cond" panose="020B0506020202020204" pitchFamily="34" charset="0"/>
              </a:rPr>
              <a:t>Ισχύς και έλεγχος (1/2)</a:t>
            </a:r>
            <a:endParaRPr lang="en-US" dirty="0"/>
          </a:p>
        </p:txBody>
      </p:sp>
      <p:sp>
        <p:nvSpPr>
          <p:cNvPr id="3" name="Content Placeholder 2">
            <a:extLst>
              <a:ext uri="{FF2B5EF4-FFF2-40B4-BE49-F238E27FC236}">
                <a16:creationId xmlns:a16="http://schemas.microsoft.com/office/drawing/2014/main" id="{A0C7F935-0FAC-F02B-2143-112A99C18517}"/>
              </a:ext>
            </a:extLst>
          </p:cNvPr>
          <p:cNvSpPr>
            <a:spLocks noGrp="1"/>
          </p:cNvSpPr>
          <p:nvPr>
            <p:ph idx="1"/>
          </p:nvPr>
        </p:nvSpPr>
        <p:spPr>
          <a:xfrm>
            <a:off x="404037" y="1052623"/>
            <a:ext cx="11284380" cy="5361429"/>
          </a:xfrm>
        </p:spPr>
        <p:txBody>
          <a:bodyPr>
            <a:normAutofit fontScale="85000" lnSpcReduction="10000"/>
          </a:bodyPr>
          <a:lstStyle/>
          <a:p>
            <a:pPr marL="0" indent="0" algn="just">
              <a:buNone/>
            </a:pPr>
            <a:r>
              <a:rPr lang="el-GR" dirty="0">
                <a:latin typeface="Arial Nova Cond" panose="020B0506020202020204" pitchFamily="34" charset="0"/>
              </a:rPr>
              <a:t>Οι συντονιστές μιας ομάδας έχουν περισσότερη ισχύ σε σχέση με τα υπόλοιπα μέλη. Υπάρχουν δύο τύποι ισχύος , η </a:t>
            </a:r>
            <a:r>
              <a:rPr lang="el-GR" b="1" dirty="0">
                <a:latin typeface="Arial Nova Cond" panose="020B0506020202020204" pitchFamily="34" charset="0"/>
              </a:rPr>
              <a:t>αποδιδόμενη ισχύ </a:t>
            </a:r>
            <a:r>
              <a:rPr lang="el-GR" dirty="0">
                <a:latin typeface="Arial Nova Cond" panose="020B0506020202020204" pitchFamily="34" charset="0"/>
              </a:rPr>
              <a:t>και η </a:t>
            </a:r>
            <a:r>
              <a:rPr lang="el-GR" b="1" dirty="0">
                <a:latin typeface="Arial Nova Cond" panose="020B0506020202020204" pitchFamily="34" charset="0"/>
              </a:rPr>
              <a:t>πραγματική ισχύ</a:t>
            </a:r>
            <a:r>
              <a:rPr lang="el-GR" dirty="0">
                <a:latin typeface="Arial Nova Cond" panose="020B0506020202020204" pitchFamily="34" charset="0"/>
              </a:rPr>
              <a:t>. Η αποδιδόμενη ισχύς έρχεται από τις αντιλήψεις των ανθρώπων μέσα και έξω από την ομάδα σε σχέση με την ικανότητα των συντονιστών για το κατά πόσο μπορούν να είναι αποτελεσματικοί ηγέτες. Η αποδιδόμενη ισχύς πηγάζει από το επαγγελματικό στάτους, την εκπαίδευση, την πείρα, τα όρια μεταξύ των συντονιστών και των άλλων ρόλων των μελών της ομάδας, την αμοιβή των συντονιστών κ.α.  Η πραγματική ισχύς είναι οι πόροι που έχουν οι συντονιστές για να φέρουν αλλαγές μέσα και έξω από την ομάδα. Οι συντονιστές μπορούν να βασιστούν σε 7 πηγές ισχύος</a:t>
            </a:r>
            <a:r>
              <a:rPr lang="en-US" dirty="0">
                <a:latin typeface="Arial Nova Cond" panose="020B0506020202020204" pitchFamily="34" charset="0"/>
              </a:rPr>
              <a:t>: </a:t>
            </a:r>
            <a:r>
              <a:rPr lang="el-GR" b="1" dirty="0">
                <a:latin typeface="Arial Nova Cond" panose="020B0506020202020204" pitchFamily="34" charset="0"/>
              </a:rPr>
              <a:t>1)</a:t>
            </a:r>
            <a:r>
              <a:rPr lang="el-GR" dirty="0">
                <a:latin typeface="Arial Nova Cond" panose="020B0506020202020204" pitchFamily="34" charset="0"/>
              </a:rPr>
              <a:t> </a:t>
            </a:r>
            <a:r>
              <a:rPr lang="el-GR" b="1" dirty="0">
                <a:latin typeface="Arial Nova Cond" panose="020B0506020202020204" pitchFamily="34" charset="0"/>
              </a:rPr>
              <a:t>την ισχύ της σύνδεσης </a:t>
            </a:r>
            <a:r>
              <a:rPr lang="el-GR" dirty="0">
                <a:latin typeface="Arial Nova Cond" panose="020B0506020202020204" pitchFamily="34" charset="0"/>
              </a:rPr>
              <a:t>– την ικανότητα να αντλεί κανείς από τους πόρους ανθρώπων και οργανισμών με επιρροή, </a:t>
            </a:r>
            <a:r>
              <a:rPr lang="el-GR" b="1" dirty="0">
                <a:latin typeface="Arial Nova Cond" panose="020B0506020202020204" pitchFamily="34" charset="0"/>
              </a:rPr>
              <a:t>2) την ισχύ της τεχνογνωσίας</a:t>
            </a:r>
            <a:r>
              <a:rPr lang="el-GR" dirty="0">
                <a:latin typeface="Arial Nova Cond" panose="020B0506020202020204" pitchFamily="34" charset="0"/>
              </a:rPr>
              <a:t>- το να έχεις την γνώση να βοηθήσεις την ομάδα να επιτύχει έναν συγκεκριμένο στόχο, 3) </a:t>
            </a:r>
            <a:r>
              <a:rPr lang="el-GR" b="1" dirty="0">
                <a:latin typeface="Arial Nova Cond" panose="020B0506020202020204" pitchFamily="34" charset="0"/>
              </a:rPr>
              <a:t>την ισχύ της πληροφορίας</a:t>
            </a:r>
            <a:r>
              <a:rPr lang="el-GR" dirty="0">
                <a:latin typeface="Arial Nova Cond" panose="020B0506020202020204" pitchFamily="34" charset="0"/>
              </a:rPr>
              <a:t>- το να έχεις πληροφορίες που είναι χρήσιμες στην ομάδα, 4)</a:t>
            </a:r>
            <a:r>
              <a:rPr lang="en-US" dirty="0">
                <a:latin typeface="Arial Nova Cond" panose="020B0506020202020204" pitchFamily="34" charset="0"/>
              </a:rPr>
              <a:t> </a:t>
            </a:r>
            <a:r>
              <a:rPr lang="el-GR" b="1" dirty="0">
                <a:latin typeface="Arial Nova Cond" panose="020B0506020202020204" pitchFamily="34" charset="0"/>
              </a:rPr>
              <a:t>τη</a:t>
            </a:r>
            <a:r>
              <a:rPr lang="el-GR" dirty="0">
                <a:latin typeface="Arial Nova Cond" panose="020B0506020202020204" pitchFamily="34" charset="0"/>
              </a:rPr>
              <a:t> </a:t>
            </a:r>
            <a:r>
              <a:rPr lang="el-GR" b="1" dirty="0">
                <a:latin typeface="Arial Nova Cond" panose="020B0506020202020204" pitchFamily="34" charset="0"/>
              </a:rPr>
              <a:t>θεσμική ισχύ</a:t>
            </a:r>
            <a:r>
              <a:rPr lang="el-GR" dirty="0">
                <a:latin typeface="Arial Nova Cond" panose="020B0506020202020204" pitchFamily="34" charset="0"/>
              </a:rPr>
              <a:t>- το να έχεις μια επίσημη θέση και θεσμική δύναμη ,δικαιώματα και προνόμια που απορρέουν από αυτή τη θέση, 5) </a:t>
            </a:r>
            <a:r>
              <a:rPr lang="el-GR" b="1" dirty="0">
                <a:latin typeface="Arial Nova Cond" panose="020B0506020202020204" pitchFamily="34" charset="0"/>
              </a:rPr>
              <a:t>την ισχύ της αναφοράς</a:t>
            </a:r>
            <a:r>
              <a:rPr lang="el-GR" dirty="0">
                <a:latin typeface="Arial Nova Cond" panose="020B0506020202020204" pitchFamily="34" charset="0"/>
              </a:rPr>
              <a:t> – το να είσαι αρεστός/η και να σε θαυμάζουν τα μέλη της ομάδας, 6) </a:t>
            </a:r>
            <a:r>
              <a:rPr lang="el-GR" b="1" dirty="0">
                <a:latin typeface="Arial Nova Cond" panose="020B0506020202020204" pitchFamily="34" charset="0"/>
              </a:rPr>
              <a:t>την ισχύ της ανταμοιβής</a:t>
            </a:r>
            <a:r>
              <a:rPr lang="el-GR" dirty="0">
                <a:latin typeface="Arial Nova Cond" panose="020B0506020202020204" pitchFamily="34" charset="0"/>
              </a:rPr>
              <a:t>- η ικανότητα να προσφέρεις κοινωνική ή χειροπιαστή ανταμοιβή, 7) </a:t>
            </a:r>
            <a:r>
              <a:rPr lang="el-GR" b="1" dirty="0">
                <a:latin typeface="Arial Nova Cond" panose="020B0506020202020204" pitchFamily="34" charset="0"/>
              </a:rPr>
              <a:t>την</a:t>
            </a:r>
            <a:r>
              <a:rPr lang="el-GR" dirty="0">
                <a:latin typeface="Arial Nova Cond" panose="020B0506020202020204" pitchFamily="34" charset="0"/>
              </a:rPr>
              <a:t> </a:t>
            </a:r>
            <a:r>
              <a:rPr lang="el-GR" b="1" dirty="0">
                <a:latin typeface="Arial Nova Cond" panose="020B0506020202020204" pitchFamily="34" charset="0"/>
              </a:rPr>
              <a:t>καταναγκαστική ισχύ</a:t>
            </a:r>
            <a:r>
              <a:rPr lang="el-GR" dirty="0">
                <a:latin typeface="Arial Nova Cond" panose="020B0506020202020204" pitchFamily="34" charset="0"/>
              </a:rPr>
              <a:t>- η ικανότητα να επιβάλεις κυρώσεις, να τιμωρείς ή να αρνείσαι πρόσβαση σε πόρους, ανταμοιβές και προνόμια. </a:t>
            </a:r>
          </a:p>
          <a:p>
            <a:pPr marL="0" indent="0" algn="just">
              <a:buNone/>
            </a:pPr>
            <a:r>
              <a:rPr lang="el-GR" dirty="0">
                <a:latin typeface="Arial Nova Cond" panose="020B0506020202020204" pitchFamily="34" charset="0"/>
              </a:rPr>
              <a:t>Η ισχύς και ο έλεγχος συχνά συνδέεται με αυτούς που ορίζονται ως συντονιστές, αλλά για να διασφαλιστεί η ενεργή συμμετοχή και δέσμευση των μελών, έχει σημασία οι συντονιστές να μοιράζονται την ισχύ και την δύναμη τους καθώς η ομάδα εξελίσσεται. Αυτή η αρχή αναγνωρίζει ότι τα μέλη της ομάδας μπορούν να έχουν ισχύ και έλεγχο το ένα πάνω στο άλλο. Αυτό μπορούμε να το καταφέρουμε με τους εξής τρόπους</a:t>
            </a:r>
            <a:r>
              <a:rPr lang="en-US" dirty="0">
                <a:latin typeface="Arial Nova Cond" panose="020B0506020202020204" pitchFamily="34" charset="0"/>
              </a:rPr>
              <a:t>: </a:t>
            </a:r>
            <a:r>
              <a:rPr lang="el-GR" dirty="0">
                <a:latin typeface="Arial Nova Cond" panose="020B0506020202020204" pitchFamily="34" charset="0"/>
              </a:rPr>
              <a:t>1) ενθαρρύνοντας την επικοινωνία μεταξύ των μελών παρά μεταξύ των μελών και του συντονιστή, 2)  εξασφαλίζοντας ότι τα μέλη εκφράζουν την γνώμη τους και συμμετέχουν στην ατζέντα των θεμάτων που συζητιούνται στην ομάδα και στο που κατευθύνεται η ομάδα στις μελλοντικές συναντήσεις, 3)</a:t>
            </a:r>
            <a:r>
              <a:rPr lang="en-US" dirty="0">
                <a:latin typeface="Arial Nova Cond" panose="020B0506020202020204" pitchFamily="34" charset="0"/>
              </a:rPr>
              <a:t> </a:t>
            </a:r>
            <a:r>
              <a:rPr lang="el-GR" dirty="0">
                <a:latin typeface="Arial Nova Cond" panose="020B0506020202020204" pitchFamily="34" charset="0"/>
              </a:rPr>
              <a:t>υποστηρίζοντας τους φυσικούς ηγέτες της ομάδας καθώς οι προσπάθειες τους για ηγεσία ξεπηδούν κατά την διεργασία της ομάδας, και 4) ενθαρρύνοντας τις προσπάθειες για αμοιβαίο μοίρασμα και αλληλοβοήθεια μεταξύ των μελών. Τα μέλη μπορούν επίσης να ενδυναμωθούν όταν τα ενθαρρύνουμε να αναλάβουν ηγετικούς ρόλους σε υποομάδες που εργάζονται πάνω σε συγκεκριμένους στόχους , αναγνωρίζοντας τις δεξιότητες και τα ταλέντα τους, επαινώντας και ανταμείβοντας την ενεργό συμμετοχή τους στην δουλειά της ομάδας. </a:t>
            </a:r>
          </a:p>
        </p:txBody>
      </p:sp>
    </p:spTree>
    <p:extLst>
      <p:ext uri="{BB962C8B-B14F-4D97-AF65-F5344CB8AC3E}">
        <p14:creationId xmlns:p14="http://schemas.microsoft.com/office/powerpoint/2010/main" val="1397401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43035-44CF-210A-2A3A-C9D2BC5E42EA}"/>
              </a:ext>
            </a:extLst>
          </p:cNvPr>
          <p:cNvSpPr>
            <a:spLocks noGrp="1"/>
          </p:cNvSpPr>
          <p:nvPr>
            <p:ph type="title"/>
          </p:nvPr>
        </p:nvSpPr>
        <p:spPr>
          <a:xfrm>
            <a:off x="1066800" y="246093"/>
            <a:ext cx="10058400" cy="774325"/>
          </a:xfrm>
        </p:spPr>
        <p:txBody>
          <a:bodyPr>
            <a:normAutofit fontScale="90000"/>
          </a:bodyPr>
          <a:lstStyle/>
          <a:p>
            <a:pPr algn="ctr"/>
            <a:r>
              <a:rPr lang="el-GR" b="1" cap="none" dirty="0">
                <a:latin typeface="Arial Nova Cond" panose="020B0506020202020204" pitchFamily="34" charset="0"/>
              </a:rPr>
              <a:t>Ισχύς και έλεγχος (2/2)</a:t>
            </a:r>
            <a:endParaRPr lang="en-US" dirty="0"/>
          </a:p>
        </p:txBody>
      </p:sp>
      <p:sp>
        <p:nvSpPr>
          <p:cNvPr id="3" name="Content Placeholder 2">
            <a:extLst>
              <a:ext uri="{FF2B5EF4-FFF2-40B4-BE49-F238E27FC236}">
                <a16:creationId xmlns:a16="http://schemas.microsoft.com/office/drawing/2014/main" id="{9ABFB911-FA05-B350-8947-FE26EE8A1E6E}"/>
              </a:ext>
            </a:extLst>
          </p:cNvPr>
          <p:cNvSpPr>
            <a:spLocks noGrp="1"/>
          </p:cNvSpPr>
          <p:nvPr>
            <p:ph idx="1"/>
          </p:nvPr>
        </p:nvSpPr>
        <p:spPr>
          <a:xfrm>
            <a:off x="543339" y="1152939"/>
            <a:ext cx="10959548" cy="5220429"/>
          </a:xfrm>
        </p:spPr>
        <p:txBody>
          <a:bodyPr>
            <a:normAutofit/>
          </a:bodyPr>
          <a:lstStyle/>
          <a:p>
            <a:pPr marL="0" indent="0" algn="just">
              <a:buNone/>
            </a:pPr>
            <a:r>
              <a:rPr lang="el-GR" sz="2800" b="1" dirty="0">
                <a:latin typeface="Arial Nova Cond" panose="020B0506020202020204" pitchFamily="34" charset="0"/>
              </a:rPr>
              <a:t>Η αποτελεσματικότερη ηγεσία είναι η δημοκρατική </a:t>
            </a:r>
            <a:r>
              <a:rPr lang="el-GR" sz="2800" dirty="0">
                <a:latin typeface="Arial Nova Cond" panose="020B0506020202020204" pitchFamily="34" charset="0"/>
              </a:rPr>
              <a:t>σε σύγκριση με την αυταρχική και την </a:t>
            </a:r>
            <a:r>
              <a:rPr lang="en-US" sz="2800" dirty="0">
                <a:latin typeface="Arial Nova Cond" panose="020B0506020202020204" pitchFamily="34" charset="0"/>
              </a:rPr>
              <a:t>laissez- faire. </a:t>
            </a:r>
            <a:r>
              <a:rPr lang="el-GR" sz="2800" b="1" dirty="0">
                <a:latin typeface="Arial Nova Cond" panose="020B0506020202020204" pitchFamily="34" charset="0"/>
              </a:rPr>
              <a:t>Το μοντέλο που θεωρείται πιο αποτελεσματικό είναι αυτό που εστιάζει στην δυνατότητα αλλαγής </a:t>
            </a:r>
            <a:r>
              <a:rPr lang="el-GR" sz="2800" dirty="0">
                <a:latin typeface="Arial Nova Cond" panose="020B0506020202020204" pitchFamily="34" charset="0"/>
              </a:rPr>
              <a:t>και έχει τα εξής χαρακτηριστικά</a:t>
            </a:r>
            <a:r>
              <a:rPr lang="en-US" sz="2800" dirty="0">
                <a:latin typeface="Arial Nova Cond" panose="020B0506020202020204" pitchFamily="34" charset="0"/>
              </a:rPr>
              <a:t>:</a:t>
            </a:r>
            <a:r>
              <a:rPr lang="en-US" sz="2800" b="1" dirty="0">
                <a:latin typeface="Arial Nova Cond" panose="020B0506020202020204" pitchFamily="34" charset="0"/>
              </a:rPr>
              <a:t> </a:t>
            </a:r>
            <a:r>
              <a:rPr lang="el-GR" sz="2800" b="1" dirty="0">
                <a:latin typeface="Arial Nova Cond" panose="020B0506020202020204" pitchFamily="34" charset="0"/>
              </a:rPr>
              <a:t>1) </a:t>
            </a:r>
            <a:r>
              <a:rPr lang="el-GR" sz="2800" dirty="0">
                <a:latin typeface="Arial Nova Cond" panose="020B0506020202020204" pitchFamily="34" charset="0"/>
              </a:rPr>
              <a:t>όραμα, </a:t>
            </a:r>
            <a:r>
              <a:rPr lang="el-GR" sz="2800" b="1" dirty="0">
                <a:latin typeface="Arial Nova Cond" panose="020B0506020202020204" pitchFamily="34" charset="0"/>
              </a:rPr>
              <a:t>2) </a:t>
            </a:r>
            <a:r>
              <a:rPr lang="el-GR" sz="2800" dirty="0">
                <a:latin typeface="Arial Nova Cond" panose="020B0506020202020204" pitchFamily="34" charset="0"/>
              </a:rPr>
              <a:t>έμπνευση, </a:t>
            </a:r>
            <a:r>
              <a:rPr lang="el-GR" sz="2800" b="1" dirty="0">
                <a:latin typeface="Arial Nova Cond" panose="020B0506020202020204" pitchFamily="34" charset="0"/>
              </a:rPr>
              <a:t>3) </a:t>
            </a:r>
            <a:r>
              <a:rPr lang="el-GR" sz="2800" dirty="0">
                <a:latin typeface="Arial Nova Cond" panose="020B0506020202020204" pitchFamily="34" charset="0"/>
              </a:rPr>
              <a:t>πρότυπο (</a:t>
            </a:r>
            <a:r>
              <a:rPr lang="en-US" sz="2800" dirty="0">
                <a:latin typeface="Arial Nova Cond" panose="020B0506020202020204" pitchFamily="34" charset="0"/>
              </a:rPr>
              <a:t>role model)</a:t>
            </a:r>
            <a:r>
              <a:rPr lang="el-GR" sz="2800" dirty="0">
                <a:latin typeface="Arial Nova Cond" panose="020B0506020202020204" pitchFamily="34" charset="0"/>
              </a:rPr>
              <a:t>, </a:t>
            </a:r>
            <a:r>
              <a:rPr lang="el-GR" sz="2800" b="1" dirty="0">
                <a:latin typeface="Arial Nova Cond" panose="020B0506020202020204" pitchFamily="34" charset="0"/>
              </a:rPr>
              <a:t>4)</a:t>
            </a:r>
            <a:r>
              <a:rPr lang="el-GR" sz="2800" dirty="0">
                <a:latin typeface="Arial Nova Cond" panose="020B0506020202020204" pitchFamily="34" charset="0"/>
              </a:rPr>
              <a:t> πνευματική διέγερση, </a:t>
            </a:r>
            <a:r>
              <a:rPr lang="el-GR" sz="2800" b="1" dirty="0">
                <a:latin typeface="Arial Nova Cond" panose="020B0506020202020204" pitchFamily="34" charset="0"/>
              </a:rPr>
              <a:t>5)</a:t>
            </a:r>
            <a:r>
              <a:rPr lang="el-GR" sz="2800" dirty="0">
                <a:latin typeface="Arial Nova Cond" panose="020B0506020202020204" pitchFamily="34" charset="0"/>
              </a:rPr>
              <a:t> νοηματοδότηση, </a:t>
            </a:r>
            <a:r>
              <a:rPr lang="el-GR" sz="2800" b="1" dirty="0">
                <a:latin typeface="Arial Nova Cond" panose="020B0506020202020204" pitchFamily="34" charset="0"/>
              </a:rPr>
              <a:t>6)</a:t>
            </a:r>
            <a:r>
              <a:rPr lang="el-GR" sz="2800" dirty="0">
                <a:latin typeface="Arial Nova Cond" panose="020B0506020202020204" pitchFamily="34" charset="0"/>
              </a:rPr>
              <a:t> στοχεύει στην κάλυψη ανώτερων αναγκών, </a:t>
            </a:r>
            <a:r>
              <a:rPr lang="el-GR" sz="2800" b="1" dirty="0">
                <a:latin typeface="Arial Nova Cond" panose="020B0506020202020204" pitchFamily="34" charset="0"/>
              </a:rPr>
              <a:t>7)</a:t>
            </a:r>
            <a:r>
              <a:rPr lang="el-GR" sz="2800" dirty="0">
                <a:latin typeface="Arial Nova Cond" panose="020B0506020202020204" pitchFamily="34" charset="0"/>
              </a:rPr>
              <a:t> ενδυνάμωση, </a:t>
            </a:r>
            <a:r>
              <a:rPr lang="el-GR" sz="2800" b="1" dirty="0">
                <a:latin typeface="Arial Nova Cond" panose="020B0506020202020204" pitchFamily="34" charset="0"/>
              </a:rPr>
              <a:t>8) </a:t>
            </a:r>
            <a:r>
              <a:rPr lang="el-GR" sz="2800" dirty="0">
                <a:latin typeface="Arial Nova Cond" panose="020B0506020202020204" pitchFamily="34" charset="0"/>
              </a:rPr>
              <a:t>θέτει υψηλούς στόχους- προσδοκίες, </a:t>
            </a:r>
            <a:r>
              <a:rPr lang="el-GR" sz="2800" b="1" dirty="0">
                <a:latin typeface="Arial Nova Cond" panose="020B0506020202020204" pitchFamily="34" charset="0"/>
              </a:rPr>
              <a:t>9)</a:t>
            </a:r>
            <a:r>
              <a:rPr lang="el-GR" sz="2800" dirty="0">
                <a:latin typeface="Arial Nova Cond" panose="020B0506020202020204" pitchFamily="34" charset="0"/>
              </a:rPr>
              <a:t> ενθαρρύνει την ανάπτυξη συλλογικής ταυτότητας. Η ηγεσία που εστιάζει στην δυνατότητα αλλαγής ενθαρρύνει την αυτονομία των μελών και την ατομικότητα τους καθώς εργάζονται για τους σκοπούς της ομάδας. Ενθαρρύνουν τα μέλη να αμφισβητούν αυτά που θεωρούνται δεδομένα, να προσεγγίζουν προβλήματα με </a:t>
            </a:r>
            <a:r>
              <a:rPr lang="el-GR" sz="3200" dirty="0">
                <a:latin typeface="Arial Nova Cond" panose="020B0506020202020204" pitchFamily="34" charset="0"/>
              </a:rPr>
              <a:t>καινούριους</a:t>
            </a:r>
            <a:r>
              <a:rPr lang="el-GR" sz="2800" dirty="0">
                <a:latin typeface="Arial Nova Cond" panose="020B0506020202020204" pitchFamily="34" charset="0"/>
              </a:rPr>
              <a:t> τρόπους, να αναπλαισιώνουν τα προβλήματα σαν ευκαιρίες και να επιλύουν τα προβλήματα με δημιουργικούς και καινοτόμους τρόπους</a:t>
            </a:r>
            <a:r>
              <a:rPr lang="el-GR" sz="2800" dirty="0"/>
              <a:t>. </a:t>
            </a:r>
          </a:p>
        </p:txBody>
      </p:sp>
    </p:spTree>
    <p:extLst>
      <p:ext uri="{BB962C8B-B14F-4D97-AF65-F5344CB8AC3E}">
        <p14:creationId xmlns:p14="http://schemas.microsoft.com/office/powerpoint/2010/main" val="3635671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5ABA5-C688-3C39-22A7-9E34B6489CCB}"/>
              </a:ext>
            </a:extLst>
          </p:cNvPr>
          <p:cNvSpPr>
            <a:spLocks noGrp="1"/>
          </p:cNvSpPr>
          <p:nvPr>
            <p:ph type="title"/>
          </p:nvPr>
        </p:nvSpPr>
        <p:spPr>
          <a:xfrm>
            <a:off x="606055" y="284846"/>
            <a:ext cx="10813311" cy="801908"/>
          </a:xfrm>
        </p:spPr>
        <p:txBody>
          <a:bodyPr>
            <a:normAutofit fontScale="90000"/>
          </a:bodyPr>
          <a:lstStyle/>
          <a:p>
            <a:pPr algn="ctr"/>
            <a:r>
              <a:rPr lang="el-GR" b="1" cap="none" dirty="0">
                <a:latin typeface="Arial Nova Cond" panose="020B0506020202020204" pitchFamily="34" charset="0"/>
              </a:rPr>
              <a:t>Κουλτούρα </a:t>
            </a:r>
            <a:endParaRPr lang="en-US" b="1" cap="none" dirty="0">
              <a:latin typeface="Arial Nova Cond" panose="020B0506020202020204" pitchFamily="34" charset="0"/>
            </a:endParaRPr>
          </a:p>
        </p:txBody>
      </p:sp>
      <p:sp>
        <p:nvSpPr>
          <p:cNvPr id="3" name="Content Placeholder 2">
            <a:extLst>
              <a:ext uri="{FF2B5EF4-FFF2-40B4-BE49-F238E27FC236}">
                <a16:creationId xmlns:a16="http://schemas.microsoft.com/office/drawing/2014/main" id="{5ADC574D-C599-7520-BFD6-4DA2C765E854}"/>
              </a:ext>
            </a:extLst>
          </p:cNvPr>
          <p:cNvSpPr>
            <a:spLocks noGrp="1"/>
          </p:cNvSpPr>
          <p:nvPr>
            <p:ph idx="1"/>
          </p:nvPr>
        </p:nvSpPr>
        <p:spPr>
          <a:xfrm>
            <a:off x="499730" y="1275907"/>
            <a:ext cx="11281144" cy="5164650"/>
          </a:xfrm>
        </p:spPr>
        <p:txBody>
          <a:bodyPr>
            <a:normAutofit/>
          </a:bodyPr>
          <a:lstStyle/>
          <a:p>
            <a:pPr marL="0" indent="0" algn="just">
              <a:buNone/>
            </a:pPr>
            <a:r>
              <a:rPr lang="el-GR" sz="2800" dirty="0">
                <a:latin typeface="Arial Nova Cond" panose="020B0506020202020204" pitchFamily="34" charset="0"/>
              </a:rPr>
              <a:t>Η κουλτούρα μιας ομάδας καθορίζεται από τις αξίες, τα πιστεύω, τις συνήθειες, τις παραδόσεις και τους τρόπους με τους οποίους η ομάδα επιτελεί τους σκοπούς της και που όλα αυτά μπορεί να μην είναι ρητά ειπωμένα αλλά τα μέλη της ομάδας τα γνωρίζουν με έναν τρόπο και τα μοιράζονται. Οι βαθιές πεποιθήσεις που καθορίζουν την κουλτούρα της ομάδας διαμορφώνονται σταδιακά μέσα στον χρόνο μέσα από την αλληλεπίδραση. Οι αξίες, οι προτιμήσεις και τα προσωπικά στιλ των μελών που έχουν να κάνουν με τα εθνικά, πολιτισμικά χαρακτηριστικά, τις προηγούμενες εμπειρίες και τις γενετικές προδιαθέσεις, πρέπει να αναμιχθούν πριν  αναπτυχθεί η κουλτούρα της ομάδας.</a:t>
            </a:r>
          </a:p>
        </p:txBody>
      </p:sp>
    </p:spTree>
    <p:extLst>
      <p:ext uri="{BB962C8B-B14F-4D97-AF65-F5344CB8AC3E}">
        <p14:creationId xmlns:p14="http://schemas.microsoft.com/office/powerpoint/2010/main" val="2333906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5A1A3-F0BA-5271-BFDD-38C957440A1C}"/>
              </a:ext>
            </a:extLst>
          </p:cNvPr>
          <p:cNvSpPr>
            <a:spLocks noGrp="1"/>
          </p:cNvSpPr>
          <p:nvPr>
            <p:ph type="title"/>
          </p:nvPr>
        </p:nvSpPr>
        <p:spPr/>
        <p:txBody>
          <a:bodyPr/>
          <a:lstStyle/>
          <a:p>
            <a:r>
              <a:rPr lang="el-GR" b="1" cap="none" dirty="0">
                <a:latin typeface="Arial Nova Cond" panose="020B0506020202020204" pitchFamily="34" charset="0"/>
              </a:rPr>
              <a:t>Βιβλιογραφία</a:t>
            </a:r>
            <a:r>
              <a:rPr lang="el-GR" cap="none" dirty="0">
                <a:latin typeface="Arial Nova Cond" panose="020B0506020202020204" pitchFamily="34" charset="0"/>
              </a:rPr>
              <a:t> </a:t>
            </a:r>
            <a:endParaRPr lang="en-US" cap="none" dirty="0">
              <a:latin typeface="Arial Nova Cond" panose="020B0506020202020204" pitchFamily="34" charset="0"/>
            </a:endParaRPr>
          </a:p>
        </p:txBody>
      </p:sp>
      <p:sp>
        <p:nvSpPr>
          <p:cNvPr id="3" name="Content Placeholder 2">
            <a:extLst>
              <a:ext uri="{FF2B5EF4-FFF2-40B4-BE49-F238E27FC236}">
                <a16:creationId xmlns:a16="http://schemas.microsoft.com/office/drawing/2014/main" id="{C9B59880-B008-DFCE-D1FF-9A71683A4EB4}"/>
              </a:ext>
            </a:extLst>
          </p:cNvPr>
          <p:cNvSpPr>
            <a:spLocks noGrp="1"/>
          </p:cNvSpPr>
          <p:nvPr>
            <p:ph idx="1"/>
          </p:nvPr>
        </p:nvSpPr>
        <p:spPr/>
        <p:txBody>
          <a:bodyPr/>
          <a:lstStyle/>
          <a:p>
            <a:r>
              <a:rPr lang="en-US" dirty="0">
                <a:solidFill>
                  <a:schemeClr val="tx1"/>
                </a:solidFill>
                <a:latin typeface="Arial Nova Cond" panose="020B0506020202020204" pitchFamily="34" charset="0"/>
              </a:rPr>
              <a:t>Garvin, C.D., Gutierrez, L.M., Galinsky, M.J.,</a:t>
            </a:r>
            <a:r>
              <a:rPr lang="el-GR" dirty="0">
                <a:solidFill>
                  <a:schemeClr val="tx1"/>
                </a:solidFill>
                <a:latin typeface="Arial Nova Cond" panose="020B0506020202020204" pitchFamily="34" charset="0"/>
              </a:rPr>
              <a:t> 2004.</a:t>
            </a:r>
            <a:r>
              <a:rPr lang="en-US">
                <a:solidFill>
                  <a:schemeClr val="tx1"/>
                </a:solidFill>
                <a:latin typeface="Arial Nova Cond" panose="020B0506020202020204" pitchFamily="34" charset="0"/>
              </a:rPr>
              <a:t> </a:t>
            </a:r>
            <a:r>
              <a:rPr lang="en-US" b="1">
                <a:solidFill>
                  <a:schemeClr val="tx1"/>
                </a:solidFill>
                <a:latin typeface="Arial Nova Cond" panose="020B0506020202020204" pitchFamily="34" charset="0"/>
              </a:rPr>
              <a:t>Handbook of Social Work with Groups</a:t>
            </a:r>
            <a:r>
              <a:rPr lang="en-US">
                <a:solidFill>
                  <a:schemeClr val="tx1"/>
                </a:solidFill>
                <a:latin typeface="Arial Nova Cond" panose="020B0506020202020204" pitchFamily="34" charset="0"/>
              </a:rPr>
              <a:t>, London: The Guilford Press. </a:t>
            </a:r>
          </a:p>
          <a:p>
            <a:pPr marL="0" indent="0">
              <a:buNone/>
            </a:pPr>
            <a:endParaRPr lang="en-US"/>
          </a:p>
        </p:txBody>
      </p:sp>
    </p:spTree>
    <p:extLst>
      <p:ext uri="{BB962C8B-B14F-4D97-AF65-F5344CB8AC3E}">
        <p14:creationId xmlns:p14="http://schemas.microsoft.com/office/powerpoint/2010/main" val="1998850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A3D0CE2-91FF-49B3-A5D8-181E900D7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58AEBD96-C315-4F53-9D9E-0E20E993E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78916AAA-66F6-4DFA-88ED-7E27CF6B8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9" name="Group 18">
            <a:extLst>
              <a:ext uri="{FF2B5EF4-FFF2-40B4-BE49-F238E27FC236}">
                <a16:creationId xmlns:a16="http://schemas.microsoft.com/office/drawing/2014/main" id="{A137D43F-BAD6-47F1-AA65-AEEA38A2FF3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9215" y="4068923"/>
            <a:ext cx="1080904" cy="1080902"/>
            <a:chOff x="9685338" y="4460675"/>
            <a:chExt cx="1080904" cy="1080902"/>
          </a:xfrm>
        </p:grpSpPr>
        <p:sp>
          <p:nvSpPr>
            <p:cNvPr id="20" name="Oval 19">
              <a:extLst>
                <a:ext uri="{FF2B5EF4-FFF2-40B4-BE49-F238E27FC236}">
                  <a16:creationId xmlns:a16="http://schemas.microsoft.com/office/drawing/2014/main" id="{D512C9B2-6B22-4211-A940-FCD7C2CD0B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21" name="Oval 20">
              <a:extLst>
                <a:ext uri="{FF2B5EF4-FFF2-40B4-BE49-F238E27FC236}">
                  <a16:creationId xmlns:a16="http://schemas.microsoft.com/office/drawing/2014/main" id="{85F7DB84-CDE7-46F8-90DD-9D048A7D52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sp>
      </p:grpSp>
      <p:sp useBgFill="1">
        <p:nvSpPr>
          <p:cNvPr id="23" name="Rectangle 22">
            <a:extLst>
              <a:ext uri="{FF2B5EF4-FFF2-40B4-BE49-F238E27FC236}">
                <a16:creationId xmlns:a16="http://schemas.microsoft.com/office/drawing/2014/main" id="{E8035907-EB9C-4E11-8A9B-D25B0AD8D7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Title 7">
            <a:extLst>
              <a:ext uri="{FF2B5EF4-FFF2-40B4-BE49-F238E27FC236}">
                <a16:creationId xmlns:a16="http://schemas.microsoft.com/office/drawing/2014/main" id="{EAC657DA-3937-75AD-F484-6082455421B7}"/>
              </a:ext>
            </a:extLst>
          </p:cNvPr>
          <p:cNvSpPr>
            <a:spLocks noGrp="1"/>
          </p:cNvSpPr>
          <p:nvPr>
            <p:ph type="title"/>
          </p:nvPr>
        </p:nvSpPr>
        <p:spPr>
          <a:xfrm>
            <a:off x="530087" y="643467"/>
            <a:ext cx="6799655" cy="5571066"/>
          </a:xfrm>
        </p:spPr>
        <p:txBody>
          <a:bodyPr vert="horz" lIns="91440" tIns="45720" rIns="91440" bIns="45720" rtlCol="0" anchor="ctr">
            <a:normAutofit/>
          </a:bodyPr>
          <a:lstStyle/>
          <a:p>
            <a:pPr algn="ctr">
              <a:lnSpc>
                <a:spcPct val="80000"/>
              </a:lnSpc>
            </a:pPr>
            <a:r>
              <a:rPr lang="el-GR" sz="9600" b="1" cap="none" dirty="0">
                <a:blipFill dpi="0" rotWithShape="1">
                  <a:blip r:embed="rId4"/>
                  <a:srcRect/>
                  <a:tile tx="6350" ty="-127000" sx="65000" sy="64000" flip="none" algn="tl"/>
                </a:blipFill>
                <a:latin typeface="Arial Nova Cond" panose="020B0506020202020204" pitchFamily="34" charset="0"/>
              </a:rPr>
              <a:t>Τα Δυναμικά της </a:t>
            </a:r>
            <a:br>
              <a:rPr lang="el-GR" sz="9600" b="1" cap="none" dirty="0">
                <a:blipFill dpi="0" rotWithShape="1">
                  <a:blip r:embed="rId4"/>
                  <a:srcRect/>
                  <a:tile tx="6350" ty="-127000" sx="65000" sy="64000" flip="none" algn="tl"/>
                </a:blipFill>
                <a:latin typeface="Arial Nova Cond" panose="020B0506020202020204" pitchFamily="34" charset="0"/>
              </a:rPr>
            </a:br>
            <a:r>
              <a:rPr lang="el-GR" sz="9600" b="1" cap="none" dirty="0">
                <a:blipFill dpi="0" rotWithShape="1">
                  <a:blip r:embed="rId4"/>
                  <a:srcRect/>
                  <a:tile tx="6350" ty="-127000" sx="65000" sy="64000" flip="none" algn="tl"/>
                </a:blipFill>
                <a:latin typeface="Arial Nova Cond" panose="020B0506020202020204" pitchFamily="34" charset="0"/>
              </a:rPr>
              <a:t>Ομάδας</a:t>
            </a:r>
            <a:endParaRPr lang="en-US" sz="9600" b="1" cap="none" dirty="0">
              <a:blipFill dpi="0" rotWithShape="1">
                <a:blip r:embed="rId4"/>
                <a:srcRect/>
                <a:tile tx="6350" ty="-127000" sx="65000" sy="64000" flip="none" algn="tl"/>
              </a:blipFill>
              <a:latin typeface="Arial Nova Cond" panose="020B0506020202020204" pitchFamily="34" charset="0"/>
            </a:endParaRPr>
          </a:p>
        </p:txBody>
      </p:sp>
      <p:sp>
        <p:nvSpPr>
          <p:cNvPr id="10" name="Rectangle 24">
            <a:extLst>
              <a:ext uri="{FF2B5EF4-FFF2-40B4-BE49-F238E27FC236}">
                <a16:creationId xmlns:a16="http://schemas.microsoft.com/office/drawing/2014/main" id="{D9C69FA7-0958-4ED9-A0DF-E87A0C137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02709" y="3388657"/>
            <a:ext cx="36576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7" name="Group 26">
            <a:extLst>
              <a:ext uri="{FF2B5EF4-FFF2-40B4-BE49-F238E27FC236}">
                <a16:creationId xmlns:a16="http://schemas.microsoft.com/office/drawing/2014/main" id="{FDB0A998-A5C6-45CB-ACF3-1CF6399202A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33595" y="1903304"/>
            <a:ext cx="3051394" cy="3051388"/>
            <a:chOff x="7933595" y="1903304"/>
            <a:chExt cx="3051394" cy="3051388"/>
          </a:xfrm>
        </p:grpSpPr>
        <p:sp>
          <p:nvSpPr>
            <p:cNvPr id="11" name="Oval 27">
              <a:extLst>
                <a:ext uri="{FF2B5EF4-FFF2-40B4-BE49-F238E27FC236}">
                  <a16:creationId xmlns:a16="http://schemas.microsoft.com/office/drawing/2014/main" id="{4AB5B6FA-7B4F-437A-9C78-144C7DCD1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33595" y="1903304"/>
              <a:ext cx="3051394" cy="3051388"/>
            </a:xfrm>
            <a:prstGeom prst="ellipse">
              <a:avLst/>
            </a:prstGeom>
            <a:blipFill dpi="0" rotWithShape="1">
              <a:blip r:embed="rId6">
                <a:duotone>
                  <a:schemeClr val="accent1">
                    <a:shade val="45000"/>
                    <a:satMod val="135000"/>
                  </a:schemeClr>
                  <a:prstClr val="white"/>
                </a:duotone>
                <a:extLst>
                  <a:ext uri="{BEBA8EAE-BF5A-486C-A8C5-ECC9F3942E4B}">
                    <a14:imgProps xmlns:a14="http://schemas.microsoft.com/office/drawing/2010/main">
                      <a14:imgLayer r:embed="rId7">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28">
              <a:extLst>
                <a:ext uri="{FF2B5EF4-FFF2-40B4-BE49-F238E27FC236}">
                  <a16:creationId xmlns:a16="http://schemas.microsoft.com/office/drawing/2014/main" id="{A4199C21-6AE0-4F6F-AA96-6FFF97BB9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95024" y="2064730"/>
              <a:ext cx="2728540" cy="2728536"/>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3621799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5438CC6-5819-877F-AAFB-0BCFFBD56192}"/>
              </a:ext>
            </a:extLst>
          </p:cNvPr>
          <p:cNvSpPr>
            <a:spLocks noGrp="1"/>
          </p:cNvSpPr>
          <p:nvPr>
            <p:ph type="title"/>
          </p:nvPr>
        </p:nvSpPr>
        <p:spPr>
          <a:xfrm>
            <a:off x="1066800" y="246093"/>
            <a:ext cx="10058400" cy="1198394"/>
          </a:xfrm>
        </p:spPr>
        <p:txBody>
          <a:bodyPr/>
          <a:lstStyle/>
          <a:p>
            <a:pPr algn="ctr"/>
            <a:r>
              <a:rPr lang="el-GR" b="1" cap="none" dirty="0">
                <a:latin typeface="Arial Nova Cond" panose="020B0506020202020204" pitchFamily="34" charset="0"/>
              </a:rPr>
              <a:t>Τι είναι τα δυναμικά της ομάδας</a:t>
            </a:r>
            <a:r>
              <a:rPr lang="en-US" b="1" cap="none" dirty="0">
                <a:latin typeface="Arial Nova Cond" panose="020B0506020202020204" pitchFamily="34" charset="0"/>
              </a:rPr>
              <a:t>; </a:t>
            </a:r>
          </a:p>
        </p:txBody>
      </p:sp>
      <p:sp>
        <p:nvSpPr>
          <p:cNvPr id="4" name="Content Placeholder 3">
            <a:extLst>
              <a:ext uri="{FF2B5EF4-FFF2-40B4-BE49-F238E27FC236}">
                <a16:creationId xmlns:a16="http://schemas.microsoft.com/office/drawing/2014/main" id="{EECC15D8-49E0-01D9-624A-711FDA0CE571}"/>
              </a:ext>
            </a:extLst>
          </p:cNvPr>
          <p:cNvSpPr>
            <a:spLocks noGrp="1"/>
          </p:cNvSpPr>
          <p:nvPr>
            <p:ph idx="1"/>
          </p:nvPr>
        </p:nvSpPr>
        <p:spPr>
          <a:xfrm>
            <a:off x="702365" y="1563757"/>
            <a:ext cx="10425883" cy="4809611"/>
          </a:xfrm>
        </p:spPr>
        <p:txBody>
          <a:bodyPr>
            <a:normAutofit fontScale="85000" lnSpcReduction="10000"/>
          </a:bodyPr>
          <a:lstStyle/>
          <a:p>
            <a:pPr marL="0" marR="0" indent="0" algn="just">
              <a:lnSpc>
                <a:spcPct val="107000"/>
              </a:lnSpc>
              <a:spcBef>
                <a:spcPts val="0"/>
              </a:spcBef>
              <a:spcAft>
                <a:spcPts val="800"/>
              </a:spcAft>
              <a:buNone/>
            </a:pPr>
            <a:r>
              <a:rPr lang="el-GR" sz="2600" dirty="0">
                <a:effectLst/>
                <a:latin typeface="Arial Nova Cond" panose="020B0506020202020204" pitchFamily="34" charset="0"/>
                <a:ea typeface="Calibri" panose="020F0502020204030204" pitchFamily="34" charset="0"/>
                <a:cs typeface="Times New Roman" panose="02020603050405020304" pitchFamily="18" charset="0"/>
              </a:rPr>
              <a:t>Οι ομάδες είναι κοινωνικά συστήματα τα οποία αποτελούνται από άτομα που βρίσκονται σε αλληλεπίδραση. Έτσι, όταν τα μέλη μιας ομάδας αρχίσουν και αλληλεπιδρούν, τότε διαμορφώνουν ένα κοινωνικό σύστημα στο οποίο αναπτύσσονται δυναμικές διεργασίες. Αυτές τις διεργασίες τις ονομάζουμε δυναμικά της ομάδας. </a:t>
            </a:r>
          </a:p>
          <a:p>
            <a:pPr marL="0" marR="0" indent="0" algn="just">
              <a:lnSpc>
                <a:spcPct val="107000"/>
              </a:lnSpc>
              <a:spcBef>
                <a:spcPts val="0"/>
              </a:spcBef>
              <a:spcAft>
                <a:spcPts val="800"/>
              </a:spcAft>
              <a:buNone/>
            </a:pPr>
            <a:r>
              <a:rPr lang="el-GR" sz="2600" dirty="0">
                <a:latin typeface="Arial Nova Cond" panose="020B0506020202020204" pitchFamily="34" charset="0"/>
                <a:ea typeface="Calibri" panose="020F0502020204030204" pitchFamily="34" charset="0"/>
                <a:cs typeface="Times New Roman" panose="02020603050405020304" pitchFamily="18" charset="0"/>
              </a:rPr>
              <a:t>Οι ομάδες ως κοινωνικά συστήματα είναι δυναμικά γιατί βρίσκονται συνεχώς σε κίνηση και εξελίσσονται. Γι’αυτό και οι αλληλεπιδράσεις και οι διεργασίες που αναπτύσσονται μέσα στην ομάδα χαρακτηρίζονται ως δυναμικές, για να περιγράψουν την συνεχή κίνηση, αλλαγή και εξέλιξη που συμβαίνει σε μια ομάδα. </a:t>
            </a:r>
            <a:endParaRPr lang="en-US" sz="2600" dirty="0">
              <a:effectLst/>
              <a:latin typeface="Arial Nova Cond" panose="020B050602020202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l-GR" sz="2600" dirty="0">
                <a:effectLst/>
                <a:latin typeface="Arial Nova Cond" panose="020B0506020202020204" pitchFamily="34" charset="0"/>
                <a:ea typeface="Calibri" panose="020F0502020204030204" pitchFamily="34" charset="0"/>
                <a:cs typeface="Times New Roman" panose="02020603050405020304" pitchFamily="18" charset="0"/>
              </a:rPr>
              <a:t>Τα δυναμικά της ομάδας είναι οι δυνάμεις που ξεπηδούν και παίρνουν μορφή καθώς τα μέλη αλληλεπιδρούν </a:t>
            </a:r>
            <a:r>
              <a:rPr lang="el-GR" sz="2600" dirty="0" err="1">
                <a:effectLst/>
                <a:latin typeface="Arial Nova Cond" panose="020B0506020202020204" pitchFamily="34" charset="0"/>
                <a:ea typeface="Calibri" panose="020F0502020204030204" pitchFamily="34" charset="0"/>
                <a:cs typeface="Times New Roman" panose="02020603050405020304" pitchFamily="18" charset="0"/>
              </a:rPr>
              <a:t>καθ’ολη</a:t>
            </a:r>
            <a:r>
              <a:rPr lang="el-GR" sz="2600" dirty="0">
                <a:effectLst/>
                <a:latin typeface="Arial Nova Cond" panose="020B0506020202020204" pitchFamily="34" charset="0"/>
                <a:ea typeface="Calibri" panose="020F0502020204030204" pitchFamily="34" charset="0"/>
                <a:cs typeface="Times New Roman" panose="02020603050405020304" pitchFamily="18" charset="0"/>
              </a:rPr>
              <a:t> τη διάρκεια ζωής της ομάδας. Αυτά τα δυναμικά είναι αποτέλεσμα τόσο των αλληλεπιδράσεων που συμβαίνουν στο «εδώ και τώρα» αλλά ταυτόχρονα προκύπτουν και ως αποτέλεσμα αυτών που φέρνει το κάθε μέλος στην ομάδα από τα μεγαλύτερα κοινωνικά περιβάλλοντα στα οποία ζει και </a:t>
            </a:r>
            <a:r>
              <a:rPr lang="el-GR" sz="2600" dirty="0" err="1">
                <a:effectLst/>
                <a:latin typeface="Arial Nova Cond" panose="020B0506020202020204" pitchFamily="34" charset="0"/>
                <a:ea typeface="Calibri" panose="020F0502020204030204" pitchFamily="34" charset="0"/>
                <a:cs typeface="Times New Roman" panose="02020603050405020304" pitchFamily="18" charset="0"/>
              </a:rPr>
              <a:t>αλληλεπιδρά</a:t>
            </a:r>
            <a:r>
              <a:rPr lang="el-GR" sz="2600" dirty="0">
                <a:effectLst/>
                <a:latin typeface="Arial Nova Cond" panose="020B0506020202020204" pitchFamily="34" charset="0"/>
                <a:ea typeface="Calibri" panose="020F0502020204030204" pitchFamily="34" charset="0"/>
                <a:cs typeface="Times New Roman" panose="02020603050405020304" pitchFamily="18" charset="0"/>
              </a:rPr>
              <a:t>. </a:t>
            </a:r>
            <a:endParaRPr lang="en-US" sz="2600" dirty="0">
              <a:effectLst/>
              <a:latin typeface="Arial Nova Cond" panose="020B050602020202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46113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D3DBE-FBC3-33C6-FE37-25E6F66061ED}"/>
              </a:ext>
            </a:extLst>
          </p:cNvPr>
          <p:cNvSpPr>
            <a:spLocks noGrp="1"/>
          </p:cNvSpPr>
          <p:nvPr>
            <p:ph type="title"/>
          </p:nvPr>
        </p:nvSpPr>
        <p:spPr/>
        <p:txBody>
          <a:bodyPr>
            <a:normAutofit fontScale="90000"/>
          </a:bodyPr>
          <a:lstStyle/>
          <a:p>
            <a:pPr algn="ctr"/>
            <a:r>
              <a:rPr lang="el-GR" b="1" cap="none" dirty="0">
                <a:latin typeface="Arial Nova Cond" panose="020B0506020202020204" pitchFamily="34" charset="0"/>
              </a:rPr>
              <a:t>Γιατί είναι σημαντικό να γνωρίζουμε τα δυναμικά μιας ομάδας</a:t>
            </a:r>
            <a:r>
              <a:rPr lang="en-US" b="1" cap="none" dirty="0">
                <a:latin typeface="Arial Nova Cond" panose="020B0506020202020204" pitchFamily="34" charset="0"/>
              </a:rPr>
              <a:t>; </a:t>
            </a:r>
          </a:p>
        </p:txBody>
      </p:sp>
      <p:sp>
        <p:nvSpPr>
          <p:cNvPr id="3" name="Content Placeholder 2">
            <a:extLst>
              <a:ext uri="{FF2B5EF4-FFF2-40B4-BE49-F238E27FC236}">
                <a16:creationId xmlns:a16="http://schemas.microsoft.com/office/drawing/2014/main" id="{A05E4A6E-FF93-9FA1-6ACC-B6ADFFDF3813}"/>
              </a:ext>
            </a:extLst>
          </p:cNvPr>
          <p:cNvSpPr>
            <a:spLocks noGrp="1"/>
          </p:cNvSpPr>
          <p:nvPr>
            <p:ph idx="1"/>
          </p:nvPr>
        </p:nvSpPr>
        <p:spPr/>
        <p:txBody>
          <a:bodyPr/>
          <a:lstStyle/>
          <a:p>
            <a:r>
              <a:rPr lang="el-GR" dirty="0">
                <a:latin typeface="Arial Nova Cond" panose="020B0506020202020204" pitchFamily="34" charset="0"/>
              </a:rPr>
              <a:t>Για να αναγνωρίζουμε και κατανοούμε την συμπεριφορά των μελών της ομάδας </a:t>
            </a:r>
          </a:p>
          <a:p>
            <a:r>
              <a:rPr lang="el-GR" dirty="0">
                <a:latin typeface="Arial Nova Cond" panose="020B0506020202020204" pitchFamily="34" charset="0"/>
              </a:rPr>
              <a:t>Για να ξέρουμε πώς παίρνει αποφάσεις η ομάδα</a:t>
            </a:r>
          </a:p>
          <a:p>
            <a:r>
              <a:rPr lang="el-GR" dirty="0">
                <a:latin typeface="Arial Nova Cond" panose="020B0506020202020204" pitchFamily="34" charset="0"/>
              </a:rPr>
              <a:t>Για να ξέρουμε πώς η ομάδα αντιδρά στις αλλαγές</a:t>
            </a:r>
          </a:p>
          <a:p>
            <a:r>
              <a:rPr lang="el-GR" dirty="0">
                <a:latin typeface="Arial Nova Cond" panose="020B0506020202020204" pitchFamily="34" charset="0"/>
              </a:rPr>
              <a:t>Για να ξέρουμε πώς αλληλεπιδρούν τα μέλη μεταξύ τους και αν ικανοποιούνται από την συμμετοχή τους στην ομάδα </a:t>
            </a:r>
          </a:p>
          <a:p>
            <a:r>
              <a:rPr lang="el-GR" dirty="0">
                <a:latin typeface="Arial Nova Cond" panose="020B0506020202020204" pitchFamily="34" charset="0"/>
              </a:rPr>
              <a:t>Αν δεν γνωρίζουμε τα δυναμικά της ομάδας οδηγούμαστε σε μη παραγωγικές συναντήσεις και δυσαρέσκεια των μελών της ομάδας</a:t>
            </a:r>
          </a:p>
          <a:p>
            <a:r>
              <a:rPr lang="el-GR" dirty="0">
                <a:latin typeface="Arial Nova Cond" panose="020B0506020202020204" pitchFamily="34" charset="0"/>
              </a:rPr>
              <a:t>Σε ακραίες περιπτώσεις η διαστρεβλωμένη δυναμική της ομάδας μπορεί να οδηγήσει σε σοβαρές επιπτώσεις στα μέλη αλλά και στην ομάδα ως σύνολο.</a:t>
            </a:r>
          </a:p>
          <a:p>
            <a:endParaRPr lang="el-GR" dirty="0">
              <a:latin typeface="Arial Nova Cond" panose="020B0506020202020204" pitchFamily="34" charset="0"/>
            </a:endParaRPr>
          </a:p>
          <a:p>
            <a:endParaRPr lang="en-US" dirty="0">
              <a:latin typeface="Arial Nova Cond" panose="020B0506020202020204" pitchFamily="34" charset="0"/>
            </a:endParaRPr>
          </a:p>
        </p:txBody>
      </p:sp>
    </p:spTree>
    <p:extLst>
      <p:ext uri="{BB962C8B-B14F-4D97-AF65-F5344CB8AC3E}">
        <p14:creationId xmlns:p14="http://schemas.microsoft.com/office/powerpoint/2010/main" val="1634018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BC74F-80E6-7969-D8DD-101990D697B9}"/>
              </a:ext>
            </a:extLst>
          </p:cNvPr>
          <p:cNvSpPr>
            <a:spLocks noGrp="1"/>
          </p:cNvSpPr>
          <p:nvPr>
            <p:ph type="title"/>
          </p:nvPr>
        </p:nvSpPr>
        <p:spPr>
          <a:xfrm>
            <a:off x="1069848" y="484632"/>
            <a:ext cx="10058400" cy="1609344"/>
          </a:xfrm>
        </p:spPr>
        <p:txBody>
          <a:bodyPr>
            <a:noAutofit/>
          </a:bodyPr>
          <a:lstStyle/>
          <a:p>
            <a:r>
              <a:rPr lang="el-GR" sz="4000" b="1" cap="none" dirty="0">
                <a:latin typeface="Arial Nova Cond" panose="020B0506020202020204" pitchFamily="34" charset="0"/>
              </a:rPr>
              <a:t>Τι πρέπει να γνωρίζει ένας/μια συντονιστής/</a:t>
            </a:r>
            <a:r>
              <a:rPr lang="el-GR" sz="4000" b="1" cap="none" dirty="0" err="1">
                <a:latin typeface="Arial Nova Cond" panose="020B0506020202020204" pitchFamily="34" charset="0"/>
              </a:rPr>
              <a:t>τρια</a:t>
            </a:r>
            <a:r>
              <a:rPr lang="el-GR" sz="4000" b="1" cap="none" dirty="0">
                <a:latin typeface="Arial Nova Cond" panose="020B0506020202020204" pitchFamily="34" charset="0"/>
              </a:rPr>
              <a:t> ομάδας για τα δυναμικά της ομάδας που συντονίζει</a:t>
            </a:r>
            <a:r>
              <a:rPr lang="en-US" sz="4000" b="1" cap="none" dirty="0">
                <a:latin typeface="Arial Nova Cond" panose="020B0506020202020204" pitchFamily="34" charset="0"/>
              </a:rPr>
              <a:t>;</a:t>
            </a:r>
          </a:p>
        </p:txBody>
      </p:sp>
      <p:sp>
        <p:nvSpPr>
          <p:cNvPr id="3" name="Content Placeholder 2">
            <a:extLst>
              <a:ext uri="{FF2B5EF4-FFF2-40B4-BE49-F238E27FC236}">
                <a16:creationId xmlns:a16="http://schemas.microsoft.com/office/drawing/2014/main" id="{43851EF6-EEF0-2A34-9EA5-65F8B9502192}"/>
              </a:ext>
            </a:extLst>
          </p:cNvPr>
          <p:cNvSpPr>
            <a:spLocks noGrp="1"/>
          </p:cNvSpPr>
          <p:nvPr>
            <p:ph idx="1"/>
          </p:nvPr>
        </p:nvSpPr>
        <p:spPr>
          <a:xfrm>
            <a:off x="1069848" y="2121408"/>
            <a:ext cx="10058400" cy="4251960"/>
          </a:xfrm>
        </p:spPr>
        <p:txBody>
          <a:bodyPr>
            <a:normAutofit/>
          </a:bodyPr>
          <a:lstStyle/>
          <a:p>
            <a:r>
              <a:rPr lang="el-GR" sz="2400" dirty="0">
                <a:latin typeface="Arial Nova Cond" panose="020B0506020202020204" pitchFamily="34" charset="0"/>
              </a:rPr>
              <a:t>Να κατανοεί τις δυναμικές διεργασίες έτσι όπως αναδύονται κατά την διάρκεια της συνεχιζόμενης αλληλεπίδρασης των μελών</a:t>
            </a:r>
          </a:p>
          <a:p>
            <a:r>
              <a:rPr lang="el-GR" sz="2400" dirty="0">
                <a:latin typeface="Arial Nova Cond" panose="020B0506020202020204" pitchFamily="34" charset="0"/>
              </a:rPr>
              <a:t>Να σκέφτεται και να υπολογίζει τον αντίκτυπο αυτών των δυναμικών στα μέλη ανάλογα με το διαφορετικό τους εθνικό ή </a:t>
            </a:r>
            <a:r>
              <a:rPr lang="el-GR" sz="2400" dirty="0" err="1">
                <a:latin typeface="Arial Nova Cond" panose="020B0506020202020204" pitchFamily="34" charset="0"/>
              </a:rPr>
              <a:t>κοινωνικο</a:t>
            </a:r>
            <a:r>
              <a:rPr lang="el-GR" sz="2400" dirty="0">
                <a:latin typeface="Arial Nova Cond" panose="020B0506020202020204" pitchFamily="34" charset="0"/>
              </a:rPr>
              <a:t>-οικονομικό στάτους ή άλλου τύπου παράγοντα</a:t>
            </a:r>
          </a:p>
          <a:p>
            <a:r>
              <a:rPr lang="el-GR" sz="2400" dirty="0">
                <a:latin typeface="Arial Nova Cond" panose="020B0506020202020204" pitchFamily="34" charset="0"/>
              </a:rPr>
              <a:t>Να αξιολογεί και να εκτιμά τον αντίκτυπο των δυναμικών στο «εδώ και τώρα» της ομάδας αλλά και στην μελλοντική της λειτουργία </a:t>
            </a:r>
            <a:endParaRPr lang="en-US" sz="2400" dirty="0">
              <a:latin typeface="Arial Nova Cond" panose="020B0506020202020204" pitchFamily="34" charset="0"/>
            </a:endParaRPr>
          </a:p>
          <a:p>
            <a:r>
              <a:rPr lang="el-GR" sz="2400" dirty="0">
                <a:latin typeface="Arial Nova Cond" panose="020B0506020202020204" pitchFamily="34" charset="0"/>
              </a:rPr>
              <a:t>Να κατευθύνει και διευκολύνει την ανάπτυξη δυναμικών που ενθαρρύνουν την συμμετοχικότητα και την ευχαρίστηση των μελών ενώ ταυτόχρονα βοηθούν την ομάδα να επιτύχει τους στόχους της. </a:t>
            </a:r>
            <a:endParaRPr lang="en-US" sz="2400" dirty="0">
              <a:latin typeface="Arial Nova Cond" panose="020B0506020202020204" pitchFamily="34" charset="0"/>
            </a:endParaRPr>
          </a:p>
        </p:txBody>
      </p:sp>
    </p:spTree>
    <p:extLst>
      <p:ext uri="{BB962C8B-B14F-4D97-AF65-F5344CB8AC3E}">
        <p14:creationId xmlns:p14="http://schemas.microsoft.com/office/powerpoint/2010/main" val="3562419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6C7D3-B35C-F21A-0C5D-B7B330B971FE}"/>
              </a:ext>
            </a:extLst>
          </p:cNvPr>
          <p:cNvSpPr>
            <a:spLocks noGrp="1"/>
          </p:cNvSpPr>
          <p:nvPr>
            <p:ph type="title"/>
          </p:nvPr>
        </p:nvSpPr>
        <p:spPr/>
        <p:txBody>
          <a:bodyPr/>
          <a:lstStyle/>
          <a:p>
            <a:pPr algn="ctr"/>
            <a:r>
              <a:rPr lang="el-GR" b="1" cap="none" dirty="0">
                <a:latin typeface="Arial Nova Cond" panose="020B0506020202020204" pitchFamily="34" charset="0"/>
              </a:rPr>
              <a:t>Το εννοιολογικό πλαίσιο των δυναμικών της ομάδας </a:t>
            </a:r>
            <a:endParaRPr lang="en-US" b="1" cap="none" dirty="0">
              <a:latin typeface="Arial Nova Cond" panose="020B0506020202020204" pitchFamily="34" charset="0"/>
            </a:endParaRPr>
          </a:p>
        </p:txBody>
      </p:sp>
      <p:sp>
        <p:nvSpPr>
          <p:cNvPr id="3" name="Content Placeholder 2">
            <a:extLst>
              <a:ext uri="{FF2B5EF4-FFF2-40B4-BE49-F238E27FC236}">
                <a16:creationId xmlns:a16="http://schemas.microsoft.com/office/drawing/2014/main" id="{F3F89C1D-EDF6-C32F-7976-8F8C160245C1}"/>
              </a:ext>
            </a:extLst>
          </p:cNvPr>
          <p:cNvSpPr>
            <a:spLocks noGrp="1"/>
          </p:cNvSpPr>
          <p:nvPr>
            <p:ph idx="1"/>
          </p:nvPr>
        </p:nvSpPr>
        <p:spPr/>
        <p:txBody>
          <a:bodyPr>
            <a:normAutofit/>
          </a:bodyPr>
          <a:lstStyle/>
          <a:p>
            <a:pPr marL="0" indent="0">
              <a:buNone/>
            </a:pPr>
            <a:r>
              <a:rPr lang="el-GR" dirty="0">
                <a:latin typeface="Arial Nova Cond" panose="020B0506020202020204" pitchFamily="34" charset="0"/>
              </a:rPr>
              <a:t>Τα δυναμικά της ομάδας μπορούν να κατανοηθούν μέσα από τους παρακάτω πέντε τομείς- κατηγορίες</a:t>
            </a:r>
            <a:r>
              <a:rPr lang="en-US" dirty="0">
                <a:latin typeface="Arial Nova Cond" panose="020B0506020202020204" pitchFamily="34" charset="0"/>
              </a:rPr>
              <a:t>: </a:t>
            </a:r>
            <a:endParaRPr lang="el-GR" dirty="0">
              <a:latin typeface="Arial Nova Cond" panose="020B0506020202020204" pitchFamily="34" charset="0"/>
            </a:endParaRPr>
          </a:p>
          <a:p>
            <a:pPr marL="457200" indent="-457200">
              <a:buAutoNum type="arabicPeriod"/>
            </a:pPr>
            <a:r>
              <a:rPr lang="el-GR" dirty="0">
                <a:latin typeface="Arial Nova Cond" panose="020B0506020202020204" pitchFamily="34" charset="0"/>
              </a:rPr>
              <a:t>Επικοινωνία και μοτίβα αλληλεπίδρασης</a:t>
            </a:r>
          </a:p>
          <a:p>
            <a:pPr marL="457200" indent="-457200">
              <a:buAutoNum type="arabicPeriod"/>
            </a:pPr>
            <a:r>
              <a:rPr lang="el-GR" dirty="0">
                <a:latin typeface="Arial Nova Cond" panose="020B0506020202020204" pitchFamily="34" charset="0"/>
              </a:rPr>
              <a:t>Διαπροσωπική έλξη και συνοχή </a:t>
            </a:r>
          </a:p>
          <a:p>
            <a:pPr marL="457200" indent="-457200">
              <a:buAutoNum type="arabicPeriod"/>
            </a:pPr>
            <a:r>
              <a:rPr lang="el-GR" dirty="0">
                <a:latin typeface="Arial Nova Cond" panose="020B0506020202020204" pitchFamily="34" charset="0"/>
              </a:rPr>
              <a:t>Κοινωνική ενσωμάτωση και επιρροή </a:t>
            </a:r>
          </a:p>
          <a:p>
            <a:pPr marL="457200" indent="-457200">
              <a:buAutoNum type="arabicPeriod"/>
            </a:pPr>
            <a:r>
              <a:rPr lang="el-GR" dirty="0">
                <a:latin typeface="Arial Nova Cond" panose="020B0506020202020204" pitchFamily="34" charset="0"/>
              </a:rPr>
              <a:t>Ισχύς και έλεγχος</a:t>
            </a:r>
          </a:p>
          <a:p>
            <a:pPr marL="457200" indent="-457200">
              <a:buAutoNum type="arabicPeriod"/>
            </a:pPr>
            <a:r>
              <a:rPr lang="el-GR" dirty="0">
                <a:latin typeface="Arial Nova Cond" panose="020B0506020202020204" pitchFamily="34" charset="0"/>
              </a:rPr>
              <a:t>Κουλτούρα </a:t>
            </a:r>
          </a:p>
          <a:p>
            <a:pPr marL="457200" indent="-457200">
              <a:buAutoNum type="arabicPeriod"/>
            </a:pPr>
            <a:endParaRPr lang="en-US" dirty="0">
              <a:latin typeface="Arial Nova Cond" panose="020B0506020202020204" pitchFamily="34" charset="0"/>
            </a:endParaRPr>
          </a:p>
          <a:p>
            <a:endParaRPr lang="en-US" dirty="0"/>
          </a:p>
        </p:txBody>
      </p:sp>
    </p:spTree>
    <p:extLst>
      <p:ext uri="{BB962C8B-B14F-4D97-AF65-F5344CB8AC3E}">
        <p14:creationId xmlns:p14="http://schemas.microsoft.com/office/powerpoint/2010/main" val="3656884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438FC-17EC-0304-3102-4BE332263AC2}"/>
              </a:ext>
            </a:extLst>
          </p:cNvPr>
          <p:cNvSpPr>
            <a:spLocks noGrp="1"/>
          </p:cNvSpPr>
          <p:nvPr>
            <p:ph type="title"/>
          </p:nvPr>
        </p:nvSpPr>
        <p:spPr>
          <a:xfrm>
            <a:off x="775252" y="325142"/>
            <a:ext cx="10641495" cy="721316"/>
          </a:xfrm>
        </p:spPr>
        <p:txBody>
          <a:bodyPr>
            <a:normAutofit fontScale="90000"/>
          </a:bodyPr>
          <a:lstStyle/>
          <a:p>
            <a:pPr algn="ctr"/>
            <a:r>
              <a:rPr lang="el-GR" sz="4400" b="1" cap="none" dirty="0">
                <a:latin typeface="Arial Nova Cond" panose="020B0506020202020204" pitchFamily="34" charset="0"/>
              </a:rPr>
              <a:t>Επικοινωνία και μοτίβα αλληλεπίδρασης (1/</a:t>
            </a:r>
            <a:r>
              <a:rPr lang="en-US" sz="4400" b="1" cap="none" dirty="0">
                <a:latin typeface="Arial Nova Cond" panose="020B0506020202020204" pitchFamily="34" charset="0"/>
              </a:rPr>
              <a:t>4</a:t>
            </a:r>
            <a:r>
              <a:rPr lang="el-GR" sz="4400" b="1" cap="none" dirty="0">
                <a:latin typeface="Arial Nova Cond" panose="020B0506020202020204" pitchFamily="34" charset="0"/>
              </a:rPr>
              <a:t>)</a:t>
            </a:r>
            <a:endParaRPr lang="en-US" b="1" dirty="0"/>
          </a:p>
        </p:txBody>
      </p:sp>
      <p:sp>
        <p:nvSpPr>
          <p:cNvPr id="3" name="Content Placeholder 2">
            <a:extLst>
              <a:ext uri="{FF2B5EF4-FFF2-40B4-BE49-F238E27FC236}">
                <a16:creationId xmlns:a16="http://schemas.microsoft.com/office/drawing/2014/main" id="{F1F5D8C2-A9F4-F574-60F4-96D3AFE5FC2B}"/>
              </a:ext>
            </a:extLst>
          </p:cNvPr>
          <p:cNvSpPr>
            <a:spLocks noGrp="1"/>
          </p:cNvSpPr>
          <p:nvPr>
            <p:ph idx="1"/>
          </p:nvPr>
        </p:nvSpPr>
        <p:spPr>
          <a:xfrm>
            <a:off x="808383" y="1166191"/>
            <a:ext cx="10641495" cy="5366667"/>
          </a:xfrm>
        </p:spPr>
        <p:txBody>
          <a:bodyPr>
            <a:normAutofit/>
          </a:bodyPr>
          <a:lstStyle/>
          <a:p>
            <a:pPr marL="0" indent="0" algn="just">
              <a:buNone/>
            </a:pPr>
            <a:r>
              <a:rPr lang="el-GR" sz="2800" dirty="0">
                <a:latin typeface="Arial Nova Cond" panose="020B0506020202020204" pitchFamily="34" charset="0"/>
              </a:rPr>
              <a:t>Σαν διεργασία η επικοινωνία περιλαμβάνει την μετάδοση ενός μηνύματος από τον αποστολέα στον λήπτη. Η επικοινωνία περιλαμβάνει</a:t>
            </a:r>
            <a:r>
              <a:rPr lang="en-US" sz="2800" dirty="0">
                <a:latin typeface="Arial Nova Cond" panose="020B0506020202020204" pitchFamily="34" charset="0"/>
              </a:rPr>
              <a:t>:</a:t>
            </a:r>
            <a:r>
              <a:rPr lang="el-GR" sz="2800" dirty="0">
                <a:latin typeface="Arial Nova Cond" panose="020B0506020202020204" pitchFamily="34" charset="0"/>
              </a:rPr>
              <a:t> α) την κωδικοποίηση των όσων γίνονται αντιληπτά, των σκέψεων και των συναισθημάτων σε γλώσσα και άλλα σύμβολα από τον αποστολέα, β) την μετάδοση της γλώσσας και των συμβόλων μέσω της ομιλίας ή μη λεκτικά, ή εικονικά γ) την αποκωδικοποίηση από τον λήπτη. Κάθε φορά που τα μέλη της ομάδας επικοινωνούν, στέλνουν μηνύματα που εμπεριέχουν ένα νόημα. Ένας/μια αποτελεσματικός/η συντονιστής/</a:t>
            </a:r>
            <a:r>
              <a:rPr lang="el-GR" sz="2800" dirty="0" err="1">
                <a:latin typeface="Arial Nova Cond" panose="020B0506020202020204" pitchFamily="34" charset="0"/>
              </a:rPr>
              <a:t>τρια</a:t>
            </a:r>
            <a:r>
              <a:rPr lang="el-GR" sz="2800" dirty="0">
                <a:latin typeface="Arial Nova Cond" panose="020B0506020202020204" pitchFamily="34" charset="0"/>
              </a:rPr>
              <a:t> ομάδας θα πρέπει να ακούει προσεκτικά έτσι ώστε να κατανοεί το νόημα των μηνυμάτων. Στις δια ζώσης ομάδες τα μέλη επικοινωνούν πάντα, γιατί ακόμα και αν δεν μιλούν, η μη λεκτική τους συμπεριφορά είναι παρατηρήσιμη και επικοινωνεί κάτι. </a:t>
            </a:r>
          </a:p>
        </p:txBody>
      </p:sp>
    </p:spTree>
    <p:extLst>
      <p:ext uri="{BB962C8B-B14F-4D97-AF65-F5344CB8AC3E}">
        <p14:creationId xmlns:p14="http://schemas.microsoft.com/office/powerpoint/2010/main" val="3659980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95A49-BEED-A3D3-B1DD-5512971CF795}"/>
              </a:ext>
            </a:extLst>
          </p:cNvPr>
          <p:cNvSpPr>
            <a:spLocks noGrp="1"/>
          </p:cNvSpPr>
          <p:nvPr>
            <p:ph type="title"/>
          </p:nvPr>
        </p:nvSpPr>
        <p:spPr>
          <a:xfrm>
            <a:off x="1069848" y="484632"/>
            <a:ext cx="10058400" cy="973107"/>
          </a:xfrm>
        </p:spPr>
        <p:txBody>
          <a:bodyPr>
            <a:noAutofit/>
          </a:bodyPr>
          <a:lstStyle/>
          <a:p>
            <a:r>
              <a:rPr lang="el-GR" sz="4000" b="1" cap="none" dirty="0">
                <a:latin typeface="Arial Nova Cond" panose="020B0506020202020204" pitchFamily="34" charset="0"/>
              </a:rPr>
              <a:t>Επικοινωνία και μοτίβα αλληλεπίδρασης (</a:t>
            </a:r>
            <a:r>
              <a:rPr lang="en-US" sz="4000" b="1" cap="none" dirty="0">
                <a:latin typeface="Arial Nova Cond" panose="020B0506020202020204" pitchFamily="34" charset="0"/>
              </a:rPr>
              <a:t>2</a:t>
            </a:r>
            <a:r>
              <a:rPr lang="el-GR" sz="4000" b="1" cap="none" dirty="0">
                <a:latin typeface="Arial Nova Cond" panose="020B0506020202020204" pitchFamily="34" charset="0"/>
              </a:rPr>
              <a:t>/</a:t>
            </a:r>
            <a:r>
              <a:rPr lang="en-US" sz="4000" b="1" cap="none" dirty="0">
                <a:latin typeface="Arial Nova Cond" panose="020B0506020202020204" pitchFamily="34" charset="0"/>
              </a:rPr>
              <a:t>4</a:t>
            </a:r>
            <a:r>
              <a:rPr lang="el-GR" sz="4000" b="1" cap="none" dirty="0">
                <a:latin typeface="Arial Nova Cond" panose="020B0506020202020204" pitchFamily="34" charset="0"/>
              </a:rPr>
              <a:t>)</a:t>
            </a:r>
            <a:endParaRPr lang="en-US" sz="4000" dirty="0"/>
          </a:p>
        </p:txBody>
      </p:sp>
      <p:sp>
        <p:nvSpPr>
          <p:cNvPr id="3" name="Content Placeholder 2">
            <a:extLst>
              <a:ext uri="{FF2B5EF4-FFF2-40B4-BE49-F238E27FC236}">
                <a16:creationId xmlns:a16="http://schemas.microsoft.com/office/drawing/2014/main" id="{4909CE69-B7D4-0137-EC28-2E2C5FFB9FC3}"/>
              </a:ext>
            </a:extLst>
          </p:cNvPr>
          <p:cNvSpPr>
            <a:spLocks noGrp="1"/>
          </p:cNvSpPr>
          <p:nvPr>
            <p:ph idx="1"/>
          </p:nvPr>
        </p:nvSpPr>
        <p:spPr>
          <a:xfrm>
            <a:off x="1069848" y="1457739"/>
            <a:ext cx="10058400" cy="4714461"/>
          </a:xfrm>
        </p:spPr>
        <p:txBody>
          <a:bodyPr>
            <a:normAutofit/>
          </a:bodyPr>
          <a:lstStyle/>
          <a:p>
            <a:pPr marL="0" indent="0" algn="just">
              <a:buNone/>
            </a:pPr>
            <a:r>
              <a:rPr lang="el-GR" dirty="0">
                <a:latin typeface="Arial Nova Cond" panose="020B0506020202020204" pitchFamily="34" charset="0"/>
              </a:rPr>
              <a:t>Οι συντονιστές των ομάδων θα πρέπει να γνωρίζουν ότι προβλήματα στην αποστολή ή λήψη των μηνυμάτων ή στην μετάδοση των μηνυμάτων μπορεί να διαστρεβλώσουν ή θολώσουν το επιδιωκόμενο νόημα του μηνύματος. Για παράδειγμα, ο αποστολέας του μηνύματος μπορεί να μην ξεκάθαρος ή να είναι ασαφής. Αντίστοιχα, ο λήπτης του μηνύματος μπορεί να αντιλαμβάνεται επιλεκτικά κάτι ή να μπλοκάρει εντελώς ένα μήνυμα. Η επικοινωνία μπορεί να μπλοκαριστεί και στην μετάδοση. Ο θόρυβος ή άλλοι περισπασμοί μέσα ή έξω από τον χώρο που βρίσκεται η ομάδα μπορεί να προκαλέσουν διαστρεβλώσεις. Ο πιο αποτελεσματικός τρόπος για να επιβεβαιώσουμε ότι το νόημα του αποστολέα είναι κατανοητό από τους λήπτες είναι ζητήσουμε από τους λήπτες να δώσουν </a:t>
            </a:r>
            <a:r>
              <a:rPr lang="el-GR" b="1" dirty="0" err="1">
                <a:latin typeface="Arial Nova Cond" panose="020B0506020202020204" pitchFamily="34" charset="0"/>
              </a:rPr>
              <a:t>επανατροφοδότηση</a:t>
            </a:r>
            <a:r>
              <a:rPr lang="el-GR" dirty="0">
                <a:latin typeface="Arial Nova Cond" panose="020B0506020202020204" pitchFamily="34" charset="0"/>
              </a:rPr>
              <a:t> σχετικά με το νόημα που κατάλαβαν. Έτσι, δηλώσεις όπως «Σε κατάλαβα σωστά</a:t>
            </a:r>
            <a:r>
              <a:rPr lang="en-US" dirty="0">
                <a:latin typeface="Arial Nova Cond" panose="020B0506020202020204" pitchFamily="34" charset="0"/>
              </a:rPr>
              <a:t>;</a:t>
            </a:r>
            <a:r>
              <a:rPr lang="el-GR" dirty="0">
                <a:latin typeface="Arial Nova Cond" panose="020B0506020202020204" pitchFamily="34" charset="0"/>
              </a:rPr>
              <a:t>» ή «Άσε με να σιγουρευτώ ότι κατάλαβα ακριβώς τι θες να πεις» βοηθούν στο να μην υπάρχουν παρανοήσεις. </a:t>
            </a:r>
            <a:r>
              <a:rPr lang="el-GR" u="sng" dirty="0">
                <a:latin typeface="Arial Nova Cond" panose="020B0506020202020204" pitchFamily="34" charset="0"/>
              </a:rPr>
              <a:t>Η καλή </a:t>
            </a:r>
            <a:r>
              <a:rPr lang="el-GR" u="sng" dirty="0" err="1">
                <a:latin typeface="Arial Nova Cond" panose="020B0506020202020204" pitchFamily="34" charset="0"/>
              </a:rPr>
              <a:t>επανατροφοδότηση</a:t>
            </a:r>
            <a:r>
              <a:rPr lang="el-GR" u="sng" dirty="0">
                <a:latin typeface="Arial Nova Cond" panose="020B0506020202020204" pitchFamily="34" charset="0"/>
              </a:rPr>
              <a:t> θα πρέπει</a:t>
            </a:r>
            <a:r>
              <a:rPr lang="en-US" u="sng" dirty="0">
                <a:latin typeface="Arial Nova Cond" panose="020B0506020202020204" pitchFamily="34" charset="0"/>
              </a:rPr>
              <a:t>: </a:t>
            </a:r>
            <a:r>
              <a:rPr lang="el-GR" b="1" dirty="0">
                <a:latin typeface="Arial Nova Cond" panose="020B0506020202020204" pitchFamily="34" charset="0"/>
              </a:rPr>
              <a:t>α)</a:t>
            </a:r>
            <a:r>
              <a:rPr lang="el-GR" dirty="0">
                <a:latin typeface="Arial Nova Cond" panose="020B0506020202020204" pitchFamily="34" charset="0"/>
              </a:rPr>
              <a:t> να περιγράφει το περιεχόμενο της επικοινωνίας έτσι όπως γίνεται κατανοητό από το κάθε μέλος, </a:t>
            </a:r>
            <a:r>
              <a:rPr lang="el-GR" b="1" dirty="0">
                <a:latin typeface="Arial Nova Cond" panose="020B0506020202020204" pitchFamily="34" charset="0"/>
              </a:rPr>
              <a:t>β)</a:t>
            </a:r>
            <a:r>
              <a:rPr lang="el-GR" dirty="0">
                <a:latin typeface="Arial Nova Cond" panose="020B0506020202020204" pitchFamily="34" charset="0"/>
              </a:rPr>
              <a:t> να δίνεται η </a:t>
            </a:r>
            <a:r>
              <a:rPr lang="el-GR" dirty="0" err="1">
                <a:latin typeface="Arial Nova Cond" panose="020B0506020202020204" pitchFamily="34" charset="0"/>
              </a:rPr>
              <a:t>επανατροφοδότηση</a:t>
            </a:r>
            <a:r>
              <a:rPr lang="el-GR" dirty="0">
                <a:latin typeface="Arial Nova Cond" panose="020B0506020202020204" pitchFamily="34" charset="0"/>
              </a:rPr>
              <a:t> στον αποστολέα του μηνύματος το συντομότερο δυνατό από την στιγμή που το μήνυμα παρελήφθη, και</a:t>
            </a:r>
            <a:r>
              <a:rPr lang="el-GR" b="1" dirty="0">
                <a:latin typeface="Arial Nova Cond" panose="020B0506020202020204" pitchFamily="34" charset="0"/>
              </a:rPr>
              <a:t> γ) </a:t>
            </a:r>
            <a:r>
              <a:rPr lang="el-GR" dirty="0">
                <a:latin typeface="Arial Nova Cond" panose="020B0506020202020204" pitchFamily="34" charset="0"/>
              </a:rPr>
              <a:t>να εκφράζεται με έναν</a:t>
            </a:r>
            <a:r>
              <a:rPr lang="en-US" dirty="0">
                <a:latin typeface="Arial Nova Cond" panose="020B0506020202020204" pitchFamily="34" charset="0"/>
              </a:rPr>
              <a:t> </a:t>
            </a:r>
            <a:r>
              <a:rPr lang="el-GR" dirty="0">
                <a:latin typeface="Arial Nova Cond" panose="020B0506020202020204" pitchFamily="34" charset="0"/>
              </a:rPr>
              <a:t>προσεκτικό τρόπο έτσι ώστε να είναι ξεκάθαρο ότι η </a:t>
            </a:r>
            <a:r>
              <a:rPr lang="el-GR" dirty="0" err="1">
                <a:latin typeface="Arial Nova Cond" panose="020B0506020202020204" pitchFamily="34" charset="0"/>
              </a:rPr>
              <a:t>επανατροφοδότηση</a:t>
            </a:r>
            <a:r>
              <a:rPr lang="el-GR" dirty="0">
                <a:latin typeface="Arial Nova Cond" panose="020B0506020202020204" pitchFamily="34" charset="0"/>
              </a:rPr>
              <a:t> αποσκοπεί στο να κάνει ξεκάθαρο το αρχικό μήνυμα και όχι να προκαλέσει επίθεση ή αντιπαράθεση με τον αποστολέα.</a:t>
            </a:r>
            <a:endParaRPr lang="en-US" dirty="0"/>
          </a:p>
        </p:txBody>
      </p:sp>
    </p:spTree>
    <p:extLst>
      <p:ext uri="{BB962C8B-B14F-4D97-AF65-F5344CB8AC3E}">
        <p14:creationId xmlns:p14="http://schemas.microsoft.com/office/powerpoint/2010/main" val="1985163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4D7CA-C29A-73AD-463B-66A71731FA7E}"/>
              </a:ext>
            </a:extLst>
          </p:cNvPr>
          <p:cNvSpPr>
            <a:spLocks noGrp="1"/>
          </p:cNvSpPr>
          <p:nvPr>
            <p:ph type="title"/>
          </p:nvPr>
        </p:nvSpPr>
        <p:spPr>
          <a:xfrm>
            <a:off x="768625" y="484632"/>
            <a:ext cx="10654749" cy="946603"/>
          </a:xfrm>
        </p:spPr>
        <p:txBody>
          <a:bodyPr>
            <a:normAutofit/>
          </a:bodyPr>
          <a:lstStyle/>
          <a:p>
            <a:r>
              <a:rPr lang="el-GR" sz="4000" b="1" cap="none" dirty="0">
                <a:latin typeface="Arial Nova Cond" panose="020B0506020202020204" pitchFamily="34" charset="0"/>
              </a:rPr>
              <a:t>Επικοινωνία και μοτίβα αλληλεπίδρασης (</a:t>
            </a:r>
            <a:r>
              <a:rPr lang="en-US" sz="4000" b="1" cap="none" dirty="0">
                <a:latin typeface="Arial Nova Cond" panose="020B0506020202020204" pitchFamily="34" charset="0"/>
              </a:rPr>
              <a:t>3</a:t>
            </a:r>
            <a:r>
              <a:rPr lang="el-GR" sz="4000" b="1" cap="none" dirty="0">
                <a:latin typeface="Arial Nova Cond" panose="020B0506020202020204" pitchFamily="34" charset="0"/>
              </a:rPr>
              <a:t>/</a:t>
            </a:r>
            <a:r>
              <a:rPr lang="en-US" sz="4000" b="1" cap="none" dirty="0">
                <a:latin typeface="Arial Nova Cond" panose="020B0506020202020204" pitchFamily="34" charset="0"/>
              </a:rPr>
              <a:t>4</a:t>
            </a:r>
            <a:r>
              <a:rPr lang="el-GR" sz="4000" b="1" cap="none" dirty="0">
                <a:latin typeface="Arial Nova Cond" panose="020B0506020202020204" pitchFamily="34" charset="0"/>
              </a:rPr>
              <a:t>)</a:t>
            </a:r>
            <a:endParaRPr lang="en-US" sz="4000" dirty="0"/>
          </a:p>
        </p:txBody>
      </p:sp>
      <p:sp>
        <p:nvSpPr>
          <p:cNvPr id="3" name="Content Placeholder 2">
            <a:extLst>
              <a:ext uri="{FF2B5EF4-FFF2-40B4-BE49-F238E27FC236}">
                <a16:creationId xmlns:a16="http://schemas.microsoft.com/office/drawing/2014/main" id="{45FB1ED2-DD89-898C-0417-35D5A3A46CC0}"/>
              </a:ext>
            </a:extLst>
          </p:cNvPr>
          <p:cNvSpPr>
            <a:spLocks noGrp="1"/>
          </p:cNvSpPr>
          <p:nvPr>
            <p:ph idx="1"/>
          </p:nvPr>
        </p:nvSpPr>
        <p:spPr>
          <a:xfrm>
            <a:off x="848140" y="1338470"/>
            <a:ext cx="10575234" cy="4740965"/>
          </a:xfrm>
        </p:spPr>
        <p:txBody>
          <a:bodyPr>
            <a:normAutofit fontScale="92500" lnSpcReduction="10000"/>
          </a:bodyPr>
          <a:lstStyle/>
          <a:p>
            <a:pPr marL="0" indent="0" algn="just">
              <a:buNone/>
            </a:pPr>
            <a:r>
              <a:rPr lang="el-GR" dirty="0">
                <a:latin typeface="Arial Nova Cond" panose="020B0506020202020204" pitchFamily="34" charset="0"/>
              </a:rPr>
              <a:t>Τα μοτίβα αλληλεπίδρασης είναι επίσης θεμελιώδη δυναμικά στην ομάδα. Μερικά από τέτοια μοτίβα είναι</a:t>
            </a:r>
            <a:r>
              <a:rPr lang="en-US" dirty="0">
                <a:latin typeface="Arial Nova Cond" panose="020B0506020202020204" pitchFamily="34" charset="0"/>
              </a:rPr>
              <a:t>: </a:t>
            </a:r>
            <a:r>
              <a:rPr lang="el-GR" dirty="0">
                <a:latin typeface="Arial Nova Cond" panose="020B0506020202020204" pitchFamily="34" charset="0"/>
              </a:rPr>
              <a:t>α) Το </a:t>
            </a:r>
            <a:r>
              <a:rPr lang="el-GR" b="1" i="1" dirty="0">
                <a:latin typeface="Arial Nova Cond" panose="020B0506020202020204" pitchFamily="34" charset="0"/>
              </a:rPr>
              <a:t>γαϊτανάκι</a:t>
            </a:r>
            <a:r>
              <a:rPr lang="el-GR" dirty="0">
                <a:latin typeface="Arial Nova Cond" panose="020B0506020202020204" pitchFamily="34" charset="0"/>
              </a:rPr>
              <a:t>, στο οποίο ο ηγέτης ή η ηγέτιδα είναι κεντρική φιγούρα και η περισσότερη επικοινωνία συμβαίνει από τα μέλη προς τον/την ηγέτη/</a:t>
            </a:r>
            <a:r>
              <a:rPr lang="el-GR" dirty="0" err="1">
                <a:latin typeface="Arial Nova Cond" panose="020B0506020202020204" pitchFamily="34" charset="0"/>
              </a:rPr>
              <a:t>ιδα</a:t>
            </a:r>
            <a:r>
              <a:rPr lang="el-GR" dirty="0">
                <a:latin typeface="Arial Nova Cond" panose="020B0506020202020204" pitchFamily="34" charset="0"/>
              </a:rPr>
              <a:t> ή από τον/την ηγέτη/</a:t>
            </a:r>
            <a:r>
              <a:rPr lang="el-GR" dirty="0" err="1">
                <a:latin typeface="Arial Nova Cond" panose="020B0506020202020204" pitchFamily="34" charset="0"/>
              </a:rPr>
              <a:t>ιδα</a:t>
            </a:r>
            <a:r>
              <a:rPr lang="el-GR" dirty="0">
                <a:latin typeface="Arial Nova Cond" panose="020B0506020202020204" pitchFamily="34" charset="0"/>
              </a:rPr>
              <a:t> προς τα μέλη, β) η </a:t>
            </a:r>
            <a:r>
              <a:rPr lang="el-GR" b="1" i="1" dirty="0">
                <a:latin typeface="Arial Nova Cond" panose="020B0506020202020204" pitchFamily="34" charset="0"/>
              </a:rPr>
              <a:t>στρογγυλή καμπίνα</a:t>
            </a:r>
            <a:r>
              <a:rPr lang="el-GR" dirty="0">
                <a:latin typeface="Arial Nova Cond" panose="020B0506020202020204" pitchFamily="34" charset="0"/>
              </a:rPr>
              <a:t>, στην οποία τα μέλη μιλούν εκ περιτροπής</a:t>
            </a:r>
            <a:r>
              <a:rPr lang="en-US" dirty="0">
                <a:latin typeface="Arial Nova Cond" panose="020B0506020202020204" pitchFamily="34" charset="0"/>
              </a:rPr>
              <a:t>, </a:t>
            </a:r>
            <a:r>
              <a:rPr lang="el-GR" dirty="0">
                <a:latin typeface="Arial Nova Cond" panose="020B0506020202020204" pitchFamily="34" charset="0"/>
              </a:rPr>
              <a:t>γ) </a:t>
            </a:r>
            <a:r>
              <a:rPr lang="el-GR" b="1" i="1" dirty="0">
                <a:latin typeface="Arial Nova Cond" panose="020B0506020202020204" pitchFamily="34" charset="0"/>
              </a:rPr>
              <a:t>η καυτή θέση</a:t>
            </a:r>
            <a:r>
              <a:rPr lang="el-GR" dirty="0">
                <a:latin typeface="Arial Nova Cond" panose="020B0506020202020204" pitchFamily="34" charset="0"/>
              </a:rPr>
              <a:t>, που χαρακτηρίζεται από εκτεταμένη αλληλεπίδραση μεταξύ του/της ηγέτη/ηγέτιδας και ενός μέλους, δ) </a:t>
            </a:r>
            <a:r>
              <a:rPr lang="el-GR" b="1" i="1" dirty="0">
                <a:latin typeface="Arial Nova Cond" panose="020B0506020202020204" pitchFamily="34" charset="0"/>
              </a:rPr>
              <a:t>η ελεύθερη αιώρηση </a:t>
            </a:r>
            <a:r>
              <a:rPr lang="el-GR" dirty="0">
                <a:latin typeface="Arial Nova Cond" panose="020B0506020202020204" pitchFamily="34" charset="0"/>
              </a:rPr>
              <a:t>κατά την οποία όλα τα μέλη επικοινωνούν ελεύθερα. Στις περισσότερες θεραπευτικές ομάδες το μοτίβο αλληλεπίδρασης που θεωρείται πιο κατάλληλο είναι αυτό που επικεντρώνεται στην ομάδα και όχι στον/στην ηγέτη/</a:t>
            </a:r>
            <a:r>
              <a:rPr lang="el-GR" dirty="0" err="1">
                <a:latin typeface="Arial Nova Cond" panose="020B0506020202020204" pitchFamily="34" charset="0"/>
              </a:rPr>
              <a:t>ιδα</a:t>
            </a:r>
            <a:r>
              <a:rPr lang="el-GR" dirty="0">
                <a:latin typeface="Arial Nova Cond" panose="020B0506020202020204" pitchFamily="34" charset="0"/>
              </a:rPr>
              <a:t> γιατί αυτό εξασφαλίζει πλήρη συμμετοχή όλων των μελών της ομάδας. </a:t>
            </a:r>
          </a:p>
          <a:p>
            <a:pPr marL="0" indent="0" algn="just">
              <a:buNone/>
            </a:pPr>
            <a:r>
              <a:rPr lang="el-GR" dirty="0">
                <a:latin typeface="Arial Nova Cond" panose="020B0506020202020204" pitchFamily="34" charset="0"/>
              </a:rPr>
              <a:t>Τα μοτίβα αλληλεπίδρασης επηρεάζονται από την διάθεση των μελών για επικοινωνία καθώς κάποια μέλη είναι πιο εξωστρεφή από άλλα και αξιοποιούν περισσότερες ευκαιρίες για επικοινωνία. Επηρεάζονται επίσης και από τα λεκτικά και μη λεκτικά μηνύματα. Οι έπαινοι και άλλα υποστηρικτικά σχόλια, η βλεμματική επαφή και η έκφραση ενδιαφέροντος τείνουν να εγείρουν περισσότερη επικοινωνία. Άλλοι παράγοντες που επηρεάζουν τα μοτίβα αλληλεπίδρασης είναι το στάτους και οι σχέσεις ισχύος. Τα μέλη με υψηλό στάτους τείνουν να επικοινωνούν πιο πολύ από τα μέλη με χαμηλότερο στάτους. Οι διαπροσωπικές σχέσεις και οι συναισθηματικοί δεσμοί μεταξύ των μελών επηρεάζουν επίσης τα μοτίβα αλληλεπίδρασης. Για παράδειγμα, μέλη που ανήκουν σε υποομάδες αλληλοεπιδρούν περισσότερο μεταξύ τους παρά με τα υπόλοιπα μέλη. Επίσης, σε μικρότερες ομάδες η επικοινωνία είναι συνήθως πιο ζωηρή και συχνή μεταξύ των μελών. </a:t>
            </a:r>
          </a:p>
        </p:txBody>
      </p:sp>
    </p:spTree>
    <p:extLst>
      <p:ext uri="{BB962C8B-B14F-4D97-AF65-F5344CB8AC3E}">
        <p14:creationId xmlns:p14="http://schemas.microsoft.com/office/powerpoint/2010/main" val="35808669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884</TotalTime>
  <Words>3598</Words>
  <Application>Microsoft Office PowerPoint</Application>
  <PresentationFormat>Widescreen</PresentationFormat>
  <Paragraphs>61</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 Nova Cond</vt:lpstr>
      <vt:lpstr>Calibri</vt:lpstr>
      <vt:lpstr>Cambria</vt:lpstr>
      <vt:lpstr>Rockwell</vt:lpstr>
      <vt:lpstr>Rockwell Condensed</vt:lpstr>
      <vt:lpstr>Rockwell Extra Bold</vt:lpstr>
      <vt:lpstr>Wingdings</vt:lpstr>
      <vt:lpstr>Wood Type</vt:lpstr>
      <vt:lpstr>Μεθοδολογία  Κοινωνικής Εργασίας  με Ομάδες</vt:lpstr>
      <vt:lpstr>Τα Δυναμικά της  Ομάδας</vt:lpstr>
      <vt:lpstr>Τι είναι τα δυναμικά της ομάδας; </vt:lpstr>
      <vt:lpstr>Γιατί είναι σημαντικό να γνωρίζουμε τα δυναμικά μιας ομάδας; </vt:lpstr>
      <vt:lpstr>Τι πρέπει να γνωρίζει ένας/μια συντονιστής/τρια ομάδας για τα δυναμικά της ομάδας που συντονίζει;</vt:lpstr>
      <vt:lpstr>Το εννοιολογικό πλαίσιο των δυναμικών της ομάδας </vt:lpstr>
      <vt:lpstr>Επικοινωνία και μοτίβα αλληλεπίδρασης (1/4)</vt:lpstr>
      <vt:lpstr>Επικοινωνία και μοτίβα αλληλεπίδρασης (2/4)</vt:lpstr>
      <vt:lpstr>Επικοινωνία και μοτίβα αλληλεπίδρασης (3/4)</vt:lpstr>
      <vt:lpstr>Επικοινωνία και μοτίβα αλληλεπίδρασης (4/4)</vt:lpstr>
      <vt:lpstr>Διαπροσωπική Έλξη και Συνοχή (1/2) </vt:lpstr>
      <vt:lpstr>Διαπροσωπική Έλξη και Συνοχή (2/2) </vt:lpstr>
      <vt:lpstr>Κοινωνική ενσωμάτωση και επιρροή (1/2)  </vt:lpstr>
      <vt:lpstr>Κοινωνική ενσωμάτωση και επιρροή (2/2)</vt:lpstr>
      <vt:lpstr>Ισχύς και έλεγχος (1/2)</vt:lpstr>
      <vt:lpstr>Ισχύς και έλεγχος (2/2)</vt:lpstr>
      <vt:lpstr>Κουλτούρα </vt:lpstr>
      <vt:lpstr>Βιβλιογραφία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Μεθοδολογία  Κοινωνικής Εργασίας  με Ομάδες</dc:title>
  <dc:creator>Mitsi Giannou</dc:creator>
  <cp:lastModifiedBy>Mitsi Giannou</cp:lastModifiedBy>
  <cp:revision>84</cp:revision>
  <dcterms:created xsi:type="dcterms:W3CDTF">2023-03-14T19:16:04Z</dcterms:created>
  <dcterms:modified xsi:type="dcterms:W3CDTF">2023-04-08T04:29:09Z</dcterms:modified>
</cp:coreProperties>
</file>