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1"/>
  </p:sldMasterIdLst>
  <p:notesMasterIdLst>
    <p:notesMasterId r:id="rId28"/>
  </p:notesMasterIdLst>
  <p:sldIdLst>
    <p:sldId id="277" r:id="rId2"/>
    <p:sldId id="256" r:id="rId3"/>
    <p:sldId id="264" r:id="rId4"/>
    <p:sldId id="257" r:id="rId5"/>
    <p:sldId id="281" r:id="rId6"/>
    <p:sldId id="282" r:id="rId7"/>
    <p:sldId id="283" r:id="rId8"/>
    <p:sldId id="258" r:id="rId9"/>
    <p:sldId id="278" r:id="rId10"/>
    <p:sldId id="279" r:id="rId11"/>
    <p:sldId id="280" r:id="rId12"/>
    <p:sldId id="284" r:id="rId13"/>
    <p:sldId id="285" r:id="rId14"/>
    <p:sldId id="262" r:id="rId15"/>
    <p:sldId id="263" r:id="rId16"/>
    <p:sldId id="267" r:id="rId17"/>
    <p:sldId id="265" r:id="rId18"/>
    <p:sldId id="260" r:id="rId19"/>
    <p:sldId id="269" r:id="rId20"/>
    <p:sldId id="271" r:id="rId21"/>
    <p:sldId id="261" r:id="rId22"/>
    <p:sldId id="272" r:id="rId23"/>
    <p:sldId id="266" r:id="rId24"/>
    <p:sldId id="268" r:id="rId25"/>
    <p:sldId id="270"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36A66-53CA-4B53-8CC3-09185B6B1050}" type="datetimeFigureOut">
              <a:rPr lang="en-US" smtClean="0"/>
              <a:t>27-Apr-23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C8C01-E0A0-46BC-BF79-D03592829888}" type="slidenum">
              <a:rPr lang="en-US" smtClean="0"/>
              <a:t>‹#›</a:t>
            </a:fld>
            <a:endParaRPr lang="en-US"/>
          </a:p>
        </p:txBody>
      </p:sp>
    </p:spTree>
    <p:extLst>
      <p:ext uri="{BB962C8B-B14F-4D97-AF65-F5344CB8AC3E}">
        <p14:creationId xmlns:p14="http://schemas.microsoft.com/office/powerpoint/2010/main" val="2531549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27-Apr-23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4896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27-Apr-23</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5308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27-Apr-23</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1964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27-Apr-23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851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27-Apr-23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3505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27-Apr-23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704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27-Apr-23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9139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27-Apr-23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4734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27-Apr-23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9784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27-Apr-23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7926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27-Apr-23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18339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27-Apr-23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51596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44" r:id="rId6"/>
    <p:sldLayoutId id="2147483840" r:id="rId7"/>
    <p:sldLayoutId id="2147483841" r:id="rId8"/>
    <p:sldLayoutId id="2147483842" r:id="rId9"/>
    <p:sldLayoutId id="2147483843" r:id="rId10"/>
    <p:sldLayoutId id="2147483845"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VF4APePbkpI&amp;t=85s" TargetMode="External"/><Relationship Id="rId2" Type="http://schemas.openxmlformats.org/officeDocument/2006/relationships/slideLayout" Target="../slideLayouts/slideLayout3.xml"/><Relationship Id="rId1" Type="http://schemas.openxmlformats.org/officeDocument/2006/relationships/video" Target="https://www.youtube.com/embed/VF4APePbkpI?start=85&amp;feature=oembed" TargetMode="Externa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groups/eviafosterparent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65F6E0-4BBB-73F7-6FBA-73EAF84F3C88}"/>
              </a:ext>
            </a:extLst>
          </p:cNvPr>
          <p:cNvSpPr>
            <a:spLocks noGrp="1"/>
          </p:cNvSpPr>
          <p:nvPr>
            <p:ph type="ctrTitle"/>
          </p:nvPr>
        </p:nvSpPr>
        <p:spPr>
          <a:xfrm>
            <a:off x="1097280" y="758952"/>
            <a:ext cx="10058400" cy="3892168"/>
          </a:xfrm>
        </p:spPr>
        <p:txBody>
          <a:bodyPr>
            <a:normAutofit/>
          </a:bodyPr>
          <a:lstStyle/>
          <a:p>
            <a:pPr algn="ctr"/>
            <a:r>
              <a:rPr lang="el-GR" sz="8900" b="1" dirty="0">
                <a:effectLst>
                  <a:outerShdw blurRad="38100" dist="38100" dir="2700000" algn="tl">
                    <a:srgbClr val="000000">
                      <a:alpha val="43137"/>
                    </a:srgbClr>
                  </a:outerShdw>
                </a:effectLst>
                <a:latin typeface="Arial Nova Cond" panose="020B0506020202020204" pitchFamily="34" charset="0"/>
              </a:rPr>
              <a:t>Μεθοδολογία </a:t>
            </a:r>
            <a:br>
              <a:rPr lang="el-GR" sz="8900" b="1" dirty="0">
                <a:effectLst>
                  <a:outerShdw blurRad="38100" dist="38100" dir="2700000" algn="tl">
                    <a:srgbClr val="000000">
                      <a:alpha val="43137"/>
                    </a:srgbClr>
                  </a:outerShdw>
                </a:effectLst>
                <a:latin typeface="Arial Nova Cond" panose="020B0506020202020204" pitchFamily="34" charset="0"/>
              </a:rPr>
            </a:br>
            <a:r>
              <a:rPr lang="el-GR" sz="8900" b="1" dirty="0">
                <a:effectLst>
                  <a:outerShdw blurRad="38100" dist="38100" dir="2700000" algn="tl">
                    <a:srgbClr val="000000">
                      <a:alpha val="43137"/>
                    </a:srgbClr>
                  </a:outerShdw>
                </a:effectLst>
                <a:latin typeface="Arial Nova Cond" panose="020B0506020202020204" pitchFamily="34" charset="0"/>
              </a:rPr>
              <a:t>Κοινωνικής Εργασίας </a:t>
            </a:r>
            <a:br>
              <a:rPr lang="en-US" sz="8900" b="1" dirty="0">
                <a:effectLst>
                  <a:outerShdw blurRad="38100" dist="38100" dir="2700000" algn="tl">
                    <a:srgbClr val="000000">
                      <a:alpha val="43137"/>
                    </a:srgbClr>
                  </a:outerShdw>
                </a:effectLst>
                <a:latin typeface="Arial Nova Cond" panose="020B0506020202020204" pitchFamily="34" charset="0"/>
              </a:rPr>
            </a:br>
            <a:r>
              <a:rPr lang="el-GR" sz="8900" b="1" dirty="0">
                <a:effectLst>
                  <a:outerShdw blurRad="38100" dist="38100" dir="2700000" algn="tl">
                    <a:srgbClr val="000000">
                      <a:alpha val="43137"/>
                    </a:srgbClr>
                  </a:outerShdw>
                </a:effectLst>
                <a:latin typeface="Arial Nova Cond" panose="020B0506020202020204" pitchFamily="34" charset="0"/>
              </a:rPr>
              <a:t>με Ομάδες</a:t>
            </a:r>
            <a:endParaRPr lang="en-US" sz="8900" b="1" dirty="0">
              <a:effectLst>
                <a:outerShdw blurRad="38100" dist="38100" dir="2700000" algn="tl">
                  <a:srgbClr val="000000">
                    <a:alpha val="43137"/>
                  </a:srgbClr>
                </a:outerShdw>
              </a:effectLst>
              <a:latin typeface="Arial Nova Cond" panose="020B0506020202020204" pitchFamily="34" charset="0"/>
            </a:endParaRPr>
          </a:p>
        </p:txBody>
      </p:sp>
      <p:sp>
        <p:nvSpPr>
          <p:cNvPr id="22" name="Rectangle 21">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6B4EBE89-5F76-DF7D-E7C2-68BB7916CC50}"/>
              </a:ext>
            </a:extLst>
          </p:cNvPr>
          <p:cNvSpPr>
            <a:spLocks noGrp="1"/>
          </p:cNvSpPr>
          <p:nvPr>
            <p:ph type="subTitle" idx="1"/>
          </p:nvPr>
        </p:nvSpPr>
        <p:spPr>
          <a:xfrm>
            <a:off x="1100051" y="5225240"/>
            <a:ext cx="10058400" cy="1143000"/>
          </a:xfrm>
        </p:spPr>
        <p:txBody>
          <a:bodyPr>
            <a:normAutofit/>
          </a:bodyPr>
          <a:lstStyle/>
          <a:p>
            <a:r>
              <a:rPr lang="el-GR" b="1" cap="none">
                <a:solidFill>
                  <a:srgbClr val="FFFFFF"/>
                </a:solidFill>
                <a:latin typeface="Arial Nova Cond" panose="020B0506020202020204" pitchFamily="34" charset="0"/>
                <a:cs typeface="Arial" pitchFamily="34" charset="0"/>
              </a:rPr>
              <a:t>Δήμητρα Γιάννου, </a:t>
            </a:r>
            <a:r>
              <a:rPr lang="en-US" b="1" cap="none">
                <a:solidFill>
                  <a:srgbClr val="FFFFFF"/>
                </a:solidFill>
                <a:latin typeface="Arial Nova Cond" panose="020B0506020202020204" pitchFamily="34" charset="0"/>
                <a:cs typeface="Arial" pitchFamily="34" charset="0"/>
              </a:rPr>
              <a:t>Phd</a:t>
            </a:r>
            <a:r>
              <a:rPr lang="el-GR" b="1" cap="none">
                <a:solidFill>
                  <a:srgbClr val="FFFFFF"/>
                </a:solidFill>
                <a:latin typeface="Arial Nova Cond" panose="020B0506020202020204" pitchFamily="34" charset="0"/>
                <a:cs typeface="Arial" pitchFamily="34" charset="0"/>
              </a:rPr>
              <a:t>, </a:t>
            </a:r>
            <a:r>
              <a:rPr lang="en-US" b="1" cap="none">
                <a:solidFill>
                  <a:srgbClr val="FFFFFF"/>
                </a:solidFill>
                <a:latin typeface="Arial Nova Cond" panose="020B0506020202020204" pitchFamily="34" charset="0"/>
                <a:cs typeface="Arial" pitchFamily="34" charset="0"/>
              </a:rPr>
              <a:t>Mphil,</a:t>
            </a:r>
            <a:r>
              <a:rPr lang="el-GR" b="1" cap="none">
                <a:solidFill>
                  <a:srgbClr val="FFFFFF"/>
                </a:solidFill>
                <a:latin typeface="Arial Nova Cond" panose="020B0506020202020204" pitchFamily="34" charset="0"/>
                <a:cs typeface="Arial" pitchFamily="34" charset="0"/>
              </a:rPr>
              <a:t> </a:t>
            </a:r>
            <a:r>
              <a:rPr lang="en-US" b="1" cap="none">
                <a:solidFill>
                  <a:srgbClr val="FFFFFF"/>
                </a:solidFill>
                <a:latin typeface="Arial Nova Cond" panose="020B0506020202020204" pitchFamily="34" charset="0"/>
                <a:cs typeface="Arial" pitchFamily="34" charset="0"/>
              </a:rPr>
              <a:t>BA</a:t>
            </a:r>
          </a:p>
          <a:p>
            <a:r>
              <a:rPr lang="el-GR" b="1" cap="none">
                <a:solidFill>
                  <a:srgbClr val="FFFFFF"/>
                </a:solidFill>
                <a:latin typeface="Arial Nova Cond" panose="020B0506020202020204" pitchFamily="34" charset="0"/>
                <a:cs typeface="Arial" pitchFamily="34" charset="0"/>
              </a:rPr>
              <a:t>Κοινωνική Λειτουργός</a:t>
            </a:r>
            <a:endParaRPr lang="en-US" b="1" cap="none">
              <a:solidFill>
                <a:srgbClr val="FFFFFF"/>
              </a:solidFill>
              <a:latin typeface="Arial Nova Cond" panose="020B0506020202020204" pitchFamily="34" charset="0"/>
              <a:cs typeface="Arial" pitchFamily="34" charset="0"/>
            </a:endParaRPr>
          </a:p>
          <a:p>
            <a:endParaRPr lang="en-US">
              <a:solidFill>
                <a:srgbClr val="FFFFFF"/>
              </a:solidFill>
            </a:endParaRPr>
          </a:p>
        </p:txBody>
      </p:sp>
    </p:spTree>
    <p:extLst>
      <p:ext uri="{BB962C8B-B14F-4D97-AF65-F5344CB8AC3E}">
        <p14:creationId xmlns:p14="http://schemas.microsoft.com/office/powerpoint/2010/main" val="206687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F8E8-8DAE-493E-4756-BB307BA4312C}"/>
              </a:ext>
            </a:extLst>
          </p:cNvPr>
          <p:cNvSpPr>
            <a:spLocks noGrp="1"/>
          </p:cNvSpPr>
          <p:nvPr>
            <p:ph type="title"/>
          </p:nvPr>
        </p:nvSpPr>
        <p:spPr/>
        <p:txBody>
          <a:bodyPr>
            <a:normAutofit/>
          </a:bodyPr>
          <a:lstStyle/>
          <a:p>
            <a:pPr algn="ctr"/>
            <a:r>
              <a:rPr lang="el-GR" sz="4400" b="1" dirty="0">
                <a:latin typeface="+mn-lt"/>
              </a:rPr>
              <a:t>Γιατί Κοινωνική Εργασία με Ομάδες</a:t>
            </a:r>
            <a:r>
              <a:rPr lang="en-US" sz="4400" b="1" dirty="0">
                <a:latin typeface="+mn-lt"/>
              </a:rPr>
              <a:t>;</a:t>
            </a:r>
            <a:r>
              <a:rPr lang="el-GR" sz="4400" b="1" dirty="0">
                <a:latin typeface="+mn-lt"/>
              </a:rPr>
              <a:t> (2/3)</a:t>
            </a:r>
            <a:r>
              <a:rPr lang="en-US" sz="4400" b="1" dirty="0">
                <a:latin typeface="+mn-lt"/>
              </a:rPr>
              <a:t> </a:t>
            </a:r>
            <a:endParaRPr lang="en-US" sz="4400" dirty="0"/>
          </a:p>
        </p:txBody>
      </p:sp>
      <p:sp>
        <p:nvSpPr>
          <p:cNvPr id="3" name="Content Placeholder 2">
            <a:extLst>
              <a:ext uri="{FF2B5EF4-FFF2-40B4-BE49-F238E27FC236}">
                <a16:creationId xmlns:a16="http://schemas.microsoft.com/office/drawing/2014/main" id="{B4958780-28B1-E2A9-B087-DDFEA5126975}"/>
              </a:ext>
            </a:extLst>
          </p:cNvPr>
          <p:cNvSpPr>
            <a:spLocks noGrp="1"/>
          </p:cNvSpPr>
          <p:nvPr>
            <p:ph idx="1"/>
          </p:nvPr>
        </p:nvSpPr>
        <p:spPr/>
        <p:txBody>
          <a:bodyPr>
            <a:normAutofit fontScale="92500" lnSpcReduction="20000"/>
          </a:bodyPr>
          <a:lstStyle/>
          <a:p>
            <a:pPr algn="just">
              <a:buFont typeface="Wingdings" panose="05000000000000000000" pitchFamily="2" charset="2"/>
              <a:buChar char="Ø"/>
            </a:pPr>
            <a:r>
              <a:rPr lang="el-GR" dirty="0">
                <a:cs typeface="Cavolini" panose="03000502040302020204" pitchFamily="66" charset="0"/>
              </a:rPr>
              <a:t>Γιατί όταν βιώνεις στίγμα η επαγγελματική βοήθεια (πχ ψυχοθεραπεία, κοινωνική εργασία με άτομο) δεν αρκεί γιατί δεν σε ανακουφίζει από την αίσθηση απομόνωσης. Η συνεύρεση και η δημιουργία ομάδας και μέσα από αυτή και κοινότητας με ανθρώπους που μοιραζόμαστε τις ίδιες ταυτότητες και εμπειρίες ζωής είναι αναντικατάστατη όσον αφορά τους στόχους ενδυνάμωσης και διαμόρφωσης μιας θετικής αίσθησης εαυτού. </a:t>
            </a:r>
          </a:p>
          <a:p>
            <a:pPr algn="just">
              <a:buFont typeface="Wingdings" panose="05000000000000000000" pitchFamily="2" charset="2"/>
              <a:buChar char="Ø"/>
            </a:pPr>
            <a:r>
              <a:rPr lang="el-GR" dirty="0">
                <a:cs typeface="Cavolini" panose="03000502040302020204" pitchFamily="66" charset="0"/>
              </a:rPr>
              <a:t> Γιατί όλοι οι υποψήφιοι θετοί /ανάδοχοι γονείς είχαν να αντιμετωπίσουν την </a:t>
            </a:r>
            <a:r>
              <a:rPr lang="el-GR" b="1" dirty="0">
                <a:cs typeface="Cavolini" panose="03000502040302020204" pitchFamily="66" charset="0"/>
              </a:rPr>
              <a:t>ψυχική δοκιμασία της αναμονής </a:t>
            </a:r>
            <a:r>
              <a:rPr lang="el-GR" dirty="0">
                <a:cs typeface="Cavolini" panose="03000502040302020204" pitchFamily="66" charset="0"/>
              </a:rPr>
              <a:t>για ταίριασμα η οποία φαινόταν και είναι μεγάλη. Και σε αυτή τη περίπτωση η αναμονή συντροφεύοντας με άλλους γίνεται λιγότερο επώδυνη και δεν χρειάζεται το κάθε ζευγάρι να το σηκώνει όλο αυτό το βάρος μόνο του ή οι υποψήφιοι </a:t>
            </a:r>
            <a:r>
              <a:rPr lang="el-GR" dirty="0" err="1">
                <a:cs typeface="Cavolini" panose="03000502040302020204" pitchFamily="66" charset="0"/>
              </a:rPr>
              <a:t>μονογονείς</a:t>
            </a:r>
            <a:r>
              <a:rPr lang="el-GR" dirty="0">
                <a:cs typeface="Cavolini" panose="03000502040302020204" pitchFamily="66" charset="0"/>
              </a:rPr>
              <a:t> να είναι μόνοι.  </a:t>
            </a:r>
          </a:p>
          <a:p>
            <a:pPr algn="just">
              <a:buFont typeface="Wingdings" panose="05000000000000000000" pitchFamily="2" charset="2"/>
              <a:buChar char="Ø"/>
            </a:pPr>
            <a:r>
              <a:rPr lang="el-GR" dirty="0">
                <a:cs typeface="Cavolini" panose="03000502040302020204" pitchFamily="66" charset="0"/>
              </a:rPr>
              <a:t>Η εμπειρία της </a:t>
            </a:r>
            <a:r>
              <a:rPr lang="el-GR" dirty="0" err="1">
                <a:cs typeface="Cavolini" panose="03000502040302020204" pitchFamily="66" charset="0"/>
              </a:rPr>
              <a:t>τεκνοθεσίας</a:t>
            </a:r>
            <a:r>
              <a:rPr lang="el-GR" dirty="0">
                <a:cs typeface="Cavolini" panose="03000502040302020204" pitchFamily="66" charset="0"/>
              </a:rPr>
              <a:t>/αναδοχής σε όλα τα στάδιά της είναι ιδιαίτερη και οι υποψήφιοι συνήθως αισθάνονται ανακούφιση να μοιράζονται τις εμπειρίες τους με ανθρώπους που έχουν αντίστοιχες εμπειρίες ή έχουν κάτι να μάθουν από αυτούς (πχ ένα ζευγάρι που έχει ολοκληρώσει την κοινωνική έρευνα και περιγράφει σε ένα ζευγάρι που ξεκινάει τώρα την διαδικασία) </a:t>
            </a:r>
            <a:endParaRPr lang="en-US" dirty="0">
              <a:cs typeface="Cavolini" panose="03000502040302020204" pitchFamily="66" charset="0"/>
            </a:endParaRPr>
          </a:p>
        </p:txBody>
      </p:sp>
    </p:spTree>
    <p:extLst>
      <p:ext uri="{BB962C8B-B14F-4D97-AF65-F5344CB8AC3E}">
        <p14:creationId xmlns:p14="http://schemas.microsoft.com/office/powerpoint/2010/main" val="1042088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346E6-4D0E-FD0F-F3B3-EB8CB87FC64E}"/>
              </a:ext>
            </a:extLst>
          </p:cNvPr>
          <p:cNvSpPr>
            <a:spLocks noGrp="1"/>
          </p:cNvSpPr>
          <p:nvPr>
            <p:ph type="title"/>
          </p:nvPr>
        </p:nvSpPr>
        <p:spPr/>
        <p:txBody>
          <a:bodyPr>
            <a:normAutofit/>
          </a:bodyPr>
          <a:lstStyle/>
          <a:p>
            <a:r>
              <a:rPr lang="el-GR" sz="4400" b="1" dirty="0">
                <a:latin typeface="+mn-lt"/>
              </a:rPr>
              <a:t>Γιατί Κοινωνική Εργασία με Ομάδες</a:t>
            </a:r>
            <a:r>
              <a:rPr lang="en-US" sz="4400" b="1" dirty="0">
                <a:latin typeface="+mn-lt"/>
              </a:rPr>
              <a:t>;</a:t>
            </a:r>
            <a:r>
              <a:rPr lang="el-GR" sz="4400" b="1" dirty="0">
                <a:latin typeface="+mn-lt"/>
              </a:rPr>
              <a:t> (3/3)</a:t>
            </a:r>
            <a:r>
              <a:rPr lang="en-US" sz="4400" b="1" dirty="0">
                <a:latin typeface="+mn-lt"/>
              </a:rPr>
              <a:t> </a:t>
            </a:r>
            <a:endParaRPr lang="en-US" sz="4400" dirty="0"/>
          </a:p>
        </p:txBody>
      </p:sp>
      <p:sp>
        <p:nvSpPr>
          <p:cNvPr id="3" name="Content Placeholder 2">
            <a:extLst>
              <a:ext uri="{FF2B5EF4-FFF2-40B4-BE49-F238E27FC236}">
                <a16:creationId xmlns:a16="http://schemas.microsoft.com/office/drawing/2014/main" id="{3C410504-12B4-6A80-C34B-89FA8A502A93}"/>
              </a:ext>
            </a:extLst>
          </p:cNvPr>
          <p:cNvSpPr>
            <a:spLocks noGrp="1"/>
          </p:cNvSpPr>
          <p:nvPr>
            <p:ph idx="1"/>
          </p:nvPr>
        </p:nvSpPr>
        <p:spPr>
          <a:xfrm>
            <a:off x="569843" y="2121453"/>
            <a:ext cx="10585837" cy="4067312"/>
          </a:xfrm>
        </p:spPr>
        <p:txBody>
          <a:bodyPr>
            <a:normAutofit/>
          </a:bodyPr>
          <a:lstStyle/>
          <a:p>
            <a:pPr>
              <a:buFont typeface="Wingdings" panose="05000000000000000000" pitchFamily="2" charset="2"/>
              <a:buChar char="Ø"/>
            </a:pPr>
            <a:r>
              <a:rPr lang="el-GR" dirty="0">
                <a:cs typeface="Cavolini" panose="03000502040302020204" pitchFamily="66" charset="0"/>
              </a:rPr>
              <a:t>Γιατί από την δημιουργία κοινότητας θα επωφελούνταν στο μέλλον και τα παιδιά των υποψηφίων γιατί θα είχαν στο περιβάλλον τους και άλλα παιδιά με τα οποία θα μοιράζονταν την ίδια ταυτότητα. </a:t>
            </a:r>
            <a:endParaRPr lang="en-US" dirty="0">
              <a:cs typeface="Cavolini" panose="03000502040302020204" pitchFamily="66" charset="0"/>
            </a:endParaRPr>
          </a:p>
          <a:p>
            <a:pPr>
              <a:buFont typeface="Wingdings" panose="05000000000000000000" pitchFamily="2" charset="2"/>
              <a:buChar char="Ø"/>
            </a:pPr>
            <a:r>
              <a:rPr lang="el-GR" dirty="0">
                <a:cs typeface="Cavolini" panose="03000502040302020204" pitchFamily="66" charset="0"/>
              </a:rPr>
              <a:t>Γιατί η προώθηση της εναλλακτικής φροντίδας (τεκνοθεσία/αναδοχή) απαιτεί πολλά περισσότερα από την θέσπιση ενός νόμου, υπήρχαν πολλές καθυστερήσεις και εμπόδια στην εφαρμογή του και φάνηκε </a:t>
            </a:r>
            <a:r>
              <a:rPr lang="el-GR" dirty="0" err="1">
                <a:cs typeface="Cavolini" panose="03000502040302020204" pitchFamily="66" charset="0"/>
              </a:rPr>
              <a:t>εξ’αρχής</a:t>
            </a:r>
            <a:r>
              <a:rPr lang="el-GR" dirty="0">
                <a:cs typeface="Cavolini" panose="03000502040302020204" pitchFamily="66" charset="0"/>
              </a:rPr>
              <a:t> η ανάγκη για μια </a:t>
            </a:r>
            <a:r>
              <a:rPr lang="el-GR" b="1" dirty="0">
                <a:cs typeface="Cavolini" panose="03000502040302020204" pitchFamily="66" charset="0"/>
              </a:rPr>
              <a:t>ομάδα πίεσης</a:t>
            </a:r>
            <a:r>
              <a:rPr lang="el-GR" dirty="0">
                <a:cs typeface="Cavolini" panose="03000502040302020204" pitchFamily="66" charset="0"/>
              </a:rPr>
              <a:t>. </a:t>
            </a:r>
          </a:p>
          <a:p>
            <a:pPr>
              <a:buFont typeface="Wingdings" panose="05000000000000000000" pitchFamily="2" charset="2"/>
              <a:buChar char="Ø"/>
            </a:pPr>
            <a:r>
              <a:rPr lang="el-GR" dirty="0">
                <a:cs typeface="Cavolini" panose="03000502040302020204" pitchFamily="66" charset="0"/>
              </a:rPr>
              <a:t> Η φωνή των υποψηφίων θετών/ανάδοχων γονιών μέχρι τώρα δεν υπήρχε και δεν υπολογιζόταν στον σχεδιασμό των προγραμμάτων </a:t>
            </a:r>
            <a:r>
              <a:rPr lang="el-GR" dirty="0" err="1">
                <a:cs typeface="Cavolini" panose="03000502040302020204" pitchFamily="66" charset="0"/>
              </a:rPr>
              <a:t>τεκνοθεσίας</a:t>
            </a:r>
            <a:r>
              <a:rPr lang="el-GR" dirty="0">
                <a:cs typeface="Cavolini" panose="03000502040302020204" pitchFamily="66" charset="0"/>
              </a:rPr>
              <a:t>/αναδοχής. Φαινόταν η αναγκαιότητα για </a:t>
            </a:r>
            <a:r>
              <a:rPr lang="el-GR" dirty="0" err="1">
                <a:cs typeface="Cavolini" panose="03000502040302020204" pitchFamily="66" charset="0"/>
              </a:rPr>
              <a:t>αυτοεκπροσώπηση</a:t>
            </a:r>
            <a:r>
              <a:rPr lang="el-GR" dirty="0">
                <a:cs typeface="Cavolini" panose="03000502040302020204" pitchFamily="66" charset="0"/>
              </a:rPr>
              <a:t>. </a:t>
            </a:r>
          </a:p>
          <a:p>
            <a:pPr>
              <a:buFont typeface="Wingdings" panose="05000000000000000000" pitchFamily="2" charset="2"/>
              <a:buChar char="Ø"/>
            </a:pPr>
            <a:r>
              <a:rPr lang="el-GR" dirty="0">
                <a:cs typeface="Cavolini" panose="03000502040302020204" pitchFamily="66" charset="0"/>
              </a:rPr>
              <a:t>Επαναπροσδιορισμός της συλλογικής ταυτότητας των υποψηφίων θετών γονέων –διαμόρφωση μιας θετικής αίσθησης (συλλογικής) ταυτότητας. </a:t>
            </a:r>
          </a:p>
          <a:p>
            <a:endParaRPr lang="en-US" dirty="0"/>
          </a:p>
        </p:txBody>
      </p:sp>
    </p:spTree>
    <p:extLst>
      <p:ext uri="{BB962C8B-B14F-4D97-AF65-F5344CB8AC3E}">
        <p14:creationId xmlns:p14="http://schemas.microsoft.com/office/powerpoint/2010/main" val="129529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AE723-53AD-79AF-2C43-2C62A5C8EE75}"/>
              </a:ext>
            </a:extLst>
          </p:cNvPr>
          <p:cNvSpPr>
            <a:spLocks noGrp="1"/>
          </p:cNvSpPr>
          <p:nvPr>
            <p:ph type="title"/>
          </p:nvPr>
        </p:nvSpPr>
        <p:spPr/>
        <p:txBody>
          <a:bodyPr>
            <a:noAutofit/>
          </a:bodyPr>
          <a:lstStyle/>
          <a:p>
            <a:pPr algn="ctr"/>
            <a:r>
              <a:rPr lang="el-GR" sz="3600" b="1" cap="none" dirty="0">
                <a:latin typeface="+mn-lt"/>
                <a:cs typeface="Cavolini" panose="03000502040302020204" pitchFamily="66" charset="0"/>
              </a:rPr>
              <a:t>Δεν ενδυναμώνονται όλοι από την συμμετοχή τους στην </a:t>
            </a:r>
            <a:r>
              <a:rPr lang="el-GR" sz="3600" b="1" dirty="0">
                <a:latin typeface="+mn-lt"/>
                <a:cs typeface="Cavolini" panose="03000502040302020204" pitchFamily="66" charset="0"/>
              </a:rPr>
              <a:t>ομάδα</a:t>
            </a:r>
            <a:r>
              <a:rPr lang="en-US" sz="3600" b="1" cap="none" dirty="0">
                <a:latin typeface="+mn-lt"/>
                <a:cs typeface="Cavolini" panose="03000502040302020204" pitchFamily="66" charset="0"/>
              </a:rPr>
              <a:t>: </a:t>
            </a:r>
            <a:r>
              <a:rPr lang="el-GR" sz="3600" b="1" cap="none" dirty="0">
                <a:latin typeface="+mn-lt"/>
                <a:cs typeface="Cavolini" panose="03000502040302020204" pitchFamily="66" charset="0"/>
              </a:rPr>
              <a:t>Πιθανοί λόγοι</a:t>
            </a:r>
            <a:endParaRPr lang="en-US" sz="3600" dirty="0">
              <a:latin typeface="+mn-lt"/>
            </a:endParaRPr>
          </a:p>
        </p:txBody>
      </p:sp>
      <p:sp>
        <p:nvSpPr>
          <p:cNvPr id="3" name="Content Placeholder 2">
            <a:extLst>
              <a:ext uri="{FF2B5EF4-FFF2-40B4-BE49-F238E27FC236}">
                <a16:creationId xmlns:a16="http://schemas.microsoft.com/office/drawing/2014/main" id="{3D1D8614-9337-C05C-0C97-4FA45F50CA81}"/>
              </a:ext>
            </a:extLst>
          </p:cNvPr>
          <p:cNvSpPr>
            <a:spLocks noGrp="1"/>
          </p:cNvSpPr>
          <p:nvPr>
            <p:ph idx="1"/>
          </p:nvPr>
        </p:nvSpPr>
        <p:spPr>
          <a:xfrm>
            <a:off x="649357" y="2108201"/>
            <a:ext cx="11025807" cy="4213086"/>
          </a:xfrm>
        </p:spPr>
        <p:txBody>
          <a:bodyPr>
            <a:normAutofit lnSpcReduction="10000"/>
          </a:bodyPr>
          <a:lstStyle/>
          <a:p>
            <a:pPr>
              <a:buFont typeface="Wingdings" panose="05000000000000000000" pitchFamily="2" charset="2"/>
              <a:buChar char="Ø"/>
            </a:pPr>
            <a:r>
              <a:rPr lang="el-GR" dirty="0">
                <a:cs typeface="Cavolini" panose="03000502040302020204" pitchFamily="66" charset="0"/>
              </a:rPr>
              <a:t>Δεν βιώνουν ότι ως υποψήφιοι θετοί γονείς έχουν κάποια σημαντική «κοινή/συλλογική ταυτότητα» που μοιράζονται με άλλους. </a:t>
            </a:r>
          </a:p>
          <a:p>
            <a:pPr>
              <a:buFont typeface="Wingdings" panose="05000000000000000000" pitchFamily="2" charset="2"/>
              <a:buChar char="Ø"/>
            </a:pPr>
            <a:r>
              <a:rPr lang="el-GR" dirty="0">
                <a:cs typeface="Cavolini" panose="03000502040302020204" pitchFamily="66" charset="0"/>
              </a:rPr>
              <a:t>Δεν βιώνουν τραυματικά την υπογονιμότητα ή την εμπειρία του να ζεις χωρίς παιδιά, ή τους τρομάζει που άλλοι μιλάνε ανοιχτά </a:t>
            </a:r>
            <a:r>
              <a:rPr lang="el-GR" dirty="0" err="1">
                <a:cs typeface="Cavolini" panose="03000502040302020204" pitchFamily="66" charset="0"/>
              </a:rPr>
              <a:t>γι’αυτές</a:t>
            </a:r>
            <a:r>
              <a:rPr lang="el-GR" dirty="0">
                <a:cs typeface="Cavolini" panose="03000502040302020204" pitchFamily="66" charset="0"/>
              </a:rPr>
              <a:t> τις εμπειρίες τους ή υπονοούν ότι θα έπρεπε να νιώθουν κάποιο στίγμα. </a:t>
            </a:r>
          </a:p>
          <a:p>
            <a:pPr>
              <a:buFont typeface="Wingdings" panose="05000000000000000000" pitchFamily="2" charset="2"/>
              <a:buChar char="Ø"/>
            </a:pPr>
            <a:r>
              <a:rPr lang="el-GR" dirty="0">
                <a:cs typeface="Cavolini" panose="03000502040302020204" pitchFamily="66" charset="0"/>
              </a:rPr>
              <a:t>Δεν μπορούν να λειτουργήσουν στα πλαίσια μιας ομάδας μεταξύ ισότιμων μελών (πχ. αισθάνονται ότι χάνουν το επαγγελματικό και κοινωνικό τους κύρος). </a:t>
            </a:r>
          </a:p>
          <a:p>
            <a:pPr>
              <a:buFont typeface="Wingdings" panose="05000000000000000000" pitchFamily="2" charset="2"/>
              <a:buChar char="Ø"/>
            </a:pPr>
            <a:r>
              <a:rPr lang="el-GR" dirty="0">
                <a:cs typeface="Cavolini" panose="03000502040302020204" pitchFamily="66" charset="0"/>
              </a:rPr>
              <a:t>Αποδυναμώνονται με την ιδέα να είναι στην ίδια ομάδα/κοινότητα με ανθρώπους που είναι πολύ διαφορετικοί από τους ίδιους (πχ μεγαλύτεροι σε ηλικία, ή άτομα διαφορετικής μόρφωσης) </a:t>
            </a:r>
          </a:p>
          <a:p>
            <a:pPr>
              <a:buFont typeface="Wingdings" panose="05000000000000000000" pitchFamily="2" charset="2"/>
              <a:buChar char="Ø"/>
            </a:pPr>
            <a:r>
              <a:rPr lang="el-GR" dirty="0">
                <a:cs typeface="Cavolini" panose="03000502040302020204" pitchFamily="66" charset="0"/>
              </a:rPr>
              <a:t>Δεν νιώθουν άνετα στο να συμμετέχουν σε μια ομάδα άσκησης πολιτικής πίεσης ή με πολιτικούς (</a:t>
            </a:r>
            <a:r>
              <a:rPr lang="el-GR" dirty="0" err="1">
                <a:cs typeface="Cavolini" panose="03000502040302020204" pitchFamily="66" charset="0"/>
              </a:rPr>
              <a:t>ακτιβιστικούς</a:t>
            </a:r>
            <a:r>
              <a:rPr lang="el-GR" dirty="0">
                <a:cs typeface="Cavolini" panose="03000502040302020204" pitchFamily="66" charset="0"/>
              </a:rPr>
              <a:t>) σκοπούς. Δεν ενδυναμώνονται από την σύνδεση του προσωπικού τους αιτήματος με την πολιτική/κοινή πραγματικότητα. </a:t>
            </a:r>
            <a:endParaRPr lang="en-US" dirty="0">
              <a:cs typeface="Cavolini" panose="03000502040302020204" pitchFamily="66" charset="0"/>
            </a:endParaRPr>
          </a:p>
          <a:p>
            <a:endParaRPr lang="en-US" dirty="0"/>
          </a:p>
        </p:txBody>
      </p:sp>
    </p:spTree>
    <p:extLst>
      <p:ext uri="{BB962C8B-B14F-4D97-AF65-F5344CB8AC3E}">
        <p14:creationId xmlns:p14="http://schemas.microsoft.com/office/powerpoint/2010/main" val="455101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872E-4302-BDD5-C760-41E194F4B28C}"/>
              </a:ext>
            </a:extLst>
          </p:cNvPr>
          <p:cNvSpPr>
            <a:spLocks noGrp="1"/>
          </p:cNvSpPr>
          <p:nvPr>
            <p:ph type="title"/>
          </p:nvPr>
        </p:nvSpPr>
        <p:spPr>
          <a:xfrm>
            <a:off x="1097280" y="286604"/>
            <a:ext cx="10058400" cy="1144632"/>
          </a:xfrm>
        </p:spPr>
        <p:txBody>
          <a:bodyPr/>
          <a:lstStyle/>
          <a:p>
            <a:pPr algn="ctr"/>
            <a:r>
              <a:rPr lang="el-GR" b="1" dirty="0">
                <a:latin typeface="+mn-lt"/>
              </a:rPr>
              <a:t>Τα πρώτα βήματα της ομάδας</a:t>
            </a:r>
            <a:endParaRPr lang="en-US" b="1" dirty="0">
              <a:latin typeface="+mn-lt"/>
            </a:endParaRPr>
          </a:p>
        </p:txBody>
      </p:sp>
      <p:sp>
        <p:nvSpPr>
          <p:cNvPr id="3" name="Content Placeholder 2">
            <a:extLst>
              <a:ext uri="{FF2B5EF4-FFF2-40B4-BE49-F238E27FC236}">
                <a16:creationId xmlns:a16="http://schemas.microsoft.com/office/drawing/2014/main" id="{C44C4A67-6077-DC9A-DF60-0F9976DA0B10}"/>
              </a:ext>
            </a:extLst>
          </p:cNvPr>
          <p:cNvSpPr>
            <a:spLocks noGrp="1"/>
          </p:cNvSpPr>
          <p:nvPr>
            <p:ph idx="1"/>
          </p:nvPr>
        </p:nvSpPr>
        <p:spPr>
          <a:xfrm>
            <a:off x="728870" y="1961321"/>
            <a:ext cx="11039060" cy="4333461"/>
          </a:xfrm>
        </p:spPr>
        <p:txBody>
          <a:bodyPr>
            <a:normAutofit fontScale="92500" lnSpcReduction="10000"/>
          </a:bodyPr>
          <a:lstStyle/>
          <a:p>
            <a:pPr>
              <a:lnSpc>
                <a:spcPct val="120000"/>
              </a:lnSpc>
              <a:spcBef>
                <a:spcPts val="0"/>
              </a:spcBef>
              <a:buFont typeface="Wingdings" panose="05000000000000000000" pitchFamily="2" charset="2"/>
              <a:buChar char="Ø"/>
            </a:pPr>
            <a:r>
              <a:rPr lang="el-GR" sz="1800" b="1" dirty="0">
                <a:cs typeface="Cavolini" panose="03000502040302020204" pitchFamily="66" charset="0"/>
              </a:rPr>
              <a:t>Γνωριμία &amp; αλληλεπίδραση μελών </a:t>
            </a:r>
          </a:p>
          <a:p>
            <a:pPr>
              <a:lnSpc>
                <a:spcPct val="120000"/>
              </a:lnSpc>
              <a:spcBef>
                <a:spcPts val="0"/>
              </a:spcBef>
              <a:buFontTx/>
              <a:buChar char="-"/>
            </a:pPr>
            <a:r>
              <a:rPr lang="el-GR" sz="1800" dirty="0">
                <a:cs typeface="Cavolini" panose="03000502040302020204" pitchFamily="66" charset="0"/>
              </a:rPr>
              <a:t>Αποφάσεις για δημιουργία πλατφόρμας επικοινωνίας μεταξύ των μελών (</a:t>
            </a:r>
            <a:r>
              <a:rPr lang="en-US" sz="1800" dirty="0">
                <a:cs typeface="Cavolini" panose="03000502040302020204" pitchFamily="66" charset="0"/>
              </a:rPr>
              <a:t>messenger, </a:t>
            </a:r>
            <a:r>
              <a:rPr lang="el-GR" sz="1800" dirty="0">
                <a:cs typeface="Cavolini" panose="03000502040302020204" pitchFamily="66" charset="0"/>
              </a:rPr>
              <a:t>δια ζώσης συναντήσεις) </a:t>
            </a:r>
          </a:p>
          <a:p>
            <a:pPr>
              <a:lnSpc>
                <a:spcPct val="120000"/>
              </a:lnSpc>
              <a:spcBef>
                <a:spcPts val="0"/>
              </a:spcBef>
              <a:buFontTx/>
              <a:buChar char="-"/>
            </a:pPr>
            <a:r>
              <a:rPr lang="el-GR" sz="1800" dirty="0">
                <a:cs typeface="Cavolini" panose="03000502040302020204" pitchFamily="66" charset="0"/>
              </a:rPr>
              <a:t> Αποφάσεις σχετικά με την δημιουργία ανοιχτής-δημόσιας ομάδας στο </a:t>
            </a:r>
            <a:r>
              <a:rPr lang="en-US" sz="1800" dirty="0">
                <a:cs typeface="Cavolini" panose="03000502040302020204" pitchFamily="66" charset="0"/>
              </a:rPr>
              <a:t>facebook </a:t>
            </a:r>
            <a:r>
              <a:rPr lang="el-GR" sz="1800" dirty="0">
                <a:cs typeface="Cavolini" panose="03000502040302020204" pitchFamily="66" charset="0"/>
              </a:rPr>
              <a:t>για την δικτύωση μας με άλλους υποψήφιους θετούς/ανάδοχους γονείς</a:t>
            </a:r>
            <a:endParaRPr lang="en-US" sz="1800" dirty="0">
              <a:cs typeface="Cavolini" panose="03000502040302020204" pitchFamily="66" charset="0"/>
            </a:endParaRPr>
          </a:p>
          <a:p>
            <a:pPr>
              <a:lnSpc>
                <a:spcPct val="120000"/>
              </a:lnSpc>
              <a:spcBef>
                <a:spcPts val="0"/>
              </a:spcBef>
              <a:buFont typeface="Wingdings" panose="05000000000000000000" pitchFamily="2" charset="2"/>
              <a:buChar char="Ø"/>
            </a:pPr>
            <a:r>
              <a:rPr lang="el-GR" sz="1800" b="1" dirty="0">
                <a:cs typeface="Cavolini" panose="03000502040302020204" pitchFamily="66" charset="0"/>
              </a:rPr>
              <a:t>Διεργασία πάνω σε στόχους και μεθόδους δράσης</a:t>
            </a:r>
          </a:p>
          <a:p>
            <a:pPr marL="0" indent="0">
              <a:lnSpc>
                <a:spcPct val="120000"/>
              </a:lnSpc>
              <a:spcBef>
                <a:spcPts val="0"/>
              </a:spcBef>
              <a:buNone/>
            </a:pPr>
            <a:r>
              <a:rPr lang="el-GR" sz="1800" dirty="0">
                <a:cs typeface="Cavolini" panose="03000502040302020204" pitchFamily="66" charset="0"/>
              </a:rPr>
              <a:t>-Συζητήσεις σχετικά με τα θέματα του ποιοι μπορεί να είναι μέλη της ομάδας και ποιοι όχι, πόσο ανοιχτή θα είναι η ομάδα , σε ποιους, πώς θα ανοίξουμε την ομάδα, από ποιους θα ζητήσουμε να μας βοηθήσουν να ανοίξουμε την ομάδα/κοινότητα?</a:t>
            </a:r>
          </a:p>
          <a:p>
            <a:pPr marL="0" indent="0">
              <a:lnSpc>
                <a:spcPct val="120000"/>
              </a:lnSpc>
              <a:spcBef>
                <a:spcPts val="0"/>
              </a:spcBef>
              <a:buNone/>
            </a:pPr>
            <a:r>
              <a:rPr lang="el-GR" sz="1800" dirty="0">
                <a:cs typeface="Cavolini" panose="03000502040302020204" pitchFamily="66" charset="0"/>
              </a:rPr>
              <a:t>- Διατύπωση αιτημάτων , διαμόρφωση σχεδίου δράσης πάνω στα αιτήματα (πχ. Δημοσίευση αρθρογραφίας, συναντήσεις με πολιτικά πρόσωπα, έγγραφα στο υπουργείο, στον συνήγορο του παιδιού κλπ.)   </a:t>
            </a:r>
          </a:p>
          <a:p>
            <a:pPr>
              <a:lnSpc>
                <a:spcPct val="120000"/>
              </a:lnSpc>
              <a:spcBef>
                <a:spcPts val="0"/>
              </a:spcBef>
              <a:buFontTx/>
              <a:buChar char="-"/>
            </a:pPr>
            <a:r>
              <a:rPr lang="el-GR" sz="1800" dirty="0">
                <a:cs typeface="Cavolini" panose="03000502040302020204" pitchFamily="66" charset="0"/>
              </a:rPr>
              <a:t>Συζητήσεις σχετικά με την έννοια των συμμαχιών/ αναζήτηση συμμαχιών</a:t>
            </a:r>
          </a:p>
          <a:p>
            <a:pPr>
              <a:lnSpc>
                <a:spcPct val="120000"/>
              </a:lnSpc>
              <a:spcBef>
                <a:spcPts val="0"/>
              </a:spcBef>
              <a:buFont typeface="Wingdings" panose="05000000000000000000" pitchFamily="2" charset="2"/>
              <a:buChar char="Ø"/>
            </a:pPr>
            <a:r>
              <a:rPr lang="el-GR" sz="1800" b="1" dirty="0">
                <a:cs typeface="Cavolini" panose="03000502040302020204" pitchFamily="66" charset="0"/>
              </a:rPr>
              <a:t>Πραγματοποίηση συμφωνημένων δράσεων</a:t>
            </a:r>
            <a:r>
              <a:rPr lang="el-GR" sz="1800" dirty="0">
                <a:cs typeface="Cavolini" panose="03000502040302020204" pitchFamily="66" charset="0"/>
              </a:rPr>
              <a:t> </a:t>
            </a:r>
          </a:p>
          <a:p>
            <a:pPr marL="0" indent="0">
              <a:lnSpc>
                <a:spcPct val="120000"/>
              </a:lnSpc>
              <a:spcBef>
                <a:spcPts val="0"/>
              </a:spcBef>
              <a:buNone/>
            </a:pPr>
            <a:r>
              <a:rPr lang="el-GR" sz="1800" dirty="0">
                <a:cs typeface="Cavolini" panose="03000502040302020204" pitchFamily="66" charset="0"/>
              </a:rPr>
              <a:t>-Δημόσια παρουσία με αρθρογραφία σχετικά με τα αιτήματα της ομάδας</a:t>
            </a:r>
          </a:p>
          <a:p>
            <a:pPr marL="0" indent="0">
              <a:lnSpc>
                <a:spcPct val="120000"/>
              </a:lnSpc>
              <a:spcBef>
                <a:spcPts val="0"/>
              </a:spcBef>
              <a:buNone/>
            </a:pPr>
            <a:r>
              <a:rPr lang="el-GR" sz="1800" dirty="0">
                <a:cs typeface="Cavolini" panose="03000502040302020204" pitchFamily="66" charset="0"/>
              </a:rPr>
              <a:t>-Επικοινωνία με φορείς παιδικής προστασίας, πολιτικούς φορείς , υπουργείο, αντιπολίτευση</a:t>
            </a:r>
          </a:p>
          <a:p>
            <a:pPr marL="0" indent="0">
              <a:lnSpc>
                <a:spcPct val="120000"/>
              </a:lnSpc>
              <a:spcBef>
                <a:spcPts val="0"/>
              </a:spcBef>
              <a:buNone/>
            </a:pPr>
            <a:r>
              <a:rPr lang="el-GR" sz="1800" dirty="0">
                <a:cs typeface="Cavolini" panose="03000502040302020204" pitchFamily="66" charset="0"/>
              </a:rPr>
              <a:t>-Συνεχής ενημέρωση/εκπαίδευση μελών μέσω των επικοινωνιών, αναδιαμόρφωση αιτημάτων ή μεθόδων ή στόχων. </a:t>
            </a:r>
            <a:endParaRPr lang="en-US" sz="1100" dirty="0"/>
          </a:p>
        </p:txBody>
      </p:sp>
    </p:spTree>
    <p:extLst>
      <p:ext uri="{BB962C8B-B14F-4D97-AF65-F5344CB8AC3E}">
        <p14:creationId xmlns:p14="http://schemas.microsoft.com/office/powerpoint/2010/main" val="2526485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4E27B-CA57-4C87-8F55-ADC53875174C}"/>
              </a:ext>
            </a:extLst>
          </p:cNvPr>
          <p:cNvSpPr>
            <a:spLocks noGrp="1"/>
          </p:cNvSpPr>
          <p:nvPr>
            <p:ph type="title"/>
          </p:nvPr>
        </p:nvSpPr>
        <p:spPr/>
        <p:txBody>
          <a:bodyPr/>
          <a:lstStyle/>
          <a:p>
            <a:pPr algn="ctr"/>
            <a:r>
              <a:rPr lang="el-GR" b="1" dirty="0">
                <a:latin typeface="+mn-lt"/>
              </a:rPr>
              <a:t>Οι δράσεις της ομάδας με «τοπικό» χαρακτήρα</a:t>
            </a:r>
            <a:endParaRPr lang="en-US" b="1" dirty="0">
              <a:latin typeface="+mn-lt"/>
            </a:endParaRPr>
          </a:p>
        </p:txBody>
      </p:sp>
      <p:sp>
        <p:nvSpPr>
          <p:cNvPr id="3" name="Content Placeholder 2">
            <a:extLst>
              <a:ext uri="{FF2B5EF4-FFF2-40B4-BE49-F238E27FC236}">
                <a16:creationId xmlns:a16="http://schemas.microsoft.com/office/drawing/2014/main" id="{DC32BC82-5DD0-467D-BD99-0544C3054CCF}"/>
              </a:ext>
            </a:extLst>
          </p:cNvPr>
          <p:cNvSpPr>
            <a:spLocks noGrp="1"/>
          </p:cNvSpPr>
          <p:nvPr>
            <p:ph idx="1"/>
          </p:nvPr>
        </p:nvSpPr>
        <p:spPr/>
        <p:txBody>
          <a:bodyPr/>
          <a:lstStyle/>
          <a:p>
            <a:pPr>
              <a:buClr>
                <a:srgbClr val="C00000"/>
              </a:buClr>
              <a:buFont typeface="Wingdings" panose="05000000000000000000" pitchFamily="2" charset="2"/>
              <a:buChar char="q"/>
            </a:pPr>
            <a:r>
              <a:rPr lang="el-GR" dirty="0"/>
              <a:t>  Δημιουργία κοινότητας μεταξύ των (υποψήφιων) θετών &amp; ανάδοχων γονιών και των παιδιών τους μέσα από συναντήσεις, διασκέδαση, αλληλέγγυες δράσεις </a:t>
            </a:r>
            <a:endParaRPr lang="en-US" dirty="0"/>
          </a:p>
          <a:p>
            <a:pPr>
              <a:buClr>
                <a:srgbClr val="C00000"/>
              </a:buClr>
              <a:buFont typeface="Wingdings" panose="05000000000000000000" pitchFamily="2" charset="2"/>
              <a:buChar char="q"/>
            </a:pPr>
            <a:r>
              <a:rPr lang="el-GR" dirty="0"/>
              <a:t>  Διεκδίκηση υπόστασης και γραφείου για την κοινωνική υπηρεσία </a:t>
            </a:r>
          </a:p>
          <a:p>
            <a:pPr>
              <a:buClr>
                <a:srgbClr val="C00000"/>
              </a:buClr>
              <a:buFont typeface="Wingdings" panose="05000000000000000000" pitchFamily="2" charset="2"/>
              <a:buChar char="q"/>
            </a:pPr>
            <a:r>
              <a:rPr lang="el-GR" dirty="0"/>
              <a:t>  Διαρκής αλληλεπίδραση μέσω κοινής συνομιλίας στο </a:t>
            </a:r>
            <a:r>
              <a:rPr lang="en-US" dirty="0"/>
              <a:t>messenger</a:t>
            </a:r>
            <a:r>
              <a:rPr lang="el-GR" dirty="0"/>
              <a:t>, διαδικτυακές συναντήσεις μέσω </a:t>
            </a:r>
            <a:r>
              <a:rPr lang="en-US" dirty="0"/>
              <a:t>skype</a:t>
            </a:r>
            <a:r>
              <a:rPr lang="el-GR" dirty="0"/>
              <a:t> </a:t>
            </a:r>
          </a:p>
          <a:p>
            <a:pPr>
              <a:buClr>
                <a:srgbClr val="C00000"/>
              </a:buClr>
              <a:buFont typeface="Wingdings" panose="05000000000000000000" pitchFamily="2" charset="2"/>
              <a:buChar char="q"/>
            </a:pPr>
            <a:r>
              <a:rPr lang="el-GR" dirty="0"/>
              <a:t> Παρεμβάσεις στα τοπικά ΜΜΕ </a:t>
            </a:r>
          </a:p>
          <a:p>
            <a:pPr>
              <a:buClr>
                <a:srgbClr val="C00000"/>
              </a:buClr>
              <a:buFont typeface="Wingdings" panose="05000000000000000000" pitchFamily="2" charset="2"/>
              <a:buChar char="q"/>
            </a:pPr>
            <a:r>
              <a:rPr lang="el-GR" dirty="0"/>
              <a:t>  Άσκηση πίεσης σε τοπικούς φορείς και παράγοντες, πολιτικούς κλπ. </a:t>
            </a:r>
          </a:p>
        </p:txBody>
      </p:sp>
    </p:spTree>
    <p:extLst>
      <p:ext uri="{BB962C8B-B14F-4D97-AF65-F5344CB8AC3E}">
        <p14:creationId xmlns:p14="http://schemas.microsoft.com/office/powerpoint/2010/main" val="1291864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F963F6-3743-435F-AAEC-B4DFE074979E}"/>
              </a:ext>
            </a:extLst>
          </p:cNvPr>
          <p:cNvSpPr>
            <a:spLocks noGrp="1"/>
          </p:cNvSpPr>
          <p:nvPr>
            <p:ph type="title" idx="4294967295"/>
          </p:nvPr>
        </p:nvSpPr>
        <p:spPr>
          <a:xfrm>
            <a:off x="0" y="287338"/>
            <a:ext cx="12014802" cy="1023937"/>
          </a:xfrm>
        </p:spPr>
        <p:txBody>
          <a:bodyPr>
            <a:noAutofit/>
          </a:bodyPr>
          <a:lstStyle/>
          <a:p>
            <a:pPr algn="ctr"/>
            <a:r>
              <a:rPr lang="el-GR" sz="2800" b="1" dirty="0">
                <a:latin typeface="+mn-lt"/>
              </a:rPr>
              <a:t>Πρώτη δημόσια συμμετοχή της ομάδας σε ημερίδα για την παιδική προστασία που οργάνωσε η Εταιρία Προστασίας Ανηλίκων Χαλκίδας </a:t>
            </a:r>
            <a:endParaRPr lang="en-US" sz="2800" b="1" dirty="0">
              <a:latin typeface="+mn-lt"/>
            </a:endParaRPr>
          </a:p>
        </p:txBody>
      </p:sp>
      <p:pic>
        <p:nvPicPr>
          <p:cNvPr id="8" name="Content Placeholder 7" descr="A person giving a presentation&#10;&#10;Description automatically generated with medium confidence">
            <a:extLst>
              <a:ext uri="{FF2B5EF4-FFF2-40B4-BE49-F238E27FC236}">
                <a16:creationId xmlns:a16="http://schemas.microsoft.com/office/drawing/2014/main" id="{1CE3ADD5-7B88-4441-9BB1-47D52DD19110}"/>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536494" y="1645920"/>
            <a:ext cx="5478308" cy="4025242"/>
          </a:xfrm>
        </p:spPr>
      </p:pic>
      <p:pic>
        <p:nvPicPr>
          <p:cNvPr id="10" name="Content Placeholder 9" descr="Graphical user interface&#10;&#10;Description automatically generated">
            <a:extLst>
              <a:ext uri="{FF2B5EF4-FFF2-40B4-BE49-F238E27FC236}">
                <a16:creationId xmlns:a16="http://schemas.microsoft.com/office/drawing/2014/main" id="{D0D7432B-EBA6-4F05-AE87-59AB0F6131C4}"/>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77198" y="1645920"/>
            <a:ext cx="6306225" cy="3757955"/>
          </a:xfrm>
        </p:spPr>
      </p:pic>
    </p:spTree>
    <p:extLst>
      <p:ext uri="{BB962C8B-B14F-4D97-AF65-F5344CB8AC3E}">
        <p14:creationId xmlns:p14="http://schemas.microsoft.com/office/powerpoint/2010/main" val="274745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036859-5448-4F96-B61E-D95C10C30006}"/>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EC44E95A-310F-4745-B217-FE5AE83C8067}"/>
              </a:ext>
            </a:extLst>
          </p:cNvPr>
          <p:cNvSpPr>
            <a:spLocks noGrp="1"/>
          </p:cNvSpPr>
          <p:nvPr>
            <p:ph type="body" idx="1"/>
          </p:nvPr>
        </p:nvSpPr>
        <p:spPr>
          <a:xfrm>
            <a:off x="1066800" y="5849861"/>
            <a:ext cx="10058400" cy="492318"/>
          </a:xfrm>
        </p:spPr>
        <p:txBody>
          <a:bodyPr/>
          <a:lstStyle/>
          <a:p>
            <a:r>
              <a:rPr lang="en-US" dirty="0">
                <a:hlinkClick r:id="rId3"/>
              </a:rPr>
              <a:t>https://www.youtube.com/watch?v=VF4APePbkpI&amp;t=85s</a:t>
            </a:r>
            <a:endParaRPr lang="en-US" dirty="0"/>
          </a:p>
        </p:txBody>
      </p:sp>
      <p:pic>
        <p:nvPicPr>
          <p:cNvPr id="7" name="Online Media 6" title="ΠΑΡΈΜΒΑΣΗ της ομάδας: ΜΕΛΛΟΝΤΙΚΟΙ ΓΟΝΕΙΣ-ΥΠΟΨΗΦΙΟΙ ΑΝΑΔΟΧΟΙ ΚΑΙ ΘΕΤΟΙ ΓΟΝΕΙΣ  στην ημερίδα 24 02 20.">
            <a:hlinkClick r:id="" action="ppaction://media"/>
            <a:extLst>
              <a:ext uri="{FF2B5EF4-FFF2-40B4-BE49-F238E27FC236}">
                <a16:creationId xmlns:a16="http://schemas.microsoft.com/office/drawing/2014/main" id="{A42D698B-9371-475A-A02B-9DDA17700B4A}"/>
              </a:ext>
            </a:extLst>
          </p:cNvPr>
          <p:cNvPicPr>
            <a:picLocks noRot="1" noChangeAspect="1"/>
          </p:cNvPicPr>
          <p:nvPr>
            <a:videoFile r:link="rId1"/>
          </p:nvPr>
        </p:nvPicPr>
        <p:blipFill>
          <a:blip r:embed="rId4"/>
          <a:stretch>
            <a:fillRect/>
          </a:stretch>
        </p:blipFill>
        <p:spPr>
          <a:xfrm>
            <a:off x="530273" y="323109"/>
            <a:ext cx="11025623" cy="5309065"/>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213235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C5C1A07-6CE4-4833-95FD-324E01F911E1}"/>
              </a:ext>
            </a:extLst>
          </p:cNvPr>
          <p:cNvSpPr>
            <a:spLocks noGrp="1"/>
          </p:cNvSpPr>
          <p:nvPr>
            <p:ph type="title"/>
          </p:nvPr>
        </p:nvSpPr>
        <p:spPr>
          <a:xfrm>
            <a:off x="490331" y="318059"/>
            <a:ext cx="4214192" cy="2160443"/>
          </a:xfrm>
        </p:spPr>
        <p:txBody>
          <a:bodyPr>
            <a:noAutofit/>
          </a:bodyPr>
          <a:lstStyle/>
          <a:p>
            <a:pPr algn="ctr"/>
            <a:r>
              <a:rPr lang="el-GR" sz="3600" b="1" cap="none" dirty="0">
                <a:latin typeface="+mn-lt"/>
                <a:cs typeface="Cavolini" panose="03000502040302020204" pitchFamily="66" charset="0"/>
              </a:rPr>
              <a:t>Διεκδικώντας και κατορθώνοντας και αυτό που έμοιαζε ακατόρθωτο! </a:t>
            </a:r>
            <a:endParaRPr lang="en-US" sz="3600" dirty="0">
              <a:latin typeface="+mn-lt"/>
            </a:endParaRPr>
          </a:p>
        </p:txBody>
      </p:sp>
      <p:cxnSp>
        <p:nvCxnSpPr>
          <p:cNvPr id="16" name="Straight Connector 15">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Content Placeholder 6" descr="Graphical user interface, text&#10;&#10;Description automatically generated">
            <a:extLst>
              <a:ext uri="{FF2B5EF4-FFF2-40B4-BE49-F238E27FC236}">
                <a16:creationId xmlns:a16="http://schemas.microsoft.com/office/drawing/2014/main" id="{364568B8-2EB9-459E-9642-10C48C3C8C95}"/>
              </a:ext>
            </a:extLst>
          </p:cNvPr>
          <p:cNvPicPr>
            <a:picLocks noChangeAspect="1"/>
          </p:cNvPicPr>
          <p:nvPr/>
        </p:nvPicPr>
        <p:blipFill rotWithShape="1">
          <a:blip r:embed="rId2"/>
          <a:srcRect l="28908" t="19489" r="29603" b="5245"/>
          <a:stretch/>
        </p:blipFill>
        <p:spPr bwMode="auto">
          <a:xfrm>
            <a:off x="5201478" y="56154"/>
            <a:ext cx="6204559" cy="6331394"/>
          </a:xfrm>
          <a:prstGeom prst="rect">
            <a:avLst/>
          </a:prstGeom>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6945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8DB4-A0A1-449D-B19B-01834BE206E0}"/>
              </a:ext>
            </a:extLst>
          </p:cNvPr>
          <p:cNvSpPr>
            <a:spLocks noGrp="1"/>
          </p:cNvSpPr>
          <p:nvPr>
            <p:ph type="title"/>
          </p:nvPr>
        </p:nvSpPr>
        <p:spPr>
          <a:xfrm>
            <a:off x="1066800" y="260099"/>
            <a:ext cx="10058400" cy="1450757"/>
          </a:xfrm>
        </p:spPr>
        <p:txBody>
          <a:bodyPr/>
          <a:lstStyle/>
          <a:p>
            <a:pPr algn="ctr"/>
            <a:r>
              <a:rPr lang="el-GR" b="1" dirty="0">
                <a:latin typeface="+mn-lt"/>
              </a:rPr>
              <a:t>Οι δράσεις της ομάδας με «υπερτοπικό» χαρακτήρα </a:t>
            </a:r>
            <a:endParaRPr lang="en-US" b="1" dirty="0">
              <a:latin typeface="+mn-lt"/>
            </a:endParaRPr>
          </a:p>
        </p:txBody>
      </p:sp>
      <p:sp>
        <p:nvSpPr>
          <p:cNvPr id="3" name="Content Placeholder 2">
            <a:extLst>
              <a:ext uri="{FF2B5EF4-FFF2-40B4-BE49-F238E27FC236}">
                <a16:creationId xmlns:a16="http://schemas.microsoft.com/office/drawing/2014/main" id="{E3BDCBC8-0E24-4369-90B6-EB506502E63C}"/>
              </a:ext>
            </a:extLst>
          </p:cNvPr>
          <p:cNvSpPr>
            <a:spLocks noGrp="1"/>
          </p:cNvSpPr>
          <p:nvPr>
            <p:ph idx="1"/>
          </p:nvPr>
        </p:nvSpPr>
        <p:spPr>
          <a:xfrm>
            <a:off x="649357" y="1961322"/>
            <a:ext cx="10840277" cy="4293704"/>
          </a:xfrm>
        </p:spPr>
        <p:txBody>
          <a:bodyPr>
            <a:normAutofit fontScale="92500" lnSpcReduction="20000"/>
          </a:bodyPr>
          <a:lstStyle/>
          <a:p>
            <a:endParaRPr lang="el-GR" dirty="0"/>
          </a:p>
          <a:p>
            <a:pPr>
              <a:buClr>
                <a:srgbClr val="C00000"/>
              </a:buClr>
              <a:buFont typeface="Wingdings" panose="05000000000000000000" pitchFamily="2" charset="2"/>
              <a:buChar char="q"/>
            </a:pPr>
            <a:r>
              <a:rPr lang="el-GR" dirty="0"/>
              <a:t>  Διαρκής ενημέρωση , συμμετοχή σε διεργασίες/ δημόσιο διάλογο, συζητήσεις με φορείς για τα θέματα της παιδικής προστασίας </a:t>
            </a:r>
          </a:p>
          <a:p>
            <a:pPr>
              <a:buClr>
                <a:srgbClr val="C00000"/>
              </a:buClr>
              <a:buFont typeface="Wingdings" panose="05000000000000000000" pitchFamily="2" charset="2"/>
              <a:buChar char="q"/>
            </a:pPr>
            <a:r>
              <a:rPr lang="el-GR" dirty="0"/>
              <a:t>  Αναφορές στην Συνήγορο του Παιδιού </a:t>
            </a:r>
          </a:p>
          <a:p>
            <a:pPr>
              <a:buClr>
                <a:srgbClr val="C00000"/>
              </a:buClr>
              <a:buFont typeface="Wingdings" panose="05000000000000000000" pitchFamily="2" charset="2"/>
              <a:buChar char="q"/>
            </a:pPr>
            <a:r>
              <a:rPr lang="el-GR" dirty="0"/>
              <a:t>  Συμμετοχή στο Δίκτυο για την Αποϊδρυματοποίηση και την εναλλακτική φροντίδα των παιδιών (πρωτοβουλία της Συνηγόρου του Παιδιού) </a:t>
            </a:r>
          </a:p>
          <a:p>
            <a:pPr>
              <a:buClr>
                <a:srgbClr val="C00000"/>
              </a:buClr>
              <a:buFont typeface="Wingdings" panose="05000000000000000000" pitchFamily="2" charset="2"/>
              <a:buChar char="q"/>
            </a:pPr>
            <a:r>
              <a:rPr lang="el-GR" dirty="0"/>
              <a:t> </a:t>
            </a:r>
            <a:r>
              <a:rPr lang="en-US" dirty="0"/>
              <a:t> </a:t>
            </a:r>
            <a:r>
              <a:rPr lang="el-GR" dirty="0"/>
              <a:t>Αρθρογραφία στο τύπο, συνεντεύξεις σε ΜΜΕ , σχολιασμός της επικαιρότητας των θεμάτων της παιδικής προστασίας στα </a:t>
            </a:r>
            <a:r>
              <a:rPr lang="en-US" dirty="0"/>
              <a:t>social media</a:t>
            </a:r>
            <a:endParaRPr lang="el-GR" dirty="0"/>
          </a:p>
          <a:p>
            <a:pPr>
              <a:buClr>
                <a:srgbClr val="C00000"/>
              </a:buClr>
              <a:buFont typeface="Wingdings" panose="05000000000000000000" pitchFamily="2" charset="2"/>
              <a:buChar char="q"/>
            </a:pPr>
            <a:r>
              <a:rPr lang="el-GR" dirty="0"/>
              <a:t>  Λειτουργία δημόσιας ομάδας στο </a:t>
            </a:r>
            <a:r>
              <a:rPr lang="en-US" dirty="0"/>
              <a:t>facebook </a:t>
            </a:r>
            <a:endParaRPr lang="el-GR" dirty="0"/>
          </a:p>
          <a:p>
            <a:pPr>
              <a:buClr>
                <a:srgbClr val="C00000"/>
              </a:buClr>
              <a:buFont typeface="Wingdings" panose="05000000000000000000" pitchFamily="2" charset="2"/>
              <a:buChar char="q"/>
            </a:pPr>
            <a:r>
              <a:rPr lang="el-GR" dirty="0"/>
              <a:t>  Δικτύωση με υποψήφιους θετούς και ανάδοχους γονείς </a:t>
            </a:r>
            <a:r>
              <a:rPr lang="el-GR" dirty="0" err="1"/>
              <a:t>απ’ολη</a:t>
            </a:r>
            <a:r>
              <a:rPr lang="el-GR" dirty="0"/>
              <a:t> την Ελλάδα </a:t>
            </a:r>
            <a:endParaRPr lang="en-US" dirty="0"/>
          </a:p>
          <a:p>
            <a:pPr>
              <a:buClr>
                <a:srgbClr val="C00000"/>
              </a:buClr>
              <a:buFont typeface="Wingdings" panose="05000000000000000000" pitchFamily="2" charset="2"/>
              <a:buChar char="q"/>
            </a:pPr>
            <a:r>
              <a:rPr lang="en-US" dirty="0"/>
              <a:t>  </a:t>
            </a:r>
            <a:r>
              <a:rPr lang="el-GR" dirty="0"/>
              <a:t>Καμπάνια για την αποϊδρυματοποίηση των παιδιών</a:t>
            </a:r>
          </a:p>
          <a:p>
            <a:pPr marL="0" indent="0">
              <a:buClr>
                <a:srgbClr val="C00000"/>
              </a:buClr>
              <a:buNone/>
            </a:pPr>
            <a:endParaRPr lang="el-GR" dirty="0"/>
          </a:p>
          <a:p>
            <a:endParaRPr lang="en-US" dirty="0"/>
          </a:p>
        </p:txBody>
      </p:sp>
    </p:spTree>
    <p:extLst>
      <p:ext uri="{BB962C8B-B14F-4D97-AF65-F5344CB8AC3E}">
        <p14:creationId xmlns:p14="http://schemas.microsoft.com/office/powerpoint/2010/main" val="2643413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group of people sitting at a table&#10;&#10;Description automatically generated">
            <a:extLst>
              <a:ext uri="{FF2B5EF4-FFF2-40B4-BE49-F238E27FC236}">
                <a16:creationId xmlns:a16="http://schemas.microsoft.com/office/drawing/2014/main" id="{7F064629-32D9-48EE-9DC5-D8DCDAB30208}"/>
              </a:ext>
            </a:extLst>
          </p:cNvPr>
          <p:cNvPicPr>
            <a:picLocks noGrp="1" noChangeAspect="1"/>
          </p:cNvPicPr>
          <p:nvPr>
            <p:ph type="pic" idx="4294967295"/>
          </p:nvPr>
        </p:nvPicPr>
        <p:blipFill rotWithShape="1">
          <a:blip r:embed="rId2">
            <a:extLst>
              <a:ext uri="{28A0092B-C50C-407E-A947-70E740481C1C}">
                <a14:useLocalDpi xmlns:a14="http://schemas.microsoft.com/office/drawing/2010/main" val="0"/>
              </a:ext>
            </a:extLst>
          </a:blip>
          <a:srcRect t="17171" b="17171"/>
          <a:stretch/>
        </p:blipFill>
        <p:spPr>
          <a:xfrm>
            <a:off x="5989983" y="3798598"/>
            <a:ext cx="5838872" cy="2192809"/>
          </a:xfrm>
          <a:prstGeom prst="rect">
            <a:avLst/>
          </a:prstGeom>
        </p:spPr>
      </p:pic>
      <p:sp>
        <p:nvSpPr>
          <p:cNvPr id="3" name="Title 2">
            <a:extLst>
              <a:ext uri="{FF2B5EF4-FFF2-40B4-BE49-F238E27FC236}">
                <a16:creationId xmlns:a16="http://schemas.microsoft.com/office/drawing/2014/main" id="{8FC897EB-9670-4D30-85E9-3704DA98D563}"/>
              </a:ext>
            </a:extLst>
          </p:cNvPr>
          <p:cNvSpPr>
            <a:spLocks noGrp="1"/>
          </p:cNvSpPr>
          <p:nvPr>
            <p:ph type="title" idx="4294967295"/>
          </p:nvPr>
        </p:nvSpPr>
        <p:spPr>
          <a:xfrm>
            <a:off x="5848514" y="5946406"/>
            <a:ext cx="6343486" cy="408549"/>
          </a:xfrm>
        </p:spPr>
        <p:txBody>
          <a:bodyPr vert="horz" lIns="91440" tIns="45720" rIns="91440" bIns="45720" rtlCol="0" anchor="b">
            <a:noAutofit/>
          </a:bodyPr>
          <a:lstStyle/>
          <a:p>
            <a:r>
              <a:rPr lang="el-GR" sz="2000" b="1" dirty="0">
                <a:solidFill>
                  <a:schemeClr val="tx1"/>
                </a:solidFill>
                <a:latin typeface="+mn-lt"/>
              </a:rPr>
              <a:t>Σ</a:t>
            </a:r>
            <a:r>
              <a:rPr lang="en-US" sz="2000" b="1" dirty="0" err="1">
                <a:solidFill>
                  <a:schemeClr val="tx1"/>
                </a:solidFill>
                <a:latin typeface="+mn-lt"/>
              </a:rPr>
              <a:t>υνάντηση</a:t>
            </a:r>
            <a:r>
              <a:rPr lang="en-US" sz="2000" b="1" dirty="0">
                <a:solidFill>
                  <a:schemeClr val="tx1"/>
                </a:solidFill>
                <a:latin typeface="+mn-lt"/>
              </a:rPr>
              <a:t> </a:t>
            </a:r>
            <a:r>
              <a:rPr lang="en-US" sz="2000" b="1" dirty="0" err="1">
                <a:solidFill>
                  <a:schemeClr val="tx1"/>
                </a:solidFill>
                <a:latin typeface="+mn-lt"/>
              </a:rPr>
              <a:t>στη</a:t>
            </a:r>
            <a:r>
              <a:rPr lang="en-US" sz="2000" b="1" dirty="0">
                <a:solidFill>
                  <a:schemeClr val="tx1"/>
                </a:solidFill>
                <a:latin typeface="+mn-lt"/>
              </a:rPr>
              <a:t> </a:t>
            </a:r>
            <a:r>
              <a:rPr lang="en-US" sz="2000" b="1" dirty="0" err="1">
                <a:solidFill>
                  <a:schemeClr val="tx1"/>
                </a:solidFill>
                <a:latin typeface="+mn-lt"/>
              </a:rPr>
              <a:t>Βουλή</a:t>
            </a:r>
            <a:r>
              <a:rPr lang="en-US" sz="2000" b="1" dirty="0">
                <a:solidFill>
                  <a:schemeClr val="tx1"/>
                </a:solidFill>
                <a:latin typeface="+mn-lt"/>
              </a:rPr>
              <a:t> </a:t>
            </a:r>
            <a:r>
              <a:rPr lang="en-US" sz="2000" b="1" dirty="0" err="1">
                <a:solidFill>
                  <a:schemeClr val="tx1"/>
                </a:solidFill>
                <a:latin typeface="+mn-lt"/>
              </a:rPr>
              <a:t>με</a:t>
            </a:r>
            <a:r>
              <a:rPr lang="en-US" sz="2000" b="1" dirty="0">
                <a:solidFill>
                  <a:schemeClr val="tx1"/>
                </a:solidFill>
                <a:latin typeface="+mn-lt"/>
              </a:rPr>
              <a:t> </a:t>
            </a:r>
            <a:r>
              <a:rPr lang="en-US" sz="2000" b="1" dirty="0" err="1">
                <a:solidFill>
                  <a:schemeClr val="tx1"/>
                </a:solidFill>
                <a:latin typeface="+mn-lt"/>
              </a:rPr>
              <a:t>την</a:t>
            </a:r>
            <a:r>
              <a:rPr lang="en-US" sz="2000" b="1" dirty="0">
                <a:solidFill>
                  <a:schemeClr val="tx1"/>
                </a:solidFill>
                <a:latin typeface="+mn-lt"/>
              </a:rPr>
              <a:t> </a:t>
            </a:r>
            <a:r>
              <a:rPr lang="el-GR" sz="2000" b="1" dirty="0" err="1">
                <a:solidFill>
                  <a:schemeClr val="tx1"/>
                </a:solidFill>
                <a:latin typeface="+mn-lt"/>
              </a:rPr>
              <a:t>βουλεύτρια</a:t>
            </a:r>
            <a:r>
              <a:rPr lang="el-GR" sz="2000" b="1" dirty="0">
                <a:solidFill>
                  <a:schemeClr val="tx1"/>
                </a:solidFill>
                <a:latin typeface="+mn-lt"/>
              </a:rPr>
              <a:t> Θ.</a:t>
            </a:r>
            <a:r>
              <a:rPr lang="en-US" sz="2000" b="1" dirty="0">
                <a:solidFill>
                  <a:schemeClr val="tx1"/>
                </a:solidFill>
                <a:latin typeface="+mn-lt"/>
              </a:rPr>
              <a:t> </a:t>
            </a:r>
            <a:r>
              <a:rPr lang="en-US" sz="2000" b="1" dirty="0" err="1">
                <a:solidFill>
                  <a:schemeClr val="tx1"/>
                </a:solidFill>
                <a:latin typeface="+mn-lt"/>
              </a:rPr>
              <a:t>Φωτίου</a:t>
            </a:r>
            <a:r>
              <a:rPr lang="en-US" sz="2000" b="1" dirty="0">
                <a:solidFill>
                  <a:schemeClr val="tx1"/>
                </a:solidFill>
                <a:latin typeface="+mn-lt"/>
              </a:rPr>
              <a:t> </a:t>
            </a:r>
          </a:p>
        </p:txBody>
      </p:sp>
      <p:pic>
        <p:nvPicPr>
          <p:cNvPr id="6" name="Picture 5" descr="Graphical user interface&#10;&#10;Description automatically generated">
            <a:extLst>
              <a:ext uri="{FF2B5EF4-FFF2-40B4-BE49-F238E27FC236}">
                <a16:creationId xmlns:a16="http://schemas.microsoft.com/office/drawing/2014/main" id="{01D6DE3D-316A-497E-9129-5FE0F7A47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38" y="2839482"/>
            <a:ext cx="3583439" cy="3054881"/>
          </a:xfrm>
          <a:prstGeom prst="rect">
            <a:avLst/>
          </a:prstGeom>
        </p:spPr>
      </p:pic>
      <p:sp>
        <p:nvSpPr>
          <p:cNvPr id="7" name="TextBox 6">
            <a:extLst>
              <a:ext uri="{FF2B5EF4-FFF2-40B4-BE49-F238E27FC236}">
                <a16:creationId xmlns:a16="http://schemas.microsoft.com/office/drawing/2014/main" id="{2EE415C5-7F73-4303-8A4D-4CD51EB8AC44}"/>
              </a:ext>
            </a:extLst>
          </p:cNvPr>
          <p:cNvSpPr txBox="1"/>
          <p:nvPr/>
        </p:nvSpPr>
        <p:spPr>
          <a:xfrm>
            <a:off x="477077" y="5858294"/>
            <a:ext cx="4020883" cy="584775"/>
          </a:xfrm>
          <a:prstGeom prst="rect">
            <a:avLst/>
          </a:prstGeom>
          <a:noFill/>
        </p:spPr>
        <p:txBody>
          <a:bodyPr wrap="square" rtlCol="0">
            <a:spAutoFit/>
          </a:bodyPr>
          <a:lstStyle/>
          <a:p>
            <a:pPr algn="ctr"/>
            <a:r>
              <a:rPr lang="el-GR" sz="1600" b="1" dirty="0"/>
              <a:t>Άρθρο στην εφημερίδα </a:t>
            </a:r>
          </a:p>
          <a:p>
            <a:pPr algn="ctr"/>
            <a:r>
              <a:rPr lang="el-GR" sz="1600" b="1" dirty="0"/>
              <a:t>«Η ΕΦΗΜΕΡΙΔΑ ΤΩΝ ΣΥΝΤΑΚΤΩΝ»</a:t>
            </a:r>
            <a:endParaRPr lang="en-US" sz="1600" b="1" dirty="0"/>
          </a:p>
        </p:txBody>
      </p:sp>
      <p:pic>
        <p:nvPicPr>
          <p:cNvPr id="9" name="Picture 8" descr="A person holding a baby's hand&#10;&#10;Description automatically generated with low confidence">
            <a:extLst>
              <a:ext uri="{FF2B5EF4-FFF2-40B4-BE49-F238E27FC236}">
                <a16:creationId xmlns:a16="http://schemas.microsoft.com/office/drawing/2014/main" id="{9F130AC1-D7AA-402C-B83A-4D393D4AF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94" y="-10497"/>
            <a:ext cx="4020883" cy="1995791"/>
          </a:xfrm>
          <a:prstGeom prst="rect">
            <a:avLst/>
          </a:prstGeom>
        </p:spPr>
      </p:pic>
      <p:sp>
        <p:nvSpPr>
          <p:cNvPr id="10" name="TextBox 9">
            <a:extLst>
              <a:ext uri="{FF2B5EF4-FFF2-40B4-BE49-F238E27FC236}">
                <a16:creationId xmlns:a16="http://schemas.microsoft.com/office/drawing/2014/main" id="{568BE14D-5C47-4C9F-819C-7BCDC69D34E1}"/>
              </a:ext>
            </a:extLst>
          </p:cNvPr>
          <p:cNvSpPr txBox="1"/>
          <p:nvPr/>
        </p:nvSpPr>
        <p:spPr>
          <a:xfrm>
            <a:off x="477078" y="2213113"/>
            <a:ext cx="3757299" cy="646331"/>
          </a:xfrm>
          <a:prstGeom prst="rect">
            <a:avLst/>
          </a:prstGeom>
          <a:noFill/>
        </p:spPr>
        <p:txBody>
          <a:bodyPr wrap="square" rtlCol="0">
            <a:spAutoFit/>
          </a:bodyPr>
          <a:lstStyle/>
          <a:p>
            <a:r>
              <a:rPr lang="el-GR" b="1" i="1" dirty="0"/>
              <a:t>Άρθρο στην ηλεκτρονική εφημερίδα «ΔΙΑΥΛΟΣ </a:t>
            </a:r>
            <a:r>
              <a:rPr lang="en-US" b="1" i="1" dirty="0"/>
              <a:t>news</a:t>
            </a:r>
            <a:r>
              <a:rPr lang="el-GR" b="1" i="1" dirty="0"/>
              <a:t>» </a:t>
            </a:r>
            <a:endParaRPr lang="en-US" b="1" i="1" dirty="0"/>
          </a:p>
        </p:txBody>
      </p:sp>
      <p:pic>
        <p:nvPicPr>
          <p:cNvPr id="14" name="Picture 13" descr="Graphical user interface&#10;&#10;Description automatically generated">
            <a:extLst>
              <a:ext uri="{FF2B5EF4-FFF2-40B4-BE49-F238E27FC236}">
                <a16:creationId xmlns:a16="http://schemas.microsoft.com/office/drawing/2014/main" id="{A86529C8-3C46-4BAD-9963-6F3F9D1D2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7960" y="74291"/>
            <a:ext cx="3583439" cy="3354709"/>
          </a:xfrm>
          <a:prstGeom prst="rect">
            <a:avLst/>
          </a:prstGeom>
        </p:spPr>
      </p:pic>
      <p:sp>
        <p:nvSpPr>
          <p:cNvPr id="16" name="TextBox 15">
            <a:extLst>
              <a:ext uri="{FF2B5EF4-FFF2-40B4-BE49-F238E27FC236}">
                <a16:creationId xmlns:a16="http://schemas.microsoft.com/office/drawing/2014/main" id="{7B0868DF-FB1C-459E-A529-05C2DE8F8A1E}"/>
              </a:ext>
            </a:extLst>
          </p:cNvPr>
          <p:cNvSpPr txBox="1"/>
          <p:nvPr/>
        </p:nvSpPr>
        <p:spPr>
          <a:xfrm>
            <a:off x="4408237" y="3487373"/>
            <a:ext cx="2299067" cy="1200329"/>
          </a:xfrm>
          <a:prstGeom prst="rect">
            <a:avLst/>
          </a:prstGeom>
          <a:noFill/>
        </p:spPr>
        <p:txBody>
          <a:bodyPr wrap="square" rtlCol="0">
            <a:spAutoFit/>
          </a:bodyPr>
          <a:lstStyle/>
          <a:p>
            <a:r>
              <a:rPr lang="el-GR" b="1" dirty="0"/>
              <a:t>Συμμετοχή σε ρεπορτάζ της εφημερίδας «Καθημερινή»</a:t>
            </a:r>
            <a:endParaRPr lang="en-US" b="1" dirty="0"/>
          </a:p>
        </p:txBody>
      </p:sp>
      <p:pic>
        <p:nvPicPr>
          <p:cNvPr id="24" name="Picture 23" descr="Graphical user interface, text, application, chat or text message&#10;&#10;Description automatically generated">
            <a:extLst>
              <a:ext uri="{FF2B5EF4-FFF2-40B4-BE49-F238E27FC236}">
                <a16:creationId xmlns:a16="http://schemas.microsoft.com/office/drawing/2014/main" id="{5B598AFE-A107-4696-B064-4520A8C141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9364" y="61039"/>
            <a:ext cx="2299067" cy="3737559"/>
          </a:xfrm>
          <a:prstGeom prst="rect">
            <a:avLst/>
          </a:prstGeom>
        </p:spPr>
      </p:pic>
      <p:sp>
        <p:nvSpPr>
          <p:cNvPr id="25" name="TextBox 24">
            <a:extLst>
              <a:ext uri="{FF2B5EF4-FFF2-40B4-BE49-F238E27FC236}">
                <a16:creationId xmlns:a16="http://schemas.microsoft.com/office/drawing/2014/main" id="{2DA61BD8-38B8-485B-BDF2-1435A0CF9939}"/>
              </a:ext>
            </a:extLst>
          </p:cNvPr>
          <p:cNvSpPr txBox="1"/>
          <p:nvPr/>
        </p:nvSpPr>
        <p:spPr>
          <a:xfrm>
            <a:off x="10568431" y="331304"/>
            <a:ext cx="1547955" cy="2585323"/>
          </a:xfrm>
          <a:prstGeom prst="rect">
            <a:avLst/>
          </a:prstGeom>
          <a:noFill/>
        </p:spPr>
        <p:txBody>
          <a:bodyPr wrap="square" rtlCol="0">
            <a:spAutoFit/>
          </a:bodyPr>
          <a:lstStyle/>
          <a:p>
            <a:r>
              <a:rPr lang="el-GR" b="1" dirty="0"/>
              <a:t>Ανάρτηση στο </a:t>
            </a:r>
            <a:r>
              <a:rPr lang="en-US" b="1" dirty="0"/>
              <a:t>Instagram</a:t>
            </a:r>
            <a:r>
              <a:rPr lang="el-GR" b="1" dirty="0"/>
              <a:t> από την Ζέτα Δούκα μετά τη κοινή μας συνάντηση με την Υφυπουργό </a:t>
            </a:r>
            <a:r>
              <a:rPr lang="el-GR" b="1" dirty="0" err="1"/>
              <a:t>Δ.Μιχαηλίδου</a:t>
            </a:r>
            <a:r>
              <a:rPr lang="en-US" b="1" dirty="0"/>
              <a:t> </a:t>
            </a:r>
          </a:p>
        </p:txBody>
      </p:sp>
    </p:spTree>
    <p:extLst>
      <p:ext uri="{BB962C8B-B14F-4D97-AF65-F5344CB8AC3E}">
        <p14:creationId xmlns:p14="http://schemas.microsoft.com/office/powerpoint/2010/main" val="2610622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8B6D1C-DA96-4C6E-A2CC-EEE990E7F05C}"/>
              </a:ext>
            </a:extLst>
          </p:cNvPr>
          <p:cNvSpPr>
            <a:spLocks noGrp="1"/>
          </p:cNvSpPr>
          <p:nvPr>
            <p:ph type="ctrTitle"/>
          </p:nvPr>
        </p:nvSpPr>
        <p:spPr>
          <a:xfrm>
            <a:off x="5459898" y="445162"/>
            <a:ext cx="6520069" cy="3187277"/>
          </a:xfrm>
        </p:spPr>
        <p:txBody>
          <a:bodyPr>
            <a:noAutofit/>
          </a:bodyPr>
          <a:lstStyle/>
          <a:p>
            <a:pPr algn="ctr"/>
            <a:r>
              <a:rPr lang="el-GR" sz="4000" b="1" dirty="0">
                <a:latin typeface="+mn-lt"/>
              </a:rPr>
              <a:t>Σαν τα μπολιάσματα στη φύση</a:t>
            </a:r>
            <a:r>
              <a:rPr lang="en-US" sz="4000" b="1" dirty="0">
                <a:latin typeface="+mn-lt"/>
              </a:rPr>
              <a:t>: </a:t>
            </a:r>
            <a:br>
              <a:rPr lang="el-GR" sz="4000" b="1" dirty="0">
                <a:latin typeface="+mn-lt"/>
              </a:rPr>
            </a:br>
            <a:r>
              <a:rPr lang="el-GR" sz="4000" b="1" dirty="0">
                <a:latin typeface="+mn-lt"/>
              </a:rPr>
              <a:t>Αναπτύσσοντας δεσμούς καρδιάς μέσα από την κοινωνική εργασία</a:t>
            </a:r>
            <a:br>
              <a:rPr lang="el-GR" sz="4000" b="1" dirty="0">
                <a:latin typeface="+mn-lt"/>
              </a:rPr>
            </a:br>
            <a:r>
              <a:rPr lang="el-GR" sz="4000" b="1" dirty="0">
                <a:latin typeface="+mn-lt"/>
              </a:rPr>
              <a:t>… αλλά και αντίστροφα</a:t>
            </a:r>
            <a:endParaRPr lang="en-US" sz="4000" b="1" dirty="0">
              <a:latin typeface="+mn-lt"/>
            </a:endParaRPr>
          </a:p>
        </p:txBody>
      </p:sp>
      <p:pic>
        <p:nvPicPr>
          <p:cNvPr id="5" name="Picture 4" descr="A picture containing text&#10;&#10;Description automatically generated">
            <a:extLst>
              <a:ext uri="{FF2B5EF4-FFF2-40B4-BE49-F238E27FC236}">
                <a16:creationId xmlns:a16="http://schemas.microsoft.com/office/drawing/2014/main" id="{933C0809-2705-497C-BFA2-7C2DD15491B2}"/>
              </a:ext>
            </a:extLst>
          </p:cNvPr>
          <p:cNvPicPr>
            <a:picLocks noChangeAspect="1"/>
          </p:cNvPicPr>
          <p:nvPr/>
        </p:nvPicPr>
        <p:blipFill rotWithShape="1">
          <a:blip r:embed="rId2">
            <a:extLst>
              <a:ext uri="{28A0092B-C50C-407E-A947-70E740481C1C}">
                <a14:useLocalDpi xmlns:a14="http://schemas.microsoft.com/office/drawing/2010/main" val="0"/>
              </a:ext>
            </a:extLst>
          </a:blip>
          <a:srcRect l="3549" r="4813"/>
          <a:stretch/>
        </p:blipFill>
        <p:spPr>
          <a:xfrm>
            <a:off x="1" y="10"/>
            <a:ext cx="6096000" cy="6857990"/>
          </a:xfrm>
          <a:prstGeom prst="rect">
            <a:avLst/>
          </a:prstGeom>
        </p:spPr>
      </p:pic>
      <p:cxnSp>
        <p:nvCxnSpPr>
          <p:cNvPr id="62" name="Straight Connector 61">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722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0583C9B2-91FB-46F5-8DED-39AE570D4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492" y="2006583"/>
            <a:ext cx="6477509" cy="485141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442B9A50-8458-4D27-97F2-6325661A2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492" y="0"/>
            <a:ext cx="6477508" cy="2006583"/>
          </a:xfrm>
          <a:prstGeom prst="rect">
            <a:avLst/>
          </a:prstGeom>
        </p:spPr>
      </p:pic>
      <p:sp>
        <p:nvSpPr>
          <p:cNvPr id="8" name="Title 7">
            <a:extLst>
              <a:ext uri="{FF2B5EF4-FFF2-40B4-BE49-F238E27FC236}">
                <a16:creationId xmlns:a16="http://schemas.microsoft.com/office/drawing/2014/main" id="{8824D704-A7A9-441C-8FCE-C962FE5C97B1}"/>
              </a:ext>
            </a:extLst>
          </p:cNvPr>
          <p:cNvSpPr>
            <a:spLocks noGrp="1"/>
          </p:cNvSpPr>
          <p:nvPr>
            <p:ph type="title"/>
          </p:nvPr>
        </p:nvSpPr>
        <p:spPr>
          <a:xfrm>
            <a:off x="0" y="0"/>
            <a:ext cx="5714491" cy="6858000"/>
          </a:xfrm>
          <a:solidFill>
            <a:schemeClr val="accent4">
              <a:lumMod val="75000"/>
            </a:schemeClr>
          </a:solidFill>
        </p:spPr>
        <p:txBody>
          <a:bodyPr anchor="ctr">
            <a:normAutofit/>
          </a:bodyPr>
          <a:lstStyle/>
          <a:p>
            <a:r>
              <a:rPr lang="el-GR" dirty="0">
                <a:latin typeface="+mn-lt"/>
              </a:rPr>
              <a:t>Αναγνωρίζοντας και αξιοποιώντας την τεχνογνωσία όλων, μεταφέραμε το μήνυμα της ομάδας μέσα από απρόσμενα μονοπάτια..  </a:t>
            </a:r>
            <a:endParaRPr lang="en-US" dirty="0">
              <a:latin typeface="+mn-lt"/>
            </a:endParaRPr>
          </a:p>
        </p:txBody>
      </p:sp>
    </p:spTree>
    <p:extLst>
      <p:ext uri="{BB962C8B-B14F-4D97-AF65-F5344CB8AC3E}">
        <p14:creationId xmlns:p14="http://schemas.microsoft.com/office/powerpoint/2010/main" val="2005536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6F7B293-FC9F-412D-A0E5-2AD0EB7335C8}"/>
              </a:ext>
            </a:extLst>
          </p:cNvPr>
          <p:cNvSpPr>
            <a:spLocks noGrp="1"/>
          </p:cNvSpPr>
          <p:nvPr>
            <p:ph type="title"/>
          </p:nvPr>
        </p:nvSpPr>
        <p:spPr>
          <a:xfrm>
            <a:off x="702365" y="286603"/>
            <a:ext cx="10453315" cy="1450757"/>
          </a:xfrm>
        </p:spPr>
        <p:txBody>
          <a:bodyPr>
            <a:normAutofit/>
          </a:bodyPr>
          <a:lstStyle/>
          <a:p>
            <a:r>
              <a:rPr lang="el-GR" b="1" dirty="0">
                <a:latin typeface="+mn-lt"/>
              </a:rPr>
              <a:t>Γιατί κάτι που φαίνεται απλοϊκό μπορεί να κρύβει μια μεγάλη ιδέα…</a:t>
            </a:r>
            <a:endParaRPr lang="en-US" b="1" dirty="0">
              <a:latin typeface="+mn-lt"/>
            </a:endParaRPr>
          </a:p>
        </p:txBody>
      </p:sp>
      <p:pic>
        <p:nvPicPr>
          <p:cNvPr id="28" name="Content Placeholder 27" descr="Text&#10;&#10;Description automatically generated">
            <a:extLst>
              <a:ext uri="{FF2B5EF4-FFF2-40B4-BE49-F238E27FC236}">
                <a16:creationId xmlns:a16="http://schemas.microsoft.com/office/drawing/2014/main" id="{A0AA907C-373F-4BD1-A700-5AD114737A3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41340" y="1898528"/>
            <a:ext cx="3366764" cy="4489019"/>
          </a:xfrm>
        </p:spPr>
      </p:pic>
      <p:pic>
        <p:nvPicPr>
          <p:cNvPr id="26" name="Content Placeholder 25" descr="A picture containing text, whiteboard&#10;&#10;Description automatically generated">
            <a:extLst>
              <a:ext uri="{FF2B5EF4-FFF2-40B4-BE49-F238E27FC236}">
                <a16:creationId xmlns:a16="http://schemas.microsoft.com/office/drawing/2014/main" id="{145B0FED-9563-4B53-B879-A2852F41F1D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12621" y="1898528"/>
            <a:ext cx="3366764" cy="4489020"/>
          </a:xfrm>
        </p:spPr>
      </p:pic>
    </p:spTree>
    <p:extLst>
      <p:ext uri="{BB962C8B-B14F-4D97-AF65-F5344CB8AC3E}">
        <p14:creationId xmlns:p14="http://schemas.microsoft.com/office/powerpoint/2010/main" val="1247097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E1846993-A037-4845-96B2-60A7E8076DA5}"/>
              </a:ext>
            </a:extLst>
          </p:cNvPr>
          <p:cNvPicPr>
            <a:picLocks noChangeAspect="1"/>
          </p:cNvPicPr>
          <p:nvPr/>
        </p:nvPicPr>
        <p:blipFill rotWithShape="1">
          <a:blip r:embed="rId2">
            <a:extLst>
              <a:ext uri="{28A0092B-C50C-407E-A947-70E740481C1C}">
                <a14:useLocalDpi xmlns:a14="http://schemas.microsoft.com/office/drawing/2010/main" val="0"/>
              </a:ext>
            </a:extLst>
          </a:blip>
          <a:srcRect t="2785" r="1" b="1136"/>
          <a:stretch/>
        </p:blipFill>
        <p:spPr>
          <a:xfrm>
            <a:off x="-14048" y="0"/>
            <a:ext cx="5336321" cy="6393804"/>
          </a:xfrm>
          <a:prstGeom prst="rect">
            <a:avLst/>
          </a:prstGeom>
        </p:spPr>
      </p:pic>
      <p:sp>
        <p:nvSpPr>
          <p:cNvPr id="5" name="TextBox 4">
            <a:extLst>
              <a:ext uri="{FF2B5EF4-FFF2-40B4-BE49-F238E27FC236}">
                <a16:creationId xmlns:a16="http://schemas.microsoft.com/office/drawing/2014/main" id="{2EFAF2CD-F325-4B9D-A4A4-1F1F24CF7267}"/>
              </a:ext>
            </a:extLst>
          </p:cNvPr>
          <p:cNvSpPr txBox="1"/>
          <p:nvPr/>
        </p:nvSpPr>
        <p:spPr>
          <a:xfrm>
            <a:off x="5725550" y="159026"/>
            <a:ext cx="6063175" cy="6234778"/>
          </a:xfrm>
          <a:prstGeom prst="rect">
            <a:avLst/>
          </a:prstGeom>
        </p:spPr>
        <p:txBody>
          <a:bodyPr vert="horz" lIns="0" tIns="45720" rIns="0" bIns="45720" rtlCol="0">
            <a:normAutofit fontScale="85000" lnSpcReduction="10000"/>
          </a:bodyPr>
          <a:lstStyle/>
          <a:p>
            <a:pPr marL="0" marR="0" algn="ctr">
              <a:lnSpc>
                <a:spcPct val="90000"/>
              </a:lnSpc>
              <a:spcBef>
                <a:spcPts val="0"/>
              </a:spcBef>
              <a:spcAft>
                <a:spcPts val="600"/>
              </a:spcAft>
              <a:buFont typeface="Calibri" panose="020F0502020204030204" pitchFamily="34" charset="0"/>
            </a:pPr>
            <a:r>
              <a:rPr lang="en-US" sz="1400" b="1" dirty="0">
                <a:solidFill>
                  <a:schemeClr val="tx1">
                    <a:lumMod val="75000"/>
                    <a:lumOff val="25000"/>
                  </a:schemeClr>
                </a:solidFill>
                <a:effectLst/>
              </a:rPr>
              <a:t>ΑΝ ΟΙ ΡΙΖΕΣ ΦΤΑΣΟΥΝ ΣΤΗΝ ΑΓΑΠΗ ΤΑ ΦΥΛΛΑ ΞΑΝΑΒΓΑΙΝΟΥΝ</a:t>
            </a:r>
            <a:endParaRPr lang="en-US" sz="1400" dirty="0">
              <a:solidFill>
                <a:schemeClr val="tx1">
                  <a:lumMod val="75000"/>
                  <a:lumOff val="25000"/>
                </a:schemeClr>
              </a:solidFill>
              <a:effectLst/>
            </a:endParaRPr>
          </a:p>
          <a:p>
            <a:pPr marL="0" marR="0">
              <a:lnSpc>
                <a:spcPct val="90000"/>
              </a:lnSpc>
              <a:spcBef>
                <a:spcPts val="0"/>
              </a:spcBef>
              <a:spcAft>
                <a:spcPts val="600"/>
              </a:spcAft>
              <a:buFont typeface="Calibri" panose="020F0502020204030204" pitchFamily="34" charset="0"/>
            </a:pPr>
            <a:r>
              <a:rPr lang="en-US" sz="1400" dirty="0" err="1">
                <a:solidFill>
                  <a:schemeClr val="tx1">
                    <a:lumMod val="75000"/>
                    <a:lumOff val="25000"/>
                  </a:schemeClr>
                </a:solidFill>
                <a:effectLst/>
              </a:rPr>
              <a:t>Το</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δέντρο</a:t>
            </a:r>
            <a:r>
              <a:rPr lang="en-US" sz="1400" dirty="0">
                <a:solidFill>
                  <a:schemeClr val="tx1">
                    <a:lumMod val="75000"/>
                    <a:lumOff val="25000"/>
                  </a:schemeClr>
                </a:solidFill>
                <a:effectLst/>
              </a:rPr>
              <a:t>, α</a:t>
            </a:r>
            <a:r>
              <a:rPr lang="en-US" sz="1400" dirty="0" err="1">
                <a:solidFill>
                  <a:schemeClr val="tx1">
                    <a:lumMod val="75000"/>
                    <a:lumOff val="25000"/>
                  </a:schemeClr>
                </a:solidFill>
                <a:effectLst/>
              </a:rPr>
              <a:t>υτό</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το</a:t>
            </a:r>
            <a:r>
              <a:rPr lang="en-US" sz="1400" dirty="0">
                <a:solidFill>
                  <a:schemeClr val="tx1">
                    <a:lumMod val="75000"/>
                    <a:lumOff val="25000"/>
                  </a:schemeClr>
                </a:solidFill>
                <a:effectLst/>
              </a:rPr>
              <a:t> α</a:t>
            </a:r>
            <a:r>
              <a:rPr lang="en-US" sz="1400" dirty="0" err="1">
                <a:solidFill>
                  <a:schemeClr val="tx1">
                    <a:lumMod val="75000"/>
                    <a:lumOff val="25000"/>
                  </a:schemeClr>
                </a:solidFill>
                <a:effectLst/>
              </a:rPr>
              <a:t>ιώνιο</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σύμ</a:t>
            </a:r>
            <a:r>
              <a:rPr lang="en-US" sz="1400" dirty="0">
                <a:solidFill>
                  <a:schemeClr val="tx1">
                    <a:lumMod val="75000"/>
                    <a:lumOff val="25000"/>
                  </a:schemeClr>
                </a:solidFill>
                <a:effectLst/>
              </a:rPr>
              <a:t>βολο της ίδιας της ζωής, χρειάζεται να μπορεί να απλώνει ελεύθερα τις ρίζες του στη γη προκειμένου να ζήσει, να αναπτυχθεί , να ανθίσει. </a:t>
            </a:r>
            <a:r>
              <a:rPr lang="en-US" sz="1400" dirty="0" err="1">
                <a:solidFill>
                  <a:schemeClr val="tx1">
                    <a:lumMod val="75000"/>
                    <a:lumOff val="25000"/>
                  </a:schemeClr>
                </a:solidFill>
                <a:effectLst/>
              </a:rPr>
              <a:t>Μόνο</a:t>
            </a:r>
            <a:r>
              <a:rPr lang="en-US" sz="1400" dirty="0">
                <a:solidFill>
                  <a:schemeClr val="tx1">
                    <a:lumMod val="75000"/>
                    <a:lumOff val="25000"/>
                  </a:schemeClr>
                </a:solidFill>
                <a:effectLst/>
              </a:rPr>
              <a:t> υπό </a:t>
            </a:r>
            <a:r>
              <a:rPr lang="en-US" sz="1400" dirty="0" err="1">
                <a:solidFill>
                  <a:schemeClr val="tx1">
                    <a:lumMod val="75000"/>
                    <a:lumOff val="25000"/>
                  </a:schemeClr>
                </a:solidFill>
                <a:effectLst/>
              </a:rPr>
              <a:t>την</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συνθήκη</a:t>
            </a:r>
            <a:r>
              <a:rPr lang="en-US" sz="1400" dirty="0">
                <a:solidFill>
                  <a:schemeClr val="tx1">
                    <a:lumMod val="75000"/>
                    <a:lumOff val="25000"/>
                  </a:schemeClr>
                </a:solidFill>
                <a:effectLst/>
              </a:rPr>
              <a:t> α</a:t>
            </a:r>
            <a:r>
              <a:rPr lang="en-US" sz="1400" dirty="0" err="1">
                <a:solidFill>
                  <a:schemeClr val="tx1">
                    <a:lumMod val="75000"/>
                    <a:lumOff val="25000"/>
                  </a:schemeClr>
                </a:solidFill>
                <a:effectLst/>
              </a:rPr>
              <a:t>υτής</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της</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ελευθερί</a:t>
            </a:r>
            <a:r>
              <a:rPr lang="en-US" sz="1400" dirty="0">
                <a:solidFill>
                  <a:schemeClr val="tx1">
                    <a:lumMod val="75000"/>
                    <a:lumOff val="25000"/>
                  </a:schemeClr>
                </a:solidFill>
                <a:effectLst/>
              </a:rPr>
              <a:t>ας το δέντρο θα αναπτύξει ένα ριζικό σύστημα τέτοιο που θα του προσφέρει την θρέψη  αλλά και την δεξιότητα της ζωής του να θρέφεται, την ισορροπία και την ασφάλεια που χρειάζεται για να μπορεί συνεχώς να γεννά τα άνθη και τους καρπούς του αλλά  και να αναγεννάται το ίδιο όταν έρχονται οι κακοτοπιές της ζωής. </a:t>
            </a:r>
          </a:p>
          <a:p>
            <a:pPr marL="0" marR="0">
              <a:lnSpc>
                <a:spcPct val="90000"/>
              </a:lnSpc>
              <a:spcBef>
                <a:spcPts val="0"/>
              </a:spcBef>
              <a:spcAft>
                <a:spcPts val="600"/>
              </a:spcAft>
              <a:buFont typeface="Calibri" panose="020F0502020204030204" pitchFamily="34" charset="0"/>
            </a:pPr>
            <a:r>
              <a:rPr lang="en-US" sz="1400" dirty="0">
                <a:solidFill>
                  <a:schemeClr val="tx1">
                    <a:lumMod val="75000"/>
                    <a:lumOff val="25000"/>
                  </a:schemeClr>
                </a:solidFill>
                <a:effectLst/>
              </a:rPr>
              <a:t> Ο </a:t>
            </a:r>
            <a:r>
              <a:rPr lang="en-US" sz="1400" dirty="0" err="1">
                <a:solidFill>
                  <a:schemeClr val="tx1">
                    <a:lumMod val="75000"/>
                    <a:lumOff val="25000"/>
                  </a:schemeClr>
                </a:solidFill>
                <a:effectLst/>
              </a:rPr>
              <a:t>ξεριζωμός</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ενός</a:t>
            </a:r>
            <a:r>
              <a:rPr lang="en-US" sz="1400" dirty="0">
                <a:solidFill>
                  <a:schemeClr val="tx1">
                    <a:lumMod val="75000"/>
                    <a:lumOff val="25000"/>
                  </a:schemeClr>
                </a:solidFill>
                <a:effectLst/>
              </a:rPr>
              <a:t> πα</a:t>
            </a:r>
            <a:r>
              <a:rPr lang="en-US" sz="1400" dirty="0" err="1">
                <a:solidFill>
                  <a:schemeClr val="tx1">
                    <a:lumMod val="75000"/>
                    <a:lumOff val="25000"/>
                  </a:schemeClr>
                </a:solidFill>
                <a:effectLst/>
              </a:rPr>
              <a:t>ιδιού</a:t>
            </a:r>
            <a:r>
              <a:rPr lang="en-US" sz="1400" dirty="0">
                <a:solidFill>
                  <a:schemeClr val="tx1">
                    <a:lumMod val="75000"/>
                    <a:lumOff val="25000"/>
                  </a:schemeClr>
                </a:solidFill>
                <a:effectLst/>
              </a:rPr>
              <a:t> από </a:t>
            </a:r>
            <a:r>
              <a:rPr lang="en-US" sz="1400" dirty="0" err="1">
                <a:solidFill>
                  <a:schemeClr val="tx1">
                    <a:lumMod val="75000"/>
                    <a:lumOff val="25000"/>
                  </a:schemeClr>
                </a:solidFill>
                <a:effectLst/>
              </a:rPr>
              <a:t>την</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δική</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του</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γη</a:t>
            </a:r>
            <a:r>
              <a:rPr lang="en-US" sz="1400" dirty="0">
                <a:solidFill>
                  <a:schemeClr val="tx1">
                    <a:lumMod val="75000"/>
                    <a:lumOff val="25000"/>
                  </a:schemeClr>
                </a:solidFill>
                <a:effectLst/>
              </a:rPr>
              <a:t> π</a:t>
            </a:r>
            <a:r>
              <a:rPr lang="en-US" sz="1400" dirty="0" err="1">
                <a:solidFill>
                  <a:schemeClr val="tx1">
                    <a:lumMod val="75000"/>
                    <a:lumOff val="25000"/>
                  </a:schemeClr>
                </a:solidFill>
                <a:effectLst/>
              </a:rPr>
              <a:t>ου</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είν</a:t>
            </a:r>
            <a:r>
              <a:rPr lang="en-US" sz="1400" dirty="0">
                <a:solidFill>
                  <a:schemeClr val="tx1">
                    <a:lumMod val="75000"/>
                    <a:lumOff val="25000"/>
                  </a:schemeClr>
                </a:solidFill>
                <a:effectLst/>
              </a:rPr>
              <a:t>αι οι γονείς του, είναι μια βαθιά τραυματική εμπειρία. </a:t>
            </a:r>
            <a:r>
              <a:rPr lang="en-US" sz="1400" dirty="0" err="1">
                <a:solidFill>
                  <a:schemeClr val="tx1">
                    <a:lumMod val="75000"/>
                    <a:lumOff val="25000"/>
                  </a:schemeClr>
                </a:solidFill>
                <a:effectLst/>
              </a:rPr>
              <a:t>Όσο</a:t>
            </a:r>
            <a:r>
              <a:rPr lang="en-US" sz="1400" dirty="0">
                <a:solidFill>
                  <a:schemeClr val="tx1">
                    <a:lumMod val="75000"/>
                    <a:lumOff val="25000"/>
                  </a:schemeClr>
                </a:solidFill>
                <a:effectLst/>
              </a:rPr>
              <a:t> π</a:t>
            </a:r>
            <a:r>
              <a:rPr lang="en-US" sz="1400" dirty="0" err="1">
                <a:solidFill>
                  <a:schemeClr val="tx1">
                    <a:lumMod val="75000"/>
                    <a:lumOff val="25000"/>
                  </a:schemeClr>
                </a:solidFill>
                <a:effectLst/>
              </a:rPr>
              <a:t>ιο</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χρόνιος</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γίνετ</a:t>
            </a:r>
            <a:r>
              <a:rPr lang="en-US" sz="1400" dirty="0">
                <a:solidFill>
                  <a:schemeClr val="tx1">
                    <a:lumMod val="75000"/>
                    <a:lumOff val="25000"/>
                  </a:schemeClr>
                </a:solidFill>
                <a:effectLst/>
              </a:rPr>
              <a:t>αι ο αποχωρισμός ενός παιδιού από την γονεϊκή σχέση και αγάπη, τόσο πιο πολύ βαθαίνει αυτό τραύμα και οι συνέπειες που επιφέρει στην ψυχοκοινωνική, νοητική και σωματική ανάπτυξη του παιδιού.  </a:t>
            </a:r>
            <a:r>
              <a:rPr lang="en-US" sz="1400" dirty="0" err="1">
                <a:solidFill>
                  <a:schemeClr val="tx1">
                    <a:lumMod val="75000"/>
                    <a:lumOff val="25000"/>
                  </a:schemeClr>
                </a:solidFill>
                <a:effectLst/>
              </a:rPr>
              <a:t>Σχετικές</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έρευνες</a:t>
            </a:r>
            <a:r>
              <a:rPr lang="en-US" sz="1400" dirty="0">
                <a:solidFill>
                  <a:schemeClr val="tx1">
                    <a:lumMod val="75000"/>
                    <a:lumOff val="25000"/>
                  </a:schemeClr>
                </a:solidFill>
                <a:effectLst/>
              </a:rPr>
              <a:t> ανα</a:t>
            </a:r>
            <a:r>
              <a:rPr lang="en-US" sz="1400" dirty="0" err="1">
                <a:solidFill>
                  <a:schemeClr val="tx1">
                    <a:lumMod val="75000"/>
                    <a:lumOff val="25000"/>
                  </a:schemeClr>
                </a:solidFill>
                <a:effectLst/>
              </a:rPr>
              <a:t>φέρουν</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ότι</a:t>
            </a:r>
            <a:r>
              <a:rPr lang="en-US" sz="1400" dirty="0">
                <a:solidFill>
                  <a:schemeClr val="tx1">
                    <a:lumMod val="75000"/>
                    <a:lumOff val="25000"/>
                  </a:schemeClr>
                </a:solidFill>
                <a:effectLst/>
              </a:rPr>
              <a:t> κα</a:t>
            </a:r>
            <a:r>
              <a:rPr lang="en-US" sz="1400" dirty="0" err="1">
                <a:solidFill>
                  <a:schemeClr val="tx1">
                    <a:lumMod val="75000"/>
                    <a:lumOff val="25000"/>
                  </a:schemeClr>
                </a:solidFill>
                <a:effectLst/>
              </a:rPr>
              <a:t>τά</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μέσο</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όρο</a:t>
            </a:r>
            <a:r>
              <a:rPr lang="en-US" sz="1400" dirty="0">
                <a:solidFill>
                  <a:schemeClr val="tx1">
                    <a:lumMod val="75000"/>
                    <a:lumOff val="25000"/>
                  </a:schemeClr>
                </a:solidFill>
                <a:effectLst/>
              </a:rPr>
              <a:t> τα πα</a:t>
            </a:r>
            <a:r>
              <a:rPr lang="en-US" sz="1400" dirty="0" err="1">
                <a:solidFill>
                  <a:schemeClr val="tx1">
                    <a:lumMod val="75000"/>
                    <a:lumOff val="25000"/>
                  </a:schemeClr>
                </a:solidFill>
                <a:effectLst/>
              </a:rPr>
              <a:t>ιδιά</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στ</a:t>
            </a:r>
            <a:r>
              <a:rPr lang="en-US" sz="1400" dirty="0">
                <a:solidFill>
                  <a:schemeClr val="tx1">
                    <a:lumMod val="75000"/>
                    <a:lumOff val="25000"/>
                  </a:schemeClr>
                </a:solidFill>
                <a:effectLst/>
              </a:rPr>
              <a:t>α ιδρύματα χάνουν ένα μήνα σωματικής ανάπτυξης για κάθε πέντε μήνες ιδρυματισμού, παρουσιάζοντας σοβαρή καθυστέρηση σε λόγο, νοητικές λειτουργίες, δεξιότητες και τη ψυχοκοινωνική εξέλιξη τους.  </a:t>
            </a:r>
          </a:p>
          <a:p>
            <a:pPr marL="0" marR="0">
              <a:lnSpc>
                <a:spcPct val="90000"/>
              </a:lnSpc>
              <a:spcBef>
                <a:spcPts val="0"/>
              </a:spcBef>
              <a:spcAft>
                <a:spcPts val="600"/>
              </a:spcAft>
              <a:buFont typeface="Calibri" panose="020F0502020204030204" pitchFamily="34" charset="0"/>
            </a:pP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Έν</a:t>
            </a:r>
            <a:r>
              <a:rPr lang="en-US" sz="1400" dirty="0">
                <a:solidFill>
                  <a:schemeClr val="tx1">
                    <a:lumMod val="75000"/>
                    <a:lumOff val="25000"/>
                  </a:schemeClr>
                </a:solidFill>
                <a:effectLst/>
              </a:rPr>
              <a:t>α σύστημα παιδικής προστασίας που πραγματικά είναι παιδοκεντρικό θα πρέπει να έχει στο επίκεντρο των στόχων του το δικαίωμα του κάθε παιδιού στο να διατηρεί με τους βιολογικούς του γονείς (με ή χωρίς την στήριξη των ανάδοχων γονιών) ή όταν αυτό δεν είναι εφικτό με θετούς γονείς αυτή την ισχυρή, βαθιά συναισθηματική και αποκλειστική σχέση που λέγεται γονεϊκή και που μπορεί να υπάρξει μόνο σε ένα οικογενειακό πλαίσιο και στο φυσικό περιβάλλον της κοινότητας. Γι’αυτό α</a:t>
            </a:r>
            <a:r>
              <a:rPr lang="en-US" sz="1400" dirty="0" err="1">
                <a:solidFill>
                  <a:schemeClr val="tx1">
                    <a:lumMod val="75000"/>
                    <a:lumOff val="25000"/>
                  </a:schemeClr>
                </a:solidFill>
                <a:effectLst/>
              </a:rPr>
              <a:t>κρι</a:t>
            </a:r>
            <a:r>
              <a:rPr lang="en-US" sz="1400" dirty="0">
                <a:solidFill>
                  <a:schemeClr val="tx1">
                    <a:lumMod val="75000"/>
                    <a:lumOff val="25000"/>
                  </a:schemeClr>
                </a:solidFill>
                <a:effectLst/>
              </a:rPr>
              <a:t>βώς και η ιδρυματική φροντίδα δεν θεωρείται υπό καμία προϋπόθεση  ως κατάλληλη φροντίδα για ένα παιδί.</a:t>
            </a:r>
          </a:p>
          <a:p>
            <a:pPr marL="0" marR="0">
              <a:lnSpc>
                <a:spcPct val="90000"/>
              </a:lnSpc>
              <a:spcBef>
                <a:spcPts val="0"/>
              </a:spcBef>
              <a:spcAft>
                <a:spcPts val="600"/>
              </a:spcAft>
              <a:buFont typeface="Calibri" panose="020F0502020204030204" pitchFamily="34" charset="0"/>
            </a:pP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Στη</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χώρ</a:t>
            </a:r>
            <a:r>
              <a:rPr lang="en-US" sz="1400" dirty="0">
                <a:solidFill>
                  <a:schemeClr val="tx1">
                    <a:lumMod val="75000"/>
                    <a:lumOff val="25000"/>
                  </a:schemeClr>
                </a:solidFill>
                <a:effectLst/>
              </a:rPr>
              <a:t>α μας ωστόσο, το σύστημα παιδικής προστασίας χαρακτηρίζεται από έλλειψη υπηρεσιών στήριξης της οικογένειας , έλλειψη προληπτικών υπηρεσιών και προγραμμάτων έγκαιρης παρέμβασης, ανεπαρκή στήριξη των θεσμών της αναδοχής και της τεκνοθεσίας (υιοθεσίας) για τα παιδιά που χρειάζεται να απομακρυνθούν από την βιολογική τους οικογένεια λόγω κακοποίησης/παραμέλησης και επιμονή πολιτικής και κοινωνικής στήριξης του παρωχημένου θεσμού της ιδρυματικής φροντίδας. </a:t>
            </a:r>
            <a:r>
              <a:rPr lang="en-US" sz="1400" dirty="0" err="1">
                <a:solidFill>
                  <a:schemeClr val="tx1">
                    <a:lumMod val="75000"/>
                    <a:lumOff val="25000"/>
                  </a:schemeClr>
                </a:solidFill>
                <a:effectLst/>
              </a:rPr>
              <a:t>Έτσι</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ενώ</a:t>
            </a:r>
            <a:r>
              <a:rPr lang="en-US" sz="1400" dirty="0">
                <a:solidFill>
                  <a:schemeClr val="tx1">
                    <a:lumMod val="75000"/>
                    <a:lumOff val="25000"/>
                  </a:schemeClr>
                </a:solidFill>
                <a:effectLst/>
              </a:rPr>
              <a:t> η </a:t>
            </a:r>
            <a:r>
              <a:rPr lang="en-US" sz="1400" dirty="0" err="1">
                <a:solidFill>
                  <a:schemeClr val="tx1">
                    <a:lumMod val="75000"/>
                    <a:lumOff val="25000"/>
                  </a:schemeClr>
                </a:solidFill>
                <a:effectLst/>
              </a:rPr>
              <a:t>το</a:t>
            </a:r>
            <a:r>
              <a:rPr lang="en-US" sz="1400" dirty="0">
                <a:solidFill>
                  <a:schemeClr val="tx1">
                    <a:lumMod val="75000"/>
                    <a:lumOff val="25000"/>
                  </a:schemeClr>
                </a:solidFill>
                <a:effectLst/>
              </a:rPr>
              <a:t>ποθέτηση σε ίδρυμα θεωρείται ως έσχατη λύση, στη χώρα μας η διάρκεια παραμονής των παιδιών στα ιδρύματα υπερβαίνει σημαντικά τον Ευρωπαϊκό μέσο όρο και ένα παιδί μπορεί να μείνει στο ίδρυμα ως την ενηλικίωσή του, χάνοντας έτσι την ευκαιρία να χτίσει μια σχέση που θα μπορούσε να το τροφοδοτεί ψυχικά για πάντα. </a:t>
            </a:r>
            <a:r>
              <a:rPr lang="en-US" sz="1400" dirty="0" err="1">
                <a:solidFill>
                  <a:schemeClr val="tx1">
                    <a:lumMod val="75000"/>
                    <a:lumOff val="25000"/>
                  </a:schemeClr>
                </a:solidFill>
                <a:effectLst/>
              </a:rPr>
              <a:t>Αυτή</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είν</a:t>
            </a:r>
            <a:r>
              <a:rPr lang="en-US" sz="1400" dirty="0">
                <a:solidFill>
                  <a:schemeClr val="tx1">
                    <a:lumMod val="75000"/>
                    <a:lumOff val="25000"/>
                  </a:schemeClr>
                </a:solidFill>
                <a:effectLst/>
              </a:rPr>
              <a:t>αι μια πραγματικότητα που οφείλουμε ως κοινωνία να αλλάξουμε! Η </a:t>
            </a:r>
            <a:r>
              <a:rPr lang="en-US" sz="1400" dirty="0" err="1">
                <a:solidFill>
                  <a:schemeClr val="tx1">
                    <a:lumMod val="75000"/>
                    <a:lumOff val="25000"/>
                  </a:schemeClr>
                </a:solidFill>
                <a:effectLst/>
              </a:rPr>
              <a:t>ιδρυμ</a:t>
            </a:r>
            <a:r>
              <a:rPr lang="en-US" sz="1400" dirty="0">
                <a:solidFill>
                  <a:schemeClr val="tx1">
                    <a:lumMod val="75000"/>
                    <a:lumOff val="25000"/>
                  </a:schemeClr>
                </a:solidFill>
                <a:effectLst/>
              </a:rPr>
              <a:t>ατοποίηση των παιδιών είναι πρόβλημα! </a:t>
            </a:r>
            <a:r>
              <a:rPr lang="en-US" sz="1400" dirty="0" err="1">
                <a:solidFill>
                  <a:schemeClr val="tx1">
                    <a:lumMod val="75000"/>
                    <a:lumOff val="25000"/>
                  </a:schemeClr>
                </a:solidFill>
                <a:effectLst/>
              </a:rPr>
              <a:t>Αλλά</a:t>
            </a:r>
            <a:r>
              <a:rPr lang="en-US" sz="1400" dirty="0">
                <a:solidFill>
                  <a:schemeClr val="tx1">
                    <a:lumMod val="75000"/>
                    <a:lumOff val="25000"/>
                  </a:schemeClr>
                </a:solidFill>
                <a:effectLst/>
              </a:rPr>
              <a:t> </a:t>
            </a:r>
            <a:r>
              <a:rPr lang="en-US" sz="1400" dirty="0" err="1">
                <a:solidFill>
                  <a:schemeClr val="tx1">
                    <a:lumMod val="75000"/>
                    <a:lumOff val="25000"/>
                  </a:schemeClr>
                </a:solidFill>
                <a:effectLst/>
              </a:rPr>
              <a:t>είν</a:t>
            </a:r>
            <a:r>
              <a:rPr lang="en-US" sz="1400" dirty="0">
                <a:solidFill>
                  <a:schemeClr val="tx1">
                    <a:lumMod val="75000"/>
                    <a:lumOff val="25000"/>
                  </a:schemeClr>
                </a:solidFill>
                <a:effectLst/>
              </a:rPr>
              <a:t>αι ένα πρόβλημα με λύση!</a:t>
            </a:r>
          </a:p>
          <a:p>
            <a:pPr marL="0" marR="0">
              <a:lnSpc>
                <a:spcPct val="90000"/>
              </a:lnSpc>
              <a:spcBef>
                <a:spcPts val="0"/>
              </a:spcBef>
              <a:spcAft>
                <a:spcPts val="600"/>
              </a:spcAft>
              <a:buFont typeface="Calibri" panose="020F0502020204030204" pitchFamily="34" charset="0"/>
            </a:pPr>
            <a:r>
              <a:rPr lang="en-US" sz="1400" dirty="0">
                <a:solidFill>
                  <a:schemeClr val="tx1">
                    <a:lumMod val="75000"/>
                    <a:lumOff val="25000"/>
                  </a:schemeClr>
                </a:solidFill>
                <a:effectLst/>
              </a:rPr>
              <a:t> </a:t>
            </a:r>
          </a:p>
          <a:p>
            <a:pPr marL="0" marR="0" algn="ctr">
              <a:lnSpc>
                <a:spcPct val="90000"/>
              </a:lnSpc>
              <a:spcBef>
                <a:spcPts val="0"/>
              </a:spcBef>
              <a:spcAft>
                <a:spcPts val="600"/>
              </a:spcAft>
              <a:buFont typeface="Calibri" panose="020F0502020204030204" pitchFamily="34" charset="0"/>
            </a:pPr>
            <a:r>
              <a:rPr lang="en-US" sz="1400" b="1" dirty="0">
                <a:solidFill>
                  <a:schemeClr val="tx1">
                    <a:lumMod val="75000"/>
                    <a:lumOff val="25000"/>
                  </a:schemeClr>
                </a:solidFill>
                <a:effectLst/>
              </a:rPr>
              <a:t>Απ</a:t>
            </a:r>
            <a:r>
              <a:rPr lang="en-US" sz="1400" b="1" dirty="0" err="1">
                <a:solidFill>
                  <a:schemeClr val="tx1">
                    <a:lumMod val="75000"/>
                    <a:lumOff val="25000"/>
                  </a:schemeClr>
                </a:solidFill>
                <a:effectLst/>
              </a:rPr>
              <a:t>οϊδρυμ</a:t>
            </a:r>
            <a:r>
              <a:rPr lang="en-US" sz="1400" b="1" dirty="0">
                <a:solidFill>
                  <a:schemeClr val="tx1">
                    <a:lumMod val="75000"/>
                    <a:lumOff val="25000"/>
                  </a:schemeClr>
                </a:solidFill>
                <a:effectLst/>
              </a:rPr>
              <a:t>ατοποίηση των παιδιών τώρα!</a:t>
            </a:r>
            <a:endParaRPr lang="en-US" sz="1400" dirty="0">
              <a:solidFill>
                <a:schemeClr val="tx1">
                  <a:lumMod val="75000"/>
                  <a:lumOff val="25000"/>
                </a:schemeClr>
              </a:solidFill>
              <a:effectLst/>
            </a:endParaRPr>
          </a:p>
          <a:p>
            <a:pPr marL="0" marR="0" algn="ctr">
              <a:lnSpc>
                <a:spcPct val="90000"/>
              </a:lnSpc>
              <a:spcBef>
                <a:spcPts val="0"/>
              </a:spcBef>
              <a:spcAft>
                <a:spcPts val="600"/>
              </a:spcAft>
              <a:buFont typeface="Calibri" panose="020F0502020204030204" pitchFamily="34" charset="0"/>
            </a:pPr>
            <a:r>
              <a:rPr lang="en-US" sz="1400" b="1" dirty="0" err="1">
                <a:solidFill>
                  <a:schemeClr val="tx1">
                    <a:lumMod val="75000"/>
                    <a:lumOff val="25000"/>
                  </a:schemeClr>
                </a:solidFill>
                <a:effectLst/>
              </a:rPr>
              <a:t>Ενίσχυση</a:t>
            </a:r>
            <a:r>
              <a:rPr lang="en-US" sz="1400" b="1" dirty="0">
                <a:solidFill>
                  <a:schemeClr val="tx1">
                    <a:lumMod val="75000"/>
                    <a:lumOff val="25000"/>
                  </a:schemeClr>
                </a:solidFill>
                <a:effectLst/>
              </a:rPr>
              <a:t>/</a:t>
            </a:r>
            <a:r>
              <a:rPr lang="en-US" sz="1400" b="1" dirty="0" err="1">
                <a:solidFill>
                  <a:schemeClr val="tx1">
                    <a:lumMod val="75000"/>
                    <a:lumOff val="25000"/>
                  </a:schemeClr>
                </a:solidFill>
                <a:effectLst/>
              </a:rPr>
              <a:t>δημιουργί</a:t>
            </a:r>
            <a:r>
              <a:rPr lang="en-US" sz="1400" b="1" dirty="0">
                <a:solidFill>
                  <a:schemeClr val="tx1">
                    <a:lumMod val="75000"/>
                    <a:lumOff val="25000"/>
                  </a:schemeClr>
                </a:solidFill>
                <a:effectLst/>
              </a:rPr>
              <a:t>α υπηρεσιών στήριξης της οικογένειας και του παιδιού στη κοινότητα!</a:t>
            </a:r>
            <a:endParaRPr lang="en-US" sz="1400" dirty="0">
              <a:solidFill>
                <a:schemeClr val="tx1">
                  <a:lumMod val="75000"/>
                  <a:lumOff val="25000"/>
                </a:schemeClr>
              </a:solidFill>
              <a:effectLst/>
            </a:endParaRPr>
          </a:p>
          <a:p>
            <a:pPr marL="0" marR="0" algn="ctr">
              <a:lnSpc>
                <a:spcPct val="90000"/>
              </a:lnSpc>
              <a:spcBef>
                <a:spcPts val="0"/>
              </a:spcBef>
              <a:spcAft>
                <a:spcPts val="600"/>
              </a:spcAft>
              <a:buFont typeface="Calibri" panose="020F0502020204030204" pitchFamily="34" charset="0"/>
            </a:pPr>
            <a:r>
              <a:rPr lang="en-US" sz="1400" b="1" dirty="0" err="1">
                <a:solidFill>
                  <a:schemeClr val="tx1">
                    <a:lumMod val="75000"/>
                    <a:lumOff val="25000"/>
                  </a:schemeClr>
                </a:solidFill>
                <a:effectLst/>
              </a:rPr>
              <a:t>Προώθηση</a:t>
            </a:r>
            <a:r>
              <a:rPr lang="en-US" sz="1400" b="1" dirty="0">
                <a:solidFill>
                  <a:schemeClr val="tx1">
                    <a:lumMod val="75000"/>
                    <a:lumOff val="25000"/>
                  </a:schemeClr>
                </a:solidFill>
                <a:effectLst/>
              </a:rPr>
              <a:t> και </a:t>
            </a:r>
            <a:r>
              <a:rPr lang="en-US" sz="1400" b="1" dirty="0" err="1">
                <a:solidFill>
                  <a:schemeClr val="tx1">
                    <a:lumMod val="75000"/>
                    <a:lumOff val="25000"/>
                  </a:schemeClr>
                </a:solidFill>
                <a:effectLst/>
              </a:rPr>
              <a:t>στήριξη</a:t>
            </a:r>
            <a:r>
              <a:rPr lang="en-US" sz="1400" b="1" dirty="0">
                <a:solidFill>
                  <a:schemeClr val="tx1">
                    <a:lumMod val="75000"/>
                    <a:lumOff val="25000"/>
                  </a:schemeClr>
                </a:solidFill>
                <a:effectLst/>
              </a:rPr>
              <a:t> </a:t>
            </a:r>
            <a:r>
              <a:rPr lang="en-US" sz="1400" b="1" dirty="0" err="1">
                <a:solidFill>
                  <a:schemeClr val="tx1">
                    <a:lumMod val="75000"/>
                    <a:lumOff val="25000"/>
                  </a:schemeClr>
                </a:solidFill>
                <a:effectLst/>
              </a:rPr>
              <a:t>των</a:t>
            </a:r>
            <a:r>
              <a:rPr lang="en-US" sz="1400" b="1" dirty="0">
                <a:solidFill>
                  <a:schemeClr val="tx1">
                    <a:lumMod val="75000"/>
                    <a:lumOff val="25000"/>
                  </a:schemeClr>
                </a:solidFill>
                <a:effectLst/>
              </a:rPr>
              <a:t> </a:t>
            </a:r>
            <a:r>
              <a:rPr lang="en-US" sz="1400" b="1" dirty="0" err="1">
                <a:solidFill>
                  <a:schemeClr val="tx1">
                    <a:lumMod val="75000"/>
                    <a:lumOff val="25000"/>
                  </a:schemeClr>
                </a:solidFill>
                <a:effectLst/>
              </a:rPr>
              <a:t>θεσμών</a:t>
            </a:r>
            <a:r>
              <a:rPr lang="en-US" sz="1400" b="1" dirty="0">
                <a:solidFill>
                  <a:schemeClr val="tx1">
                    <a:lumMod val="75000"/>
                    <a:lumOff val="25000"/>
                  </a:schemeClr>
                </a:solidFill>
                <a:effectLst/>
              </a:rPr>
              <a:t> ανα</a:t>
            </a:r>
            <a:r>
              <a:rPr lang="en-US" sz="1400" b="1" dirty="0" err="1">
                <a:solidFill>
                  <a:schemeClr val="tx1">
                    <a:lumMod val="75000"/>
                    <a:lumOff val="25000"/>
                  </a:schemeClr>
                </a:solidFill>
                <a:effectLst/>
              </a:rPr>
              <a:t>δοχής</a:t>
            </a:r>
            <a:r>
              <a:rPr lang="en-US" sz="1400" b="1" dirty="0">
                <a:solidFill>
                  <a:schemeClr val="tx1">
                    <a:lumMod val="75000"/>
                    <a:lumOff val="25000"/>
                  </a:schemeClr>
                </a:solidFill>
                <a:effectLst/>
              </a:rPr>
              <a:t> και </a:t>
            </a:r>
            <a:r>
              <a:rPr lang="en-US" sz="1400" b="1" dirty="0" err="1">
                <a:solidFill>
                  <a:schemeClr val="tx1">
                    <a:lumMod val="75000"/>
                    <a:lumOff val="25000"/>
                  </a:schemeClr>
                </a:solidFill>
                <a:effectLst/>
              </a:rPr>
              <a:t>τεκνοθεσί</a:t>
            </a:r>
            <a:r>
              <a:rPr lang="en-US" sz="1400" b="1" dirty="0">
                <a:solidFill>
                  <a:schemeClr val="tx1">
                    <a:lumMod val="75000"/>
                    <a:lumOff val="25000"/>
                  </a:schemeClr>
                </a:solidFill>
                <a:effectLst/>
              </a:rPr>
              <a:t>ας (υιοθεσίας)!</a:t>
            </a:r>
            <a:endParaRPr lang="en-US" sz="1400" dirty="0">
              <a:solidFill>
                <a:schemeClr val="tx1">
                  <a:lumMod val="75000"/>
                  <a:lumOff val="25000"/>
                </a:schemeClr>
              </a:solidFill>
              <a:effectLst/>
            </a:endParaRPr>
          </a:p>
        </p:txBody>
      </p:sp>
    </p:spTree>
    <p:extLst>
      <p:ext uri="{BB962C8B-B14F-4D97-AF65-F5344CB8AC3E}">
        <p14:creationId xmlns:p14="http://schemas.microsoft.com/office/powerpoint/2010/main" val="1003313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7373B6B-5006-483E-AA33-1A1F61170640}"/>
              </a:ext>
            </a:extLst>
          </p:cNvPr>
          <p:cNvSpPr>
            <a:spLocks noGrp="1"/>
          </p:cNvSpPr>
          <p:nvPr>
            <p:ph type="pic" idx="1"/>
          </p:nvPr>
        </p:nvSpPr>
        <p:spPr/>
      </p:sp>
      <p:sp>
        <p:nvSpPr>
          <p:cNvPr id="3" name="Title 2">
            <a:extLst>
              <a:ext uri="{FF2B5EF4-FFF2-40B4-BE49-F238E27FC236}">
                <a16:creationId xmlns:a16="http://schemas.microsoft.com/office/drawing/2014/main" id="{C7D08E15-A5F5-433E-BADB-EDFAF3204501}"/>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0FE7EEB0-D37E-474D-9869-D26522F66352}"/>
              </a:ext>
            </a:extLst>
          </p:cNvPr>
          <p:cNvSpPr>
            <a:spLocks noGrp="1"/>
          </p:cNvSpPr>
          <p:nvPr>
            <p:ph type="body" sz="half" idx="2"/>
          </p:nvPr>
        </p:nvSpPr>
        <p:spPr/>
        <p:txBody>
          <a:bodyPr/>
          <a:lstStyle/>
          <a:p>
            <a:endParaRPr lang="en-US"/>
          </a:p>
        </p:txBody>
      </p:sp>
      <p:pic>
        <p:nvPicPr>
          <p:cNvPr id="5" name="ΒΙΝΤΕΟ ΑΦΙΣΑ">
            <a:hlinkClick r:id="" action="ppaction://media"/>
            <a:extLst>
              <a:ext uri="{FF2B5EF4-FFF2-40B4-BE49-F238E27FC236}">
                <a16:creationId xmlns:a16="http://schemas.microsoft.com/office/drawing/2014/main" id="{870789DC-1009-48CE-AD3F-53B4E7C530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4745"/>
            <a:ext cx="12192000" cy="6858000"/>
          </a:xfrm>
          <a:prstGeom prst="rect">
            <a:avLst/>
          </a:prstGeom>
        </p:spPr>
      </p:pic>
    </p:spTree>
    <p:extLst>
      <p:ext uri="{BB962C8B-B14F-4D97-AF65-F5344CB8AC3E}">
        <p14:creationId xmlns:p14="http://schemas.microsoft.com/office/powerpoint/2010/main" val="20297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6CB586-9D98-4045-A7A7-F18D4F706374}"/>
              </a:ext>
            </a:extLst>
          </p:cNvPr>
          <p:cNvSpPr>
            <a:spLocks noGrp="1"/>
          </p:cNvSpPr>
          <p:nvPr>
            <p:ph type="title"/>
          </p:nvPr>
        </p:nvSpPr>
        <p:spPr>
          <a:xfrm>
            <a:off x="901148" y="286603"/>
            <a:ext cx="10254532" cy="1450757"/>
          </a:xfrm>
        </p:spPr>
        <p:txBody>
          <a:bodyPr>
            <a:noAutofit/>
          </a:bodyPr>
          <a:lstStyle/>
          <a:p>
            <a:pPr algn="ctr"/>
            <a:r>
              <a:rPr lang="el-GR" sz="4000" b="1" dirty="0">
                <a:latin typeface="+mn-lt"/>
              </a:rPr>
              <a:t>Η ανοιχτή- δημόσια ομάδα στο </a:t>
            </a:r>
            <a:r>
              <a:rPr lang="en-US" sz="4000" b="1" dirty="0">
                <a:latin typeface="+mn-lt"/>
              </a:rPr>
              <a:t>facebook</a:t>
            </a:r>
            <a:br>
              <a:rPr lang="en-US" sz="2800" b="1" dirty="0">
                <a:latin typeface="+mn-lt"/>
              </a:rPr>
            </a:br>
            <a:r>
              <a:rPr lang="en-US" sz="2800" b="1" dirty="0">
                <a:latin typeface="+mn-lt"/>
                <a:hlinkClick r:id="rId2"/>
              </a:rPr>
              <a:t>https://www.facebook.com/groups/eviafosterparents</a:t>
            </a:r>
            <a:endParaRPr lang="en-US" sz="2800" b="1" dirty="0">
              <a:latin typeface="+mn-lt"/>
            </a:endParaRPr>
          </a:p>
        </p:txBody>
      </p:sp>
      <p:sp>
        <p:nvSpPr>
          <p:cNvPr id="8" name="Content Placeholder 7">
            <a:extLst>
              <a:ext uri="{FF2B5EF4-FFF2-40B4-BE49-F238E27FC236}">
                <a16:creationId xmlns:a16="http://schemas.microsoft.com/office/drawing/2014/main" id="{E47FB2F3-DCA5-4A72-921F-FC3D8101ACEF}"/>
              </a:ext>
            </a:extLst>
          </p:cNvPr>
          <p:cNvSpPr>
            <a:spLocks noGrp="1"/>
          </p:cNvSpPr>
          <p:nvPr>
            <p:ph idx="1"/>
          </p:nvPr>
        </p:nvSpPr>
        <p:spPr>
          <a:xfrm>
            <a:off x="1097279" y="2108201"/>
            <a:ext cx="10392355" cy="3987799"/>
          </a:xfrm>
        </p:spPr>
        <p:txBody>
          <a:bodyPr/>
          <a:lstStyle/>
          <a:p>
            <a:pPr>
              <a:buClr>
                <a:srgbClr val="C00000"/>
              </a:buClr>
              <a:buFont typeface="Wingdings" panose="05000000000000000000" pitchFamily="2" charset="2"/>
              <a:buChar char="q"/>
            </a:pPr>
            <a:r>
              <a:rPr lang="en-US" dirty="0"/>
              <a:t>  </a:t>
            </a:r>
            <a:r>
              <a:rPr lang="el-GR" dirty="0"/>
              <a:t>Δημιουργήθηκε τον Ιανουάριο του 2020 </a:t>
            </a:r>
          </a:p>
          <a:p>
            <a:pPr>
              <a:buClr>
                <a:srgbClr val="C00000"/>
              </a:buClr>
              <a:buFont typeface="Wingdings" panose="05000000000000000000" pitchFamily="2" charset="2"/>
              <a:buChar char="q"/>
            </a:pPr>
            <a:r>
              <a:rPr lang="el-GR" dirty="0"/>
              <a:t>  Έχει 3200 μέλη</a:t>
            </a:r>
          </a:p>
          <a:p>
            <a:pPr>
              <a:buClr>
                <a:srgbClr val="C00000"/>
              </a:buClr>
              <a:buFont typeface="Wingdings" panose="05000000000000000000" pitchFamily="2" charset="2"/>
              <a:buChar char="q"/>
            </a:pPr>
            <a:r>
              <a:rPr lang="el-GR" dirty="0"/>
              <a:t>  Λειτούργησε από πολύ νωρίς ως ένας τρόπος δικτύωσης των υποψήφιων θετών και ανάδοχων γονέων (και αυτών που είχαν γίνει ήδη γονείς) σε πανελλαδική εμβέλεια </a:t>
            </a:r>
          </a:p>
          <a:p>
            <a:pPr>
              <a:buClr>
                <a:srgbClr val="C00000"/>
              </a:buClr>
              <a:buFont typeface="Wingdings" panose="05000000000000000000" pitchFamily="2" charset="2"/>
              <a:buChar char="q"/>
            </a:pPr>
            <a:r>
              <a:rPr lang="el-GR" dirty="0"/>
              <a:t>  Λειτούργησε από πολύ νωρίς ως πλατφόρμα ενημέρωσης, εκπαίδευσης και ευαισθητοποίησης για τα θέματα της παιδικής προστασίας γενικά και πιο ειδικά για τα θέματα υιοθεσίας και αναδοχής </a:t>
            </a:r>
          </a:p>
          <a:p>
            <a:pPr>
              <a:buClr>
                <a:srgbClr val="C00000"/>
              </a:buClr>
              <a:buFont typeface="Wingdings" panose="05000000000000000000" pitchFamily="2" charset="2"/>
              <a:buChar char="q"/>
            </a:pPr>
            <a:r>
              <a:rPr lang="el-GR" dirty="0"/>
              <a:t>  Λειτούργησε από πολύ νωρίς ως πλατφόρμα αλληλεπίδρασης και ανταλλαγής απόψεων μεταξύ επαγγελματιών του πεδίου, των (υποψήφιων) θετών και ανάδοχων γονέων , ατόμων από την ευρύτερη κοινωνία των πολιτών, πολίτες από το ευρύτερο κοινωνικό περιβάλλον που λειτουργούν τα μέλη της ομάδας, τους φίλους και συγγενείς των υποψηφίων. </a:t>
            </a:r>
            <a:endParaRPr lang="en-US" dirty="0"/>
          </a:p>
        </p:txBody>
      </p:sp>
    </p:spTree>
    <p:extLst>
      <p:ext uri="{BB962C8B-B14F-4D97-AF65-F5344CB8AC3E}">
        <p14:creationId xmlns:p14="http://schemas.microsoft.com/office/powerpoint/2010/main" val="282485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66B4-544B-4300-9CB7-0E046ABF7E1E}"/>
              </a:ext>
            </a:extLst>
          </p:cNvPr>
          <p:cNvSpPr>
            <a:spLocks noGrp="1"/>
          </p:cNvSpPr>
          <p:nvPr>
            <p:ph type="title"/>
          </p:nvPr>
        </p:nvSpPr>
        <p:spPr/>
        <p:txBody>
          <a:bodyPr>
            <a:normAutofit/>
          </a:bodyPr>
          <a:lstStyle/>
          <a:p>
            <a:pPr algn="ctr"/>
            <a:r>
              <a:rPr lang="el-GR" b="1" dirty="0">
                <a:latin typeface="+mn-lt"/>
              </a:rPr>
              <a:t>Οι προκλήσεις για την κοινωνική λειτουργό και τα μέλη της ομάδας</a:t>
            </a:r>
            <a:endParaRPr lang="en-US" b="1" dirty="0">
              <a:latin typeface="+mn-lt"/>
            </a:endParaRPr>
          </a:p>
        </p:txBody>
      </p:sp>
      <p:sp>
        <p:nvSpPr>
          <p:cNvPr id="3" name="Content Placeholder 2">
            <a:extLst>
              <a:ext uri="{FF2B5EF4-FFF2-40B4-BE49-F238E27FC236}">
                <a16:creationId xmlns:a16="http://schemas.microsoft.com/office/drawing/2014/main" id="{FC4E9805-000F-4FAC-90BA-8FE489F24656}"/>
              </a:ext>
            </a:extLst>
          </p:cNvPr>
          <p:cNvSpPr>
            <a:spLocks noGrp="1"/>
          </p:cNvSpPr>
          <p:nvPr>
            <p:ph idx="1"/>
          </p:nvPr>
        </p:nvSpPr>
        <p:spPr>
          <a:xfrm>
            <a:off x="556591" y="1974575"/>
            <a:ext cx="11198087" cy="4399722"/>
          </a:xfrm>
        </p:spPr>
        <p:txBody>
          <a:bodyPr>
            <a:normAutofit fontScale="92500" lnSpcReduction="20000"/>
          </a:bodyPr>
          <a:lstStyle/>
          <a:p>
            <a:pPr marL="457200" indent="-457200">
              <a:buFont typeface="+mj-lt"/>
              <a:buAutoNum type="arabicPeriod"/>
            </a:pPr>
            <a:r>
              <a:rPr lang="el-GR" sz="2000" dirty="0">
                <a:cs typeface="Cavolini" panose="03000502040302020204" pitchFamily="66" charset="0"/>
              </a:rPr>
              <a:t>Η κυριαρχούσα αντίληψη της κοινωνικής εργασίας που την προσομοιάζει περισσότερο ως «ψυχοθεραπευτική πρακτική» κάνει την δημιουργία κοινότητας να είναι υπό αμφισβήτηση πρακτική και απειλούμενη </a:t>
            </a:r>
          </a:p>
          <a:p>
            <a:pPr marL="457200" indent="-457200">
              <a:buFont typeface="+mj-lt"/>
              <a:buAutoNum type="arabicPeriod"/>
            </a:pPr>
            <a:r>
              <a:rPr lang="el-GR" sz="2000" dirty="0">
                <a:cs typeface="Cavolini" panose="03000502040302020204" pitchFamily="66" charset="0"/>
              </a:rPr>
              <a:t>Οι φόβοι της πολιτικής- </a:t>
            </a:r>
            <a:r>
              <a:rPr lang="el-GR" sz="2000" dirty="0" err="1">
                <a:cs typeface="Cavolini" panose="03000502040302020204" pitchFamily="66" charset="0"/>
              </a:rPr>
              <a:t>ακτιβιστικής</a:t>
            </a:r>
            <a:r>
              <a:rPr lang="el-GR" sz="2000" dirty="0">
                <a:cs typeface="Cavolini" panose="03000502040302020204" pitchFamily="66" charset="0"/>
              </a:rPr>
              <a:t> δράσης για τους υποψήφιους θετούς/ανάδοχους γονείς και την κοινωνική λειτουργό</a:t>
            </a:r>
          </a:p>
          <a:p>
            <a:pPr marL="457200" indent="-457200">
              <a:buFont typeface="+mj-lt"/>
              <a:buAutoNum type="arabicPeriod"/>
            </a:pPr>
            <a:r>
              <a:rPr lang="el-GR" sz="2000" dirty="0">
                <a:cs typeface="Cavolini" panose="03000502040302020204" pitchFamily="66" charset="0"/>
              </a:rPr>
              <a:t>Η δημιουργία κοινότητας και η πολιτική-κοινωνική δράση προϋποθέτει  συνεργατικές – ισότιμες σχέσεις μεταξύ ΚΛ και των μελών της ομάδας, όμως οι σχέσεις ισχύος είναι πάντα εκεί! </a:t>
            </a:r>
          </a:p>
          <a:p>
            <a:pPr marL="457200" indent="-457200">
              <a:buFont typeface="+mj-lt"/>
              <a:buAutoNum type="arabicPeriod"/>
            </a:pPr>
            <a:r>
              <a:rPr lang="el-GR" sz="2000" dirty="0">
                <a:cs typeface="Cavolini" panose="03000502040302020204" pitchFamily="66" charset="0"/>
              </a:rPr>
              <a:t>Η πρόκληση της σύνδεσης του προσωπικού με το πολιτικό. Δεν μπορούμε να είμαστε μια απλή οικογένεια? Δεν μπορούμε να είμαστε μια απλή παρέα που διασκεδάζουμε μαζί</a:t>
            </a:r>
            <a:r>
              <a:rPr lang="en-US" sz="2000" dirty="0">
                <a:cs typeface="Cavolini" panose="03000502040302020204" pitchFamily="66" charset="0"/>
              </a:rPr>
              <a:t>?</a:t>
            </a:r>
            <a:r>
              <a:rPr lang="el-GR" sz="2000" dirty="0">
                <a:cs typeface="Cavolini" panose="03000502040302020204" pitchFamily="66" charset="0"/>
              </a:rPr>
              <a:t> </a:t>
            </a:r>
          </a:p>
          <a:p>
            <a:pPr marL="457200" indent="-457200">
              <a:buFont typeface="+mj-lt"/>
              <a:buAutoNum type="arabicPeriod"/>
            </a:pPr>
            <a:r>
              <a:rPr lang="el-GR" sz="2000" dirty="0">
                <a:cs typeface="Cavolini" panose="03000502040302020204" pitchFamily="66" charset="0"/>
              </a:rPr>
              <a:t>Η πρόκληση της δημόσιας έκθεσης – ΜΜΕ και δημόσιοι διάλογοι μέσω </a:t>
            </a:r>
            <a:r>
              <a:rPr lang="en-US" sz="2000" dirty="0">
                <a:cs typeface="Cavolini" panose="03000502040302020204" pitchFamily="66" charset="0"/>
              </a:rPr>
              <a:t>social media</a:t>
            </a:r>
            <a:endParaRPr lang="el-GR" sz="2000" dirty="0">
              <a:cs typeface="Cavolini" panose="03000502040302020204" pitchFamily="66" charset="0"/>
            </a:endParaRPr>
          </a:p>
          <a:p>
            <a:pPr marL="457200" indent="-457200">
              <a:buFont typeface="+mj-lt"/>
              <a:buAutoNum type="arabicPeriod"/>
            </a:pPr>
            <a:r>
              <a:rPr lang="el-GR" sz="2000" dirty="0">
                <a:cs typeface="Cavolini" panose="03000502040302020204" pitchFamily="66" charset="0"/>
              </a:rPr>
              <a:t>Φεύγοντας από την θέση του «βοηθούμενου» και μπαίνοντας στη θέση του «βοηθού» </a:t>
            </a:r>
          </a:p>
          <a:p>
            <a:pPr marL="457200" indent="-457200">
              <a:buFont typeface="+mj-lt"/>
              <a:buAutoNum type="arabicPeriod"/>
            </a:pPr>
            <a:r>
              <a:rPr lang="el-GR" sz="2000" dirty="0">
                <a:cs typeface="Cavolini" panose="03000502040302020204" pitchFamily="66" charset="0"/>
              </a:rPr>
              <a:t>Όρια –ανάγκη </a:t>
            </a:r>
            <a:r>
              <a:rPr lang="el-GR" sz="2000" dirty="0" err="1">
                <a:cs typeface="Cavolini" panose="03000502040302020204" pitchFamily="66" charset="0"/>
              </a:rPr>
              <a:t>αυτοφροντίδας</a:t>
            </a:r>
            <a:r>
              <a:rPr lang="el-GR" sz="2000" dirty="0">
                <a:cs typeface="Cavolini" panose="03000502040302020204" pitchFamily="66" charset="0"/>
              </a:rPr>
              <a:t>- ανάγκη απόστασης από την ομάδα/ κοινότητα</a:t>
            </a:r>
          </a:p>
          <a:p>
            <a:pPr marL="0" indent="0">
              <a:buNone/>
            </a:pPr>
            <a:endParaRPr lang="el-GR" sz="2000" dirty="0">
              <a:cs typeface="Cavolini" panose="03000502040302020204" pitchFamily="66" charset="0"/>
            </a:endParaRPr>
          </a:p>
          <a:p>
            <a:pPr marL="457200" indent="-457200">
              <a:buFont typeface="+mj-lt"/>
              <a:buAutoNum type="arabicPeriod"/>
            </a:pPr>
            <a:endParaRPr lang="el-GR" sz="2000" dirty="0">
              <a:cs typeface="Cavolini" panose="03000502040302020204" pitchFamily="66" charset="0"/>
            </a:endParaRPr>
          </a:p>
          <a:p>
            <a:pPr marL="457200" indent="-457200">
              <a:buFont typeface="+mj-lt"/>
              <a:buAutoNum type="arabicPeriod"/>
            </a:pPr>
            <a:endParaRPr lang="el-GR" sz="2000" dirty="0">
              <a:cs typeface="Cavolini" panose="03000502040302020204" pitchFamily="66" charset="0"/>
            </a:endParaRPr>
          </a:p>
          <a:p>
            <a:pPr marL="457200" indent="-457200">
              <a:buFont typeface="+mj-lt"/>
              <a:buAutoNum type="arabicPeriod"/>
            </a:pPr>
            <a:endParaRPr lang="en-US" dirty="0"/>
          </a:p>
        </p:txBody>
      </p:sp>
    </p:spTree>
    <p:extLst>
      <p:ext uri="{BB962C8B-B14F-4D97-AF65-F5344CB8AC3E}">
        <p14:creationId xmlns:p14="http://schemas.microsoft.com/office/powerpoint/2010/main" val="360720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90BE91-FBD8-4FC2-95F2-F477912477BF}"/>
              </a:ext>
            </a:extLst>
          </p:cNvPr>
          <p:cNvSpPr>
            <a:spLocks noGrp="1"/>
          </p:cNvSpPr>
          <p:nvPr>
            <p:ph type="title"/>
          </p:nvPr>
        </p:nvSpPr>
        <p:spPr>
          <a:xfrm>
            <a:off x="861391" y="0"/>
            <a:ext cx="10734261" cy="1450757"/>
          </a:xfrm>
        </p:spPr>
        <p:txBody>
          <a:bodyPr>
            <a:noAutofit/>
          </a:bodyPr>
          <a:lstStyle/>
          <a:p>
            <a:pPr algn="ctr"/>
            <a:r>
              <a:rPr lang="el-GR" sz="3600" b="1" dirty="0">
                <a:latin typeface="+mn-lt"/>
              </a:rPr>
              <a:t>Οι προκλήσεις όμως θα είναι πάντα μικρότερες από το κίνητρο για αλλαγή…</a:t>
            </a:r>
            <a:endParaRPr lang="en-US" sz="3600" b="1" dirty="0">
              <a:latin typeface="+mn-lt"/>
            </a:endParaRPr>
          </a:p>
        </p:txBody>
      </p:sp>
      <p:sp>
        <p:nvSpPr>
          <p:cNvPr id="9" name="Content Placeholder 8">
            <a:extLst>
              <a:ext uri="{FF2B5EF4-FFF2-40B4-BE49-F238E27FC236}">
                <a16:creationId xmlns:a16="http://schemas.microsoft.com/office/drawing/2014/main" id="{1AA397CD-1EBA-498C-9869-F771A40B8AA8}"/>
              </a:ext>
            </a:extLst>
          </p:cNvPr>
          <p:cNvSpPr>
            <a:spLocks noGrp="1"/>
          </p:cNvSpPr>
          <p:nvPr>
            <p:ph idx="1"/>
          </p:nvPr>
        </p:nvSpPr>
        <p:spPr/>
        <p:txBody>
          <a:bodyPr>
            <a:normAutofit/>
          </a:bodyPr>
          <a:lstStyle/>
          <a:p>
            <a:r>
              <a:rPr lang="el-GR" sz="2400" dirty="0"/>
              <a:t>Στις 19/9/21 , σε μια συνάντηση της κοινότητας μας, εκείνο το πρώτο κάλεσμα και προτροπή για δράση ανανεώθηκε… αυτή τη φορά από το στόμα ενός 8χρονου παιδιού… </a:t>
            </a:r>
          </a:p>
          <a:p>
            <a:pPr marL="0" indent="0" algn="ctr">
              <a:buNone/>
            </a:pPr>
            <a:r>
              <a:rPr lang="el-GR" sz="4000" b="1" dirty="0"/>
              <a:t>«Δεσμοί Καρδιάς συνεχίστε!!» </a:t>
            </a:r>
            <a:endParaRPr lang="en-US" sz="4000" b="1" dirty="0"/>
          </a:p>
        </p:txBody>
      </p:sp>
    </p:spTree>
    <p:extLst>
      <p:ext uri="{BB962C8B-B14F-4D97-AF65-F5344CB8AC3E}">
        <p14:creationId xmlns:p14="http://schemas.microsoft.com/office/powerpoint/2010/main" val="1009309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B3B2-BE37-4CA3-AAFB-0824B60915B4}"/>
              </a:ext>
            </a:extLst>
          </p:cNvPr>
          <p:cNvSpPr>
            <a:spLocks noGrp="1"/>
          </p:cNvSpPr>
          <p:nvPr>
            <p:ph type="title"/>
          </p:nvPr>
        </p:nvSpPr>
        <p:spPr/>
        <p:txBody>
          <a:bodyPr/>
          <a:lstStyle/>
          <a:p>
            <a:pPr algn="ctr"/>
            <a:r>
              <a:rPr lang="en-US" b="1" dirty="0">
                <a:latin typeface="+mn-lt"/>
              </a:rPr>
              <a:t>“</a:t>
            </a:r>
            <a:r>
              <a:rPr lang="el-GR" b="1" dirty="0">
                <a:latin typeface="+mn-lt"/>
              </a:rPr>
              <a:t>Δεσμοί Καρδιάς</a:t>
            </a:r>
            <a:r>
              <a:rPr lang="en-US" b="1" dirty="0">
                <a:latin typeface="+mn-lt"/>
              </a:rPr>
              <a:t>”</a:t>
            </a:r>
            <a:r>
              <a:rPr lang="el-GR" b="1" dirty="0">
                <a:latin typeface="+mn-lt"/>
              </a:rPr>
              <a:t> Υποψήφιοι Θετοί και Ανάδοχοι Γονείς </a:t>
            </a:r>
            <a:r>
              <a:rPr lang="el-GR" b="1" dirty="0" err="1">
                <a:latin typeface="+mn-lt"/>
              </a:rPr>
              <a:t>Ν.Εύβοιας</a:t>
            </a:r>
            <a:endParaRPr lang="en-US" b="1" dirty="0">
              <a:latin typeface="+mn-lt"/>
            </a:endParaRPr>
          </a:p>
        </p:txBody>
      </p:sp>
      <p:sp>
        <p:nvSpPr>
          <p:cNvPr id="3" name="Content Placeholder 2">
            <a:extLst>
              <a:ext uri="{FF2B5EF4-FFF2-40B4-BE49-F238E27FC236}">
                <a16:creationId xmlns:a16="http://schemas.microsoft.com/office/drawing/2014/main" id="{8BD4A013-12EF-40D6-8F9C-84520EE49F43}"/>
              </a:ext>
            </a:extLst>
          </p:cNvPr>
          <p:cNvSpPr>
            <a:spLocks noGrp="1"/>
          </p:cNvSpPr>
          <p:nvPr>
            <p:ph idx="1"/>
          </p:nvPr>
        </p:nvSpPr>
        <p:spPr/>
        <p:txBody>
          <a:bodyPr>
            <a:normAutofit/>
          </a:bodyPr>
          <a:lstStyle/>
          <a:p>
            <a:pPr>
              <a:buClr>
                <a:srgbClr val="C00000"/>
              </a:buClr>
              <a:buFont typeface="Wingdings" panose="05000000000000000000" pitchFamily="2" charset="2"/>
              <a:buChar char="q"/>
            </a:pPr>
            <a:r>
              <a:rPr lang="el-GR" dirty="0"/>
              <a:t>  Η ομάδα δημιουργήθηκε τον Ιανουάριο του 2020 </a:t>
            </a:r>
          </a:p>
          <a:p>
            <a:pPr>
              <a:buClr>
                <a:srgbClr val="C00000"/>
              </a:buClr>
              <a:buFont typeface="Wingdings" panose="05000000000000000000" pitchFamily="2" charset="2"/>
              <a:buChar char="q"/>
            </a:pPr>
            <a:r>
              <a:rPr lang="el-GR" dirty="0"/>
              <a:t>  Από τους πρώτους υποψήφιους θετούς γονείς που είχαν ολοκληρώσει ή ολοκλήρωναν την κοινωνική έρευνα καταλληλότητας και την κοινωνική λειτουργό μας</a:t>
            </a:r>
          </a:p>
          <a:p>
            <a:pPr>
              <a:buClr>
                <a:srgbClr val="C00000"/>
              </a:buClr>
              <a:buFont typeface="Wingdings" panose="05000000000000000000" pitchFamily="2" charset="2"/>
              <a:buChar char="q"/>
            </a:pPr>
            <a:r>
              <a:rPr lang="el-GR" dirty="0"/>
              <a:t>  Τα μέλη αυτά παραμένουν να είναι μέχρι και σήμερα ο πυρήνας της ομάδας </a:t>
            </a:r>
          </a:p>
          <a:p>
            <a:pPr>
              <a:buClr>
                <a:srgbClr val="C00000"/>
              </a:buClr>
              <a:buFont typeface="Wingdings" panose="05000000000000000000" pitchFamily="2" charset="2"/>
              <a:buChar char="q"/>
            </a:pPr>
            <a:r>
              <a:rPr lang="el-GR" dirty="0"/>
              <a:t>  Η ομάδα διατηρεί μια συστηματική επαφή ενώ ταυτόχρονα συνδέεται και με άλλους (υποψήφιους) θετούς και ανάδοχους γονείς οι οποίοι έχουν πιο περιφερειακή σχέση με την ομάδα</a:t>
            </a:r>
          </a:p>
          <a:p>
            <a:pPr>
              <a:buClr>
                <a:srgbClr val="C00000"/>
              </a:buClr>
              <a:buFont typeface="Wingdings" panose="05000000000000000000" pitchFamily="2" charset="2"/>
              <a:buChar char="q"/>
            </a:pPr>
            <a:r>
              <a:rPr lang="el-GR" dirty="0"/>
              <a:t> Οι «Δεσμοί Καρδιάς» έχουν περισσότερο τα χαρακτηριστικά μιας κοινότητας παρά μιας «κλειστής» ομάδας. Είναι μια κοινότητα ανθρώπων που η ζωή τους και η ταυτότητα τους επηρεάζεται και διαμορφώνεται με κάποιον τρόπο από την υιοθεσία και την αναδοχή. </a:t>
            </a:r>
          </a:p>
          <a:p>
            <a:endParaRPr lang="en-US" dirty="0"/>
          </a:p>
        </p:txBody>
      </p:sp>
    </p:spTree>
    <p:extLst>
      <p:ext uri="{BB962C8B-B14F-4D97-AF65-F5344CB8AC3E}">
        <p14:creationId xmlns:p14="http://schemas.microsoft.com/office/powerpoint/2010/main" val="343799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CB04-6BEC-4FF8-91DF-6432B9A41747}"/>
              </a:ext>
            </a:extLst>
          </p:cNvPr>
          <p:cNvSpPr>
            <a:spLocks noGrp="1"/>
          </p:cNvSpPr>
          <p:nvPr>
            <p:ph type="title"/>
          </p:nvPr>
        </p:nvSpPr>
        <p:spPr>
          <a:xfrm>
            <a:off x="1097280" y="263529"/>
            <a:ext cx="10058400" cy="1552019"/>
          </a:xfrm>
        </p:spPr>
        <p:txBody>
          <a:bodyPr>
            <a:normAutofit/>
          </a:bodyPr>
          <a:lstStyle/>
          <a:p>
            <a:pPr algn="ctr"/>
            <a:r>
              <a:rPr lang="el-GR" b="1" dirty="0">
                <a:latin typeface="+mn-lt"/>
              </a:rPr>
              <a:t>Το πλαίσιο – Η πραγματικότητα στην οποία δημιουργήθηκε η ομάδα </a:t>
            </a:r>
            <a:endParaRPr lang="en-US" b="1" dirty="0">
              <a:latin typeface="+mn-lt"/>
            </a:endParaRPr>
          </a:p>
        </p:txBody>
      </p:sp>
      <p:sp>
        <p:nvSpPr>
          <p:cNvPr id="3" name="Content Placeholder 2">
            <a:extLst>
              <a:ext uri="{FF2B5EF4-FFF2-40B4-BE49-F238E27FC236}">
                <a16:creationId xmlns:a16="http://schemas.microsoft.com/office/drawing/2014/main" id="{F816D33E-EB86-4568-9498-A049739B12A9}"/>
              </a:ext>
            </a:extLst>
          </p:cNvPr>
          <p:cNvSpPr>
            <a:spLocks noGrp="1"/>
          </p:cNvSpPr>
          <p:nvPr>
            <p:ph idx="1"/>
          </p:nvPr>
        </p:nvSpPr>
        <p:spPr>
          <a:xfrm>
            <a:off x="1097280" y="2001078"/>
            <a:ext cx="10058400" cy="4253947"/>
          </a:xfrm>
        </p:spPr>
        <p:txBody>
          <a:bodyPr/>
          <a:lstStyle/>
          <a:p>
            <a:pPr marL="457200" indent="-457200">
              <a:buFont typeface="+mj-lt"/>
              <a:buAutoNum type="arabicPeriod"/>
            </a:pPr>
            <a:r>
              <a:rPr lang="el-GR" dirty="0"/>
              <a:t>Προώθηση – οργάνωση των θεσμών αναδοχής και υιοθεσίας μέσω του Ν.4538/18 </a:t>
            </a:r>
          </a:p>
          <a:p>
            <a:pPr marL="457200" indent="-457200">
              <a:buFont typeface="+mj-lt"/>
              <a:buAutoNum type="arabicPeriod"/>
            </a:pPr>
            <a:r>
              <a:rPr lang="el-GR" dirty="0"/>
              <a:t>Χρόνιος ιδρυματισμός των παιδιών που απομακρύνονται από το βιολογικό τους περιβάλλον λόγω κακοποίησης, παραμέλησης και εγκατάλειψης , ένα κοινωνικό φαινόμενο για το οποίο ωστόσο υπάρχει άγνοια τόσο στην ευρύτερη κοινωνία  όσο και (αναπόφευκτα) μεταξύ των υποψηφίων θετών &amp; ανάδοχων γονέων. </a:t>
            </a:r>
          </a:p>
          <a:p>
            <a:pPr marL="457200" indent="-457200">
              <a:buFont typeface="+mj-lt"/>
              <a:buAutoNum type="arabicPeriod"/>
            </a:pPr>
            <a:r>
              <a:rPr lang="el-GR" dirty="0"/>
              <a:t>Η </a:t>
            </a:r>
            <a:r>
              <a:rPr lang="el-GR" dirty="0" err="1"/>
              <a:t>στιγματιστική</a:t>
            </a:r>
            <a:r>
              <a:rPr lang="el-GR" dirty="0"/>
              <a:t> και στερεοτυπική αντίληψη της ταυτότητας του υποψήφιου θετού γονιού από το σύστημα παιδικής προστασίας. Παθολογικοποίηση της υπογονιμότητας, αποκλεισμός των υποψήφιων θετών/ανάδοχων γονιών από τους θεματοφύλακες του «παιδοκεντρικού» χαρακτήρα των προγραμμάτων υιοθεσίας/αναδοχής και –παραδόξως- από την έννοια του βέλτιστου συμφέροντος του παιδιού</a:t>
            </a:r>
          </a:p>
          <a:p>
            <a:pPr marL="457200" indent="-457200">
              <a:buFont typeface="+mj-lt"/>
              <a:buAutoNum type="arabicPeriod"/>
            </a:pPr>
            <a:r>
              <a:rPr lang="el-GR" dirty="0"/>
              <a:t>Κοινωνικές Υπηρεσίες χωρίς την απαραίτητη πολιτική, διοικητική και υπηρεσιακή υποστήριξη</a:t>
            </a:r>
          </a:p>
          <a:p>
            <a:pPr marL="0" indent="0">
              <a:buNone/>
            </a:pPr>
            <a:endParaRPr lang="el-GR" dirty="0"/>
          </a:p>
        </p:txBody>
      </p:sp>
    </p:spTree>
    <p:extLst>
      <p:ext uri="{BB962C8B-B14F-4D97-AF65-F5344CB8AC3E}">
        <p14:creationId xmlns:p14="http://schemas.microsoft.com/office/powerpoint/2010/main" val="3458427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B727-E52B-0748-76A0-607A0C28A3EB}"/>
              </a:ext>
            </a:extLst>
          </p:cNvPr>
          <p:cNvSpPr>
            <a:spLocks noGrp="1"/>
          </p:cNvSpPr>
          <p:nvPr>
            <p:ph type="title"/>
          </p:nvPr>
        </p:nvSpPr>
        <p:spPr/>
        <p:txBody>
          <a:bodyPr/>
          <a:lstStyle/>
          <a:p>
            <a:r>
              <a:rPr lang="el-GR" sz="4800" b="1" cap="none" dirty="0">
                <a:latin typeface="+mn-lt"/>
                <a:cs typeface="Cavolini" panose="03000502040302020204" pitchFamily="66" charset="0"/>
              </a:rPr>
              <a:t>Η οργάνωση της </a:t>
            </a:r>
            <a:r>
              <a:rPr lang="el-GR" sz="4800" b="1" cap="none" dirty="0" err="1">
                <a:latin typeface="+mn-lt"/>
                <a:cs typeface="Cavolini" panose="03000502040302020204" pitchFamily="66" charset="0"/>
              </a:rPr>
              <a:t>τεκνοθεσίας</a:t>
            </a:r>
            <a:r>
              <a:rPr lang="el-GR" sz="4800" b="1" cap="none" dirty="0">
                <a:latin typeface="+mn-lt"/>
                <a:cs typeface="Cavolini" panose="03000502040302020204" pitchFamily="66" charset="0"/>
              </a:rPr>
              <a:t> και της αναδοχής πριν το 2018</a:t>
            </a:r>
            <a:endParaRPr lang="en-US" dirty="0">
              <a:latin typeface="+mn-lt"/>
            </a:endParaRPr>
          </a:p>
        </p:txBody>
      </p:sp>
      <p:sp>
        <p:nvSpPr>
          <p:cNvPr id="3" name="Content Placeholder 2">
            <a:extLst>
              <a:ext uri="{FF2B5EF4-FFF2-40B4-BE49-F238E27FC236}">
                <a16:creationId xmlns:a16="http://schemas.microsoft.com/office/drawing/2014/main" id="{73F4B52F-52CC-4029-D0A6-A1EAAD69D1CE}"/>
              </a:ext>
            </a:extLst>
          </p:cNvPr>
          <p:cNvSpPr>
            <a:spLocks noGrp="1"/>
          </p:cNvSpPr>
          <p:nvPr>
            <p:ph idx="1"/>
          </p:nvPr>
        </p:nvSpPr>
        <p:spPr>
          <a:xfrm>
            <a:off x="636103" y="2108201"/>
            <a:ext cx="11052313" cy="4093816"/>
          </a:xfrm>
        </p:spPr>
        <p:txBody>
          <a:bodyPr>
            <a:normAutofit/>
          </a:bodyPr>
          <a:lstStyle/>
          <a:p>
            <a:pPr>
              <a:buFont typeface="Wingdings" panose="05000000000000000000" pitchFamily="2" charset="2"/>
              <a:buChar char="Ø"/>
            </a:pPr>
            <a:r>
              <a:rPr lang="el-GR" sz="2000" dirty="0">
                <a:cs typeface="Cavolini" panose="03000502040302020204" pitchFamily="66" charset="0"/>
              </a:rPr>
              <a:t>Προγράμματα </a:t>
            </a:r>
            <a:r>
              <a:rPr lang="el-GR" sz="2000" dirty="0" err="1">
                <a:cs typeface="Cavolini" panose="03000502040302020204" pitchFamily="66" charset="0"/>
              </a:rPr>
              <a:t>τεκνοθεσίας</a:t>
            </a:r>
            <a:r>
              <a:rPr lang="el-GR" sz="2000" dirty="0">
                <a:cs typeface="Cavolini" panose="03000502040302020204" pitchFamily="66" charset="0"/>
              </a:rPr>
              <a:t>/αναδοχής εφάρμοζαν ελάχιστες μονάδες παιδικής προστασίας στη χώρα μας και κάποιες από αυτές αποσπασματικά. </a:t>
            </a:r>
          </a:p>
          <a:p>
            <a:pPr>
              <a:buFont typeface="Wingdings" panose="05000000000000000000" pitchFamily="2" charset="2"/>
              <a:buChar char="Ø"/>
            </a:pPr>
            <a:r>
              <a:rPr lang="el-GR" sz="2000" dirty="0">
                <a:cs typeface="Cavolini" panose="03000502040302020204" pitchFamily="66" charset="0"/>
              </a:rPr>
              <a:t>Δεν προβλεπόταν σε καμία από τις δομές αυτές να υπάρχει ένα ατομικό σχέδιο για το κάθε παιδί που να αφορά την οικογενειακή του αποκατάσταση. </a:t>
            </a:r>
          </a:p>
          <a:p>
            <a:pPr>
              <a:buFont typeface="Wingdings" panose="05000000000000000000" pitchFamily="2" charset="2"/>
              <a:buChar char="Ø"/>
            </a:pPr>
            <a:r>
              <a:rPr lang="el-GR" sz="2000" dirty="0">
                <a:cs typeface="Cavolini" panose="03000502040302020204" pitchFamily="66" charset="0"/>
              </a:rPr>
              <a:t>Τα ζευγάρια ή τα άτομα που ήθελαν να </a:t>
            </a:r>
            <a:r>
              <a:rPr lang="el-GR" sz="2000" dirty="0" err="1">
                <a:cs typeface="Cavolini" panose="03000502040302020204" pitchFamily="66" charset="0"/>
              </a:rPr>
              <a:t>τεκνοθετήσουν</a:t>
            </a:r>
            <a:r>
              <a:rPr lang="el-GR" sz="2000" dirty="0">
                <a:cs typeface="Cavolini" panose="03000502040302020204" pitchFamily="66" charset="0"/>
              </a:rPr>
              <a:t> ένα παιδί ή να γίνουν ανάδοχοι έπρεπε να έρθουν σε επαφή με το κάθε ένα ίδρυμα ξεχωριστά και να κάνουν αίτηση χωρίς να μπορούν να γνωρίζουν την πορεία της αίτησης τους και αν είχαν ελπίδα να πάρουν παιδί από το συγκεκριμένο ίδρυμα.</a:t>
            </a:r>
            <a:r>
              <a:rPr lang="en-US" sz="2000" dirty="0">
                <a:cs typeface="Cavolini" panose="03000502040302020204" pitchFamily="66" charset="0"/>
              </a:rPr>
              <a:t> </a:t>
            </a:r>
          </a:p>
          <a:p>
            <a:pPr>
              <a:buFont typeface="Wingdings" panose="05000000000000000000" pitchFamily="2" charset="2"/>
              <a:buChar char="Ø"/>
            </a:pPr>
            <a:r>
              <a:rPr lang="el-GR" sz="2000" dirty="0">
                <a:cs typeface="Cavolini" panose="03000502040302020204" pitchFamily="66" charset="0"/>
              </a:rPr>
              <a:t> Το κάθε ίδρυμα είχε τον πλήρη έλεγχο στην επιλογή των υποψήφιων ανάδοχων/θετών ζευγαριών με αποτέλεσμα να υπάρχει τεράστιο περιθώριο αυθαιρεσίας. </a:t>
            </a:r>
          </a:p>
          <a:p>
            <a:endParaRPr lang="en-US" dirty="0"/>
          </a:p>
        </p:txBody>
      </p:sp>
    </p:spTree>
    <p:extLst>
      <p:ext uri="{BB962C8B-B14F-4D97-AF65-F5344CB8AC3E}">
        <p14:creationId xmlns:p14="http://schemas.microsoft.com/office/powerpoint/2010/main" val="1977656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E4764-4359-72CB-0931-485C50570631}"/>
              </a:ext>
            </a:extLst>
          </p:cNvPr>
          <p:cNvSpPr>
            <a:spLocks noGrp="1"/>
          </p:cNvSpPr>
          <p:nvPr>
            <p:ph type="title"/>
          </p:nvPr>
        </p:nvSpPr>
        <p:spPr/>
        <p:txBody>
          <a:bodyPr>
            <a:normAutofit/>
          </a:bodyPr>
          <a:lstStyle/>
          <a:p>
            <a:r>
              <a:rPr lang="el-GR" sz="3600" b="1" cap="none" dirty="0">
                <a:latin typeface="+mn-lt"/>
                <a:cs typeface="Cavolini" panose="03000502040302020204" pitchFamily="66" charset="0"/>
              </a:rPr>
              <a:t>Οι επιπτώσεις της ανυπαρξίας εναλλακτικών μορφών φροντίδας στο πεδίο της παιδικής προστασίας (1/2)</a:t>
            </a:r>
            <a:endParaRPr lang="en-US" sz="3600" dirty="0">
              <a:latin typeface="+mn-lt"/>
            </a:endParaRPr>
          </a:p>
        </p:txBody>
      </p:sp>
      <p:sp>
        <p:nvSpPr>
          <p:cNvPr id="3" name="Content Placeholder 2">
            <a:extLst>
              <a:ext uri="{FF2B5EF4-FFF2-40B4-BE49-F238E27FC236}">
                <a16:creationId xmlns:a16="http://schemas.microsoft.com/office/drawing/2014/main" id="{54CD4774-D931-E592-C546-9F01D65A4D80}"/>
              </a:ext>
            </a:extLst>
          </p:cNvPr>
          <p:cNvSpPr>
            <a:spLocks noGrp="1"/>
          </p:cNvSpPr>
          <p:nvPr>
            <p:ph idx="1"/>
          </p:nvPr>
        </p:nvSpPr>
        <p:spPr>
          <a:xfrm>
            <a:off x="596347" y="2108201"/>
            <a:ext cx="11039061" cy="4080564"/>
          </a:xfrm>
        </p:spPr>
        <p:txBody>
          <a:bodyPr>
            <a:normAutofit fontScale="85000" lnSpcReduction="10000"/>
          </a:bodyPr>
          <a:lstStyle/>
          <a:p>
            <a:pPr>
              <a:lnSpc>
                <a:spcPct val="120000"/>
              </a:lnSpc>
              <a:buFont typeface="Wingdings" panose="05000000000000000000" pitchFamily="2" charset="2"/>
              <a:buChar char="Ø"/>
            </a:pPr>
            <a:r>
              <a:rPr lang="el-GR" sz="2000" dirty="0">
                <a:cs typeface="Cavolini" panose="03000502040302020204" pitchFamily="66" charset="0"/>
              </a:rPr>
              <a:t>Οι κοινωνικοί λειτουργοί που διερευνούν τις συνθήκες διαβίωσης των παιδιών στο οικογενειακό τους περιβάλλον </a:t>
            </a:r>
            <a:r>
              <a:rPr lang="el-GR" sz="2000" b="1" dirty="0">
                <a:cs typeface="Cavolini" panose="03000502040302020204" pitchFamily="66" charset="0"/>
              </a:rPr>
              <a:t>αποθαρρύνονται να προτείνουν την απομάκρυνση των παιδιών</a:t>
            </a:r>
            <a:r>
              <a:rPr lang="el-GR" sz="2000" dirty="0">
                <a:cs typeface="Cavolini" panose="03000502040302020204" pitchFamily="66" charset="0"/>
              </a:rPr>
              <a:t> λόγω της απουσίας προγραμμάτων αναδοχής, γνωρίζοντας ότι η βιολογική οικογένεια δεν θα πάρει την απαραίτητη στήριξη και έτσι υπάρχουν μεγάλες πιθανότητες για τον μόνιμο ιδρυματισμό των παιδιών με όλες τις αρνητικές συνέπειες για τα ίδια. Ωστόσο όταν παρατείνεται η παραμονή των παιδιών σε κακοποιητικά /</a:t>
            </a:r>
            <a:r>
              <a:rPr lang="el-GR" sz="2000" dirty="0" err="1">
                <a:cs typeface="Cavolini" panose="03000502040302020204" pitchFamily="66" charset="0"/>
              </a:rPr>
              <a:t>παραμελητικά</a:t>
            </a:r>
            <a:r>
              <a:rPr lang="el-GR" sz="2000" dirty="0">
                <a:cs typeface="Cavolini" panose="03000502040302020204" pitchFamily="66" charset="0"/>
              </a:rPr>
              <a:t> περιβάλλοντα έχει ανυπολόγιστες επιπτώσεις στο κάθε παιδί και το εκθέτει σε ρίσκο. </a:t>
            </a:r>
          </a:p>
          <a:p>
            <a:pPr>
              <a:lnSpc>
                <a:spcPct val="120000"/>
              </a:lnSpc>
              <a:buFont typeface="Wingdings" panose="05000000000000000000" pitchFamily="2" charset="2"/>
              <a:buChar char="Ø"/>
            </a:pPr>
            <a:r>
              <a:rPr lang="el-GR" sz="2000" dirty="0">
                <a:cs typeface="Cavolini" panose="03000502040302020204" pitchFamily="66" charset="0"/>
              </a:rPr>
              <a:t> Πολλά παιδιά μετά την απομάκρυνση από τις οικογένειές τους </a:t>
            </a:r>
            <a:r>
              <a:rPr lang="el-GR" sz="2000" b="1" dirty="0">
                <a:cs typeface="Cavolini" panose="03000502040302020204" pitchFamily="66" charset="0"/>
              </a:rPr>
              <a:t>έμεναν για πολλά χρόνια στο ίδρυμα ,συχνά μέχρι την ενηλικίωσή τους </a:t>
            </a:r>
            <a:r>
              <a:rPr lang="el-GR" sz="2000" dirty="0">
                <a:cs typeface="Cavolini" panose="03000502040302020204" pitchFamily="66" charset="0"/>
              </a:rPr>
              <a:t>και </a:t>
            </a:r>
            <a:r>
              <a:rPr lang="el-GR" sz="2000" b="1" dirty="0">
                <a:cs typeface="Cavolini" panose="03000502040302020204" pitchFamily="66" charset="0"/>
              </a:rPr>
              <a:t>με αποδυναμωμένους τους δεσμούς τους </a:t>
            </a:r>
            <a:r>
              <a:rPr lang="el-GR" sz="2000" dirty="0">
                <a:cs typeface="Cavolini" panose="03000502040302020204" pitchFamily="66" charset="0"/>
              </a:rPr>
              <a:t>με το ευρύτερο οικογενειακό περιβάλλον τους, την επαφή και την σχέση με τον τόπο τους αφού συχνά χρειαζόταν να τοποθετηθούν σε ιδρύματα γεωγραφικά πολύ πιο μακριά από τον τόπο γέννησης /κατοικίας τους. </a:t>
            </a:r>
          </a:p>
          <a:p>
            <a:pPr>
              <a:lnSpc>
                <a:spcPct val="120000"/>
              </a:lnSpc>
              <a:buFont typeface="Wingdings" panose="05000000000000000000" pitchFamily="2" charset="2"/>
              <a:buChar char="Ø"/>
            </a:pPr>
            <a:r>
              <a:rPr lang="el-GR" sz="2000" dirty="0">
                <a:cs typeface="Cavolini" panose="03000502040302020204" pitchFamily="66" charset="0"/>
              </a:rPr>
              <a:t>Με εξαίρεση ίσως τις σοβαρές ιατρικές ανάγκες του κάθε παιδιού, </a:t>
            </a:r>
            <a:r>
              <a:rPr lang="el-GR" sz="2000" b="1" dirty="0">
                <a:cs typeface="Cavolini" panose="03000502040302020204" pitchFamily="66" charset="0"/>
              </a:rPr>
              <a:t>τα ιδρύματα δεν κάλυπταν ολιστικά τις ανάγκες τους και κυρίως αυτές που είχαν να κάνουν με τη διατήρηση των συγγενικών ή άλλων δεσμών/σχέσεων </a:t>
            </a:r>
            <a:r>
              <a:rPr lang="el-GR" sz="2000" dirty="0">
                <a:cs typeface="Cavolini" panose="03000502040302020204" pitchFamily="66" charset="0"/>
              </a:rPr>
              <a:t>και την επαφή τους με τις κοινότητες στις οποίες ανήκαν.</a:t>
            </a:r>
          </a:p>
          <a:p>
            <a:endParaRPr lang="en-US" dirty="0"/>
          </a:p>
        </p:txBody>
      </p:sp>
    </p:spTree>
    <p:extLst>
      <p:ext uri="{BB962C8B-B14F-4D97-AF65-F5344CB8AC3E}">
        <p14:creationId xmlns:p14="http://schemas.microsoft.com/office/powerpoint/2010/main" val="812966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5F89F-F172-0D5F-B6BD-B377E4D01492}"/>
              </a:ext>
            </a:extLst>
          </p:cNvPr>
          <p:cNvSpPr>
            <a:spLocks noGrp="1"/>
          </p:cNvSpPr>
          <p:nvPr>
            <p:ph type="title"/>
          </p:nvPr>
        </p:nvSpPr>
        <p:spPr/>
        <p:txBody>
          <a:bodyPr>
            <a:noAutofit/>
          </a:bodyPr>
          <a:lstStyle/>
          <a:p>
            <a:r>
              <a:rPr lang="el-GR" sz="3600" b="1" cap="none" dirty="0">
                <a:latin typeface="+mn-lt"/>
                <a:cs typeface="Cavolini" panose="03000502040302020204" pitchFamily="66" charset="0"/>
              </a:rPr>
              <a:t>Οι επιπτώσεις της ανυπαρξίας εναλλακτικών μορφών φροντίδας στο πεδίο της παιδικής προστασίας (</a:t>
            </a:r>
            <a:r>
              <a:rPr lang="en-US" sz="3600" b="1" cap="none" dirty="0">
                <a:latin typeface="+mn-lt"/>
                <a:cs typeface="Cavolini" panose="03000502040302020204" pitchFamily="66" charset="0"/>
              </a:rPr>
              <a:t>2</a:t>
            </a:r>
            <a:r>
              <a:rPr lang="el-GR" sz="3600" b="1" cap="none" dirty="0">
                <a:latin typeface="+mn-lt"/>
                <a:cs typeface="Cavolini" panose="03000502040302020204" pitchFamily="66" charset="0"/>
              </a:rPr>
              <a:t>/2)</a:t>
            </a:r>
            <a:endParaRPr lang="en-US" sz="3600" dirty="0"/>
          </a:p>
        </p:txBody>
      </p:sp>
      <p:sp>
        <p:nvSpPr>
          <p:cNvPr id="3" name="Content Placeholder 2">
            <a:extLst>
              <a:ext uri="{FF2B5EF4-FFF2-40B4-BE49-F238E27FC236}">
                <a16:creationId xmlns:a16="http://schemas.microsoft.com/office/drawing/2014/main" id="{99D58F20-2680-C0AD-5261-78B966BA6B4A}"/>
              </a:ext>
            </a:extLst>
          </p:cNvPr>
          <p:cNvSpPr>
            <a:spLocks noGrp="1"/>
          </p:cNvSpPr>
          <p:nvPr>
            <p:ph idx="1"/>
          </p:nvPr>
        </p:nvSpPr>
        <p:spPr>
          <a:xfrm>
            <a:off x="768626" y="1948070"/>
            <a:ext cx="10827026" cy="4346713"/>
          </a:xfrm>
        </p:spPr>
        <p:txBody>
          <a:bodyPr>
            <a:normAutofit fontScale="92500" lnSpcReduction="20000"/>
          </a:bodyPr>
          <a:lstStyle/>
          <a:p>
            <a:pPr>
              <a:lnSpc>
                <a:spcPct val="100000"/>
              </a:lnSpc>
              <a:buFont typeface="Wingdings" panose="05000000000000000000" pitchFamily="2" charset="2"/>
              <a:buChar char="Ø"/>
            </a:pPr>
            <a:r>
              <a:rPr lang="el-GR" sz="2000" dirty="0">
                <a:cs typeface="Cavolini" panose="03000502040302020204" pitchFamily="66" charset="0"/>
              </a:rPr>
              <a:t>Τα ζευγάρια και τα άτομα που ήθελαν να </a:t>
            </a:r>
            <a:r>
              <a:rPr lang="el-GR" sz="2000" dirty="0" err="1">
                <a:cs typeface="Cavolini" panose="03000502040302020204" pitchFamily="66" charset="0"/>
              </a:rPr>
              <a:t>τεκνοθετήσουν</a:t>
            </a:r>
            <a:r>
              <a:rPr lang="el-GR" sz="2000" dirty="0">
                <a:cs typeface="Cavolini" panose="03000502040302020204" pitchFamily="66" charset="0"/>
              </a:rPr>
              <a:t> ένα παιδί χρειαζόταν να περιμένουν για 4-10 χρόνια μέχρι να μάθουν κάποιο νεότερο για την αίτησή τους. Πολλοί εγκατέλειπαν ή </a:t>
            </a:r>
            <a:r>
              <a:rPr lang="el-GR" sz="2000" b="1" dirty="0">
                <a:cs typeface="Cavolini" panose="03000502040302020204" pitchFamily="66" charset="0"/>
              </a:rPr>
              <a:t>στην απόγνωσή τους  στρεφόντουσαν στην ιδιωτική τεκνοθεσία και σε ανθρώπους (δικηγόρους, γιατρούς) που εμπλέκονταν στην εμπορία βρεφών</a:t>
            </a:r>
            <a:r>
              <a:rPr lang="el-GR" sz="2000" dirty="0">
                <a:cs typeface="Cavolini" panose="03000502040302020204" pitchFamily="66" charset="0"/>
              </a:rPr>
              <a:t>.</a:t>
            </a:r>
          </a:p>
          <a:p>
            <a:pPr>
              <a:lnSpc>
                <a:spcPct val="100000"/>
              </a:lnSpc>
              <a:buFont typeface="Wingdings" panose="05000000000000000000" pitchFamily="2" charset="2"/>
              <a:buChar char="Ø"/>
            </a:pPr>
            <a:r>
              <a:rPr lang="el-GR" sz="2000" dirty="0">
                <a:cs typeface="Cavolini" panose="03000502040302020204" pitchFamily="66" charset="0"/>
              </a:rPr>
              <a:t>Η χρόνια καθυστέρηση και κυρίως το γεγονός ότι υπήρχε έντονη αβεβαιότητα στα ζευγάρια όσον αφορά την εξέλιξη της αίτησής τους, </a:t>
            </a:r>
            <a:r>
              <a:rPr lang="el-GR" sz="2000" b="1" dirty="0">
                <a:cs typeface="Cavolini" panose="03000502040302020204" pitchFamily="66" charset="0"/>
              </a:rPr>
              <a:t>παρεμπόδιζε την δυνατότητά τους για οικογενειακό προγραμματισμό </a:t>
            </a:r>
            <a:r>
              <a:rPr lang="el-GR" sz="2000" dirty="0">
                <a:cs typeface="Cavolini" panose="03000502040302020204" pitchFamily="66" charset="0"/>
              </a:rPr>
              <a:t>και να εξετάσουν άλλες πιθανές εναλλακτικές συμπεριλαμβανομένης και της απόφασης να προχωρήσουν τη ζωή τους χωρίς παιδιά. </a:t>
            </a:r>
          </a:p>
          <a:p>
            <a:pPr>
              <a:lnSpc>
                <a:spcPct val="100000"/>
              </a:lnSpc>
              <a:buFont typeface="Wingdings" panose="05000000000000000000" pitchFamily="2" charset="2"/>
              <a:buChar char="Ø"/>
            </a:pPr>
            <a:r>
              <a:rPr lang="el-GR" sz="2000" b="1" dirty="0">
                <a:cs typeface="Cavolini" panose="03000502040302020204" pitchFamily="66" charset="0"/>
              </a:rPr>
              <a:t>Η ιδρυματική φροντίδα των παιδιών παρέμεινε στην κουλτούρα και στην συνείδηση του μέσου Έλληνα ως μια καλή λύση </a:t>
            </a:r>
            <a:r>
              <a:rPr lang="el-GR" sz="2000" dirty="0">
                <a:cs typeface="Cavolini" panose="03000502040302020204" pitchFamily="66" charset="0"/>
              </a:rPr>
              <a:t>για την φροντίδα των εγκαταλελειμμένων παιδιών ή των παιδιών που χρειάζεται να απομακρυνθούν από το σπίτι τους.</a:t>
            </a:r>
          </a:p>
          <a:p>
            <a:pPr>
              <a:lnSpc>
                <a:spcPct val="100000"/>
              </a:lnSpc>
              <a:buFont typeface="Wingdings" panose="05000000000000000000" pitchFamily="2" charset="2"/>
              <a:buChar char="Ø"/>
            </a:pPr>
            <a:r>
              <a:rPr lang="el-GR" sz="2000" b="1" dirty="0">
                <a:cs typeface="Cavolini" panose="03000502040302020204" pitchFamily="66" charset="0"/>
              </a:rPr>
              <a:t>Οι πόροι του κράτους και των δωρεών κατευθύνονται στην στήριξη της ιδρυματικής φροντίδας </a:t>
            </a:r>
            <a:r>
              <a:rPr lang="el-GR" sz="2000" dirty="0">
                <a:cs typeface="Cavolini" panose="03000502040302020204" pitchFamily="66" charset="0"/>
              </a:rPr>
              <a:t>αντί να ενισχύεται η αναδοχή. </a:t>
            </a:r>
          </a:p>
          <a:p>
            <a:pPr>
              <a:lnSpc>
                <a:spcPct val="100000"/>
              </a:lnSpc>
              <a:buFont typeface="Wingdings" panose="05000000000000000000" pitchFamily="2" charset="2"/>
              <a:buChar char="Ø"/>
            </a:pPr>
            <a:r>
              <a:rPr lang="el-GR" sz="2000" dirty="0">
                <a:cs typeface="Cavolini" panose="03000502040302020204" pitchFamily="66" charset="0"/>
              </a:rPr>
              <a:t>Η αναδοχή και τα οφέλη της είναι </a:t>
            </a:r>
            <a:r>
              <a:rPr lang="el-GR" sz="2000" b="1" dirty="0">
                <a:cs typeface="Cavolini" panose="03000502040302020204" pitchFamily="66" charset="0"/>
              </a:rPr>
              <a:t>άγνωστα στην ευρύτερη κοινωνία </a:t>
            </a:r>
            <a:r>
              <a:rPr lang="el-GR" sz="2000" dirty="0">
                <a:cs typeface="Cavolini" panose="03000502040302020204" pitchFamily="66" charset="0"/>
              </a:rPr>
              <a:t>και έτσι δεν υπάρχουν πολλοί υποψήφιοι ανάδοχοι γονείς</a:t>
            </a:r>
          </a:p>
          <a:p>
            <a:endParaRPr lang="en-US" dirty="0"/>
          </a:p>
        </p:txBody>
      </p:sp>
    </p:spTree>
    <p:extLst>
      <p:ext uri="{BB962C8B-B14F-4D97-AF65-F5344CB8AC3E}">
        <p14:creationId xmlns:p14="http://schemas.microsoft.com/office/powerpoint/2010/main" val="3749200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C0A5-BB52-4A05-AAC3-67C5D39B7535}"/>
              </a:ext>
            </a:extLst>
          </p:cNvPr>
          <p:cNvSpPr>
            <a:spLocks noGrp="1"/>
          </p:cNvSpPr>
          <p:nvPr>
            <p:ph type="title"/>
          </p:nvPr>
        </p:nvSpPr>
        <p:spPr/>
        <p:txBody>
          <a:bodyPr>
            <a:normAutofit/>
          </a:bodyPr>
          <a:lstStyle/>
          <a:p>
            <a:pPr algn="ctr"/>
            <a:r>
              <a:rPr lang="el-GR" b="1" dirty="0">
                <a:latin typeface="+mn-lt"/>
              </a:rPr>
              <a:t>Η κριτική/ ριζοσπαστική θεωρία ως θεμέλιο της ομάδας «Δεσμοί Καρδιάς» </a:t>
            </a:r>
            <a:endParaRPr lang="en-US" b="1" dirty="0">
              <a:latin typeface="+mn-lt"/>
            </a:endParaRPr>
          </a:p>
        </p:txBody>
      </p:sp>
      <p:sp>
        <p:nvSpPr>
          <p:cNvPr id="3" name="Content Placeholder 2">
            <a:extLst>
              <a:ext uri="{FF2B5EF4-FFF2-40B4-BE49-F238E27FC236}">
                <a16:creationId xmlns:a16="http://schemas.microsoft.com/office/drawing/2014/main" id="{53325BC6-148A-44FF-ABF8-D3A368B79CA4}"/>
              </a:ext>
            </a:extLst>
          </p:cNvPr>
          <p:cNvSpPr>
            <a:spLocks noGrp="1"/>
          </p:cNvSpPr>
          <p:nvPr>
            <p:ph idx="1"/>
          </p:nvPr>
        </p:nvSpPr>
        <p:spPr/>
        <p:txBody>
          <a:bodyPr/>
          <a:lstStyle/>
          <a:p>
            <a:pPr marL="457200" indent="-457200">
              <a:buFont typeface="+mj-lt"/>
              <a:buAutoNum type="arabicPeriod"/>
            </a:pPr>
            <a:r>
              <a:rPr lang="el-GR" dirty="0"/>
              <a:t>Η κοινωνική εργασία δεν αρκεί να «εξυπηρετεί» αιτήματα αλλά και να προάγει κοινωνικές αλλαγές και την κοινωνική δικαιοσύνη</a:t>
            </a:r>
          </a:p>
          <a:p>
            <a:pPr marL="457200" indent="-457200">
              <a:buFont typeface="+mj-lt"/>
              <a:buAutoNum type="arabicPeriod"/>
            </a:pPr>
            <a:r>
              <a:rPr lang="el-GR" dirty="0"/>
              <a:t>Οι εξυπηρετούμενοι είναι οι εν δυνάμει σύμμαχοι μας για την προώθηση κοινωνικών αλλαγών</a:t>
            </a:r>
          </a:p>
          <a:p>
            <a:pPr marL="457200" indent="-457200">
              <a:buFont typeface="+mj-lt"/>
              <a:buAutoNum type="arabicPeriod"/>
            </a:pPr>
            <a:r>
              <a:rPr lang="el-GR" dirty="0"/>
              <a:t>Ενδυνάμωση </a:t>
            </a:r>
          </a:p>
          <a:p>
            <a:pPr marL="457200" indent="-457200">
              <a:buFont typeface="+mj-lt"/>
              <a:buAutoNum type="arabicPeriod"/>
            </a:pPr>
            <a:r>
              <a:rPr lang="el-GR" dirty="0" err="1"/>
              <a:t>Εργαλιοποίηση</a:t>
            </a:r>
            <a:r>
              <a:rPr lang="el-GR" dirty="0"/>
              <a:t>/αξιοποίηση των ανθρώπινων δικαιωμάτων</a:t>
            </a:r>
          </a:p>
          <a:p>
            <a:pPr marL="457200" indent="-457200">
              <a:buFont typeface="+mj-lt"/>
              <a:buAutoNum type="arabicPeriod"/>
            </a:pPr>
            <a:r>
              <a:rPr lang="el-GR" dirty="0"/>
              <a:t>Η ιδέα του ηθικού ακτιβισμού </a:t>
            </a:r>
          </a:p>
          <a:p>
            <a:pPr marL="457200" indent="-457200">
              <a:buFont typeface="+mj-lt"/>
              <a:buAutoNum type="arabicPeriod"/>
            </a:pPr>
            <a:endParaRPr lang="el-GR" dirty="0"/>
          </a:p>
          <a:p>
            <a:pPr marL="457200" indent="-457200">
              <a:buFont typeface="+mj-lt"/>
              <a:buAutoNum type="arabicPeriod"/>
            </a:pPr>
            <a:endParaRPr lang="en-US" dirty="0"/>
          </a:p>
        </p:txBody>
      </p:sp>
    </p:spTree>
    <p:extLst>
      <p:ext uri="{BB962C8B-B14F-4D97-AF65-F5344CB8AC3E}">
        <p14:creationId xmlns:p14="http://schemas.microsoft.com/office/powerpoint/2010/main" val="65585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6915-31F9-8023-927C-E3EFAA0B4DF8}"/>
              </a:ext>
            </a:extLst>
          </p:cNvPr>
          <p:cNvSpPr>
            <a:spLocks noGrp="1"/>
          </p:cNvSpPr>
          <p:nvPr>
            <p:ph type="title"/>
          </p:nvPr>
        </p:nvSpPr>
        <p:spPr>
          <a:xfrm>
            <a:off x="1097280" y="286603"/>
            <a:ext cx="10058400" cy="1224145"/>
          </a:xfrm>
        </p:spPr>
        <p:txBody>
          <a:bodyPr>
            <a:normAutofit fontScale="90000"/>
          </a:bodyPr>
          <a:lstStyle/>
          <a:p>
            <a:r>
              <a:rPr lang="el-GR" b="1" dirty="0">
                <a:latin typeface="+mn-lt"/>
              </a:rPr>
              <a:t>Γιατί Κοινωνική Εργασία με Ομάδες</a:t>
            </a:r>
            <a:r>
              <a:rPr lang="en-US" b="1" dirty="0">
                <a:latin typeface="+mn-lt"/>
              </a:rPr>
              <a:t>;</a:t>
            </a:r>
            <a:r>
              <a:rPr lang="el-GR" b="1" dirty="0">
                <a:latin typeface="+mn-lt"/>
              </a:rPr>
              <a:t> (1/3)</a:t>
            </a:r>
            <a:r>
              <a:rPr lang="en-US" b="1" dirty="0">
                <a:latin typeface="+mn-lt"/>
              </a:rPr>
              <a:t> </a:t>
            </a:r>
          </a:p>
        </p:txBody>
      </p:sp>
      <p:sp>
        <p:nvSpPr>
          <p:cNvPr id="3" name="Content Placeholder 2">
            <a:extLst>
              <a:ext uri="{FF2B5EF4-FFF2-40B4-BE49-F238E27FC236}">
                <a16:creationId xmlns:a16="http://schemas.microsoft.com/office/drawing/2014/main" id="{08DE6F7F-AFDC-363C-94F4-F3B35CB5D342}"/>
              </a:ext>
            </a:extLst>
          </p:cNvPr>
          <p:cNvSpPr>
            <a:spLocks noGrp="1"/>
          </p:cNvSpPr>
          <p:nvPr>
            <p:ph idx="1"/>
          </p:nvPr>
        </p:nvSpPr>
        <p:spPr>
          <a:xfrm>
            <a:off x="702365" y="2108201"/>
            <a:ext cx="10760765" cy="4067312"/>
          </a:xfrm>
        </p:spPr>
        <p:txBody>
          <a:bodyPr>
            <a:normAutofit fontScale="92500" lnSpcReduction="10000"/>
          </a:bodyPr>
          <a:lstStyle/>
          <a:p>
            <a:pPr>
              <a:buFont typeface="Wingdings" panose="05000000000000000000" pitchFamily="2" charset="2"/>
              <a:buChar char="Ø"/>
            </a:pPr>
            <a:r>
              <a:rPr lang="el-GR" dirty="0">
                <a:cs typeface="Cavolini" panose="03000502040302020204" pitchFamily="66" charset="0"/>
              </a:rPr>
              <a:t>Γιατί όλοι οι υποψήφιοι </a:t>
            </a:r>
            <a:r>
              <a:rPr lang="el-GR" b="1" dirty="0">
                <a:cs typeface="Cavolini" panose="03000502040302020204" pitchFamily="66" charset="0"/>
              </a:rPr>
              <a:t>μοιράζονται κοινές ταυτότητες</a:t>
            </a:r>
            <a:r>
              <a:rPr lang="el-GR" dirty="0">
                <a:cs typeface="Cavolini" panose="03000502040302020204" pitchFamily="66" charset="0"/>
              </a:rPr>
              <a:t>, το </a:t>
            </a:r>
            <a:r>
              <a:rPr lang="el-GR" b="1" dirty="0">
                <a:cs typeface="Cavolini" panose="03000502040302020204" pitchFamily="66" charset="0"/>
              </a:rPr>
              <a:t>ίδιο στίγμα </a:t>
            </a:r>
            <a:r>
              <a:rPr lang="el-GR" dirty="0">
                <a:cs typeface="Cavolini" panose="03000502040302020204" pitchFamily="66" charset="0"/>
              </a:rPr>
              <a:t>και </a:t>
            </a:r>
            <a:r>
              <a:rPr lang="el-GR" b="1" dirty="0">
                <a:cs typeface="Cavolini" panose="03000502040302020204" pitchFamily="66" charset="0"/>
              </a:rPr>
              <a:t>κοινές καθημερινές προκλήσεις </a:t>
            </a:r>
            <a:r>
              <a:rPr lang="el-GR" dirty="0">
                <a:cs typeface="Cavolini" panose="03000502040302020204" pitchFamily="66" charset="0"/>
              </a:rPr>
              <a:t>που απορρέουν από αυτά</a:t>
            </a:r>
            <a:r>
              <a:rPr lang="en-US" dirty="0">
                <a:cs typeface="Cavolini" panose="03000502040302020204" pitchFamily="66" charset="0"/>
              </a:rPr>
              <a:t>:</a:t>
            </a:r>
            <a:endParaRPr lang="el-GR" dirty="0">
              <a:cs typeface="Cavolini" panose="03000502040302020204" pitchFamily="66" charset="0"/>
            </a:endParaRPr>
          </a:p>
          <a:p>
            <a:pPr>
              <a:buFontTx/>
              <a:buChar char="-"/>
            </a:pPr>
            <a:r>
              <a:rPr lang="el-GR" dirty="0">
                <a:cs typeface="Cavolini" panose="03000502040302020204" pitchFamily="66" charset="0"/>
              </a:rPr>
              <a:t>Το στίγμα της υπογονιμότητας </a:t>
            </a:r>
          </a:p>
          <a:p>
            <a:pPr>
              <a:buFontTx/>
              <a:buChar char="-"/>
            </a:pPr>
            <a:r>
              <a:rPr lang="el-GR" dirty="0">
                <a:cs typeface="Cavolini" panose="03000502040302020204" pitchFamily="66" charset="0"/>
              </a:rPr>
              <a:t>Οι προκλήσεις του να ζεις χωρίς παιδιά σε μια κοινωνία που ανάγει την γονεϊκότητα ως την υπέρτατη κοινωνική αξία </a:t>
            </a:r>
          </a:p>
          <a:p>
            <a:pPr>
              <a:buFontTx/>
              <a:buChar char="-"/>
            </a:pPr>
            <a:r>
              <a:rPr lang="el-GR" dirty="0">
                <a:cs typeface="Cavolini" panose="03000502040302020204" pitchFamily="66" charset="0"/>
              </a:rPr>
              <a:t>Την ταυτότητα του (υποψήφιου) θετού γονιού που περιλαμβάνει την υπό αμφισβήτηση </a:t>
            </a:r>
            <a:r>
              <a:rPr lang="el-GR" dirty="0" err="1">
                <a:cs typeface="Cavolini" panose="03000502040302020204" pitchFamily="66" charset="0"/>
              </a:rPr>
              <a:t>γονεϊκή</a:t>
            </a:r>
            <a:r>
              <a:rPr lang="el-GR" dirty="0">
                <a:cs typeface="Cavolini" panose="03000502040302020204" pitchFamily="66" charset="0"/>
              </a:rPr>
              <a:t> ικανότητα, και την υπό αμφισβήτηση σχέση μεταξύ θετού παιδιού-θετού γονέα (την υπό αμφισβήτηση ικανότητα να αγαπήσεις ένα παιδί με το οποίο δεν συνδέεσαι με δεσμό αίματος, την υπό αμφισβήτηση αγάπη του θετού παιδιού προς τον θετό γονιό)</a:t>
            </a:r>
          </a:p>
          <a:p>
            <a:pPr>
              <a:buFont typeface="Wingdings" panose="05000000000000000000" pitchFamily="2" charset="2"/>
              <a:buChar char="Ø"/>
            </a:pPr>
            <a:r>
              <a:rPr lang="el-GR" dirty="0">
                <a:cs typeface="Cavolini" panose="03000502040302020204" pitchFamily="66" charset="0"/>
              </a:rPr>
              <a:t>Γιατί όλα τα παραπάνω είναι </a:t>
            </a:r>
            <a:r>
              <a:rPr lang="el-GR" b="1" dirty="0">
                <a:cs typeface="Cavolini" panose="03000502040302020204" pitchFamily="66" charset="0"/>
              </a:rPr>
              <a:t>μη ορατά και μη αναγνωρίσιμα κοινωνικά</a:t>
            </a:r>
            <a:r>
              <a:rPr lang="el-GR" dirty="0">
                <a:cs typeface="Cavolini" panose="03000502040302020204" pitchFamily="66" charset="0"/>
              </a:rPr>
              <a:t>. Και μια κοινωνία η οποία δεν βλέπει το τραύμα ενός ανθρώπου τον τραυματίζει διπλά και άρα τους αποδυναμώνει ακόμα περισσότερο.   </a:t>
            </a:r>
            <a:endParaRPr lang="en-US" dirty="0">
              <a:cs typeface="Cavolini" panose="03000502040302020204" pitchFamily="66" charset="0"/>
            </a:endParaRPr>
          </a:p>
          <a:p>
            <a:endParaRPr lang="en-US" dirty="0"/>
          </a:p>
        </p:txBody>
      </p:sp>
    </p:spTree>
    <p:extLst>
      <p:ext uri="{BB962C8B-B14F-4D97-AF65-F5344CB8AC3E}">
        <p14:creationId xmlns:p14="http://schemas.microsoft.com/office/powerpoint/2010/main" val="1589614452"/>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2317</TotalTime>
  <Words>2790</Words>
  <Application>Microsoft Office PowerPoint</Application>
  <PresentationFormat>Widescreen</PresentationFormat>
  <Paragraphs>123</Paragraphs>
  <Slides>26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 Nova Cond</vt:lpstr>
      <vt:lpstr>Bookman Old Style</vt:lpstr>
      <vt:lpstr>Calibri</vt:lpstr>
      <vt:lpstr>Franklin Gothic Book</vt:lpstr>
      <vt:lpstr>Wingdings</vt:lpstr>
      <vt:lpstr>RetrospectVTI</vt:lpstr>
      <vt:lpstr>Μεθοδολογία  Κοινωνικής Εργασίας  με Ομάδες</vt:lpstr>
      <vt:lpstr>Σαν τα μπολιάσματα στη φύση:  Αναπτύσσοντας δεσμούς καρδιάς μέσα από την κοινωνική εργασία … αλλά και αντίστροφα</vt:lpstr>
      <vt:lpstr>“Δεσμοί Καρδιάς” Υποψήφιοι Θετοί και Ανάδοχοι Γονείς Ν.Εύβοιας</vt:lpstr>
      <vt:lpstr>Το πλαίσιο – Η πραγματικότητα στην οποία δημιουργήθηκε η ομάδα </vt:lpstr>
      <vt:lpstr>Η οργάνωση της τεκνοθεσίας και της αναδοχής πριν το 2018</vt:lpstr>
      <vt:lpstr>Οι επιπτώσεις της ανυπαρξίας εναλλακτικών μορφών φροντίδας στο πεδίο της παιδικής προστασίας (1/2)</vt:lpstr>
      <vt:lpstr>Οι επιπτώσεις της ανυπαρξίας εναλλακτικών μορφών φροντίδας στο πεδίο της παιδικής προστασίας (2/2)</vt:lpstr>
      <vt:lpstr>Η κριτική/ ριζοσπαστική θεωρία ως θεμέλιο της ομάδας «Δεσμοί Καρδιάς» </vt:lpstr>
      <vt:lpstr>Γιατί Κοινωνική Εργασία με Ομάδες; (1/3) </vt:lpstr>
      <vt:lpstr>Γιατί Κοινωνική Εργασία με Ομάδες; (2/3) </vt:lpstr>
      <vt:lpstr>Γιατί Κοινωνική Εργασία με Ομάδες; (3/3) </vt:lpstr>
      <vt:lpstr>Δεν ενδυναμώνονται όλοι από την συμμετοχή τους στην ομάδα: Πιθανοί λόγοι</vt:lpstr>
      <vt:lpstr>Τα πρώτα βήματα της ομάδας</vt:lpstr>
      <vt:lpstr>Οι δράσεις της ομάδας με «τοπικό» χαρακτήρα</vt:lpstr>
      <vt:lpstr>Πρώτη δημόσια συμμετοχή της ομάδας σε ημερίδα για την παιδική προστασία που οργάνωσε η Εταιρία Προστασίας Ανηλίκων Χαλκίδας </vt:lpstr>
      <vt:lpstr>PowerPoint Presentation</vt:lpstr>
      <vt:lpstr>Διεκδικώντας και κατορθώνοντας και αυτό που έμοιαζε ακατόρθωτο! </vt:lpstr>
      <vt:lpstr>Οι δράσεις της ομάδας με «υπερτοπικό» χαρακτήρα </vt:lpstr>
      <vt:lpstr>Συνάντηση στη Βουλή με την βουλεύτρια Θ. Φωτίου </vt:lpstr>
      <vt:lpstr>Αναγνωρίζοντας και αξιοποιώντας την τεχνογνωσία όλων, μεταφέραμε το μήνυμα της ομάδας μέσα από απρόσμενα μονοπάτια..  </vt:lpstr>
      <vt:lpstr>Γιατί κάτι που φαίνεται απλοϊκό μπορεί να κρύβει μια μεγάλη ιδέα…</vt:lpstr>
      <vt:lpstr>PowerPoint Presentation</vt:lpstr>
      <vt:lpstr>PowerPoint Presentation</vt:lpstr>
      <vt:lpstr>Η ανοιχτή- δημόσια ομάδα στο facebook https://www.facebook.com/groups/eviafosterparents</vt:lpstr>
      <vt:lpstr>Οι προκλήσεις για την κοινωνική λειτουργό και τα μέλη της ομάδας</vt:lpstr>
      <vt:lpstr>Οι προκλήσεις όμως θα είναι πάντα μικρότερες από το κίνητρο για αλλαγή…</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Mitsi Giannou</dc:creator>
  <cp:lastModifiedBy>Mitsi Giannou</cp:lastModifiedBy>
  <cp:revision>75</cp:revision>
  <dcterms:created xsi:type="dcterms:W3CDTF">2021-10-15T18:49:21Z</dcterms:created>
  <dcterms:modified xsi:type="dcterms:W3CDTF">2023-04-27T17:14:32Z</dcterms:modified>
</cp:coreProperties>
</file>