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 id="265" r:id="rId11"/>
    <p:sldId id="267" r:id="rId12"/>
    <p:sldId id="268" r:id="rId13"/>
    <p:sldId id="269" r:id="rId14"/>
    <p:sldId id="270" r:id="rId15"/>
    <p:sldId id="272" r:id="rId16"/>
    <p:sldId id="273" r:id="rId17"/>
    <p:sldId id="274" r:id="rId18"/>
    <p:sldId id="275" r:id="rId19"/>
    <p:sldId id="276" r:id="rId20"/>
    <p:sldId id="277" r:id="rId21"/>
    <p:sldId id="281" r:id="rId22"/>
    <p:sldId id="279" r:id="rId23"/>
    <p:sldId id="283" r:id="rId24"/>
    <p:sldId id="282" r:id="rId25"/>
    <p:sldId id="280" r:id="rId26"/>
    <p:sldId id="285" r:id="rId27"/>
    <p:sldId id="284" r:id="rId28"/>
    <p:sldId id="286" r:id="rId29"/>
    <p:sldId id="278" r:id="rId30"/>
    <p:sldId id="287" r:id="rId31"/>
    <p:sldId id="27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DAA1D3-8CDC-493B-96A8-B13A01454535}"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en-US"/>
        </a:p>
      </dgm:t>
    </dgm:pt>
    <dgm:pt modelId="{165C276A-DF84-468A-AA66-9EADD12B6BE1}">
      <dgm:prSet phldrT="[Text]"/>
      <dgm:spPr/>
      <dgm:t>
        <a:bodyPr/>
        <a:lstStyle/>
        <a:p>
          <a:endParaRPr lang="en-US" dirty="0"/>
        </a:p>
      </dgm:t>
    </dgm:pt>
    <dgm:pt modelId="{7CEAD391-88B8-407E-9DFE-9E5237073D3B}" type="parTrans" cxnId="{F59ADE5F-B4AD-407B-89A0-03F885AFF052}">
      <dgm:prSet/>
      <dgm:spPr/>
      <dgm:t>
        <a:bodyPr/>
        <a:lstStyle/>
        <a:p>
          <a:endParaRPr lang="en-US"/>
        </a:p>
      </dgm:t>
    </dgm:pt>
    <dgm:pt modelId="{7FC6BB3B-5979-4A8D-AB86-550651607D10}" type="sibTrans" cxnId="{F59ADE5F-B4AD-407B-89A0-03F885AFF052}">
      <dgm:prSet/>
      <dgm:spPr/>
      <dgm:t>
        <a:bodyPr/>
        <a:lstStyle/>
        <a:p>
          <a:endParaRPr lang="en-US"/>
        </a:p>
      </dgm:t>
    </dgm:pt>
    <dgm:pt modelId="{7C7A8A45-AA64-498B-858C-989859EB54D8}">
      <dgm:prSet phldrT="[Text]" custT="1"/>
      <dgm:spPr/>
      <dgm:t>
        <a:bodyPr/>
        <a:lstStyle/>
        <a:p>
          <a:r>
            <a:rPr lang="el-GR" sz="1800" b="1" dirty="0">
              <a:latin typeface="Arial Nova Cond" panose="020B0506020202020204" pitchFamily="34" charset="0"/>
            </a:rPr>
            <a:t>Διαμόρφωση</a:t>
          </a:r>
          <a:endParaRPr lang="en-US" sz="1800" b="1" dirty="0">
            <a:latin typeface="Arial Nova Cond" panose="020B0506020202020204" pitchFamily="34" charset="0"/>
          </a:endParaRPr>
        </a:p>
        <a:p>
          <a:r>
            <a:rPr lang="en-US" sz="1800" b="1" dirty="0">
              <a:latin typeface="Arial Nova Cond" panose="020B0506020202020204" pitchFamily="34" charset="0"/>
            </a:rPr>
            <a:t>Forming</a:t>
          </a:r>
          <a:endParaRPr lang="el-GR" sz="1800" b="1" dirty="0">
            <a:latin typeface="Arial Nova Cond" panose="020B0506020202020204" pitchFamily="34" charset="0"/>
          </a:endParaRPr>
        </a:p>
      </dgm:t>
    </dgm:pt>
    <dgm:pt modelId="{258DD489-EE6C-4AD0-B852-B6E2B8D1C7A4}" type="parTrans" cxnId="{46C87A5C-968E-4392-8F13-7B6DA473F74E}">
      <dgm:prSet/>
      <dgm:spPr/>
      <dgm:t>
        <a:bodyPr/>
        <a:lstStyle/>
        <a:p>
          <a:endParaRPr lang="en-US"/>
        </a:p>
      </dgm:t>
    </dgm:pt>
    <dgm:pt modelId="{ABAA1789-7041-4A1A-B074-B18D8CF722B9}" type="sibTrans" cxnId="{46C87A5C-968E-4392-8F13-7B6DA473F74E}">
      <dgm:prSet/>
      <dgm:spPr/>
      <dgm:t>
        <a:bodyPr/>
        <a:lstStyle/>
        <a:p>
          <a:endParaRPr lang="en-US"/>
        </a:p>
      </dgm:t>
    </dgm:pt>
    <dgm:pt modelId="{6005B3FC-2E94-4223-8E7B-CDD6150798A2}">
      <dgm:prSet phldrT="[Text]"/>
      <dgm:spPr/>
      <dgm:t>
        <a:bodyPr/>
        <a:lstStyle/>
        <a:p>
          <a:endParaRPr lang="en-US" dirty="0"/>
        </a:p>
      </dgm:t>
    </dgm:pt>
    <dgm:pt modelId="{FF5C65E8-B3FB-44CD-A12B-EC0848556BE2}" type="parTrans" cxnId="{97AD751A-3EED-4A79-889F-F460464CF48D}">
      <dgm:prSet/>
      <dgm:spPr/>
      <dgm:t>
        <a:bodyPr/>
        <a:lstStyle/>
        <a:p>
          <a:endParaRPr lang="en-US"/>
        </a:p>
      </dgm:t>
    </dgm:pt>
    <dgm:pt modelId="{2D188AAE-5065-4845-A718-F9C99656E5AF}" type="sibTrans" cxnId="{97AD751A-3EED-4A79-889F-F460464CF48D}">
      <dgm:prSet/>
      <dgm:spPr/>
      <dgm:t>
        <a:bodyPr/>
        <a:lstStyle/>
        <a:p>
          <a:endParaRPr lang="en-US"/>
        </a:p>
      </dgm:t>
    </dgm:pt>
    <dgm:pt modelId="{59F974BC-BABC-4826-8FCF-054B840AF91C}">
      <dgm:prSet phldrT="[Text]" custT="1"/>
      <dgm:spPr/>
      <dgm:t>
        <a:bodyPr/>
        <a:lstStyle/>
        <a:p>
          <a:r>
            <a:rPr lang="el-GR" sz="1800" b="1" dirty="0">
              <a:latin typeface="Arial Nova Cond" panose="020B0506020202020204" pitchFamily="34" charset="0"/>
            </a:rPr>
            <a:t>Τρικυμίες</a:t>
          </a:r>
          <a:endParaRPr lang="en-US" sz="1800" b="1" dirty="0">
            <a:latin typeface="Arial Nova Cond" panose="020B0506020202020204" pitchFamily="34" charset="0"/>
          </a:endParaRPr>
        </a:p>
        <a:p>
          <a:r>
            <a:rPr lang="en-US" sz="1800" b="1" dirty="0">
              <a:latin typeface="Arial Nova Cond" panose="020B0506020202020204" pitchFamily="34" charset="0"/>
            </a:rPr>
            <a:t>Storming</a:t>
          </a:r>
          <a:endParaRPr lang="el-GR" sz="1400" b="1" dirty="0">
            <a:latin typeface="Arial Nova Cond" panose="020B0506020202020204" pitchFamily="34" charset="0"/>
          </a:endParaRPr>
        </a:p>
        <a:p>
          <a:r>
            <a:rPr lang="el-GR" sz="1400" b="0" dirty="0">
              <a:latin typeface="Arial Nova Cond" panose="020B0506020202020204" pitchFamily="34" charset="0"/>
            </a:rPr>
            <a:t>Τα μέλη της ομάδας αντιστέκονται στην επιρροή</a:t>
          </a:r>
          <a:r>
            <a:rPr lang="en-US" sz="1400" b="0" dirty="0">
              <a:latin typeface="Arial Nova Cond" panose="020B0506020202020204" pitchFamily="34" charset="0"/>
            </a:rPr>
            <a:t>:</a:t>
          </a:r>
          <a:r>
            <a:rPr lang="el-GR" sz="1400" b="0" dirty="0">
              <a:latin typeface="Arial Nova Cond" panose="020B0506020202020204" pitchFamily="34" charset="0"/>
            </a:rPr>
            <a:t> διαφωνίες και μεγάλες συγκρούσεις</a:t>
          </a:r>
          <a:endParaRPr lang="en-US" sz="1400" b="0" dirty="0">
            <a:latin typeface="Arial Nova Cond" panose="020B0506020202020204" pitchFamily="34" charset="0"/>
          </a:endParaRPr>
        </a:p>
      </dgm:t>
    </dgm:pt>
    <dgm:pt modelId="{5AF4F9DE-FE5C-4588-86CE-BC58EC6A81FE}" type="parTrans" cxnId="{32E9C06C-6A12-46D1-8887-63C7B8C9BE47}">
      <dgm:prSet/>
      <dgm:spPr/>
      <dgm:t>
        <a:bodyPr/>
        <a:lstStyle/>
        <a:p>
          <a:endParaRPr lang="en-US"/>
        </a:p>
      </dgm:t>
    </dgm:pt>
    <dgm:pt modelId="{E161AB35-59E9-4EF3-B99C-7FBE860E5691}" type="sibTrans" cxnId="{32E9C06C-6A12-46D1-8887-63C7B8C9BE47}">
      <dgm:prSet/>
      <dgm:spPr/>
      <dgm:t>
        <a:bodyPr/>
        <a:lstStyle/>
        <a:p>
          <a:endParaRPr lang="en-US"/>
        </a:p>
      </dgm:t>
    </dgm:pt>
    <dgm:pt modelId="{F911585F-323A-45E6-9CA2-036649C95E0B}">
      <dgm:prSet/>
      <dgm:spPr/>
      <dgm:t>
        <a:bodyPr/>
        <a:lstStyle/>
        <a:p>
          <a:r>
            <a:rPr lang="el-GR" dirty="0"/>
            <a:t>	</a:t>
          </a:r>
          <a:endParaRPr lang="en-US" dirty="0"/>
        </a:p>
      </dgm:t>
    </dgm:pt>
    <dgm:pt modelId="{3DF86836-27DD-4C79-9375-25C36FA54F74}" type="parTrans" cxnId="{4F35965F-EFDA-4471-AB5F-7172FBE57B38}">
      <dgm:prSet/>
      <dgm:spPr/>
      <dgm:t>
        <a:bodyPr/>
        <a:lstStyle/>
        <a:p>
          <a:endParaRPr lang="el-GR"/>
        </a:p>
      </dgm:t>
    </dgm:pt>
    <dgm:pt modelId="{345C3FD6-62DA-476F-AC7B-FBF95FE231DE}" type="sibTrans" cxnId="{4F35965F-EFDA-4471-AB5F-7172FBE57B38}">
      <dgm:prSet/>
      <dgm:spPr/>
      <dgm:t>
        <a:bodyPr/>
        <a:lstStyle/>
        <a:p>
          <a:endParaRPr lang="el-GR"/>
        </a:p>
      </dgm:t>
    </dgm:pt>
    <dgm:pt modelId="{DB109313-77B6-46AC-A8B5-E95E86121405}">
      <dgm:prSet phldrT="[Text]"/>
      <dgm:spPr/>
      <dgm:t>
        <a:bodyPr/>
        <a:lstStyle/>
        <a:p>
          <a:r>
            <a:rPr lang="el-GR" sz="1400" b="0" dirty="0">
              <a:latin typeface="Arial Nova Cond" panose="020B0506020202020204" pitchFamily="34" charset="0"/>
            </a:rPr>
            <a:t>Τα μέλη της ομάδας γνωρίζουν το ένα το άλλο. Υπάρχει μεγάλη αβεβαιότητα </a:t>
          </a:r>
          <a:endParaRPr lang="en-US" sz="1400" b="0" dirty="0">
            <a:latin typeface="Arial Nova Cond" panose="020B0506020202020204" pitchFamily="34" charset="0"/>
          </a:endParaRPr>
        </a:p>
      </dgm:t>
    </dgm:pt>
    <dgm:pt modelId="{67C725D0-908D-4D47-BBEB-B52519F6B8B3}" type="parTrans" cxnId="{471C08A3-B99B-485B-ACEE-C444B7109633}">
      <dgm:prSet/>
      <dgm:spPr/>
      <dgm:t>
        <a:bodyPr/>
        <a:lstStyle/>
        <a:p>
          <a:endParaRPr lang="el-GR"/>
        </a:p>
      </dgm:t>
    </dgm:pt>
    <dgm:pt modelId="{C6D3F52E-B8E9-42C0-A893-6C66A69400B8}" type="sibTrans" cxnId="{471C08A3-B99B-485B-ACEE-C444B7109633}">
      <dgm:prSet/>
      <dgm:spPr/>
      <dgm:t>
        <a:bodyPr/>
        <a:lstStyle/>
        <a:p>
          <a:endParaRPr lang="el-GR"/>
        </a:p>
      </dgm:t>
    </dgm:pt>
    <dgm:pt modelId="{34CB2A87-5A23-4739-80A7-F56ECA269152}">
      <dgm:prSet phldrT="[Text]" custT="1"/>
      <dgm:spPr/>
      <dgm:t>
        <a:bodyPr/>
        <a:lstStyle/>
        <a:p>
          <a:pPr algn="ctr"/>
          <a:r>
            <a:rPr lang="el-GR" sz="1600" b="1" u="none" dirty="0" err="1">
              <a:latin typeface="Arial Nova Cond" panose="020B0506020202020204" pitchFamily="34" charset="0"/>
            </a:rPr>
            <a:t>Κανονικοποίηση</a:t>
          </a:r>
          <a:endParaRPr lang="en-US" sz="1600" b="1" u="none" dirty="0">
            <a:latin typeface="Arial Nova Cond" panose="020B0506020202020204" pitchFamily="34" charset="0"/>
          </a:endParaRPr>
        </a:p>
        <a:p>
          <a:pPr algn="ctr"/>
          <a:endParaRPr lang="el-GR" sz="1400" b="1" u="none" dirty="0">
            <a:latin typeface="Arial Nova Cond" panose="020B0506020202020204" pitchFamily="34" charset="0"/>
          </a:endParaRPr>
        </a:p>
        <a:p>
          <a:pPr algn="l"/>
          <a:r>
            <a:rPr lang="el-GR" sz="1400" b="0" dirty="0">
              <a:latin typeface="Arial Nova Cond" panose="020B0506020202020204" pitchFamily="34" charset="0"/>
            </a:rPr>
            <a:t>Τα μέλη της ομάδας μοιράζονται τον ίδιο σκοπό</a:t>
          </a:r>
          <a:r>
            <a:rPr lang="en-US" sz="1400" b="0" dirty="0">
              <a:latin typeface="Arial Nova Cond" panose="020B0506020202020204" pitchFamily="34" charset="0"/>
            </a:rPr>
            <a:t>: </a:t>
          </a:r>
          <a:r>
            <a:rPr lang="el-GR" sz="1400" b="0" dirty="0">
              <a:latin typeface="Arial Nova Cond" panose="020B0506020202020204" pitchFamily="34" charset="0"/>
            </a:rPr>
            <a:t>διαμορφώνονται φιλίες και συνοχή</a:t>
          </a:r>
          <a:endParaRPr lang="en-US" sz="1400" b="0" dirty="0">
            <a:latin typeface="Arial Nova Cond" panose="020B0506020202020204" pitchFamily="34" charset="0"/>
          </a:endParaRPr>
        </a:p>
      </dgm:t>
    </dgm:pt>
    <dgm:pt modelId="{EA9C3EB0-E6B4-4F04-9850-188B8B3C9DFD}" type="sibTrans" cxnId="{FFC87196-C2B5-4D2A-980B-3C40E2F5C657}">
      <dgm:prSet/>
      <dgm:spPr/>
      <dgm:t>
        <a:bodyPr/>
        <a:lstStyle/>
        <a:p>
          <a:endParaRPr lang="en-US"/>
        </a:p>
      </dgm:t>
    </dgm:pt>
    <dgm:pt modelId="{A3FBCEF7-824D-49CC-8FFD-458E5B5DAE9C}" type="parTrans" cxnId="{FFC87196-C2B5-4D2A-980B-3C40E2F5C657}">
      <dgm:prSet/>
      <dgm:spPr/>
      <dgm:t>
        <a:bodyPr/>
        <a:lstStyle/>
        <a:p>
          <a:endParaRPr lang="en-US"/>
        </a:p>
      </dgm:t>
    </dgm:pt>
    <dgm:pt modelId="{6B257C6F-2F59-407A-9DB5-02723BBEA555}">
      <dgm:prSet custT="1"/>
      <dgm:spPr/>
      <dgm:t>
        <a:bodyPr/>
        <a:lstStyle/>
        <a:p>
          <a:r>
            <a:rPr lang="el-GR" sz="1800" b="1" dirty="0">
              <a:latin typeface="Arial Nova Cond" panose="020B0506020202020204" pitchFamily="34" charset="0"/>
            </a:rPr>
            <a:t>Εκτελώντας</a:t>
          </a:r>
          <a:endParaRPr lang="el-GR" sz="1400" b="1" dirty="0">
            <a:latin typeface="Arial Nova Cond" panose="020B0506020202020204" pitchFamily="34" charset="0"/>
          </a:endParaRPr>
        </a:p>
        <a:p>
          <a:r>
            <a:rPr lang="el-GR" sz="1400" b="0" dirty="0">
              <a:latin typeface="Arial Nova Cond" panose="020B0506020202020204" pitchFamily="34" charset="0"/>
            </a:rPr>
            <a:t>Τα μέλη της ομάδας εργάζονται μαζί προς τον σκοπό τους</a:t>
          </a:r>
          <a:r>
            <a:rPr lang="en-US" sz="1400" b="0" dirty="0">
              <a:latin typeface="Arial Nova Cond" panose="020B0506020202020204" pitchFamily="34" charset="0"/>
            </a:rPr>
            <a:t>: </a:t>
          </a:r>
          <a:r>
            <a:rPr lang="el-GR" sz="1400" b="0" dirty="0">
              <a:latin typeface="Arial Nova Cond" panose="020B0506020202020204" pitchFamily="34" charset="0"/>
            </a:rPr>
            <a:t>σχέσεις προσανατολισμένες στον στόχο και στις ενέργειες </a:t>
          </a:r>
          <a:r>
            <a:rPr lang="el-GR" sz="1400" b="0" dirty="0"/>
            <a:t> </a:t>
          </a:r>
        </a:p>
      </dgm:t>
    </dgm:pt>
    <dgm:pt modelId="{DFB9F698-61B2-4D24-BF8D-6211FDA813EE}" type="parTrans" cxnId="{72AB1D3C-A1A4-4658-9832-3B42768638C9}">
      <dgm:prSet/>
      <dgm:spPr/>
      <dgm:t>
        <a:bodyPr/>
        <a:lstStyle/>
        <a:p>
          <a:endParaRPr lang="el-GR"/>
        </a:p>
      </dgm:t>
    </dgm:pt>
    <dgm:pt modelId="{ED431E71-3595-4837-A839-8B84947D52EB}" type="sibTrans" cxnId="{72AB1D3C-A1A4-4658-9832-3B42768638C9}">
      <dgm:prSet/>
      <dgm:spPr/>
      <dgm:t>
        <a:bodyPr/>
        <a:lstStyle/>
        <a:p>
          <a:endParaRPr lang="el-GR"/>
        </a:p>
      </dgm:t>
    </dgm:pt>
    <dgm:pt modelId="{A9C2CE97-DC8B-4355-8CF8-691A2905C82D}">
      <dgm:prSet/>
      <dgm:spPr/>
      <dgm:t>
        <a:bodyPr/>
        <a:lstStyle/>
        <a:p>
          <a:endParaRPr lang="el-GR" dirty="0"/>
        </a:p>
      </dgm:t>
    </dgm:pt>
    <dgm:pt modelId="{56C6FDCD-8040-4E36-8D25-14E1A3A96F20}" type="parTrans" cxnId="{32FB540D-0D7C-41BE-88C5-D217E64691E2}">
      <dgm:prSet/>
      <dgm:spPr/>
      <dgm:t>
        <a:bodyPr/>
        <a:lstStyle/>
        <a:p>
          <a:endParaRPr lang="el-GR"/>
        </a:p>
      </dgm:t>
    </dgm:pt>
    <dgm:pt modelId="{AE6C2CCB-8BDD-4E46-A733-509F3FF79A20}" type="sibTrans" cxnId="{32FB540D-0D7C-41BE-88C5-D217E64691E2}">
      <dgm:prSet/>
      <dgm:spPr/>
      <dgm:t>
        <a:bodyPr/>
        <a:lstStyle/>
        <a:p>
          <a:endParaRPr lang="el-GR"/>
        </a:p>
      </dgm:t>
    </dgm:pt>
    <dgm:pt modelId="{D4998C67-0914-4325-85A6-62E8B2E9D489}">
      <dgm:prSet custT="1"/>
      <dgm:spPr/>
      <dgm:t>
        <a:bodyPr/>
        <a:lstStyle/>
        <a:p>
          <a:r>
            <a:rPr lang="el-GR" sz="1800" b="1" dirty="0">
              <a:latin typeface="Arial Nova Cond" panose="020B0506020202020204" pitchFamily="34" charset="0"/>
            </a:rPr>
            <a:t>Διακοπή</a:t>
          </a:r>
        </a:p>
        <a:p>
          <a:r>
            <a:rPr lang="el-GR" sz="1400" b="0" dirty="0">
              <a:latin typeface="Arial Nova Cond" panose="020B0506020202020204" pitchFamily="34" charset="0"/>
            </a:rPr>
            <a:t>Τα μέλη φεύγουν από την ομάδα</a:t>
          </a:r>
          <a:r>
            <a:rPr lang="en-US" sz="1400" b="0" dirty="0">
              <a:latin typeface="Arial Nova Cond" panose="020B0506020202020204" pitchFamily="34" charset="0"/>
            </a:rPr>
            <a:t>: </a:t>
          </a:r>
          <a:r>
            <a:rPr lang="el-GR" sz="1400" b="0" dirty="0">
              <a:latin typeface="Arial Nova Cond" panose="020B0506020202020204" pitchFamily="34" charset="0"/>
            </a:rPr>
            <a:t>συναισθήματα εκπλήρωσης ή αποτυχίας, θρήνος ή ανακούφιση </a:t>
          </a:r>
        </a:p>
        <a:p>
          <a:endParaRPr lang="el-GR" sz="1200" b="0" dirty="0">
            <a:latin typeface="Arial Nova Cond" panose="020B0506020202020204" pitchFamily="34" charset="0"/>
          </a:endParaRPr>
        </a:p>
      </dgm:t>
    </dgm:pt>
    <dgm:pt modelId="{F5107A01-B066-4F1B-89A1-F2D1269EE1F1}" type="parTrans" cxnId="{269D2E9F-3A66-441F-A2BF-AFE5AFC2ED80}">
      <dgm:prSet/>
      <dgm:spPr/>
      <dgm:t>
        <a:bodyPr/>
        <a:lstStyle/>
        <a:p>
          <a:endParaRPr lang="el-GR"/>
        </a:p>
      </dgm:t>
    </dgm:pt>
    <dgm:pt modelId="{69E205AD-F10B-442B-B5B5-B61D20D1FD8D}" type="sibTrans" cxnId="{269D2E9F-3A66-441F-A2BF-AFE5AFC2ED80}">
      <dgm:prSet/>
      <dgm:spPr/>
      <dgm:t>
        <a:bodyPr/>
        <a:lstStyle/>
        <a:p>
          <a:endParaRPr lang="el-GR"/>
        </a:p>
      </dgm:t>
    </dgm:pt>
    <dgm:pt modelId="{2A052105-5D07-4FBF-918D-E3D43149188A}">
      <dgm:prSet phldrT="[Text]" phldr="1"/>
      <dgm:spPr/>
      <dgm:t>
        <a:bodyPr/>
        <a:lstStyle/>
        <a:p>
          <a:endParaRPr lang="en-US" dirty="0"/>
        </a:p>
      </dgm:t>
    </dgm:pt>
    <dgm:pt modelId="{65BEB79E-CC08-4830-8873-9ABF2F961451}" type="sibTrans" cxnId="{3A0BF94E-2C9F-4D17-A1F1-63977881DF7B}">
      <dgm:prSet/>
      <dgm:spPr/>
      <dgm:t>
        <a:bodyPr/>
        <a:lstStyle/>
        <a:p>
          <a:endParaRPr lang="en-US"/>
        </a:p>
      </dgm:t>
    </dgm:pt>
    <dgm:pt modelId="{D093852E-20C7-46FD-B672-FD7E8D5E2A95}" type="parTrans" cxnId="{3A0BF94E-2C9F-4D17-A1F1-63977881DF7B}">
      <dgm:prSet/>
      <dgm:spPr/>
      <dgm:t>
        <a:bodyPr/>
        <a:lstStyle/>
        <a:p>
          <a:endParaRPr lang="en-US"/>
        </a:p>
      </dgm:t>
    </dgm:pt>
    <dgm:pt modelId="{389D09FA-381C-4C7E-8BD3-EDC1556735B6}" type="pres">
      <dgm:prSet presAssocID="{3DDAA1D3-8CDC-493B-96A8-B13A01454535}" presName="Name0" presStyleCnt="0">
        <dgm:presLayoutVars>
          <dgm:dir/>
          <dgm:animLvl val="lvl"/>
          <dgm:resizeHandles val="exact"/>
        </dgm:presLayoutVars>
      </dgm:prSet>
      <dgm:spPr/>
    </dgm:pt>
    <dgm:pt modelId="{49EAE090-D997-420A-A7DF-998053702F4D}" type="pres">
      <dgm:prSet presAssocID="{165C276A-DF84-468A-AA66-9EADD12B6BE1}" presName="compositeNode" presStyleCnt="0">
        <dgm:presLayoutVars>
          <dgm:bulletEnabled val="1"/>
        </dgm:presLayoutVars>
      </dgm:prSet>
      <dgm:spPr/>
    </dgm:pt>
    <dgm:pt modelId="{6101800C-81F1-463D-A4AD-DC83C27FA3B9}" type="pres">
      <dgm:prSet presAssocID="{165C276A-DF84-468A-AA66-9EADD12B6BE1}" presName="bgRect" presStyleLbl="node1" presStyleIdx="0" presStyleCnt="5"/>
      <dgm:spPr/>
    </dgm:pt>
    <dgm:pt modelId="{509C9F9B-0EE1-4380-8FDF-9C01D09B640C}" type="pres">
      <dgm:prSet presAssocID="{165C276A-DF84-468A-AA66-9EADD12B6BE1}" presName="parentNode" presStyleLbl="node1" presStyleIdx="0" presStyleCnt="5">
        <dgm:presLayoutVars>
          <dgm:chMax val="0"/>
          <dgm:bulletEnabled val="1"/>
        </dgm:presLayoutVars>
      </dgm:prSet>
      <dgm:spPr/>
    </dgm:pt>
    <dgm:pt modelId="{1FFFDCEB-6CF6-40DE-87C1-1747284B268A}" type="pres">
      <dgm:prSet presAssocID="{165C276A-DF84-468A-AA66-9EADD12B6BE1}" presName="childNode" presStyleLbl="node1" presStyleIdx="0" presStyleCnt="5">
        <dgm:presLayoutVars>
          <dgm:bulletEnabled val="1"/>
        </dgm:presLayoutVars>
      </dgm:prSet>
      <dgm:spPr/>
    </dgm:pt>
    <dgm:pt modelId="{2B04B592-465D-4CDE-8E7E-D7F8B26561B7}" type="pres">
      <dgm:prSet presAssocID="{7FC6BB3B-5979-4A8D-AB86-550651607D10}" presName="hSp" presStyleCnt="0"/>
      <dgm:spPr/>
    </dgm:pt>
    <dgm:pt modelId="{353734C5-BE13-44C1-9CEE-4B0F4A0AA541}" type="pres">
      <dgm:prSet presAssocID="{7FC6BB3B-5979-4A8D-AB86-550651607D10}" presName="vProcSp" presStyleCnt="0"/>
      <dgm:spPr/>
    </dgm:pt>
    <dgm:pt modelId="{82E626FD-92CB-4262-AF34-D3AD6E73B6C6}" type="pres">
      <dgm:prSet presAssocID="{7FC6BB3B-5979-4A8D-AB86-550651607D10}" presName="vSp1" presStyleCnt="0"/>
      <dgm:spPr/>
    </dgm:pt>
    <dgm:pt modelId="{52E9C247-17E8-44DC-BB65-4C715A88FC80}" type="pres">
      <dgm:prSet presAssocID="{7FC6BB3B-5979-4A8D-AB86-550651607D10}" presName="simulatedConn" presStyleLbl="solidFgAcc1" presStyleIdx="0" presStyleCnt="4"/>
      <dgm:spPr/>
    </dgm:pt>
    <dgm:pt modelId="{A6CEC528-2F76-491A-AC5B-8D0658383695}" type="pres">
      <dgm:prSet presAssocID="{7FC6BB3B-5979-4A8D-AB86-550651607D10}" presName="vSp2" presStyleCnt="0"/>
      <dgm:spPr/>
    </dgm:pt>
    <dgm:pt modelId="{D86BAC50-FB90-4B04-8ADA-5BF837C58A1D}" type="pres">
      <dgm:prSet presAssocID="{7FC6BB3B-5979-4A8D-AB86-550651607D10}" presName="sibTrans" presStyleCnt="0"/>
      <dgm:spPr/>
    </dgm:pt>
    <dgm:pt modelId="{EA7F1E51-79D1-46BC-ABC1-4E166BBDB1E1}" type="pres">
      <dgm:prSet presAssocID="{6005B3FC-2E94-4223-8E7B-CDD6150798A2}" presName="compositeNode" presStyleCnt="0">
        <dgm:presLayoutVars>
          <dgm:bulletEnabled val="1"/>
        </dgm:presLayoutVars>
      </dgm:prSet>
      <dgm:spPr/>
    </dgm:pt>
    <dgm:pt modelId="{C80EB6D4-E2BE-41C0-9348-1CC0228C1A9E}" type="pres">
      <dgm:prSet presAssocID="{6005B3FC-2E94-4223-8E7B-CDD6150798A2}" presName="bgRect" presStyleLbl="node1" presStyleIdx="1" presStyleCnt="5"/>
      <dgm:spPr/>
    </dgm:pt>
    <dgm:pt modelId="{C66661E3-7966-4648-9BEA-677F1B0A55F0}" type="pres">
      <dgm:prSet presAssocID="{6005B3FC-2E94-4223-8E7B-CDD6150798A2}" presName="parentNode" presStyleLbl="node1" presStyleIdx="1" presStyleCnt="5">
        <dgm:presLayoutVars>
          <dgm:chMax val="0"/>
          <dgm:bulletEnabled val="1"/>
        </dgm:presLayoutVars>
      </dgm:prSet>
      <dgm:spPr/>
    </dgm:pt>
    <dgm:pt modelId="{F99C3C61-8D6A-4778-A7C7-C0668F644F4D}" type="pres">
      <dgm:prSet presAssocID="{6005B3FC-2E94-4223-8E7B-CDD6150798A2}" presName="childNode" presStyleLbl="node1" presStyleIdx="1" presStyleCnt="5">
        <dgm:presLayoutVars>
          <dgm:bulletEnabled val="1"/>
        </dgm:presLayoutVars>
      </dgm:prSet>
      <dgm:spPr/>
    </dgm:pt>
    <dgm:pt modelId="{BBB00828-BE4D-46E3-A821-D3414BDF6CCD}" type="pres">
      <dgm:prSet presAssocID="{2D188AAE-5065-4845-A718-F9C99656E5AF}" presName="hSp" presStyleCnt="0"/>
      <dgm:spPr/>
    </dgm:pt>
    <dgm:pt modelId="{06E6ADD4-4680-48EA-8DB2-3313C5C9B86B}" type="pres">
      <dgm:prSet presAssocID="{2D188AAE-5065-4845-A718-F9C99656E5AF}" presName="vProcSp" presStyleCnt="0"/>
      <dgm:spPr/>
    </dgm:pt>
    <dgm:pt modelId="{6CDCDEB0-5B33-4D1F-BA01-907934334DFA}" type="pres">
      <dgm:prSet presAssocID="{2D188AAE-5065-4845-A718-F9C99656E5AF}" presName="vSp1" presStyleCnt="0"/>
      <dgm:spPr/>
    </dgm:pt>
    <dgm:pt modelId="{783A8CB8-A57D-4C3A-87EA-FB8E49326D77}" type="pres">
      <dgm:prSet presAssocID="{2D188AAE-5065-4845-A718-F9C99656E5AF}" presName="simulatedConn" presStyleLbl="solidFgAcc1" presStyleIdx="1" presStyleCnt="4"/>
      <dgm:spPr/>
    </dgm:pt>
    <dgm:pt modelId="{7FA46B2F-082F-4D75-8C49-07158B12E499}" type="pres">
      <dgm:prSet presAssocID="{2D188AAE-5065-4845-A718-F9C99656E5AF}" presName="vSp2" presStyleCnt="0"/>
      <dgm:spPr/>
    </dgm:pt>
    <dgm:pt modelId="{D13C9A62-C4B8-4755-A747-219D7DF78902}" type="pres">
      <dgm:prSet presAssocID="{2D188AAE-5065-4845-A718-F9C99656E5AF}" presName="sibTrans" presStyleCnt="0"/>
      <dgm:spPr/>
    </dgm:pt>
    <dgm:pt modelId="{A6849A85-2C7F-4C98-A149-0BECFC419835}" type="pres">
      <dgm:prSet presAssocID="{2A052105-5D07-4FBF-918D-E3D43149188A}" presName="compositeNode" presStyleCnt="0">
        <dgm:presLayoutVars>
          <dgm:bulletEnabled val="1"/>
        </dgm:presLayoutVars>
      </dgm:prSet>
      <dgm:spPr/>
    </dgm:pt>
    <dgm:pt modelId="{25CCE8D2-B68F-4A38-B8EF-65CF088B8AA9}" type="pres">
      <dgm:prSet presAssocID="{2A052105-5D07-4FBF-918D-E3D43149188A}" presName="bgRect" presStyleLbl="node1" presStyleIdx="2" presStyleCnt="5" custScaleX="102818"/>
      <dgm:spPr/>
    </dgm:pt>
    <dgm:pt modelId="{BA9F7977-59B5-464B-B48B-52D6DDA08DFC}" type="pres">
      <dgm:prSet presAssocID="{2A052105-5D07-4FBF-918D-E3D43149188A}" presName="parentNode" presStyleLbl="node1" presStyleIdx="2" presStyleCnt="5">
        <dgm:presLayoutVars>
          <dgm:chMax val="0"/>
          <dgm:bulletEnabled val="1"/>
        </dgm:presLayoutVars>
      </dgm:prSet>
      <dgm:spPr/>
    </dgm:pt>
    <dgm:pt modelId="{D9EADCB6-9C09-48C7-B661-C060B26F593F}" type="pres">
      <dgm:prSet presAssocID="{2A052105-5D07-4FBF-918D-E3D43149188A}" presName="childNode" presStyleLbl="node1" presStyleIdx="2" presStyleCnt="5">
        <dgm:presLayoutVars>
          <dgm:bulletEnabled val="1"/>
        </dgm:presLayoutVars>
      </dgm:prSet>
      <dgm:spPr/>
    </dgm:pt>
    <dgm:pt modelId="{18F2D7C2-5DE0-4912-AD81-43B208D25BC8}" type="pres">
      <dgm:prSet presAssocID="{65BEB79E-CC08-4830-8873-9ABF2F961451}" presName="hSp" presStyleCnt="0"/>
      <dgm:spPr/>
    </dgm:pt>
    <dgm:pt modelId="{FF4CC549-A007-4C50-8255-E6D4770F63D1}" type="pres">
      <dgm:prSet presAssocID="{65BEB79E-CC08-4830-8873-9ABF2F961451}" presName="vProcSp" presStyleCnt="0"/>
      <dgm:spPr/>
    </dgm:pt>
    <dgm:pt modelId="{1DE55AE0-EDE2-462D-9BF9-42D6BD51AC65}" type="pres">
      <dgm:prSet presAssocID="{65BEB79E-CC08-4830-8873-9ABF2F961451}" presName="vSp1" presStyleCnt="0"/>
      <dgm:spPr/>
    </dgm:pt>
    <dgm:pt modelId="{E60E34CB-630B-43E8-9D7F-420EA99E4015}" type="pres">
      <dgm:prSet presAssocID="{65BEB79E-CC08-4830-8873-9ABF2F961451}" presName="simulatedConn" presStyleLbl="solidFgAcc1" presStyleIdx="2" presStyleCnt="4"/>
      <dgm:spPr/>
    </dgm:pt>
    <dgm:pt modelId="{F931B563-CA58-4434-A1F5-D49C1DA37C98}" type="pres">
      <dgm:prSet presAssocID="{65BEB79E-CC08-4830-8873-9ABF2F961451}" presName="vSp2" presStyleCnt="0"/>
      <dgm:spPr/>
    </dgm:pt>
    <dgm:pt modelId="{0AB47510-D096-4D6D-BA26-3BF9C9460A48}" type="pres">
      <dgm:prSet presAssocID="{65BEB79E-CC08-4830-8873-9ABF2F961451}" presName="sibTrans" presStyleCnt="0"/>
      <dgm:spPr/>
    </dgm:pt>
    <dgm:pt modelId="{405D66A8-0BA8-4D57-B68E-BACF1F8C2233}" type="pres">
      <dgm:prSet presAssocID="{F911585F-323A-45E6-9CA2-036649C95E0B}" presName="compositeNode" presStyleCnt="0">
        <dgm:presLayoutVars>
          <dgm:bulletEnabled val="1"/>
        </dgm:presLayoutVars>
      </dgm:prSet>
      <dgm:spPr/>
    </dgm:pt>
    <dgm:pt modelId="{FFE40343-0A50-487B-9F1C-79372ECC8C35}" type="pres">
      <dgm:prSet presAssocID="{F911585F-323A-45E6-9CA2-036649C95E0B}" presName="bgRect" presStyleLbl="node1" presStyleIdx="3" presStyleCnt="5"/>
      <dgm:spPr/>
    </dgm:pt>
    <dgm:pt modelId="{3865D735-B0A4-4E01-B3E3-EBCFB052214C}" type="pres">
      <dgm:prSet presAssocID="{F911585F-323A-45E6-9CA2-036649C95E0B}" presName="parentNode" presStyleLbl="node1" presStyleIdx="3" presStyleCnt="5">
        <dgm:presLayoutVars>
          <dgm:chMax val="0"/>
          <dgm:bulletEnabled val="1"/>
        </dgm:presLayoutVars>
      </dgm:prSet>
      <dgm:spPr/>
    </dgm:pt>
    <dgm:pt modelId="{A8328435-1502-425C-908E-9B010F1CCEE2}" type="pres">
      <dgm:prSet presAssocID="{F911585F-323A-45E6-9CA2-036649C95E0B}" presName="childNode" presStyleLbl="node1" presStyleIdx="3" presStyleCnt="5">
        <dgm:presLayoutVars>
          <dgm:bulletEnabled val="1"/>
        </dgm:presLayoutVars>
      </dgm:prSet>
      <dgm:spPr/>
    </dgm:pt>
    <dgm:pt modelId="{91E91404-5DC7-4035-8CD2-DA3AC247AE18}" type="pres">
      <dgm:prSet presAssocID="{345C3FD6-62DA-476F-AC7B-FBF95FE231DE}" presName="hSp" presStyleCnt="0"/>
      <dgm:spPr/>
    </dgm:pt>
    <dgm:pt modelId="{2C2D5A0A-8675-4B8C-B132-F40ED1B1F27D}" type="pres">
      <dgm:prSet presAssocID="{345C3FD6-62DA-476F-AC7B-FBF95FE231DE}" presName="vProcSp" presStyleCnt="0"/>
      <dgm:spPr/>
    </dgm:pt>
    <dgm:pt modelId="{90EAD5AE-470F-4959-9F60-6451FFFF8848}" type="pres">
      <dgm:prSet presAssocID="{345C3FD6-62DA-476F-AC7B-FBF95FE231DE}" presName="vSp1" presStyleCnt="0"/>
      <dgm:spPr/>
    </dgm:pt>
    <dgm:pt modelId="{A32024D5-C6F9-4784-A9A8-7F05D24FC54A}" type="pres">
      <dgm:prSet presAssocID="{345C3FD6-62DA-476F-AC7B-FBF95FE231DE}" presName="simulatedConn" presStyleLbl="solidFgAcc1" presStyleIdx="3" presStyleCnt="4"/>
      <dgm:spPr/>
    </dgm:pt>
    <dgm:pt modelId="{E57A1F8F-C36B-4D58-AF4D-BDE841AE7044}" type="pres">
      <dgm:prSet presAssocID="{345C3FD6-62DA-476F-AC7B-FBF95FE231DE}" presName="vSp2" presStyleCnt="0"/>
      <dgm:spPr/>
    </dgm:pt>
    <dgm:pt modelId="{1589797C-A866-4587-AFEC-717ACDEB39AF}" type="pres">
      <dgm:prSet presAssocID="{345C3FD6-62DA-476F-AC7B-FBF95FE231DE}" presName="sibTrans" presStyleCnt="0"/>
      <dgm:spPr/>
    </dgm:pt>
    <dgm:pt modelId="{A708A4C3-A181-4E7C-925D-92A37305111C}" type="pres">
      <dgm:prSet presAssocID="{A9C2CE97-DC8B-4355-8CF8-691A2905C82D}" presName="compositeNode" presStyleCnt="0">
        <dgm:presLayoutVars>
          <dgm:bulletEnabled val="1"/>
        </dgm:presLayoutVars>
      </dgm:prSet>
      <dgm:spPr/>
    </dgm:pt>
    <dgm:pt modelId="{E68947EB-EDA4-4150-872C-90B5625E4398}" type="pres">
      <dgm:prSet presAssocID="{A9C2CE97-DC8B-4355-8CF8-691A2905C82D}" presName="bgRect" presStyleLbl="node1" presStyleIdx="4" presStyleCnt="5"/>
      <dgm:spPr/>
    </dgm:pt>
    <dgm:pt modelId="{CF3AD587-E05C-4EB2-970C-574F2B2BF9BE}" type="pres">
      <dgm:prSet presAssocID="{A9C2CE97-DC8B-4355-8CF8-691A2905C82D}" presName="parentNode" presStyleLbl="node1" presStyleIdx="4" presStyleCnt="5">
        <dgm:presLayoutVars>
          <dgm:chMax val="0"/>
          <dgm:bulletEnabled val="1"/>
        </dgm:presLayoutVars>
      </dgm:prSet>
      <dgm:spPr/>
    </dgm:pt>
    <dgm:pt modelId="{29485616-0BE9-4BE1-9C4A-343173596635}" type="pres">
      <dgm:prSet presAssocID="{A9C2CE97-DC8B-4355-8CF8-691A2905C82D}" presName="childNode" presStyleLbl="node1" presStyleIdx="4" presStyleCnt="5">
        <dgm:presLayoutVars>
          <dgm:bulletEnabled val="1"/>
        </dgm:presLayoutVars>
      </dgm:prSet>
      <dgm:spPr/>
    </dgm:pt>
  </dgm:ptLst>
  <dgm:cxnLst>
    <dgm:cxn modelId="{32FB540D-0D7C-41BE-88C5-D217E64691E2}" srcId="{3DDAA1D3-8CDC-493B-96A8-B13A01454535}" destId="{A9C2CE97-DC8B-4355-8CF8-691A2905C82D}" srcOrd="4" destOrd="0" parTransId="{56C6FDCD-8040-4E36-8D25-14E1A3A96F20}" sibTransId="{AE6C2CCB-8BDD-4E46-A733-509F3FF79A20}"/>
    <dgm:cxn modelId="{602D7816-B096-4584-B884-C122286D733A}" type="presOf" srcId="{165C276A-DF84-468A-AA66-9EADD12B6BE1}" destId="{6101800C-81F1-463D-A4AD-DC83C27FA3B9}" srcOrd="0" destOrd="0" presId="urn:microsoft.com/office/officeart/2005/8/layout/hProcess7"/>
    <dgm:cxn modelId="{97AD751A-3EED-4A79-889F-F460464CF48D}" srcId="{3DDAA1D3-8CDC-493B-96A8-B13A01454535}" destId="{6005B3FC-2E94-4223-8E7B-CDD6150798A2}" srcOrd="1" destOrd="0" parTransId="{FF5C65E8-B3FB-44CD-A12B-EC0848556BE2}" sibTransId="{2D188AAE-5065-4845-A718-F9C99656E5AF}"/>
    <dgm:cxn modelId="{CAC80321-7D33-42AA-B3D7-DDA0BE677555}" type="presOf" srcId="{DB109313-77B6-46AC-A8B5-E95E86121405}" destId="{1FFFDCEB-6CF6-40DE-87C1-1747284B268A}" srcOrd="0" destOrd="1" presId="urn:microsoft.com/office/officeart/2005/8/layout/hProcess7"/>
    <dgm:cxn modelId="{49E6192B-333B-441A-829F-495FBB8C981F}" type="presOf" srcId="{2A052105-5D07-4FBF-918D-E3D43149188A}" destId="{BA9F7977-59B5-464B-B48B-52D6DDA08DFC}" srcOrd="1" destOrd="0" presId="urn:microsoft.com/office/officeart/2005/8/layout/hProcess7"/>
    <dgm:cxn modelId="{C7D5E539-F89F-4B8B-9AF3-09E2E2CA09EC}" type="presOf" srcId="{3DDAA1D3-8CDC-493B-96A8-B13A01454535}" destId="{389D09FA-381C-4C7E-8BD3-EDC1556735B6}" srcOrd="0" destOrd="0" presId="urn:microsoft.com/office/officeart/2005/8/layout/hProcess7"/>
    <dgm:cxn modelId="{72AB1D3C-A1A4-4658-9832-3B42768638C9}" srcId="{F911585F-323A-45E6-9CA2-036649C95E0B}" destId="{6B257C6F-2F59-407A-9DB5-02723BBEA555}" srcOrd="0" destOrd="0" parTransId="{DFB9F698-61B2-4D24-BF8D-6211FDA813EE}" sibTransId="{ED431E71-3595-4837-A839-8B84947D52EB}"/>
    <dgm:cxn modelId="{46C87A5C-968E-4392-8F13-7B6DA473F74E}" srcId="{165C276A-DF84-468A-AA66-9EADD12B6BE1}" destId="{7C7A8A45-AA64-498B-858C-989859EB54D8}" srcOrd="0" destOrd="0" parTransId="{258DD489-EE6C-4AD0-B852-B6E2B8D1C7A4}" sibTransId="{ABAA1789-7041-4A1A-B074-B18D8CF722B9}"/>
    <dgm:cxn modelId="{4F35965F-EFDA-4471-AB5F-7172FBE57B38}" srcId="{3DDAA1D3-8CDC-493B-96A8-B13A01454535}" destId="{F911585F-323A-45E6-9CA2-036649C95E0B}" srcOrd="3" destOrd="0" parTransId="{3DF86836-27DD-4C79-9375-25C36FA54F74}" sibTransId="{345C3FD6-62DA-476F-AC7B-FBF95FE231DE}"/>
    <dgm:cxn modelId="{F59ADE5F-B4AD-407B-89A0-03F885AFF052}" srcId="{3DDAA1D3-8CDC-493B-96A8-B13A01454535}" destId="{165C276A-DF84-468A-AA66-9EADD12B6BE1}" srcOrd="0" destOrd="0" parTransId="{7CEAD391-88B8-407E-9DFE-9E5237073D3B}" sibTransId="{7FC6BB3B-5979-4A8D-AB86-550651607D10}"/>
    <dgm:cxn modelId="{6C106763-AA72-46BD-9CA1-3ADEEC8898AF}" type="presOf" srcId="{D4998C67-0914-4325-85A6-62E8B2E9D489}" destId="{29485616-0BE9-4BE1-9C4A-343173596635}" srcOrd="0" destOrd="0" presId="urn:microsoft.com/office/officeart/2005/8/layout/hProcess7"/>
    <dgm:cxn modelId="{2B3BEF4A-C3D8-449C-A8DC-0D0CA88F8F6A}" type="presOf" srcId="{7C7A8A45-AA64-498B-858C-989859EB54D8}" destId="{1FFFDCEB-6CF6-40DE-87C1-1747284B268A}" srcOrd="0" destOrd="0" presId="urn:microsoft.com/office/officeart/2005/8/layout/hProcess7"/>
    <dgm:cxn modelId="{32E9C06C-6A12-46D1-8887-63C7B8C9BE47}" srcId="{6005B3FC-2E94-4223-8E7B-CDD6150798A2}" destId="{59F974BC-BABC-4826-8FCF-054B840AF91C}" srcOrd="0" destOrd="0" parTransId="{5AF4F9DE-FE5C-4588-86CE-BC58EC6A81FE}" sibTransId="{E161AB35-59E9-4EF3-B99C-7FBE860E5691}"/>
    <dgm:cxn modelId="{3A0BF94E-2C9F-4D17-A1F1-63977881DF7B}" srcId="{3DDAA1D3-8CDC-493B-96A8-B13A01454535}" destId="{2A052105-5D07-4FBF-918D-E3D43149188A}" srcOrd="2" destOrd="0" parTransId="{D093852E-20C7-46FD-B672-FD7E8D5E2A95}" sibTransId="{65BEB79E-CC08-4830-8873-9ABF2F961451}"/>
    <dgm:cxn modelId="{50CF0554-80AE-4D2E-9302-F3CD3E57C0DA}" type="presOf" srcId="{2A052105-5D07-4FBF-918D-E3D43149188A}" destId="{25CCE8D2-B68F-4A38-B8EF-65CF088B8AA9}" srcOrd="0" destOrd="0" presId="urn:microsoft.com/office/officeart/2005/8/layout/hProcess7"/>
    <dgm:cxn modelId="{4DA43B78-5FAC-4197-9627-D0C7B3A4DC54}" type="presOf" srcId="{6005B3FC-2E94-4223-8E7B-CDD6150798A2}" destId="{C66661E3-7966-4648-9BEA-677F1B0A55F0}" srcOrd="1" destOrd="0" presId="urn:microsoft.com/office/officeart/2005/8/layout/hProcess7"/>
    <dgm:cxn modelId="{3C9E7789-8DB1-441B-9647-25FACCEE6BCB}" type="presOf" srcId="{A9C2CE97-DC8B-4355-8CF8-691A2905C82D}" destId="{CF3AD587-E05C-4EB2-970C-574F2B2BF9BE}" srcOrd="1" destOrd="0" presId="urn:microsoft.com/office/officeart/2005/8/layout/hProcess7"/>
    <dgm:cxn modelId="{FFC87196-C2B5-4D2A-980B-3C40E2F5C657}" srcId="{2A052105-5D07-4FBF-918D-E3D43149188A}" destId="{34CB2A87-5A23-4739-80A7-F56ECA269152}" srcOrd="0" destOrd="0" parTransId="{A3FBCEF7-824D-49CC-8FFD-458E5B5DAE9C}" sibTransId="{EA9C3EB0-E6B4-4F04-9850-188B8B3C9DFD}"/>
    <dgm:cxn modelId="{269D2E9F-3A66-441F-A2BF-AFE5AFC2ED80}" srcId="{A9C2CE97-DC8B-4355-8CF8-691A2905C82D}" destId="{D4998C67-0914-4325-85A6-62E8B2E9D489}" srcOrd="0" destOrd="0" parTransId="{F5107A01-B066-4F1B-89A1-F2D1269EE1F1}" sibTransId="{69E205AD-F10B-442B-B5B5-B61D20D1FD8D}"/>
    <dgm:cxn modelId="{DCC58DA2-F6DF-4C10-9060-0B05670BAFEC}" type="presOf" srcId="{6B257C6F-2F59-407A-9DB5-02723BBEA555}" destId="{A8328435-1502-425C-908E-9B010F1CCEE2}" srcOrd="0" destOrd="0" presId="urn:microsoft.com/office/officeart/2005/8/layout/hProcess7"/>
    <dgm:cxn modelId="{471C08A3-B99B-485B-ACEE-C444B7109633}" srcId="{165C276A-DF84-468A-AA66-9EADD12B6BE1}" destId="{DB109313-77B6-46AC-A8B5-E95E86121405}" srcOrd="1" destOrd="0" parTransId="{67C725D0-908D-4D47-BBEB-B52519F6B8B3}" sibTransId="{C6D3F52E-B8E9-42C0-A893-6C66A69400B8}"/>
    <dgm:cxn modelId="{19CA48B1-64AB-4096-B586-3AB3FA6F98E0}" type="presOf" srcId="{34CB2A87-5A23-4739-80A7-F56ECA269152}" destId="{D9EADCB6-9C09-48C7-B661-C060B26F593F}" srcOrd="0" destOrd="0" presId="urn:microsoft.com/office/officeart/2005/8/layout/hProcess7"/>
    <dgm:cxn modelId="{FFD460C2-7166-44B0-A9ED-585F396A4509}" type="presOf" srcId="{F911585F-323A-45E6-9CA2-036649C95E0B}" destId="{FFE40343-0A50-487B-9F1C-79372ECC8C35}" srcOrd="0" destOrd="0" presId="urn:microsoft.com/office/officeart/2005/8/layout/hProcess7"/>
    <dgm:cxn modelId="{9A9C84CE-3AE7-4A13-A0F7-3EFFBE240D1F}" type="presOf" srcId="{6005B3FC-2E94-4223-8E7B-CDD6150798A2}" destId="{C80EB6D4-E2BE-41C0-9348-1CC0228C1A9E}" srcOrd="0" destOrd="0" presId="urn:microsoft.com/office/officeart/2005/8/layout/hProcess7"/>
    <dgm:cxn modelId="{0DFEE0D5-850C-475F-8436-8FB86DD73BAC}" type="presOf" srcId="{165C276A-DF84-468A-AA66-9EADD12B6BE1}" destId="{509C9F9B-0EE1-4380-8FDF-9C01D09B640C}" srcOrd="1" destOrd="0" presId="urn:microsoft.com/office/officeart/2005/8/layout/hProcess7"/>
    <dgm:cxn modelId="{174CCDE1-8846-4E4E-87B0-CA145BB0F8EF}" type="presOf" srcId="{59F974BC-BABC-4826-8FCF-054B840AF91C}" destId="{F99C3C61-8D6A-4778-A7C7-C0668F644F4D}" srcOrd="0" destOrd="0" presId="urn:microsoft.com/office/officeart/2005/8/layout/hProcess7"/>
    <dgm:cxn modelId="{41E48CF3-40B3-4A8D-8476-D474915030F0}" type="presOf" srcId="{F911585F-323A-45E6-9CA2-036649C95E0B}" destId="{3865D735-B0A4-4E01-B3E3-EBCFB052214C}" srcOrd="1" destOrd="0" presId="urn:microsoft.com/office/officeart/2005/8/layout/hProcess7"/>
    <dgm:cxn modelId="{D6223CFA-BB98-4093-8560-63862B7BFF74}" type="presOf" srcId="{A9C2CE97-DC8B-4355-8CF8-691A2905C82D}" destId="{E68947EB-EDA4-4150-872C-90B5625E4398}" srcOrd="0" destOrd="0" presId="urn:microsoft.com/office/officeart/2005/8/layout/hProcess7"/>
    <dgm:cxn modelId="{21A3FFD2-6E7B-4DDB-9F78-B809311FE77B}" type="presParOf" srcId="{389D09FA-381C-4C7E-8BD3-EDC1556735B6}" destId="{49EAE090-D997-420A-A7DF-998053702F4D}" srcOrd="0" destOrd="0" presId="urn:microsoft.com/office/officeart/2005/8/layout/hProcess7"/>
    <dgm:cxn modelId="{C49B71D8-B2F2-48B2-8A7D-AC8E897ADD68}" type="presParOf" srcId="{49EAE090-D997-420A-A7DF-998053702F4D}" destId="{6101800C-81F1-463D-A4AD-DC83C27FA3B9}" srcOrd="0" destOrd="0" presId="urn:microsoft.com/office/officeart/2005/8/layout/hProcess7"/>
    <dgm:cxn modelId="{71F4893C-A13F-4249-8234-DBCA2659EDC6}" type="presParOf" srcId="{49EAE090-D997-420A-A7DF-998053702F4D}" destId="{509C9F9B-0EE1-4380-8FDF-9C01D09B640C}" srcOrd="1" destOrd="0" presId="urn:microsoft.com/office/officeart/2005/8/layout/hProcess7"/>
    <dgm:cxn modelId="{3ED63D55-1FDB-433D-945C-1B991AC6236B}" type="presParOf" srcId="{49EAE090-D997-420A-A7DF-998053702F4D}" destId="{1FFFDCEB-6CF6-40DE-87C1-1747284B268A}" srcOrd="2" destOrd="0" presId="urn:microsoft.com/office/officeart/2005/8/layout/hProcess7"/>
    <dgm:cxn modelId="{5705DD99-3750-43A9-90D4-6021361985B4}" type="presParOf" srcId="{389D09FA-381C-4C7E-8BD3-EDC1556735B6}" destId="{2B04B592-465D-4CDE-8E7E-D7F8B26561B7}" srcOrd="1" destOrd="0" presId="urn:microsoft.com/office/officeart/2005/8/layout/hProcess7"/>
    <dgm:cxn modelId="{F9665EFD-5159-4005-B72F-64DB30A76397}" type="presParOf" srcId="{389D09FA-381C-4C7E-8BD3-EDC1556735B6}" destId="{353734C5-BE13-44C1-9CEE-4B0F4A0AA541}" srcOrd="2" destOrd="0" presId="urn:microsoft.com/office/officeart/2005/8/layout/hProcess7"/>
    <dgm:cxn modelId="{3DB195EF-A369-4950-9595-789746F50FEC}" type="presParOf" srcId="{353734C5-BE13-44C1-9CEE-4B0F4A0AA541}" destId="{82E626FD-92CB-4262-AF34-D3AD6E73B6C6}" srcOrd="0" destOrd="0" presId="urn:microsoft.com/office/officeart/2005/8/layout/hProcess7"/>
    <dgm:cxn modelId="{FBE0CCA1-6636-43F4-AB37-B3EC5CFE71BF}" type="presParOf" srcId="{353734C5-BE13-44C1-9CEE-4B0F4A0AA541}" destId="{52E9C247-17E8-44DC-BB65-4C715A88FC80}" srcOrd="1" destOrd="0" presId="urn:microsoft.com/office/officeart/2005/8/layout/hProcess7"/>
    <dgm:cxn modelId="{BE3005A5-0A84-4F93-8522-3663A400B3CB}" type="presParOf" srcId="{353734C5-BE13-44C1-9CEE-4B0F4A0AA541}" destId="{A6CEC528-2F76-491A-AC5B-8D0658383695}" srcOrd="2" destOrd="0" presId="urn:microsoft.com/office/officeart/2005/8/layout/hProcess7"/>
    <dgm:cxn modelId="{5678ADFA-A744-4B54-A770-AD78C12883E3}" type="presParOf" srcId="{389D09FA-381C-4C7E-8BD3-EDC1556735B6}" destId="{D86BAC50-FB90-4B04-8ADA-5BF837C58A1D}" srcOrd="3" destOrd="0" presId="urn:microsoft.com/office/officeart/2005/8/layout/hProcess7"/>
    <dgm:cxn modelId="{F8057D1D-6860-4F46-8308-2039F9FAC4DE}" type="presParOf" srcId="{389D09FA-381C-4C7E-8BD3-EDC1556735B6}" destId="{EA7F1E51-79D1-46BC-ABC1-4E166BBDB1E1}" srcOrd="4" destOrd="0" presId="urn:microsoft.com/office/officeart/2005/8/layout/hProcess7"/>
    <dgm:cxn modelId="{46004741-FC6F-4290-9F65-66632035FAC9}" type="presParOf" srcId="{EA7F1E51-79D1-46BC-ABC1-4E166BBDB1E1}" destId="{C80EB6D4-E2BE-41C0-9348-1CC0228C1A9E}" srcOrd="0" destOrd="0" presId="urn:microsoft.com/office/officeart/2005/8/layout/hProcess7"/>
    <dgm:cxn modelId="{E1CB7100-C0EF-438F-A17F-F5F4AF5B5F1C}" type="presParOf" srcId="{EA7F1E51-79D1-46BC-ABC1-4E166BBDB1E1}" destId="{C66661E3-7966-4648-9BEA-677F1B0A55F0}" srcOrd="1" destOrd="0" presId="urn:microsoft.com/office/officeart/2005/8/layout/hProcess7"/>
    <dgm:cxn modelId="{FC363E66-2084-4668-9B51-029383136801}" type="presParOf" srcId="{EA7F1E51-79D1-46BC-ABC1-4E166BBDB1E1}" destId="{F99C3C61-8D6A-4778-A7C7-C0668F644F4D}" srcOrd="2" destOrd="0" presId="urn:microsoft.com/office/officeart/2005/8/layout/hProcess7"/>
    <dgm:cxn modelId="{ED0500E0-E016-41EE-97AC-6D4423BB0F7F}" type="presParOf" srcId="{389D09FA-381C-4C7E-8BD3-EDC1556735B6}" destId="{BBB00828-BE4D-46E3-A821-D3414BDF6CCD}" srcOrd="5" destOrd="0" presId="urn:microsoft.com/office/officeart/2005/8/layout/hProcess7"/>
    <dgm:cxn modelId="{262A5787-8572-4BF3-BBCA-732326E80C26}" type="presParOf" srcId="{389D09FA-381C-4C7E-8BD3-EDC1556735B6}" destId="{06E6ADD4-4680-48EA-8DB2-3313C5C9B86B}" srcOrd="6" destOrd="0" presId="urn:microsoft.com/office/officeart/2005/8/layout/hProcess7"/>
    <dgm:cxn modelId="{CA98F1F6-5B39-4972-A4ED-D0E2507D84BD}" type="presParOf" srcId="{06E6ADD4-4680-48EA-8DB2-3313C5C9B86B}" destId="{6CDCDEB0-5B33-4D1F-BA01-907934334DFA}" srcOrd="0" destOrd="0" presId="urn:microsoft.com/office/officeart/2005/8/layout/hProcess7"/>
    <dgm:cxn modelId="{AD974226-E2D6-47C0-A2B6-4BF37F0DEB1B}" type="presParOf" srcId="{06E6ADD4-4680-48EA-8DB2-3313C5C9B86B}" destId="{783A8CB8-A57D-4C3A-87EA-FB8E49326D77}" srcOrd="1" destOrd="0" presId="urn:microsoft.com/office/officeart/2005/8/layout/hProcess7"/>
    <dgm:cxn modelId="{DA3984D2-ADAA-4E61-A137-8A007217C6F9}" type="presParOf" srcId="{06E6ADD4-4680-48EA-8DB2-3313C5C9B86B}" destId="{7FA46B2F-082F-4D75-8C49-07158B12E499}" srcOrd="2" destOrd="0" presId="urn:microsoft.com/office/officeart/2005/8/layout/hProcess7"/>
    <dgm:cxn modelId="{C32F782F-CE35-4652-AEA6-849B3922AEFA}" type="presParOf" srcId="{389D09FA-381C-4C7E-8BD3-EDC1556735B6}" destId="{D13C9A62-C4B8-4755-A747-219D7DF78902}" srcOrd="7" destOrd="0" presId="urn:microsoft.com/office/officeart/2005/8/layout/hProcess7"/>
    <dgm:cxn modelId="{76F89710-0C28-47B7-A596-EC68E156ED68}" type="presParOf" srcId="{389D09FA-381C-4C7E-8BD3-EDC1556735B6}" destId="{A6849A85-2C7F-4C98-A149-0BECFC419835}" srcOrd="8" destOrd="0" presId="urn:microsoft.com/office/officeart/2005/8/layout/hProcess7"/>
    <dgm:cxn modelId="{640BEAF4-0C5A-4430-9B38-C54CCD5DFBC7}" type="presParOf" srcId="{A6849A85-2C7F-4C98-A149-0BECFC419835}" destId="{25CCE8D2-B68F-4A38-B8EF-65CF088B8AA9}" srcOrd="0" destOrd="0" presId="urn:microsoft.com/office/officeart/2005/8/layout/hProcess7"/>
    <dgm:cxn modelId="{D3E1AB4C-ED6F-4BF6-88D1-68E54948C80C}" type="presParOf" srcId="{A6849A85-2C7F-4C98-A149-0BECFC419835}" destId="{BA9F7977-59B5-464B-B48B-52D6DDA08DFC}" srcOrd="1" destOrd="0" presId="urn:microsoft.com/office/officeart/2005/8/layout/hProcess7"/>
    <dgm:cxn modelId="{6A8AC93D-B17B-4C4A-AD92-7CCDF49D7DAC}" type="presParOf" srcId="{A6849A85-2C7F-4C98-A149-0BECFC419835}" destId="{D9EADCB6-9C09-48C7-B661-C060B26F593F}" srcOrd="2" destOrd="0" presId="urn:microsoft.com/office/officeart/2005/8/layout/hProcess7"/>
    <dgm:cxn modelId="{1EE3BEAC-91AD-4206-BB1B-005D5841F1D3}" type="presParOf" srcId="{389D09FA-381C-4C7E-8BD3-EDC1556735B6}" destId="{18F2D7C2-5DE0-4912-AD81-43B208D25BC8}" srcOrd="9" destOrd="0" presId="urn:microsoft.com/office/officeart/2005/8/layout/hProcess7"/>
    <dgm:cxn modelId="{068E2A6B-B1CB-4E90-A0E8-66CC52B13337}" type="presParOf" srcId="{389D09FA-381C-4C7E-8BD3-EDC1556735B6}" destId="{FF4CC549-A007-4C50-8255-E6D4770F63D1}" srcOrd="10" destOrd="0" presId="urn:microsoft.com/office/officeart/2005/8/layout/hProcess7"/>
    <dgm:cxn modelId="{800162D3-04BE-419F-AF94-AF7CEFE62A80}" type="presParOf" srcId="{FF4CC549-A007-4C50-8255-E6D4770F63D1}" destId="{1DE55AE0-EDE2-462D-9BF9-42D6BD51AC65}" srcOrd="0" destOrd="0" presId="urn:microsoft.com/office/officeart/2005/8/layout/hProcess7"/>
    <dgm:cxn modelId="{5060CA18-C450-40F6-85F9-9169CCC757F4}" type="presParOf" srcId="{FF4CC549-A007-4C50-8255-E6D4770F63D1}" destId="{E60E34CB-630B-43E8-9D7F-420EA99E4015}" srcOrd="1" destOrd="0" presId="urn:microsoft.com/office/officeart/2005/8/layout/hProcess7"/>
    <dgm:cxn modelId="{784D2E2A-9B85-4140-9ABA-1C3B62C8AC3B}" type="presParOf" srcId="{FF4CC549-A007-4C50-8255-E6D4770F63D1}" destId="{F931B563-CA58-4434-A1F5-D49C1DA37C98}" srcOrd="2" destOrd="0" presId="urn:microsoft.com/office/officeart/2005/8/layout/hProcess7"/>
    <dgm:cxn modelId="{28BE6328-2B09-4EE7-A3D0-DAF5EA1B1F2F}" type="presParOf" srcId="{389D09FA-381C-4C7E-8BD3-EDC1556735B6}" destId="{0AB47510-D096-4D6D-BA26-3BF9C9460A48}" srcOrd="11" destOrd="0" presId="urn:microsoft.com/office/officeart/2005/8/layout/hProcess7"/>
    <dgm:cxn modelId="{40C74214-9980-4310-915F-0AC7F5ABD53D}" type="presParOf" srcId="{389D09FA-381C-4C7E-8BD3-EDC1556735B6}" destId="{405D66A8-0BA8-4D57-B68E-BACF1F8C2233}" srcOrd="12" destOrd="0" presId="urn:microsoft.com/office/officeart/2005/8/layout/hProcess7"/>
    <dgm:cxn modelId="{FA391959-1888-4F77-8CB1-6206E2E57EB9}" type="presParOf" srcId="{405D66A8-0BA8-4D57-B68E-BACF1F8C2233}" destId="{FFE40343-0A50-487B-9F1C-79372ECC8C35}" srcOrd="0" destOrd="0" presId="urn:microsoft.com/office/officeart/2005/8/layout/hProcess7"/>
    <dgm:cxn modelId="{746BE628-510F-4016-8BFF-54AE8090CB0D}" type="presParOf" srcId="{405D66A8-0BA8-4D57-B68E-BACF1F8C2233}" destId="{3865D735-B0A4-4E01-B3E3-EBCFB052214C}" srcOrd="1" destOrd="0" presId="urn:microsoft.com/office/officeart/2005/8/layout/hProcess7"/>
    <dgm:cxn modelId="{0674C5F4-684B-47F1-984F-6CD3923BB73E}" type="presParOf" srcId="{405D66A8-0BA8-4D57-B68E-BACF1F8C2233}" destId="{A8328435-1502-425C-908E-9B010F1CCEE2}" srcOrd="2" destOrd="0" presId="urn:microsoft.com/office/officeart/2005/8/layout/hProcess7"/>
    <dgm:cxn modelId="{99C334A5-5D8C-458F-AA7E-B930B0D139C7}" type="presParOf" srcId="{389D09FA-381C-4C7E-8BD3-EDC1556735B6}" destId="{91E91404-5DC7-4035-8CD2-DA3AC247AE18}" srcOrd="13" destOrd="0" presId="urn:microsoft.com/office/officeart/2005/8/layout/hProcess7"/>
    <dgm:cxn modelId="{75E77663-6129-4F5E-9662-AFFC6FA33A0F}" type="presParOf" srcId="{389D09FA-381C-4C7E-8BD3-EDC1556735B6}" destId="{2C2D5A0A-8675-4B8C-B132-F40ED1B1F27D}" srcOrd="14" destOrd="0" presId="urn:microsoft.com/office/officeart/2005/8/layout/hProcess7"/>
    <dgm:cxn modelId="{77769285-A7B2-4198-955A-6D60DD3A3FE2}" type="presParOf" srcId="{2C2D5A0A-8675-4B8C-B132-F40ED1B1F27D}" destId="{90EAD5AE-470F-4959-9F60-6451FFFF8848}" srcOrd="0" destOrd="0" presId="urn:microsoft.com/office/officeart/2005/8/layout/hProcess7"/>
    <dgm:cxn modelId="{9AE061A4-3622-4007-9B3A-531F36BDBB19}" type="presParOf" srcId="{2C2D5A0A-8675-4B8C-B132-F40ED1B1F27D}" destId="{A32024D5-C6F9-4784-A9A8-7F05D24FC54A}" srcOrd="1" destOrd="0" presId="urn:microsoft.com/office/officeart/2005/8/layout/hProcess7"/>
    <dgm:cxn modelId="{9CD1EF1C-EEC0-444A-8209-E3CB9A499D36}" type="presParOf" srcId="{2C2D5A0A-8675-4B8C-B132-F40ED1B1F27D}" destId="{E57A1F8F-C36B-4D58-AF4D-BDE841AE7044}" srcOrd="2" destOrd="0" presId="urn:microsoft.com/office/officeart/2005/8/layout/hProcess7"/>
    <dgm:cxn modelId="{F23ED4BA-1583-4157-9BD9-F74966BAC650}" type="presParOf" srcId="{389D09FA-381C-4C7E-8BD3-EDC1556735B6}" destId="{1589797C-A866-4587-AFEC-717ACDEB39AF}" srcOrd="15" destOrd="0" presId="urn:microsoft.com/office/officeart/2005/8/layout/hProcess7"/>
    <dgm:cxn modelId="{828AB898-B2E0-42C4-AC63-A292132FEA94}" type="presParOf" srcId="{389D09FA-381C-4C7E-8BD3-EDC1556735B6}" destId="{A708A4C3-A181-4E7C-925D-92A37305111C}" srcOrd="16" destOrd="0" presId="urn:microsoft.com/office/officeart/2005/8/layout/hProcess7"/>
    <dgm:cxn modelId="{B0733560-A83A-42F3-AC55-8BDF7D0F2726}" type="presParOf" srcId="{A708A4C3-A181-4E7C-925D-92A37305111C}" destId="{E68947EB-EDA4-4150-872C-90B5625E4398}" srcOrd="0" destOrd="0" presId="urn:microsoft.com/office/officeart/2005/8/layout/hProcess7"/>
    <dgm:cxn modelId="{21C71859-0C12-47BA-9436-F0B5AB45940B}" type="presParOf" srcId="{A708A4C3-A181-4E7C-925D-92A37305111C}" destId="{CF3AD587-E05C-4EB2-970C-574F2B2BF9BE}" srcOrd="1" destOrd="0" presId="urn:microsoft.com/office/officeart/2005/8/layout/hProcess7"/>
    <dgm:cxn modelId="{EF4526D4-200C-46D3-A78A-0452D2AE21F3}" type="presParOf" srcId="{A708A4C3-A181-4E7C-925D-92A37305111C}" destId="{29485616-0BE9-4BE1-9C4A-343173596635}"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1800C-81F1-463D-A4AD-DC83C27FA3B9}">
      <dsp:nvSpPr>
        <dsp:cNvPr id="0" name=""/>
        <dsp:cNvSpPr/>
      </dsp:nvSpPr>
      <dsp:spPr>
        <a:xfrm>
          <a:off x="3651" y="1184565"/>
          <a:ext cx="2064920" cy="2477904"/>
        </a:xfrm>
        <a:prstGeom prst="roundRect">
          <a:avLst>
            <a:gd name="adj" fmla="val 5000"/>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n-US" sz="2400" kern="1200" dirty="0"/>
        </a:p>
      </dsp:txBody>
      <dsp:txXfrm rot="16200000">
        <a:off x="-805796" y="1994014"/>
        <a:ext cx="2031881" cy="412984"/>
      </dsp:txXfrm>
    </dsp:sp>
    <dsp:sp modelId="{1FFFDCEB-6CF6-40DE-87C1-1747284B268A}">
      <dsp:nvSpPr>
        <dsp:cNvPr id="0" name=""/>
        <dsp:cNvSpPr/>
      </dsp:nvSpPr>
      <dsp:spPr>
        <a:xfrm>
          <a:off x="416636" y="1184565"/>
          <a:ext cx="1538365" cy="2477904"/>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l-GR" sz="1800" b="1" kern="1200" dirty="0">
              <a:latin typeface="Arial Nova Cond" panose="020B0506020202020204" pitchFamily="34" charset="0"/>
            </a:rPr>
            <a:t>Διαμόρφωση</a:t>
          </a:r>
          <a:endParaRPr lang="en-US" sz="1800" b="1" kern="1200" dirty="0">
            <a:latin typeface="Arial Nova Cond" panose="020B0506020202020204" pitchFamily="34" charset="0"/>
          </a:endParaRPr>
        </a:p>
        <a:p>
          <a:pPr marL="0" lvl="0" indent="0" algn="l" defTabSz="800100">
            <a:lnSpc>
              <a:spcPct val="90000"/>
            </a:lnSpc>
            <a:spcBef>
              <a:spcPct val="0"/>
            </a:spcBef>
            <a:spcAft>
              <a:spcPct val="35000"/>
            </a:spcAft>
            <a:buNone/>
          </a:pPr>
          <a:r>
            <a:rPr lang="en-US" sz="1800" b="1" kern="1200" dirty="0">
              <a:latin typeface="Arial Nova Cond" panose="020B0506020202020204" pitchFamily="34" charset="0"/>
            </a:rPr>
            <a:t>Forming</a:t>
          </a:r>
          <a:endParaRPr lang="el-GR" sz="1800" b="1" kern="1200" dirty="0">
            <a:latin typeface="Arial Nova Cond" panose="020B0506020202020204" pitchFamily="34" charset="0"/>
          </a:endParaRPr>
        </a:p>
        <a:p>
          <a:pPr marL="0" lvl="0" indent="0" algn="l" defTabSz="622300">
            <a:lnSpc>
              <a:spcPct val="90000"/>
            </a:lnSpc>
            <a:spcBef>
              <a:spcPct val="0"/>
            </a:spcBef>
            <a:spcAft>
              <a:spcPct val="35000"/>
            </a:spcAft>
            <a:buNone/>
          </a:pPr>
          <a:r>
            <a:rPr lang="el-GR" sz="1400" b="0" kern="1200" dirty="0">
              <a:latin typeface="Arial Nova Cond" panose="020B0506020202020204" pitchFamily="34" charset="0"/>
            </a:rPr>
            <a:t>Τα μέλη της ομάδας γνωρίζουν το ένα το άλλο. Υπάρχει μεγάλη αβεβαιότητα </a:t>
          </a:r>
          <a:endParaRPr lang="en-US" sz="1400" b="0" kern="1200" dirty="0">
            <a:latin typeface="Arial Nova Cond" panose="020B0506020202020204" pitchFamily="34" charset="0"/>
          </a:endParaRPr>
        </a:p>
      </dsp:txBody>
      <dsp:txXfrm>
        <a:off x="416636" y="1184565"/>
        <a:ext cx="1538365" cy="2477904"/>
      </dsp:txXfrm>
    </dsp:sp>
    <dsp:sp modelId="{C80EB6D4-E2BE-41C0-9348-1CC0228C1A9E}">
      <dsp:nvSpPr>
        <dsp:cNvPr id="0" name=""/>
        <dsp:cNvSpPr/>
      </dsp:nvSpPr>
      <dsp:spPr>
        <a:xfrm>
          <a:off x="2140844" y="1184565"/>
          <a:ext cx="2064920" cy="2477904"/>
        </a:xfrm>
        <a:prstGeom prst="roundRect">
          <a:avLst>
            <a:gd name="adj" fmla="val 5000"/>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n-US" sz="2400" kern="1200" dirty="0"/>
        </a:p>
      </dsp:txBody>
      <dsp:txXfrm rot="16200000">
        <a:off x="1331395" y="1994014"/>
        <a:ext cx="2031881" cy="412984"/>
      </dsp:txXfrm>
    </dsp:sp>
    <dsp:sp modelId="{52E9C247-17E8-44DC-BB65-4C715A88FC80}">
      <dsp:nvSpPr>
        <dsp:cNvPr id="0" name=""/>
        <dsp:cNvSpPr/>
      </dsp:nvSpPr>
      <dsp:spPr>
        <a:xfrm rot="5400000">
          <a:off x="1969203" y="3152629"/>
          <a:ext cx="363931" cy="309738"/>
        </a:xfrm>
        <a:prstGeom prst="flowChartExtract">
          <a:avLst/>
        </a:prstGeom>
        <a:blipFill rotWithShape="1">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99C3C61-8D6A-4778-A7C7-C0668F644F4D}">
      <dsp:nvSpPr>
        <dsp:cNvPr id="0" name=""/>
        <dsp:cNvSpPr/>
      </dsp:nvSpPr>
      <dsp:spPr>
        <a:xfrm>
          <a:off x="2553828" y="1184565"/>
          <a:ext cx="1538365" cy="2477904"/>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l-GR" sz="1800" b="1" kern="1200" dirty="0">
              <a:latin typeface="Arial Nova Cond" panose="020B0506020202020204" pitchFamily="34" charset="0"/>
            </a:rPr>
            <a:t>Τρικυμίες</a:t>
          </a:r>
          <a:endParaRPr lang="en-US" sz="1800" b="1" kern="1200" dirty="0">
            <a:latin typeface="Arial Nova Cond" panose="020B0506020202020204" pitchFamily="34" charset="0"/>
          </a:endParaRPr>
        </a:p>
        <a:p>
          <a:pPr marL="0" lvl="0" indent="0" algn="l" defTabSz="800100">
            <a:lnSpc>
              <a:spcPct val="90000"/>
            </a:lnSpc>
            <a:spcBef>
              <a:spcPct val="0"/>
            </a:spcBef>
            <a:spcAft>
              <a:spcPct val="35000"/>
            </a:spcAft>
            <a:buNone/>
          </a:pPr>
          <a:r>
            <a:rPr lang="en-US" sz="1800" b="1" kern="1200" dirty="0">
              <a:latin typeface="Arial Nova Cond" panose="020B0506020202020204" pitchFamily="34" charset="0"/>
            </a:rPr>
            <a:t>Storming</a:t>
          </a:r>
          <a:endParaRPr lang="el-GR" sz="1400" b="1" kern="1200" dirty="0">
            <a:latin typeface="Arial Nova Cond" panose="020B0506020202020204" pitchFamily="34" charset="0"/>
          </a:endParaRPr>
        </a:p>
        <a:p>
          <a:pPr marL="0" lvl="0" indent="0" algn="l" defTabSz="800100">
            <a:lnSpc>
              <a:spcPct val="90000"/>
            </a:lnSpc>
            <a:spcBef>
              <a:spcPct val="0"/>
            </a:spcBef>
            <a:spcAft>
              <a:spcPct val="35000"/>
            </a:spcAft>
            <a:buNone/>
          </a:pPr>
          <a:r>
            <a:rPr lang="el-GR" sz="1400" b="0" kern="1200" dirty="0">
              <a:latin typeface="Arial Nova Cond" panose="020B0506020202020204" pitchFamily="34" charset="0"/>
            </a:rPr>
            <a:t>Τα μέλη της ομάδας αντιστέκονται στην επιρροή</a:t>
          </a:r>
          <a:r>
            <a:rPr lang="en-US" sz="1400" b="0" kern="1200" dirty="0">
              <a:latin typeface="Arial Nova Cond" panose="020B0506020202020204" pitchFamily="34" charset="0"/>
            </a:rPr>
            <a:t>:</a:t>
          </a:r>
          <a:r>
            <a:rPr lang="el-GR" sz="1400" b="0" kern="1200" dirty="0">
              <a:latin typeface="Arial Nova Cond" panose="020B0506020202020204" pitchFamily="34" charset="0"/>
            </a:rPr>
            <a:t> διαφωνίες και μεγάλες συγκρούσεις</a:t>
          </a:r>
          <a:endParaRPr lang="en-US" sz="1400" b="0" kern="1200" dirty="0">
            <a:latin typeface="Arial Nova Cond" panose="020B0506020202020204" pitchFamily="34" charset="0"/>
          </a:endParaRPr>
        </a:p>
      </dsp:txBody>
      <dsp:txXfrm>
        <a:off x="2553828" y="1184565"/>
        <a:ext cx="1538365" cy="2477904"/>
      </dsp:txXfrm>
    </dsp:sp>
    <dsp:sp modelId="{25CCE8D2-B68F-4A38-B8EF-65CF088B8AA9}">
      <dsp:nvSpPr>
        <dsp:cNvPr id="0" name=""/>
        <dsp:cNvSpPr/>
      </dsp:nvSpPr>
      <dsp:spPr>
        <a:xfrm>
          <a:off x="4278037" y="1184565"/>
          <a:ext cx="2123109" cy="2477904"/>
        </a:xfrm>
        <a:prstGeom prst="roundRect">
          <a:avLst>
            <a:gd name="adj" fmla="val 5000"/>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n-US" sz="2400" kern="1200" dirty="0"/>
        </a:p>
      </dsp:txBody>
      <dsp:txXfrm rot="16200000">
        <a:off x="3474407" y="1988195"/>
        <a:ext cx="2031881" cy="424621"/>
      </dsp:txXfrm>
    </dsp:sp>
    <dsp:sp modelId="{783A8CB8-A57D-4C3A-87EA-FB8E49326D77}">
      <dsp:nvSpPr>
        <dsp:cNvPr id="0" name=""/>
        <dsp:cNvSpPr/>
      </dsp:nvSpPr>
      <dsp:spPr>
        <a:xfrm rot="5400000">
          <a:off x="4106396" y="3152629"/>
          <a:ext cx="363931" cy="309738"/>
        </a:xfrm>
        <a:prstGeom prst="flowChartExtract">
          <a:avLst/>
        </a:prstGeom>
        <a:blipFill rotWithShape="1">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9EADCB6-9C09-48C7-B661-C060B26F593F}">
      <dsp:nvSpPr>
        <dsp:cNvPr id="0" name=""/>
        <dsp:cNvSpPr/>
      </dsp:nvSpPr>
      <dsp:spPr>
        <a:xfrm>
          <a:off x="4698440" y="1184565"/>
          <a:ext cx="1581716" cy="2477904"/>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54864" rIns="0" bIns="0" numCol="1" spcCol="1270" anchor="t" anchorCtr="0">
          <a:noAutofit/>
        </a:bodyPr>
        <a:lstStyle/>
        <a:p>
          <a:pPr marL="0" lvl="0" indent="0" algn="ctr" defTabSz="711200">
            <a:lnSpc>
              <a:spcPct val="90000"/>
            </a:lnSpc>
            <a:spcBef>
              <a:spcPct val="0"/>
            </a:spcBef>
            <a:spcAft>
              <a:spcPct val="35000"/>
            </a:spcAft>
            <a:buNone/>
          </a:pPr>
          <a:r>
            <a:rPr lang="el-GR" sz="1600" b="1" u="none" kern="1200" dirty="0" err="1">
              <a:latin typeface="Arial Nova Cond" panose="020B0506020202020204" pitchFamily="34" charset="0"/>
            </a:rPr>
            <a:t>Κανονικοποίηση</a:t>
          </a:r>
          <a:endParaRPr lang="en-US" sz="1600" b="1" u="none" kern="1200" dirty="0">
            <a:latin typeface="Arial Nova Cond" panose="020B0506020202020204" pitchFamily="34" charset="0"/>
          </a:endParaRPr>
        </a:p>
        <a:p>
          <a:pPr marL="0" lvl="0" indent="0" algn="ctr" defTabSz="711200">
            <a:lnSpc>
              <a:spcPct val="90000"/>
            </a:lnSpc>
            <a:spcBef>
              <a:spcPct val="0"/>
            </a:spcBef>
            <a:spcAft>
              <a:spcPct val="35000"/>
            </a:spcAft>
            <a:buNone/>
          </a:pPr>
          <a:endParaRPr lang="el-GR" sz="1400" b="1" u="none" kern="1200" dirty="0">
            <a:latin typeface="Arial Nova Cond" panose="020B0506020202020204" pitchFamily="34" charset="0"/>
          </a:endParaRPr>
        </a:p>
        <a:p>
          <a:pPr marL="0" lvl="0" indent="0" algn="l" defTabSz="711200">
            <a:lnSpc>
              <a:spcPct val="90000"/>
            </a:lnSpc>
            <a:spcBef>
              <a:spcPct val="0"/>
            </a:spcBef>
            <a:spcAft>
              <a:spcPct val="35000"/>
            </a:spcAft>
            <a:buNone/>
          </a:pPr>
          <a:r>
            <a:rPr lang="el-GR" sz="1400" b="0" kern="1200" dirty="0">
              <a:latin typeface="Arial Nova Cond" panose="020B0506020202020204" pitchFamily="34" charset="0"/>
            </a:rPr>
            <a:t>Τα μέλη της ομάδας μοιράζονται τον ίδιο σκοπό</a:t>
          </a:r>
          <a:r>
            <a:rPr lang="en-US" sz="1400" b="0" kern="1200" dirty="0">
              <a:latin typeface="Arial Nova Cond" panose="020B0506020202020204" pitchFamily="34" charset="0"/>
            </a:rPr>
            <a:t>: </a:t>
          </a:r>
          <a:r>
            <a:rPr lang="el-GR" sz="1400" b="0" kern="1200" dirty="0">
              <a:latin typeface="Arial Nova Cond" panose="020B0506020202020204" pitchFamily="34" charset="0"/>
            </a:rPr>
            <a:t>διαμορφώνονται φιλίες και συνοχή</a:t>
          </a:r>
          <a:endParaRPr lang="en-US" sz="1400" b="0" kern="1200" dirty="0">
            <a:latin typeface="Arial Nova Cond" panose="020B0506020202020204" pitchFamily="34" charset="0"/>
          </a:endParaRPr>
        </a:p>
      </dsp:txBody>
      <dsp:txXfrm>
        <a:off x="4698440" y="1184565"/>
        <a:ext cx="1581716" cy="2477904"/>
      </dsp:txXfrm>
    </dsp:sp>
    <dsp:sp modelId="{FFE40343-0A50-487B-9F1C-79372ECC8C35}">
      <dsp:nvSpPr>
        <dsp:cNvPr id="0" name=""/>
        <dsp:cNvSpPr/>
      </dsp:nvSpPr>
      <dsp:spPr>
        <a:xfrm>
          <a:off x="6473419" y="1184565"/>
          <a:ext cx="2064920" cy="2477904"/>
        </a:xfrm>
        <a:prstGeom prst="roundRect">
          <a:avLst>
            <a:gd name="adj" fmla="val 5000"/>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r>
            <a:rPr lang="el-GR" sz="2400" kern="1200" dirty="0"/>
            <a:t>	</a:t>
          </a:r>
          <a:endParaRPr lang="en-US" sz="2400" kern="1200" dirty="0"/>
        </a:p>
      </dsp:txBody>
      <dsp:txXfrm rot="16200000">
        <a:off x="5663970" y="1994014"/>
        <a:ext cx="2031881" cy="412984"/>
      </dsp:txXfrm>
    </dsp:sp>
    <dsp:sp modelId="{E60E34CB-630B-43E8-9D7F-420EA99E4015}">
      <dsp:nvSpPr>
        <dsp:cNvPr id="0" name=""/>
        <dsp:cNvSpPr/>
      </dsp:nvSpPr>
      <dsp:spPr>
        <a:xfrm rot="5400000">
          <a:off x="6301778" y="3152629"/>
          <a:ext cx="363931" cy="309738"/>
        </a:xfrm>
        <a:prstGeom prst="flowChartExtract">
          <a:avLst/>
        </a:prstGeom>
        <a:blipFill rotWithShape="1">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A8328435-1502-425C-908E-9B010F1CCEE2}">
      <dsp:nvSpPr>
        <dsp:cNvPr id="0" name=""/>
        <dsp:cNvSpPr/>
      </dsp:nvSpPr>
      <dsp:spPr>
        <a:xfrm>
          <a:off x="6886403" y="1184565"/>
          <a:ext cx="1538365" cy="2477904"/>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l-GR" sz="1800" b="1" kern="1200" dirty="0">
              <a:latin typeface="Arial Nova Cond" panose="020B0506020202020204" pitchFamily="34" charset="0"/>
            </a:rPr>
            <a:t>Εκτελώντας</a:t>
          </a:r>
          <a:endParaRPr lang="el-GR" sz="1400" b="1" kern="1200" dirty="0">
            <a:latin typeface="Arial Nova Cond" panose="020B0506020202020204" pitchFamily="34" charset="0"/>
          </a:endParaRPr>
        </a:p>
        <a:p>
          <a:pPr marL="0" lvl="0" indent="0" algn="l" defTabSz="800100">
            <a:lnSpc>
              <a:spcPct val="90000"/>
            </a:lnSpc>
            <a:spcBef>
              <a:spcPct val="0"/>
            </a:spcBef>
            <a:spcAft>
              <a:spcPct val="35000"/>
            </a:spcAft>
            <a:buNone/>
          </a:pPr>
          <a:r>
            <a:rPr lang="el-GR" sz="1400" b="0" kern="1200" dirty="0">
              <a:latin typeface="Arial Nova Cond" panose="020B0506020202020204" pitchFamily="34" charset="0"/>
            </a:rPr>
            <a:t>Τα μέλη της ομάδας εργάζονται μαζί προς τον σκοπό τους</a:t>
          </a:r>
          <a:r>
            <a:rPr lang="en-US" sz="1400" b="0" kern="1200" dirty="0">
              <a:latin typeface="Arial Nova Cond" panose="020B0506020202020204" pitchFamily="34" charset="0"/>
            </a:rPr>
            <a:t>: </a:t>
          </a:r>
          <a:r>
            <a:rPr lang="el-GR" sz="1400" b="0" kern="1200" dirty="0">
              <a:latin typeface="Arial Nova Cond" panose="020B0506020202020204" pitchFamily="34" charset="0"/>
            </a:rPr>
            <a:t>σχέσεις προσανατολισμένες στον στόχο και στις ενέργειες </a:t>
          </a:r>
          <a:r>
            <a:rPr lang="el-GR" sz="1400" b="0" kern="1200" dirty="0"/>
            <a:t> </a:t>
          </a:r>
        </a:p>
      </dsp:txBody>
      <dsp:txXfrm>
        <a:off x="6886403" y="1184565"/>
        <a:ext cx="1538365" cy="2477904"/>
      </dsp:txXfrm>
    </dsp:sp>
    <dsp:sp modelId="{E68947EB-EDA4-4150-872C-90B5625E4398}">
      <dsp:nvSpPr>
        <dsp:cNvPr id="0" name=""/>
        <dsp:cNvSpPr/>
      </dsp:nvSpPr>
      <dsp:spPr>
        <a:xfrm>
          <a:off x="8610612" y="1184565"/>
          <a:ext cx="2064920" cy="2477904"/>
        </a:xfrm>
        <a:prstGeom prst="roundRect">
          <a:avLst>
            <a:gd name="adj" fmla="val 5000"/>
          </a:avLst>
        </a:prstGeom>
        <a:blipFill rotWithShape="1">
          <a:blip xmlns:r="http://schemas.openxmlformats.org/officeDocument/2006/relationships" r:embed="rId1">
            <a:duotone>
              <a:schemeClr val="accent1">
                <a:hueOff val="0"/>
                <a:satOff val="0"/>
                <a:lumOff val="0"/>
                <a:alphaOff val="0"/>
                <a:tint val="70000"/>
                <a:shade val="63000"/>
              </a:schemeClr>
              <a:schemeClr val="accent1">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82296" rIns="106680" bIns="0" numCol="1" spcCol="1270" anchor="t" anchorCtr="0">
          <a:noAutofit/>
        </a:bodyPr>
        <a:lstStyle/>
        <a:p>
          <a:pPr marL="0" lvl="0" indent="0" algn="r" defTabSz="1066800">
            <a:lnSpc>
              <a:spcPct val="90000"/>
            </a:lnSpc>
            <a:spcBef>
              <a:spcPct val="0"/>
            </a:spcBef>
            <a:spcAft>
              <a:spcPct val="35000"/>
            </a:spcAft>
            <a:buNone/>
          </a:pPr>
          <a:endParaRPr lang="el-GR" sz="2400" kern="1200" dirty="0"/>
        </a:p>
      </dsp:txBody>
      <dsp:txXfrm rot="16200000">
        <a:off x="7801163" y="1994014"/>
        <a:ext cx="2031881" cy="412984"/>
      </dsp:txXfrm>
    </dsp:sp>
    <dsp:sp modelId="{A32024D5-C6F9-4784-A9A8-7F05D24FC54A}">
      <dsp:nvSpPr>
        <dsp:cNvPr id="0" name=""/>
        <dsp:cNvSpPr/>
      </dsp:nvSpPr>
      <dsp:spPr>
        <a:xfrm rot="5400000">
          <a:off x="8438971" y="3152629"/>
          <a:ext cx="363931" cy="309738"/>
        </a:xfrm>
        <a:prstGeom prst="flowChartExtract">
          <a:avLst/>
        </a:prstGeom>
        <a:blipFill rotWithShape="1">
          <a:blip xmlns:r="http://schemas.openxmlformats.org/officeDocument/2006/relationships" r:embed="rId1">
            <a:duotone>
              <a:schemeClr val="lt1">
                <a:hueOff val="0"/>
                <a:satOff val="0"/>
                <a:lumOff val="0"/>
                <a:alphaOff val="0"/>
                <a:tint val="70000"/>
                <a:shade val="63000"/>
              </a:schemeClr>
              <a:schemeClr val="lt1">
                <a:hueOff val="0"/>
                <a:satOff val="0"/>
                <a:lumOff val="0"/>
                <a:alphaOff val="0"/>
                <a:tint val="10000"/>
                <a:satMod val="150000"/>
              </a:schemeClr>
            </a:duotone>
          </a:blip>
          <a:tile tx="0" ty="0" sx="60000" sy="59000" flip="none" algn="tl"/>
        </a:blipFill>
        <a:ln w="6350"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9485616-0BE9-4BE1-9C4A-343173596635}">
      <dsp:nvSpPr>
        <dsp:cNvPr id="0" name=""/>
        <dsp:cNvSpPr/>
      </dsp:nvSpPr>
      <dsp:spPr>
        <a:xfrm>
          <a:off x="9023596" y="1184565"/>
          <a:ext cx="1538365" cy="2477904"/>
        </a:xfrm>
        <a:prstGeom prst="rect">
          <a:avLst/>
        </a:prstGeom>
        <a:noFill/>
        <a:ln>
          <a:noFill/>
        </a:ln>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1722" rIns="0" bIns="0" numCol="1" spcCol="1270" anchor="t" anchorCtr="0">
          <a:noAutofit/>
        </a:bodyPr>
        <a:lstStyle/>
        <a:p>
          <a:pPr marL="0" lvl="0" indent="0" algn="l" defTabSz="800100">
            <a:lnSpc>
              <a:spcPct val="90000"/>
            </a:lnSpc>
            <a:spcBef>
              <a:spcPct val="0"/>
            </a:spcBef>
            <a:spcAft>
              <a:spcPct val="35000"/>
            </a:spcAft>
            <a:buNone/>
          </a:pPr>
          <a:r>
            <a:rPr lang="el-GR" sz="1800" b="1" kern="1200" dirty="0">
              <a:latin typeface="Arial Nova Cond" panose="020B0506020202020204" pitchFamily="34" charset="0"/>
            </a:rPr>
            <a:t>Διακοπή</a:t>
          </a:r>
        </a:p>
        <a:p>
          <a:pPr marL="0" lvl="0" indent="0" algn="l" defTabSz="800100">
            <a:lnSpc>
              <a:spcPct val="90000"/>
            </a:lnSpc>
            <a:spcBef>
              <a:spcPct val="0"/>
            </a:spcBef>
            <a:spcAft>
              <a:spcPct val="35000"/>
            </a:spcAft>
            <a:buNone/>
          </a:pPr>
          <a:r>
            <a:rPr lang="el-GR" sz="1400" b="0" kern="1200" dirty="0">
              <a:latin typeface="Arial Nova Cond" panose="020B0506020202020204" pitchFamily="34" charset="0"/>
            </a:rPr>
            <a:t>Τα μέλη φεύγουν από την ομάδα</a:t>
          </a:r>
          <a:r>
            <a:rPr lang="en-US" sz="1400" b="0" kern="1200" dirty="0">
              <a:latin typeface="Arial Nova Cond" panose="020B0506020202020204" pitchFamily="34" charset="0"/>
            </a:rPr>
            <a:t>: </a:t>
          </a:r>
          <a:r>
            <a:rPr lang="el-GR" sz="1400" b="0" kern="1200" dirty="0">
              <a:latin typeface="Arial Nova Cond" panose="020B0506020202020204" pitchFamily="34" charset="0"/>
            </a:rPr>
            <a:t>συναισθήματα εκπλήρωσης ή αποτυχίας, θρήνος ή ανακούφιση </a:t>
          </a:r>
        </a:p>
        <a:p>
          <a:pPr marL="0" lvl="0" indent="0" algn="l" defTabSz="800100">
            <a:lnSpc>
              <a:spcPct val="90000"/>
            </a:lnSpc>
            <a:spcBef>
              <a:spcPct val="0"/>
            </a:spcBef>
            <a:spcAft>
              <a:spcPct val="35000"/>
            </a:spcAft>
            <a:buNone/>
          </a:pPr>
          <a:endParaRPr lang="el-GR" sz="1200" b="0" kern="1200" dirty="0">
            <a:latin typeface="Arial Nova Cond" panose="020B0506020202020204" pitchFamily="34" charset="0"/>
          </a:endParaRPr>
        </a:p>
      </dsp:txBody>
      <dsp:txXfrm>
        <a:off x="9023596" y="1184565"/>
        <a:ext cx="1538365" cy="24779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F7271E-538F-4EFE-B775-F90C7983F226}" type="datetimeFigureOut">
              <a:rPr lang="en-US" smtClean="0"/>
              <a:t>31-Mar-23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FAE0A5-9513-4317-99E9-7E7541C65B3D}" type="slidenum">
              <a:rPr lang="en-US" smtClean="0"/>
              <a:t>‹#›</a:t>
            </a:fld>
            <a:endParaRPr lang="en-US"/>
          </a:p>
        </p:txBody>
      </p:sp>
    </p:spTree>
    <p:extLst>
      <p:ext uri="{BB962C8B-B14F-4D97-AF65-F5344CB8AC3E}">
        <p14:creationId xmlns:p14="http://schemas.microsoft.com/office/powerpoint/2010/main" val="291018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F7271E-538F-4EFE-B775-F90C7983F226}" type="datetimeFigureOut">
              <a:rPr lang="en-US" smtClean="0"/>
              <a:t>31-Mar-23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3283298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F7271E-538F-4EFE-B775-F90C7983F226}" type="datetimeFigureOut">
              <a:rPr lang="en-US" smtClean="0"/>
              <a:t>31-Mar-23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319268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F7271E-538F-4EFE-B775-F90C7983F226}" type="datetimeFigureOut">
              <a:rPr lang="en-US" smtClean="0"/>
              <a:t>31-Mar-23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135194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BF7271E-538F-4EFE-B775-F90C7983F226}" type="datetimeFigureOut">
              <a:rPr lang="en-US" smtClean="0"/>
              <a:t>31-Mar-23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FAE0A5-9513-4317-99E9-7E7541C65B3D}" type="slidenum">
              <a:rPr lang="en-US" smtClean="0"/>
              <a:t>‹#›</a:t>
            </a:fld>
            <a:endParaRPr lang="en-US"/>
          </a:p>
        </p:txBody>
      </p:sp>
    </p:spTree>
    <p:extLst>
      <p:ext uri="{BB962C8B-B14F-4D97-AF65-F5344CB8AC3E}">
        <p14:creationId xmlns:p14="http://schemas.microsoft.com/office/powerpoint/2010/main" val="3520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F7271E-538F-4EFE-B775-F90C7983F226}" type="datetimeFigureOut">
              <a:rPr lang="en-US" smtClean="0"/>
              <a:t>31-Mar-23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180219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F7271E-538F-4EFE-B775-F90C7983F226}" type="datetimeFigureOut">
              <a:rPr lang="en-US" smtClean="0"/>
              <a:t>31-Mar-23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343776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F7271E-538F-4EFE-B775-F90C7983F226}" type="datetimeFigureOut">
              <a:rPr lang="en-US" smtClean="0"/>
              <a:t>31-Mar-23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303513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7271E-538F-4EFE-B775-F90C7983F226}" type="datetimeFigureOut">
              <a:rPr lang="en-US" smtClean="0"/>
              <a:t>31-Mar-23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360193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F7271E-538F-4EFE-B775-F90C7983F226}" type="datetimeFigureOut">
              <a:rPr lang="en-US" smtClean="0"/>
              <a:t>31-Mar-23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95497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F7271E-538F-4EFE-B775-F90C7983F226}" type="datetimeFigureOut">
              <a:rPr lang="en-US" smtClean="0"/>
              <a:t>31-Mar-23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FAE0A5-9513-4317-99E9-7E7541C65B3D}" type="slidenum">
              <a:rPr lang="en-US" smtClean="0"/>
              <a:t>‹#›</a:t>
            </a:fld>
            <a:endParaRPr lang="en-US"/>
          </a:p>
        </p:txBody>
      </p:sp>
    </p:spTree>
    <p:extLst>
      <p:ext uri="{BB962C8B-B14F-4D97-AF65-F5344CB8AC3E}">
        <p14:creationId xmlns:p14="http://schemas.microsoft.com/office/powerpoint/2010/main" val="1062581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BF7271E-538F-4EFE-B775-F90C7983F226}" type="datetimeFigureOut">
              <a:rPr lang="en-US" smtClean="0"/>
              <a:t>31-Mar-23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FAE0A5-9513-4317-99E9-7E7541C65B3D}" type="slidenum">
              <a:rPr lang="en-US" smtClean="0"/>
              <a:t>‹#›</a:t>
            </a:fld>
            <a:endParaRPr lang="en-US"/>
          </a:p>
        </p:txBody>
      </p:sp>
    </p:spTree>
    <p:extLst>
      <p:ext uri="{BB962C8B-B14F-4D97-AF65-F5344CB8AC3E}">
        <p14:creationId xmlns:p14="http://schemas.microsoft.com/office/powerpoint/2010/main" val="3662576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5E3FC-F0D2-185F-86F3-FDCF41D5AC1B}"/>
              </a:ext>
            </a:extLst>
          </p:cNvPr>
          <p:cNvSpPr>
            <a:spLocks noGrp="1"/>
          </p:cNvSpPr>
          <p:nvPr>
            <p:ph type="ctrTitle"/>
          </p:nvPr>
        </p:nvSpPr>
        <p:spPr/>
        <p:txBody>
          <a:bodyPr/>
          <a:lstStyle/>
          <a:p>
            <a:pPr algn="ctr"/>
            <a:r>
              <a:rPr lang="el-GR" sz="6600" b="1" cap="none" dirty="0">
                <a:effectLst>
                  <a:outerShdw blurRad="38100" dist="38100" dir="2700000" algn="tl">
                    <a:srgbClr val="000000">
                      <a:alpha val="43137"/>
                    </a:srgbClr>
                  </a:outerShdw>
                </a:effectLst>
                <a:latin typeface="Arial Nova Cond" panose="020B0506020202020204" pitchFamily="34" charset="0"/>
              </a:rPr>
              <a:t>Μεθοδολογία </a:t>
            </a:r>
            <a:br>
              <a:rPr lang="el-GR" sz="6600" b="1" cap="none" dirty="0">
                <a:effectLst>
                  <a:outerShdw blurRad="38100" dist="38100" dir="2700000" algn="tl">
                    <a:srgbClr val="000000">
                      <a:alpha val="43137"/>
                    </a:srgbClr>
                  </a:outerShdw>
                </a:effectLst>
                <a:latin typeface="Arial Nova Cond" panose="020B0506020202020204" pitchFamily="34" charset="0"/>
              </a:rPr>
            </a:br>
            <a:r>
              <a:rPr lang="el-GR" sz="6600" b="1" cap="none" dirty="0">
                <a:effectLst>
                  <a:outerShdw blurRad="38100" dist="38100" dir="2700000" algn="tl">
                    <a:srgbClr val="000000">
                      <a:alpha val="43137"/>
                    </a:srgbClr>
                  </a:outerShdw>
                </a:effectLst>
                <a:latin typeface="Arial Nova Cond" panose="020B0506020202020204" pitchFamily="34" charset="0"/>
              </a:rPr>
              <a:t>Κοινωνικής Εργασίας </a:t>
            </a:r>
            <a:br>
              <a:rPr lang="en-US" sz="6600" b="1" cap="none" dirty="0">
                <a:effectLst>
                  <a:outerShdw blurRad="38100" dist="38100" dir="2700000" algn="tl">
                    <a:srgbClr val="000000">
                      <a:alpha val="43137"/>
                    </a:srgbClr>
                  </a:outerShdw>
                </a:effectLst>
                <a:latin typeface="Arial Nova Cond" panose="020B0506020202020204" pitchFamily="34" charset="0"/>
              </a:rPr>
            </a:br>
            <a:r>
              <a:rPr lang="el-GR" sz="6600" b="1" cap="none">
                <a:effectLst>
                  <a:outerShdw blurRad="38100" dist="38100" dir="2700000" algn="tl">
                    <a:srgbClr val="000000">
                      <a:alpha val="43137"/>
                    </a:srgbClr>
                  </a:outerShdw>
                </a:effectLst>
                <a:latin typeface="Arial Nova Cond" panose="020B0506020202020204" pitchFamily="34" charset="0"/>
              </a:rPr>
              <a:t>με Ομάδες</a:t>
            </a:r>
            <a:endParaRPr lang="en-US" sz="6600" cap="none" dirty="0"/>
          </a:p>
        </p:txBody>
      </p:sp>
      <p:sp>
        <p:nvSpPr>
          <p:cNvPr id="3" name="Subtitle 2">
            <a:extLst>
              <a:ext uri="{FF2B5EF4-FFF2-40B4-BE49-F238E27FC236}">
                <a16:creationId xmlns:a16="http://schemas.microsoft.com/office/drawing/2014/main" id="{55CCFF34-C1C5-4EC0-335A-E027F265C32C}"/>
              </a:ext>
            </a:extLst>
          </p:cNvPr>
          <p:cNvSpPr>
            <a:spLocks noGrp="1"/>
          </p:cNvSpPr>
          <p:nvPr>
            <p:ph type="subTitle" idx="1"/>
          </p:nvPr>
        </p:nvSpPr>
        <p:spPr>
          <a:xfrm>
            <a:off x="1051560" y="4536340"/>
            <a:ext cx="7891272" cy="1069848"/>
          </a:xfrm>
        </p:spPr>
        <p:txBody>
          <a:bodyPr/>
          <a:lstStyle/>
          <a:p>
            <a:r>
              <a:rPr lang="el-GR" b="1" cap="none" dirty="0">
                <a:latin typeface="Arial Nova Cond" panose="020B0506020202020204" pitchFamily="34" charset="0"/>
                <a:cs typeface="Arial" pitchFamily="34" charset="0"/>
              </a:rPr>
              <a:t>Δήμητρα Γιάννου, </a:t>
            </a:r>
            <a:r>
              <a:rPr lang="en-US" b="1" cap="none" dirty="0" err="1">
                <a:latin typeface="Arial Nova Cond" panose="020B0506020202020204" pitchFamily="34" charset="0"/>
                <a:cs typeface="Arial" pitchFamily="34" charset="0"/>
              </a:rPr>
              <a:t>Phd</a:t>
            </a:r>
            <a:r>
              <a:rPr lang="el-GR" b="1" cap="none" dirty="0">
                <a:latin typeface="Arial Nova Cond" panose="020B0506020202020204" pitchFamily="34" charset="0"/>
                <a:cs typeface="Arial" pitchFamily="34" charset="0"/>
              </a:rPr>
              <a:t>, </a:t>
            </a:r>
            <a:r>
              <a:rPr lang="en-US" b="1" cap="none" dirty="0" err="1">
                <a:latin typeface="Arial Nova Cond" panose="020B0506020202020204" pitchFamily="34" charset="0"/>
                <a:cs typeface="Arial" pitchFamily="34" charset="0"/>
              </a:rPr>
              <a:t>Mphil</a:t>
            </a:r>
            <a:r>
              <a:rPr lang="en-US" b="1" cap="none" dirty="0">
                <a:latin typeface="Arial Nova Cond" panose="020B0506020202020204" pitchFamily="34" charset="0"/>
                <a:cs typeface="Arial" pitchFamily="34" charset="0"/>
              </a:rPr>
              <a:t>,</a:t>
            </a:r>
            <a:r>
              <a:rPr lang="el-GR" b="1" cap="none" dirty="0">
                <a:latin typeface="Arial Nova Cond" panose="020B0506020202020204" pitchFamily="34" charset="0"/>
                <a:cs typeface="Arial" pitchFamily="34" charset="0"/>
              </a:rPr>
              <a:t> </a:t>
            </a:r>
            <a:r>
              <a:rPr lang="en-US" b="1" cap="none" dirty="0">
                <a:latin typeface="Arial Nova Cond" panose="020B0506020202020204" pitchFamily="34" charset="0"/>
                <a:cs typeface="Arial" pitchFamily="34" charset="0"/>
              </a:rPr>
              <a:t>BA</a:t>
            </a:r>
          </a:p>
          <a:p>
            <a:r>
              <a:rPr lang="el-GR" b="1" cap="none" dirty="0">
                <a:latin typeface="Arial Nova Cond" panose="020B0506020202020204" pitchFamily="34" charset="0"/>
                <a:cs typeface="Arial" pitchFamily="34" charset="0"/>
              </a:rPr>
              <a:t>Κοινωνική Λειτουργός</a:t>
            </a:r>
            <a:endParaRPr lang="en-US" b="1" cap="none" dirty="0">
              <a:latin typeface="Arial Nova Cond" panose="020B0506020202020204" pitchFamily="34" charset="0"/>
              <a:cs typeface="Arial" pitchFamily="34" charset="0"/>
            </a:endParaRPr>
          </a:p>
          <a:p>
            <a:endParaRPr lang="en-US" dirty="0"/>
          </a:p>
        </p:txBody>
      </p:sp>
    </p:spTree>
    <p:extLst>
      <p:ext uri="{BB962C8B-B14F-4D97-AF65-F5344CB8AC3E}">
        <p14:creationId xmlns:p14="http://schemas.microsoft.com/office/powerpoint/2010/main" val="257356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8C10F7-9879-CFD3-D527-2923B5207415}"/>
              </a:ext>
            </a:extLst>
          </p:cNvPr>
          <p:cNvSpPr>
            <a:spLocks noGrp="1"/>
          </p:cNvSpPr>
          <p:nvPr>
            <p:ph type="title"/>
          </p:nvPr>
        </p:nvSpPr>
        <p:spPr>
          <a:xfrm>
            <a:off x="1069848" y="336692"/>
            <a:ext cx="10058400" cy="698216"/>
          </a:xfrm>
        </p:spPr>
        <p:txBody>
          <a:bodyPr>
            <a:noAutofit/>
          </a:bodyPr>
          <a:lstStyle/>
          <a:p>
            <a:r>
              <a:rPr lang="el-GR" sz="4800" b="1" cap="none" dirty="0">
                <a:latin typeface="Arial Nova Cond" panose="020B0506020202020204" pitchFamily="34" charset="0"/>
              </a:rPr>
              <a:t>5. Σύστημα αλληλεξαρτώμενων ρόλων </a:t>
            </a:r>
          </a:p>
        </p:txBody>
      </p:sp>
      <p:sp>
        <p:nvSpPr>
          <p:cNvPr id="3" name="Θέση περιεχομένου 2">
            <a:extLst>
              <a:ext uri="{FF2B5EF4-FFF2-40B4-BE49-F238E27FC236}">
                <a16:creationId xmlns:a16="http://schemas.microsoft.com/office/drawing/2014/main" id="{5016B91C-BD6F-6C0E-1788-3731DC1116E5}"/>
              </a:ext>
            </a:extLst>
          </p:cNvPr>
          <p:cNvSpPr>
            <a:spLocks noGrp="1"/>
          </p:cNvSpPr>
          <p:nvPr>
            <p:ph idx="1"/>
          </p:nvPr>
        </p:nvSpPr>
        <p:spPr>
          <a:xfrm>
            <a:off x="1069848" y="1409350"/>
            <a:ext cx="10058400" cy="4762850"/>
          </a:xfrm>
        </p:spPr>
        <p:txBody>
          <a:bodyPr>
            <a:normAutofit/>
          </a:bodyPr>
          <a:lstStyle/>
          <a:p>
            <a:pPr marL="0" indent="0" algn="just">
              <a:buNone/>
            </a:pPr>
            <a:r>
              <a:rPr lang="el-GR" sz="2800" dirty="0">
                <a:latin typeface="Arial Nova Cond" panose="020B0506020202020204" pitchFamily="34" charset="0"/>
              </a:rPr>
              <a:t>Το χαρακτηριστικό σύστημα αλληλεξαρτώμενων ρόλων είναι από τα πιο σημαντικά κριτήρια καθορισμού της ομάδας. Σε κάθε ομάδα, ακόμα και σε ομάδες που σχηματίζονται με άγνωστα μεταξύ τους άτομα μέσα στο πειραματικό εργαστήριο, αναφύεται ένα σύστημα ρόλων με κάποια ιεραρχία. Το στοιχείο της αλληλεξάρτησης τονίζει την αμοιβαιότητα των σχέσεων μεταξύ των ρόλων και την ύπαρξη κάποιας δομής που επιτρέπει στο σύστημα να λειτουργήσει. Το στοιχείο της ιεραρχίας των ρόλων μέσα στο πλαίσιο της ομάδας είναι ουσιώδες για την κατανόηση της δυναμικής της ομάδας. </a:t>
            </a:r>
          </a:p>
        </p:txBody>
      </p:sp>
    </p:spTree>
    <p:extLst>
      <p:ext uri="{BB962C8B-B14F-4D97-AF65-F5344CB8AC3E}">
        <p14:creationId xmlns:p14="http://schemas.microsoft.com/office/powerpoint/2010/main" val="44278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CD2F99-7DD1-D4F5-C0A4-A3C7B4E03621}"/>
              </a:ext>
            </a:extLst>
          </p:cNvPr>
          <p:cNvSpPr>
            <a:spLocks noGrp="1"/>
          </p:cNvSpPr>
          <p:nvPr>
            <p:ph type="title"/>
          </p:nvPr>
        </p:nvSpPr>
        <p:spPr>
          <a:xfrm>
            <a:off x="1069848" y="484632"/>
            <a:ext cx="10058400" cy="748550"/>
          </a:xfrm>
        </p:spPr>
        <p:txBody>
          <a:bodyPr>
            <a:normAutofit fontScale="90000"/>
          </a:bodyPr>
          <a:lstStyle/>
          <a:p>
            <a:r>
              <a:rPr lang="el-GR" b="1" cap="none" dirty="0">
                <a:latin typeface="Arial Nova Cond" panose="020B0506020202020204" pitchFamily="34" charset="0"/>
              </a:rPr>
              <a:t>6. Ικανοποίηση αναγκών </a:t>
            </a:r>
            <a:endParaRPr lang="el-GR" b="1" dirty="0">
              <a:latin typeface="Arial Nova Cond" panose="020B0506020202020204" pitchFamily="34" charset="0"/>
            </a:endParaRPr>
          </a:p>
        </p:txBody>
      </p:sp>
      <p:sp>
        <p:nvSpPr>
          <p:cNvPr id="3" name="Θέση περιεχομένου 2">
            <a:extLst>
              <a:ext uri="{FF2B5EF4-FFF2-40B4-BE49-F238E27FC236}">
                <a16:creationId xmlns:a16="http://schemas.microsoft.com/office/drawing/2014/main" id="{F3C15835-FCC2-A6C3-A1AB-8AF4CF8129FD}"/>
              </a:ext>
            </a:extLst>
          </p:cNvPr>
          <p:cNvSpPr>
            <a:spLocks noGrp="1"/>
          </p:cNvSpPr>
          <p:nvPr>
            <p:ph idx="1"/>
          </p:nvPr>
        </p:nvSpPr>
        <p:spPr>
          <a:xfrm>
            <a:off x="1069848" y="1375794"/>
            <a:ext cx="10058400" cy="4796406"/>
          </a:xfrm>
        </p:spPr>
        <p:txBody>
          <a:bodyPr>
            <a:normAutofit/>
          </a:bodyPr>
          <a:lstStyle/>
          <a:p>
            <a:pPr marL="0" indent="0" algn="just">
              <a:buNone/>
            </a:pPr>
            <a:r>
              <a:rPr lang="el-GR" sz="2800" dirty="0">
                <a:latin typeface="Arial Nova Cond" panose="020B0506020202020204" pitchFamily="34" charset="0"/>
              </a:rPr>
              <a:t>Η εκούσια συμμετοχή σε μια ομάδα ακολουθείται από την ικανοποίηση ορισμένων ψυχολογικών αναγκών των μελών, μέσα από αυτήν την ομάδα. Υπογραμμίζεται η «εκούσια» συμμετοχή σε αντιδιαστολή προς ορισμένες συνθήκες, όπως είναι η υποχρεωτική υπηρεσία στον στρατό, η υποχρεωτική αλλά ανεπιθύμητη εργασία, η διαβίωση κρατούμενων σε φυλακές, όπου ορισμένα από τα χαρακτηριστικά της ομάδας που προαναφέρθηκαν συναντώνται αλλά αντιθέτως, οι ανάγκες των μελών δεν ικανοποιούνται. Είναι πάντως βέβαιο, ότι όσο περισσότερο ικανοποιούνται οι ανάγκες των μελών μιας ομάδας, τόσο περισσότερο ενωμένη είναι η ομάδα και τόσο περισσότερο λειτουργική και αποδοτική γίνεται. </a:t>
            </a:r>
          </a:p>
        </p:txBody>
      </p:sp>
    </p:spTree>
    <p:extLst>
      <p:ext uri="{BB962C8B-B14F-4D97-AF65-F5344CB8AC3E}">
        <p14:creationId xmlns:p14="http://schemas.microsoft.com/office/powerpoint/2010/main" val="264246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F53A6-311F-2DE8-3128-ADC8B44B05B9}"/>
              </a:ext>
            </a:extLst>
          </p:cNvPr>
          <p:cNvSpPr>
            <a:spLocks noGrp="1"/>
          </p:cNvSpPr>
          <p:nvPr>
            <p:ph type="title"/>
          </p:nvPr>
        </p:nvSpPr>
        <p:spPr>
          <a:xfrm>
            <a:off x="1069848" y="484632"/>
            <a:ext cx="10058400" cy="731772"/>
          </a:xfrm>
        </p:spPr>
        <p:txBody>
          <a:bodyPr>
            <a:normAutofit fontScale="90000"/>
          </a:bodyPr>
          <a:lstStyle/>
          <a:p>
            <a:r>
              <a:rPr lang="el-GR" b="1" cap="none" dirty="0">
                <a:latin typeface="Arial Nova Cond" panose="020B0506020202020204" pitchFamily="34" charset="0"/>
              </a:rPr>
              <a:t>7. Κοινοί στόχοι</a:t>
            </a:r>
          </a:p>
        </p:txBody>
      </p:sp>
      <p:sp>
        <p:nvSpPr>
          <p:cNvPr id="3" name="Θέση περιεχομένου 2">
            <a:extLst>
              <a:ext uri="{FF2B5EF4-FFF2-40B4-BE49-F238E27FC236}">
                <a16:creationId xmlns:a16="http://schemas.microsoft.com/office/drawing/2014/main" id="{D83FD08B-F75A-5077-9EAC-6C435398403D}"/>
              </a:ext>
            </a:extLst>
          </p:cNvPr>
          <p:cNvSpPr>
            <a:spLocks noGrp="1"/>
          </p:cNvSpPr>
          <p:nvPr>
            <p:ph idx="1"/>
          </p:nvPr>
        </p:nvSpPr>
        <p:spPr>
          <a:xfrm>
            <a:off x="1069848" y="1476462"/>
            <a:ext cx="10058400" cy="4695738"/>
          </a:xfrm>
        </p:spPr>
        <p:txBody>
          <a:bodyPr>
            <a:normAutofit/>
          </a:bodyPr>
          <a:lstStyle/>
          <a:p>
            <a:pPr marL="0" indent="0" algn="just">
              <a:buNone/>
            </a:pPr>
            <a:r>
              <a:rPr lang="el-GR" sz="2800" dirty="0">
                <a:latin typeface="Arial Nova Cond" panose="020B0506020202020204" pitchFamily="34" charset="0"/>
              </a:rPr>
              <a:t>Η ομάδα είναι ένα σύνολο ατόμων τα οποία συνεργάζονται για την εκπλήρωση κάποιου σκοπού. Οι περισσότερο λειτουργικές και αποδοτικές ομάδες έχουν σαφείς και κοινά αποδεκτούς σκοπούς. Δηλαδή, τα μέλη της ομάδας συμφωνούν ως προς τους σκοπούς της. </a:t>
            </a:r>
          </a:p>
        </p:txBody>
      </p:sp>
    </p:spTree>
    <p:extLst>
      <p:ext uri="{BB962C8B-B14F-4D97-AF65-F5344CB8AC3E}">
        <p14:creationId xmlns:p14="http://schemas.microsoft.com/office/powerpoint/2010/main" val="44200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EB458B-BB7B-C6C8-0510-ABCBE22D007A}"/>
              </a:ext>
            </a:extLst>
          </p:cNvPr>
          <p:cNvSpPr>
            <a:spLocks noGrp="1"/>
          </p:cNvSpPr>
          <p:nvPr>
            <p:ph type="title"/>
          </p:nvPr>
        </p:nvSpPr>
        <p:spPr>
          <a:xfrm>
            <a:off x="1069848" y="484632"/>
            <a:ext cx="10058400" cy="756939"/>
          </a:xfrm>
        </p:spPr>
        <p:txBody>
          <a:bodyPr>
            <a:normAutofit fontScale="90000"/>
          </a:bodyPr>
          <a:lstStyle/>
          <a:p>
            <a:r>
              <a:rPr lang="el-GR" b="1" cap="none" dirty="0">
                <a:latin typeface="Arial Nova Cond" panose="020B0506020202020204" pitchFamily="34" charset="0"/>
              </a:rPr>
              <a:t>8. Ομοιογενής συμπεριφορά</a:t>
            </a:r>
          </a:p>
        </p:txBody>
      </p:sp>
      <p:sp>
        <p:nvSpPr>
          <p:cNvPr id="3" name="Θέση περιεχομένου 2">
            <a:extLst>
              <a:ext uri="{FF2B5EF4-FFF2-40B4-BE49-F238E27FC236}">
                <a16:creationId xmlns:a16="http://schemas.microsoft.com/office/drawing/2014/main" id="{6BD17508-FFD1-EAB7-8D32-263DD317DA8F}"/>
              </a:ext>
            </a:extLst>
          </p:cNvPr>
          <p:cNvSpPr>
            <a:spLocks noGrp="1"/>
          </p:cNvSpPr>
          <p:nvPr>
            <p:ph idx="1"/>
          </p:nvPr>
        </p:nvSpPr>
        <p:spPr>
          <a:xfrm>
            <a:off x="1069848" y="1468073"/>
            <a:ext cx="10058400" cy="4704127"/>
          </a:xfrm>
        </p:spPr>
        <p:txBody>
          <a:bodyPr>
            <a:normAutofit/>
          </a:bodyPr>
          <a:lstStyle/>
          <a:p>
            <a:pPr marL="0" indent="0" algn="just">
              <a:buNone/>
            </a:pPr>
            <a:r>
              <a:rPr lang="el-GR" sz="3200" dirty="0">
                <a:latin typeface="Arial Nova Cond" panose="020B0506020202020204" pitchFamily="34" charset="0"/>
              </a:rPr>
              <a:t>Στα μέλη μιας ομάδας παρατηρείται ομοιογένεια συμπεριφοράς και εμφάνισης. Είναι χαρακτηριστικό ότι στις μικρές επίλεκτες στρατιωτικές μονάδες, εκτός από την καθιερωμένη στολή, συνηθίζονται επιπλέον ειδικά εμβλήματα που τονίζουν την ενότητα της ομάδας. Όσο περισσότερο ενωμένη είναι μια ομάδα, τόσο περισσότερη ομοιογένεια υπάρχει στη συμπεριφορά των μελών.</a:t>
            </a:r>
          </a:p>
        </p:txBody>
      </p:sp>
    </p:spTree>
    <p:extLst>
      <p:ext uri="{BB962C8B-B14F-4D97-AF65-F5344CB8AC3E}">
        <p14:creationId xmlns:p14="http://schemas.microsoft.com/office/powerpoint/2010/main" val="313982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7A9317-2419-6067-EC23-8CBEC4507497}"/>
              </a:ext>
            </a:extLst>
          </p:cNvPr>
          <p:cNvSpPr>
            <a:spLocks noGrp="1"/>
          </p:cNvSpPr>
          <p:nvPr>
            <p:ph type="title"/>
          </p:nvPr>
        </p:nvSpPr>
        <p:spPr>
          <a:xfrm>
            <a:off x="1069848" y="484632"/>
            <a:ext cx="10058400" cy="555603"/>
          </a:xfrm>
        </p:spPr>
        <p:txBody>
          <a:bodyPr>
            <a:normAutofit fontScale="90000"/>
          </a:bodyPr>
          <a:lstStyle/>
          <a:p>
            <a:r>
              <a:rPr lang="el-GR" sz="4000" b="1" cap="none" dirty="0">
                <a:latin typeface="Arial Nova Cond" panose="020B0506020202020204" pitchFamily="34" charset="0"/>
              </a:rPr>
              <a:t>9. Ενότητα, σύμπνοια, συνοχή και λειτουργικότητα </a:t>
            </a:r>
          </a:p>
        </p:txBody>
      </p:sp>
      <p:sp>
        <p:nvSpPr>
          <p:cNvPr id="3" name="Θέση περιεχομένου 2">
            <a:extLst>
              <a:ext uri="{FF2B5EF4-FFF2-40B4-BE49-F238E27FC236}">
                <a16:creationId xmlns:a16="http://schemas.microsoft.com/office/drawing/2014/main" id="{238CC7D2-768D-D9F4-A95C-8D6E35028E0A}"/>
              </a:ext>
            </a:extLst>
          </p:cNvPr>
          <p:cNvSpPr>
            <a:spLocks noGrp="1"/>
          </p:cNvSpPr>
          <p:nvPr>
            <p:ph idx="1"/>
          </p:nvPr>
        </p:nvSpPr>
        <p:spPr>
          <a:xfrm>
            <a:off x="1069848" y="1174459"/>
            <a:ext cx="10058400" cy="4997741"/>
          </a:xfrm>
        </p:spPr>
        <p:txBody>
          <a:bodyPr>
            <a:normAutofit/>
          </a:bodyPr>
          <a:lstStyle/>
          <a:p>
            <a:pPr marL="0" indent="0" algn="just">
              <a:buNone/>
            </a:pPr>
            <a:r>
              <a:rPr lang="el-GR" sz="2800" dirty="0">
                <a:latin typeface="Arial Nova Cond" panose="020B0506020202020204" pitchFamily="34" charset="0"/>
              </a:rPr>
              <a:t>Όσο περισσότερη συνοχή, ενότητα και σύμπνοια υπάρχει ανάμεσα στα μέλη, τόσο περισσότερο λειτουργική και αποδοτική γίνεται η ομάδα, και αυτό ισχύει για όλες ανεξαιρέτως τις ομάδες. Επίσης, όταν μια ομάδα διαιρείται σε δύο ή περισσότερες αλληλοσυγκρουόμενες μεταξύ τους υποομάδες, η γενική ομάδα γίνεται δυσλειτουργική. </a:t>
            </a:r>
          </a:p>
        </p:txBody>
      </p:sp>
    </p:spTree>
    <p:extLst>
      <p:ext uri="{BB962C8B-B14F-4D97-AF65-F5344CB8AC3E}">
        <p14:creationId xmlns:p14="http://schemas.microsoft.com/office/powerpoint/2010/main" val="779479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E1DC55-116A-3770-A63A-74CF8F86DECC}"/>
              </a:ext>
            </a:extLst>
          </p:cNvPr>
          <p:cNvSpPr>
            <a:spLocks noGrp="1"/>
          </p:cNvSpPr>
          <p:nvPr>
            <p:ph type="title"/>
          </p:nvPr>
        </p:nvSpPr>
        <p:spPr>
          <a:xfrm>
            <a:off x="343949" y="484632"/>
            <a:ext cx="11492917" cy="824051"/>
          </a:xfrm>
        </p:spPr>
        <p:txBody>
          <a:bodyPr>
            <a:noAutofit/>
          </a:bodyPr>
          <a:lstStyle/>
          <a:p>
            <a:r>
              <a:rPr lang="el-GR" sz="3200" b="1" cap="none" dirty="0">
                <a:latin typeface="Arial Nova Cond" panose="020B0506020202020204" pitchFamily="34" charset="0"/>
              </a:rPr>
              <a:t>Γιατί οι άνθρωποι δημιουργούν και συμμετέχουν σε ομάδες</a:t>
            </a:r>
            <a:r>
              <a:rPr lang="en-US" sz="3200" b="1" cap="none" dirty="0">
                <a:latin typeface="Arial Nova Cond" panose="020B0506020202020204" pitchFamily="34" charset="0"/>
              </a:rPr>
              <a:t>;</a:t>
            </a:r>
            <a:r>
              <a:rPr lang="el-GR" sz="3200" b="1" cap="none" dirty="0">
                <a:latin typeface="Arial Nova Cond" panose="020B0506020202020204" pitchFamily="34" charset="0"/>
              </a:rPr>
              <a:t> (1/3)</a:t>
            </a:r>
            <a:r>
              <a:rPr lang="en-US" sz="3200" b="1" cap="none" dirty="0">
                <a:latin typeface="Arial Nova Cond" panose="020B0506020202020204" pitchFamily="34" charset="0"/>
              </a:rPr>
              <a:t> </a:t>
            </a:r>
            <a:endParaRPr lang="el-GR" sz="3200" b="1" cap="none" dirty="0">
              <a:latin typeface="Arial Nova Cond" panose="020B0506020202020204" pitchFamily="34" charset="0"/>
            </a:endParaRPr>
          </a:p>
        </p:txBody>
      </p:sp>
      <p:sp>
        <p:nvSpPr>
          <p:cNvPr id="3" name="Θέση περιεχομένου 2">
            <a:extLst>
              <a:ext uri="{FF2B5EF4-FFF2-40B4-BE49-F238E27FC236}">
                <a16:creationId xmlns:a16="http://schemas.microsoft.com/office/drawing/2014/main" id="{2702761E-E6FD-C440-AF45-C928D6D3FA43}"/>
              </a:ext>
            </a:extLst>
          </p:cNvPr>
          <p:cNvSpPr>
            <a:spLocks noGrp="1"/>
          </p:cNvSpPr>
          <p:nvPr>
            <p:ph idx="1"/>
          </p:nvPr>
        </p:nvSpPr>
        <p:spPr>
          <a:xfrm>
            <a:off x="343949" y="1400961"/>
            <a:ext cx="11492917" cy="4771239"/>
          </a:xfrm>
        </p:spPr>
        <p:txBody>
          <a:bodyPr>
            <a:normAutofit lnSpcReduction="10000"/>
          </a:bodyPr>
          <a:lstStyle/>
          <a:p>
            <a:pPr algn="just">
              <a:lnSpc>
                <a:spcPct val="100000"/>
              </a:lnSpc>
            </a:pPr>
            <a:r>
              <a:rPr lang="el-GR" sz="2400" b="0" i="0" u="none" strike="noStrike" baseline="0" dirty="0">
                <a:latin typeface="Arial Nova Cond" panose="020B0506020202020204" pitchFamily="34" charset="0"/>
              </a:rPr>
              <a:t>Η </a:t>
            </a:r>
            <a:r>
              <a:rPr lang="el-GR" sz="2400" b="1" i="0" u="none" strike="noStrike" baseline="0" dirty="0">
                <a:latin typeface="Arial Nova Cond" panose="020B0506020202020204" pitchFamily="34" charset="0"/>
              </a:rPr>
              <a:t>κοινωνικο-βιολογική οπτική </a:t>
            </a:r>
            <a:r>
              <a:rPr lang="el-GR" sz="2400" b="0" i="0" u="none" strike="noStrike" baseline="0" dirty="0">
                <a:latin typeface="Arial Nova Cond" panose="020B0506020202020204" pitchFamily="34" charset="0"/>
              </a:rPr>
              <a:t>(π.χ</a:t>
            </a:r>
            <a:r>
              <a:rPr lang="el-GR" sz="2400" dirty="0">
                <a:latin typeface="Arial Nova Cond" panose="020B0506020202020204" pitchFamily="34" charset="0"/>
              </a:rPr>
              <a:t>. </a:t>
            </a:r>
            <a:r>
              <a:rPr lang="en-US" sz="2400" dirty="0">
                <a:latin typeface="Arial Nova Cond" panose="020B0506020202020204" pitchFamily="34" charset="0"/>
              </a:rPr>
              <a:t>o Bowlby, 1958)</a:t>
            </a:r>
            <a:r>
              <a:rPr lang="el-GR" sz="2400" dirty="0">
                <a:latin typeface="Arial Nova Cond" panose="020B0506020202020204" pitchFamily="34" charset="0"/>
              </a:rPr>
              <a:t>, ακολουθώντας την εξελικτική θεωρία του Δαρβίνου δίνει έμφαση στην προσαρμοστική αξία που έχει η δημιουργία των ομάδων. Οι άνθρωποι όπως και άλλα θηλαστικά ζώα δημιουργούν ομάδες έτσι ώστε να αντιμετωπίσουν πιο αποτελεσματικά τους εχθρούς τους ή τους θηρευτές, να συνεργάζονται σε εργασίες όπως η ανατροφή των νεογνών, την καλλιέργεια της γης ή το κυνήγι. Ιδιαίτερα στα πρώτα χρόνια της ιστορίας του ανθρώπου όπου το φαγητό ήταν συχνά σπάνιο και οι εχθροί ή οι θηρευτές επικίνδυνοι, η διαμόρφωση ομάδων είχαν ένα σημαντικό πλεονέκτημα. Η προδιάθεση του ανθρώπου για να δημιουργεί ομάδες αύξανε τις πιθανότητες επιβίωσης των ατόμων, και μέσα από την εξελικτική αρχή της φυσικής επιλογής, αυτή η προδιάθεση επιλέχθηκε από την ίδια την φύση του ανθρώπου και πέρασε από γενιά σε γενιά. Αυτή η προδιάθεση του ανθρώπου να δημιουργεί και να διατηρεί σταθερούς, δυνατούς και θετικούς δεσμούς με τους άλλους λέγεται η </a:t>
            </a:r>
            <a:r>
              <a:rPr lang="el-GR" sz="2400" b="1" dirty="0">
                <a:latin typeface="Arial Nova Cond" panose="020B0506020202020204" pitchFamily="34" charset="0"/>
              </a:rPr>
              <a:t>«ανάγκη του </a:t>
            </a:r>
            <a:r>
              <a:rPr lang="el-GR" sz="2400" b="1" dirty="0" err="1">
                <a:latin typeface="Arial Nova Cond" panose="020B0506020202020204" pitchFamily="34" charset="0"/>
              </a:rPr>
              <a:t>ανήκειν</a:t>
            </a:r>
            <a:r>
              <a:rPr lang="el-GR" sz="2400" b="1" dirty="0">
                <a:latin typeface="Arial Nova Cond" panose="020B0506020202020204" pitchFamily="34" charset="0"/>
              </a:rPr>
              <a:t>». </a:t>
            </a:r>
            <a:r>
              <a:rPr lang="el-GR" sz="2400" dirty="0">
                <a:latin typeface="Arial Nova Cond" panose="020B0506020202020204" pitchFamily="34" charset="0"/>
              </a:rPr>
              <a:t>Αυτή η ανάγκη είναι εγγενής και οικουμενική, συναντάται σε όλες τις ιστορικές περιόδους και σε όλους τους πολιτισμούς. </a:t>
            </a:r>
            <a:endParaRPr lang="el-GR" sz="2400" b="0" i="0" u="none" strike="noStrike" baseline="0" dirty="0">
              <a:latin typeface="Arial Nova Cond" panose="020B0506020202020204" pitchFamily="34" charset="0"/>
            </a:endParaRPr>
          </a:p>
        </p:txBody>
      </p:sp>
    </p:spTree>
    <p:extLst>
      <p:ext uri="{BB962C8B-B14F-4D97-AF65-F5344CB8AC3E}">
        <p14:creationId xmlns:p14="http://schemas.microsoft.com/office/powerpoint/2010/main" val="132128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C661C8-3BC2-B1DB-907F-B2E7798C0A67}"/>
              </a:ext>
            </a:extLst>
          </p:cNvPr>
          <p:cNvSpPr>
            <a:spLocks noGrp="1"/>
          </p:cNvSpPr>
          <p:nvPr>
            <p:ph type="title"/>
          </p:nvPr>
        </p:nvSpPr>
        <p:spPr>
          <a:xfrm>
            <a:off x="662730" y="501410"/>
            <a:ext cx="10729520" cy="723383"/>
          </a:xfrm>
        </p:spPr>
        <p:txBody>
          <a:bodyPr>
            <a:normAutofit fontScale="90000"/>
          </a:bodyPr>
          <a:lstStyle/>
          <a:p>
            <a:r>
              <a:rPr lang="el-GR" sz="3200" b="1" cap="none" dirty="0">
                <a:latin typeface="Arial Nova Cond" panose="020B0506020202020204" pitchFamily="34" charset="0"/>
              </a:rPr>
              <a:t>Γιατί οι άνθρωποι δημιουργούν και συμμετέχουν σε ομάδες</a:t>
            </a:r>
            <a:r>
              <a:rPr lang="en-US" sz="3200" b="1" cap="none" dirty="0">
                <a:latin typeface="Arial Nova Cond" panose="020B0506020202020204" pitchFamily="34" charset="0"/>
              </a:rPr>
              <a:t>;</a:t>
            </a:r>
            <a:r>
              <a:rPr lang="el-GR" sz="3200" b="1" cap="none" dirty="0">
                <a:latin typeface="Arial Nova Cond" panose="020B0506020202020204" pitchFamily="34" charset="0"/>
              </a:rPr>
              <a:t> (2/3)</a:t>
            </a:r>
            <a:r>
              <a:rPr lang="en-US" sz="3200" b="1" cap="none" dirty="0">
                <a:latin typeface="Arial Nova Cond" panose="020B0506020202020204" pitchFamily="34" charset="0"/>
              </a:rPr>
              <a:t> </a:t>
            </a:r>
            <a:endParaRPr lang="el-GR" sz="3200" dirty="0"/>
          </a:p>
        </p:txBody>
      </p:sp>
      <p:sp>
        <p:nvSpPr>
          <p:cNvPr id="3" name="Θέση περιεχομένου 2">
            <a:extLst>
              <a:ext uri="{FF2B5EF4-FFF2-40B4-BE49-F238E27FC236}">
                <a16:creationId xmlns:a16="http://schemas.microsoft.com/office/drawing/2014/main" id="{DF9E14F0-7EA7-5EC4-F5A5-2FD251EF63D0}"/>
              </a:ext>
            </a:extLst>
          </p:cNvPr>
          <p:cNvSpPr>
            <a:spLocks noGrp="1"/>
          </p:cNvSpPr>
          <p:nvPr>
            <p:ph idx="1"/>
          </p:nvPr>
        </p:nvSpPr>
        <p:spPr>
          <a:xfrm>
            <a:off x="729842" y="1224793"/>
            <a:ext cx="10799428" cy="5226341"/>
          </a:xfrm>
        </p:spPr>
        <p:txBody>
          <a:bodyPr>
            <a:normAutofit fontScale="92500" lnSpcReduction="10000"/>
          </a:bodyPr>
          <a:lstStyle/>
          <a:p>
            <a:pPr algn="just">
              <a:lnSpc>
                <a:spcPct val="100000"/>
              </a:lnSpc>
            </a:pPr>
            <a:r>
              <a:rPr lang="el-GR" sz="2400" b="0" i="0" u="none" strike="noStrike" baseline="0" dirty="0">
                <a:latin typeface="Arial Nova Cond" panose="020B0506020202020204" pitchFamily="34" charset="0"/>
              </a:rPr>
              <a:t>Σύμφωνα με την </a:t>
            </a:r>
            <a:r>
              <a:rPr lang="el-GR" sz="2400" b="1" i="0" u="none" strike="noStrike" baseline="0" dirty="0">
                <a:latin typeface="Arial Nova Cond" panose="020B0506020202020204" pitchFamily="34" charset="0"/>
              </a:rPr>
              <a:t>γνωσιακή οπτική</a:t>
            </a:r>
            <a:r>
              <a:rPr lang="el-GR" sz="2400" b="0" i="0" u="none" strike="noStrike" baseline="0" dirty="0">
                <a:latin typeface="Arial Nova Cond" panose="020B0506020202020204" pitchFamily="34" charset="0"/>
              </a:rPr>
              <a:t>, οι ομάδες μας βοηθάνε να κατανοήσουμε τον κόσμο. Η θεωρία της κοινωνικής σύγκρισης του </a:t>
            </a:r>
            <a:r>
              <a:rPr lang="en-US" sz="2400" b="0" i="0" u="none" strike="noStrike" baseline="0" dirty="0">
                <a:latin typeface="Arial Nova Cond" panose="020B0506020202020204" pitchFamily="34" charset="0"/>
              </a:rPr>
              <a:t>Festinger (1954) </a:t>
            </a:r>
            <a:r>
              <a:rPr lang="el-GR" sz="2400" b="0" i="0" u="none" strike="noStrike" baseline="0" dirty="0">
                <a:latin typeface="Arial Nova Cond" panose="020B0506020202020204" pitchFamily="34" charset="0"/>
              </a:rPr>
              <a:t>υποστηρίζει ότι οι άνθρωποι έχουν ανάγκη να έχουν ακριβή εικόνα του κόσμου που ανήκουν. Αυτό μπορούν να το κατορθώσουν είτε επικυρώνοντας τα πιστεύω τους με την «φυσική πραγματικότητα» (πχ. Θα σπάει αυτό το γυαλί άμα το χτυπήσω με σφυρί</a:t>
            </a:r>
            <a:r>
              <a:rPr lang="en-US" sz="2400" b="0" i="0" u="none" strike="noStrike" baseline="0" dirty="0">
                <a:latin typeface="Arial Nova Cond" panose="020B0506020202020204" pitchFamily="34" charset="0"/>
              </a:rPr>
              <a:t>;) </a:t>
            </a:r>
            <a:r>
              <a:rPr lang="el-GR" sz="2400" dirty="0">
                <a:latin typeface="Arial Nova Cond" panose="020B0506020202020204" pitchFamily="34" charset="0"/>
              </a:rPr>
              <a:t>ή με την «κοινωνική πραγματικότητα» (πχ. Μου αρέσει αυτό το καινούριο τραγούδι, αναρωτιέμαι τι γνώμη έχουν οι φίλοι μου </a:t>
            </a:r>
            <a:r>
              <a:rPr lang="el-GR" sz="2400" dirty="0" err="1">
                <a:latin typeface="Arial Nova Cond" panose="020B0506020202020204" pitchFamily="34" charset="0"/>
              </a:rPr>
              <a:t>γι’αυτό</a:t>
            </a:r>
            <a:r>
              <a:rPr lang="el-GR" sz="2400" dirty="0">
                <a:latin typeface="Arial Nova Cond" panose="020B0506020202020204" pitchFamily="34" charset="0"/>
              </a:rPr>
              <a:t> το τραγούδι). Οι άνθρωποι στρέφονται στους άλλους κυρίως για πεποιθήσεις που δεν υπάρχει φυσική πραγματικότητα (πχ. Για προτιμήσεις). Χτίζοντας πάνω </a:t>
            </a:r>
            <a:r>
              <a:rPr lang="el-GR" sz="2400" dirty="0" err="1">
                <a:latin typeface="Arial Nova Cond" panose="020B0506020202020204" pitchFamily="34" charset="0"/>
              </a:rPr>
              <a:t>σ’αυτές</a:t>
            </a:r>
            <a:r>
              <a:rPr lang="el-GR" sz="2400" dirty="0">
                <a:latin typeface="Arial Nova Cond" panose="020B0506020202020204" pitchFamily="34" charset="0"/>
              </a:rPr>
              <a:t> τις ιδέες,</a:t>
            </a:r>
            <a:r>
              <a:rPr lang="en-US" sz="2400" dirty="0">
                <a:latin typeface="Arial Nova Cond" panose="020B0506020202020204" pitchFamily="34" charset="0"/>
              </a:rPr>
              <a:t> </a:t>
            </a:r>
            <a:r>
              <a:rPr lang="el-GR" sz="2400" b="1" dirty="0">
                <a:latin typeface="Arial Nova Cond" panose="020B0506020202020204" pitchFamily="34" charset="0"/>
              </a:rPr>
              <a:t>η θεωρία της κοινωνικής ταυτότητας </a:t>
            </a:r>
            <a:r>
              <a:rPr lang="el-GR" sz="2400" dirty="0">
                <a:latin typeface="Arial Nova Cond" panose="020B0506020202020204" pitchFamily="34" charset="0"/>
              </a:rPr>
              <a:t>(πχ. </a:t>
            </a:r>
            <a:r>
              <a:rPr lang="en-US" sz="2400" dirty="0">
                <a:latin typeface="Arial Nova Cond" panose="020B0506020202020204" pitchFamily="34" charset="0"/>
              </a:rPr>
              <a:t>Tajfel &amp; Turner, 1986) </a:t>
            </a:r>
            <a:r>
              <a:rPr lang="el-GR" sz="2400" dirty="0">
                <a:latin typeface="Arial Nova Cond" panose="020B0506020202020204" pitchFamily="34" charset="0"/>
              </a:rPr>
              <a:t>και </a:t>
            </a:r>
            <a:r>
              <a:rPr lang="el-GR" sz="2400" b="1" dirty="0">
                <a:latin typeface="Arial Nova Cond" panose="020B0506020202020204" pitchFamily="34" charset="0"/>
              </a:rPr>
              <a:t>η θεωρία της </a:t>
            </a:r>
            <a:r>
              <a:rPr lang="el-GR" sz="2400" b="1" dirty="0" err="1">
                <a:latin typeface="Arial Nova Cond" panose="020B0506020202020204" pitchFamily="34" charset="0"/>
              </a:rPr>
              <a:t>αυτοκατηγοριοποίησης</a:t>
            </a:r>
            <a:r>
              <a:rPr lang="el-GR" sz="2400" b="1" dirty="0">
                <a:latin typeface="Arial Nova Cond" panose="020B0506020202020204" pitchFamily="34" charset="0"/>
              </a:rPr>
              <a:t> </a:t>
            </a:r>
            <a:r>
              <a:rPr lang="el-GR" sz="2400" dirty="0">
                <a:latin typeface="Arial Nova Cond" panose="020B0506020202020204" pitchFamily="34" charset="0"/>
              </a:rPr>
              <a:t>(</a:t>
            </a:r>
            <a:r>
              <a:rPr lang="en-US" sz="2400" dirty="0">
                <a:latin typeface="Arial Nova Cond" panose="020B0506020202020204" pitchFamily="34" charset="0"/>
              </a:rPr>
              <a:t>Turner, Hogg, Oakes, </a:t>
            </a:r>
            <a:r>
              <a:rPr lang="en-US" sz="2400" b="0" i="0" u="none" strike="noStrike" baseline="0" dirty="0">
                <a:latin typeface="Arial Nova Cond" panose="020B0506020202020204" pitchFamily="34" charset="0"/>
              </a:rPr>
              <a:t>Reicher &amp; Wetherell, 1987)</a:t>
            </a:r>
            <a:r>
              <a:rPr lang="el-GR" sz="2400" b="0" i="0" u="none" strike="noStrike" baseline="0" dirty="0">
                <a:latin typeface="Arial Nova Cond" panose="020B0506020202020204" pitchFamily="34" charset="0"/>
              </a:rPr>
              <a:t> υποστηρίζουν ότι οι άνθρωποι ορίζουν τους εαυτούς τους και τους άλλους τουλάχιστον εν μέρη σύμφωνα με την συμμετοχή τους σε ομάδες. </a:t>
            </a:r>
            <a:r>
              <a:rPr lang="el-GR" sz="2400" dirty="0">
                <a:latin typeface="Arial Nova Cond" panose="020B0506020202020204" pitchFamily="34" charset="0"/>
              </a:rPr>
              <a:t>Σύμφωνα με τις θεωρίες αυτές το να βλέπει κάποιος τον εαυτό του αλλά και τους άλλους ως μέλη μιας ομάδας βοηθάει στο να μειωθεί η αβεβαιότητα και να έχει μια αίσθηση του κόσμου. Το να συμμετέχει κάποιος σε μια ομάδα σημαίνει ότι παίρνει κάποιες οδηγίες για το τρόπο που πρέπει να σκέφτεται και να συμπεριφέρεται. Επίσης, το να βλέπουμε τους ανθρώπους και σύμφωνα με την συμμετοχή τους σε ομάδες, μας βοηθάει να ερμηνεύσουμε και να κατανοήσουμε την συμπεριφορά τους. </a:t>
            </a:r>
          </a:p>
        </p:txBody>
      </p:sp>
    </p:spTree>
    <p:extLst>
      <p:ext uri="{BB962C8B-B14F-4D97-AF65-F5344CB8AC3E}">
        <p14:creationId xmlns:p14="http://schemas.microsoft.com/office/powerpoint/2010/main" val="3057949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A1AC39-3425-FB9F-0412-75A9AE7478BA}"/>
              </a:ext>
            </a:extLst>
          </p:cNvPr>
          <p:cNvSpPr>
            <a:spLocks noGrp="1"/>
          </p:cNvSpPr>
          <p:nvPr>
            <p:ph type="title"/>
          </p:nvPr>
        </p:nvSpPr>
        <p:spPr>
          <a:xfrm>
            <a:off x="738231" y="484632"/>
            <a:ext cx="10779853" cy="865996"/>
          </a:xfrm>
        </p:spPr>
        <p:txBody>
          <a:bodyPr>
            <a:normAutofit fontScale="90000"/>
          </a:bodyPr>
          <a:lstStyle/>
          <a:p>
            <a:r>
              <a:rPr lang="el-GR" sz="3200" b="1" cap="none" dirty="0">
                <a:latin typeface="Arial Nova Cond" panose="020B0506020202020204" pitchFamily="34" charset="0"/>
              </a:rPr>
              <a:t>Γιατί οι άνθρωποι δημιουργούν και συμμετέχουν σε ομάδες</a:t>
            </a:r>
            <a:r>
              <a:rPr lang="en-US" sz="3200" b="1" cap="none" dirty="0">
                <a:latin typeface="Arial Nova Cond" panose="020B0506020202020204" pitchFamily="34" charset="0"/>
              </a:rPr>
              <a:t>;</a:t>
            </a:r>
            <a:r>
              <a:rPr lang="el-GR" sz="3200" b="1" cap="none" dirty="0">
                <a:latin typeface="Arial Nova Cond" panose="020B0506020202020204" pitchFamily="34" charset="0"/>
              </a:rPr>
              <a:t> (3/3)</a:t>
            </a:r>
            <a:r>
              <a:rPr lang="en-US" sz="3200" b="1" cap="none" dirty="0">
                <a:latin typeface="Arial Nova Cond" panose="020B0506020202020204" pitchFamily="34" charset="0"/>
              </a:rPr>
              <a:t> </a:t>
            </a:r>
            <a:endParaRPr lang="el-GR" sz="3200" dirty="0"/>
          </a:p>
        </p:txBody>
      </p:sp>
      <p:sp>
        <p:nvSpPr>
          <p:cNvPr id="3" name="Θέση περιεχομένου 2">
            <a:extLst>
              <a:ext uri="{FF2B5EF4-FFF2-40B4-BE49-F238E27FC236}">
                <a16:creationId xmlns:a16="http://schemas.microsoft.com/office/drawing/2014/main" id="{05F9F8D7-06B1-B8F9-E445-FF25BAB1C1C7}"/>
              </a:ext>
            </a:extLst>
          </p:cNvPr>
          <p:cNvSpPr>
            <a:spLocks noGrp="1"/>
          </p:cNvSpPr>
          <p:nvPr>
            <p:ph idx="1"/>
          </p:nvPr>
        </p:nvSpPr>
        <p:spPr>
          <a:xfrm>
            <a:off x="738231" y="1350628"/>
            <a:ext cx="10779853" cy="4821572"/>
          </a:xfrm>
        </p:spPr>
        <p:txBody>
          <a:bodyPr>
            <a:normAutofit fontScale="92500" lnSpcReduction="10000"/>
          </a:bodyPr>
          <a:lstStyle/>
          <a:p>
            <a:pPr algn="just">
              <a:lnSpc>
                <a:spcPct val="110000"/>
              </a:lnSpc>
            </a:pPr>
            <a:r>
              <a:rPr lang="el-GR" sz="2400" b="0" i="0" u="none" strike="noStrike" baseline="0" dirty="0">
                <a:latin typeface="Arial Nova Cond" panose="020B0506020202020204" pitchFamily="34" charset="0"/>
              </a:rPr>
              <a:t>Η </a:t>
            </a:r>
            <a:r>
              <a:rPr lang="el-GR" sz="2400" b="1" i="0" u="none" strike="noStrike" baseline="0" dirty="0">
                <a:latin typeface="Arial Nova Cond" panose="020B0506020202020204" pitchFamily="34" charset="0"/>
              </a:rPr>
              <a:t>ωφελιμιστική οπτική </a:t>
            </a:r>
            <a:r>
              <a:rPr lang="el-GR" sz="2400" b="0" i="0" u="none" strike="noStrike" baseline="0" dirty="0">
                <a:latin typeface="Arial Nova Cond" panose="020B0506020202020204" pitchFamily="34" charset="0"/>
              </a:rPr>
              <a:t>(</a:t>
            </a:r>
            <a:r>
              <a:rPr lang="en-US" sz="2400" b="0" i="0" u="none" strike="noStrike" baseline="0" dirty="0">
                <a:latin typeface="Arial Nova Cond" panose="020B0506020202020204" pitchFamily="34" charset="0"/>
              </a:rPr>
              <a:t>utilitarian perspective) </a:t>
            </a:r>
            <a:r>
              <a:rPr lang="el-GR" sz="2400" b="0" i="0" u="none" strike="noStrike" baseline="0" dirty="0">
                <a:latin typeface="Arial Nova Cond" panose="020B0506020202020204" pitchFamily="34" charset="0"/>
              </a:rPr>
              <a:t>λέει ότι οι άνθρωποι αντλούν οφέλη από τις ομάδες. Η θεωρία της </a:t>
            </a:r>
            <a:r>
              <a:rPr lang="el-GR" sz="2400" b="1" i="0" u="none" strike="noStrike" baseline="0" dirty="0">
                <a:latin typeface="Arial Nova Cond" panose="020B0506020202020204" pitchFamily="34" charset="0"/>
              </a:rPr>
              <a:t>κοινωνική ανταλλαγής </a:t>
            </a:r>
            <a:r>
              <a:rPr lang="en-US" sz="2400" b="0" i="0" u="none" strike="noStrike" baseline="0" dirty="0">
                <a:latin typeface="Arial Nova Cond" panose="020B0506020202020204" pitchFamily="34" charset="0"/>
              </a:rPr>
              <a:t>(</a:t>
            </a:r>
            <a:r>
              <a:rPr lang="el-GR" sz="2400" b="0" i="0" u="none" strike="noStrike" baseline="0" dirty="0">
                <a:latin typeface="Arial Nova Cond" panose="020B0506020202020204" pitchFamily="34" charset="0"/>
              </a:rPr>
              <a:t> πχ. </a:t>
            </a:r>
            <a:r>
              <a:rPr lang="en-US" sz="2400" b="0" i="0" u="none" strike="noStrike" baseline="0" dirty="0">
                <a:latin typeface="Arial Nova Cond" panose="020B0506020202020204" pitchFamily="34" charset="0"/>
              </a:rPr>
              <a:t>Thibaut &amp; Kelley, 1959</a:t>
            </a:r>
            <a:r>
              <a:rPr lang="el-GR" sz="2400" b="0" i="0" u="none" strike="noStrike" baseline="0" dirty="0">
                <a:latin typeface="Arial Nova Cond" panose="020B0506020202020204" pitchFamily="34" charset="0"/>
              </a:rPr>
              <a:t>) λέει ότι τα άτομα καλύπτουν τις αν</a:t>
            </a:r>
            <a:r>
              <a:rPr lang="el-GR" sz="2400" dirty="0">
                <a:latin typeface="Arial Nova Cond" panose="020B0506020202020204" pitchFamily="34" charset="0"/>
              </a:rPr>
              <a:t>άγκες τους μέσα από τις κοινωνικές τους σχέσεις (συμπεριλαμβανομένων και αυτών που εκτυλίσσονται μέσα στις ομάδες) και συχνά παίρνουν την μορφή διεργασιών ανταλλαγής. Αυτές οι ανταλλαγές μπορεί να περιλαμβάνουν υλικά αγαθά (πχ. Ο δανεισμός ενός εργαλείου) ή αλληλοβοήθεια (πχ. Η βοήθεια στην μετακόμιση ενός φίλου, αλλά επίσης ανταλλαγή «ψυχολογικών αγαθών» όπως η αγάπη, η αποδοχή και η φιλία. Οι σχέσεις ανταλλαγής που διαρκούν μεταξύ δύο ή περισσότερων ατόμων είναι πιο αποτελεσματικά οργανωμένες όταν οι άνθρωποι διαμορφώνουν μεταξύ τους μια σταθερή (τουλάχιστον σε κάποιον βαθμό) ομάδα. Έτσι οι ομάδες υπάρχουν γιατί διευκολύνουν αμοιβαίες κοινωνικές ανταλλαγές. Οι άνθρωποι μπορεί να φύγουν από μια ομάδα (αν αυτό είναι εφικτό) όταν δεν είναι ευχαριστημένοι με τα κέρδη που παίρνουν σε σύγκριση με το κόστος της συμμετοχής τους στην ομάδα ή όταν υπάρχουν άλλες ομάδες στις οποίες μπορούν να συμμετέχουν με καλύτερη σχέση μεταξύ κέρδους και κόστους. </a:t>
            </a:r>
            <a:endParaRPr lang="el-GR" sz="2800" dirty="0"/>
          </a:p>
        </p:txBody>
      </p:sp>
    </p:spTree>
    <p:extLst>
      <p:ext uri="{BB962C8B-B14F-4D97-AF65-F5344CB8AC3E}">
        <p14:creationId xmlns:p14="http://schemas.microsoft.com/office/powerpoint/2010/main" val="613194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9BEF-46C4-A369-24BC-C8AF2E3D2F8B}"/>
              </a:ext>
            </a:extLst>
          </p:cNvPr>
          <p:cNvSpPr>
            <a:spLocks noGrp="1"/>
          </p:cNvSpPr>
          <p:nvPr>
            <p:ph type="title"/>
          </p:nvPr>
        </p:nvSpPr>
        <p:spPr>
          <a:xfrm>
            <a:off x="1069848" y="484632"/>
            <a:ext cx="10058400" cy="655055"/>
          </a:xfrm>
        </p:spPr>
        <p:txBody>
          <a:bodyPr>
            <a:normAutofit fontScale="90000"/>
          </a:bodyPr>
          <a:lstStyle/>
          <a:p>
            <a:pPr algn="ctr"/>
            <a:r>
              <a:rPr lang="el-GR" b="1" cap="none" dirty="0">
                <a:latin typeface="Arial Nova Cond" panose="020B0506020202020204" pitchFamily="34" charset="0"/>
              </a:rPr>
              <a:t>Είδη ομάδων </a:t>
            </a:r>
            <a:r>
              <a:rPr lang="el-GR" b="1" dirty="0">
                <a:latin typeface="Arial Nova Cond" panose="020B0506020202020204" pitchFamily="34" charset="0"/>
              </a:rPr>
              <a:t>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AD097495-A138-E47B-02BF-278CCC6962B3}"/>
              </a:ext>
            </a:extLst>
          </p:cNvPr>
          <p:cNvSpPr>
            <a:spLocks noGrp="1"/>
          </p:cNvSpPr>
          <p:nvPr>
            <p:ph idx="1"/>
          </p:nvPr>
        </p:nvSpPr>
        <p:spPr>
          <a:xfrm>
            <a:off x="1069848" y="1444487"/>
            <a:ext cx="10058400" cy="4727713"/>
          </a:xfrm>
        </p:spPr>
        <p:txBody>
          <a:bodyPr>
            <a:normAutofit/>
          </a:bodyPr>
          <a:lstStyle/>
          <a:p>
            <a:pPr marL="0" indent="0">
              <a:buNone/>
            </a:pPr>
            <a:r>
              <a:rPr lang="el-GR" sz="2800" dirty="0">
                <a:latin typeface="Arial Nova Cond" panose="020B0506020202020204" pitchFamily="34" charset="0"/>
              </a:rPr>
              <a:t>Οι </a:t>
            </a:r>
            <a:r>
              <a:rPr lang="en-US" sz="2800" dirty="0">
                <a:latin typeface="Arial Nova Cond" panose="020B0506020202020204" pitchFamily="34" charset="0"/>
              </a:rPr>
              <a:t>Lickel et al. (2000) </a:t>
            </a:r>
            <a:r>
              <a:rPr lang="el-GR" sz="2800" dirty="0">
                <a:latin typeface="Arial Nova Cond" panose="020B0506020202020204" pitchFamily="34" charset="0"/>
              </a:rPr>
              <a:t>διακρίνουν τέσσερα είδη ομάδων</a:t>
            </a:r>
            <a:r>
              <a:rPr lang="en-US" sz="2800" dirty="0">
                <a:latin typeface="Arial Nova Cond" panose="020B0506020202020204" pitchFamily="34" charset="0"/>
              </a:rPr>
              <a:t>: </a:t>
            </a:r>
            <a:endParaRPr lang="el-GR" sz="2800" dirty="0">
              <a:latin typeface="Arial Nova Cond" panose="020B0506020202020204" pitchFamily="34" charset="0"/>
            </a:endParaRPr>
          </a:p>
          <a:p>
            <a:pPr marL="0" indent="0">
              <a:buNone/>
            </a:pPr>
            <a:endParaRPr lang="el-GR" sz="2800" dirty="0">
              <a:latin typeface="Arial Nova Cond" panose="020B0506020202020204" pitchFamily="34" charset="0"/>
            </a:endParaRPr>
          </a:p>
          <a:p>
            <a:pPr>
              <a:buFont typeface="Wingdings" panose="05000000000000000000" pitchFamily="2" charset="2"/>
              <a:buChar char="Ø"/>
            </a:pPr>
            <a:r>
              <a:rPr lang="el-GR" sz="2800" dirty="0">
                <a:latin typeface="Arial Nova Cond" panose="020B0506020202020204" pitchFamily="34" charset="0"/>
              </a:rPr>
              <a:t>Ομάδες εγγύτητας (</a:t>
            </a:r>
            <a:r>
              <a:rPr lang="en-US" sz="2800" dirty="0">
                <a:latin typeface="Arial Nova Cond" panose="020B0506020202020204" pitchFamily="34" charset="0"/>
              </a:rPr>
              <a:t>intimacy groups)</a:t>
            </a:r>
          </a:p>
          <a:p>
            <a:pPr>
              <a:buFont typeface="Wingdings" panose="05000000000000000000" pitchFamily="2" charset="2"/>
              <a:buChar char="Ø"/>
            </a:pPr>
            <a:r>
              <a:rPr lang="el-GR" sz="2800" dirty="0">
                <a:latin typeface="Arial Nova Cond" panose="020B0506020202020204" pitchFamily="34" charset="0"/>
              </a:rPr>
              <a:t>Ομάδες σκοπού (</a:t>
            </a:r>
            <a:r>
              <a:rPr lang="en-US" sz="2800" dirty="0">
                <a:latin typeface="Arial Nova Cond" panose="020B0506020202020204" pitchFamily="34" charset="0"/>
              </a:rPr>
              <a:t>task groups) </a:t>
            </a:r>
          </a:p>
          <a:p>
            <a:pPr>
              <a:buFont typeface="Wingdings" panose="05000000000000000000" pitchFamily="2" charset="2"/>
              <a:buChar char="Ø"/>
            </a:pPr>
            <a:r>
              <a:rPr lang="el-GR" sz="2800" dirty="0">
                <a:latin typeface="Arial Nova Cond" panose="020B0506020202020204" pitchFamily="34" charset="0"/>
              </a:rPr>
              <a:t>Κοινωνικές κατηγορίες (</a:t>
            </a:r>
            <a:r>
              <a:rPr lang="en-US" sz="2800" dirty="0">
                <a:latin typeface="Arial Nova Cond" panose="020B0506020202020204" pitchFamily="34" charset="0"/>
              </a:rPr>
              <a:t>social categories) </a:t>
            </a:r>
          </a:p>
          <a:p>
            <a:pPr>
              <a:buFont typeface="Wingdings" panose="05000000000000000000" pitchFamily="2" charset="2"/>
              <a:buChar char="Ø"/>
            </a:pPr>
            <a:r>
              <a:rPr lang="el-GR" sz="2800" dirty="0">
                <a:latin typeface="Arial Nova Cond" panose="020B0506020202020204" pitchFamily="34" charset="0"/>
              </a:rPr>
              <a:t>Χαλαρών δεσμών </a:t>
            </a:r>
            <a:r>
              <a:rPr lang="en-US" sz="2800" dirty="0">
                <a:latin typeface="Arial Nova Cond" panose="020B0506020202020204" pitchFamily="34" charset="0"/>
              </a:rPr>
              <a:t>(loose associations)</a:t>
            </a:r>
          </a:p>
        </p:txBody>
      </p:sp>
    </p:spTree>
    <p:extLst>
      <p:ext uri="{BB962C8B-B14F-4D97-AF65-F5344CB8AC3E}">
        <p14:creationId xmlns:p14="http://schemas.microsoft.com/office/powerpoint/2010/main" val="399106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DDE72-991E-20CC-02EB-DC935CEF0991}"/>
              </a:ext>
            </a:extLst>
          </p:cNvPr>
          <p:cNvSpPr>
            <a:spLocks noGrp="1"/>
          </p:cNvSpPr>
          <p:nvPr>
            <p:ph type="title"/>
          </p:nvPr>
        </p:nvSpPr>
        <p:spPr>
          <a:xfrm>
            <a:off x="596348" y="348864"/>
            <a:ext cx="11078820" cy="681559"/>
          </a:xfrm>
        </p:spPr>
        <p:txBody>
          <a:bodyPr>
            <a:noAutofit/>
          </a:bodyPr>
          <a:lstStyle/>
          <a:p>
            <a:pPr algn="ctr"/>
            <a:r>
              <a:rPr lang="el-GR" sz="4000" b="1" cap="none" dirty="0">
                <a:latin typeface="Arial Nova Cond" panose="020B0506020202020204" pitchFamily="34" charset="0"/>
              </a:rPr>
              <a:t>Τα χαρακτηριστικά των διάφορων ειδών ομάδων </a:t>
            </a:r>
            <a:endParaRPr lang="en-US" sz="4000" b="1" cap="none" dirty="0">
              <a:latin typeface="Arial Nova Cond" panose="020B0506020202020204" pitchFamily="34" charset="0"/>
            </a:endParaRPr>
          </a:p>
        </p:txBody>
      </p:sp>
      <p:graphicFrame>
        <p:nvGraphicFramePr>
          <p:cNvPr id="8" name="Table 8">
            <a:extLst>
              <a:ext uri="{FF2B5EF4-FFF2-40B4-BE49-F238E27FC236}">
                <a16:creationId xmlns:a16="http://schemas.microsoft.com/office/drawing/2014/main" id="{DC70B95D-F40B-D3D0-4F2A-A7D1C41369E6}"/>
              </a:ext>
            </a:extLst>
          </p:cNvPr>
          <p:cNvGraphicFramePr>
            <a:graphicFrameLocks noGrp="1"/>
          </p:cNvGraphicFramePr>
          <p:nvPr>
            <p:ph idx="1"/>
            <p:extLst>
              <p:ext uri="{D42A27DB-BD31-4B8C-83A1-F6EECF244321}">
                <p14:modId xmlns:p14="http://schemas.microsoft.com/office/powerpoint/2010/main" val="3184099499"/>
              </p:ext>
            </p:extLst>
          </p:nvPr>
        </p:nvGraphicFramePr>
        <p:xfrm>
          <a:off x="596348" y="1179443"/>
          <a:ext cx="11078820" cy="5471666"/>
        </p:xfrm>
        <a:graphic>
          <a:graphicData uri="http://schemas.openxmlformats.org/drawingml/2006/table">
            <a:tbl>
              <a:tblPr firstRow="1" bandRow="1">
                <a:tableStyleId>{5C22544A-7EE6-4342-B048-85BDC9FD1C3A}</a:tableStyleId>
              </a:tblPr>
              <a:tblGrid>
                <a:gridCol w="2215764">
                  <a:extLst>
                    <a:ext uri="{9D8B030D-6E8A-4147-A177-3AD203B41FA5}">
                      <a16:colId xmlns:a16="http://schemas.microsoft.com/office/drawing/2014/main" val="2935071986"/>
                    </a:ext>
                  </a:extLst>
                </a:gridCol>
                <a:gridCol w="2215764">
                  <a:extLst>
                    <a:ext uri="{9D8B030D-6E8A-4147-A177-3AD203B41FA5}">
                      <a16:colId xmlns:a16="http://schemas.microsoft.com/office/drawing/2014/main" val="1265677814"/>
                    </a:ext>
                  </a:extLst>
                </a:gridCol>
                <a:gridCol w="2215764">
                  <a:extLst>
                    <a:ext uri="{9D8B030D-6E8A-4147-A177-3AD203B41FA5}">
                      <a16:colId xmlns:a16="http://schemas.microsoft.com/office/drawing/2014/main" val="2041834794"/>
                    </a:ext>
                  </a:extLst>
                </a:gridCol>
                <a:gridCol w="2215764">
                  <a:extLst>
                    <a:ext uri="{9D8B030D-6E8A-4147-A177-3AD203B41FA5}">
                      <a16:colId xmlns:a16="http://schemas.microsoft.com/office/drawing/2014/main" val="1027207764"/>
                    </a:ext>
                  </a:extLst>
                </a:gridCol>
                <a:gridCol w="2215764">
                  <a:extLst>
                    <a:ext uri="{9D8B030D-6E8A-4147-A177-3AD203B41FA5}">
                      <a16:colId xmlns:a16="http://schemas.microsoft.com/office/drawing/2014/main" val="3386666793"/>
                    </a:ext>
                  </a:extLst>
                </a:gridCol>
              </a:tblGrid>
              <a:tr h="418015">
                <a:tc>
                  <a:txBody>
                    <a:bodyPr/>
                    <a:lstStyle/>
                    <a:p>
                      <a:pPr algn="ctr"/>
                      <a:r>
                        <a:rPr lang="el-GR" sz="1600" dirty="0">
                          <a:latin typeface="Arial Nova Cond" panose="020B0506020202020204" pitchFamily="34" charset="0"/>
                        </a:rPr>
                        <a:t>Χαρακτηριστικό </a:t>
                      </a:r>
                      <a:endParaRPr lang="en-US" sz="1600" dirty="0">
                        <a:latin typeface="Arial Nova Cond" panose="020B0506020202020204" pitchFamily="34" charset="0"/>
                      </a:endParaRPr>
                    </a:p>
                  </a:txBody>
                  <a:tcPr/>
                </a:tc>
                <a:tc gridSpan="4">
                  <a:txBody>
                    <a:bodyPr/>
                    <a:lstStyle/>
                    <a:p>
                      <a:pPr algn="ctr"/>
                      <a:r>
                        <a:rPr lang="el-GR" sz="1600" dirty="0">
                          <a:latin typeface="Arial Nova Cond" panose="020B0506020202020204" pitchFamily="34" charset="0"/>
                        </a:rPr>
                        <a:t>Είδος ομάδας (παραδείγματα) </a:t>
                      </a:r>
                      <a:endParaRPr lang="en-US" sz="1600" dirty="0">
                        <a:latin typeface="Arial Nova Cond" panose="020B0506020202020204" pitchFamily="34" charset="0"/>
                      </a:endParaRPr>
                    </a:p>
                  </a:txBody>
                  <a:tcPr/>
                </a:tc>
                <a:tc hMerge="1">
                  <a:txBody>
                    <a:bodyPr/>
                    <a:lstStyle/>
                    <a:p>
                      <a:pPr algn="ctr"/>
                      <a:endParaRPr lang="en-US" dirty="0">
                        <a:latin typeface="Arial Nova Cond" panose="020B0506020202020204" pitchFamily="34" charset="0"/>
                      </a:endParaRPr>
                    </a:p>
                  </a:txBody>
                  <a:tcPr/>
                </a:tc>
                <a:tc hMerge="1">
                  <a:txBody>
                    <a:bodyPr/>
                    <a:lstStyle/>
                    <a:p>
                      <a:pPr algn="ctr"/>
                      <a:endParaRPr lang="en-US" dirty="0">
                        <a:latin typeface="Arial Nova Cond" panose="020B0506020202020204" pitchFamily="34" charset="0"/>
                      </a:endParaRPr>
                    </a:p>
                  </a:txBody>
                  <a:tcPr/>
                </a:tc>
                <a:tc hMerge="1">
                  <a:txBody>
                    <a:bodyPr/>
                    <a:lstStyle/>
                    <a:p>
                      <a:pPr algn="ctr"/>
                      <a:endParaRPr lang="en-US" dirty="0">
                        <a:latin typeface="Arial Nova Cond" panose="020B0506020202020204" pitchFamily="34" charset="0"/>
                      </a:endParaRPr>
                    </a:p>
                  </a:txBody>
                  <a:tcPr/>
                </a:tc>
                <a:extLst>
                  <a:ext uri="{0D108BD9-81ED-4DB2-BD59-A6C34878D82A}">
                    <a16:rowId xmlns:a16="http://schemas.microsoft.com/office/drawing/2014/main" val="1569708004"/>
                  </a:ext>
                </a:extLst>
              </a:tr>
              <a:tr h="1291516">
                <a:tc>
                  <a:txBody>
                    <a:bodyPr/>
                    <a:lstStyle/>
                    <a:p>
                      <a:pPr algn="ctr"/>
                      <a:endParaRPr lang="en-US" sz="1400" dirty="0">
                        <a:latin typeface="Arial Nova Cond" panose="020B0506020202020204" pitchFamily="34" charset="0"/>
                      </a:endParaRPr>
                    </a:p>
                  </a:txBody>
                  <a:tcPr/>
                </a:tc>
                <a:tc>
                  <a:txBody>
                    <a:bodyPr/>
                    <a:lstStyle/>
                    <a:p>
                      <a:pPr algn="ctr"/>
                      <a:r>
                        <a:rPr lang="el-GR" sz="1400" b="1" dirty="0">
                          <a:latin typeface="Arial Nova Cond" panose="020B0506020202020204" pitchFamily="34" charset="0"/>
                        </a:rPr>
                        <a:t>Ομάδες εγγύτητας </a:t>
                      </a:r>
                      <a:r>
                        <a:rPr lang="el-GR" sz="1400" dirty="0">
                          <a:latin typeface="Arial Nova Cond" panose="020B0506020202020204" pitchFamily="34" charset="0"/>
                        </a:rPr>
                        <a:t>(οικογένεια, φίλοι, ερωτικοί σύντροφοι) </a:t>
                      </a:r>
                      <a:endParaRPr lang="en-US" sz="1400" dirty="0">
                        <a:latin typeface="Arial Nova Cond" panose="020B0506020202020204" pitchFamily="34" charset="0"/>
                      </a:endParaRPr>
                    </a:p>
                  </a:txBody>
                  <a:tcPr/>
                </a:tc>
                <a:tc>
                  <a:txBody>
                    <a:bodyPr/>
                    <a:lstStyle/>
                    <a:p>
                      <a:pPr algn="ctr"/>
                      <a:r>
                        <a:rPr lang="el-GR" sz="1400" b="1" dirty="0">
                          <a:latin typeface="Arial Nova Cond" panose="020B0506020202020204" pitchFamily="34" charset="0"/>
                        </a:rPr>
                        <a:t>Ομάδες σκοπού </a:t>
                      </a:r>
                      <a:r>
                        <a:rPr lang="el-GR" sz="1400" dirty="0">
                          <a:latin typeface="Arial Nova Cond" panose="020B0506020202020204" pitchFamily="34" charset="0"/>
                        </a:rPr>
                        <a:t>(δικαστικό σώμα, ηθοποιοί ενός έργου, οι παίχτες μιας ομάδας) </a:t>
                      </a:r>
                      <a:endParaRPr lang="en-US" sz="1400" dirty="0">
                        <a:latin typeface="Arial Nova Cond" panose="020B0506020202020204" pitchFamily="34" charset="0"/>
                      </a:endParaRPr>
                    </a:p>
                  </a:txBody>
                  <a:tcPr/>
                </a:tc>
                <a:tc>
                  <a:txBody>
                    <a:bodyPr/>
                    <a:lstStyle/>
                    <a:p>
                      <a:pPr algn="ctr"/>
                      <a:r>
                        <a:rPr lang="el-GR" sz="1400" b="1" dirty="0">
                          <a:latin typeface="Arial Nova Cond" panose="020B0506020202020204" pitchFamily="34" charset="0"/>
                        </a:rPr>
                        <a:t>Κοινωνικές κατηγορίες </a:t>
                      </a:r>
                      <a:r>
                        <a:rPr lang="el-GR" sz="1400" dirty="0">
                          <a:latin typeface="Arial Nova Cond" panose="020B0506020202020204" pitchFamily="34" charset="0"/>
                        </a:rPr>
                        <a:t>(γυναίκες, μαύροι, </a:t>
                      </a:r>
                      <a:r>
                        <a:rPr lang="el-GR" sz="1400" dirty="0" err="1">
                          <a:latin typeface="Arial Nova Cond" panose="020B0506020202020204" pitchFamily="34" charset="0"/>
                        </a:rPr>
                        <a:t>έλληνες</a:t>
                      </a:r>
                      <a:r>
                        <a:rPr lang="el-GR" sz="1400" dirty="0">
                          <a:latin typeface="Arial Nova Cond" panose="020B0506020202020204" pitchFamily="34" charset="0"/>
                        </a:rPr>
                        <a:t>) </a:t>
                      </a:r>
                      <a:endParaRPr lang="en-US" sz="1400" dirty="0">
                        <a:latin typeface="Arial Nova Cond" panose="020B0506020202020204" pitchFamily="34" charset="0"/>
                      </a:endParaRPr>
                    </a:p>
                  </a:txBody>
                  <a:tcPr/>
                </a:tc>
                <a:tc>
                  <a:txBody>
                    <a:bodyPr/>
                    <a:lstStyle/>
                    <a:p>
                      <a:pPr algn="ctr"/>
                      <a:r>
                        <a:rPr lang="el-GR" sz="1400" b="1" dirty="0">
                          <a:latin typeface="Arial Nova Cond" panose="020B0506020202020204" pitchFamily="34" charset="0"/>
                        </a:rPr>
                        <a:t>Ομάδες χαλαρών δεσμών </a:t>
                      </a:r>
                      <a:r>
                        <a:rPr lang="el-GR" sz="1400" dirty="0">
                          <a:latin typeface="Arial Nova Cond" panose="020B0506020202020204" pitchFamily="34" charset="0"/>
                        </a:rPr>
                        <a:t>(οι άνθρωποι που περιμένουν σε μια στάση, στο σινεμά, οι κάτοικοι μιας πόλης) </a:t>
                      </a:r>
                      <a:endParaRPr lang="en-US" sz="1400" dirty="0">
                        <a:latin typeface="Arial Nova Cond" panose="020B0506020202020204" pitchFamily="34" charset="0"/>
                      </a:endParaRPr>
                    </a:p>
                  </a:txBody>
                  <a:tcPr/>
                </a:tc>
                <a:extLst>
                  <a:ext uri="{0D108BD9-81ED-4DB2-BD59-A6C34878D82A}">
                    <a16:rowId xmlns:a16="http://schemas.microsoft.com/office/drawing/2014/main" val="990970704"/>
                  </a:ext>
                </a:extLst>
              </a:tr>
              <a:tr h="418015">
                <a:tc>
                  <a:txBody>
                    <a:bodyPr/>
                    <a:lstStyle/>
                    <a:p>
                      <a:pPr algn="ctr"/>
                      <a:r>
                        <a:rPr lang="el-GR" sz="1600" dirty="0">
                          <a:latin typeface="Arial Nova Cond" panose="020B0506020202020204" pitchFamily="34" charset="0"/>
                        </a:rPr>
                        <a:t>Ομαδικότητα </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Υψηλή </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Υψηλή</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Μέτρια </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Χαμηλή </a:t>
                      </a:r>
                      <a:endParaRPr lang="en-US" sz="1600" dirty="0">
                        <a:latin typeface="Arial Nova Cond" panose="020B0506020202020204" pitchFamily="34" charset="0"/>
                      </a:endParaRPr>
                    </a:p>
                  </a:txBody>
                  <a:tcPr/>
                </a:tc>
                <a:extLst>
                  <a:ext uri="{0D108BD9-81ED-4DB2-BD59-A6C34878D82A}">
                    <a16:rowId xmlns:a16="http://schemas.microsoft.com/office/drawing/2014/main" val="1809907665"/>
                  </a:ext>
                </a:extLst>
              </a:tr>
              <a:tr h="418015">
                <a:tc>
                  <a:txBody>
                    <a:bodyPr/>
                    <a:lstStyle/>
                    <a:p>
                      <a:pPr algn="ctr"/>
                      <a:r>
                        <a:rPr lang="el-GR" sz="1600" dirty="0">
                          <a:latin typeface="Arial Nova Cond" panose="020B0506020202020204" pitchFamily="34" charset="0"/>
                        </a:rPr>
                        <a:t>Αλληλεπίδραση</a:t>
                      </a: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Μέτρια/ Υψηλή</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Χαμηλή </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Χαμηλή </a:t>
                      </a:r>
                      <a:endParaRPr lang="en-US" sz="1600" dirty="0">
                        <a:latin typeface="Arial Nova Cond" panose="020B0506020202020204" pitchFamily="34" charset="0"/>
                      </a:endParaRPr>
                    </a:p>
                  </a:txBody>
                  <a:tcPr/>
                </a:tc>
                <a:extLst>
                  <a:ext uri="{0D108BD9-81ED-4DB2-BD59-A6C34878D82A}">
                    <a16:rowId xmlns:a16="http://schemas.microsoft.com/office/drawing/2014/main" val="3975216558"/>
                  </a:ext>
                </a:extLst>
              </a:tr>
              <a:tr h="418015">
                <a:tc>
                  <a:txBody>
                    <a:bodyPr/>
                    <a:lstStyle/>
                    <a:p>
                      <a:pPr algn="ctr"/>
                      <a:r>
                        <a:rPr lang="el-GR" sz="1600" dirty="0">
                          <a:latin typeface="Arial Nova Cond" panose="020B0506020202020204" pitchFamily="34" charset="0"/>
                        </a:rPr>
                        <a:t>Σπουδαιότητα </a:t>
                      </a: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Μέτρια/ Υψηλή</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Χαμηλή </a:t>
                      </a:r>
                      <a:endParaRPr lang="en-US" sz="1600" dirty="0">
                        <a:latin typeface="Arial Nova Cond" panose="020B0506020202020204" pitchFamily="34" charset="0"/>
                      </a:endParaRPr>
                    </a:p>
                  </a:txBody>
                  <a:tcPr/>
                </a:tc>
                <a:tc>
                  <a:txBody>
                    <a:bodyPr/>
                    <a:lstStyle/>
                    <a:p>
                      <a:pPr algn="ctr"/>
                      <a:r>
                        <a:rPr lang="el-GR" sz="1600" dirty="0">
                          <a:latin typeface="Arial Nova Cond" panose="020B0506020202020204" pitchFamily="34" charset="0"/>
                        </a:rPr>
                        <a:t>Χαμηλή </a:t>
                      </a:r>
                      <a:endParaRPr lang="en-US" sz="1600" dirty="0">
                        <a:latin typeface="Arial Nova Cond" panose="020B0506020202020204" pitchFamily="34" charset="0"/>
                      </a:endParaRPr>
                    </a:p>
                  </a:txBody>
                  <a:tcPr/>
                </a:tc>
                <a:extLst>
                  <a:ext uri="{0D108BD9-81ED-4DB2-BD59-A6C34878D82A}">
                    <a16:rowId xmlns:a16="http://schemas.microsoft.com/office/drawing/2014/main" val="153470082"/>
                  </a:ext>
                </a:extLst>
              </a:tr>
              <a:tr h="418015">
                <a:tc>
                  <a:txBody>
                    <a:bodyPr/>
                    <a:lstStyle/>
                    <a:p>
                      <a:pPr algn="ctr"/>
                      <a:r>
                        <a:rPr lang="el-GR" sz="1600" dirty="0">
                          <a:latin typeface="Arial Nova Cond" panose="020B0506020202020204" pitchFamily="34" charset="0"/>
                        </a:rPr>
                        <a:t>Κοινοί σκοποί </a:t>
                      </a: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Μέτρια/ 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extLst>
                  <a:ext uri="{0D108BD9-81ED-4DB2-BD59-A6C34878D82A}">
                    <a16:rowId xmlns:a16="http://schemas.microsoft.com/office/drawing/2014/main" val="3511143332"/>
                  </a:ext>
                </a:extLst>
              </a:tr>
              <a:tr h="418015">
                <a:tc>
                  <a:txBody>
                    <a:bodyPr/>
                    <a:lstStyle/>
                    <a:p>
                      <a:pPr algn="ctr"/>
                      <a:r>
                        <a:rPr lang="el-GR" sz="1600" dirty="0">
                          <a:latin typeface="Arial Nova Cond" panose="020B0506020202020204" pitchFamily="34" charset="0"/>
                        </a:rPr>
                        <a:t>Κοινά αποτελέσματα</a:t>
                      </a: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Μέτρια/ 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extLst>
                  <a:ext uri="{0D108BD9-81ED-4DB2-BD59-A6C34878D82A}">
                    <a16:rowId xmlns:a16="http://schemas.microsoft.com/office/drawing/2014/main" val="3487836162"/>
                  </a:ext>
                </a:extLst>
              </a:tr>
              <a:tr h="418015">
                <a:tc>
                  <a:txBody>
                    <a:bodyPr/>
                    <a:lstStyle/>
                    <a:p>
                      <a:pPr algn="ctr"/>
                      <a:r>
                        <a:rPr lang="el-GR" sz="1600" dirty="0">
                          <a:latin typeface="Arial Nova Cond" panose="020B0506020202020204" pitchFamily="34" charset="0"/>
                        </a:rPr>
                        <a:t>Ομοιότητα </a:t>
                      </a: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Υψηλή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Μέτρια</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tc>
                  <a:txBody>
                    <a:bodyPr/>
                    <a:lstStyle/>
                    <a:p>
                      <a:pPr algn="ctr"/>
                      <a:r>
                        <a:rPr kumimoji="0" lang="el-GR" sz="1600" b="0" i="0" u="none" strike="noStrike" kern="1200" cap="none" spc="0" normalizeH="0" baseline="0" noProof="0" dirty="0">
                          <a:ln>
                            <a:noFill/>
                          </a:ln>
                          <a:solidFill>
                            <a:prstClr val="black"/>
                          </a:solidFill>
                          <a:effectLst/>
                          <a:uLnTx/>
                          <a:uFillTx/>
                          <a:latin typeface="Arial Nova Cond" panose="020B0506020202020204" pitchFamily="34" charset="0"/>
                          <a:ea typeface="+mn-ea"/>
                          <a:cs typeface="+mn-cs"/>
                        </a:rPr>
                        <a:t>Χαμηλή</a:t>
                      </a:r>
                      <a:endParaRPr lang="en-US" sz="1600" dirty="0">
                        <a:latin typeface="Arial Nova Cond" panose="020B0506020202020204" pitchFamily="34" charset="0"/>
                      </a:endParaRPr>
                    </a:p>
                  </a:txBody>
                  <a:tcPr/>
                </a:tc>
                <a:extLst>
                  <a:ext uri="{0D108BD9-81ED-4DB2-BD59-A6C34878D82A}">
                    <a16:rowId xmlns:a16="http://schemas.microsoft.com/office/drawing/2014/main" val="2331734070"/>
                  </a:ext>
                </a:extLst>
              </a:tr>
              <a:tr h="418015">
                <a:tc>
                  <a:txBody>
                    <a:bodyPr/>
                    <a:lstStyle/>
                    <a:p>
                      <a:pPr algn="ctr"/>
                      <a:r>
                        <a:rPr lang="el-GR" dirty="0">
                          <a:latin typeface="Arial Nova Cond" panose="020B0506020202020204" pitchFamily="34" charset="0"/>
                        </a:rPr>
                        <a:t>Διάρκεια </a:t>
                      </a:r>
                    </a:p>
                  </a:txBody>
                  <a:tcPr/>
                </a:tc>
                <a:tc>
                  <a:txBody>
                    <a:bodyPr/>
                    <a:lstStyle/>
                    <a:p>
                      <a:pPr algn="ctr"/>
                      <a:r>
                        <a:rPr lang="el-GR" dirty="0">
                          <a:latin typeface="Arial Nova Cond" panose="020B0506020202020204" pitchFamily="34" charset="0"/>
                        </a:rPr>
                        <a:t>Μακρά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Μέτρια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Μακρά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Βραχυπρόθεσμη </a:t>
                      </a:r>
                      <a:endParaRPr lang="en-US" dirty="0">
                        <a:latin typeface="Arial Nova Cond" panose="020B0506020202020204" pitchFamily="34" charset="0"/>
                      </a:endParaRPr>
                    </a:p>
                  </a:txBody>
                  <a:tcPr/>
                </a:tc>
                <a:extLst>
                  <a:ext uri="{0D108BD9-81ED-4DB2-BD59-A6C34878D82A}">
                    <a16:rowId xmlns:a16="http://schemas.microsoft.com/office/drawing/2014/main" val="1818428210"/>
                  </a:ext>
                </a:extLst>
              </a:tr>
              <a:tr h="418015">
                <a:tc>
                  <a:txBody>
                    <a:bodyPr/>
                    <a:lstStyle/>
                    <a:p>
                      <a:pPr algn="ctr"/>
                      <a:r>
                        <a:rPr lang="el-GR" dirty="0">
                          <a:latin typeface="Arial Nova Cond" panose="020B0506020202020204" pitchFamily="34" charset="0"/>
                        </a:rPr>
                        <a:t>Διαπερατότητα </a:t>
                      </a:r>
                    </a:p>
                  </a:txBody>
                  <a:tcPr/>
                </a:tc>
                <a:tc>
                  <a:txBody>
                    <a:bodyPr/>
                    <a:lstStyle/>
                    <a:p>
                      <a:pPr algn="ctr"/>
                      <a:r>
                        <a:rPr lang="el-GR" dirty="0">
                          <a:latin typeface="Arial Nova Cond" panose="020B0506020202020204" pitchFamily="34" charset="0"/>
                        </a:rPr>
                        <a:t>Χαμηλή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Μέτρια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Χαμηλή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Υψηλή</a:t>
                      </a:r>
                      <a:endParaRPr lang="en-US" dirty="0">
                        <a:latin typeface="Arial Nova Cond" panose="020B0506020202020204" pitchFamily="34" charset="0"/>
                      </a:endParaRPr>
                    </a:p>
                  </a:txBody>
                  <a:tcPr/>
                </a:tc>
                <a:extLst>
                  <a:ext uri="{0D108BD9-81ED-4DB2-BD59-A6C34878D82A}">
                    <a16:rowId xmlns:a16="http://schemas.microsoft.com/office/drawing/2014/main" val="2816445633"/>
                  </a:ext>
                </a:extLst>
              </a:tr>
              <a:tr h="418015">
                <a:tc>
                  <a:txBody>
                    <a:bodyPr/>
                    <a:lstStyle/>
                    <a:p>
                      <a:pPr algn="ctr"/>
                      <a:r>
                        <a:rPr lang="el-GR" dirty="0">
                          <a:latin typeface="Arial Nova Cond" panose="020B0506020202020204" pitchFamily="34" charset="0"/>
                        </a:rPr>
                        <a:t>Μέγεθος </a:t>
                      </a:r>
                    </a:p>
                  </a:txBody>
                  <a:tcPr/>
                </a:tc>
                <a:tc>
                  <a:txBody>
                    <a:bodyPr/>
                    <a:lstStyle/>
                    <a:p>
                      <a:pPr algn="ctr"/>
                      <a:r>
                        <a:rPr lang="el-GR" dirty="0">
                          <a:latin typeface="Arial Nova Cond" panose="020B0506020202020204" pitchFamily="34" charset="0"/>
                        </a:rPr>
                        <a:t>Μικρή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Μικρή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Μεγάλη </a:t>
                      </a:r>
                      <a:endParaRPr lang="en-US" dirty="0">
                        <a:latin typeface="Arial Nova Cond" panose="020B0506020202020204" pitchFamily="34" charset="0"/>
                      </a:endParaRPr>
                    </a:p>
                  </a:txBody>
                  <a:tcPr/>
                </a:tc>
                <a:tc>
                  <a:txBody>
                    <a:bodyPr/>
                    <a:lstStyle/>
                    <a:p>
                      <a:pPr algn="ctr"/>
                      <a:r>
                        <a:rPr lang="el-GR" dirty="0">
                          <a:latin typeface="Arial Nova Cond" panose="020B0506020202020204" pitchFamily="34" charset="0"/>
                        </a:rPr>
                        <a:t>Μέτρια </a:t>
                      </a:r>
                      <a:endParaRPr lang="en-US" dirty="0">
                        <a:latin typeface="Arial Nova Cond" panose="020B0506020202020204" pitchFamily="34" charset="0"/>
                      </a:endParaRPr>
                    </a:p>
                  </a:txBody>
                  <a:tcPr/>
                </a:tc>
                <a:extLst>
                  <a:ext uri="{0D108BD9-81ED-4DB2-BD59-A6C34878D82A}">
                    <a16:rowId xmlns:a16="http://schemas.microsoft.com/office/drawing/2014/main" val="3628120002"/>
                  </a:ext>
                </a:extLst>
              </a:tr>
            </a:tbl>
          </a:graphicData>
        </a:graphic>
      </p:graphicFrame>
    </p:spTree>
    <p:extLst>
      <p:ext uri="{BB962C8B-B14F-4D97-AF65-F5344CB8AC3E}">
        <p14:creationId xmlns:p14="http://schemas.microsoft.com/office/powerpoint/2010/main" val="41696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1699A9-DE7B-4CC6-34BC-4992E4292822}"/>
              </a:ext>
            </a:extLst>
          </p:cNvPr>
          <p:cNvSpPr>
            <a:spLocks noGrp="1"/>
          </p:cNvSpPr>
          <p:nvPr>
            <p:ph type="title"/>
          </p:nvPr>
        </p:nvSpPr>
        <p:spPr>
          <a:xfrm>
            <a:off x="1286934" y="1465790"/>
            <a:ext cx="3860798" cy="3941345"/>
          </a:xfrm>
        </p:spPr>
        <p:txBody>
          <a:bodyPr>
            <a:normAutofit/>
          </a:bodyPr>
          <a:lstStyle/>
          <a:p>
            <a:r>
              <a:rPr lang="el-GR" sz="6000" b="1" cap="none">
                <a:latin typeface="Arial Nova Cond" panose="020B0506020202020204" pitchFamily="34" charset="0"/>
              </a:rPr>
              <a:t>Ορίζοντας την έννοια της ομάδας</a:t>
            </a:r>
            <a:endParaRPr lang="en-US" sz="6000" b="1" cap="none">
              <a:latin typeface="Arial Nova Cond" panose="020B0506020202020204" pitchFamily="34" charset="0"/>
            </a:endParaRPr>
          </a:p>
        </p:txBody>
      </p:sp>
      <p:sp>
        <p:nvSpPr>
          <p:cNvPr id="3" name="Content Placeholder 2">
            <a:extLst>
              <a:ext uri="{FF2B5EF4-FFF2-40B4-BE49-F238E27FC236}">
                <a16:creationId xmlns:a16="http://schemas.microsoft.com/office/drawing/2014/main" id="{7357BC28-2DB1-94EB-A697-1CE7F1206BAA}"/>
              </a:ext>
            </a:extLst>
          </p:cNvPr>
          <p:cNvSpPr>
            <a:spLocks noGrp="1"/>
          </p:cNvSpPr>
          <p:nvPr>
            <p:ph idx="1"/>
          </p:nvPr>
        </p:nvSpPr>
        <p:spPr>
          <a:xfrm>
            <a:off x="6417733" y="1023218"/>
            <a:ext cx="5132665" cy="4913348"/>
          </a:xfrm>
        </p:spPr>
        <p:txBody>
          <a:bodyPr anchor="ctr">
            <a:normAutofit/>
          </a:bodyPr>
          <a:lstStyle/>
          <a:p>
            <a:pPr marL="0" indent="0">
              <a:buNone/>
            </a:pPr>
            <a:r>
              <a:rPr lang="el-GR" sz="3200" b="1" dirty="0">
                <a:latin typeface="Arial Nova Cond" panose="020B0506020202020204" pitchFamily="34" charset="0"/>
              </a:rPr>
              <a:t>Ομάδες υπάρχουν παντού! </a:t>
            </a:r>
          </a:p>
          <a:p>
            <a:pPr marL="0" indent="0">
              <a:buNone/>
            </a:pPr>
            <a:endParaRPr lang="el-GR" dirty="0">
              <a:latin typeface="Arial Nova Cond" panose="020B0506020202020204" pitchFamily="34" charset="0"/>
            </a:endParaRPr>
          </a:p>
          <a:p>
            <a:pPr>
              <a:buFont typeface="Wingdings" panose="05000000000000000000" pitchFamily="2" charset="2"/>
              <a:buChar char="ü"/>
            </a:pPr>
            <a:r>
              <a:rPr lang="el-GR" dirty="0">
                <a:latin typeface="Arial Nova Cond" panose="020B0506020202020204" pitchFamily="34" charset="0"/>
              </a:rPr>
              <a:t>Ομάδα είναι μια παρέα φίλων σε ένα μπαρ</a:t>
            </a:r>
          </a:p>
          <a:p>
            <a:pPr>
              <a:buFont typeface="Wingdings" panose="05000000000000000000" pitchFamily="2" charset="2"/>
              <a:buChar char="ü"/>
            </a:pPr>
            <a:r>
              <a:rPr lang="el-GR" dirty="0">
                <a:latin typeface="Arial Nova Cond" panose="020B0506020202020204" pitchFamily="34" charset="0"/>
              </a:rPr>
              <a:t>Ομάδα είναι οι εργαζόμενοι που συνεργάζονται μεταξύ τους σε μια οργάνωση</a:t>
            </a:r>
          </a:p>
          <a:p>
            <a:pPr>
              <a:buFont typeface="Wingdings" panose="05000000000000000000" pitchFamily="2" charset="2"/>
              <a:buChar char="ü"/>
            </a:pPr>
            <a:r>
              <a:rPr lang="el-GR" dirty="0">
                <a:latin typeface="Arial Nova Cond" panose="020B0506020202020204" pitchFamily="34" charset="0"/>
              </a:rPr>
              <a:t>Ομάδα είναι οι φίλαθλοι μιας ποδοσφαιρικής ομάδας σε ένα στάδιο </a:t>
            </a:r>
          </a:p>
          <a:p>
            <a:pPr>
              <a:buFont typeface="Wingdings" panose="05000000000000000000" pitchFamily="2" charset="2"/>
              <a:buChar char="ü"/>
            </a:pPr>
            <a:endParaRPr lang="el-GR" dirty="0"/>
          </a:p>
          <a:p>
            <a:pPr marL="0" indent="0">
              <a:buNone/>
            </a:pPr>
            <a:endParaRPr lang="el-GR" dirty="0"/>
          </a:p>
        </p:txBody>
      </p:sp>
      <p:sp>
        <p:nvSpPr>
          <p:cNvPr id="19"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5412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2D9DC-3FD6-C64B-9C3C-6F8BE4572091}"/>
              </a:ext>
            </a:extLst>
          </p:cNvPr>
          <p:cNvSpPr>
            <a:spLocks noGrp="1"/>
          </p:cNvSpPr>
          <p:nvPr>
            <p:ph type="title"/>
          </p:nvPr>
        </p:nvSpPr>
        <p:spPr>
          <a:xfrm>
            <a:off x="675861" y="484632"/>
            <a:ext cx="10827026" cy="880342"/>
          </a:xfrm>
        </p:spPr>
        <p:txBody>
          <a:bodyPr>
            <a:noAutofit/>
          </a:bodyPr>
          <a:lstStyle/>
          <a:p>
            <a:r>
              <a:rPr lang="el-GR" sz="3600" b="1" cap="none" dirty="0">
                <a:latin typeface="Arial Nova Cond" panose="020B0506020202020204" pitchFamily="34" charset="0"/>
              </a:rPr>
              <a:t>Τα άτομα στις ομάδες</a:t>
            </a:r>
            <a:r>
              <a:rPr lang="en-US" sz="3600" b="1" cap="none" dirty="0">
                <a:latin typeface="Arial Nova Cond" panose="020B0506020202020204" pitchFamily="34" charset="0"/>
              </a:rPr>
              <a:t>: </a:t>
            </a:r>
            <a:r>
              <a:rPr lang="el-GR" sz="3600" b="1" cap="none" dirty="0">
                <a:latin typeface="Arial Nova Cond" panose="020B0506020202020204" pitchFamily="34" charset="0"/>
              </a:rPr>
              <a:t>Το ατομικό επίπεδο ανάλυσης </a:t>
            </a:r>
            <a:endParaRPr lang="en-US" sz="3600"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6C2A7D89-4FAF-D0C7-6FE0-CAC7D1105CE6}"/>
              </a:ext>
            </a:extLst>
          </p:cNvPr>
          <p:cNvSpPr>
            <a:spLocks noGrp="1"/>
          </p:cNvSpPr>
          <p:nvPr>
            <p:ph idx="1"/>
          </p:nvPr>
        </p:nvSpPr>
        <p:spPr>
          <a:xfrm>
            <a:off x="675861" y="1470991"/>
            <a:ext cx="10827026" cy="4701209"/>
          </a:xfrm>
        </p:spPr>
        <p:txBody>
          <a:bodyPr>
            <a:normAutofit/>
          </a:bodyPr>
          <a:lstStyle/>
          <a:p>
            <a:pPr marL="0" indent="0" algn="just">
              <a:buNone/>
            </a:pPr>
            <a:r>
              <a:rPr lang="el-GR" sz="2800" dirty="0">
                <a:latin typeface="Arial Nova Cond" panose="020B0506020202020204" pitchFamily="34" charset="0"/>
              </a:rPr>
              <a:t>Οι </a:t>
            </a:r>
            <a:r>
              <a:rPr lang="en-US" sz="2800" dirty="0">
                <a:latin typeface="Arial Nova Cond" panose="020B0506020202020204" pitchFamily="34" charset="0"/>
              </a:rPr>
              <a:t>Moreland </a:t>
            </a:r>
            <a:r>
              <a:rPr lang="el-GR" sz="2800" dirty="0">
                <a:latin typeface="Arial Nova Cond" panose="020B0506020202020204" pitchFamily="34" charset="0"/>
              </a:rPr>
              <a:t>και </a:t>
            </a:r>
            <a:r>
              <a:rPr lang="en-US" sz="2800" dirty="0">
                <a:latin typeface="Arial Nova Cond" panose="020B0506020202020204" pitchFamily="34" charset="0"/>
              </a:rPr>
              <a:t>Levine </a:t>
            </a:r>
            <a:r>
              <a:rPr lang="el-GR" sz="2800" dirty="0">
                <a:latin typeface="Arial Nova Cond" panose="020B0506020202020204" pitchFamily="34" charset="0"/>
              </a:rPr>
              <a:t>ανέπτυξαν ένα μοντέλο που διακρίνει 5 στάδια της ένταξης/συμμετοχής σε μια ομάδα</a:t>
            </a:r>
            <a:r>
              <a:rPr lang="en-US" sz="2800" dirty="0">
                <a:latin typeface="Arial Nova Cond" panose="020B0506020202020204" pitchFamily="34" charset="0"/>
              </a:rPr>
              <a:t>: </a:t>
            </a:r>
            <a:endParaRPr lang="el-GR" sz="2800" dirty="0">
              <a:latin typeface="Arial Nova Cond" panose="020B0506020202020204" pitchFamily="34" charset="0"/>
            </a:endParaRPr>
          </a:p>
          <a:p>
            <a:pPr algn="just">
              <a:buFont typeface="Wingdings" panose="05000000000000000000" pitchFamily="2" charset="2"/>
              <a:buChar char="Ø"/>
            </a:pPr>
            <a:r>
              <a:rPr lang="el-GR" sz="2800" dirty="0">
                <a:latin typeface="Arial Nova Cond" panose="020B0506020202020204" pitchFamily="34" charset="0"/>
              </a:rPr>
              <a:t>το στάδιο της έρευνας </a:t>
            </a:r>
          </a:p>
          <a:p>
            <a:pPr algn="just">
              <a:buFont typeface="Wingdings" panose="05000000000000000000" pitchFamily="2" charset="2"/>
              <a:buChar char="Ø"/>
            </a:pPr>
            <a:r>
              <a:rPr lang="el-GR" sz="2800" dirty="0">
                <a:latin typeface="Arial Nova Cond" panose="020B0506020202020204" pitchFamily="34" charset="0"/>
              </a:rPr>
              <a:t>το στάδιο της κοινωνικοποίησης</a:t>
            </a:r>
          </a:p>
          <a:p>
            <a:pPr algn="just">
              <a:buFont typeface="Wingdings" panose="05000000000000000000" pitchFamily="2" charset="2"/>
              <a:buChar char="Ø"/>
            </a:pPr>
            <a:r>
              <a:rPr lang="el-GR" sz="2800" dirty="0">
                <a:latin typeface="Arial Nova Cond" panose="020B0506020202020204" pitchFamily="34" charset="0"/>
              </a:rPr>
              <a:t>το στάδιο συντήρησης</a:t>
            </a:r>
          </a:p>
          <a:p>
            <a:pPr algn="just">
              <a:buFont typeface="Wingdings" panose="05000000000000000000" pitchFamily="2" charset="2"/>
              <a:buChar char="Ø"/>
            </a:pPr>
            <a:r>
              <a:rPr lang="el-GR" sz="2800" dirty="0">
                <a:latin typeface="Arial Nova Cond" panose="020B0506020202020204" pitchFamily="34" charset="0"/>
              </a:rPr>
              <a:t>το στάδιο της </a:t>
            </a:r>
            <a:r>
              <a:rPr lang="el-GR" sz="2800" dirty="0" err="1">
                <a:latin typeface="Arial Nova Cond" panose="020B0506020202020204" pitchFamily="34" charset="0"/>
              </a:rPr>
              <a:t>επανακοινωνικοποίησης</a:t>
            </a:r>
            <a:endParaRPr lang="el-GR" sz="2800" dirty="0">
              <a:latin typeface="Arial Nova Cond" panose="020B0506020202020204" pitchFamily="34" charset="0"/>
            </a:endParaRPr>
          </a:p>
          <a:p>
            <a:pPr algn="just">
              <a:buFont typeface="Wingdings" panose="05000000000000000000" pitchFamily="2" charset="2"/>
              <a:buChar char="Ø"/>
            </a:pPr>
            <a:r>
              <a:rPr lang="el-GR" sz="2800" dirty="0">
                <a:latin typeface="Arial Nova Cond" panose="020B0506020202020204" pitchFamily="34" charset="0"/>
              </a:rPr>
              <a:t>το στάδιο της ανάμνησης</a:t>
            </a:r>
            <a:endParaRPr lang="en-US" sz="2800" dirty="0">
              <a:latin typeface="Arial Nova Cond" panose="020B0506020202020204" pitchFamily="34" charset="0"/>
            </a:endParaRPr>
          </a:p>
        </p:txBody>
      </p:sp>
    </p:spTree>
    <p:extLst>
      <p:ext uri="{BB962C8B-B14F-4D97-AF65-F5344CB8AC3E}">
        <p14:creationId xmlns:p14="http://schemas.microsoft.com/office/powerpoint/2010/main" val="2974741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0E233-D0C7-E812-82F2-3D7A4060C804}"/>
              </a:ext>
            </a:extLst>
          </p:cNvPr>
          <p:cNvSpPr>
            <a:spLocks noGrp="1"/>
          </p:cNvSpPr>
          <p:nvPr>
            <p:ph type="title"/>
          </p:nvPr>
        </p:nvSpPr>
        <p:spPr>
          <a:xfrm>
            <a:off x="1069848" y="388380"/>
            <a:ext cx="10058400" cy="1175725"/>
          </a:xfrm>
        </p:spPr>
        <p:txBody>
          <a:bodyPr>
            <a:normAutofit fontScale="90000"/>
          </a:bodyPr>
          <a:lstStyle/>
          <a:p>
            <a:pPr algn="ctr"/>
            <a:r>
              <a:rPr lang="el-GR" sz="4000" b="1" cap="none" dirty="0">
                <a:latin typeface="Arial Nova Cond" panose="020B0506020202020204" pitchFamily="34" charset="0"/>
              </a:rPr>
              <a:t>Το μοντέλο των Μ</a:t>
            </a:r>
            <a:r>
              <a:rPr lang="en-US" sz="4000" b="1" cap="none" dirty="0" err="1">
                <a:latin typeface="Arial Nova Cond" panose="020B0506020202020204" pitchFamily="34" charset="0"/>
              </a:rPr>
              <a:t>oreland</a:t>
            </a:r>
            <a:r>
              <a:rPr lang="en-US" sz="4000" b="1" cap="none" dirty="0">
                <a:latin typeface="Arial Nova Cond" panose="020B0506020202020204" pitchFamily="34" charset="0"/>
              </a:rPr>
              <a:t> </a:t>
            </a:r>
            <a:r>
              <a:rPr lang="el-GR" sz="4000" b="1" cap="none" dirty="0">
                <a:latin typeface="Arial Nova Cond" panose="020B0506020202020204" pitchFamily="34" charset="0"/>
              </a:rPr>
              <a:t>και </a:t>
            </a:r>
            <a:r>
              <a:rPr lang="en-US" sz="4000" b="1" cap="none" dirty="0">
                <a:latin typeface="Arial Nova Cond" panose="020B0506020202020204" pitchFamily="34" charset="0"/>
              </a:rPr>
              <a:t>Levine</a:t>
            </a:r>
            <a:r>
              <a:rPr lang="el-GR" sz="4000" b="1" cap="none" dirty="0">
                <a:latin typeface="Arial Nova Cond" panose="020B0506020202020204" pitchFamily="34" charset="0"/>
              </a:rPr>
              <a:t> της ένταξης/συμμετοχής σε μια ομάδα</a:t>
            </a:r>
            <a:endParaRPr lang="en-US" sz="4000" b="1" cap="none" dirty="0"/>
          </a:p>
        </p:txBody>
      </p:sp>
      <p:pic>
        <p:nvPicPr>
          <p:cNvPr id="9" name="Content Placeholder 8" descr="Chart, line chart&#10;&#10;Description automatically generated">
            <a:extLst>
              <a:ext uri="{FF2B5EF4-FFF2-40B4-BE49-F238E27FC236}">
                <a16:creationId xmlns:a16="http://schemas.microsoft.com/office/drawing/2014/main" id="{769A23A5-2F5A-A36B-ADAC-A87F46D864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3752" y="1538411"/>
            <a:ext cx="10058400" cy="5189415"/>
          </a:xfrm>
        </p:spPr>
      </p:pic>
    </p:spTree>
    <p:extLst>
      <p:ext uri="{BB962C8B-B14F-4D97-AF65-F5344CB8AC3E}">
        <p14:creationId xmlns:p14="http://schemas.microsoft.com/office/powerpoint/2010/main" val="3175444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7CA281-BD92-8BAD-0F79-BC2360758821}"/>
              </a:ext>
            </a:extLst>
          </p:cNvPr>
          <p:cNvSpPr>
            <a:spLocks noGrp="1"/>
          </p:cNvSpPr>
          <p:nvPr>
            <p:ph type="title"/>
          </p:nvPr>
        </p:nvSpPr>
        <p:spPr>
          <a:xfrm>
            <a:off x="637563" y="215052"/>
            <a:ext cx="11081857" cy="941496"/>
          </a:xfrm>
        </p:spPr>
        <p:txBody>
          <a:bodyPr>
            <a:normAutofit fontScale="90000"/>
          </a:bodyPr>
          <a:lstStyle/>
          <a:p>
            <a:pPr algn="ctr"/>
            <a:r>
              <a:rPr lang="el-GR" sz="4000" b="1" cap="none" dirty="0">
                <a:latin typeface="Arial Nova Cond" panose="020B0506020202020204" pitchFamily="34" charset="0"/>
              </a:rPr>
              <a:t>Η διεργασία που ένα άτομο γίνεται μέλος σε μια ομάδα</a:t>
            </a:r>
            <a:r>
              <a:rPr lang="en-US" sz="4000" b="1" cap="none" dirty="0">
                <a:latin typeface="Arial Nova Cond" panose="020B0506020202020204" pitchFamily="34" charset="0"/>
              </a:rPr>
              <a:t>: </a:t>
            </a:r>
            <a:r>
              <a:rPr lang="el-GR" sz="4000" b="1" cap="none" dirty="0">
                <a:latin typeface="Arial Nova Cond" panose="020B0506020202020204" pitchFamily="34" charset="0"/>
              </a:rPr>
              <a:t>Η κοινωνικοποίηση μέσα στην ομάδα (1/4)</a:t>
            </a:r>
          </a:p>
        </p:txBody>
      </p:sp>
      <p:sp>
        <p:nvSpPr>
          <p:cNvPr id="3" name="Θέση περιεχομένου 2">
            <a:extLst>
              <a:ext uri="{FF2B5EF4-FFF2-40B4-BE49-F238E27FC236}">
                <a16:creationId xmlns:a16="http://schemas.microsoft.com/office/drawing/2014/main" id="{925401E7-41FE-88E2-5F31-093244975FEB}"/>
              </a:ext>
            </a:extLst>
          </p:cNvPr>
          <p:cNvSpPr>
            <a:spLocks noGrp="1"/>
          </p:cNvSpPr>
          <p:nvPr>
            <p:ph idx="1"/>
          </p:nvPr>
        </p:nvSpPr>
        <p:spPr>
          <a:xfrm>
            <a:off x="637562" y="1156548"/>
            <a:ext cx="11081857" cy="5225001"/>
          </a:xfrm>
        </p:spPr>
        <p:txBody>
          <a:bodyPr>
            <a:normAutofit/>
          </a:bodyPr>
          <a:lstStyle/>
          <a:p>
            <a:pPr marL="0" indent="0" algn="just">
              <a:lnSpc>
                <a:spcPct val="110000"/>
              </a:lnSpc>
              <a:buNone/>
            </a:pPr>
            <a:r>
              <a:rPr lang="el-GR" sz="2800" b="1" dirty="0">
                <a:latin typeface="Arial Nova Cond" panose="020B0506020202020204" pitchFamily="34" charset="0"/>
              </a:rPr>
              <a:t>1. Το στάδιο της έρευνας. </a:t>
            </a:r>
            <a:r>
              <a:rPr lang="el-GR" sz="2800" dirty="0">
                <a:latin typeface="Arial Nova Cond" panose="020B0506020202020204" pitchFamily="34" charset="0"/>
              </a:rPr>
              <a:t>Σ’αυτό το στάδιο οι ομάδες ψάχνουν για άτομα που θα μπορούσαν με την συμμετοχή τους να συμβάλλουν στην επίτευξη των στόχων της ομάδας. Ιδιαίτερα οι ομάδες σκοπού θα ψάξουν για άτομα που έχουν συγκεκριμένες δεξιότητες, ενώ οι ομάδες εγγύτητας θα εστιάσουν στην συμβατότητα (πχ. ομοιότητα) μεταξύ των νέων μελών και των μελών της ομάδας που προϋπήρχαν.  Από την άλλη μεριά, τα υποψήφια νέα μέλη θα αναζητήσουν ομάδες που έχουν την δυνατότητα να καλύψουν τις ανάγκες τους. </a:t>
            </a:r>
          </a:p>
        </p:txBody>
      </p:sp>
    </p:spTree>
    <p:extLst>
      <p:ext uri="{BB962C8B-B14F-4D97-AF65-F5344CB8AC3E}">
        <p14:creationId xmlns:p14="http://schemas.microsoft.com/office/powerpoint/2010/main" val="3061960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0DAC-2D66-B11E-5363-6533256C790F}"/>
              </a:ext>
            </a:extLst>
          </p:cNvPr>
          <p:cNvSpPr>
            <a:spLocks noGrp="1"/>
          </p:cNvSpPr>
          <p:nvPr>
            <p:ph type="title"/>
          </p:nvPr>
        </p:nvSpPr>
        <p:spPr/>
        <p:txBody>
          <a:bodyPr/>
          <a:lstStyle/>
          <a:p>
            <a:pPr algn="ctr"/>
            <a:r>
              <a:rPr lang="el-GR" b="1" cap="none" dirty="0">
                <a:latin typeface="Arial Nova Cond" panose="020B0506020202020204" pitchFamily="34" charset="0"/>
              </a:rPr>
              <a:t>Είσοδος στην ομάδα και Έναρξη</a:t>
            </a:r>
            <a:endParaRPr lang="en-US" cap="none" dirty="0"/>
          </a:p>
        </p:txBody>
      </p:sp>
      <p:sp>
        <p:nvSpPr>
          <p:cNvPr id="3" name="Content Placeholder 2">
            <a:extLst>
              <a:ext uri="{FF2B5EF4-FFF2-40B4-BE49-F238E27FC236}">
                <a16:creationId xmlns:a16="http://schemas.microsoft.com/office/drawing/2014/main" id="{24E939B0-77EF-417B-35B5-C50EC2E3F41B}"/>
              </a:ext>
            </a:extLst>
          </p:cNvPr>
          <p:cNvSpPr>
            <a:spLocks noGrp="1"/>
          </p:cNvSpPr>
          <p:nvPr>
            <p:ph idx="1"/>
          </p:nvPr>
        </p:nvSpPr>
        <p:spPr/>
        <p:txBody>
          <a:bodyPr/>
          <a:lstStyle/>
          <a:p>
            <a:pPr marL="0" indent="0" algn="just">
              <a:buNone/>
            </a:pPr>
            <a:r>
              <a:rPr lang="el-GR" sz="2800" b="1" dirty="0">
                <a:latin typeface="Arial Nova Cond" panose="020B0506020202020204" pitchFamily="34" charset="0"/>
              </a:rPr>
              <a:t> </a:t>
            </a:r>
            <a:r>
              <a:rPr lang="el-GR" sz="2800" dirty="0">
                <a:latin typeface="Arial Nova Cond" panose="020B0506020202020204" pitchFamily="34" charset="0"/>
              </a:rPr>
              <a:t>Όταν το επίπεδο της αμοιβαίας δέσμευσης μεταξύ ομάδας και του υποψήφιου μέλους συναντηθούν και καλύπτεται αμοιβαία το κριτήριο εισόδου στην ομάδα, τότε θα συμβεί μια μετάβαση ρόλου</a:t>
            </a:r>
            <a:r>
              <a:rPr lang="en-US" sz="2800" dirty="0">
                <a:latin typeface="Arial Nova Cond" panose="020B0506020202020204" pitchFamily="34" charset="0"/>
              </a:rPr>
              <a:t>: </a:t>
            </a:r>
            <a:r>
              <a:rPr lang="el-GR" sz="2800" dirty="0">
                <a:latin typeface="Arial Nova Cond" panose="020B0506020202020204" pitchFamily="34" charset="0"/>
              </a:rPr>
              <a:t>η είσοδος στην ομάδα. Η είσοδος συχνά σηματοδοτείται με κάποιου είδους τελετουργικού ή γιορτής που κάνει ξεκάθαρο ότι η σχέση μεταξύ της ομάδας και του (υποψήφιου) μέλους έχει αλλάξει. </a:t>
            </a:r>
          </a:p>
          <a:p>
            <a:endParaRPr lang="en-US" dirty="0"/>
          </a:p>
        </p:txBody>
      </p:sp>
    </p:spTree>
    <p:extLst>
      <p:ext uri="{BB962C8B-B14F-4D97-AF65-F5344CB8AC3E}">
        <p14:creationId xmlns:p14="http://schemas.microsoft.com/office/powerpoint/2010/main" val="598504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FC40-1AA7-F542-59FD-7D3E460BDC09}"/>
              </a:ext>
            </a:extLst>
          </p:cNvPr>
          <p:cNvSpPr>
            <a:spLocks noGrp="1"/>
          </p:cNvSpPr>
          <p:nvPr>
            <p:ph type="title"/>
          </p:nvPr>
        </p:nvSpPr>
        <p:spPr>
          <a:xfrm>
            <a:off x="718782" y="286602"/>
            <a:ext cx="10754435" cy="1098508"/>
          </a:xfrm>
        </p:spPr>
        <p:txBody>
          <a:bodyPr>
            <a:noAutofit/>
          </a:bodyPr>
          <a:lstStyle/>
          <a:p>
            <a:pPr algn="just"/>
            <a:r>
              <a:rPr lang="el-GR" sz="3600" b="1" cap="none" dirty="0">
                <a:latin typeface="Arial Nova Cond" panose="020B0506020202020204" pitchFamily="34" charset="0"/>
              </a:rPr>
              <a:t>Η διεργασία που ένα άτομο γίνεται μέλος σε μια ομάδα</a:t>
            </a:r>
            <a:r>
              <a:rPr lang="en-US" sz="3600" b="1" cap="none" dirty="0">
                <a:latin typeface="Arial Nova Cond" panose="020B0506020202020204" pitchFamily="34" charset="0"/>
              </a:rPr>
              <a:t>: </a:t>
            </a:r>
            <a:r>
              <a:rPr lang="el-GR" sz="3600" b="1" cap="none" dirty="0">
                <a:latin typeface="Arial Nova Cond" panose="020B0506020202020204" pitchFamily="34" charset="0"/>
              </a:rPr>
              <a:t>Η κοινωνικοποίηση μέσα στην ομάδα (2/4)</a:t>
            </a:r>
            <a:endParaRPr lang="en-US" sz="3600" dirty="0"/>
          </a:p>
        </p:txBody>
      </p:sp>
      <p:sp>
        <p:nvSpPr>
          <p:cNvPr id="3" name="Content Placeholder 2">
            <a:extLst>
              <a:ext uri="{FF2B5EF4-FFF2-40B4-BE49-F238E27FC236}">
                <a16:creationId xmlns:a16="http://schemas.microsoft.com/office/drawing/2014/main" id="{A06BA10E-01D3-DA6A-B8F9-86B79C0655C7}"/>
              </a:ext>
            </a:extLst>
          </p:cNvPr>
          <p:cNvSpPr>
            <a:spLocks noGrp="1"/>
          </p:cNvSpPr>
          <p:nvPr>
            <p:ph idx="1"/>
          </p:nvPr>
        </p:nvSpPr>
        <p:spPr>
          <a:xfrm>
            <a:off x="600501" y="1385110"/>
            <a:ext cx="11000096" cy="5097577"/>
          </a:xfrm>
        </p:spPr>
        <p:txBody>
          <a:bodyPr>
            <a:normAutofit fontScale="85000" lnSpcReduction="20000"/>
          </a:bodyPr>
          <a:lstStyle/>
          <a:p>
            <a:pPr marL="0" indent="0" algn="just">
              <a:lnSpc>
                <a:spcPct val="120000"/>
              </a:lnSpc>
              <a:buNone/>
            </a:pPr>
            <a:r>
              <a:rPr lang="el-GR" b="1" dirty="0">
                <a:latin typeface="Arial Nova Cond" panose="020B0506020202020204" pitchFamily="34" charset="0"/>
              </a:rPr>
              <a:t>2.Κοινωνικοποίηση. </a:t>
            </a:r>
            <a:r>
              <a:rPr lang="el-GR" dirty="0" err="1">
                <a:latin typeface="Arial Nova Cond" panose="020B0506020202020204" pitchFamily="34" charset="0"/>
              </a:rPr>
              <a:t>Σ’αυτό</a:t>
            </a:r>
            <a:r>
              <a:rPr lang="el-GR" dirty="0">
                <a:latin typeface="Arial Nova Cond" panose="020B0506020202020204" pitchFamily="34" charset="0"/>
              </a:rPr>
              <a:t> το στάδιο τα νέα μέλη μαθαίνουν τις νόρμες της ομάδας</a:t>
            </a:r>
            <a:r>
              <a:rPr lang="en-US" dirty="0">
                <a:latin typeface="Arial Nova Cond" panose="020B0506020202020204" pitchFamily="34" charset="0"/>
              </a:rPr>
              <a:t>: </a:t>
            </a:r>
            <a:r>
              <a:rPr lang="el-GR" dirty="0">
                <a:latin typeface="Arial Nova Cond" panose="020B0506020202020204" pitchFamily="34" charset="0"/>
              </a:rPr>
              <a:t>τους (άγραφους) κανόνες που περιγράφουν τις συμπεριφορές και τις στάσεις που είναι (ή δεν είναι) κατάλληλες στα πλαίσια της ομάδας. Επιπλέον, τα νέα μέλη μπορεί να αποκτήσουν την απαραίτητη γνώση και δεξιότητες έτσι ώστε να μπορούν να λειτουργούν αποτελεσματικά στην ομάδα (πχ. να μάθουν τον ρόλο τους στην ομάδα</a:t>
            </a:r>
            <a:r>
              <a:rPr lang="en-US" dirty="0">
                <a:latin typeface="Arial Nova Cond" panose="020B0506020202020204" pitchFamily="34" charset="0"/>
              </a:rPr>
              <a:t>:</a:t>
            </a:r>
            <a:r>
              <a:rPr lang="el-GR" dirty="0">
                <a:latin typeface="Arial Nova Cond" panose="020B0506020202020204" pitchFamily="34" charset="0"/>
              </a:rPr>
              <a:t> το σύνολο των συμπεριφορών που σχετίζονται με μια συγκεκριμένη θέση στην ομάδα). Έτσι, η ομάδα προσπαθεί να αφομοιώσει το μέλος έτσι ώστε να καλύπτει τις προσδοκίες της ομάδας. Παρόλα αυτά, η κοινωνικοποίηση είναι ένας δρόμος διπλής κατεύθυνσης και το νέο μέλος μπορεί επίσης να προσπαθεί να επηρεάσει την ομάδα με τέτοιον τρόπο έτσι ώστε να καλύπτονται οι ανάγκες του μέσα στα πλαίσια της ομάδας με τον καλύτερο δυνατό τρόπο. Κατά τη διάρκεια της κοινωνικοποίησης, η δέσμευση του ατόμου απέναντι στην ομάδα αλλά και η δέσμευση της ομάδας απέναντι στο άτομο συνήθως αυξάνεται, εκτός και άμα το νέο μέλος ή η ομάδα είναι δυσαρεστημένοι. Επίσης, σε κάποια δεδομένη χρονική στιγμή (όταν το νέο μέλος καλύψει το κριτήριο εισαγωγής που έχει θέσει η ομάδα), το μέλος δεν θα αντιμετωπίζεται ως κάποιος που χρειάζεται ειδική μεταχείριση, το στάδιο της κοινωνικοποίησης τελειώνει και το νέο μέλος γίνεται πλήρως αποδεκτό. Το νέο μέλος πιθανόν να αποκτήσει πρόσβαση σε πληροφορίες που μέχρι τότε του κρύβανε, μπορεί να ενταχθεί σε συγκεκριμένη άτυπη κλίκα και η συμπεριφορά του παύει να επιτηρείται στενά. </a:t>
            </a:r>
            <a:r>
              <a:rPr lang="el-GR" dirty="0" err="1">
                <a:latin typeface="Arial Nova Cond" panose="020B0506020202020204" pitchFamily="34" charset="0"/>
              </a:rPr>
              <a:t>Σ’αυτό</a:t>
            </a:r>
            <a:r>
              <a:rPr lang="el-GR" dirty="0">
                <a:latin typeface="Arial Nova Cond" panose="020B0506020202020204" pitchFamily="34" charset="0"/>
              </a:rPr>
              <a:t> το στάδιο μπορεί να υπάρχει και κάποιο τελετουργικό που σηματοδοτεί την μετάβαση του νέου μέλους σε πλήρως αποδεκτού μέλους. Ένα γνωστό παράδειγμα είναι η τελετή </a:t>
            </a:r>
            <a:r>
              <a:rPr lang="en-US" dirty="0">
                <a:latin typeface="Arial Nova Cond" panose="020B0506020202020204" pitchFamily="34" charset="0"/>
              </a:rPr>
              <a:t>mitzvah </a:t>
            </a:r>
            <a:r>
              <a:rPr lang="el-GR" dirty="0">
                <a:latin typeface="Arial Nova Cond" panose="020B0506020202020204" pitchFamily="34" charset="0"/>
              </a:rPr>
              <a:t>των Εβραίων. Τα αγόρια όταν γίνουν 13 ετών μέσα από αυτήν την τελετή γίνονται αποδεκτά ως μέλη της Εβραϊκής κοινότητας ενώ μέχρι τότε θεωρούνταν απλά «παιδιά». Σε κάποιες ομάδες το να γίνεις αποδεκτός ως πλήρες μέλος είναι πιο εύκολο </a:t>
            </a:r>
            <a:r>
              <a:rPr lang="el-GR" dirty="0" err="1">
                <a:latin typeface="Arial Nova Cond" panose="020B0506020202020204" pitchFamily="34" charset="0"/>
              </a:rPr>
              <a:t>απ’ότι</a:t>
            </a:r>
            <a:r>
              <a:rPr lang="el-GR" dirty="0">
                <a:latin typeface="Arial Nova Cond" panose="020B0506020202020204" pitchFamily="34" charset="0"/>
              </a:rPr>
              <a:t> σε άλλες ομάδες. Εν μέρη αυτό εξαρτάται και στο κατά πόσο η ομάδα είναι κοντά ή μακριά </a:t>
            </a:r>
            <a:r>
              <a:rPr lang="el-GR" dirty="0" err="1">
                <a:latin typeface="Arial Nova Cond" panose="020B0506020202020204" pitchFamily="34" charset="0"/>
              </a:rPr>
              <a:t>σ’αυτό</a:t>
            </a:r>
            <a:r>
              <a:rPr lang="el-GR" dirty="0">
                <a:latin typeface="Arial Nova Cond" panose="020B0506020202020204" pitchFamily="34" charset="0"/>
              </a:rPr>
              <a:t> που κρίνει ως ιδανικό αριθμό μελών. Συνήθως, οι ομάδες που έχουν λιγότερα μέλη </a:t>
            </a:r>
            <a:r>
              <a:rPr lang="el-GR" dirty="0" err="1">
                <a:latin typeface="Arial Nova Cond" panose="020B0506020202020204" pitchFamily="34" charset="0"/>
              </a:rPr>
              <a:t>απ’οσα</a:t>
            </a:r>
            <a:r>
              <a:rPr lang="el-GR" dirty="0">
                <a:latin typeface="Arial Nova Cond" panose="020B0506020202020204" pitchFamily="34" charset="0"/>
              </a:rPr>
              <a:t> θα ήθελε είναι λιγότερο απαιτητικές προς τα καινούρια μέλη. </a:t>
            </a:r>
          </a:p>
          <a:p>
            <a:pPr algn="just"/>
            <a:endParaRPr lang="en-US" dirty="0"/>
          </a:p>
        </p:txBody>
      </p:sp>
    </p:spTree>
    <p:extLst>
      <p:ext uri="{BB962C8B-B14F-4D97-AF65-F5344CB8AC3E}">
        <p14:creationId xmlns:p14="http://schemas.microsoft.com/office/powerpoint/2010/main" val="773017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CFA14-64BE-8617-366C-92F79F06A837}"/>
              </a:ext>
            </a:extLst>
          </p:cNvPr>
          <p:cNvSpPr>
            <a:spLocks noGrp="1"/>
          </p:cNvSpPr>
          <p:nvPr>
            <p:ph type="title"/>
          </p:nvPr>
        </p:nvSpPr>
        <p:spPr>
          <a:xfrm>
            <a:off x="559559" y="230284"/>
            <a:ext cx="10918208" cy="911031"/>
          </a:xfrm>
        </p:spPr>
        <p:txBody>
          <a:bodyPr>
            <a:noAutofit/>
          </a:bodyPr>
          <a:lstStyle/>
          <a:p>
            <a:pPr algn="ctr"/>
            <a:r>
              <a:rPr lang="el-GR" sz="3600" b="1" cap="none" dirty="0">
                <a:latin typeface="Arial Nova Cond" panose="020B0506020202020204" pitchFamily="34" charset="0"/>
              </a:rPr>
              <a:t>Η διεργασία που ένα άτομο γίνεται μέλος σε μια ομάδα</a:t>
            </a:r>
            <a:r>
              <a:rPr lang="en-US" sz="3600" b="1" cap="none" dirty="0">
                <a:latin typeface="Arial Nova Cond" panose="020B0506020202020204" pitchFamily="34" charset="0"/>
              </a:rPr>
              <a:t>: </a:t>
            </a:r>
            <a:r>
              <a:rPr lang="el-GR" sz="3600" b="1" cap="none" dirty="0">
                <a:latin typeface="Arial Nova Cond" panose="020B0506020202020204" pitchFamily="34" charset="0"/>
              </a:rPr>
              <a:t>Η κοινωνικοποίηση μέσα στην ομάδα (3/4)</a:t>
            </a:r>
            <a:endParaRPr lang="en-US" sz="3600" dirty="0"/>
          </a:p>
        </p:txBody>
      </p:sp>
      <p:sp>
        <p:nvSpPr>
          <p:cNvPr id="3" name="Content Placeholder 2">
            <a:extLst>
              <a:ext uri="{FF2B5EF4-FFF2-40B4-BE49-F238E27FC236}">
                <a16:creationId xmlns:a16="http://schemas.microsoft.com/office/drawing/2014/main" id="{04C410E7-26A6-5226-84C1-10AFF3B8DD3C}"/>
              </a:ext>
            </a:extLst>
          </p:cNvPr>
          <p:cNvSpPr>
            <a:spLocks noGrp="1"/>
          </p:cNvSpPr>
          <p:nvPr>
            <p:ph idx="1"/>
          </p:nvPr>
        </p:nvSpPr>
        <p:spPr>
          <a:xfrm>
            <a:off x="385011" y="1347537"/>
            <a:ext cx="10743237" cy="4824663"/>
          </a:xfrm>
        </p:spPr>
        <p:txBody>
          <a:bodyPr>
            <a:normAutofit/>
          </a:bodyPr>
          <a:lstStyle/>
          <a:p>
            <a:pPr marL="0" indent="0" algn="just">
              <a:buNone/>
            </a:pPr>
            <a:r>
              <a:rPr lang="el-GR" b="1" dirty="0">
                <a:latin typeface="Arial Nova Cond" panose="020B0506020202020204" pitchFamily="34" charset="0"/>
              </a:rPr>
              <a:t>3.Το στάδιο συντήρησης.</a:t>
            </a:r>
            <a:r>
              <a:rPr lang="en-US" dirty="0"/>
              <a:t> </a:t>
            </a:r>
            <a:r>
              <a:rPr lang="el-GR" dirty="0">
                <a:latin typeface="Arial Nova Cond" panose="020B0506020202020204" pitchFamily="34" charset="0"/>
              </a:rPr>
              <a:t>Αυτό το στάδιο χαρακτηρίζεται από υψηλά επίπεδα δέσμευσης και τόσο για το μέλος όσο και για την ομάδα ως σύνολο η σχέση βιώνεται ως θετική και ανταποδοτική. Ο κύριος τρόπος με τον οποίο οι ομάδες και τα μέλη προσπαθούν να αυξήσουν την ανταμοιβή τους είναι μέσα την διαπραγμάτευση των ρόλων. Αυτό σημαίνει ότι το κάθε μέλος προσπαθεί να πάρει τον ρόλο εκείνο που ικανοποιεί καλύτερα τις ανάγκες του, ενώ την ίδια στιγμή η ομάδα προσπαθεί να μοιράσει τους ρόλους με τέτοιον τρόπο έτσι ώστε οι στόχοι της να επιτυγχάνονται με τον καλύτερο δυνατό τρόπο. Ένας από τους πιο σημαντικούς ρόλους σε μια ομάδα είναι </a:t>
            </a:r>
            <a:r>
              <a:rPr lang="el-GR" b="1" dirty="0">
                <a:latin typeface="Arial Nova Cond" panose="020B0506020202020204" pitchFamily="34" charset="0"/>
              </a:rPr>
              <a:t>ο ρόλος του/της ηγέτη/ηγέτιδας</a:t>
            </a:r>
            <a:r>
              <a:rPr lang="el-GR" dirty="0">
                <a:latin typeface="Arial Nova Cond" panose="020B0506020202020204" pitchFamily="34" charset="0"/>
              </a:rPr>
              <a:t>. Παρόλα αυτά, συχνά υπάρχουν και άλλοι ρόλοι που θα πρέπει να καλυφθούν μέσα στην ομάδα, όπως </a:t>
            </a:r>
            <a:r>
              <a:rPr lang="el-GR" b="1" dirty="0">
                <a:latin typeface="Arial Nova Cond" panose="020B0506020202020204" pitchFamily="34" charset="0"/>
              </a:rPr>
              <a:t>ο ρόλος αυτού που στρατολογεί </a:t>
            </a:r>
            <a:r>
              <a:rPr lang="el-GR" dirty="0">
                <a:latin typeface="Arial Nova Cond" panose="020B0506020202020204" pitchFamily="34" charset="0"/>
              </a:rPr>
              <a:t>καινούρια μέλη (βρίσκει και αξιολογεί υποψήφια νέα μέλη). Ένας άλλο σημαντικός ρόλος είναι αυτός του/της  εκπαιδευτή/εκπαιδεύτριας (κυρίως κατά τη φάση της κοινωνικοποίησης των νέων μελών). </a:t>
            </a:r>
          </a:p>
        </p:txBody>
      </p:sp>
    </p:spTree>
    <p:extLst>
      <p:ext uri="{BB962C8B-B14F-4D97-AF65-F5344CB8AC3E}">
        <p14:creationId xmlns:p14="http://schemas.microsoft.com/office/powerpoint/2010/main" val="4203271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207F-B913-3833-763E-4F07A674EE10}"/>
              </a:ext>
            </a:extLst>
          </p:cNvPr>
          <p:cNvSpPr>
            <a:spLocks noGrp="1"/>
          </p:cNvSpPr>
          <p:nvPr>
            <p:ph type="title"/>
          </p:nvPr>
        </p:nvSpPr>
        <p:spPr>
          <a:xfrm>
            <a:off x="616688" y="484633"/>
            <a:ext cx="10511560" cy="780642"/>
          </a:xfrm>
        </p:spPr>
        <p:txBody>
          <a:bodyPr>
            <a:normAutofit fontScale="90000"/>
          </a:bodyPr>
          <a:lstStyle/>
          <a:p>
            <a:r>
              <a:rPr lang="el-GR" sz="4400" b="1" cap="none" dirty="0">
                <a:latin typeface="Arial Nova Cond" panose="020B0506020202020204" pitchFamily="34" charset="0"/>
              </a:rPr>
              <a:t>Φεύγοντας από μια ομάδα</a:t>
            </a:r>
            <a:r>
              <a:rPr lang="en-US" sz="4400" b="1" cap="none" dirty="0">
                <a:latin typeface="Arial Nova Cond" panose="020B0506020202020204" pitchFamily="34" charset="0"/>
              </a:rPr>
              <a:t>: </a:t>
            </a:r>
            <a:r>
              <a:rPr lang="el-GR" sz="4400" b="1" cap="none" dirty="0">
                <a:latin typeface="Arial Nova Cond" panose="020B0506020202020204" pitchFamily="34" charset="0"/>
              </a:rPr>
              <a:t>απόκλιση και έξοδος</a:t>
            </a:r>
            <a:endParaRPr lang="en-US" sz="4400"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957B5C3F-2CD9-988F-5B85-47665AEF1ADA}"/>
              </a:ext>
            </a:extLst>
          </p:cNvPr>
          <p:cNvSpPr>
            <a:spLocks noGrp="1"/>
          </p:cNvSpPr>
          <p:nvPr>
            <p:ph idx="1"/>
          </p:nvPr>
        </p:nvSpPr>
        <p:spPr>
          <a:xfrm>
            <a:off x="616688" y="1371600"/>
            <a:ext cx="10696354" cy="4704907"/>
          </a:xfrm>
        </p:spPr>
        <p:txBody>
          <a:bodyPr>
            <a:normAutofit/>
          </a:bodyPr>
          <a:lstStyle/>
          <a:p>
            <a:pPr marL="0" indent="0" algn="just">
              <a:lnSpc>
                <a:spcPct val="100000"/>
              </a:lnSpc>
              <a:buNone/>
            </a:pPr>
            <a:r>
              <a:rPr lang="el-GR" sz="2400" dirty="0">
                <a:latin typeface="Arial Nova Cond" panose="020B0506020202020204" pitchFamily="34" charset="0"/>
              </a:rPr>
              <a:t>Μετά από κάποιον καιρό τα μέλη μπορεί να χάσουν το ενδιαφέρον τους για την ομάδα. Αντίστοιχα, η δέσμευση της ομάδας στα μέλη της μπορεί να μειωθεί άμα τα μέλη αποτύχουν να καλύψουν τις προσδοκίες της ομάδας. Για παράδειγμα μπορεί τα μέλη να μην παίξουν σωστά τον ρόλο τους ή μπορεί να παραβιάσουν κάποιους σημαντικούς κανόνες και νόρμες της ομάδας. Αυτό θα οδηγήσει την ομάδα να επαναπροσδιορίσει αυτά τα μέλη ως περιθωριακά μέλη ή ως αποκλίνοντα. Έτσι, για παράδειγμα, η ομάδα μπορεί να πάψει να δίνει όλες τις πληροφορίες </a:t>
            </a:r>
            <a:r>
              <a:rPr lang="el-GR" sz="2400" dirty="0" err="1">
                <a:latin typeface="Arial Nova Cond" panose="020B0506020202020204" pitchFamily="34" charset="0"/>
              </a:rPr>
              <a:t>σ’αυτά</a:t>
            </a:r>
            <a:r>
              <a:rPr lang="el-GR" sz="2400" dirty="0">
                <a:latin typeface="Arial Nova Cond" panose="020B0506020202020204" pitchFamily="34" charset="0"/>
              </a:rPr>
              <a:t> τα μέλη, ή άλλα μέλη της ομάδας μπορεί να τα αποκλείει αυτά τα μέλη από τις άτυπες κλίκες (πχ. δεν τους ζητάνε πια να πάνε για ποτό μετά την ομάδα). Άλλες φορές η ομάδα ασκεί τεράστια πίεση στους αποκλίνοντες να </a:t>
            </a:r>
            <a:r>
              <a:rPr lang="el-GR" sz="2400" dirty="0" err="1">
                <a:latin typeface="Arial Nova Cond" panose="020B0506020202020204" pitchFamily="34" charset="0"/>
              </a:rPr>
              <a:t>επανευθυγραμμιστούν</a:t>
            </a:r>
            <a:r>
              <a:rPr lang="el-GR" sz="2400" dirty="0">
                <a:latin typeface="Arial Nova Cond" panose="020B0506020202020204" pitchFamily="34" charset="0"/>
              </a:rPr>
              <a:t> με την ομάδα ή ακόμα και να φύγουν από την ομάδα (ειδικά άμα η ομάδα έχει πολλά μέλη). </a:t>
            </a:r>
          </a:p>
        </p:txBody>
      </p:sp>
    </p:spTree>
    <p:extLst>
      <p:ext uri="{BB962C8B-B14F-4D97-AF65-F5344CB8AC3E}">
        <p14:creationId xmlns:p14="http://schemas.microsoft.com/office/powerpoint/2010/main" val="2403217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B9A2-59F8-141C-9A88-8EEAF9467EEA}"/>
              </a:ext>
            </a:extLst>
          </p:cNvPr>
          <p:cNvSpPr>
            <a:spLocks noGrp="1"/>
          </p:cNvSpPr>
          <p:nvPr>
            <p:ph type="title"/>
          </p:nvPr>
        </p:nvSpPr>
        <p:spPr>
          <a:xfrm>
            <a:off x="595423" y="303878"/>
            <a:ext cx="10919637" cy="1099620"/>
          </a:xfrm>
        </p:spPr>
        <p:txBody>
          <a:bodyPr>
            <a:noAutofit/>
          </a:bodyPr>
          <a:lstStyle/>
          <a:p>
            <a:pPr algn="ctr"/>
            <a:r>
              <a:rPr lang="el-GR" sz="3600" b="1" cap="none" dirty="0">
                <a:latin typeface="Arial Nova Cond" panose="020B0506020202020204" pitchFamily="34" charset="0"/>
              </a:rPr>
              <a:t>Η διεργασία που ένα άτομο γίνεται μέλος σε μια ομάδα</a:t>
            </a:r>
            <a:r>
              <a:rPr lang="en-US" sz="3600" b="1" cap="none" dirty="0">
                <a:latin typeface="Arial Nova Cond" panose="020B0506020202020204" pitchFamily="34" charset="0"/>
              </a:rPr>
              <a:t>: </a:t>
            </a:r>
            <a:r>
              <a:rPr lang="el-GR" sz="3600" b="1" cap="none" dirty="0">
                <a:latin typeface="Arial Nova Cond" panose="020B0506020202020204" pitchFamily="34" charset="0"/>
              </a:rPr>
              <a:t>Η κοινωνικοποίηση μέσα στην ομάδα (4/4)</a:t>
            </a:r>
            <a:endParaRPr lang="en-US" sz="3600" dirty="0"/>
          </a:p>
        </p:txBody>
      </p:sp>
      <p:sp>
        <p:nvSpPr>
          <p:cNvPr id="3" name="Content Placeholder 2">
            <a:extLst>
              <a:ext uri="{FF2B5EF4-FFF2-40B4-BE49-F238E27FC236}">
                <a16:creationId xmlns:a16="http://schemas.microsoft.com/office/drawing/2014/main" id="{7FD4A8B6-B740-E95F-12E8-9EA718E6DCF5}"/>
              </a:ext>
            </a:extLst>
          </p:cNvPr>
          <p:cNvSpPr>
            <a:spLocks noGrp="1"/>
          </p:cNvSpPr>
          <p:nvPr>
            <p:ph idx="1"/>
          </p:nvPr>
        </p:nvSpPr>
        <p:spPr>
          <a:xfrm>
            <a:off x="595423" y="1616149"/>
            <a:ext cx="11068493" cy="4774018"/>
          </a:xfrm>
        </p:spPr>
        <p:txBody>
          <a:bodyPr>
            <a:normAutofit/>
          </a:bodyPr>
          <a:lstStyle/>
          <a:p>
            <a:pPr marL="0" indent="0" algn="just">
              <a:buNone/>
            </a:pPr>
            <a:r>
              <a:rPr lang="el-GR" sz="2000" b="1" dirty="0">
                <a:latin typeface="Arial Nova Cond" panose="020B0506020202020204" pitchFamily="34" charset="0"/>
              </a:rPr>
              <a:t>4. Το στάδιο της </a:t>
            </a:r>
            <a:r>
              <a:rPr lang="el-GR" sz="2000" b="1" dirty="0" err="1">
                <a:latin typeface="Arial Nova Cond" panose="020B0506020202020204" pitchFamily="34" charset="0"/>
              </a:rPr>
              <a:t>επανακοινωνικοποίησης</a:t>
            </a:r>
            <a:r>
              <a:rPr lang="el-GR" b="1" dirty="0">
                <a:latin typeface="Arial Nova Cond" panose="020B0506020202020204" pitchFamily="34" charset="0"/>
              </a:rPr>
              <a:t>. </a:t>
            </a:r>
            <a:r>
              <a:rPr lang="el-GR" dirty="0">
                <a:latin typeface="Arial Nova Cond" panose="020B0506020202020204" pitchFamily="34" charset="0"/>
              </a:rPr>
              <a:t>Την περίοδο της απόκλισης μπορεί να ακολουθήσει μια περίοδος </a:t>
            </a:r>
            <a:r>
              <a:rPr lang="el-GR" dirty="0" err="1">
                <a:latin typeface="Arial Nova Cond" panose="020B0506020202020204" pitchFamily="34" charset="0"/>
              </a:rPr>
              <a:t>επανακοινωνικοποίησης</a:t>
            </a:r>
            <a:r>
              <a:rPr lang="el-GR" dirty="0">
                <a:latin typeface="Arial Nova Cond" panose="020B0506020202020204" pitchFamily="34" charset="0"/>
              </a:rPr>
              <a:t>. </a:t>
            </a:r>
            <a:r>
              <a:rPr lang="el-GR" dirty="0" err="1">
                <a:latin typeface="Arial Nova Cond" panose="020B0506020202020204" pitchFamily="34" charset="0"/>
              </a:rPr>
              <a:t>Σ’αυτήν</a:t>
            </a:r>
            <a:r>
              <a:rPr lang="el-GR" dirty="0">
                <a:latin typeface="Arial Nova Cond" panose="020B0506020202020204" pitchFamily="34" charset="0"/>
              </a:rPr>
              <a:t> την περίοδο η ομάδα θα προσπαθήσει να πείσει τα μέλη που είναι στο περιθώριο της ομάδας να φύγουν, ή μπορεί να προσπαθήσει να προσαρμοστεί στις απαιτήσεις τους (πχ. δίνοντας τους έναν διαφορετικό ρόλο). Αντίστοιχα, μέλη της ομάδας μπορεί να προσπαθήσουν να πείσουν την ομάδα να μην τους διώξει</a:t>
            </a:r>
            <a:r>
              <a:rPr lang="en-US" dirty="0">
                <a:latin typeface="Arial Nova Cond" panose="020B0506020202020204" pitchFamily="34" charset="0"/>
              </a:rPr>
              <a:t> </a:t>
            </a:r>
            <a:r>
              <a:rPr lang="el-GR" dirty="0">
                <a:latin typeface="Arial Nova Cond" panose="020B0506020202020204" pitchFamily="34" charset="0"/>
              </a:rPr>
              <a:t>και να προσπαθήσουν να προσαρμοστούν στις ομάδας τις προσδοκίες. Αν θα είναι επιτυχής αυτή η διαδικασία μπορεί να οδηγήσει σε μια επανένταξη των μελών στην ομάδα. Παρόλα αυτά, αν η </a:t>
            </a:r>
            <a:r>
              <a:rPr lang="el-GR" dirty="0" err="1">
                <a:latin typeface="Arial Nova Cond" panose="020B0506020202020204" pitchFamily="34" charset="0"/>
              </a:rPr>
              <a:t>επανακοινωνικοποίηση</a:t>
            </a:r>
            <a:r>
              <a:rPr lang="el-GR" dirty="0">
                <a:latin typeface="Arial Nova Cond" panose="020B0506020202020204" pitchFamily="34" charset="0"/>
              </a:rPr>
              <a:t> αποτύχει, τα μέλη τελικά θα φύγουν από την ομάδα. </a:t>
            </a:r>
            <a:endParaRPr lang="el-GR" sz="2000" b="1" dirty="0">
              <a:latin typeface="Arial Nova Cond" panose="020B0506020202020204" pitchFamily="34" charset="0"/>
            </a:endParaRPr>
          </a:p>
          <a:p>
            <a:pPr marL="0" indent="0" algn="just">
              <a:buNone/>
            </a:pPr>
            <a:r>
              <a:rPr lang="el-GR" b="1" dirty="0">
                <a:latin typeface="Arial Nova Cond" panose="020B0506020202020204" pitchFamily="34" charset="0"/>
              </a:rPr>
              <a:t>5. Το στάδιο της ανάμνησης. </a:t>
            </a:r>
            <a:r>
              <a:rPr lang="el-GR" dirty="0" err="1">
                <a:latin typeface="Arial Nova Cond" panose="020B0506020202020204" pitchFamily="34" charset="0"/>
              </a:rPr>
              <a:t>Σ’αυτό</a:t>
            </a:r>
            <a:r>
              <a:rPr lang="el-GR" dirty="0">
                <a:latin typeface="Arial Nova Cond" panose="020B0506020202020204" pitchFamily="34" charset="0"/>
              </a:rPr>
              <a:t> το στάδιο, τα πρώην μέλη και η ομάδα αξιολογεί ο ένας τον άλλον αναδρομικά. Έτσι, τα εναπομείναντα μέλη θα αξιολογήσουν τη συμβολή των πρώην μελών στην ομάδα και θα κρατήσουν έναν βαθμό αφοσίωσης στα πρώην μέλη άμα οι συνεισφορά τους έχουν αξιολογηθεί ως θετική. Αντίστοιχα, τα πρώην μέλη αναπολούν τις στιγμές τους στην ομάδα είτε με καλές είτε με πικρές αναμνήσεις. Σε ακραίες περιπτώσεις τα πρώην μέλη θα προσπαθήσουν να καταστρέψουν την ομάδα ή να της κάνουν κακό για εκδίκηση. </a:t>
            </a:r>
          </a:p>
          <a:p>
            <a:pPr marL="0" indent="0">
              <a:buNone/>
            </a:pPr>
            <a:r>
              <a:rPr lang="en-US" dirty="0"/>
              <a:t> </a:t>
            </a:r>
          </a:p>
        </p:txBody>
      </p:sp>
    </p:spTree>
    <p:extLst>
      <p:ext uri="{BB962C8B-B14F-4D97-AF65-F5344CB8AC3E}">
        <p14:creationId xmlns:p14="http://schemas.microsoft.com/office/powerpoint/2010/main" val="3697622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FA71A-3B42-9CE8-A5B3-D89D650C3F92}"/>
              </a:ext>
            </a:extLst>
          </p:cNvPr>
          <p:cNvSpPr>
            <a:spLocks noGrp="1"/>
          </p:cNvSpPr>
          <p:nvPr>
            <p:ph type="title"/>
          </p:nvPr>
        </p:nvSpPr>
        <p:spPr>
          <a:xfrm>
            <a:off x="733647" y="325144"/>
            <a:ext cx="10749515" cy="886968"/>
          </a:xfrm>
        </p:spPr>
        <p:txBody>
          <a:bodyPr>
            <a:normAutofit fontScale="90000"/>
          </a:bodyPr>
          <a:lstStyle/>
          <a:p>
            <a:r>
              <a:rPr lang="el-GR" sz="3600" b="1" cap="none" dirty="0">
                <a:latin typeface="Arial Nova Cond" panose="020B0506020202020204" pitchFamily="34" charset="0"/>
              </a:rPr>
              <a:t>Ανάπτυξη της ομάδας και δομή</a:t>
            </a:r>
            <a:r>
              <a:rPr lang="en-US" sz="3600" b="1" cap="none" dirty="0">
                <a:latin typeface="Arial Nova Cond" panose="020B0506020202020204" pitchFamily="34" charset="0"/>
              </a:rPr>
              <a:t>: </a:t>
            </a:r>
            <a:r>
              <a:rPr lang="el-GR" sz="3600" b="1" cap="none" dirty="0">
                <a:latin typeface="Arial Nova Cond" panose="020B0506020202020204" pitchFamily="34" charset="0"/>
              </a:rPr>
              <a:t>Το ομαδικό επίπεδο ανάλυσης</a:t>
            </a:r>
            <a:endParaRPr lang="en-US" sz="3600" b="1" dirty="0"/>
          </a:p>
        </p:txBody>
      </p:sp>
      <p:sp>
        <p:nvSpPr>
          <p:cNvPr id="3" name="Content Placeholder 2">
            <a:extLst>
              <a:ext uri="{FF2B5EF4-FFF2-40B4-BE49-F238E27FC236}">
                <a16:creationId xmlns:a16="http://schemas.microsoft.com/office/drawing/2014/main" id="{3575F2BE-F309-676C-719B-918042504EB9}"/>
              </a:ext>
            </a:extLst>
          </p:cNvPr>
          <p:cNvSpPr>
            <a:spLocks noGrp="1"/>
          </p:cNvSpPr>
          <p:nvPr>
            <p:ph idx="1"/>
          </p:nvPr>
        </p:nvSpPr>
        <p:spPr>
          <a:xfrm>
            <a:off x="733647" y="1212112"/>
            <a:ext cx="10877106" cy="4960088"/>
          </a:xfrm>
        </p:spPr>
        <p:txBody>
          <a:bodyPr/>
          <a:lstStyle/>
          <a:p>
            <a:pPr marL="0" indent="0">
              <a:buNone/>
            </a:pPr>
            <a:r>
              <a:rPr lang="el-GR" dirty="0">
                <a:latin typeface="Arial Nova Cond" panose="020B0506020202020204" pitchFamily="34" charset="0"/>
              </a:rPr>
              <a:t>Οι </a:t>
            </a:r>
            <a:r>
              <a:rPr lang="en-US" dirty="0">
                <a:latin typeface="Arial Nova Cond" panose="020B0506020202020204" pitchFamily="34" charset="0"/>
              </a:rPr>
              <a:t>Tuckman and Jensen (1977)</a:t>
            </a:r>
            <a:r>
              <a:rPr lang="el-GR" dirty="0">
                <a:latin typeface="Arial Nova Cond" panose="020B0506020202020204" pitchFamily="34" charset="0"/>
              </a:rPr>
              <a:t> ανέπτυξαν ένα μοντέλο πέντε σταδίων της ανάπτυξης της ομάδας</a:t>
            </a:r>
            <a:r>
              <a:rPr lang="en-US" dirty="0">
                <a:latin typeface="Arial Nova Cond" panose="020B0506020202020204" pitchFamily="34" charset="0"/>
              </a:rPr>
              <a:t>:</a:t>
            </a:r>
          </a:p>
          <a:p>
            <a:pPr>
              <a:buFont typeface="Wingdings" panose="05000000000000000000" pitchFamily="2" charset="2"/>
              <a:buChar char="Ø"/>
            </a:pPr>
            <a:r>
              <a:rPr lang="el-GR" dirty="0">
                <a:latin typeface="Arial Nova Cond" panose="020B0506020202020204" pitchFamily="34" charset="0"/>
              </a:rPr>
              <a:t>Διαμόρφωση</a:t>
            </a:r>
          </a:p>
          <a:p>
            <a:pPr>
              <a:buFont typeface="Wingdings" panose="05000000000000000000" pitchFamily="2" charset="2"/>
              <a:buChar char="Ø"/>
            </a:pPr>
            <a:r>
              <a:rPr lang="el-GR" dirty="0">
                <a:latin typeface="Arial Nova Cond" panose="020B0506020202020204" pitchFamily="34" charset="0"/>
              </a:rPr>
              <a:t>Τρικυμίες</a:t>
            </a:r>
          </a:p>
          <a:p>
            <a:pPr>
              <a:buFont typeface="Wingdings" panose="05000000000000000000" pitchFamily="2" charset="2"/>
              <a:buChar char="Ø"/>
            </a:pPr>
            <a:r>
              <a:rPr lang="el-GR" dirty="0" err="1">
                <a:latin typeface="Arial Nova Cond" panose="020B0506020202020204" pitchFamily="34" charset="0"/>
              </a:rPr>
              <a:t>Κανονικοποίηση</a:t>
            </a:r>
            <a:endParaRPr lang="el-GR" dirty="0">
              <a:latin typeface="Arial Nova Cond" panose="020B0506020202020204" pitchFamily="34" charset="0"/>
            </a:endParaRPr>
          </a:p>
          <a:p>
            <a:pPr>
              <a:buFont typeface="Wingdings" panose="05000000000000000000" pitchFamily="2" charset="2"/>
              <a:buChar char="Ø"/>
            </a:pPr>
            <a:r>
              <a:rPr lang="el-GR" dirty="0">
                <a:latin typeface="Arial Nova Cond" panose="020B0506020202020204" pitchFamily="34" charset="0"/>
              </a:rPr>
              <a:t>Εκτελώντας</a:t>
            </a:r>
          </a:p>
          <a:p>
            <a:pPr>
              <a:buFont typeface="Wingdings" panose="05000000000000000000" pitchFamily="2" charset="2"/>
              <a:buChar char="Ø"/>
            </a:pPr>
            <a:r>
              <a:rPr lang="el-GR" dirty="0">
                <a:latin typeface="Arial Nova Cond" panose="020B0506020202020204" pitchFamily="34" charset="0"/>
              </a:rPr>
              <a:t>Διακοπή</a:t>
            </a:r>
          </a:p>
          <a:p>
            <a:pPr marL="0" indent="0">
              <a:buNone/>
            </a:pPr>
            <a:endParaRPr lang="el-GR" dirty="0">
              <a:latin typeface="Arial Nova Cond" panose="020B0506020202020204" pitchFamily="34" charset="0"/>
            </a:endParaRPr>
          </a:p>
        </p:txBody>
      </p:sp>
    </p:spTree>
    <p:extLst>
      <p:ext uri="{BB962C8B-B14F-4D97-AF65-F5344CB8AC3E}">
        <p14:creationId xmlns:p14="http://schemas.microsoft.com/office/powerpoint/2010/main" val="782178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6D77-2BF1-8DCF-0513-BF27A29995C0}"/>
              </a:ext>
            </a:extLst>
          </p:cNvPr>
          <p:cNvSpPr>
            <a:spLocks noGrp="1"/>
          </p:cNvSpPr>
          <p:nvPr>
            <p:ph type="title"/>
          </p:nvPr>
        </p:nvSpPr>
        <p:spPr>
          <a:xfrm>
            <a:off x="1069848" y="484168"/>
            <a:ext cx="10498570" cy="800829"/>
          </a:xfrm>
        </p:spPr>
        <p:txBody>
          <a:bodyPr>
            <a:normAutofit/>
          </a:bodyPr>
          <a:lstStyle/>
          <a:p>
            <a:r>
              <a:rPr lang="el-GR" sz="4000" b="1" cap="none" dirty="0">
                <a:latin typeface="Arial Nova Cond" panose="020B0506020202020204" pitchFamily="34" charset="0"/>
              </a:rPr>
              <a:t>Τα πέντε στάδια της ανάπτυξης της ομάδας</a:t>
            </a:r>
            <a:endParaRPr lang="en-US" sz="4000" b="1" cap="none" dirty="0">
              <a:latin typeface="Arial Nova Cond" panose="020B0506020202020204" pitchFamily="34" charset="0"/>
            </a:endParaRPr>
          </a:p>
        </p:txBody>
      </p:sp>
      <p:graphicFrame>
        <p:nvGraphicFramePr>
          <p:cNvPr id="4" name="Content Placeholder 3">
            <a:extLst>
              <a:ext uri="{FF2B5EF4-FFF2-40B4-BE49-F238E27FC236}">
                <a16:creationId xmlns:a16="http://schemas.microsoft.com/office/drawing/2014/main" id="{F17FDED3-4B71-DCF0-D593-82120ABBB40C}"/>
              </a:ext>
            </a:extLst>
          </p:cNvPr>
          <p:cNvGraphicFramePr>
            <a:graphicFrameLocks noGrp="1"/>
          </p:cNvGraphicFramePr>
          <p:nvPr>
            <p:ph idx="1"/>
            <p:extLst>
              <p:ext uri="{D42A27DB-BD31-4B8C-83A1-F6EECF244321}">
                <p14:modId xmlns:p14="http://schemas.microsoft.com/office/powerpoint/2010/main" val="722825452"/>
              </p:ext>
            </p:extLst>
          </p:nvPr>
        </p:nvGraphicFramePr>
        <p:xfrm>
          <a:off x="830510" y="1526796"/>
          <a:ext cx="10679185" cy="4847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7AD8E50-B556-5FE8-5FEE-5BCEA3CFA99A}"/>
              </a:ext>
            </a:extLst>
          </p:cNvPr>
          <p:cNvSpPr txBox="1"/>
          <p:nvPr/>
        </p:nvSpPr>
        <p:spPr>
          <a:xfrm>
            <a:off x="2365695" y="5573003"/>
            <a:ext cx="4353887" cy="369332"/>
          </a:xfrm>
          <a:prstGeom prst="rect">
            <a:avLst/>
          </a:prstGeom>
          <a:noFill/>
        </p:spPr>
        <p:txBody>
          <a:bodyPr wrap="square" rtlCol="0">
            <a:spAutoFit/>
          </a:bodyPr>
          <a:lstStyle/>
          <a:p>
            <a:r>
              <a:rPr lang="en-US" dirty="0">
                <a:latin typeface="Arial Nova Cond" panose="020B0506020202020204" pitchFamily="34" charset="0"/>
              </a:rPr>
              <a:t>Tuckman &amp; Jensen in </a:t>
            </a:r>
            <a:r>
              <a:rPr lang="en-US" b="0" i="0" dirty="0" err="1">
                <a:solidFill>
                  <a:srgbClr val="323232"/>
                </a:solidFill>
                <a:effectLst/>
                <a:latin typeface="Arial Nova Cond" panose="020B0506020202020204" pitchFamily="34" charset="0"/>
              </a:rPr>
              <a:t>Hewstone</a:t>
            </a:r>
            <a:r>
              <a:rPr lang="en-US" b="0" i="0" dirty="0">
                <a:solidFill>
                  <a:srgbClr val="323232"/>
                </a:solidFill>
                <a:effectLst/>
                <a:latin typeface="Arial Nova Cond" panose="020B0506020202020204" pitchFamily="34" charset="0"/>
              </a:rPr>
              <a:t> et al</a:t>
            </a:r>
            <a:r>
              <a:rPr lang="en-US" dirty="0">
                <a:solidFill>
                  <a:srgbClr val="323232"/>
                </a:solidFill>
                <a:latin typeface="Arial Nova Cond" panose="020B0506020202020204" pitchFamily="34" charset="0"/>
              </a:rPr>
              <a:t>. 2008</a:t>
            </a:r>
            <a:endParaRPr lang="el-GR" dirty="0">
              <a:latin typeface="Arial Nova Cond" panose="020B0506020202020204" pitchFamily="34" charset="0"/>
            </a:endParaRPr>
          </a:p>
        </p:txBody>
      </p:sp>
    </p:spTree>
    <p:extLst>
      <p:ext uri="{BB962C8B-B14F-4D97-AF65-F5344CB8AC3E}">
        <p14:creationId xmlns:p14="http://schemas.microsoft.com/office/powerpoint/2010/main" val="91885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665E-D749-93F9-26B4-792DACF3ED5A}"/>
              </a:ext>
            </a:extLst>
          </p:cNvPr>
          <p:cNvSpPr>
            <a:spLocks noGrp="1"/>
          </p:cNvSpPr>
          <p:nvPr>
            <p:ph type="title"/>
          </p:nvPr>
        </p:nvSpPr>
        <p:spPr>
          <a:xfrm>
            <a:off x="437323" y="249741"/>
            <a:ext cx="11396868" cy="933351"/>
          </a:xfrm>
        </p:spPr>
        <p:txBody>
          <a:bodyPr>
            <a:noAutofit/>
          </a:bodyPr>
          <a:lstStyle/>
          <a:p>
            <a:pPr algn="ctr"/>
            <a:r>
              <a:rPr lang="el-GR" sz="4400" b="1" cap="none" dirty="0">
                <a:latin typeface="Arial Nova Cond" panose="020B0506020202020204" pitchFamily="34" charset="0"/>
              </a:rPr>
              <a:t>Αλλά τι ακριβώς εννοούμε με τον όρο «ομάδα»</a:t>
            </a:r>
            <a:r>
              <a:rPr lang="en-US" sz="4400" b="1" cap="none" dirty="0">
                <a:latin typeface="Arial Nova Cond" panose="020B0506020202020204" pitchFamily="34" charset="0"/>
              </a:rPr>
              <a:t>; </a:t>
            </a:r>
          </a:p>
        </p:txBody>
      </p:sp>
      <p:sp>
        <p:nvSpPr>
          <p:cNvPr id="3" name="Content Placeholder 2">
            <a:extLst>
              <a:ext uri="{FF2B5EF4-FFF2-40B4-BE49-F238E27FC236}">
                <a16:creationId xmlns:a16="http://schemas.microsoft.com/office/drawing/2014/main" id="{9B33376D-2A7F-2E28-C004-98CFC077CC22}"/>
              </a:ext>
            </a:extLst>
          </p:cNvPr>
          <p:cNvSpPr>
            <a:spLocks noGrp="1"/>
          </p:cNvSpPr>
          <p:nvPr>
            <p:ph idx="1"/>
          </p:nvPr>
        </p:nvSpPr>
        <p:spPr>
          <a:xfrm>
            <a:off x="437323" y="1325461"/>
            <a:ext cx="11273708" cy="5282798"/>
          </a:xfrm>
        </p:spPr>
        <p:txBody>
          <a:bodyPr>
            <a:normAutofit fontScale="32500" lnSpcReduction="20000"/>
          </a:bodyPr>
          <a:lstStyle/>
          <a:p>
            <a:pPr marL="0" indent="0">
              <a:lnSpc>
                <a:spcPct val="120000"/>
              </a:lnSpc>
              <a:buNone/>
            </a:pPr>
            <a:r>
              <a:rPr lang="el-GR" sz="5600" dirty="0">
                <a:latin typeface="Arial Nova Cond" panose="020B0506020202020204" pitchFamily="34" charset="0"/>
              </a:rPr>
              <a:t>Ο όρος «ομάδα» αποδίδεται με ποικίλους τρόπους από τους θεωρητικούς οι οποίοι συχνά εστιάζουν συχνά σε διαφορετικό στοιχείο. </a:t>
            </a:r>
          </a:p>
          <a:p>
            <a:pPr marL="0" indent="0">
              <a:lnSpc>
                <a:spcPct val="120000"/>
              </a:lnSpc>
              <a:buNone/>
            </a:pPr>
            <a:r>
              <a:rPr lang="el-GR" sz="5600" dirty="0">
                <a:latin typeface="Arial Nova Cond" panose="020B0506020202020204" pitchFamily="34" charset="0"/>
              </a:rPr>
              <a:t>Ο </a:t>
            </a:r>
            <a:r>
              <a:rPr lang="en-US" sz="5600" dirty="0">
                <a:latin typeface="Arial Nova Cond" panose="020B0506020202020204" pitchFamily="34" charset="0"/>
              </a:rPr>
              <a:t>Lewin (1948)</a:t>
            </a:r>
            <a:r>
              <a:rPr lang="el-GR" sz="5600" dirty="0">
                <a:latin typeface="Arial Nova Cond" panose="020B0506020202020204" pitchFamily="34" charset="0"/>
              </a:rPr>
              <a:t> υποστήριξε</a:t>
            </a:r>
            <a:r>
              <a:rPr lang="en-US" sz="5600" dirty="0">
                <a:latin typeface="Arial Nova Cond" panose="020B0506020202020204" pitchFamily="34" charset="0"/>
              </a:rPr>
              <a:t> </a:t>
            </a:r>
            <a:r>
              <a:rPr lang="el-GR" sz="5600" dirty="0">
                <a:latin typeface="Arial Nova Cond" panose="020B0506020202020204" pitchFamily="34" charset="0"/>
              </a:rPr>
              <a:t>ότι αυτό που κάνει κάποιους ανθρώπους ομάδα είναι η κοινή τους μοίρα</a:t>
            </a:r>
            <a:r>
              <a:rPr lang="en-US" sz="5600" dirty="0">
                <a:latin typeface="Arial Nova Cond" panose="020B0506020202020204" pitchFamily="34" charset="0"/>
              </a:rPr>
              <a:t>: </a:t>
            </a:r>
            <a:r>
              <a:rPr lang="el-GR" sz="5600" dirty="0">
                <a:latin typeface="Arial Nova Cond" panose="020B0506020202020204" pitchFamily="34" charset="0"/>
              </a:rPr>
              <a:t>Οι άνθρωποι είναι ομάδα στον βαθμό που βιώνουν παρόμοια πράγματα. </a:t>
            </a:r>
          </a:p>
          <a:p>
            <a:pPr marL="0" indent="0">
              <a:lnSpc>
                <a:spcPct val="120000"/>
              </a:lnSpc>
              <a:buNone/>
            </a:pPr>
            <a:r>
              <a:rPr lang="el-GR" sz="5600" dirty="0">
                <a:latin typeface="Arial Nova Cond" panose="020B0506020202020204" pitchFamily="34" charset="0"/>
              </a:rPr>
              <a:t>Οι </a:t>
            </a:r>
            <a:r>
              <a:rPr lang="en-US" sz="5600" dirty="0" err="1">
                <a:latin typeface="Arial Nova Cond" panose="020B0506020202020204" pitchFamily="34" charset="0"/>
              </a:rPr>
              <a:t>Sherif</a:t>
            </a:r>
            <a:r>
              <a:rPr lang="en-US" sz="5600" dirty="0">
                <a:latin typeface="Arial Nova Cond" panose="020B0506020202020204" pitchFamily="34" charset="0"/>
              </a:rPr>
              <a:t> </a:t>
            </a:r>
            <a:r>
              <a:rPr lang="el-GR" sz="5600" dirty="0">
                <a:latin typeface="Arial Nova Cond" panose="020B0506020202020204" pitchFamily="34" charset="0"/>
              </a:rPr>
              <a:t>και </a:t>
            </a:r>
            <a:r>
              <a:rPr lang="en-US" sz="5600" dirty="0" err="1">
                <a:latin typeface="Arial Nova Cond" panose="020B0506020202020204" pitchFamily="34" charset="0"/>
              </a:rPr>
              <a:t>Sherif</a:t>
            </a:r>
            <a:r>
              <a:rPr lang="en-US" sz="5600" dirty="0">
                <a:latin typeface="Arial Nova Cond" panose="020B0506020202020204" pitchFamily="34" charset="0"/>
              </a:rPr>
              <a:t> (1969) </a:t>
            </a:r>
            <a:r>
              <a:rPr lang="el-GR" sz="5600" dirty="0">
                <a:latin typeface="Arial Nova Cond" panose="020B0506020202020204" pitchFamily="34" charset="0"/>
              </a:rPr>
              <a:t>υποστήριξαν ότι το βασικό στοιχείο που έχει μια ομάδα είναι μια κοινωνική δομή (στάτους ή διαφοροποίηση ρόλων όπως για παράδειγμα ο ρόλος του ηγέτη). Χωρίς μια υποτυπώδη κοινωνική δομή, αυτό που ονομάζουμε «ομάδα» είναι απλά ένα χαλαρό σύνολο ατόμων. </a:t>
            </a:r>
          </a:p>
          <a:p>
            <a:pPr marL="0" indent="0">
              <a:lnSpc>
                <a:spcPct val="120000"/>
              </a:lnSpc>
              <a:buNone/>
            </a:pPr>
            <a:r>
              <a:rPr lang="el-GR" sz="5600" dirty="0">
                <a:latin typeface="Arial Nova Cond" panose="020B0506020202020204" pitchFamily="34" charset="0"/>
              </a:rPr>
              <a:t>Ο </a:t>
            </a:r>
            <a:r>
              <a:rPr lang="en-US" sz="5600" dirty="0">
                <a:latin typeface="Arial Nova Cond" panose="020B0506020202020204" pitchFamily="34" charset="0"/>
              </a:rPr>
              <a:t>Bales (1950) </a:t>
            </a:r>
            <a:r>
              <a:rPr lang="el-GR" sz="5600" dirty="0">
                <a:latin typeface="Arial Nova Cond" panose="020B0506020202020204" pitchFamily="34" charset="0"/>
              </a:rPr>
              <a:t>επεσήμανε την σημασία της πρόσωπο με πρόσωπο αλληλεπίδρασης ως προϋπόθεση για να ορίσουμε κάτι ως «ομάδα». </a:t>
            </a:r>
          </a:p>
          <a:p>
            <a:pPr marL="0" indent="0">
              <a:lnSpc>
                <a:spcPct val="120000"/>
              </a:lnSpc>
              <a:buNone/>
            </a:pPr>
            <a:r>
              <a:rPr lang="el-GR" sz="5600" dirty="0">
                <a:latin typeface="Arial Nova Cond" panose="020B0506020202020204" pitchFamily="34" charset="0"/>
              </a:rPr>
              <a:t>Σύμφωνα με τον </a:t>
            </a:r>
            <a:r>
              <a:rPr lang="en-US" sz="5600" dirty="0">
                <a:latin typeface="Arial Nova Cond" panose="020B0506020202020204" pitchFamily="34" charset="0"/>
              </a:rPr>
              <a:t>Tajfel (1981) </a:t>
            </a:r>
            <a:r>
              <a:rPr lang="el-GR" sz="5600" dirty="0">
                <a:latin typeface="Arial Nova Cond" panose="020B0506020202020204" pitchFamily="34" charset="0"/>
              </a:rPr>
              <a:t>μια ομάδα υπάρχει από την στιγμή που δύο ή περισσότερα άτομα </a:t>
            </a:r>
            <a:r>
              <a:rPr lang="el-GR" sz="5600" dirty="0" err="1">
                <a:latin typeface="Arial Nova Cond" panose="020B0506020202020204" pitchFamily="34" charset="0"/>
              </a:rPr>
              <a:t>αυτοπροσδιορίζονται</a:t>
            </a:r>
            <a:r>
              <a:rPr lang="el-GR" sz="5600" dirty="0">
                <a:latin typeface="Arial Nova Cond" panose="020B0506020202020204" pitchFamily="34" charset="0"/>
              </a:rPr>
              <a:t> ως μέλη της ομάδας. Σε έναν τέτοιον ορισμό θα μπορούσαν να ταιριάξουν διάφορες ομάδες όπως οι θρησκευτικές (πχ. Χριστιανοί), εθνικές ομάδες (πχ. Έλληνες), ομάδες οργανισμών ( η κοινωνική υπηρεσία) και ομάδες φίλων (πχ. Ένωση φοιτητών/</a:t>
            </a:r>
            <a:r>
              <a:rPr lang="el-GR" sz="5600" dirty="0" err="1">
                <a:latin typeface="Arial Nova Cond" panose="020B0506020202020204" pitchFamily="34" charset="0"/>
              </a:rPr>
              <a:t>τριων</a:t>
            </a:r>
            <a:r>
              <a:rPr lang="el-GR" sz="5600" dirty="0">
                <a:latin typeface="Arial Nova Cond" panose="020B0506020202020204" pitchFamily="34" charset="0"/>
              </a:rPr>
              <a:t>). Αυτός ο ορισμός αντί να εστιάζει σε ένα συγκεκριμένο «χαρακτηριστικό» όπως η κατά πρόσωπο αλληλεπίδραση, δίνει έμφαση στην έννοια της κοινής ταυτότητας </a:t>
            </a:r>
            <a:r>
              <a:rPr lang="en-US" sz="5600" dirty="0">
                <a:latin typeface="Arial Nova Cond" panose="020B0506020202020204" pitchFamily="34" charset="0"/>
              </a:rPr>
              <a:t>: </a:t>
            </a:r>
            <a:r>
              <a:rPr lang="el-GR" sz="5600" dirty="0">
                <a:latin typeface="Arial Nova Cond" panose="020B0506020202020204" pitchFamily="34" charset="0"/>
              </a:rPr>
              <a:t>η κοινή αίσθηση/ αντίληψη ότι ανήκετε στην ίδια ομάδα. Επίσης, μπορούμε να μιλάμε για μια ομάδα στον βαθμό που υπάρχουν άνθρωποι που δεν ανήκουν </a:t>
            </a:r>
            <a:r>
              <a:rPr lang="el-GR" sz="5600" dirty="0" err="1">
                <a:latin typeface="Arial Nova Cond" panose="020B0506020202020204" pitchFamily="34" charset="0"/>
              </a:rPr>
              <a:t>σ’αυτήν</a:t>
            </a:r>
            <a:r>
              <a:rPr lang="el-GR" sz="5600" dirty="0">
                <a:latin typeface="Arial Nova Cond" panose="020B0506020202020204" pitchFamily="34" charset="0"/>
              </a:rPr>
              <a:t> την ομάδα παρόλο που μπορεί να ανήκουν σε άλλες ομάδες. </a:t>
            </a:r>
          </a:p>
          <a:p>
            <a:pPr marL="0" indent="0">
              <a:buNone/>
            </a:pPr>
            <a:endParaRPr lang="en-US" dirty="0"/>
          </a:p>
        </p:txBody>
      </p:sp>
    </p:spTree>
    <p:extLst>
      <p:ext uri="{BB962C8B-B14F-4D97-AF65-F5344CB8AC3E}">
        <p14:creationId xmlns:p14="http://schemas.microsoft.com/office/powerpoint/2010/main" val="2666624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2A5D1-1C87-F5D2-414F-2781879C45F8}"/>
              </a:ext>
            </a:extLst>
          </p:cNvPr>
          <p:cNvSpPr>
            <a:spLocks noGrp="1"/>
          </p:cNvSpPr>
          <p:nvPr>
            <p:ph type="title"/>
          </p:nvPr>
        </p:nvSpPr>
        <p:spPr>
          <a:xfrm>
            <a:off x="1066800" y="285385"/>
            <a:ext cx="10058400" cy="800829"/>
          </a:xfrm>
        </p:spPr>
        <p:txBody>
          <a:bodyPr>
            <a:noAutofit/>
          </a:bodyPr>
          <a:lstStyle/>
          <a:p>
            <a:r>
              <a:rPr lang="el-GR" sz="4000" b="1" cap="none" dirty="0">
                <a:latin typeface="Arial Nova Cond" panose="020B0506020202020204" pitchFamily="34" charset="0"/>
              </a:rPr>
              <a:t>Τα πέντε στάδια της ανάπτυξης της ομάδας</a:t>
            </a:r>
            <a:endParaRPr lang="en-US" sz="4000" dirty="0"/>
          </a:p>
        </p:txBody>
      </p:sp>
      <p:sp>
        <p:nvSpPr>
          <p:cNvPr id="3" name="Content Placeholder 2">
            <a:extLst>
              <a:ext uri="{FF2B5EF4-FFF2-40B4-BE49-F238E27FC236}">
                <a16:creationId xmlns:a16="http://schemas.microsoft.com/office/drawing/2014/main" id="{D5170BD4-3F77-F504-FF49-4CE14EFF3AD2}"/>
              </a:ext>
            </a:extLst>
          </p:cNvPr>
          <p:cNvSpPr>
            <a:spLocks noGrp="1"/>
          </p:cNvSpPr>
          <p:nvPr>
            <p:ph idx="1"/>
          </p:nvPr>
        </p:nvSpPr>
        <p:spPr>
          <a:xfrm>
            <a:off x="728870" y="1219201"/>
            <a:ext cx="10827026" cy="5353414"/>
          </a:xfrm>
        </p:spPr>
        <p:txBody>
          <a:bodyPr>
            <a:normAutofit fontScale="92500" lnSpcReduction="10000"/>
          </a:bodyPr>
          <a:lstStyle/>
          <a:p>
            <a:pPr algn="just"/>
            <a:r>
              <a:rPr lang="el-GR" sz="1900" b="1" dirty="0">
                <a:latin typeface="Arial Nova Cond" panose="020B0506020202020204" pitchFamily="34" charset="0"/>
              </a:rPr>
              <a:t>Διαμόρφωση (</a:t>
            </a:r>
            <a:r>
              <a:rPr lang="en-US" sz="1900" b="1" dirty="0">
                <a:latin typeface="Arial Nova Cond" panose="020B0506020202020204" pitchFamily="34" charset="0"/>
              </a:rPr>
              <a:t>Forming). </a:t>
            </a:r>
            <a:r>
              <a:rPr lang="el-GR" sz="1900" dirty="0">
                <a:latin typeface="Arial Nova Cond" panose="020B0506020202020204" pitchFamily="34" charset="0"/>
              </a:rPr>
              <a:t>Στο πρώτο στάδιο, όταν διαμορφώνεται η ομάδα, τα μέλη της ομάδας νιώθουν ανασφάλεια γιατί δεν γνωρίζει ο ένας τον άλλον και δεν ξέρουν τι περιμένουν οι άλλοι από τους ίδιους. Ως αποτέλεσμα αυτού, οι αλληλεπιδράσεις χαρακτηρίζονται από ευγένεια και υπάρχει συστολή. </a:t>
            </a:r>
            <a:r>
              <a:rPr lang="el-GR" sz="1900" dirty="0" err="1">
                <a:latin typeface="Arial Nova Cond" panose="020B0506020202020204" pitchFamily="34" charset="0"/>
              </a:rPr>
              <a:t>Σ’αυτό</a:t>
            </a:r>
            <a:r>
              <a:rPr lang="el-GR" sz="1900" dirty="0">
                <a:latin typeface="Arial Nova Cond" panose="020B0506020202020204" pitchFamily="34" charset="0"/>
              </a:rPr>
              <a:t> το στάδιο τα μέλη γνωρίζονται μεταξύ τους και αρχίζουν να διαμορφώνουν μια κοινή ταυτότητα ως ομάδα. Μόλις τα μέλη αρχίζουν και γνωρίζονται ξεκινάει το δεύτερο στάδιο. </a:t>
            </a:r>
          </a:p>
          <a:p>
            <a:pPr algn="just"/>
            <a:r>
              <a:rPr lang="el-GR" sz="1900" b="1" dirty="0">
                <a:latin typeface="Arial Nova Cond" panose="020B0506020202020204" pitchFamily="34" charset="0"/>
              </a:rPr>
              <a:t>Τρικυμίες (</a:t>
            </a:r>
            <a:r>
              <a:rPr lang="en-US" sz="1900" b="1" dirty="0">
                <a:latin typeface="Arial Nova Cond" panose="020B0506020202020204" pitchFamily="34" charset="0"/>
              </a:rPr>
              <a:t>Storming).</a:t>
            </a:r>
            <a:r>
              <a:rPr lang="el-GR" sz="1900" b="1" dirty="0">
                <a:latin typeface="Arial Nova Cond" panose="020B0506020202020204" pitchFamily="34" charset="0"/>
              </a:rPr>
              <a:t> </a:t>
            </a:r>
            <a:r>
              <a:rPr lang="el-GR" sz="1900" dirty="0">
                <a:latin typeface="Arial Nova Cond" panose="020B0506020202020204" pitchFamily="34" charset="0"/>
              </a:rPr>
              <a:t>Η πρόκληση εδώ είναι το να δημιουργηθεί μια δομή στην ομάδα. Στο στάδιο αυτό το </a:t>
            </a:r>
            <a:r>
              <a:rPr lang="el-GR" sz="1900" dirty="0" err="1">
                <a:latin typeface="Arial Nova Cond" panose="020B0506020202020204" pitchFamily="34" charset="0"/>
              </a:rPr>
              <a:t>διακύβευμα</a:t>
            </a:r>
            <a:r>
              <a:rPr lang="el-GR" sz="1900" dirty="0">
                <a:latin typeface="Arial Nova Cond" panose="020B0506020202020204" pitchFamily="34" charset="0"/>
              </a:rPr>
              <a:t> είναι τα θέματα που αφορούν την ηγεσία και την επιρροή, και καθώς τα μέλη της ομάδας μπορεί να ανταγωνίζονται μεταξύ τους για τους διάφορους ρόλους στην ομάδα, μπορεί να έρθουν διαφωνίες και συγκρούσεις. Οι περισσότερες ομάδες θα καταφέρουν να τις ξεπεράσουν και όταν θεμελιωθεί η δομή της ομάδας και αποδοθούν οι ρόλοι, τότε η ομάδα προχωράει στο τρίτο στάδιο. </a:t>
            </a:r>
          </a:p>
          <a:p>
            <a:pPr algn="just"/>
            <a:r>
              <a:rPr lang="el-GR" sz="1900" b="1" dirty="0" err="1">
                <a:latin typeface="Arial Nova Cond" panose="020B0506020202020204" pitchFamily="34" charset="0"/>
              </a:rPr>
              <a:t>Κανονικοποίηση</a:t>
            </a:r>
            <a:r>
              <a:rPr lang="el-GR" sz="1900" b="1" dirty="0">
                <a:latin typeface="Arial Nova Cond" panose="020B0506020202020204" pitchFamily="34" charset="0"/>
              </a:rPr>
              <a:t> (</a:t>
            </a:r>
            <a:r>
              <a:rPr lang="en-US" sz="1900" b="1" dirty="0">
                <a:latin typeface="Arial Nova Cond" panose="020B0506020202020204" pitchFamily="34" charset="0"/>
              </a:rPr>
              <a:t>Norming).</a:t>
            </a:r>
            <a:r>
              <a:rPr lang="el-GR" sz="1900" b="1" dirty="0">
                <a:latin typeface="Arial Nova Cond" panose="020B0506020202020204" pitchFamily="34" charset="0"/>
              </a:rPr>
              <a:t> </a:t>
            </a:r>
            <a:r>
              <a:rPr lang="el-GR" sz="1900" dirty="0">
                <a:latin typeface="Arial Nova Cond" panose="020B0506020202020204" pitchFamily="34" charset="0"/>
              </a:rPr>
              <a:t>Στο στάδιο αυτό τα μέλη αναπτύσσουν στενούς δεσμούς μεταξύ τους. Στο στάδιο αυτό τα μέλη θέτουν τους στόχους της ομάδας και διαμορφώνουν κανόνες που διαμορφώνουν την αλληλεπίδραση των μελών. Όταν αυτό κατορθωθεί, η ομάδα θα περάσει στο επόμενο στάδιο. </a:t>
            </a:r>
          </a:p>
          <a:p>
            <a:pPr algn="just"/>
            <a:r>
              <a:rPr lang="el-GR" sz="1900" b="1" dirty="0">
                <a:latin typeface="Arial Nova Cond" panose="020B0506020202020204" pitchFamily="34" charset="0"/>
              </a:rPr>
              <a:t>Εκτελώντας (</a:t>
            </a:r>
            <a:r>
              <a:rPr lang="en-US" sz="1900" b="1" dirty="0">
                <a:latin typeface="Arial Nova Cond" panose="020B0506020202020204" pitchFamily="34" charset="0"/>
              </a:rPr>
              <a:t>Performing). </a:t>
            </a:r>
            <a:r>
              <a:rPr lang="el-GR" sz="1900" dirty="0">
                <a:latin typeface="Arial Nova Cond" panose="020B0506020202020204" pitchFamily="34" charset="0"/>
              </a:rPr>
              <a:t>Δεδομένου ότι έχουν διαμορφωθεί η δομή και οι κανόνες της ομάδας, οι προσπάθειες της ομάδας τώρα μπορούν να προσανατολιστούν στους στόχους της. </a:t>
            </a:r>
            <a:r>
              <a:rPr lang="el-GR" sz="1900" dirty="0" err="1">
                <a:latin typeface="Arial Nova Cond" panose="020B0506020202020204" pitchFamily="34" charset="0"/>
              </a:rPr>
              <a:t>Σ’αυτό</a:t>
            </a:r>
            <a:r>
              <a:rPr lang="el-GR" sz="1900" dirty="0">
                <a:latin typeface="Arial Nova Cond" panose="020B0506020202020204" pitchFamily="34" charset="0"/>
              </a:rPr>
              <a:t> το στάδιο οι περισσότερες δράσεις της ομάδας είναι προσανατολισμένες στους στόχους ,κάποιες δράσεις μπορεί να αφορούν την διατήρηση της καλής ατμόσφαιρας. </a:t>
            </a:r>
          </a:p>
          <a:p>
            <a:pPr algn="just"/>
            <a:r>
              <a:rPr lang="en-US" sz="1900" dirty="0"/>
              <a:t> </a:t>
            </a:r>
            <a:r>
              <a:rPr lang="el-GR" sz="1900" b="1" dirty="0">
                <a:latin typeface="Arial Nova Cond" panose="020B0506020202020204" pitchFamily="34" charset="0"/>
              </a:rPr>
              <a:t>Διακοπή (</a:t>
            </a:r>
            <a:r>
              <a:rPr lang="en-US" sz="1900" b="1" dirty="0">
                <a:latin typeface="Arial Nova Cond" panose="020B0506020202020204" pitchFamily="34" charset="0"/>
              </a:rPr>
              <a:t>adjourning).</a:t>
            </a:r>
            <a:r>
              <a:rPr lang="en-US" sz="1900" dirty="0"/>
              <a:t> </a:t>
            </a:r>
            <a:r>
              <a:rPr lang="el-GR" sz="1900" dirty="0">
                <a:latin typeface="Arial Nova Cond" panose="020B0506020202020204" pitchFamily="34" charset="0"/>
              </a:rPr>
              <a:t>Όταν η ομάδα επιτύχει τους στόχους της ή τους εγκαταλείψει τότε η ομάδα θα τελειώσει. Αυτό μπορεί να φέρει είτε συναισθήματα επιτεύγματος είτε συναισθήματα απογοήτευσης- κάτι που θα εξαρτηθεί στο κατά πόσο έχουν επιτευχθεί οι στόχοι της ομάδας. </a:t>
            </a:r>
          </a:p>
          <a:p>
            <a:pPr algn="just"/>
            <a:endParaRPr lang="en-US" dirty="0">
              <a:latin typeface="Arial Nova Cond" panose="020B0506020202020204" pitchFamily="34" charset="0"/>
            </a:endParaRPr>
          </a:p>
        </p:txBody>
      </p:sp>
    </p:spTree>
    <p:extLst>
      <p:ext uri="{BB962C8B-B14F-4D97-AF65-F5344CB8AC3E}">
        <p14:creationId xmlns:p14="http://schemas.microsoft.com/office/powerpoint/2010/main" val="3516734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E529E3-F362-EB66-575B-FD9E9D72549C}"/>
              </a:ext>
            </a:extLst>
          </p:cNvPr>
          <p:cNvSpPr>
            <a:spLocks noGrp="1"/>
          </p:cNvSpPr>
          <p:nvPr>
            <p:ph type="title"/>
          </p:nvPr>
        </p:nvSpPr>
        <p:spPr>
          <a:xfrm>
            <a:off x="1069848" y="484632"/>
            <a:ext cx="10058400" cy="798884"/>
          </a:xfrm>
        </p:spPr>
        <p:txBody>
          <a:bodyPr>
            <a:normAutofit fontScale="90000"/>
          </a:bodyPr>
          <a:lstStyle/>
          <a:p>
            <a:pPr algn="ctr"/>
            <a:r>
              <a:rPr lang="el-GR" b="1" cap="none" dirty="0">
                <a:latin typeface="Arial Nova Cond" panose="020B0506020202020204" pitchFamily="34" charset="0"/>
              </a:rPr>
              <a:t>Βιβλιογραφία </a:t>
            </a:r>
          </a:p>
        </p:txBody>
      </p:sp>
      <p:sp>
        <p:nvSpPr>
          <p:cNvPr id="3" name="Θέση περιεχομένου 2">
            <a:extLst>
              <a:ext uri="{FF2B5EF4-FFF2-40B4-BE49-F238E27FC236}">
                <a16:creationId xmlns:a16="http://schemas.microsoft.com/office/drawing/2014/main" id="{14E6673F-9755-0595-7EDE-50F49356DE1A}"/>
              </a:ext>
            </a:extLst>
          </p:cNvPr>
          <p:cNvSpPr>
            <a:spLocks noGrp="1"/>
          </p:cNvSpPr>
          <p:nvPr>
            <p:ph idx="1"/>
          </p:nvPr>
        </p:nvSpPr>
        <p:spPr>
          <a:xfrm>
            <a:off x="1069848" y="1484851"/>
            <a:ext cx="10058400" cy="4687349"/>
          </a:xfrm>
        </p:spPr>
        <p:txBody>
          <a:bodyPr/>
          <a:lstStyle/>
          <a:p>
            <a:r>
              <a:rPr lang="el-GR" dirty="0" err="1">
                <a:latin typeface="Arial Nova Cond" panose="020B0506020202020204" pitchFamily="34" charset="0"/>
              </a:rPr>
              <a:t>Γεώργας</a:t>
            </a:r>
            <a:r>
              <a:rPr lang="el-GR" dirty="0">
                <a:latin typeface="Arial Nova Cond" panose="020B0506020202020204" pitchFamily="34" charset="0"/>
              </a:rPr>
              <a:t> Δημήτριος, 1995. Κοινωνική ψυχολογία (</a:t>
            </a:r>
            <a:r>
              <a:rPr lang="el-GR" dirty="0" err="1">
                <a:latin typeface="Arial Nova Cond" panose="020B0506020202020204" pitchFamily="34" charset="0"/>
              </a:rPr>
              <a:t>β’τόμος</a:t>
            </a:r>
            <a:r>
              <a:rPr lang="el-GR" dirty="0">
                <a:latin typeface="Arial Nova Cond" panose="020B0506020202020204" pitchFamily="34" charset="0"/>
              </a:rPr>
              <a:t>), Ελληνικά Γράμματα</a:t>
            </a:r>
          </a:p>
          <a:p>
            <a:r>
              <a:rPr lang="el-GR" dirty="0">
                <a:latin typeface="Arial Nova Cond" panose="020B0506020202020204" pitchFamily="34" charset="0"/>
              </a:rPr>
              <a:t> </a:t>
            </a:r>
            <a:r>
              <a:rPr lang="en-US" b="0" i="0" dirty="0" err="1">
                <a:solidFill>
                  <a:srgbClr val="323232"/>
                </a:solidFill>
                <a:effectLst/>
                <a:latin typeface="Arial Nova Cond" panose="020B0506020202020204" pitchFamily="34" charset="0"/>
              </a:rPr>
              <a:t>Hewstone</a:t>
            </a:r>
            <a:r>
              <a:rPr lang="en-US" dirty="0">
                <a:solidFill>
                  <a:srgbClr val="323232"/>
                </a:solidFill>
                <a:latin typeface="Arial Nova Cond" panose="020B0506020202020204" pitchFamily="34" charset="0"/>
              </a:rPr>
              <a:t>, </a:t>
            </a:r>
            <a:r>
              <a:rPr lang="en-US" dirty="0" err="1">
                <a:solidFill>
                  <a:srgbClr val="323232"/>
                </a:solidFill>
                <a:latin typeface="Arial Nova Cond" panose="020B0506020202020204" pitchFamily="34" charset="0"/>
              </a:rPr>
              <a:t>M.,</a:t>
            </a:r>
            <a:r>
              <a:rPr lang="en-US" b="0" i="0" dirty="0" err="1">
                <a:solidFill>
                  <a:srgbClr val="323232"/>
                </a:solidFill>
                <a:effectLst/>
                <a:latin typeface="Arial Nova Cond" panose="020B0506020202020204" pitchFamily="34" charset="0"/>
              </a:rPr>
              <a:t>Stroebe</a:t>
            </a:r>
            <a:r>
              <a:rPr lang="en-US" b="0" i="0" dirty="0">
                <a:solidFill>
                  <a:srgbClr val="323232"/>
                </a:solidFill>
                <a:effectLst/>
                <a:latin typeface="Arial Nova Cond" panose="020B0506020202020204" pitchFamily="34" charset="0"/>
              </a:rPr>
              <a:t> </a:t>
            </a:r>
            <a:r>
              <a:rPr lang="en-US" dirty="0">
                <a:solidFill>
                  <a:srgbClr val="323232"/>
                </a:solidFill>
                <a:latin typeface="Arial Nova Cond" panose="020B0506020202020204" pitchFamily="34" charset="0"/>
              </a:rPr>
              <a:t>,W., </a:t>
            </a:r>
            <a:r>
              <a:rPr lang="en-US" b="0" i="0" dirty="0">
                <a:solidFill>
                  <a:srgbClr val="323232"/>
                </a:solidFill>
                <a:effectLst/>
                <a:latin typeface="Arial Nova Cond" panose="020B0506020202020204" pitchFamily="34" charset="0"/>
              </a:rPr>
              <a:t>Jonas ,K., 2008. </a:t>
            </a:r>
            <a:r>
              <a:rPr lang="en-US" dirty="0">
                <a:latin typeface="Arial Nova Cond" panose="020B0506020202020204" pitchFamily="34" charset="0"/>
              </a:rPr>
              <a:t>Introduction to social psychology, Blackwell Publishing</a:t>
            </a:r>
          </a:p>
          <a:p>
            <a:pPr marL="0" indent="0">
              <a:buNone/>
            </a:pPr>
            <a:endParaRPr lang="el-GR" dirty="0">
              <a:latin typeface="Arial Nova Cond" panose="020B0506020202020204" pitchFamily="34" charset="0"/>
            </a:endParaRPr>
          </a:p>
        </p:txBody>
      </p:sp>
    </p:spTree>
    <p:extLst>
      <p:ext uri="{BB962C8B-B14F-4D97-AF65-F5344CB8AC3E}">
        <p14:creationId xmlns:p14="http://schemas.microsoft.com/office/powerpoint/2010/main" val="387367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22"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90EDC5F9-1C2F-979D-DD21-F690608191B2}"/>
              </a:ext>
            </a:extLst>
          </p:cNvPr>
          <p:cNvSpPr>
            <a:spLocks noGrp="1"/>
          </p:cNvSpPr>
          <p:nvPr>
            <p:ph type="title"/>
          </p:nvPr>
        </p:nvSpPr>
        <p:spPr>
          <a:xfrm>
            <a:off x="1246134" y="2376862"/>
            <a:ext cx="3076347" cy="2104273"/>
          </a:xfrm>
          <a:noFill/>
        </p:spPr>
        <p:txBody>
          <a:bodyPr>
            <a:normAutofit/>
          </a:bodyPr>
          <a:lstStyle/>
          <a:p>
            <a:pPr algn="ctr"/>
            <a:r>
              <a:rPr lang="el-GR" sz="4000" b="1" cap="none" dirty="0">
                <a:solidFill>
                  <a:srgbClr val="FFFFFF"/>
                </a:solidFill>
                <a:latin typeface="Arial Nova Cond" panose="020B0506020202020204" pitchFamily="34" charset="0"/>
              </a:rPr>
              <a:t>Ο ορισμός της ομάδας</a:t>
            </a:r>
            <a:endParaRPr lang="en-US" sz="4000" b="1" cap="none" dirty="0">
              <a:solidFill>
                <a:srgbClr val="FFFFFF"/>
              </a:solidFill>
              <a:latin typeface="Arial Nova Cond" panose="020B0506020202020204" pitchFamily="34" charset="0"/>
            </a:endParaRP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921A724-50D4-CABA-D2FD-7FE896AF06F0}"/>
              </a:ext>
            </a:extLst>
          </p:cNvPr>
          <p:cNvSpPr>
            <a:spLocks noGrp="1"/>
          </p:cNvSpPr>
          <p:nvPr>
            <p:ph idx="1"/>
          </p:nvPr>
        </p:nvSpPr>
        <p:spPr>
          <a:xfrm>
            <a:off x="5617886" y="278296"/>
            <a:ext cx="5700095" cy="5801302"/>
          </a:xfrm>
        </p:spPr>
        <p:txBody>
          <a:bodyPr anchor="ctr">
            <a:normAutofit/>
          </a:bodyPr>
          <a:lstStyle/>
          <a:p>
            <a:pPr marL="0" indent="0" algn="just">
              <a:buNone/>
            </a:pPr>
            <a:r>
              <a:rPr lang="el-GR" sz="2800" dirty="0">
                <a:latin typeface="Arial Nova Cond" panose="020B0506020202020204" pitchFamily="34" charset="0"/>
              </a:rPr>
              <a:t>Ομάδα είναι ένα δυναμικό σύνολο ατόμων με κάποιο σκοπό, που κάτω από συνθήκες που ευνοούν την ενότητα, εξελίσσεται σε ένα οργανωμένο σύστημα με αλληλεξαρτώμενους ρόλους, θεσμούς, κοινούς στόχους ,αξίες ,στάσεις και ομοιογενή συμπεριφορά, που ικανοποιεί τις ανάγκες των μελών. </a:t>
            </a:r>
            <a:endParaRPr lang="en-US" sz="2800" dirty="0">
              <a:latin typeface="Arial Nova Cond" panose="020B0506020202020204" pitchFamily="34" charset="0"/>
            </a:endParaRPr>
          </a:p>
        </p:txBody>
      </p:sp>
    </p:spTree>
    <p:extLst>
      <p:ext uri="{BB962C8B-B14F-4D97-AF65-F5344CB8AC3E}">
        <p14:creationId xmlns:p14="http://schemas.microsoft.com/office/powerpoint/2010/main" val="362626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7" name="Rectangle 16">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8EAD5D28-0D70-05FE-47CD-CD4664C90775}"/>
              </a:ext>
            </a:extLst>
          </p:cNvPr>
          <p:cNvSpPr>
            <a:spLocks noGrp="1"/>
          </p:cNvSpPr>
          <p:nvPr>
            <p:ph type="title"/>
          </p:nvPr>
        </p:nvSpPr>
        <p:spPr>
          <a:xfrm>
            <a:off x="920159" y="1110054"/>
            <a:ext cx="6690009" cy="4580300"/>
          </a:xfrm>
        </p:spPr>
        <p:txBody>
          <a:bodyPr vert="horz" lIns="91440" tIns="45720" rIns="91440" bIns="45720" rtlCol="0" anchor="ctr">
            <a:normAutofit/>
          </a:bodyPr>
          <a:lstStyle/>
          <a:p>
            <a:pPr algn="ctr">
              <a:lnSpc>
                <a:spcPct val="80000"/>
              </a:lnSpc>
            </a:pPr>
            <a:r>
              <a:rPr lang="en-US" sz="6000" b="1" cap="none" dirty="0">
                <a:blipFill dpi="0" rotWithShape="1">
                  <a:blip r:embed="rId4"/>
                  <a:srcRect/>
                  <a:tile tx="6350" ty="-127000" sx="65000" sy="64000" flip="none" algn="tl"/>
                </a:blipFill>
                <a:latin typeface="Arial Nova Cond" panose="020B0506020202020204" pitchFamily="34" charset="0"/>
              </a:rPr>
              <a:t>Τα χαρα</a:t>
            </a:r>
            <a:r>
              <a:rPr lang="en-US" sz="6000" b="1" cap="none" dirty="0" err="1">
                <a:blipFill dpi="0" rotWithShape="1">
                  <a:blip r:embed="rId4"/>
                  <a:srcRect/>
                  <a:tile tx="6350" ty="-127000" sx="65000" sy="64000" flip="none" algn="tl"/>
                </a:blipFill>
                <a:latin typeface="Arial Nova Cond" panose="020B0506020202020204" pitchFamily="34" charset="0"/>
              </a:rPr>
              <a:t>κτηριστικά</a:t>
            </a:r>
            <a:r>
              <a:rPr lang="en-US" sz="6000" b="1" cap="none" dirty="0">
                <a:blipFill dpi="0" rotWithShape="1">
                  <a:blip r:embed="rId4"/>
                  <a:srcRect/>
                  <a:tile tx="6350" ty="-127000" sx="65000" sy="64000" flip="none" algn="tl"/>
                </a:blipFill>
                <a:latin typeface="Arial Nova Cond" panose="020B0506020202020204" pitchFamily="34" charset="0"/>
              </a:rPr>
              <a:t> </a:t>
            </a:r>
            <a:r>
              <a:rPr lang="en-US" sz="6000" b="1" cap="none" dirty="0" err="1">
                <a:blipFill dpi="0" rotWithShape="1">
                  <a:blip r:embed="rId4"/>
                  <a:srcRect/>
                  <a:tile tx="6350" ty="-127000" sx="65000" sy="64000" flip="none" algn="tl"/>
                </a:blipFill>
                <a:latin typeface="Arial Nova Cond" panose="020B0506020202020204" pitchFamily="34" charset="0"/>
              </a:rPr>
              <a:t>της</a:t>
            </a:r>
            <a:r>
              <a:rPr lang="en-US" sz="6000" b="1" cap="none" dirty="0">
                <a:blipFill dpi="0" rotWithShape="1">
                  <a:blip r:embed="rId4"/>
                  <a:srcRect/>
                  <a:tile tx="6350" ty="-127000" sx="65000" sy="64000" flip="none" algn="tl"/>
                </a:blipFill>
                <a:latin typeface="Arial Nova Cond" panose="020B0506020202020204" pitchFamily="34" charset="0"/>
              </a:rPr>
              <a:t> </a:t>
            </a:r>
            <a:r>
              <a:rPr lang="en-US" sz="6000" b="1" cap="none" dirty="0" err="1">
                <a:blipFill dpi="0" rotWithShape="1">
                  <a:blip r:embed="rId4"/>
                  <a:srcRect/>
                  <a:tile tx="6350" ty="-127000" sx="65000" sy="64000" flip="none" algn="tl"/>
                </a:blipFill>
                <a:latin typeface="Arial Nova Cond" panose="020B0506020202020204" pitchFamily="34" charset="0"/>
              </a:rPr>
              <a:t>ομάδ</a:t>
            </a:r>
            <a:r>
              <a:rPr lang="en-US" sz="6000" b="1" cap="none" dirty="0">
                <a:blipFill dpi="0" rotWithShape="1">
                  <a:blip r:embed="rId4"/>
                  <a:srcRect/>
                  <a:tile tx="6350" ty="-127000" sx="65000" sy="64000" flip="none" algn="tl"/>
                </a:blipFill>
                <a:latin typeface="Arial Nova Cond" panose="020B0506020202020204" pitchFamily="34" charset="0"/>
              </a:rPr>
              <a:t>ας </a:t>
            </a:r>
          </a:p>
        </p:txBody>
      </p:sp>
      <p:sp>
        <p:nvSpPr>
          <p:cNvPr id="19" name="Rectangle 18">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2">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24">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34" name="Oval 25">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5" name="Oval 26">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9654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6266C-4A38-7CFF-6E74-06ADC06B29E1}"/>
              </a:ext>
            </a:extLst>
          </p:cNvPr>
          <p:cNvSpPr>
            <a:spLocks noGrp="1"/>
          </p:cNvSpPr>
          <p:nvPr>
            <p:ph type="title"/>
          </p:nvPr>
        </p:nvSpPr>
        <p:spPr>
          <a:xfrm>
            <a:off x="647114" y="484632"/>
            <a:ext cx="10888394" cy="1105017"/>
          </a:xfrm>
        </p:spPr>
        <p:txBody>
          <a:bodyPr>
            <a:normAutofit/>
          </a:bodyPr>
          <a:lstStyle/>
          <a:p>
            <a:r>
              <a:rPr lang="el-GR" b="1" dirty="0">
                <a:latin typeface="Arial Nova Cond" panose="020B0506020202020204" pitchFamily="34" charset="0"/>
              </a:rPr>
              <a:t>1. </a:t>
            </a:r>
            <a:r>
              <a:rPr lang="el-GR" b="1" cap="none" dirty="0" err="1">
                <a:latin typeface="Arial Nova Cond" panose="020B0506020202020204" pitchFamily="34" charset="0"/>
              </a:rPr>
              <a:t>Αλληλεπιδραση</a:t>
            </a:r>
            <a:r>
              <a:rPr lang="el-GR" b="1" cap="none" dirty="0">
                <a:latin typeface="Arial Nova Cond" panose="020B0506020202020204" pitchFamily="34" charset="0"/>
              </a:rPr>
              <a:t> -</a:t>
            </a:r>
            <a:r>
              <a:rPr lang="el-GR" b="1" cap="none" dirty="0" err="1">
                <a:latin typeface="Arial Nova Cond" panose="020B0506020202020204" pitchFamily="34" charset="0"/>
              </a:rPr>
              <a:t>αλληλεξαρτηση</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3B1E25A7-D2A8-F9E7-74E1-6DE387FBAFB2}"/>
              </a:ext>
            </a:extLst>
          </p:cNvPr>
          <p:cNvSpPr>
            <a:spLocks noGrp="1"/>
          </p:cNvSpPr>
          <p:nvPr>
            <p:ph idx="1"/>
          </p:nvPr>
        </p:nvSpPr>
        <p:spPr>
          <a:xfrm>
            <a:off x="829993" y="1758462"/>
            <a:ext cx="10888393" cy="4413738"/>
          </a:xfrm>
        </p:spPr>
        <p:txBody>
          <a:bodyPr>
            <a:normAutofit/>
          </a:bodyPr>
          <a:lstStyle/>
          <a:p>
            <a:pPr marL="0" indent="0" algn="just">
              <a:buNone/>
            </a:pPr>
            <a:r>
              <a:rPr lang="el-GR" sz="2800" dirty="0">
                <a:latin typeface="Arial Nova Cond" panose="020B0506020202020204" pitchFamily="34" charset="0"/>
              </a:rPr>
              <a:t>Η συχνή αλληλεπίδραση αποτελεί το ελάχιστο κριτήριο για τον χαρακτηρισμό μιας ομάδας, δεδομένου ότι είναι πιθανό να χαρακτηρίζει ορισμένα άτομα που, απλώς τυχαίνει να βρίσκονται συχνά στον ίδιο χώρο πχ. όταν συμβαίνει με τους/τις φοιτητές/</a:t>
            </a:r>
            <a:r>
              <a:rPr lang="el-GR" sz="2800" dirty="0" err="1">
                <a:latin typeface="Arial Nova Cond" panose="020B0506020202020204" pitchFamily="34" charset="0"/>
              </a:rPr>
              <a:t>τριες</a:t>
            </a:r>
            <a:r>
              <a:rPr lang="el-GR" sz="2800" dirty="0">
                <a:latin typeface="Arial Nova Cond" panose="020B0506020202020204" pitchFamily="34" charset="0"/>
              </a:rPr>
              <a:t> ενός τμήματος μιας πανεπιστημιακής σχολής. Μια ενωμένη ομάδα όμως, πχ. μία ποδοσφαιρική ομάδα, χαρακτηρίζεται περισσότερο από την αλληλεξάρτηση των μελών, σχέση η οποία περιέχει την έννοια του δεσμού και της αμοιβαίας εκπλήρωσης αναγκών. </a:t>
            </a:r>
            <a:endParaRPr lang="en-US" sz="2800" dirty="0">
              <a:latin typeface="Arial Nova Cond" panose="020B0506020202020204" pitchFamily="34" charset="0"/>
            </a:endParaRPr>
          </a:p>
        </p:txBody>
      </p:sp>
    </p:spTree>
    <p:extLst>
      <p:ext uri="{BB962C8B-B14F-4D97-AF65-F5344CB8AC3E}">
        <p14:creationId xmlns:p14="http://schemas.microsoft.com/office/powerpoint/2010/main" val="113610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D1A2-479E-3BE4-2E34-E38723F11A5D}"/>
              </a:ext>
            </a:extLst>
          </p:cNvPr>
          <p:cNvSpPr>
            <a:spLocks noGrp="1"/>
          </p:cNvSpPr>
          <p:nvPr>
            <p:ph type="title"/>
          </p:nvPr>
        </p:nvSpPr>
        <p:spPr>
          <a:xfrm>
            <a:off x="689113" y="232377"/>
            <a:ext cx="10946295" cy="906846"/>
          </a:xfrm>
        </p:spPr>
        <p:txBody>
          <a:bodyPr/>
          <a:lstStyle/>
          <a:p>
            <a:r>
              <a:rPr lang="el-GR" b="1" cap="none" dirty="0">
                <a:latin typeface="Arial Nova Cond" panose="020B0506020202020204" pitchFamily="34" charset="0"/>
              </a:rPr>
              <a:t>2. Συνείδηση του να είσαι μέλος</a:t>
            </a:r>
            <a:endParaRPr lang="en-US"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44DA09CD-0347-1726-EA1C-CC0DA6B6FD67}"/>
              </a:ext>
            </a:extLst>
          </p:cNvPr>
          <p:cNvSpPr>
            <a:spLocks noGrp="1"/>
          </p:cNvSpPr>
          <p:nvPr>
            <p:ph idx="1"/>
          </p:nvPr>
        </p:nvSpPr>
        <p:spPr>
          <a:xfrm>
            <a:off x="689113" y="1364974"/>
            <a:ext cx="10721009" cy="4807226"/>
          </a:xfrm>
        </p:spPr>
        <p:txBody>
          <a:bodyPr>
            <a:normAutofit/>
          </a:bodyPr>
          <a:lstStyle/>
          <a:p>
            <a:pPr marL="0" indent="0" algn="just">
              <a:buNone/>
            </a:pPr>
            <a:r>
              <a:rPr lang="el-GR" sz="2800" dirty="0">
                <a:latin typeface="Arial Nova Cond" panose="020B0506020202020204" pitchFamily="34" charset="0"/>
              </a:rPr>
              <a:t>Τα άτομα που αποτελούν μια ομάδα πρέπει να συνειδητοποιούν ότι είναι μέλη της ομάδας. Το στοιχείο αυτό βέβαια, δεν αφορά τον επιβάτη ενός λεωφορείου που τυχαίνει να συνυπάρχει στο συγκεκριμένο χώρο με άλλα άτομα.</a:t>
            </a:r>
            <a:r>
              <a:rPr lang="en-US" sz="2800" dirty="0">
                <a:latin typeface="Arial Nova Cond" panose="020B0506020202020204" pitchFamily="34" charset="0"/>
              </a:rPr>
              <a:t> </a:t>
            </a:r>
            <a:r>
              <a:rPr lang="el-GR" sz="2800" dirty="0">
                <a:latin typeface="Arial Nova Cond" panose="020B0506020202020204" pitchFamily="34" charset="0"/>
              </a:rPr>
              <a:t>Αυτός ο επιβάτης δεν έχει αυτοσυνειδησία ότι ανήκει σε κάποια ομάδα, απλά αισθάνεται ότι χρησιμοποιεί το ίδιο μέσο μεταφοράς με άλλους. Το να είσαι μέλος σε μια ομάδα προϋποθέτει την συνειδητοποίηση του ατόμου ότι ανήκει σε κάποια ομάδα με την οποία έχει μια ψυχική σύνδεση που βασίζεται σε κοινά πιστεύω, συναισθήματα, ενδιαφέροντα και ιδέες. </a:t>
            </a:r>
          </a:p>
          <a:p>
            <a:pPr marL="0" indent="0" algn="just">
              <a:buNone/>
            </a:pPr>
            <a:endParaRPr lang="en-US" sz="2800" dirty="0">
              <a:latin typeface="Arial Nova Cond" panose="020B0506020202020204" pitchFamily="34" charset="0"/>
            </a:endParaRPr>
          </a:p>
        </p:txBody>
      </p:sp>
    </p:spTree>
    <p:extLst>
      <p:ext uri="{BB962C8B-B14F-4D97-AF65-F5344CB8AC3E}">
        <p14:creationId xmlns:p14="http://schemas.microsoft.com/office/powerpoint/2010/main" val="245153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03AE-C1C8-A0CC-8B2C-D1142F3C0FD5}"/>
              </a:ext>
            </a:extLst>
          </p:cNvPr>
          <p:cNvSpPr>
            <a:spLocks noGrp="1"/>
          </p:cNvSpPr>
          <p:nvPr>
            <p:ph type="title"/>
          </p:nvPr>
        </p:nvSpPr>
        <p:spPr>
          <a:xfrm>
            <a:off x="715617" y="484633"/>
            <a:ext cx="10747513" cy="1224898"/>
          </a:xfrm>
        </p:spPr>
        <p:txBody>
          <a:bodyPr>
            <a:normAutofit fontScale="90000"/>
          </a:bodyPr>
          <a:lstStyle/>
          <a:p>
            <a:r>
              <a:rPr lang="el-GR" sz="4800" b="1" cap="none" dirty="0">
                <a:latin typeface="Arial Nova Cond" panose="020B0506020202020204" pitchFamily="34" charset="0"/>
              </a:rPr>
              <a:t>3. Παραδοχή και απόδοση ταυτότητας μέλους από τρίτους</a:t>
            </a:r>
            <a:endParaRPr lang="en-US" sz="4800"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A9E6D9F6-3F1A-8057-5551-65C0719FC50A}"/>
              </a:ext>
            </a:extLst>
          </p:cNvPr>
          <p:cNvSpPr>
            <a:spLocks noGrp="1"/>
          </p:cNvSpPr>
          <p:nvPr>
            <p:ph idx="1"/>
          </p:nvPr>
        </p:nvSpPr>
        <p:spPr>
          <a:xfrm>
            <a:off x="715617" y="1921565"/>
            <a:ext cx="10747513" cy="4250635"/>
          </a:xfrm>
        </p:spPr>
        <p:txBody>
          <a:bodyPr>
            <a:normAutofit/>
          </a:bodyPr>
          <a:lstStyle/>
          <a:p>
            <a:pPr marL="0" indent="0" algn="just">
              <a:buNone/>
            </a:pPr>
            <a:r>
              <a:rPr lang="el-GR" sz="3200" dirty="0">
                <a:latin typeface="Arial Nova Cond" panose="020B0506020202020204" pitchFamily="34" charset="0"/>
              </a:rPr>
              <a:t>Το κριτήριο αυτό αντανακλά την αντίληψη του εξωτερικού κόσμου, ότι τα μέλη της ευρύτερης κοινωνίας αντιλαμβάνονται και αναγνωρίζουν πότε ορισμένα άτομα ανήκουν σε μια συγκεκριμένη ομάδα. Μια ομάδα λοιπόν πρέπει να γίνεται αντιληπτή ως τέτοια και από την ευρύτερη κοινωνία</a:t>
            </a:r>
            <a:endParaRPr lang="en-US" sz="3200" dirty="0">
              <a:latin typeface="Arial Nova Cond" panose="020B0506020202020204" pitchFamily="34" charset="0"/>
            </a:endParaRPr>
          </a:p>
        </p:txBody>
      </p:sp>
    </p:spTree>
    <p:extLst>
      <p:ext uri="{BB962C8B-B14F-4D97-AF65-F5344CB8AC3E}">
        <p14:creationId xmlns:p14="http://schemas.microsoft.com/office/powerpoint/2010/main" val="4047440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50549-B47D-5A4D-679A-91E088706725}"/>
              </a:ext>
            </a:extLst>
          </p:cNvPr>
          <p:cNvSpPr>
            <a:spLocks noGrp="1"/>
          </p:cNvSpPr>
          <p:nvPr>
            <p:ph type="title"/>
          </p:nvPr>
        </p:nvSpPr>
        <p:spPr>
          <a:xfrm>
            <a:off x="622851" y="484633"/>
            <a:ext cx="10999305" cy="867090"/>
          </a:xfrm>
        </p:spPr>
        <p:txBody>
          <a:bodyPr/>
          <a:lstStyle/>
          <a:p>
            <a:r>
              <a:rPr lang="el-GR" b="1" cap="none" dirty="0">
                <a:latin typeface="Arial Nova Cond" panose="020B0506020202020204" pitchFamily="34" charset="0"/>
              </a:rPr>
              <a:t>4. Κοινοί θεσμοί, αξίες και στάσεις</a:t>
            </a:r>
            <a:endParaRPr lang="en-US" b="1" cap="none"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C8C79F00-3F28-CF46-3175-C7559996B483}"/>
              </a:ext>
            </a:extLst>
          </p:cNvPr>
          <p:cNvSpPr>
            <a:spLocks noGrp="1"/>
          </p:cNvSpPr>
          <p:nvPr>
            <p:ph idx="1"/>
          </p:nvPr>
        </p:nvSpPr>
        <p:spPr>
          <a:xfrm>
            <a:off x="622851" y="1577009"/>
            <a:ext cx="10906539" cy="4595191"/>
          </a:xfrm>
        </p:spPr>
        <p:txBody>
          <a:bodyPr>
            <a:normAutofit/>
          </a:bodyPr>
          <a:lstStyle/>
          <a:p>
            <a:pPr marL="0" indent="0" algn="just">
              <a:buNone/>
            </a:pPr>
            <a:r>
              <a:rPr lang="el-GR" sz="2400" dirty="0">
                <a:latin typeface="Arial Nova Cond" panose="020B0506020202020204" pitchFamily="34" charset="0"/>
              </a:rPr>
              <a:t>Το κριτήριο των κοινών αξιών, θεσμών και στάσεων αναφέρεται κυρίως στην οργανωμένη ομάδα, η οποία έχει φτάσει στη φάση της σύμπνοιας και της συνοχής. Ορισμένες ομάδες που συνδέονται με χαλαρούς δεσμούς, όπως πχ. ένα τμήμα φοιτητών, συνήθως δεν κατορθώνουν να αποκτήσουν δεσμούς σύμπνοιας. Επίσης πρέπει να παρατηρήσουμε την ύπαρξη διαφόρων φάσεων στην εξέλιξη της κάθε ομάδας. Οι πρώτες φάσεις χαρακτηρίζονται από διαφωνίες και προσπάθεια προσαρμογής, ενώ αντιθέτως, η τελευταία φάση, εάν η ομάδα προχωρήσει ως εκεί, χαρακτηρίζεται από σύμπνοια και στενή συνοχή. </a:t>
            </a:r>
            <a:endParaRPr lang="en-US" sz="2400" dirty="0">
              <a:latin typeface="Arial Nova Cond" panose="020B0506020202020204" pitchFamily="34" charset="0"/>
            </a:endParaRPr>
          </a:p>
        </p:txBody>
      </p:sp>
    </p:spTree>
    <p:extLst>
      <p:ext uri="{BB962C8B-B14F-4D97-AF65-F5344CB8AC3E}">
        <p14:creationId xmlns:p14="http://schemas.microsoft.com/office/powerpoint/2010/main" val="2368378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1572</TotalTime>
  <Words>3643</Words>
  <Application>Microsoft Office PowerPoint</Application>
  <PresentationFormat>Widescreen</PresentationFormat>
  <Paragraphs>155</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 Nova Cond</vt:lpstr>
      <vt:lpstr>Calibri</vt:lpstr>
      <vt:lpstr>Cambria</vt:lpstr>
      <vt:lpstr>Rockwell</vt:lpstr>
      <vt:lpstr>Rockwell Condensed</vt:lpstr>
      <vt:lpstr>Rockwell Extra Bold</vt:lpstr>
      <vt:lpstr>Wingdings</vt:lpstr>
      <vt:lpstr>Wood Type</vt:lpstr>
      <vt:lpstr>Μεθοδολογία  Κοινωνικής Εργασίας  με Ομάδες</vt:lpstr>
      <vt:lpstr>Ορίζοντας την έννοια της ομάδας</vt:lpstr>
      <vt:lpstr>Αλλά τι ακριβώς εννοούμε με τον όρο «ομάδα»; </vt:lpstr>
      <vt:lpstr>Ο ορισμός της ομάδας</vt:lpstr>
      <vt:lpstr>Τα χαρακτηριστικά της ομάδας </vt:lpstr>
      <vt:lpstr>1. Αλληλεπιδραση -αλληλεξαρτηση</vt:lpstr>
      <vt:lpstr>2. Συνείδηση του να είσαι μέλος</vt:lpstr>
      <vt:lpstr>3. Παραδοχή και απόδοση ταυτότητας μέλους από τρίτους</vt:lpstr>
      <vt:lpstr>4. Κοινοί θεσμοί, αξίες και στάσεις</vt:lpstr>
      <vt:lpstr>5. Σύστημα αλληλεξαρτώμενων ρόλων </vt:lpstr>
      <vt:lpstr>6. Ικανοποίηση αναγκών </vt:lpstr>
      <vt:lpstr>7. Κοινοί στόχοι</vt:lpstr>
      <vt:lpstr>8. Ομοιογενής συμπεριφορά</vt:lpstr>
      <vt:lpstr>9. Ενότητα, σύμπνοια, συνοχή και λειτουργικότητα </vt:lpstr>
      <vt:lpstr>Γιατί οι άνθρωποι δημιουργούν και συμμετέχουν σε ομάδες; (1/3) </vt:lpstr>
      <vt:lpstr>Γιατί οι άνθρωποι δημιουργούν και συμμετέχουν σε ομάδες; (2/3) </vt:lpstr>
      <vt:lpstr>Γιατί οι άνθρωποι δημιουργούν και συμμετέχουν σε ομάδες; (3/3) </vt:lpstr>
      <vt:lpstr>Είδη ομάδων  </vt:lpstr>
      <vt:lpstr>Τα χαρακτηριστικά των διάφορων ειδών ομάδων </vt:lpstr>
      <vt:lpstr>Τα άτομα στις ομάδες: Το ατομικό επίπεδο ανάλυσης </vt:lpstr>
      <vt:lpstr>Το μοντέλο των Μoreland και Levine της ένταξης/συμμετοχής σε μια ομάδα</vt:lpstr>
      <vt:lpstr>Η διεργασία που ένα άτομο γίνεται μέλος σε μια ομάδα: Η κοινωνικοποίηση μέσα στην ομάδα (1/4)</vt:lpstr>
      <vt:lpstr>Είσοδος στην ομάδα και Έναρξη</vt:lpstr>
      <vt:lpstr>Η διεργασία που ένα άτομο γίνεται μέλος σε μια ομάδα: Η κοινωνικοποίηση μέσα στην ομάδα (2/4)</vt:lpstr>
      <vt:lpstr>Η διεργασία που ένα άτομο γίνεται μέλος σε μια ομάδα: Η κοινωνικοποίηση μέσα στην ομάδα (3/4)</vt:lpstr>
      <vt:lpstr>Φεύγοντας από μια ομάδα: απόκλιση και έξοδος</vt:lpstr>
      <vt:lpstr>Η διεργασία που ένα άτομο γίνεται μέλος σε μια ομάδα: Η κοινωνικοποίηση μέσα στην ομάδα (4/4)</vt:lpstr>
      <vt:lpstr>Ανάπτυξη της ομάδας και δομή: Το ομαδικό επίπεδο ανάλυσης</vt:lpstr>
      <vt:lpstr>Τα πέντε στάδια της ανάπτυξης της ομάδας</vt:lpstr>
      <vt:lpstr>Τα πέντε στάδια της ανάπτυξης της ομάδας</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ομάδες</dc:title>
  <dc:creator>ΔΗΜΗΤΡΑ ΓΙΑΝΝΟΥ</dc:creator>
  <cp:lastModifiedBy>Mitsi Giannou</cp:lastModifiedBy>
  <cp:revision>76</cp:revision>
  <dcterms:created xsi:type="dcterms:W3CDTF">2022-10-30T20:59:34Z</dcterms:created>
  <dcterms:modified xsi:type="dcterms:W3CDTF">2023-03-31T08:19:28Z</dcterms:modified>
</cp:coreProperties>
</file>