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87" r:id="rId4"/>
    <p:sldId id="289" r:id="rId5"/>
    <p:sldId id="293" r:id="rId6"/>
    <p:sldId id="288" r:id="rId7"/>
    <p:sldId id="294" r:id="rId8"/>
    <p:sldId id="290" r:id="rId9"/>
    <p:sldId id="279" r:id="rId10"/>
    <p:sldId id="275" r:id="rId11"/>
    <p:sldId id="292" r:id="rId12"/>
    <p:sldId id="291" r:id="rId13"/>
    <p:sldId id="276" r:id="rId14"/>
    <p:sldId id="278" r:id="rId15"/>
    <p:sldId id="277" r:id="rId16"/>
    <p:sldId id="280" r:id="rId17"/>
    <p:sldId id="281" r:id="rId18"/>
    <p:sldId id="282" r:id="rId19"/>
    <p:sldId id="283" r:id="rId20"/>
    <p:sldId id="284" r:id="rId21"/>
    <p:sldId id="285"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CE34-1283-FA57-6AF4-F67407E9C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366499-FE0D-813E-5A53-D2CF31410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07C771-A50B-7E3E-02A8-2EA02ABBC4D6}"/>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5" name="Footer Placeholder 4">
            <a:extLst>
              <a:ext uri="{FF2B5EF4-FFF2-40B4-BE49-F238E27FC236}">
                <a16:creationId xmlns:a16="http://schemas.microsoft.com/office/drawing/2014/main" id="{5CB60720-694A-69C7-2FF9-40CE5628A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D87E7-8613-6808-AD5C-E95E44F1E688}"/>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409275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6718-CAC4-118B-3ADC-5504FAE96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E76255-64C4-533C-D7BE-43DFECF0C8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17416-F41A-020F-F00D-5F1556DA4A4B}"/>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5" name="Footer Placeholder 4">
            <a:extLst>
              <a:ext uri="{FF2B5EF4-FFF2-40B4-BE49-F238E27FC236}">
                <a16:creationId xmlns:a16="http://schemas.microsoft.com/office/drawing/2014/main" id="{FBC8C6CD-A5E1-DEEA-7C72-00B23BB55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55D56-5E17-AAE6-A4DA-7C97D70AE7BC}"/>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424577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209BF-5D9F-A13A-7DB7-584F2E21A6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B5FA95-3D9A-E20C-7140-08A5EEEBB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EB8EA-79A0-AF8A-C7FA-725C235421EF}"/>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5" name="Footer Placeholder 4">
            <a:extLst>
              <a:ext uri="{FF2B5EF4-FFF2-40B4-BE49-F238E27FC236}">
                <a16:creationId xmlns:a16="http://schemas.microsoft.com/office/drawing/2014/main" id="{80C8F20C-7117-F668-C440-BC9BCC491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E806C-5763-A854-2A40-520B07D141EC}"/>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415138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A1AB-EC3C-E2E5-F8F3-FD595A1C5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05BC7-B7F8-CC25-D4DA-170868EA8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7D583-591C-08BC-F4CD-A9F2FDDFB313}"/>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5" name="Footer Placeholder 4">
            <a:extLst>
              <a:ext uri="{FF2B5EF4-FFF2-40B4-BE49-F238E27FC236}">
                <a16:creationId xmlns:a16="http://schemas.microsoft.com/office/drawing/2014/main" id="{3D9C036B-F5CD-9913-66F6-404D82C35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A11A5-4124-6FE7-C054-5B4E733F4108}"/>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372542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3734-DF66-05DD-8B07-5D52939574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A58E65-1381-B666-2D61-3B00D1660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8A5ED4-17C5-98FF-7D37-9F071B963E2B}"/>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5" name="Footer Placeholder 4">
            <a:extLst>
              <a:ext uri="{FF2B5EF4-FFF2-40B4-BE49-F238E27FC236}">
                <a16:creationId xmlns:a16="http://schemas.microsoft.com/office/drawing/2014/main" id="{C8BC6EE4-3D23-659D-C58B-847F69281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D885F-8BFE-013A-06A8-EC57FECBB261}"/>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38970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AA8E-1E94-A878-AD49-CE97B7F1F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DE829-A2AE-37C5-31A1-64AD674CE0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772E23-E2A8-9201-6C62-7DA6F35E0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2BF97C-3596-23FD-03AD-A82EF6B62AE0}"/>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6" name="Footer Placeholder 5">
            <a:extLst>
              <a:ext uri="{FF2B5EF4-FFF2-40B4-BE49-F238E27FC236}">
                <a16:creationId xmlns:a16="http://schemas.microsoft.com/office/drawing/2014/main" id="{072AAEA3-D50B-A704-EB54-AC8F9A78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B17B3-4A95-57BE-23E5-EBA6B0D8F73E}"/>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387702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106D-5449-0C56-09F5-2488B29E4A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64E702-F6EC-3B68-1ADB-70D83F7E5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F2B8F-E415-FD2E-D1A4-3C98B1FDFB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EF94D-466C-3C6D-57B1-E2F87EB01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65BEB-E9D4-7541-D886-6C52F1943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CEF90-7A0D-D3F0-65D4-5DEEFF8F629B}"/>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8" name="Footer Placeholder 7">
            <a:extLst>
              <a:ext uri="{FF2B5EF4-FFF2-40B4-BE49-F238E27FC236}">
                <a16:creationId xmlns:a16="http://schemas.microsoft.com/office/drawing/2014/main" id="{937C6E54-605C-9B36-DEA3-7A8D258A29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6A87C6-DCF5-742C-F49A-E06D0A43DF16}"/>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40174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C0AD-2F0B-6843-DFA2-C383F446FA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902626-159F-68D5-774F-1D7F2A6AE05F}"/>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4" name="Footer Placeholder 3">
            <a:extLst>
              <a:ext uri="{FF2B5EF4-FFF2-40B4-BE49-F238E27FC236}">
                <a16:creationId xmlns:a16="http://schemas.microsoft.com/office/drawing/2014/main" id="{23DEB60B-B2AD-A060-7256-99D04E8804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767951-3E4E-C8A6-C48E-45948F05BBAD}"/>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319608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45B1D-2E5A-7858-3992-1FB4B2E79A4E}"/>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3" name="Footer Placeholder 2">
            <a:extLst>
              <a:ext uri="{FF2B5EF4-FFF2-40B4-BE49-F238E27FC236}">
                <a16:creationId xmlns:a16="http://schemas.microsoft.com/office/drawing/2014/main" id="{6D31D5D9-9389-3AF6-D7C6-9CB72639F2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C78295-9170-1933-2369-4ACCA7B71AFD}"/>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85064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95CC-153F-2DE2-CA3B-AE5E5213E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01AED1-0D21-E992-C2A3-09FD82ECB7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4F289D-BEFF-D198-F30F-4CD4569B5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64616-847A-C52B-5CA2-55A3F10FC383}"/>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6" name="Footer Placeholder 5">
            <a:extLst>
              <a:ext uri="{FF2B5EF4-FFF2-40B4-BE49-F238E27FC236}">
                <a16:creationId xmlns:a16="http://schemas.microsoft.com/office/drawing/2014/main" id="{FCC5870D-C732-610D-00E1-1DF79D9A9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C5F89-D7CB-F2C5-117A-ECBCBE61F082}"/>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286196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5B49-7C3F-0F25-A91D-66FAF1D735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CEACE-AFAB-FC95-12A2-DAC5004D7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7CA9F6-B642-5429-D006-FA910B607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C3D15-2EA3-6F9E-44B2-E3CC93569D54}"/>
              </a:ext>
            </a:extLst>
          </p:cNvPr>
          <p:cNvSpPr>
            <a:spLocks noGrp="1"/>
          </p:cNvSpPr>
          <p:nvPr>
            <p:ph type="dt" sz="half" idx="10"/>
          </p:nvPr>
        </p:nvSpPr>
        <p:spPr/>
        <p:txBody>
          <a:bodyPr/>
          <a:lstStyle/>
          <a:p>
            <a:fld id="{87AB22C4-4BA8-4665-8B8D-0E08F437CC7E}" type="datetimeFigureOut">
              <a:rPr lang="en-US" smtClean="0"/>
              <a:t>31-May-23</a:t>
            </a:fld>
            <a:endParaRPr lang="en-US"/>
          </a:p>
        </p:txBody>
      </p:sp>
      <p:sp>
        <p:nvSpPr>
          <p:cNvPr id="6" name="Footer Placeholder 5">
            <a:extLst>
              <a:ext uri="{FF2B5EF4-FFF2-40B4-BE49-F238E27FC236}">
                <a16:creationId xmlns:a16="http://schemas.microsoft.com/office/drawing/2014/main" id="{0EA1D540-FFD6-87CA-5C1B-C1B4DD514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636A0-C3F4-EDBB-D7E1-FF03C8A16E11}"/>
              </a:ext>
            </a:extLst>
          </p:cNvPr>
          <p:cNvSpPr>
            <a:spLocks noGrp="1"/>
          </p:cNvSpPr>
          <p:nvPr>
            <p:ph type="sldNum" sz="quarter" idx="12"/>
          </p:nvPr>
        </p:nvSpPr>
        <p:spPr/>
        <p:txBody>
          <a:bodyPr/>
          <a:lstStyle/>
          <a:p>
            <a:fld id="{CE4514CC-02ED-4D2E-B54C-032990D64030}" type="slidenum">
              <a:rPr lang="en-US" smtClean="0"/>
              <a:t>‹#›</a:t>
            </a:fld>
            <a:endParaRPr lang="en-US"/>
          </a:p>
        </p:txBody>
      </p:sp>
    </p:spTree>
    <p:extLst>
      <p:ext uri="{BB962C8B-B14F-4D97-AF65-F5344CB8AC3E}">
        <p14:creationId xmlns:p14="http://schemas.microsoft.com/office/powerpoint/2010/main" val="245194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20240-F31E-9C8D-2BC1-F3B2B8E0C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25D35-1B5E-0905-A421-598547692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16AFB-379B-AFDB-7ECE-359C44A3F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B22C4-4BA8-4665-8B8D-0E08F437CC7E}" type="datetimeFigureOut">
              <a:rPr lang="en-US" smtClean="0"/>
              <a:t>31-May-23</a:t>
            </a:fld>
            <a:endParaRPr lang="en-US"/>
          </a:p>
        </p:txBody>
      </p:sp>
      <p:sp>
        <p:nvSpPr>
          <p:cNvPr id="5" name="Footer Placeholder 4">
            <a:extLst>
              <a:ext uri="{FF2B5EF4-FFF2-40B4-BE49-F238E27FC236}">
                <a16:creationId xmlns:a16="http://schemas.microsoft.com/office/drawing/2014/main" id="{BD0A993B-2BC3-2E20-9BDA-B3F27CF0C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332EA2-3AE0-1B2E-53F2-7DBEE112D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514CC-02ED-4D2E-B54C-032990D64030}" type="slidenum">
              <a:rPr lang="en-US" smtClean="0"/>
              <a:t>‹#›</a:t>
            </a:fld>
            <a:endParaRPr lang="en-US"/>
          </a:p>
        </p:txBody>
      </p:sp>
    </p:spTree>
    <p:extLst>
      <p:ext uri="{BB962C8B-B14F-4D97-AF65-F5344CB8AC3E}">
        <p14:creationId xmlns:p14="http://schemas.microsoft.com/office/powerpoint/2010/main" val="427625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dpi.com/1660-4601/16/21/4230/htm"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5F6E0-4BBB-73F7-6FBA-73EAF84F3C88}"/>
              </a:ext>
            </a:extLst>
          </p:cNvPr>
          <p:cNvSpPr>
            <a:spLocks noGrp="1"/>
          </p:cNvSpPr>
          <p:nvPr>
            <p:ph type="ctrTitle"/>
          </p:nvPr>
        </p:nvSpPr>
        <p:spPr>
          <a:xfrm>
            <a:off x="838200" y="438129"/>
            <a:ext cx="10512552" cy="4066540"/>
          </a:xfrm>
        </p:spPr>
        <p:txBody>
          <a:bodyPr anchor="b">
            <a:normAutofit/>
          </a:bodyPr>
          <a:lstStyle/>
          <a:p>
            <a:pPr algn="l"/>
            <a:r>
              <a:rPr lang="el-GR" sz="6600" b="1">
                <a:effectLst>
                  <a:outerShdw blurRad="38100" dist="38100" dir="2700000" algn="tl">
                    <a:srgbClr val="000000">
                      <a:alpha val="43137"/>
                    </a:srgbClr>
                  </a:outerShdw>
                </a:effectLst>
                <a:latin typeface="Arial Nova Cond" panose="020B0506020202020204" pitchFamily="34" charset="0"/>
              </a:rPr>
              <a:t>Μεθοδολογία </a:t>
            </a:r>
            <a:br>
              <a:rPr lang="el-GR" sz="6600" b="1">
                <a:effectLst>
                  <a:outerShdw blurRad="38100" dist="38100" dir="2700000" algn="tl">
                    <a:srgbClr val="000000">
                      <a:alpha val="43137"/>
                    </a:srgbClr>
                  </a:outerShdw>
                </a:effectLst>
                <a:latin typeface="Arial Nova Cond" panose="020B0506020202020204" pitchFamily="34" charset="0"/>
              </a:rPr>
            </a:br>
            <a:r>
              <a:rPr lang="el-GR" sz="6600" b="1">
                <a:effectLst>
                  <a:outerShdw blurRad="38100" dist="38100" dir="2700000" algn="tl">
                    <a:srgbClr val="000000">
                      <a:alpha val="43137"/>
                    </a:srgbClr>
                  </a:outerShdw>
                </a:effectLst>
                <a:latin typeface="Arial Nova Cond" panose="020B0506020202020204" pitchFamily="34" charset="0"/>
              </a:rPr>
              <a:t>Κοινωνικής </a:t>
            </a:r>
            <a:r>
              <a:rPr lang="el-GR" sz="6600" b="1" dirty="0">
                <a:effectLst>
                  <a:outerShdw blurRad="38100" dist="38100" dir="2700000" algn="tl">
                    <a:srgbClr val="000000">
                      <a:alpha val="43137"/>
                    </a:srgbClr>
                  </a:outerShdw>
                </a:effectLst>
                <a:latin typeface="Arial Nova Cond" panose="020B0506020202020204" pitchFamily="34" charset="0"/>
              </a:rPr>
              <a:t>Εργασίας </a:t>
            </a:r>
            <a:br>
              <a:rPr lang="en-US" sz="6600" b="1" dirty="0">
                <a:effectLst>
                  <a:outerShdw blurRad="38100" dist="38100" dir="2700000" algn="tl">
                    <a:srgbClr val="000000">
                      <a:alpha val="43137"/>
                    </a:srgbClr>
                  </a:outerShdw>
                </a:effectLst>
                <a:latin typeface="Arial Nova Cond" panose="020B0506020202020204" pitchFamily="34" charset="0"/>
              </a:rPr>
            </a:br>
            <a:r>
              <a:rPr lang="el-GR" sz="6600" b="1" dirty="0">
                <a:effectLst>
                  <a:outerShdw blurRad="38100" dist="38100" dir="2700000" algn="tl">
                    <a:srgbClr val="000000">
                      <a:alpha val="43137"/>
                    </a:srgbClr>
                  </a:outerShdw>
                </a:effectLst>
                <a:latin typeface="Arial Nova Cond" panose="020B0506020202020204" pitchFamily="34" charset="0"/>
              </a:rPr>
              <a:t>με Ομάδες</a:t>
            </a:r>
            <a:endParaRPr lang="en-US" sz="6600" b="1" dirty="0">
              <a:effectLst>
                <a:outerShdw blurRad="38100" dist="38100" dir="2700000" algn="tl">
                  <a:srgbClr val="000000">
                    <a:alpha val="43137"/>
                  </a:srgbClr>
                </a:outerShdw>
              </a:effectLst>
              <a:latin typeface="Arial Nova Cond" panose="020B0506020202020204" pitchFamily="34" charset="0"/>
            </a:endParaRPr>
          </a:p>
        </p:txBody>
      </p:sp>
      <p:sp>
        <p:nvSpPr>
          <p:cNvPr id="3" name="Subtitle 2">
            <a:extLst>
              <a:ext uri="{FF2B5EF4-FFF2-40B4-BE49-F238E27FC236}">
                <a16:creationId xmlns:a16="http://schemas.microsoft.com/office/drawing/2014/main" id="{6B4EBE89-5F76-DF7D-E7C2-68BB7916CC50}"/>
              </a:ext>
            </a:extLst>
          </p:cNvPr>
          <p:cNvSpPr>
            <a:spLocks noGrp="1"/>
          </p:cNvSpPr>
          <p:nvPr>
            <p:ph type="subTitle" idx="1"/>
          </p:nvPr>
        </p:nvSpPr>
        <p:spPr>
          <a:xfrm>
            <a:off x="838199" y="4983276"/>
            <a:ext cx="10512552" cy="1126680"/>
          </a:xfrm>
        </p:spPr>
        <p:txBody>
          <a:bodyPr>
            <a:normAutofit/>
          </a:bodyPr>
          <a:lstStyle/>
          <a:p>
            <a:pPr algn="l"/>
            <a:r>
              <a:rPr lang="el-GR" b="1" cap="none">
                <a:latin typeface="Arial Nova Cond" panose="020B0506020202020204" pitchFamily="34" charset="0"/>
                <a:cs typeface="Arial" pitchFamily="34" charset="0"/>
              </a:rPr>
              <a:t>Δήμητρα Γιάννου, </a:t>
            </a:r>
            <a:r>
              <a:rPr lang="en-US" b="1" cap="none" err="1">
                <a:latin typeface="Arial Nova Cond" panose="020B0506020202020204" pitchFamily="34" charset="0"/>
                <a:cs typeface="Arial" pitchFamily="34" charset="0"/>
              </a:rPr>
              <a:t>Phd</a:t>
            </a:r>
            <a:r>
              <a:rPr lang="el-GR" b="1" cap="none">
                <a:latin typeface="Arial Nova Cond" panose="020B0506020202020204" pitchFamily="34" charset="0"/>
                <a:cs typeface="Arial" pitchFamily="34" charset="0"/>
              </a:rPr>
              <a:t>, </a:t>
            </a:r>
            <a:r>
              <a:rPr lang="en-US" b="1" cap="none" err="1">
                <a:latin typeface="Arial Nova Cond" panose="020B0506020202020204" pitchFamily="34" charset="0"/>
                <a:cs typeface="Arial" pitchFamily="34" charset="0"/>
              </a:rPr>
              <a:t>Mphil</a:t>
            </a:r>
            <a:r>
              <a:rPr lang="en-US" b="1" cap="none">
                <a:latin typeface="Arial Nova Cond" panose="020B0506020202020204" pitchFamily="34" charset="0"/>
                <a:cs typeface="Arial" pitchFamily="34" charset="0"/>
              </a:rPr>
              <a:t>,</a:t>
            </a:r>
            <a:r>
              <a:rPr lang="el-GR" b="1" cap="none">
                <a:latin typeface="Arial Nova Cond" panose="020B0506020202020204" pitchFamily="34" charset="0"/>
                <a:cs typeface="Arial" pitchFamily="34" charset="0"/>
              </a:rPr>
              <a:t> </a:t>
            </a:r>
            <a:r>
              <a:rPr lang="en-US" b="1" cap="none">
                <a:latin typeface="Arial Nova Cond" panose="020B0506020202020204" pitchFamily="34" charset="0"/>
                <a:cs typeface="Arial" pitchFamily="34" charset="0"/>
              </a:rPr>
              <a:t>BA</a:t>
            </a:r>
          </a:p>
          <a:p>
            <a:pPr algn="l"/>
            <a:r>
              <a:rPr lang="el-GR" b="1" cap="none">
                <a:latin typeface="Arial Nova Cond" panose="020B0506020202020204" pitchFamily="34" charset="0"/>
                <a:cs typeface="Arial" pitchFamily="34" charset="0"/>
              </a:rPr>
              <a:t>Κοινωνική Λειτουργός</a:t>
            </a:r>
            <a:endParaRPr lang="en-US" b="1" cap="none">
              <a:latin typeface="Arial Nova Cond" panose="020B0506020202020204" pitchFamily="34" charset="0"/>
              <a:cs typeface="Arial" pitchFamily="34" charset="0"/>
            </a:endParaRPr>
          </a:p>
          <a:p>
            <a:pPr algn="l"/>
            <a:endParaRPr lang="en-US"/>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8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744E-1325-6A20-6DDD-44992781E392}"/>
              </a:ext>
            </a:extLst>
          </p:cNvPr>
          <p:cNvSpPr>
            <a:spLocks noGrp="1"/>
          </p:cNvSpPr>
          <p:nvPr>
            <p:ph type="title"/>
          </p:nvPr>
        </p:nvSpPr>
        <p:spPr>
          <a:xfrm>
            <a:off x="569843" y="192848"/>
            <a:ext cx="10783957" cy="774562"/>
          </a:xfrm>
        </p:spPr>
        <p:txBody>
          <a:bodyPr>
            <a:noAutofit/>
          </a:bodyPr>
          <a:lstStyle/>
          <a:p>
            <a:pPr algn="ctr"/>
            <a:r>
              <a:rPr lang="el-GR" sz="3200" b="1" dirty="0">
                <a:latin typeface="Arial Nova Cond" panose="020B0506020202020204" pitchFamily="34" charset="0"/>
              </a:rPr>
              <a:t>Η λειτουργία της διαμεσολάβησης και ο ρόλος του/της ΚΛ (1/3)</a:t>
            </a:r>
            <a:endParaRPr lang="en-US" sz="3200" b="1" dirty="0">
              <a:latin typeface="Arial Nova Cond" panose="020B0506020202020204" pitchFamily="34" charset="0"/>
            </a:endParaRPr>
          </a:p>
        </p:txBody>
      </p:sp>
      <p:sp>
        <p:nvSpPr>
          <p:cNvPr id="7" name="Content Placeholder 6">
            <a:extLst>
              <a:ext uri="{FF2B5EF4-FFF2-40B4-BE49-F238E27FC236}">
                <a16:creationId xmlns:a16="http://schemas.microsoft.com/office/drawing/2014/main" id="{3D83391F-D556-FFFD-3389-C32D69D29F05}"/>
              </a:ext>
            </a:extLst>
          </p:cNvPr>
          <p:cNvSpPr>
            <a:spLocks noGrp="1"/>
          </p:cNvSpPr>
          <p:nvPr>
            <p:ph sz="half" idx="1"/>
          </p:nvPr>
        </p:nvSpPr>
        <p:spPr>
          <a:xfrm>
            <a:off x="569843" y="1099930"/>
            <a:ext cx="5728966" cy="5565222"/>
          </a:xfrm>
        </p:spPr>
        <p:txBody>
          <a:bodyPr>
            <a:normAutofit lnSpcReduction="10000"/>
          </a:bodyPr>
          <a:lstStyle/>
          <a:p>
            <a:pPr marL="0" marR="0" indent="0" algn="just">
              <a:lnSpc>
                <a:spcPct val="107000"/>
              </a:lnSpc>
              <a:spcBef>
                <a:spcPts val="0"/>
              </a:spcBef>
              <a:spcAft>
                <a:spcPts val="800"/>
              </a:spcAft>
              <a:buNone/>
            </a:pPr>
            <a:r>
              <a:rPr lang="el-GR" sz="1600" dirty="0">
                <a:latin typeface="Arial Nova Cond" panose="020B0506020202020204" pitchFamily="34" charset="0"/>
                <a:ea typeface="Calibri" panose="020F0502020204030204" pitchFamily="34" charset="0"/>
                <a:cs typeface="Times New Roman" panose="02020603050405020304" pitchFamily="18" charset="0"/>
              </a:rPr>
              <a:t>Ο </a:t>
            </a:r>
            <a:r>
              <a:rPr lang="en-US" sz="1600" dirty="0">
                <a:latin typeface="Arial Nova Cond" panose="020B0506020202020204" pitchFamily="34" charset="0"/>
                <a:ea typeface="Calibri" panose="020F0502020204030204" pitchFamily="34" charset="0"/>
                <a:cs typeface="Times New Roman" panose="02020603050405020304" pitchFamily="18" charset="0"/>
              </a:rPr>
              <a:t>Schwartz </a:t>
            </a:r>
            <a:r>
              <a:rPr lang="el-GR" sz="1600" dirty="0">
                <a:latin typeface="Arial Nova Cond" panose="020B0506020202020204" pitchFamily="34" charset="0"/>
                <a:ea typeface="Calibri" panose="020F0502020204030204" pitchFamily="34" charset="0"/>
                <a:cs typeface="Times New Roman" panose="02020603050405020304" pitchFamily="18" charset="0"/>
              </a:rPr>
              <a:t>υποστήριζε ότι μέσα σε ένα κοινωνικό σύστημα, τα άτομα έχουν μια φυσική ροπή προς την υγεία, την ανάπτυξη και την αίσθηση του </a:t>
            </a:r>
            <a:r>
              <a:rPr lang="el-GR" sz="1600" dirty="0" err="1">
                <a:latin typeface="Arial Nova Cond" panose="020B0506020202020204" pitchFamily="34" charset="0"/>
                <a:ea typeface="Calibri" panose="020F0502020204030204" pitchFamily="34" charset="0"/>
                <a:cs typeface="Times New Roman" panose="02020603050405020304" pitchFamily="18" charset="0"/>
              </a:rPr>
              <a:t>ανήκειν</a:t>
            </a:r>
            <a:r>
              <a:rPr lang="el-GR" sz="1600" dirty="0">
                <a:latin typeface="Arial Nova Cond" panose="020B0506020202020204" pitchFamily="34" charset="0"/>
                <a:ea typeface="Calibri" panose="020F0502020204030204" pitchFamily="34" charset="0"/>
                <a:cs typeface="Times New Roman" panose="02020603050405020304" pitchFamily="18" charset="0"/>
              </a:rPr>
              <a:t> και αντίστοιχα η κοινωνία ως σύνολο έχει μια φυσική ροπή να ενσωματώνει τα μέρη της σε ένα παραγωγικό και δυναμικό σύνολο. Έτσι έβλεπε να υπάρχει μια συμβιωτική σχέση μεταξύ των ατομικών αναγκών και των αναγκών της κοινωνίας: τα άτομα και η ομάδα στην οποία ανήκει χρειάζεται το ένα το άλλο για την δική του ζωή και ανάπτυξη και έτσι κάθε ένα προσπαθεί να φτάσει το άλλο με όλη την δύναμη και δυνατότητες που υπάρχουν σε κάθε δεδομένη στιγμή. </a:t>
            </a:r>
            <a:endParaRPr lang="en-US" sz="1600" dirty="0">
              <a:latin typeface="Arial Nova Cond" panose="020B050602020202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l-GR" sz="1600" dirty="0">
                <a:latin typeface="Arial Nova Cond" panose="020B0506020202020204" pitchFamily="34" charset="0"/>
                <a:ea typeface="Calibri" panose="020F0502020204030204" pitchFamily="34" charset="0"/>
                <a:cs typeface="Times New Roman" panose="02020603050405020304" pitchFamily="18" charset="0"/>
              </a:rPr>
              <a:t>Σε μια ιδιαίτερα πολύπλοκη κοινωνία, η συμβιωτική σχέση είναι σκοτεινή, παρεμποδίζεται, είναι διάχυτη και είναι αδύναμη καθώς οι άνθρωποι αποδυναμώνονται καθώς προσπαθούν να φτάσουν το σύστημα και το σύστημα είναι πολύ αδέξιο για να ενσωματώσει τους ανθρώπους που πρέπει να εξυπηρετήσει. </a:t>
            </a:r>
            <a:endParaRPr lang="en-US" sz="1600" dirty="0">
              <a:latin typeface="Arial Nova Cond" panose="020B050602020202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l-GR" sz="1600" b="1" dirty="0">
                <a:effectLst>
                  <a:outerShdw blurRad="38100" dist="38100" dir="2700000" algn="tl">
                    <a:srgbClr val="000000">
                      <a:alpha val="43137"/>
                    </a:srgbClr>
                  </a:outerShdw>
                </a:effectLst>
                <a:latin typeface="Arial Nova Cond" panose="020B0506020202020204" pitchFamily="34" charset="0"/>
                <a:ea typeface="Calibri" panose="020F0502020204030204" pitchFamily="34" charset="0"/>
                <a:cs typeface="Times New Roman" panose="02020603050405020304" pitchFamily="18" charset="0"/>
              </a:rPr>
              <a:t>Έτσι η κοινωνική εργασία πρέπει να αντιμετωπίσει όλα τα εμπόδια που παρεμβάλλονται μεταξύ των ανθρώπων και των κοινωνικών συστημάτων: «οι ΚΛ δουλεύουν με τα άτομα έτσι ώστε να καταφέρουν να χρησιμοποιήσουν το σύστημα και δουλεύουν με το σύστημα για να μπορεί να προσεγγίσει τους ανθρώπους του. </a:t>
            </a:r>
            <a:endParaRPr lang="en-US" sz="1600" b="1" dirty="0">
              <a:effectLst>
                <a:outerShdw blurRad="38100" dist="38100" dir="2700000" algn="tl">
                  <a:srgbClr val="000000">
                    <a:alpha val="43137"/>
                  </a:srgbClr>
                </a:outerShdw>
              </a:effectLst>
              <a:latin typeface="Arial Nova Cond" panose="020B0506020202020204" pitchFamily="34" charset="0"/>
            </a:endParaRPr>
          </a:p>
        </p:txBody>
      </p:sp>
      <p:pic>
        <p:nvPicPr>
          <p:cNvPr id="9" name="Content Placeholder 8" descr="Diagram&#10;&#10;Description automatically generated">
            <a:extLst>
              <a:ext uri="{FF2B5EF4-FFF2-40B4-BE49-F238E27FC236}">
                <a16:creationId xmlns:a16="http://schemas.microsoft.com/office/drawing/2014/main" id="{847BF904-7FE9-B0A6-A412-57144A0371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8809" y="1099930"/>
            <a:ext cx="5181600" cy="2545140"/>
          </a:xfrm>
        </p:spPr>
      </p:pic>
      <p:sp>
        <p:nvSpPr>
          <p:cNvPr id="10" name="TextBox 9">
            <a:extLst>
              <a:ext uri="{FF2B5EF4-FFF2-40B4-BE49-F238E27FC236}">
                <a16:creationId xmlns:a16="http://schemas.microsoft.com/office/drawing/2014/main" id="{D2E3C179-0841-1298-70DD-5052D61199CF}"/>
              </a:ext>
            </a:extLst>
          </p:cNvPr>
          <p:cNvSpPr txBox="1"/>
          <p:nvPr/>
        </p:nvSpPr>
        <p:spPr>
          <a:xfrm>
            <a:off x="6414868" y="3981157"/>
            <a:ext cx="5065541" cy="1754326"/>
          </a:xfrm>
          <a:prstGeom prst="rect">
            <a:avLst/>
          </a:prstGeom>
          <a:noFill/>
        </p:spPr>
        <p:txBody>
          <a:bodyPr wrap="square" rtlCol="0">
            <a:spAutoFit/>
          </a:bodyPr>
          <a:lstStyle/>
          <a:p>
            <a:pPr algn="just"/>
            <a:r>
              <a:rPr lang="el-GR" i="1" dirty="0">
                <a:latin typeface="Arial Nova Cond" panose="020B0506020202020204" pitchFamily="34" charset="0"/>
              </a:rPr>
              <a:t>Οι σχέσεις ατόμου-περιβάλλοντος μπορεί να περιλαμβάνει μοτίβα «δίνω- παίρνω» ή «δίνω- δίνω» ή «παίρνω- παίρνω» ή ακόμα και μοτίβα αμοιβαίας απόρριψης. Τα μοτίβα αυτά μπορεί να οδηγήσουν σε παθογόνες ανισορροπίες.</a:t>
            </a:r>
          </a:p>
          <a:p>
            <a:pPr algn="just"/>
            <a:r>
              <a:rPr lang="en-US" i="1" dirty="0">
                <a:latin typeface="Arial Nova Cond" panose="020B0506020202020204" pitchFamily="34" charset="0"/>
                <a:hlinkClick r:id="rId3"/>
              </a:rPr>
              <a:t>https://www.mdpi.com/1660-4601/16/21/4230/htm</a:t>
            </a:r>
            <a:r>
              <a:rPr lang="el-GR" i="1" dirty="0">
                <a:latin typeface="Arial Nova Cond" panose="020B0506020202020204" pitchFamily="34" charset="0"/>
              </a:rPr>
              <a:t> </a:t>
            </a:r>
            <a:endParaRPr lang="en-US" i="1" dirty="0">
              <a:latin typeface="Arial Nova Cond" panose="020B0506020202020204" pitchFamily="34" charset="0"/>
            </a:endParaRPr>
          </a:p>
        </p:txBody>
      </p:sp>
    </p:spTree>
    <p:extLst>
      <p:ext uri="{BB962C8B-B14F-4D97-AF65-F5344CB8AC3E}">
        <p14:creationId xmlns:p14="http://schemas.microsoft.com/office/powerpoint/2010/main" val="396417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130E-0BAB-250D-D67D-593D7BD715B8}"/>
              </a:ext>
            </a:extLst>
          </p:cNvPr>
          <p:cNvSpPr>
            <a:spLocks noGrp="1"/>
          </p:cNvSpPr>
          <p:nvPr>
            <p:ph type="title"/>
          </p:nvPr>
        </p:nvSpPr>
        <p:spPr>
          <a:xfrm>
            <a:off x="839788" y="365125"/>
            <a:ext cx="10515600" cy="823913"/>
          </a:xfrm>
        </p:spPr>
        <p:txBody>
          <a:bodyPr>
            <a:noAutofit/>
          </a:bodyPr>
          <a:lstStyle/>
          <a:p>
            <a:r>
              <a:rPr lang="el-GR" sz="3200" b="1" dirty="0">
                <a:latin typeface="Arial Nova Cond" panose="020B0506020202020204" pitchFamily="34" charset="0"/>
              </a:rPr>
              <a:t>Η λειτουργία της διαμεσολάβησης και ο ρόλος του/της ΚΛ (2/3)</a:t>
            </a:r>
            <a:endParaRPr lang="en-US" sz="3200" dirty="0"/>
          </a:p>
        </p:txBody>
      </p:sp>
      <p:sp>
        <p:nvSpPr>
          <p:cNvPr id="5" name="Text Placeholder 4">
            <a:extLst>
              <a:ext uri="{FF2B5EF4-FFF2-40B4-BE49-F238E27FC236}">
                <a16:creationId xmlns:a16="http://schemas.microsoft.com/office/drawing/2014/main" id="{40460322-2338-14A7-A8E5-96249A054F46}"/>
              </a:ext>
            </a:extLst>
          </p:cNvPr>
          <p:cNvSpPr>
            <a:spLocks noGrp="1"/>
          </p:cNvSpPr>
          <p:nvPr>
            <p:ph type="body" idx="1"/>
          </p:nvPr>
        </p:nvSpPr>
        <p:spPr>
          <a:xfrm>
            <a:off x="639281" y="1291188"/>
            <a:ext cx="5358295" cy="555868"/>
          </a:xfrm>
        </p:spPr>
        <p:txBody>
          <a:bodyPr>
            <a:noAutofit/>
          </a:bodyPr>
          <a:lstStyle/>
          <a:p>
            <a:pPr algn="ctr"/>
            <a:r>
              <a:rPr lang="el-GR" sz="1600" dirty="0">
                <a:latin typeface="Arial Nova Cond" panose="020B0506020202020204" pitchFamily="34" charset="0"/>
              </a:rPr>
              <a:t>Εξωτερική διαμεσολάβηση </a:t>
            </a:r>
          </a:p>
          <a:p>
            <a:pPr algn="ctr"/>
            <a:r>
              <a:rPr lang="el-GR" sz="1600" dirty="0">
                <a:latin typeface="Arial Nova Cond" panose="020B0506020202020204" pitchFamily="34" charset="0"/>
              </a:rPr>
              <a:t>(μεταξύ της ομάδας και του περιβάλλοντος που λειτουργεί) </a:t>
            </a:r>
            <a:endParaRPr lang="en-US" sz="1600" dirty="0">
              <a:latin typeface="Arial Nova Cond" panose="020B0506020202020204" pitchFamily="34" charset="0"/>
            </a:endParaRPr>
          </a:p>
        </p:txBody>
      </p:sp>
      <p:sp>
        <p:nvSpPr>
          <p:cNvPr id="6" name="Content Placeholder 5">
            <a:extLst>
              <a:ext uri="{FF2B5EF4-FFF2-40B4-BE49-F238E27FC236}">
                <a16:creationId xmlns:a16="http://schemas.microsoft.com/office/drawing/2014/main" id="{E9E8FCBD-C96D-E1BB-87A8-69CA4FFBE97E}"/>
              </a:ext>
            </a:extLst>
          </p:cNvPr>
          <p:cNvSpPr>
            <a:spLocks noGrp="1"/>
          </p:cNvSpPr>
          <p:nvPr>
            <p:ph sz="half" idx="2"/>
          </p:nvPr>
        </p:nvSpPr>
        <p:spPr>
          <a:xfrm>
            <a:off x="292608" y="1949206"/>
            <a:ext cx="5704968" cy="4637123"/>
          </a:xfrm>
        </p:spPr>
        <p:txBody>
          <a:bodyPr>
            <a:noAutofit/>
          </a:bodyPr>
          <a:lstStyle/>
          <a:p>
            <a:pPr marL="0" indent="0" algn="just">
              <a:lnSpc>
                <a:spcPct val="120000"/>
              </a:lnSpc>
              <a:buNone/>
            </a:pPr>
            <a:r>
              <a:rPr lang="el-GR" sz="1500" dirty="0">
                <a:latin typeface="Arial Nova Cond" panose="020B0506020202020204" pitchFamily="34" charset="0"/>
                <a:ea typeface="Calibri" panose="020F0502020204030204" pitchFamily="34" charset="0"/>
                <a:cs typeface="Times New Roman" panose="02020603050405020304" pitchFamily="18" charset="0"/>
              </a:rPr>
              <a:t>Ο</a:t>
            </a:r>
            <a:r>
              <a:rPr lang="el-GR" sz="1500" dirty="0">
                <a:effectLst/>
                <a:latin typeface="Arial Nova Cond" panose="020B0506020202020204" pitchFamily="34" charset="0"/>
                <a:ea typeface="Calibri" panose="020F0502020204030204" pitchFamily="34" charset="0"/>
                <a:cs typeface="Times New Roman" panose="02020603050405020304" pitchFamily="18" charset="0"/>
              </a:rPr>
              <a:t>ι ΚΛ εκπροσωπούν τις ομάδες και τα μέλη τους, όμως ταυτόχρονα και τις οργανώσεις στις οποίες δουλεύουν. Εάν οι κοινωνικοί λειτουργοί ταυτιστούν αποκλειστικά με τα μέλη της ομάδας τους και αποκοπούν από τις υπηρεσίες που υπηρετούν τότε θα χάσουν την αξιοπιστία και την ικανότητά τους να βοηθήσουν τα μέλη της ομάδας να αποκτήσουν πόρους από το περιβάλλον που λειτουργεί η </a:t>
            </a:r>
            <a:r>
              <a:rPr lang="el-GR" sz="1500" dirty="0">
                <a:latin typeface="Arial Nova Cond" panose="020B0506020202020204" pitchFamily="34" charset="0"/>
                <a:ea typeface="Calibri" panose="020F0502020204030204" pitchFamily="34" charset="0"/>
                <a:cs typeface="Times New Roman" panose="02020603050405020304" pitchFamily="18" charset="0"/>
              </a:rPr>
              <a:t>ομάδα, δηλαδή</a:t>
            </a:r>
            <a:r>
              <a:rPr lang="el-GR" sz="1500" dirty="0">
                <a:effectLst/>
                <a:latin typeface="Arial Nova Cond" panose="020B0506020202020204" pitchFamily="34" charset="0"/>
                <a:ea typeface="Calibri" panose="020F0502020204030204" pitchFamily="34" charset="0"/>
                <a:cs typeface="Times New Roman" panose="02020603050405020304" pitchFamily="18" charset="0"/>
              </a:rPr>
              <a:t> από τις υπηρεσίες/οργανώσεις. Αντίστοιχα, εάν οι κοινωνικοί λειτουργοί ταυτιστούν με τις οργανώσεις τους και «γίνουν» οι οργανώσεις τους, χάνουν την αξιοπιστία τους προς τα μέλη της ομάδας. Το επαγγελματικό καθήκον των ΚΛ είναι να εκπροσωπούν την οργάνωση/υπηρεσία που υπηρετούν χωρίς να γίνουν «η οργάνωση» ή να την απορρίψουν. Οι ΚΛ πρέπει να εστιάζουν στη βελτίωση του ταιριάσματος μεταξύ των αναγκών των μελών και των υπηρεσιών της οργάνωσης. Κάνοντας αυτό «ο/η επαγγελματίας δεν απαιτείται ούτε να αλλάξει το σύστημα, ούτε να αλλάξει τους ανθρώπους, αλλά να αλλάξει τον τρόπο με τον οποίο αντιμετωπίζει ο ένας τον άλλον». </a:t>
            </a:r>
            <a:endParaRPr lang="en-US" sz="1500" dirty="0"/>
          </a:p>
        </p:txBody>
      </p:sp>
      <p:sp>
        <p:nvSpPr>
          <p:cNvPr id="7" name="Text Placeholder 6">
            <a:extLst>
              <a:ext uri="{FF2B5EF4-FFF2-40B4-BE49-F238E27FC236}">
                <a16:creationId xmlns:a16="http://schemas.microsoft.com/office/drawing/2014/main" id="{809FA4EE-BE10-1352-2D4E-93186E75737A}"/>
              </a:ext>
            </a:extLst>
          </p:cNvPr>
          <p:cNvSpPr>
            <a:spLocks noGrp="1"/>
          </p:cNvSpPr>
          <p:nvPr>
            <p:ph type="body" sz="quarter" idx="3"/>
          </p:nvPr>
        </p:nvSpPr>
        <p:spPr>
          <a:xfrm>
            <a:off x="6096000" y="1296553"/>
            <a:ext cx="5183188" cy="581647"/>
          </a:xfrm>
        </p:spPr>
        <p:txBody>
          <a:bodyPr>
            <a:noAutofit/>
          </a:bodyPr>
          <a:lstStyle/>
          <a:p>
            <a:pPr algn="ctr"/>
            <a:r>
              <a:rPr lang="el-GR" sz="1600" dirty="0">
                <a:latin typeface="Arial Nova Cond" panose="020B0506020202020204" pitchFamily="34" charset="0"/>
              </a:rPr>
              <a:t>Εσωτερική διαμεσολάβηση </a:t>
            </a:r>
          </a:p>
          <a:p>
            <a:pPr algn="ctr"/>
            <a:r>
              <a:rPr lang="el-GR" sz="1600" dirty="0">
                <a:latin typeface="Arial Nova Cond" panose="020B0506020202020204" pitchFamily="34" charset="0"/>
              </a:rPr>
              <a:t>(μεταξύ της ομάδας και των μελών της) </a:t>
            </a:r>
            <a:endParaRPr lang="en-US" sz="1600" dirty="0">
              <a:latin typeface="Arial Nova Cond" panose="020B0506020202020204" pitchFamily="34" charset="0"/>
            </a:endParaRPr>
          </a:p>
        </p:txBody>
      </p:sp>
      <p:sp>
        <p:nvSpPr>
          <p:cNvPr id="8" name="Content Placeholder 7">
            <a:extLst>
              <a:ext uri="{FF2B5EF4-FFF2-40B4-BE49-F238E27FC236}">
                <a16:creationId xmlns:a16="http://schemas.microsoft.com/office/drawing/2014/main" id="{4E6263EB-2009-1432-5164-8375DA1FCB43}"/>
              </a:ext>
            </a:extLst>
          </p:cNvPr>
          <p:cNvSpPr>
            <a:spLocks noGrp="1"/>
          </p:cNvSpPr>
          <p:nvPr>
            <p:ph sz="quarter" idx="4"/>
          </p:nvPr>
        </p:nvSpPr>
        <p:spPr>
          <a:xfrm>
            <a:off x="6172200" y="1985715"/>
            <a:ext cx="5808306" cy="4507159"/>
          </a:xfrm>
        </p:spPr>
        <p:txBody>
          <a:bodyPr>
            <a:normAutofit fontScale="25000" lnSpcReduction="20000"/>
          </a:bodyPr>
          <a:lstStyle/>
          <a:p>
            <a:pPr marL="0" indent="0" algn="just">
              <a:lnSpc>
                <a:spcPct val="120000"/>
              </a:lnSpc>
              <a:buNone/>
            </a:pPr>
            <a:r>
              <a:rPr lang="el-GR" sz="5600" dirty="0">
                <a:effectLst/>
                <a:latin typeface="Arial Nova Cond" panose="020B0506020202020204" pitchFamily="34" charset="0"/>
                <a:ea typeface="Calibri" panose="020F0502020204030204" pitchFamily="34" charset="0"/>
                <a:cs typeface="Times New Roman" panose="02020603050405020304" pitchFamily="18" charset="0"/>
              </a:rPr>
              <a:t>Κατά την αντιμετώπιση των περιβαλλοντικών πιέσεων και των εσωτερικών διεργασιών της ομάδας, τα μέλη αντιμετωπίζουν διαπροσωπικές εντάσεις και εμπόδια. Δυσλειτουργικά πρότυπα επικοινωνίας και σχέσεων δημιουργούνται στο σύστημα, εμποδίζοντας τις διαδικασίες αλληλοβοήθειας. Η απόσυρση, ο φραξιονισμός, οι συμμαχίες και ο αποδιοπομπαίος τράγος είναι ενδεικτικά αυτών των δυσλειτουργικών προτύπων . Για να μετριαστούν αυτά τα </a:t>
            </a:r>
            <a:r>
              <a:rPr lang="el-GR" sz="5600" dirty="0" err="1">
                <a:effectLst/>
                <a:latin typeface="Arial Nova Cond" panose="020B0506020202020204" pitchFamily="34" charset="0"/>
                <a:ea typeface="Calibri" panose="020F0502020204030204" pitchFamily="34" charset="0"/>
                <a:cs typeface="Times New Roman" panose="02020603050405020304" pitchFamily="18" charset="0"/>
              </a:rPr>
              <a:t>δυσπροσαρμοστικά</a:t>
            </a:r>
            <a:r>
              <a:rPr lang="el-GR" sz="5600" dirty="0">
                <a:effectLst/>
                <a:latin typeface="Arial Nova Cond" panose="020B0506020202020204" pitchFamily="34" charset="0"/>
                <a:ea typeface="Calibri" panose="020F0502020204030204" pitchFamily="34" charset="0"/>
                <a:cs typeface="Times New Roman" panose="02020603050405020304" pitchFamily="18" charset="0"/>
              </a:rPr>
              <a:t> μοτίβα, ο/η ΚΛ πρέπει να αναγνωρίσει το μοτίβο και να ενθαρρύνει τα μέλη να αλλάξουν τη συμπεριφορά τους. Συνήθως, τα μέλη διστάζουν να αλλάξουν ένα εδραιωμένο και άνετο μοτίβο γιατί τα προστατεύει από το να αντιμετωπίσουν με επώδυνα θέματα που σχετίζονται με τις διαπροσωπικές τους σχέσεις. Ο αποδιοπομπαίος τράγος, για παράδειγμα, μπορεί να απομακρύνει τις δυσκολίες από την ομάδα όμως με έναν τρόπο που θέτει σε δύσκολη θέση το μέλος που έχει τον ρόλο του αποδιοπομπαίου τράγου. Ο/η ΚΛ πρέπει να είναι άμεσος/η και επίμονος/η στην καταπολέμηση των δυσλειτουργικών μοτίβων και να αντιμετωπίζει άνετα τόσο την αποφυγή της συζήτησης των θεμάτων όσο και τις συγκρούσεις. Ο/η ΚΛ συνδέεται με τα αρνητικά συναισθήματα και σκέψεις που υπάρχουν στην ομάδα και μεταδίδει πίστη στις ικανότητες των μελών της ομάδας να αντιμετωπίσουν δύσκολα ζητήματα. Κατά τη διάρκεια αυτών των δύσκολων συζητήσεων, τα μέλη της ομάδας χρειάζονται υποστήριξη και επιβράβευση για την προθυμία τους να αγωνιστούν και να ρισκάρουν.</a:t>
            </a:r>
            <a:endParaRPr lang="en-US" sz="5600" dirty="0">
              <a:effectLst/>
              <a:latin typeface="Arial Nova Cond" panose="020B0506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2642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0D64-BD11-29E5-F557-D8D0C04AFAF3}"/>
              </a:ext>
            </a:extLst>
          </p:cNvPr>
          <p:cNvSpPr>
            <a:spLocks noGrp="1"/>
          </p:cNvSpPr>
          <p:nvPr>
            <p:ph type="title"/>
          </p:nvPr>
        </p:nvSpPr>
        <p:spPr>
          <a:xfrm>
            <a:off x="543339" y="365125"/>
            <a:ext cx="10810461" cy="619613"/>
          </a:xfrm>
        </p:spPr>
        <p:txBody>
          <a:bodyPr>
            <a:noAutofit/>
          </a:bodyPr>
          <a:lstStyle/>
          <a:p>
            <a:r>
              <a:rPr lang="el-GR" sz="3200" b="1" dirty="0">
                <a:latin typeface="Arial Nova Cond" panose="020B0506020202020204" pitchFamily="34" charset="0"/>
              </a:rPr>
              <a:t>Η λειτουργία της διαμεσολάβησης και ο ρόλος του/της ΚΛ (3/3)</a:t>
            </a:r>
            <a:endParaRPr lang="en-US" sz="2800" dirty="0"/>
          </a:p>
        </p:txBody>
      </p:sp>
      <p:sp>
        <p:nvSpPr>
          <p:cNvPr id="5" name="Content Placeholder 4">
            <a:extLst>
              <a:ext uri="{FF2B5EF4-FFF2-40B4-BE49-F238E27FC236}">
                <a16:creationId xmlns:a16="http://schemas.microsoft.com/office/drawing/2014/main" id="{525144C7-17F5-DF47-DAFF-81BEC5507D01}"/>
              </a:ext>
            </a:extLst>
          </p:cNvPr>
          <p:cNvSpPr>
            <a:spLocks noGrp="1"/>
          </p:cNvSpPr>
          <p:nvPr>
            <p:ph idx="1"/>
          </p:nvPr>
        </p:nvSpPr>
        <p:spPr>
          <a:xfrm>
            <a:off x="622851" y="1294228"/>
            <a:ext cx="11105321" cy="5198647"/>
          </a:xfrm>
        </p:spPr>
        <p:txBody>
          <a:bodyPr>
            <a:normAutofit lnSpcReduction="10000"/>
          </a:bodyPr>
          <a:lstStyle/>
          <a:p>
            <a:pPr marL="0" indent="0" algn="just">
              <a:lnSpc>
                <a:spcPct val="110000"/>
              </a:lnSpc>
              <a:buNone/>
            </a:pPr>
            <a:r>
              <a:rPr lang="el-GR" sz="2400" dirty="0">
                <a:effectLst/>
                <a:latin typeface="Arial Nova Cond" panose="020B0506020202020204" pitchFamily="34" charset="0"/>
                <a:ea typeface="Calibri" panose="020F0502020204030204" pitchFamily="34" charset="0"/>
                <a:cs typeface="Times New Roman" panose="02020603050405020304" pitchFamily="18" charset="0"/>
              </a:rPr>
              <a:t>Τα εμπόδια στην αμοιβαία εκπλήρωση ατομικών και κοινωνικών αναγκών δίνουν στην κοινωνική εργασία μια ξεχωριστή επαγγελματική λειτουργία: δηλαδή, </a:t>
            </a:r>
            <a:r>
              <a:rPr lang="el-GR" sz="2400" b="1" i="1" dirty="0">
                <a:effectLst/>
                <a:latin typeface="Arial Nova Cond" panose="020B0506020202020204" pitchFamily="34" charset="0"/>
                <a:ea typeface="Calibri" panose="020F0502020204030204" pitchFamily="34" charset="0"/>
                <a:cs typeface="Times New Roman" panose="02020603050405020304" pitchFamily="18" charset="0"/>
              </a:rPr>
              <a:t>να μεσολαβεί στις συναλλαγές μεταξύ της ομάδας (σαν </a:t>
            </a:r>
            <a:r>
              <a:rPr lang="el-GR" sz="2400" b="1" i="1" dirty="0">
                <a:latin typeface="Arial Nova Cond" panose="020B0506020202020204" pitchFamily="34" charset="0"/>
                <a:ea typeface="Calibri" panose="020F0502020204030204" pitchFamily="34" charset="0"/>
                <a:cs typeface="Times New Roman" panose="02020603050405020304" pitchFamily="18" charset="0"/>
              </a:rPr>
              <a:t>σύνολο) </a:t>
            </a:r>
            <a:r>
              <a:rPr lang="el-GR" sz="2400" b="1" i="1" dirty="0">
                <a:effectLst/>
                <a:latin typeface="Arial Nova Cond" panose="020B0506020202020204" pitchFamily="34" charset="0"/>
                <a:ea typeface="Calibri" panose="020F0502020204030204" pitchFamily="34" charset="0"/>
                <a:cs typeface="Times New Roman" panose="02020603050405020304" pitchFamily="18" charset="0"/>
              </a:rPr>
              <a:t>και των κοινωνικών θεσμών στους οποίους λειτουργεί αλλά και να μεσολαβεί στις σχέσεις μεταξύ των μεμονωμένων μελών και </a:t>
            </a:r>
            <a:r>
              <a:rPr lang="el-GR" sz="2400" b="1" i="1" dirty="0">
                <a:latin typeface="Arial Nova Cond" panose="020B0506020202020204" pitchFamily="34" charset="0"/>
                <a:ea typeface="Calibri" panose="020F0502020204030204" pitchFamily="34" charset="0"/>
                <a:cs typeface="Times New Roman" panose="02020603050405020304" pitchFamily="18" charset="0"/>
              </a:rPr>
              <a:t>την </a:t>
            </a:r>
            <a:r>
              <a:rPr lang="el-GR" sz="2400" b="1" i="1" dirty="0">
                <a:effectLst/>
                <a:latin typeface="Arial Nova Cond" panose="020B0506020202020204" pitchFamily="34" charset="0"/>
                <a:ea typeface="Calibri" panose="020F0502020204030204" pitchFamily="34" charset="0"/>
                <a:cs typeface="Times New Roman" panose="02020603050405020304" pitchFamily="18" charset="0"/>
              </a:rPr>
              <a:t>ομάδα στην οποία λειτουργούν</a:t>
            </a:r>
            <a:r>
              <a:rPr lang="el-GR" sz="2400" dirty="0">
                <a:effectLst/>
                <a:latin typeface="Arial Nova Cond" panose="020B0506020202020204" pitchFamily="34" charset="0"/>
                <a:ea typeface="Calibri" panose="020F0502020204030204" pitchFamily="34" charset="0"/>
                <a:cs typeface="Times New Roman" panose="02020603050405020304" pitchFamily="18" charset="0"/>
              </a:rPr>
              <a:t>. Με άλλα λόγια, οι ομάδες αντιμετωπίζουν δύο κύριες προκλήσεις για την επιβίωσή τους: (1) να αντιμετωπίσουν εξωτερικούς, περιβαλλοντικά προκαλούμενους </a:t>
            </a:r>
            <a:r>
              <a:rPr lang="el-GR" sz="2400" dirty="0" err="1">
                <a:effectLst/>
                <a:latin typeface="Arial Nova Cond" panose="020B0506020202020204" pitchFamily="34" charset="0"/>
                <a:ea typeface="Calibri" panose="020F0502020204030204" pitchFamily="34" charset="0"/>
                <a:cs typeface="Times New Roman" panose="02020603050405020304" pitchFamily="18" charset="0"/>
              </a:rPr>
              <a:t>στρεσογόνους</a:t>
            </a:r>
            <a:r>
              <a:rPr lang="el-GR" sz="2400" dirty="0">
                <a:effectLst/>
                <a:latin typeface="Arial Nova Cond" panose="020B0506020202020204" pitchFamily="34" charset="0"/>
                <a:ea typeface="Calibri" panose="020F0502020204030204" pitchFamily="34" charset="0"/>
                <a:cs typeface="Times New Roman" panose="02020603050405020304" pitchFamily="18" charset="0"/>
              </a:rPr>
              <a:t> παράγοντες και (2) να αντιμετωπίσουν εσωτερικούς, διαπροσωπικά προκαλούμενους </a:t>
            </a:r>
            <a:r>
              <a:rPr lang="el-GR" sz="2400" dirty="0" err="1">
                <a:effectLst/>
                <a:latin typeface="Arial Nova Cond" panose="020B0506020202020204" pitchFamily="34" charset="0"/>
                <a:ea typeface="Calibri" panose="020F0502020204030204" pitchFamily="34" charset="0"/>
                <a:cs typeface="Times New Roman" panose="02020603050405020304" pitchFamily="18" charset="0"/>
              </a:rPr>
              <a:t>στρεσογόνους</a:t>
            </a:r>
            <a:r>
              <a:rPr lang="el-GR" sz="2400" dirty="0">
                <a:effectLst/>
                <a:latin typeface="Arial Nova Cond" panose="020B0506020202020204" pitchFamily="34" charset="0"/>
                <a:ea typeface="Calibri" panose="020F0502020204030204" pitchFamily="34" charset="0"/>
                <a:cs typeface="Times New Roman" panose="02020603050405020304" pitchFamily="18" charset="0"/>
              </a:rPr>
              <a:t> παράγοντες. Κατά συνέπεια, η κύρια λειτουργία του/της ΚΛ είναι να βοηθά μια ομάδα και τα μέλη της να δημιουργήσουν και να διατηρήσουν μια ευνοϊκή αλληλεπίδραση με το περιβάλλον και ένα σύστημα αμοιβαίας βοήθειας μεταξύ των μελών της. Όταν η ομάδα επιτυγχάνει να αντιμετωπίζει αυτή τη διπλή πρόκληση τότε μπορούμε να πούμε ότι η ομάδα βρίσκεται σε προσαρμοστική ισορροπία.</a:t>
            </a:r>
            <a:endParaRPr lang="en-US" sz="2400" dirty="0">
              <a:effectLst/>
              <a:latin typeface="Arial Nova Cond" panose="020B0506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8497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69DC-F647-F20D-B886-338F921C1085}"/>
              </a:ext>
            </a:extLst>
          </p:cNvPr>
          <p:cNvSpPr>
            <a:spLocks noGrp="1"/>
          </p:cNvSpPr>
          <p:nvPr>
            <p:ph type="title"/>
          </p:nvPr>
        </p:nvSpPr>
        <p:spPr>
          <a:xfrm>
            <a:off x="838200" y="365126"/>
            <a:ext cx="10515600" cy="986596"/>
          </a:xfrm>
        </p:spPr>
        <p:txBody>
          <a:bodyPr>
            <a:normAutofit fontScale="90000"/>
          </a:bodyPr>
          <a:lstStyle/>
          <a:p>
            <a:pPr algn="ctr"/>
            <a:r>
              <a:rPr lang="el-GR" b="1" dirty="0">
                <a:latin typeface="Arial Nova Cond" panose="020B0506020202020204" pitchFamily="34" charset="0"/>
              </a:rPr>
              <a:t>Οι 4 αλληλένδετες φάσεις της αλληλοβοήθειας </a:t>
            </a:r>
            <a:endParaRPr lang="en-US"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298C69ED-895B-8BB6-85A0-E760246723D1}"/>
              </a:ext>
            </a:extLst>
          </p:cNvPr>
          <p:cNvSpPr>
            <a:spLocks noGrp="1"/>
          </p:cNvSpPr>
          <p:nvPr>
            <p:ph idx="1"/>
          </p:nvPr>
        </p:nvSpPr>
        <p:spPr>
          <a:xfrm>
            <a:off x="596348" y="1484243"/>
            <a:ext cx="10757452" cy="4692720"/>
          </a:xfrm>
        </p:spPr>
        <p:txBody>
          <a:bodyPr>
            <a:normAutofit fontScale="92500"/>
          </a:bodyPr>
          <a:lstStyle/>
          <a:p>
            <a:pPr marL="514350" indent="-514350" algn="just">
              <a:lnSpc>
                <a:spcPct val="120000"/>
              </a:lnSpc>
              <a:buFont typeface="+mj-lt"/>
              <a:buAutoNum type="arabicPeriod"/>
            </a:pPr>
            <a:r>
              <a:rPr lang="el-GR" b="1" dirty="0">
                <a:latin typeface="Arial Nova Cond" panose="020B0506020202020204" pitchFamily="34" charset="0"/>
              </a:rPr>
              <a:t>Προετοιμασία.  </a:t>
            </a:r>
            <a:r>
              <a:rPr lang="el-GR" dirty="0">
                <a:latin typeface="Arial Nova Cond" panose="020B0506020202020204" pitchFamily="34" charset="0"/>
              </a:rPr>
              <a:t>Στο στάδιο αυτό ο/η ΚΛ προετοιμάζεται για να μπει στην εμπειρία της ομάδας. Ζητάει και εξασφαλίζει τις απαραίτητες εγκρίσεις και υποστήριξη από την οργάνωση ή υπηρεσία που εργάζεται, διατυπώνει τον σκοπό της ομάδας, συνθέτει την ομάδα ή εξετάζει τις συνέπειες που θα είχε η συνεργασία του/της με μια ομάδα που έχει ήδη διαμορφωθεί από εξωτερικό παράγοντα. Επίσης σκέφτεται γύρω από το θέμα του χρόνου, του μεγέθους της ομάδας, του τόπου/χώρου των συναντήσεων, των διαδικασιών/ τρόπων εισαγωγής των μελών και ετοιμάζεται να αντιμετωπίσει τις πρώτες αντιδράσεις των μελών κατά την πρώτη συνάντηση. </a:t>
            </a:r>
            <a:endParaRPr lang="el-GR" b="1" dirty="0">
              <a:latin typeface="Arial Nova Cond" panose="020B0506020202020204" pitchFamily="34" charset="0"/>
            </a:endParaRPr>
          </a:p>
        </p:txBody>
      </p:sp>
    </p:spTree>
    <p:extLst>
      <p:ext uri="{BB962C8B-B14F-4D97-AF65-F5344CB8AC3E}">
        <p14:creationId xmlns:p14="http://schemas.microsoft.com/office/powerpoint/2010/main" val="3378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BBFA-AF22-14D0-168F-38183ED2796A}"/>
              </a:ext>
            </a:extLst>
          </p:cNvPr>
          <p:cNvSpPr>
            <a:spLocks noGrp="1"/>
          </p:cNvSpPr>
          <p:nvPr>
            <p:ph type="title"/>
          </p:nvPr>
        </p:nvSpPr>
        <p:spPr>
          <a:xfrm>
            <a:off x="838200" y="365126"/>
            <a:ext cx="10515600" cy="730028"/>
          </a:xfrm>
        </p:spPr>
        <p:txBody>
          <a:bodyPr>
            <a:normAutofit fontScale="90000"/>
          </a:bodyPr>
          <a:lstStyle/>
          <a:p>
            <a:r>
              <a:rPr lang="el-GR" b="1" dirty="0">
                <a:latin typeface="Arial Nova Cond" panose="020B0506020202020204" pitchFamily="34" charset="0"/>
              </a:rPr>
              <a:t>Οι 4 αλληλένδετες φάσεις της αλληλοβοήθειας </a:t>
            </a:r>
            <a:endParaRPr lang="en-US" dirty="0"/>
          </a:p>
        </p:txBody>
      </p:sp>
      <p:sp>
        <p:nvSpPr>
          <p:cNvPr id="3" name="Content Placeholder 2">
            <a:extLst>
              <a:ext uri="{FF2B5EF4-FFF2-40B4-BE49-F238E27FC236}">
                <a16:creationId xmlns:a16="http://schemas.microsoft.com/office/drawing/2014/main" id="{EF311ED1-81A7-8EB6-EAFA-C52BFEE1FE37}"/>
              </a:ext>
            </a:extLst>
          </p:cNvPr>
          <p:cNvSpPr>
            <a:spLocks noGrp="1"/>
          </p:cNvSpPr>
          <p:nvPr>
            <p:ph idx="1"/>
          </p:nvPr>
        </p:nvSpPr>
        <p:spPr>
          <a:xfrm>
            <a:off x="838200" y="1233377"/>
            <a:ext cx="10515600" cy="4943586"/>
          </a:xfrm>
        </p:spPr>
        <p:txBody>
          <a:bodyPr>
            <a:normAutofit fontScale="92500" lnSpcReduction="20000"/>
          </a:bodyPr>
          <a:lstStyle/>
          <a:p>
            <a:pPr marL="514350" indent="-514350" algn="just">
              <a:lnSpc>
                <a:spcPct val="120000"/>
              </a:lnSpc>
              <a:buFont typeface="+mj-lt"/>
              <a:buAutoNum type="arabicPeriod" startAt="2"/>
            </a:pPr>
            <a:r>
              <a:rPr lang="el-GR" sz="1800" b="1" dirty="0">
                <a:latin typeface="Arial Nova Cond" panose="020B0506020202020204" pitchFamily="34" charset="0"/>
              </a:rPr>
              <a:t>Συμβόλαιο – κοινή συμφωνία. </a:t>
            </a:r>
            <a:r>
              <a:rPr lang="el-GR" sz="1800" dirty="0">
                <a:latin typeface="Arial Nova Cond" panose="020B0506020202020204" pitchFamily="34" charset="0"/>
              </a:rPr>
              <a:t>Στο στάδιο αυτό ο/η ΚΛ βοηθάει τα μέλη της ομάδας να εστιάσουν σε έναν κοινό σκοπό ή σε ένα κοινό ενδιαφέρον. Ο στόχος εδώ είναι να φτάσουν τα μέλη σε μια κοινή συμφωνία όσον αφορά τον σκοπό της δράσης τους – πάνω σε τι θα δουλέψουν από κοινού και με ποιον τρόπο- με ποιο σχέδιο. Το έργο του/της επαγγελματία εδώ είναι να βοηθήσει την ομάδα να αναπτύξει μια ξεκάθαρη κοινή συμφωνία όσον αφορά τον στόχο της ομάδας και τις παρεπόμενες ευθύνες για το κάθε μέλος. Σύμφωνα με τον </a:t>
            </a:r>
            <a:r>
              <a:rPr lang="en-US" sz="1800" dirty="0">
                <a:latin typeface="Arial Nova Cond" panose="020B0506020202020204" pitchFamily="34" charset="0"/>
              </a:rPr>
              <a:t>Schwartz (1971)</a:t>
            </a:r>
            <a:r>
              <a:rPr lang="el-GR" sz="1800" dirty="0">
                <a:latin typeface="Arial Nova Cond" panose="020B0506020202020204" pitchFamily="34" charset="0"/>
              </a:rPr>
              <a:t>, «Η φάση του συμβολαίου αντανακλά ανοιχτά δύο διακυβέυματα , το ένα είναι ότι προσφέρει το πλαίσιο αναφοράς για το έργο που είναι να γίνει, και δεύτερον, αφού υπάρχει αυτό το πλαίσιο αναφοράς είναι εφικτό στο μέλλον να γίνεται κατανοητό από τα μέλη της ομάδας πότε το έργο της ομάδας βρίσκεται σε εξέλιξη, πότε υπάρχει μια στασιμότητα ή υπεκφυγή για δράση, και πότε είναι ολοκληρωμένο. Τα μέλη χρειάζονται να ξέρουν ξεκάθαρα τον σκοπό της ομάδας έτσι ώστε να μπορούν να αξιολογούν το έργο της ομάδας και την καταλληλότητα των επιλογών της για δράση. Τα ενήμερα μέλη είναι λιγότερο πιθανό να φοβούνται κρυφές ατζέντες και είναι πολύ περισσότερο πιθανόν να αναλαμβάνουν ευθύνη για δράση και πρωτοβουλίες παρά τα μέλη που δεν είναι επαρκώς ενημερωμένα. Ο/η ΚΛ επίσης θα πρέπει να ενθαρρύνει τα μέλη να εκφράζουν την γνώμη τους και να αντιδρούν όσον αφορά τις παρεχόμενες υπηρεσίες της ομάδας. Είναι πολύ πιθανόν να υπάρχουν διαφορετικές γνώμες και αντιλήψεις γύρω από τον φορέα/οργάνωση, τον/την επαγγελματία και τα μέλη της ομάδας. Το να λαμβάνεις υπόψιν τον τρόπο που τα ίδια τα μέλη αντιλαμβάνονται και τις απόψεις τους γύρω από τα θέματα που αφορούν τις ζωές τους είναι κάτι που ενθαρρύνει τις συμπεριφορές αλληλοϋποστήριξης και μειώνει τις συμπεριφορές αποκλεισμού. </a:t>
            </a:r>
          </a:p>
        </p:txBody>
      </p:sp>
    </p:spTree>
    <p:extLst>
      <p:ext uri="{BB962C8B-B14F-4D97-AF65-F5344CB8AC3E}">
        <p14:creationId xmlns:p14="http://schemas.microsoft.com/office/powerpoint/2010/main" val="340793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0C55-F17E-0F2D-2B8E-A43FC5F35131}"/>
              </a:ext>
            </a:extLst>
          </p:cNvPr>
          <p:cNvSpPr>
            <a:spLocks noGrp="1"/>
          </p:cNvSpPr>
          <p:nvPr>
            <p:ph type="title"/>
          </p:nvPr>
        </p:nvSpPr>
        <p:spPr>
          <a:xfrm>
            <a:off x="357809" y="365125"/>
            <a:ext cx="10995991" cy="867327"/>
          </a:xfrm>
        </p:spPr>
        <p:txBody>
          <a:bodyPr>
            <a:normAutofit fontScale="90000"/>
          </a:bodyPr>
          <a:lstStyle/>
          <a:p>
            <a:pPr algn="ctr"/>
            <a:r>
              <a:rPr lang="el-GR" b="1" dirty="0">
                <a:latin typeface="Arial Nova Cond" panose="020B0506020202020204" pitchFamily="34" charset="0"/>
              </a:rPr>
              <a:t>Οι 4 αλληλένδετες φάσεις της αλληλοβοήθειας </a:t>
            </a:r>
            <a:endParaRPr lang="en-US" dirty="0"/>
          </a:p>
        </p:txBody>
      </p:sp>
      <p:sp>
        <p:nvSpPr>
          <p:cNvPr id="3" name="Content Placeholder 2">
            <a:extLst>
              <a:ext uri="{FF2B5EF4-FFF2-40B4-BE49-F238E27FC236}">
                <a16:creationId xmlns:a16="http://schemas.microsoft.com/office/drawing/2014/main" id="{F1161BD6-5D68-FD49-3EC0-8D7506160CA8}"/>
              </a:ext>
            </a:extLst>
          </p:cNvPr>
          <p:cNvSpPr>
            <a:spLocks noGrp="1"/>
          </p:cNvSpPr>
          <p:nvPr>
            <p:ph idx="1"/>
          </p:nvPr>
        </p:nvSpPr>
        <p:spPr>
          <a:xfrm>
            <a:off x="609599" y="1338470"/>
            <a:ext cx="10866783" cy="5154405"/>
          </a:xfrm>
        </p:spPr>
        <p:txBody>
          <a:bodyPr>
            <a:normAutofit fontScale="85000" lnSpcReduction="10000"/>
          </a:bodyPr>
          <a:lstStyle/>
          <a:p>
            <a:pPr marL="514350" indent="-514350" algn="just">
              <a:lnSpc>
                <a:spcPct val="120000"/>
              </a:lnSpc>
              <a:buFont typeface="+mj-lt"/>
              <a:buAutoNum type="arabicPeriod" startAt="3"/>
            </a:pPr>
            <a:r>
              <a:rPr lang="el-GR" sz="2400" b="1" dirty="0">
                <a:latin typeface="Arial Nova Cond" panose="020B0506020202020204" pitchFamily="34" charset="0"/>
              </a:rPr>
              <a:t>Δράση. </a:t>
            </a:r>
            <a:r>
              <a:rPr lang="el-GR" sz="2400" dirty="0">
                <a:latin typeface="Arial Nova Cond" panose="020B0506020202020204" pitchFamily="34" charset="0"/>
              </a:rPr>
              <a:t>Στο στάδιο αυτό τα μέλη δουλεύουν πάνω στους στόχους που έχει βάλει η ομάδα και αντιμετωπίζουν τα όποια εμπόδια έχουν εμφανιστεί και παρεμποδίζουν τις διεργασίες της αλληλοβοήθειας. Ο/η ΚΛ </a:t>
            </a:r>
            <a:r>
              <a:rPr lang="el-GR" sz="2400" dirty="0" err="1">
                <a:latin typeface="Arial Nova Cond" panose="020B0506020202020204" pitchFamily="34" charset="0"/>
              </a:rPr>
              <a:t>σ’αυτή</a:t>
            </a:r>
            <a:r>
              <a:rPr lang="el-GR" sz="2400" dirty="0">
                <a:latin typeface="Arial Nova Cond" panose="020B0506020202020204" pitchFamily="34" charset="0"/>
              </a:rPr>
              <a:t> τη φάση έχει τέσσερις στόχους</a:t>
            </a:r>
            <a:r>
              <a:rPr lang="en-US" sz="2400" dirty="0">
                <a:latin typeface="Arial Nova Cond" panose="020B0506020202020204" pitchFamily="34" charset="0"/>
              </a:rPr>
              <a:t>: </a:t>
            </a:r>
            <a:r>
              <a:rPr lang="el-GR" sz="2400" dirty="0">
                <a:latin typeface="Arial Nova Cond" panose="020B0506020202020204" pitchFamily="34" charset="0"/>
              </a:rPr>
              <a:t>α) μέσα από την διαπραγμάτευση να βρει το κοινό έδαφος μεταξύ των απαιτήσεων των μελών της ομάδας με αυτές τις απαιτήσεις που έχουν τα συστήματα με τα οποία διαπραγματεύονται, β) να εντοπίσει και να αντιμετωπίσει τα εμπόδια που προκύπτουν κατά τη διάρκεια της όποιας δράσης, γ) να συμβάλει με ιδέες, δεδομένα και αξίες από την δική του κοσμοθεωρία και σύστημα αξιών όταν θεωρεί ότι αυτό θα βοηθήσει τα μέλη να αντιμετωπίσουν τα προβλήματα τους, δ) να ορίσει τις απαιτήσεις και τα όρια που το σύστημα «εξυπηρετούμενου/ης- ΚΛ» θέτει.</a:t>
            </a:r>
            <a:endParaRPr lang="el-GR" sz="2400" b="1" dirty="0">
              <a:latin typeface="Arial Nova Cond" panose="020B0506020202020204" pitchFamily="34" charset="0"/>
            </a:endParaRPr>
          </a:p>
          <a:p>
            <a:pPr marL="514350" indent="-514350" algn="just">
              <a:lnSpc>
                <a:spcPct val="120000"/>
              </a:lnSpc>
              <a:buFont typeface="+mj-lt"/>
              <a:buAutoNum type="arabicPeriod" startAt="3"/>
            </a:pPr>
            <a:r>
              <a:rPr lang="el-GR" sz="2400" b="1" dirty="0">
                <a:latin typeface="Arial Nova Cond" panose="020B0506020202020204" pitchFamily="34" charset="0"/>
              </a:rPr>
              <a:t>Τερματισμός. </a:t>
            </a:r>
            <a:r>
              <a:rPr lang="el-GR" sz="2400" dirty="0">
                <a:latin typeface="Arial Nova Cond" panose="020B0506020202020204" pitchFamily="34" charset="0"/>
              </a:rPr>
              <a:t>Στο στάδιο αυτό διαλύεται η ομάδα ή τελειώνει ή φεύγει ο/η ΚΛ. Πρόκειται για μια διεργασία που περιλαμβάνει το να αντιμετωπιστούν τα όποια συναισθήματα αναδύονται στα μέλη της ομάδας από τον τερματισμό της ομάδας, την επεξεργασία των διάφορων σταδίων του τερματισμού όπως ο σχεδιασμός για το μέλλον, η ανασκόπηση και η αξιολόγηση των εμπειριών της ομάδας. </a:t>
            </a:r>
            <a:endParaRPr lang="en-US" sz="2400" dirty="0"/>
          </a:p>
        </p:txBody>
      </p:sp>
    </p:spTree>
    <p:extLst>
      <p:ext uri="{BB962C8B-B14F-4D97-AF65-F5344CB8AC3E}">
        <p14:creationId xmlns:p14="http://schemas.microsoft.com/office/powerpoint/2010/main" val="48068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ADA9-2C65-A090-E9C8-5C75EB927FE4}"/>
              </a:ext>
            </a:extLst>
          </p:cNvPr>
          <p:cNvSpPr>
            <a:spLocks noGrp="1"/>
          </p:cNvSpPr>
          <p:nvPr>
            <p:ph type="title"/>
          </p:nvPr>
        </p:nvSpPr>
        <p:spPr>
          <a:xfrm>
            <a:off x="685101" y="314121"/>
            <a:ext cx="10821798" cy="733832"/>
          </a:xfrm>
        </p:spPr>
        <p:txBody>
          <a:bodyPr>
            <a:noAutofit/>
          </a:bodyPr>
          <a:lstStyle/>
          <a:p>
            <a:pPr algn="ctr"/>
            <a:r>
              <a:rPr lang="el-GR" sz="2800" b="1" dirty="0">
                <a:latin typeface="Arial Nova Cond" panose="020B0506020202020204" pitchFamily="34" charset="0"/>
              </a:rPr>
              <a:t>Τα οφέλη του μοντέλου αλληλοβοήθειας στα μέλη της ομάδας (1/2) </a:t>
            </a:r>
            <a:endParaRPr lang="en-US" sz="2800"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135A1483-9F6D-B9F5-25EC-DC9E554C61E5}"/>
              </a:ext>
            </a:extLst>
          </p:cNvPr>
          <p:cNvSpPr>
            <a:spLocks noGrp="1"/>
          </p:cNvSpPr>
          <p:nvPr>
            <p:ph idx="1"/>
          </p:nvPr>
        </p:nvSpPr>
        <p:spPr>
          <a:xfrm>
            <a:off x="604007" y="1047952"/>
            <a:ext cx="11055989" cy="5419959"/>
          </a:xfrm>
        </p:spPr>
        <p:txBody>
          <a:bodyPr>
            <a:normAutofit lnSpcReduction="10000"/>
          </a:bodyPr>
          <a:lstStyle/>
          <a:p>
            <a:pPr algn="just">
              <a:lnSpc>
                <a:spcPct val="120000"/>
              </a:lnSpc>
            </a:pPr>
            <a:r>
              <a:rPr lang="el-GR" sz="1600" b="1" dirty="0">
                <a:latin typeface="Arial Nova Cond" panose="020B0506020202020204" pitchFamily="34" charset="0"/>
              </a:rPr>
              <a:t>Ανοιχτές συζητήσεις πάνω σε δύσκολα θέματα και ταμπού. </a:t>
            </a:r>
            <a:r>
              <a:rPr lang="el-GR" sz="1600" dirty="0">
                <a:latin typeface="Arial Nova Cond" panose="020B0506020202020204" pitchFamily="34" charset="0"/>
              </a:rPr>
              <a:t>Μόλις τα μέλη αποκτήσουν μια αίσθηση κοινού σκοπού θα αρχίσουν να μοιράζονται τις κοινές εμπειρίες και ανησυχίες τους. Στην αρχή τα μέλη θα παρουσιάσουν στην ομάδα θέματα για τα οποία αισθάνονται ασφαλή και νιώθουν άνετα για να τα μοιραστούν με τους άλλους. Καθώς όμως αισθάνονται την αξιοπιστία και την αυθεντικότητα των μελών της ομάδας αλλά και του/της ΚΛ και μέσα από μια –άλλες φορές ανοιχτή και άλλες φορές καλυμμένη- διαδικασία δοκιμής, τα μέλη της ομάδας αρχίζουν να αναπτύσσουν δεσμούς και συμμαχίες ανάμεσα τους. Όταν τα μέλη βιώνουν συλλογική στήριξη μέσα στην ομάδα και ανακούφιση, τότε αναπτύσσουν ολοένα και μεγαλύτερη επιθυμία να ρισκάρουν στο να ανοιχτούν σε βαθύτερα προσωπικά ζητήματα και θέματα ταμπού που δύσκολα συζητιούνται ανοιχτά. </a:t>
            </a:r>
          </a:p>
          <a:p>
            <a:pPr algn="just">
              <a:lnSpc>
                <a:spcPct val="120000"/>
              </a:lnSpc>
            </a:pPr>
            <a:r>
              <a:rPr lang="el-GR" sz="1600" b="1" dirty="0">
                <a:latin typeface="Arial Nova Cond" panose="020B0506020202020204" pitchFamily="34" charset="0"/>
              </a:rPr>
              <a:t>Αίσθηση ότι δεν είμαι «μόνος/η» ή/και «ο/η μόνος/η» με την συγκεκριμένη εμπειρία. </a:t>
            </a:r>
            <a:r>
              <a:rPr lang="el-GR" sz="1600" dirty="0">
                <a:latin typeface="Arial Nova Cond" panose="020B0506020202020204" pitchFamily="34" charset="0"/>
              </a:rPr>
              <a:t>Τα μέλη της ομάδας όταν ακούν τις εμπειρίες των άλλων ανακουφίζονται αφού αρχίζουν να βιώνουν τις εμπειρίες τους ως λιγότερο ξεχωριστές και αποκλίνουσες. Από αυτό το μοίρασμα εμπειριών τα μέλη αισθάνονται λιγότερο απομονωμένα, στιγματισμένα και </a:t>
            </a:r>
            <a:r>
              <a:rPr lang="el-GR" sz="1600" dirty="0" err="1">
                <a:latin typeface="Arial Nova Cond" panose="020B0506020202020204" pitchFamily="34" charset="0"/>
              </a:rPr>
              <a:t>παθολογικοποιημένα</a:t>
            </a:r>
            <a:r>
              <a:rPr lang="el-GR" sz="1600" dirty="0">
                <a:latin typeface="Arial Nova Cond" panose="020B0506020202020204" pitchFamily="34" charset="0"/>
              </a:rPr>
              <a:t>. </a:t>
            </a:r>
            <a:r>
              <a:rPr lang="el-GR" sz="1600" dirty="0">
                <a:latin typeface="Arial Nova Cond" panose="020B0506020202020204" pitchFamily="34" charset="0"/>
                <a:ea typeface="Calibri" panose="020F0502020204030204" pitchFamily="34" charset="0"/>
                <a:cs typeface="Sabon-Roman"/>
              </a:rPr>
              <a:t>Ακούγοντας ο ένας τον άλλον βιώνουν την εμπειρία του «όλοι είμαστε στην ίδια βάρκα». Ανακαλύπτουν ότι δεν είναι μόνοι τους </a:t>
            </a:r>
            <a:r>
              <a:rPr lang="el-GR" sz="1600" dirty="0" err="1">
                <a:latin typeface="Arial Nova Cond" panose="020B0506020202020204" pitchFamily="34" charset="0"/>
                <a:ea typeface="Calibri" panose="020F0502020204030204" pitchFamily="34" charset="0"/>
                <a:cs typeface="Sabon-Roman"/>
              </a:rPr>
              <a:t>σ’αυτό</a:t>
            </a:r>
            <a:r>
              <a:rPr lang="el-GR" sz="1600" dirty="0">
                <a:latin typeface="Arial Nova Cond" panose="020B0506020202020204" pitchFamily="34" charset="0"/>
                <a:ea typeface="Calibri" panose="020F0502020204030204" pitchFamily="34" charset="0"/>
                <a:cs typeface="Sabon-Roman"/>
              </a:rPr>
              <a:t> που βιώνουν, ότι υπάρχουν και άλλοι που αντιδρούν με τον ίδιο τρόπο και με τους ίδιους μηχανισμούς επιβίωσης. Αυτή η συνειδητοποίηση έχει μια θεραπευτική αξία αφού μειώνει τις ενοχές που συνήθως έχουν οι άνθρωποι πάνω σε «κακές σκέψεις» που κάνουν ή «κακά συναισθήματα» που έχουν και έτσι ο αυτοκαταστροφικός φαύλος κύκλος να σπάσει καθώς τα μέλη ανακαλύπτουν ότι αυτά που σκέφτονται και νιώθουν είναι φυσιολογικά και συνηθισμένα ανάμεσα </a:t>
            </a:r>
            <a:r>
              <a:rPr lang="el-GR" sz="1600" dirty="0" err="1">
                <a:latin typeface="Arial Nova Cond" panose="020B0506020202020204" pitchFamily="34" charset="0"/>
                <a:ea typeface="Calibri" panose="020F0502020204030204" pitchFamily="34" charset="0"/>
                <a:cs typeface="Sabon-Roman"/>
              </a:rPr>
              <a:t>σ’αυτούς</a:t>
            </a:r>
            <a:r>
              <a:rPr lang="el-GR" sz="1600" dirty="0">
                <a:latin typeface="Arial Nova Cond" panose="020B0506020202020204" pitchFamily="34" charset="0"/>
                <a:ea typeface="Calibri" panose="020F0502020204030204" pitchFamily="34" charset="0"/>
                <a:cs typeface="Sabon-Roman"/>
              </a:rPr>
              <a:t> που έχουν τις ίδιες εμπειρίες. </a:t>
            </a:r>
            <a:r>
              <a:rPr lang="el-GR" sz="1600" dirty="0">
                <a:latin typeface="Arial Nova Cond" panose="020B0506020202020204" pitchFamily="34" charset="0"/>
              </a:rPr>
              <a:t>Μέσα από αυτήν την διαδικασία τα μέλη μαθαίνουν να μοιράζονται και να προσεγγίζει ο ένας τον άλλον. Αποκτούν την εμπειρία της συλλογικής βοήθειας αφού όλα τα μέλη επενδύουν και συμμετέχουν στην διαδικασία βοήθειας αντί να αναλαμβάνει τον ρόλο του «βοηθού» αποκλειστικά ο/η ΚΛ. </a:t>
            </a:r>
          </a:p>
        </p:txBody>
      </p:sp>
    </p:spTree>
    <p:extLst>
      <p:ext uri="{BB962C8B-B14F-4D97-AF65-F5344CB8AC3E}">
        <p14:creationId xmlns:p14="http://schemas.microsoft.com/office/powerpoint/2010/main" val="20605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8E3BDA-B4D3-F1E0-D5F7-A31113D41FA3}"/>
              </a:ext>
            </a:extLst>
          </p:cNvPr>
          <p:cNvSpPr>
            <a:spLocks noGrp="1"/>
          </p:cNvSpPr>
          <p:nvPr>
            <p:ph type="title"/>
          </p:nvPr>
        </p:nvSpPr>
        <p:spPr>
          <a:xfrm>
            <a:off x="838200" y="365125"/>
            <a:ext cx="10515600" cy="700277"/>
          </a:xfrm>
        </p:spPr>
        <p:txBody>
          <a:bodyPr>
            <a:normAutofit/>
          </a:bodyPr>
          <a:lstStyle/>
          <a:p>
            <a:r>
              <a:rPr lang="el-GR" sz="2800" b="1" dirty="0">
                <a:latin typeface="Arial Nova Cond" panose="020B0506020202020204" pitchFamily="34" charset="0"/>
              </a:rPr>
              <a:t>Τα οφέλη του μοντέλου αλληλοβοήθειας στα μέλη της ομάδας (2/2) </a:t>
            </a:r>
            <a:endParaRPr lang="el-GR" sz="2800" dirty="0"/>
          </a:p>
        </p:txBody>
      </p:sp>
      <p:sp>
        <p:nvSpPr>
          <p:cNvPr id="3" name="Θέση περιεχομένου 2">
            <a:extLst>
              <a:ext uri="{FF2B5EF4-FFF2-40B4-BE49-F238E27FC236}">
                <a16:creationId xmlns:a16="http://schemas.microsoft.com/office/drawing/2014/main" id="{CD45831E-A2EC-1AED-EA11-AAF7CBEAAB9A}"/>
              </a:ext>
            </a:extLst>
          </p:cNvPr>
          <p:cNvSpPr>
            <a:spLocks noGrp="1"/>
          </p:cNvSpPr>
          <p:nvPr>
            <p:ph idx="1"/>
          </p:nvPr>
        </p:nvSpPr>
        <p:spPr>
          <a:xfrm>
            <a:off x="838200" y="1065402"/>
            <a:ext cx="10515600" cy="5111561"/>
          </a:xfrm>
        </p:spPr>
        <p:txBody>
          <a:bodyPr>
            <a:normAutofit lnSpcReduction="10000"/>
          </a:bodyPr>
          <a:lstStyle/>
          <a:p>
            <a:pPr algn="just">
              <a:lnSpc>
                <a:spcPct val="110000"/>
              </a:lnSpc>
            </a:pPr>
            <a:r>
              <a:rPr lang="el-GR" sz="1800" b="1" dirty="0">
                <a:effectLst/>
                <a:latin typeface="Arial Nova Cond" panose="020B0506020202020204" pitchFamily="34" charset="0"/>
                <a:ea typeface="Calibri" panose="020F0502020204030204" pitchFamily="34" charset="0"/>
                <a:cs typeface="Times New Roman" panose="02020603050405020304" pitchFamily="18" charset="0"/>
              </a:rPr>
              <a:t>Η πολιτικοποίηση της εμπειρίας του ατόμου. </a:t>
            </a:r>
            <a:r>
              <a:rPr lang="el-GR" sz="1800" dirty="0">
                <a:effectLst/>
                <a:latin typeface="Arial Nova Cond" panose="020B0506020202020204" pitchFamily="34" charset="0"/>
                <a:ea typeface="Calibri" panose="020F0502020204030204" pitchFamily="34" charset="0"/>
                <a:cs typeface="Times New Roman" panose="02020603050405020304" pitchFamily="18" charset="0"/>
              </a:rPr>
              <a:t>Όταν τα μέλη της ομάδας αρχίζουν και συνειδητοποιούν ότι όλοι είναι «στην ίδια βάρκα» αρχίζουν και πολιτικοποιούν τις εμπειρίες τους ,δηλαδή αρχίζουν να κατανοούν τους εξωτερικούς παράγοντες που διαμορφώνουν τις εμπειρίες και καταστάσεις που ως άτομα βιώνουν. Αυτό είναι ιδιαίτερα σημαντικό γιατί συχνά οι ευάλωτες κοινωνικές ομάδες εσωτερικεύουν το κοινωνικό στίγμα και τα κοινωνικά εμπόδια τα βιώνουν ως ατομικές- προσωπικές ανεπάρκειες. </a:t>
            </a:r>
          </a:p>
          <a:p>
            <a:pPr algn="just">
              <a:lnSpc>
                <a:spcPct val="100000"/>
              </a:lnSpc>
            </a:pPr>
            <a:r>
              <a:rPr lang="el-GR" sz="1800" b="1" dirty="0">
                <a:effectLst/>
                <a:latin typeface="Arial Nova Cond" panose="020B0506020202020204" pitchFamily="34" charset="0"/>
                <a:ea typeface="Calibri" panose="020F0502020204030204" pitchFamily="34" charset="0"/>
                <a:cs typeface="Times New Roman" panose="02020603050405020304" pitchFamily="18" charset="0"/>
              </a:rPr>
              <a:t>Αναπτύσσουν καινούριες στρατηγικές για να διαχειρίζονται θέματα στις διαπροσωπικές τους σχέσεις και προκλήσεις στο περιβάλλον τους. </a:t>
            </a:r>
            <a:r>
              <a:rPr lang="el-GR" sz="1800" dirty="0">
                <a:effectLst/>
                <a:latin typeface="Arial Nova Cond" panose="020B0506020202020204" pitchFamily="34" charset="0"/>
                <a:ea typeface="Calibri" panose="020F0502020204030204" pitchFamily="34" charset="0"/>
                <a:cs typeface="Times New Roman" panose="02020603050405020304" pitchFamily="18" charset="0"/>
              </a:rPr>
              <a:t>Τα μέλη της ομάδας ακριβώς επειδή έχουν παρόμοιες εμπειρίες είναι συνήθως περισσότερο ανοιχτά στο να ακούσουν και να δεχθούν τις ιδέες και προτάσεις των άλλων. Η εμπειρία της ομάδας είναι από μόνη της μια αρένα όπου τα μέλη της μπορούν να επεξεργασθούν τις προσαρμοστικές ή δυσπροσαρμοστικές τους ιδέες ,στρατηγικές και συμπεριφορές. </a:t>
            </a:r>
            <a:endParaRPr lang="el-GR" sz="1800" dirty="0">
              <a:latin typeface="Arial Nova Cond" panose="020B0506020202020204" pitchFamily="34" charset="0"/>
            </a:endParaRPr>
          </a:p>
          <a:p>
            <a:pPr algn="just">
              <a:lnSpc>
                <a:spcPct val="100000"/>
              </a:lnSpc>
            </a:pPr>
            <a:r>
              <a:rPr lang="el-GR" sz="1800" b="1" dirty="0">
                <a:latin typeface="Arial Nova Cond" panose="020B0506020202020204" pitchFamily="34" charset="0"/>
              </a:rPr>
              <a:t>Απόκτηση μεγαλύτερου ελέγχου πάνω στο περιβάλλον που δρουν τα άτομα. </a:t>
            </a:r>
            <a:r>
              <a:rPr lang="el-GR" sz="1800" dirty="0">
                <a:latin typeface="Arial Nova Cond" panose="020B0506020202020204" pitchFamily="34" charset="0"/>
              </a:rPr>
              <a:t>Η συλλογική δράση επιτυγχάνει την προσοχή της ευρύτερης κοινωνίας αλλά και της οργάνωσης πάνω στα θέματα που αντιμετωπίζουν τα μέλη της ομάδας. Με αυτόν τον τρόπο αυξάνεται η πιθανότητα επιτυχίας των στόχων της ομάδας και μετριάζει την πιθανότητα απομόνωσης των ατόμων και αντιποίνων σε βάρος τους. Η ευκαιρία συμμετοχής σε μια ομάδα και η δράση της ομάδας που επηρεάζει το περιβάλλον που ζουν οι άνθρωποι δίνει μια αίσθηση ικανότητας και αποτελεσματικότητας στα μέλη της ομάδας. Η εμπειρία της αλληλοβοήθειας δίνει στις ομάδες την ενέργεια, το κίνητρο και την ορμή που χρειάζονται για να επιτύχουν τους στόχους τους. </a:t>
            </a:r>
            <a:endParaRPr lang="el-GR" sz="1800" b="0" i="0" u="none" strike="noStrike" baseline="0" dirty="0">
              <a:latin typeface="Arial Nova Cond" panose="020B0506020202020204" pitchFamily="34" charset="0"/>
            </a:endParaRPr>
          </a:p>
        </p:txBody>
      </p:sp>
    </p:spTree>
    <p:extLst>
      <p:ext uri="{BB962C8B-B14F-4D97-AF65-F5344CB8AC3E}">
        <p14:creationId xmlns:p14="http://schemas.microsoft.com/office/powerpoint/2010/main" val="348772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0A3A9A-08F3-61C4-5CD6-453041929391}"/>
              </a:ext>
            </a:extLst>
          </p:cNvPr>
          <p:cNvSpPr>
            <a:spLocks noGrp="1"/>
          </p:cNvSpPr>
          <p:nvPr>
            <p:ph type="title"/>
          </p:nvPr>
        </p:nvSpPr>
        <p:spPr>
          <a:xfrm>
            <a:off x="820024" y="281236"/>
            <a:ext cx="10515600" cy="649942"/>
          </a:xfrm>
        </p:spPr>
        <p:txBody>
          <a:bodyPr>
            <a:noAutofit/>
          </a:bodyPr>
          <a:lstStyle/>
          <a:p>
            <a:pPr algn="ctr"/>
            <a:r>
              <a:rPr lang="el-GR" sz="3200" b="1" dirty="0">
                <a:latin typeface="Arial Nova Cond" panose="020B0506020202020204" pitchFamily="34" charset="0"/>
              </a:rPr>
              <a:t>Δεξιότητες - Ρόλος ΚΛ στις ομάδες αλληλοβοήθειας (1/3)</a:t>
            </a:r>
          </a:p>
        </p:txBody>
      </p:sp>
      <p:sp>
        <p:nvSpPr>
          <p:cNvPr id="3" name="Θέση περιεχομένου 2">
            <a:extLst>
              <a:ext uri="{FF2B5EF4-FFF2-40B4-BE49-F238E27FC236}">
                <a16:creationId xmlns:a16="http://schemas.microsoft.com/office/drawing/2014/main" id="{31B5C45C-C2BF-8AD8-91F8-A21828F32F8D}"/>
              </a:ext>
            </a:extLst>
          </p:cNvPr>
          <p:cNvSpPr>
            <a:spLocks noGrp="1"/>
          </p:cNvSpPr>
          <p:nvPr>
            <p:ph idx="1"/>
          </p:nvPr>
        </p:nvSpPr>
        <p:spPr>
          <a:xfrm>
            <a:off x="511729" y="1015068"/>
            <a:ext cx="11132190" cy="5477805"/>
          </a:xfrm>
        </p:spPr>
        <p:txBody>
          <a:bodyPr>
            <a:normAutofit fontScale="62500" lnSpcReduction="20000"/>
          </a:bodyPr>
          <a:lstStyle/>
          <a:p>
            <a:pPr marL="0" indent="0" algn="just">
              <a:lnSpc>
                <a:spcPct val="110000"/>
              </a:lnSpc>
              <a:buNone/>
            </a:pPr>
            <a:r>
              <a:rPr lang="el-GR" sz="2900" b="1" dirty="0">
                <a:latin typeface="Arial Nova Cond" panose="020B0506020202020204" pitchFamily="34" charset="0"/>
              </a:rPr>
              <a:t>Ο κύριος στόχος των ΚΛ στις ομάδες αλληλοβοήθειας είναι να ενθαρρύνουν και να διευκολύνουν οτιδήποτε καλλιεργεί την αλληλοβοήθεια ανάμεσα στα μέλη της ομάδας</a:t>
            </a:r>
            <a:r>
              <a:rPr lang="el-GR" sz="2900" dirty="0">
                <a:latin typeface="Arial Nova Cond" panose="020B0506020202020204" pitchFamily="34" charset="0"/>
              </a:rPr>
              <a:t>. Αυτό προϋποθέτει</a:t>
            </a:r>
            <a:r>
              <a:rPr lang="en-US" sz="2900" dirty="0">
                <a:latin typeface="Arial Nova Cond" panose="020B0506020202020204" pitchFamily="34" charset="0"/>
              </a:rPr>
              <a:t>: </a:t>
            </a:r>
            <a:endParaRPr lang="el-GR" sz="2900" dirty="0">
              <a:latin typeface="Arial Nova Cond" panose="020B0506020202020204" pitchFamily="34" charset="0"/>
            </a:endParaRPr>
          </a:p>
          <a:p>
            <a:pPr algn="just">
              <a:lnSpc>
                <a:spcPct val="110000"/>
              </a:lnSpc>
            </a:pPr>
            <a:r>
              <a:rPr lang="el-GR" sz="2900" b="1" dirty="0">
                <a:latin typeface="Arial Nova Cond" panose="020B0506020202020204" pitchFamily="34" charset="0"/>
              </a:rPr>
              <a:t>Ενθαρρύνοντας τον διάλογο μεταξύ των μελών. </a:t>
            </a:r>
            <a:r>
              <a:rPr lang="el-GR" sz="2900" dirty="0">
                <a:latin typeface="Arial Nova Cond" panose="020B0506020202020204" pitchFamily="34" charset="0"/>
              </a:rPr>
              <a:t>Στα αρχικά στάδια της ομάδας τα μέλη συνήθως απευθύνονται στον/στην ΚΛ ή στα άλλα μέλη αλλά μέσα από τον/την ΚΛ. Αυτό που πρέπει λοιπόν να κάνει ο/η ΚΛ είναι να συνδέει τα σχόλια/τοποθετήσεις του ενός με τα σχόλια/τοποθετήσεις του άλλου μέχρι να αρχίσουν τα μέλη να το κάνουν από μόνα τους. </a:t>
            </a:r>
          </a:p>
          <a:p>
            <a:pPr algn="just">
              <a:lnSpc>
                <a:spcPct val="110000"/>
              </a:lnSpc>
            </a:pPr>
            <a:r>
              <a:rPr lang="el-GR" sz="2900" b="1" dirty="0">
                <a:latin typeface="Arial Nova Cond" panose="020B0506020202020204" pitchFamily="34" charset="0"/>
              </a:rPr>
              <a:t>Εντοπίζοντας τα κοινά θέματα που απασχολούν τα μέλη της ομάδας. </a:t>
            </a:r>
            <a:r>
              <a:rPr lang="el-GR" sz="2900" dirty="0">
                <a:latin typeface="Arial Nova Cond" panose="020B0506020202020204" pitchFamily="34" charset="0"/>
              </a:rPr>
              <a:t>Τα κοινά θέματα λειτουργούν ως «η κόλλα» που δένει τα μέλη καθώς βοηθάει ο ένας τον άλλον σε κοινά ζητήματα. </a:t>
            </a:r>
          </a:p>
          <a:p>
            <a:pPr algn="just">
              <a:lnSpc>
                <a:spcPct val="110000"/>
              </a:lnSpc>
            </a:pPr>
            <a:r>
              <a:rPr lang="el-GR" sz="2900" b="1" dirty="0">
                <a:latin typeface="Arial Nova Cond" panose="020B0506020202020204" pitchFamily="34" charset="0"/>
              </a:rPr>
              <a:t>Εντοπίζοντας και αντιμετωπίζοντας δυσλειτουργικά μοτίβα συμπεριφοράς όπως ο ανταγωνισμός, η απόσυρση και η εκμετάλλευση</a:t>
            </a:r>
            <a:r>
              <a:rPr lang="el-GR" sz="2900" dirty="0">
                <a:latin typeface="Arial Nova Cond" panose="020B0506020202020204" pitchFamily="34" charset="0"/>
              </a:rPr>
              <a:t>. </a:t>
            </a:r>
            <a:r>
              <a:rPr lang="el-GR" sz="2900" dirty="0">
                <a:effectLst/>
                <a:latin typeface="Arial Nova Cond" panose="020B0506020202020204" pitchFamily="34" charset="0"/>
                <a:ea typeface="Calibri" panose="020F0502020204030204" pitchFamily="34" charset="0"/>
                <a:cs typeface="Times New Roman" panose="02020603050405020304" pitchFamily="18" charset="0"/>
              </a:rPr>
              <a:t>Για να παρέμβει ο/η ΚΛ </a:t>
            </a:r>
            <a:r>
              <a:rPr lang="el-GR" sz="2900" dirty="0" err="1">
                <a:effectLst/>
                <a:latin typeface="Arial Nova Cond" panose="020B0506020202020204" pitchFamily="34" charset="0"/>
                <a:ea typeface="Calibri" panose="020F0502020204030204" pitchFamily="34" charset="0"/>
                <a:cs typeface="Times New Roman" panose="02020603050405020304" pitchFamily="18" charset="0"/>
              </a:rPr>
              <a:t>σ’αυτά</a:t>
            </a:r>
            <a:r>
              <a:rPr lang="el-GR" sz="2900" dirty="0">
                <a:effectLst/>
                <a:latin typeface="Arial Nova Cond" panose="020B0506020202020204" pitchFamily="34" charset="0"/>
                <a:ea typeface="Calibri" panose="020F0502020204030204" pitchFamily="34" charset="0"/>
                <a:cs typeface="Times New Roman" panose="02020603050405020304" pitchFamily="18" charset="0"/>
              </a:rPr>
              <a:t> τα δυσλειτουργικά μοτίβα θα πρέπει να ενθαρρύνει και να προωθήσει στην ομάδα τις αξίες της συνεργασίας και της αμοιβαίας υποστήριξης. Ο/η ΚΛ που μπορεί να το επιτύχει αυτό είναι αυτός/αυτή που μπορεί να τις διδάξει, που με την συμπεριφορά του/της εκφράζει αυτές τις αξίες, και που επιβραβεύει τα άλλα μέλη όταν και τα ίδια λειτουργούν με αυτές τις αξίες. </a:t>
            </a:r>
            <a:r>
              <a:rPr lang="el-GR" sz="2900" dirty="0">
                <a:effectLst/>
                <a:latin typeface="Arial Nova Cond" panose="020B0506020202020204" pitchFamily="34" charset="0"/>
                <a:ea typeface="Calibri" panose="020F0502020204030204" pitchFamily="34" charset="0"/>
                <a:cs typeface="Sabon-Roman"/>
              </a:rPr>
              <a:t>Ο/η ΚΛ μπορεί επίσης να ενθαρρύνει τα μέλη να εξετάσουν τους τρόπους με τους οποίους επιβραβεύουν ή τιμωρούν ο ένας τον άλλον. Αυτοί οι τρόποι συμπεριλαμβάνουν τις ρητές και έμμεσες δηλώσεις αποδοχής ,αναγνώρισης και εκτίμησης, αποδοκιμασίας, απόρριψης , επιπλήξεις που μπορεί να ξεκινάνε από «αθώα» πειράγματα ή πιο ακραίες αντιδράσεις όπως </a:t>
            </a:r>
            <a:r>
              <a:rPr lang="el-GR" sz="2900" dirty="0" err="1">
                <a:effectLst/>
                <a:latin typeface="Arial Nova Cond" panose="020B0506020202020204" pitchFamily="34" charset="0"/>
                <a:ea typeface="Calibri" panose="020F0502020204030204" pitchFamily="34" charset="0"/>
                <a:cs typeface="Sabon-Roman"/>
              </a:rPr>
              <a:t>εξωστρακισμούς</a:t>
            </a:r>
            <a:r>
              <a:rPr lang="el-GR" sz="2900" dirty="0">
                <a:effectLst/>
                <a:latin typeface="Arial Nova Cond" panose="020B0506020202020204" pitchFamily="34" charset="0"/>
                <a:ea typeface="Calibri" panose="020F0502020204030204" pitchFamily="34" charset="0"/>
                <a:cs typeface="Sabon-Roman"/>
              </a:rPr>
              <a:t>, και το φαινόμενο του αποδιοπομπαίου τράγου. Ο/η ΚΛ βοηθάει τα μέλη να αναπτύξουν έναν ξεκάθαρο οδηγό καλής συμπεριφοράς και μεγαλύτερη αποδοχή μεταξύ τους. Όταν τα μέλη έχουν ξεκάθαρο στο ποιες συμπεριφορές είναι αποδεκτές, προτιμητέες ή μη αποδεκτές, τότε είναι λιγότερο πιθανόν να έχουν άγχος και πιο πιθανόν να είναι διαθέσιμοι ο ένας για τον άλλον. </a:t>
            </a:r>
            <a:endParaRPr lang="el-GR" sz="2900" dirty="0">
              <a:effectLst/>
              <a:latin typeface="Arial Nova Cond" panose="020B0506020202020204" pitchFamily="34" charset="0"/>
              <a:ea typeface="Calibri" panose="020F0502020204030204" pitchFamily="34" charset="0"/>
              <a:cs typeface="Times New Roman" panose="02020603050405020304" pitchFamily="18" charset="0"/>
            </a:endParaRPr>
          </a:p>
          <a:p>
            <a:pPr algn="just"/>
            <a:endParaRPr lang="el-GR" sz="1900" dirty="0">
              <a:effectLst/>
              <a:latin typeface="Arial Nova Cond" panose="020B0506020202020204" pitchFamily="34" charset="0"/>
              <a:ea typeface="Calibri" panose="020F0502020204030204" pitchFamily="34" charset="0"/>
              <a:cs typeface="Times New Roman" panose="02020603050405020304" pitchFamily="18" charset="0"/>
            </a:endParaRPr>
          </a:p>
          <a:p>
            <a:pPr algn="l"/>
            <a:endParaRPr lang="el-GR" dirty="0">
              <a:latin typeface="Arial Nova Cond" panose="020B0506020202020204" pitchFamily="34" charset="0"/>
            </a:endParaRPr>
          </a:p>
        </p:txBody>
      </p:sp>
    </p:spTree>
    <p:extLst>
      <p:ext uri="{BB962C8B-B14F-4D97-AF65-F5344CB8AC3E}">
        <p14:creationId xmlns:p14="http://schemas.microsoft.com/office/powerpoint/2010/main" val="204209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DE7391-C77D-B0C8-B6F3-444EC0B3A60E}"/>
              </a:ext>
            </a:extLst>
          </p:cNvPr>
          <p:cNvSpPr>
            <a:spLocks noGrp="1"/>
          </p:cNvSpPr>
          <p:nvPr>
            <p:ph type="title"/>
          </p:nvPr>
        </p:nvSpPr>
        <p:spPr>
          <a:xfrm>
            <a:off x="838200" y="268448"/>
            <a:ext cx="10515600" cy="533007"/>
          </a:xfrm>
        </p:spPr>
        <p:txBody>
          <a:bodyPr>
            <a:noAutofit/>
          </a:bodyPr>
          <a:lstStyle/>
          <a:p>
            <a:r>
              <a:rPr lang="el-GR" sz="3200" b="1" dirty="0">
                <a:latin typeface="Arial Nova Cond" panose="020B0506020202020204" pitchFamily="34" charset="0"/>
              </a:rPr>
              <a:t>Δεξιότητες - Ρόλος ΚΛ στις ομάδες αλληλοβοήθειας (2/3)</a:t>
            </a:r>
            <a:endParaRPr lang="el-GR" sz="3200" dirty="0"/>
          </a:p>
        </p:txBody>
      </p:sp>
      <p:sp>
        <p:nvSpPr>
          <p:cNvPr id="3" name="Θέση περιεχομένου 2">
            <a:extLst>
              <a:ext uri="{FF2B5EF4-FFF2-40B4-BE49-F238E27FC236}">
                <a16:creationId xmlns:a16="http://schemas.microsoft.com/office/drawing/2014/main" id="{B5D637E8-5C83-6364-F21F-CD0D46306381}"/>
              </a:ext>
            </a:extLst>
          </p:cNvPr>
          <p:cNvSpPr>
            <a:spLocks noGrp="1"/>
          </p:cNvSpPr>
          <p:nvPr>
            <p:ph idx="1"/>
          </p:nvPr>
        </p:nvSpPr>
        <p:spPr>
          <a:xfrm>
            <a:off x="545283" y="1048623"/>
            <a:ext cx="11098635" cy="5427677"/>
          </a:xfrm>
        </p:spPr>
        <p:txBody>
          <a:bodyPr>
            <a:normAutofit fontScale="77500" lnSpcReduction="20000"/>
          </a:bodyPr>
          <a:lstStyle/>
          <a:p>
            <a:pPr algn="just">
              <a:lnSpc>
                <a:spcPct val="120000"/>
              </a:lnSpc>
            </a:pPr>
            <a:r>
              <a:rPr lang="el-GR" sz="1800" b="1" i="0" u="none" strike="noStrike" baseline="0" dirty="0">
                <a:latin typeface="Arial Nova Cond" panose="020B0506020202020204" pitchFamily="34" charset="0"/>
              </a:rPr>
              <a:t>Ενθαρρύνοντας τα μέλη να συμμετέχουν σε συλλογικές δράσεις/δραστηριότητες. </a:t>
            </a:r>
            <a:r>
              <a:rPr lang="el-GR" sz="1800" b="0" i="0" u="none" strike="noStrike" baseline="0" dirty="0">
                <a:latin typeface="Arial Nova Cond" panose="020B0506020202020204" pitchFamily="34" charset="0"/>
              </a:rPr>
              <a:t>Η συμμετοχή σε δραστηριότητες </a:t>
            </a:r>
            <a:r>
              <a:rPr lang="en-US" sz="1800" b="0" i="0" u="none" strike="noStrike" baseline="0" dirty="0">
                <a:latin typeface="Arial Nova Cond" panose="020B0506020202020204" pitchFamily="34" charset="0"/>
              </a:rPr>
              <a:t>role playing, </a:t>
            </a:r>
            <a:r>
              <a:rPr lang="el-GR" sz="1800" b="0" i="0" u="none" strike="noStrike" baseline="0" dirty="0">
                <a:latin typeface="Arial Nova Cond" panose="020B0506020202020204" pitchFamily="34" charset="0"/>
              </a:rPr>
              <a:t>αθλήματα και παιχνίδια, δημιουργίες και κατασκευές, δραστηριότητες που έχουν να κάνουν με την τέχνη όπως χορός και μουσική, αλλά και κοινωνικές δράσεις/ διεκδικήσεις κάνει τα μέλη να </a:t>
            </a:r>
            <a:r>
              <a:rPr lang="el-GR" sz="1800" b="0" i="0" u="none" strike="noStrike" baseline="0" dirty="0" err="1">
                <a:latin typeface="Arial Nova Cond" panose="020B0506020202020204" pitchFamily="34" charset="0"/>
              </a:rPr>
              <a:t>αλληλεπιδρούν</a:t>
            </a:r>
            <a:r>
              <a:rPr lang="el-GR" sz="1800" b="0" i="0" u="none" strike="noStrike" baseline="0" dirty="0">
                <a:latin typeface="Arial Nova Cond" panose="020B0506020202020204" pitchFamily="34" charset="0"/>
              </a:rPr>
              <a:t> και να επικοινωνούν, να σχεδιάζουν και να αποφασίζουν, να διαμορφώνουν ρόλους και στόχους</a:t>
            </a:r>
            <a:r>
              <a:rPr lang="el-GR" sz="1800" dirty="0">
                <a:latin typeface="Arial Nova Cond" panose="020B0506020202020204" pitchFamily="34" charset="0"/>
              </a:rPr>
              <a:t>. Ο/η ΚΛ αλλά και τα μέλη θα πρέπει να αξιολογούν την ετοιμότητα τους και τα κίνητρα τους για ανάληψη συλλογικής δράσης. </a:t>
            </a:r>
            <a:r>
              <a:rPr lang="el-GR" sz="1800" b="0" i="0" u="none" strike="noStrike" baseline="0" dirty="0">
                <a:latin typeface="Arial Nova Cond" panose="020B0506020202020204" pitchFamily="34" charset="0"/>
              </a:rPr>
              <a:t> Μέσα από την ενθάρρυνση συλλογικής δράσης και μέσα από την εμπειρία των επιτευγμάτων μέσα από την συλλογική δράση, οι διεργασίες αλληλοβοήθειας εξελίσσονται ακόμα περισσότερο. Για να μπορούν τα μέλη να συμμετέχουν αποτελεσματικά σε συλλογικές δράσεις, ο/η ΚΛ πρέπει να βοηθάει τα μέλη να ξεκαθαρίζουν την δουλειά που έχει να κάνει το κάθε ένα και τις ευθύνες που έχει ο κάθε ρόλος. Η εξακρίβωση των ρόλων και του έργου που χρειάζεται να γίνει από τον καθένα βοηθάει τις διεργασίες αλληλοβοήθειας αφού βοηθάει στην ενσωμάτωση των μελών μέσα στην ομάδα και μειώνοντας τις συγκρούσεις και το άγχος που πηγάζουν από την ασάφεια.  </a:t>
            </a:r>
          </a:p>
          <a:p>
            <a:pPr algn="just">
              <a:lnSpc>
                <a:spcPct val="120000"/>
              </a:lnSpc>
            </a:pPr>
            <a:r>
              <a:rPr lang="el-GR" sz="1800" b="1" i="0" u="none" strike="noStrike" baseline="0" dirty="0">
                <a:latin typeface="Arial Nova Cond" panose="020B0506020202020204" pitchFamily="34" charset="0"/>
              </a:rPr>
              <a:t>Διευκολύνοντας τον σχεδιασμό και την διαδικασία λήψης αποφάσεων. </a:t>
            </a:r>
            <a:r>
              <a:rPr lang="el-GR" sz="1800" b="0" i="0" u="none" strike="noStrike" baseline="0" dirty="0">
                <a:latin typeface="Arial Nova Cond" panose="020B0506020202020204" pitchFamily="34" charset="0"/>
              </a:rPr>
              <a:t>Για κάποιες ομάδες είναι δύσκολο να οργανώνονται και να παίρνουν αποφάσεις. Τα μέλη μπορεί να χρειάζονται να μάθουν τρόπους και διεργασίες</a:t>
            </a:r>
            <a:r>
              <a:rPr lang="el-GR" sz="1800" dirty="0">
                <a:latin typeface="Arial Nova Cond" panose="020B0506020202020204" pitchFamily="34" charset="0"/>
              </a:rPr>
              <a:t> που οδηγούν στην συναίνεση και στον συμβιβασμό. </a:t>
            </a:r>
            <a:r>
              <a:rPr lang="el-GR" sz="1800" b="0" i="0" u="none" strike="noStrike" baseline="0" dirty="0">
                <a:latin typeface="Arial Nova Cond" panose="020B0506020202020204" pitchFamily="34" charset="0"/>
              </a:rPr>
              <a:t> </a:t>
            </a:r>
          </a:p>
          <a:p>
            <a:pPr algn="just">
              <a:lnSpc>
                <a:spcPct val="120000"/>
              </a:lnSpc>
            </a:pPr>
            <a:r>
              <a:rPr lang="el-GR" sz="1800" b="1" i="0" u="none" strike="noStrike" baseline="0" dirty="0">
                <a:latin typeface="Arial Nova Cond" panose="020B0506020202020204" pitchFamily="34" charset="0"/>
              </a:rPr>
              <a:t>Βοηθώντας στην ενσωμάτωση των μελών στην ομάδα βοηθ</a:t>
            </a:r>
            <a:r>
              <a:rPr lang="el-GR" sz="1800" b="1" dirty="0">
                <a:latin typeface="Arial Nova Cond" panose="020B0506020202020204" pitchFamily="34" charset="0"/>
              </a:rPr>
              <a:t>ώντας τα μέλη να καλύπτουν τις ατομικές τους ανάγκες μέσα από την ομάδα. </a:t>
            </a:r>
            <a:r>
              <a:rPr lang="el-GR" sz="1800" dirty="0">
                <a:latin typeface="Arial Nova Cond" panose="020B0506020202020204" pitchFamily="34" charset="0"/>
              </a:rPr>
              <a:t>Παρόλο που οι κοινές δράσεις είναι σημαντικές στην καλλιέργεια της αλληλοβοήθειας, δεν είναι αρκετές από μόνες τους. Ο/η ΚΛ θα πρέπει να ανταποκρίνεται στις ατομικές ανάγκες του κάθε μέλους και ταυτόχρονα να ανταποκρίνεται στις ανάγκες της ομάδας σαν συλλογικότητα. Αυτό προϋποθέτει την ικανότητα του/της ΚΛ να βοηθάει τα μέλη της ομάδας να διαπραγματεύονται τις ανάγκες τους μέσα στα πλαίσια της ομάδας και να τις υπερασπίζονται ως ξεχωριστές και διαφορετικές και όχι απλά να προσπαθούν να προσαρμοστούν (</a:t>
            </a:r>
            <a:r>
              <a:rPr lang="en-US" sz="1800" dirty="0">
                <a:latin typeface="Arial Nova Cond" panose="020B0506020202020204" pitchFamily="34" charset="0"/>
              </a:rPr>
              <a:t>fit in) </a:t>
            </a:r>
            <a:r>
              <a:rPr lang="el-GR" sz="1800" dirty="0">
                <a:latin typeface="Arial Nova Cond" panose="020B0506020202020204" pitchFamily="34" charset="0"/>
              </a:rPr>
              <a:t>στην ομάδα.  Ο/η ΚΛ θα πρέπει επιπλέον να βοηθήσει την ομάδα να αναπτύξει μια ικανοποιητική ισορροπία μεταξύ της ανάγκης για ενσωμάτωση αλλά και ατομικότητα. Για να μπορέσει ο/η ΚΛ να βοηθήσει τα μέλη να καλύψουν τις ατομικές τους ανάγκες θα πρέπει να μην αποσιωπώνται οι διαφορετικές οπτικές και απόψεις. Η πρώιμη συναίνεση ανατρέπει τις διεργασίες αλληλοβοήθειας. Ο/η ΚΛ επιδιώκει να αποκαλύπτει τις διαφορετικές αντιλήψεις και απόψεις και διευκολύνει τα μέλη στο να τις εκφράζουν. Αυτό το κάνει προσκαλώντας και ενθαρρύνοντας τα μέλη να διαφωνήσουν μεταξύ τους, να έχουν διαφορετικές απόψεις και αντιλήψεις κάτι που προωθεί τελικά μια ομαδική νόρμα αποδοχής των ατομικών διαφορών. Μια συλλογικότητα είναι ισχυρή στον βαθμό που επιτρέπει και έχει ανοχή στην διαφορετικότητα και την ποικιλομορφία. Τα μέλη μπορούν να είναι υποστηρικτικά μεταξύ τους όταν νιώθουν αρκετά ασφαλή έτσι ώστε να εκφράσουν ελεύθερα τις σκέψεις και τα συναισθήματα τους. </a:t>
            </a:r>
            <a:endParaRPr lang="el-GR" sz="1800" b="0" i="0" u="none" strike="noStrike" baseline="0" dirty="0">
              <a:latin typeface="Arial Nova Cond" panose="020B0506020202020204" pitchFamily="34" charset="0"/>
            </a:endParaRPr>
          </a:p>
        </p:txBody>
      </p:sp>
    </p:spTree>
    <p:extLst>
      <p:ext uri="{BB962C8B-B14F-4D97-AF65-F5344CB8AC3E}">
        <p14:creationId xmlns:p14="http://schemas.microsoft.com/office/powerpoint/2010/main" val="236427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DB02653-6740-0B4D-E146-5BE9B94B8D04}"/>
              </a:ext>
            </a:extLst>
          </p:cNvPr>
          <p:cNvSpPr>
            <a:spLocks noGrp="1"/>
          </p:cNvSpPr>
          <p:nvPr>
            <p:ph type="ctrTitle"/>
          </p:nvPr>
        </p:nvSpPr>
        <p:spPr>
          <a:xfrm>
            <a:off x="838200" y="1122362"/>
            <a:ext cx="6281928" cy="4135437"/>
          </a:xfrm>
        </p:spPr>
        <p:txBody>
          <a:bodyPr>
            <a:normAutofit/>
          </a:bodyPr>
          <a:lstStyle/>
          <a:p>
            <a:pPr algn="l"/>
            <a:r>
              <a:rPr lang="el-GR" sz="6600" b="1" dirty="0">
                <a:latin typeface="Arial Nova Cond" panose="020B0506020202020204" pitchFamily="34" charset="0"/>
              </a:rPr>
              <a:t>Το μοντέλο της αλληλοβοήθειας </a:t>
            </a:r>
            <a:br>
              <a:rPr lang="en-US" sz="6600" b="1" dirty="0">
                <a:latin typeface="Arial Nova Cond" panose="020B0506020202020204" pitchFamily="34" charset="0"/>
              </a:rPr>
            </a:br>
            <a:endParaRPr lang="en-US" sz="6600" dirty="0"/>
          </a:p>
        </p:txBody>
      </p:sp>
      <p:sp>
        <p:nvSpPr>
          <p:cNvPr id="19"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627146-B3C2-DE13-A4F1-BA2A8E59342D}"/>
              </a:ext>
            </a:extLst>
          </p:cNvPr>
          <p:cNvSpPr txBox="1"/>
          <p:nvPr/>
        </p:nvSpPr>
        <p:spPr>
          <a:xfrm>
            <a:off x="7991856" y="1841163"/>
            <a:ext cx="3151163" cy="2308324"/>
          </a:xfrm>
          <a:prstGeom prst="rect">
            <a:avLst/>
          </a:prstGeom>
          <a:noFill/>
        </p:spPr>
        <p:txBody>
          <a:bodyPr wrap="square" rtlCol="0">
            <a:spAutoFit/>
          </a:bodyPr>
          <a:lstStyle/>
          <a:p>
            <a:pPr algn="ctr"/>
            <a:r>
              <a:rPr lang="el-GR" sz="4800" b="1" dirty="0">
                <a:effectLst>
                  <a:outerShdw blurRad="38100" dist="38100" dir="2700000" algn="tl">
                    <a:srgbClr val="000000">
                      <a:alpha val="43137"/>
                    </a:srgbClr>
                  </a:outerShdw>
                </a:effectLst>
                <a:latin typeface="Arial Nova Cond" panose="020B0506020202020204" pitchFamily="34" charset="0"/>
              </a:rPr>
              <a:t>Κοινωνική Εργασία </a:t>
            </a:r>
          </a:p>
          <a:p>
            <a:pPr algn="ctr"/>
            <a:r>
              <a:rPr lang="el-GR" sz="4800" b="1" dirty="0">
                <a:effectLst>
                  <a:outerShdw blurRad="38100" dist="38100" dir="2700000" algn="tl">
                    <a:srgbClr val="000000">
                      <a:alpha val="43137"/>
                    </a:srgbClr>
                  </a:outerShdw>
                </a:effectLst>
                <a:latin typeface="Arial Nova Cond" panose="020B0506020202020204" pitchFamily="34" charset="0"/>
              </a:rPr>
              <a:t>με Ομάδες</a:t>
            </a:r>
            <a:endParaRPr lang="en-US" sz="4800" b="1" dirty="0">
              <a:effectLst>
                <a:outerShdw blurRad="38100" dist="38100" dir="2700000" algn="tl">
                  <a:srgbClr val="000000">
                    <a:alpha val="43137"/>
                  </a:srgbClr>
                </a:outerShdw>
              </a:effectLst>
              <a:latin typeface="Arial Nova Cond" panose="020B0506020202020204" pitchFamily="34" charset="0"/>
            </a:endParaRPr>
          </a:p>
        </p:txBody>
      </p:sp>
    </p:spTree>
    <p:extLst>
      <p:ext uri="{BB962C8B-B14F-4D97-AF65-F5344CB8AC3E}">
        <p14:creationId xmlns:p14="http://schemas.microsoft.com/office/powerpoint/2010/main" val="165256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2E4A87-6DDE-1AB1-D0FA-171A0950F149}"/>
              </a:ext>
            </a:extLst>
          </p:cNvPr>
          <p:cNvSpPr>
            <a:spLocks noGrp="1"/>
          </p:cNvSpPr>
          <p:nvPr>
            <p:ph type="title"/>
          </p:nvPr>
        </p:nvSpPr>
        <p:spPr>
          <a:xfrm>
            <a:off x="838200" y="365125"/>
            <a:ext cx="10679884" cy="784167"/>
          </a:xfrm>
        </p:spPr>
        <p:txBody>
          <a:bodyPr>
            <a:noAutofit/>
          </a:bodyPr>
          <a:lstStyle/>
          <a:p>
            <a:r>
              <a:rPr lang="el-GR" sz="3200" b="1" dirty="0">
                <a:latin typeface="Arial Nova Cond" panose="020B0506020202020204" pitchFamily="34" charset="0"/>
              </a:rPr>
              <a:t>Δεξιότητες - Ρόλος ΚΛ στις ομάδες αλληλοβοήθειας (3/3)</a:t>
            </a:r>
            <a:endParaRPr lang="el-GR" sz="3200" dirty="0"/>
          </a:p>
        </p:txBody>
      </p:sp>
      <p:sp>
        <p:nvSpPr>
          <p:cNvPr id="3" name="Θέση περιεχομένου 2">
            <a:extLst>
              <a:ext uri="{FF2B5EF4-FFF2-40B4-BE49-F238E27FC236}">
                <a16:creationId xmlns:a16="http://schemas.microsoft.com/office/drawing/2014/main" id="{321369F4-BDBD-4304-2506-0D477210BAA7}"/>
              </a:ext>
            </a:extLst>
          </p:cNvPr>
          <p:cNvSpPr>
            <a:spLocks noGrp="1"/>
          </p:cNvSpPr>
          <p:nvPr>
            <p:ph idx="1"/>
          </p:nvPr>
        </p:nvSpPr>
        <p:spPr>
          <a:xfrm>
            <a:off x="838200" y="1208014"/>
            <a:ext cx="10679884" cy="5159229"/>
          </a:xfrm>
        </p:spPr>
        <p:txBody>
          <a:bodyPr>
            <a:normAutofit/>
          </a:bodyPr>
          <a:lstStyle/>
          <a:p>
            <a:pPr algn="just">
              <a:lnSpc>
                <a:spcPct val="110000"/>
              </a:lnSpc>
            </a:pPr>
            <a:r>
              <a:rPr lang="el-GR" sz="2000" b="1" i="0" u="none" strike="noStrike" baseline="0" dirty="0">
                <a:latin typeface="Arial Nova Cond" panose="020B0506020202020204" pitchFamily="34" charset="0"/>
              </a:rPr>
              <a:t>Βοηθώντας τα μέλη της ομάδας να βρουν μια άνετη θέση μέσα στην ομάδα. </a:t>
            </a:r>
            <a:r>
              <a:rPr lang="el-GR" sz="2000" b="0" i="0" u="none" strike="noStrike" baseline="0" dirty="0">
                <a:latin typeface="Arial Nova Cond" panose="020B0506020202020204" pitchFamily="34" charset="0"/>
              </a:rPr>
              <a:t>Για διάφορους λόγους (πχ. ντροπή, συστολή, αμηχανία γύρω από το περιεχόμενο και τον ρυθμό της κουβέντας) κάποια μέλη μπορεί να δυσκολεύονται να συμμετέχουν . Με ευαισθησία και ενδιαφέρον ο/η ΚΛ θα πρέπει να προσκαλεί και να επιδιώκει την συμμετοχή των μελών που νιώθουν έξω από τις διεργασίες της ομάδας. Αυτή η στάση καθρεφτ</a:t>
            </a:r>
            <a:r>
              <a:rPr lang="el-GR" sz="2000" dirty="0">
                <a:latin typeface="Arial Nova Cond" panose="020B0506020202020204" pitchFamily="34" charset="0"/>
              </a:rPr>
              <a:t>ίζει και δείχνει σε όλη την ομάδα ότι το κάθε άτομο είναι ξεχωριστό και σημαντικό. Όμως το κάθε μέλος της ομάδας συνήθως επιθυμεί διαφορετικό βαθμό εγγύτητας με την ομάδα και απόστασης αλλά και αλληλεγγύης και ατομικής διαφοροποίησης. Κάποια μέλη χρειάζονται μεγαλύτερη διαφοροποίηση και χώρο </a:t>
            </a:r>
            <a:r>
              <a:rPr lang="el-GR" sz="2000" dirty="0" err="1">
                <a:latin typeface="Arial Nova Cond" panose="020B0506020202020204" pitchFamily="34" charset="0"/>
              </a:rPr>
              <a:t>απ’ότι</a:t>
            </a:r>
            <a:r>
              <a:rPr lang="el-GR" sz="2000" dirty="0">
                <a:latin typeface="Arial Nova Cond" panose="020B0506020202020204" pitchFamily="34" charset="0"/>
              </a:rPr>
              <a:t> άλλα μέλη.  Ο ρόλος του/της ΚΛ είναι να βοηθήσει τα μέλη να βρουν το καθένα για τον εαυτό του μια θέση στην ομάδα όπου να νιώθουν άνετα ακόμα και αν αυτό σημαίνει ότι κάποιοι μπορεί να χρειάζονται μεγαλύτερη φυσική και συναισθηματική απόσταση. Όταν τα μέλη αρχίσουν να αισθάνονται πιο άνετα και νιώσουν ότι δεν απειλούνται τότε επενδύουν περισσότερο στις σχέσεις μεταξύ τους. Όταν νιώσουν ότι το προσωπικό τους στιλ και ο προσωπικός τους ρυθμός γίνονται σεβαστά ,τότε αρχίζουν και είναι πιο πρόθυμα να αξιοποιήσουν τις ευκαιρίες για σχέση και να μειώσουν τις άμυνες τους.  </a:t>
            </a:r>
            <a:endParaRPr lang="el-GR" sz="2000" b="0" i="0" u="none" strike="noStrike" baseline="0" dirty="0">
              <a:latin typeface="Arial Nova Cond" panose="020B0506020202020204" pitchFamily="34" charset="0"/>
            </a:endParaRPr>
          </a:p>
        </p:txBody>
      </p:sp>
    </p:spTree>
    <p:extLst>
      <p:ext uri="{BB962C8B-B14F-4D97-AF65-F5344CB8AC3E}">
        <p14:creationId xmlns:p14="http://schemas.microsoft.com/office/powerpoint/2010/main" val="415985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0A1A0C-5EBB-194D-490D-AECEF48A79DC}"/>
              </a:ext>
            </a:extLst>
          </p:cNvPr>
          <p:cNvSpPr>
            <a:spLocks noGrp="1"/>
          </p:cNvSpPr>
          <p:nvPr>
            <p:ph type="title"/>
          </p:nvPr>
        </p:nvSpPr>
        <p:spPr>
          <a:xfrm>
            <a:off x="838200" y="365126"/>
            <a:ext cx="10515600" cy="691888"/>
          </a:xfrm>
        </p:spPr>
        <p:txBody>
          <a:bodyPr>
            <a:noAutofit/>
          </a:bodyPr>
          <a:lstStyle/>
          <a:p>
            <a:pPr algn="ctr"/>
            <a:r>
              <a:rPr lang="el-GR" sz="2800" b="1" dirty="0">
                <a:latin typeface="Arial Nova Cond" panose="020B0506020202020204" pitchFamily="34" charset="0"/>
              </a:rPr>
              <a:t>Ομάδες πληθυσμού που έχουν αξιοποιήσει τις αρχές και την μεθοδολογία των ομάδων αλληλοβοήθειας</a:t>
            </a:r>
          </a:p>
        </p:txBody>
      </p:sp>
      <p:sp>
        <p:nvSpPr>
          <p:cNvPr id="3" name="Θέση περιεχομένου 2">
            <a:extLst>
              <a:ext uri="{FF2B5EF4-FFF2-40B4-BE49-F238E27FC236}">
                <a16:creationId xmlns:a16="http://schemas.microsoft.com/office/drawing/2014/main" id="{6254F092-EC87-9D09-37F5-9D4D85BD8F96}"/>
              </a:ext>
            </a:extLst>
          </p:cNvPr>
          <p:cNvSpPr>
            <a:spLocks noGrp="1"/>
          </p:cNvSpPr>
          <p:nvPr>
            <p:ph idx="1"/>
          </p:nvPr>
        </p:nvSpPr>
        <p:spPr>
          <a:xfrm>
            <a:off x="838200" y="1359017"/>
            <a:ext cx="10515600" cy="4817946"/>
          </a:xfrm>
        </p:spPr>
        <p:txBody>
          <a:bodyPr>
            <a:normAutofit fontScale="92500" lnSpcReduction="20000"/>
          </a:bodyPr>
          <a:lstStyle/>
          <a:p>
            <a:pPr marL="0" indent="0" algn="l">
              <a:buNone/>
            </a:pPr>
            <a:r>
              <a:rPr lang="el-GR" sz="2500" dirty="0">
                <a:latin typeface="Arial Nova Cond" panose="020B0506020202020204" pitchFamily="34" charset="0"/>
              </a:rPr>
              <a:t>Οι ομάδες αλληλοβοήθειας έχουν αξιοποιηθεί από διάφορες ευάλωτες κοινωνικές ομάδες όπως</a:t>
            </a:r>
            <a:r>
              <a:rPr lang="en-US" sz="2500" dirty="0">
                <a:latin typeface="Arial Nova Cond" panose="020B0506020202020204" pitchFamily="34" charset="0"/>
              </a:rPr>
              <a:t>: </a:t>
            </a:r>
            <a:endParaRPr lang="el-GR" sz="2500" dirty="0">
              <a:latin typeface="Arial Nova Cond" panose="020B0506020202020204" pitchFamily="34" charset="0"/>
            </a:endParaRPr>
          </a:p>
          <a:p>
            <a:pPr algn="l"/>
            <a:endParaRPr lang="el-GR" sz="2500" b="0" i="0" u="none" strike="noStrike" baseline="0" dirty="0">
              <a:latin typeface="Arial Nova Cond" panose="020B0506020202020204" pitchFamily="34" charset="0"/>
            </a:endParaRPr>
          </a:p>
          <a:p>
            <a:pPr algn="l"/>
            <a:r>
              <a:rPr lang="el-GR" sz="2400" b="0" i="0" u="none" strike="noStrike" baseline="0" dirty="0">
                <a:latin typeface="Arial Nova Cond" panose="020B0506020202020204" pitchFamily="34" charset="0"/>
              </a:rPr>
              <a:t>Ομάδες οροθετικών/ επιζήσαντων του </a:t>
            </a:r>
            <a:r>
              <a:rPr lang="en-US" sz="2400" b="0" i="0" u="none" strike="noStrike" baseline="0" dirty="0">
                <a:latin typeface="Arial Nova Cond" panose="020B0506020202020204" pitchFamily="34" charset="0"/>
              </a:rPr>
              <a:t>AIDS </a:t>
            </a:r>
          </a:p>
          <a:p>
            <a:pPr algn="l"/>
            <a:r>
              <a:rPr lang="el-GR" sz="2400" dirty="0">
                <a:latin typeface="Arial Nova Cond" panose="020B0506020202020204" pitchFamily="34" charset="0"/>
              </a:rPr>
              <a:t>Ομάδες ΛΟΑΤΚΙ ατόμων</a:t>
            </a:r>
            <a:endParaRPr lang="el-GR" sz="2400" b="0" i="0" u="none" strike="noStrike" baseline="0" dirty="0">
              <a:latin typeface="Arial Nova Cond" panose="020B0506020202020204" pitchFamily="34" charset="0"/>
            </a:endParaRPr>
          </a:p>
          <a:p>
            <a:pPr algn="l"/>
            <a:r>
              <a:rPr lang="el-GR" sz="2400" dirty="0">
                <a:latin typeface="Arial Nova Cond" panose="020B0506020202020204" pitchFamily="34" charset="0"/>
              </a:rPr>
              <a:t>Ομάδες μεταναστών και προσφύγων </a:t>
            </a:r>
            <a:endParaRPr lang="el-GR" sz="2400" b="0" i="0" u="none" strike="noStrike" baseline="0" dirty="0">
              <a:latin typeface="Arial Nova Cond" panose="020B0506020202020204" pitchFamily="34" charset="0"/>
            </a:endParaRPr>
          </a:p>
          <a:p>
            <a:pPr algn="l"/>
            <a:r>
              <a:rPr lang="el-GR" sz="2400" dirty="0">
                <a:latin typeface="Arial Nova Cond" panose="020B0506020202020204" pitchFamily="34" charset="0"/>
              </a:rPr>
              <a:t>Ομάδες θυμάτων ενδοοικογενειακής βίας </a:t>
            </a:r>
          </a:p>
          <a:p>
            <a:pPr algn="l"/>
            <a:r>
              <a:rPr lang="el-GR" sz="2400" dirty="0">
                <a:latin typeface="Arial Nova Cond" panose="020B0506020202020204" pitchFamily="34" charset="0"/>
              </a:rPr>
              <a:t>Ομάδες αστέγων</a:t>
            </a:r>
          </a:p>
          <a:p>
            <a:pPr algn="l"/>
            <a:r>
              <a:rPr lang="el-GR" sz="2400" b="0" i="0" u="none" strike="noStrike" baseline="0" dirty="0">
                <a:latin typeface="Arial Nova Cond" panose="020B0506020202020204" pitchFamily="34" charset="0"/>
              </a:rPr>
              <a:t>Ομάδες φροντιστών ψυχικά ασθενών</a:t>
            </a:r>
          </a:p>
          <a:p>
            <a:pPr algn="l"/>
            <a:r>
              <a:rPr lang="el-GR" sz="2400" b="0" i="0" u="none" strike="noStrike" baseline="0" dirty="0">
                <a:latin typeface="Arial Nova Cond" panose="020B0506020202020204" pitchFamily="34" charset="0"/>
              </a:rPr>
              <a:t>Ομάδες επιζήσαντων συστήματος ψυχικής υγείας </a:t>
            </a:r>
          </a:p>
          <a:p>
            <a:pPr algn="l"/>
            <a:r>
              <a:rPr lang="el-GR" sz="2400" b="0" i="0" u="none" strike="noStrike" baseline="0" dirty="0">
                <a:latin typeface="Arial Nova Cond" panose="020B0506020202020204" pitchFamily="34" charset="0"/>
              </a:rPr>
              <a:t>Ομάδες κοινωνικής δράσης (πχ. περιβαλλοντικές ομάδες, αντιρατσιστικές ομάδες)</a:t>
            </a:r>
          </a:p>
          <a:p>
            <a:pPr algn="l"/>
            <a:r>
              <a:rPr lang="el-GR" sz="2400" b="0" i="0" u="none" strike="noStrike" baseline="0" dirty="0">
                <a:latin typeface="Arial Nova Cond" panose="020B0506020202020204" pitchFamily="34" charset="0"/>
              </a:rPr>
              <a:t>Ομάδες για ψυχικά και συναισθηματικά απομονωμένα άτομα μέσω </a:t>
            </a:r>
            <a:r>
              <a:rPr lang="en-US" sz="2400" b="0" i="0" u="none" strike="noStrike" baseline="0" dirty="0">
                <a:latin typeface="Arial Nova Cond" panose="020B0506020202020204" pitchFamily="34" charset="0"/>
              </a:rPr>
              <a:t>internet </a:t>
            </a:r>
            <a:r>
              <a:rPr lang="el-GR" sz="2400" dirty="0">
                <a:latin typeface="Arial Nova Cond" panose="020B0506020202020204" pitchFamily="34" charset="0"/>
              </a:rPr>
              <a:t>(διαδικτυακές ομάδες)</a:t>
            </a:r>
            <a:endParaRPr lang="el-GR" sz="3600" dirty="0"/>
          </a:p>
        </p:txBody>
      </p:sp>
    </p:spTree>
    <p:extLst>
      <p:ext uri="{BB962C8B-B14F-4D97-AF65-F5344CB8AC3E}">
        <p14:creationId xmlns:p14="http://schemas.microsoft.com/office/powerpoint/2010/main" val="78203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D73443-EE8C-104B-D077-5AC2F4FD252A}"/>
              </a:ext>
            </a:extLst>
          </p:cNvPr>
          <p:cNvSpPr>
            <a:spLocks noGrp="1"/>
          </p:cNvSpPr>
          <p:nvPr>
            <p:ph type="title"/>
          </p:nvPr>
        </p:nvSpPr>
        <p:spPr/>
        <p:txBody>
          <a:bodyPr/>
          <a:lstStyle/>
          <a:p>
            <a:r>
              <a:rPr lang="el-GR" b="1" dirty="0">
                <a:latin typeface="Arial Nova Cond" panose="020B0506020202020204" pitchFamily="34" charset="0"/>
              </a:rPr>
              <a:t>Βιβλιογραφία</a:t>
            </a:r>
            <a:r>
              <a:rPr lang="el-GR" dirty="0"/>
              <a:t> </a:t>
            </a:r>
          </a:p>
        </p:txBody>
      </p:sp>
      <p:sp>
        <p:nvSpPr>
          <p:cNvPr id="3" name="Θέση περιεχομένου 2">
            <a:extLst>
              <a:ext uri="{FF2B5EF4-FFF2-40B4-BE49-F238E27FC236}">
                <a16:creationId xmlns:a16="http://schemas.microsoft.com/office/drawing/2014/main" id="{66063C43-31CF-90D5-2CE4-B63AC2FC2C90}"/>
              </a:ext>
            </a:extLst>
          </p:cNvPr>
          <p:cNvSpPr>
            <a:spLocks noGrp="1"/>
          </p:cNvSpPr>
          <p:nvPr>
            <p:ph idx="1"/>
          </p:nvPr>
        </p:nvSpPr>
        <p:spPr/>
        <p:txBody>
          <a:bodyPr/>
          <a:lstStyle/>
          <a:p>
            <a:r>
              <a:rPr lang="en-US" dirty="0">
                <a:solidFill>
                  <a:schemeClr val="tx1"/>
                </a:solidFill>
                <a:latin typeface="Arial Nova Cond" panose="020B0506020202020204" pitchFamily="34" charset="0"/>
              </a:rPr>
              <a:t>Garvin, C.D., Gutierrez, L.M., Galinsky, M.J.,</a:t>
            </a:r>
            <a:r>
              <a:rPr lang="el-GR" dirty="0">
                <a:solidFill>
                  <a:schemeClr val="tx1"/>
                </a:solidFill>
                <a:latin typeface="Arial Nova Cond" panose="020B0506020202020204" pitchFamily="34" charset="0"/>
              </a:rPr>
              <a:t> 2004.</a:t>
            </a:r>
            <a:r>
              <a:rPr lang="en-US" dirty="0">
                <a:solidFill>
                  <a:schemeClr val="tx1"/>
                </a:solidFill>
                <a:latin typeface="Arial Nova Cond" panose="020B0506020202020204" pitchFamily="34" charset="0"/>
              </a:rPr>
              <a:t> </a:t>
            </a:r>
            <a:r>
              <a:rPr lang="en-US" b="1" dirty="0">
                <a:solidFill>
                  <a:schemeClr val="tx1"/>
                </a:solidFill>
                <a:latin typeface="Arial Nova Cond" panose="020B0506020202020204" pitchFamily="34" charset="0"/>
              </a:rPr>
              <a:t>Handbook of Social Work with Groups</a:t>
            </a:r>
            <a:r>
              <a:rPr lang="en-US" dirty="0">
                <a:solidFill>
                  <a:schemeClr val="tx1"/>
                </a:solidFill>
                <a:latin typeface="Arial Nova Cond" panose="020B0506020202020204" pitchFamily="34" charset="0"/>
              </a:rPr>
              <a:t>, London: The Guilford Press.</a:t>
            </a:r>
          </a:p>
          <a:p>
            <a:r>
              <a:rPr lang="en-US" dirty="0" err="1">
                <a:solidFill>
                  <a:schemeClr val="tx1"/>
                </a:solidFill>
                <a:latin typeface="Arial Nova Cond" panose="020B0506020202020204" pitchFamily="34" charset="0"/>
              </a:rPr>
              <a:t>Giacomucci</a:t>
            </a:r>
            <a:r>
              <a:rPr lang="en-US" dirty="0">
                <a:solidFill>
                  <a:schemeClr val="tx1"/>
                </a:solidFill>
                <a:latin typeface="Arial Nova Cond" panose="020B0506020202020204" pitchFamily="34" charset="0"/>
              </a:rPr>
              <a:t>, S.2021. </a:t>
            </a:r>
            <a:r>
              <a:rPr lang="en-US" b="1" dirty="0">
                <a:solidFill>
                  <a:schemeClr val="tx1"/>
                </a:solidFill>
                <a:latin typeface="Arial Nova Cond" panose="020B0506020202020204" pitchFamily="34" charset="0"/>
              </a:rPr>
              <a:t>Social Work, Sociometry, and Psychodrama</a:t>
            </a:r>
            <a:r>
              <a:rPr lang="en-US" dirty="0">
                <a:solidFill>
                  <a:schemeClr val="tx1"/>
                </a:solidFill>
                <a:latin typeface="Arial Nova Cond" panose="020B0506020202020204" pitchFamily="34" charset="0"/>
              </a:rPr>
              <a:t>, USA: Springer.  </a:t>
            </a:r>
          </a:p>
          <a:p>
            <a:pPr marL="0" indent="0">
              <a:buNone/>
            </a:pPr>
            <a:endParaRPr lang="el-GR" dirty="0"/>
          </a:p>
        </p:txBody>
      </p:sp>
    </p:spTree>
    <p:extLst>
      <p:ext uri="{BB962C8B-B14F-4D97-AF65-F5344CB8AC3E}">
        <p14:creationId xmlns:p14="http://schemas.microsoft.com/office/powerpoint/2010/main" val="1175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43B4-37CE-6FE3-2A31-67CA71D653E6}"/>
              </a:ext>
            </a:extLst>
          </p:cNvPr>
          <p:cNvSpPr>
            <a:spLocks noGrp="1"/>
          </p:cNvSpPr>
          <p:nvPr>
            <p:ph type="title"/>
          </p:nvPr>
        </p:nvSpPr>
        <p:spPr>
          <a:xfrm>
            <a:off x="838200" y="192848"/>
            <a:ext cx="10515600" cy="801066"/>
          </a:xfrm>
        </p:spPr>
        <p:txBody>
          <a:bodyPr/>
          <a:lstStyle/>
          <a:p>
            <a:pPr algn="ctr"/>
            <a:r>
              <a:rPr lang="el-GR" b="1" dirty="0">
                <a:latin typeface="Arial Nova Cond" panose="020B0506020202020204" pitchFamily="34" charset="0"/>
              </a:rPr>
              <a:t>Η έννοια της αλληλοβοήθειας </a:t>
            </a:r>
            <a:endParaRPr lang="en-US"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6902114F-107B-9DED-9B78-0FC75A33BBB7}"/>
              </a:ext>
            </a:extLst>
          </p:cNvPr>
          <p:cNvSpPr>
            <a:spLocks noGrp="1"/>
          </p:cNvSpPr>
          <p:nvPr>
            <p:ph idx="1"/>
          </p:nvPr>
        </p:nvSpPr>
        <p:spPr>
          <a:xfrm>
            <a:off x="556591" y="1113184"/>
            <a:ext cx="11012557" cy="5420138"/>
          </a:xfrm>
        </p:spPr>
        <p:txBody>
          <a:bodyPr>
            <a:normAutofit fontScale="92500" lnSpcReduction="10000"/>
          </a:bodyPr>
          <a:lstStyle/>
          <a:p>
            <a:pPr marL="0" indent="0" algn="just">
              <a:lnSpc>
                <a:spcPct val="120000"/>
              </a:lnSpc>
              <a:buNone/>
            </a:pPr>
            <a:r>
              <a:rPr lang="el-GR" sz="3200" dirty="0">
                <a:latin typeface="Arial Nova Cond" panose="020B0506020202020204" pitchFamily="34" charset="0"/>
              </a:rPr>
              <a:t>Η αλληλοβοήθεια είναι το θεμέλιο της κοινωνικής εργασίας με ομάδες. Μέσα από τις διεργασίες της αλληλοβοήθειας τα μέλη της ομάδας συμμετέχουν στην στήριξη και στην θεραπεία ο ένας  του άλλου. Η δουλειά του επαγγελματία είναι να διευκολύνει τις διεργασίες αλληλοβοήθειας μέσα στην ομάδα. Ο </a:t>
            </a:r>
            <a:r>
              <a:rPr lang="en-US" sz="3200" dirty="0">
                <a:latin typeface="Arial Nova Cond" panose="020B0506020202020204" pitchFamily="34" charset="0"/>
              </a:rPr>
              <a:t>Schwartz (1961)</a:t>
            </a:r>
            <a:r>
              <a:rPr lang="el-GR" sz="3200" dirty="0">
                <a:latin typeface="Arial Nova Cond" panose="020B0506020202020204" pitchFamily="34" charset="0"/>
              </a:rPr>
              <a:t> περιγράφει αυτό το δυναμικό ως εξής</a:t>
            </a:r>
            <a:r>
              <a:rPr lang="en-US" sz="3200" dirty="0">
                <a:latin typeface="Arial Nova Cond" panose="020B0506020202020204" pitchFamily="34" charset="0"/>
              </a:rPr>
              <a:t>: </a:t>
            </a:r>
            <a:r>
              <a:rPr lang="en-US" sz="3200" b="1" i="1" dirty="0">
                <a:latin typeface="Arial Nova Cond" panose="020B0506020202020204" pitchFamily="34" charset="0"/>
              </a:rPr>
              <a:t>“</a:t>
            </a:r>
            <a:r>
              <a:rPr lang="el-GR" sz="3200" b="1" i="1" dirty="0">
                <a:latin typeface="Arial Nova Cond" panose="020B0506020202020204" pitchFamily="34" charset="0"/>
              </a:rPr>
              <a:t>Αυτή η ανάγκη να αξιοποιεί ο ένας τον άλλον, να δημιουργείται όχι μόνο μια αλλά πολλές βοηθητικές σχέσεις είναι ένα βασικό συστατικό της δουλειάς με ομάδες και συνιστά μια κοινή ανάγκη πάνω και πέρα από τον όποιο στόχο για τον οποίο η ομάδα δημιουργήθηκε</a:t>
            </a:r>
            <a:r>
              <a:rPr lang="en-US" sz="3200" b="1" i="1" dirty="0">
                <a:latin typeface="Arial Nova Cond" panose="020B0506020202020204" pitchFamily="34" charset="0"/>
              </a:rPr>
              <a:t>”</a:t>
            </a:r>
            <a:r>
              <a:rPr lang="el-GR" sz="3200" b="1" dirty="0">
                <a:latin typeface="Arial Nova Cond" panose="020B0506020202020204" pitchFamily="34" charset="0"/>
              </a:rPr>
              <a:t>. </a:t>
            </a:r>
          </a:p>
        </p:txBody>
      </p:sp>
    </p:spTree>
    <p:extLst>
      <p:ext uri="{BB962C8B-B14F-4D97-AF65-F5344CB8AC3E}">
        <p14:creationId xmlns:p14="http://schemas.microsoft.com/office/powerpoint/2010/main" val="338532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D896F-72FF-1EFA-CE77-64F1C8BA9466}"/>
              </a:ext>
            </a:extLst>
          </p:cNvPr>
          <p:cNvSpPr>
            <a:spLocks noGrp="1"/>
          </p:cNvSpPr>
          <p:nvPr>
            <p:ph type="title"/>
          </p:nvPr>
        </p:nvSpPr>
        <p:spPr>
          <a:xfrm>
            <a:off x="649357" y="365126"/>
            <a:ext cx="10704443" cy="946840"/>
          </a:xfrm>
        </p:spPr>
        <p:txBody>
          <a:bodyPr>
            <a:noAutofit/>
          </a:bodyPr>
          <a:lstStyle/>
          <a:p>
            <a:pPr algn="ctr"/>
            <a:r>
              <a:rPr lang="el-GR" sz="4000" b="1" dirty="0">
                <a:latin typeface="Arial Nova Cond" panose="020B0506020202020204" pitchFamily="34" charset="0"/>
              </a:rPr>
              <a:t>Μια παραβολή για την σημασία της αλληλοβοήθειας</a:t>
            </a:r>
            <a:endParaRPr lang="en-US" sz="4000"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12531A2D-3D79-A440-B080-0C648DC94F16}"/>
              </a:ext>
            </a:extLst>
          </p:cNvPr>
          <p:cNvSpPr>
            <a:spLocks noGrp="1"/>
          </p:cNvSpPr>
          <p:nvPr>
            <p:ph idx="1"/>
          </p:nvPr>
        </p:nvSpPr>
        <p:spPr>
          <a:xfrm>
            <a:off x="649357" y="1603513"/>
            <a:ext cx="10827025" cy="5035826"/>
          </a:xfrm>
        </p:spPr>
        <p:txBody>
          <a:bodyPr>
            <a:normAutofit fontScale="25000" lnSpcReduction="20000"/>
          </a:bodyPr>
          <a:lstStyle/>
          <a:p>
            <a:pPr marL="0" indent="0" algn="just">
              <a:lnSpc>
                <a:spcPct val="120000"/>
              </a:lnSpc>
              <a:buNone/>
            </a:pPr>
            <a:r>
              <a:rPr lang="el-GR" sz="8400" dirty="0">
                <a:latin typeface="Arial Nova Cond" panose="020B0506020202020204" pitchFamily="34" charset="0"/>
              </a:rPr>
              <a:t>Ο </a:t>
            </a:r>
            <a:r>
              <a:rPr lang="en-US" sz="8400" dirty="0">
                <a:latin typeface="Arial Nova Cond" panose="020B0506020202020204" pitchFamily="34" charset="0"/>
              </a:rPr>
              <a:t>Yalom </a:t>
            </a:r>
            <a:r>
              <a:rPr lang="el-GR" sz="8400" dirty="0">
                <a:latin typeface="Arial Nova Cond" panose="020B0506020202020204" pitchFamily="34" charset="0"/>
              </a:rPr>
              <a:t>και ο </a:t>
            </a:r>
            <a:r>
              <a:rPr lang="en-US" sz="8400" dirty="0" err="1">
                <a:latin typeface="Arial Nova Cond" panose="020B0506020202020204" pitchFamily="34" charset="0"/>
              </a:rPr>
              <a:t>Leszcz</a:t>
            </a:r>
            <a:r>
              <a:rPr lang="en-US" sz="8400" dirty="0">
                <a:latin typeface="Arial Nova Cond" panose="020B0506020202020204" pitchFamily="34" charset="0"/>
              </a:rPr>
              <a:t> (2005) </a:t>
            </a:r>
            <a:r>
              <a:rPr lang="el-GR" sz="8400" dirty="0">
                <a:latin typeface="Arial Nova Cond" panose="020B0506020202020204" pitchFamily="34" charset="0"/>
              </a:rPr>
              <a:t>περιγράφουν την αλληλοβοήθεια μέσα από το πρίσμα του θεραπευτικού παράγοντα του αλτρουισμού. Αποδίδουν το νόημα της αλληλοβοήθειας μέσα από μια μεταφορική ιστορία κατά την οποία ένας Ραβίνος συνομιλεί με τον Θεό για τον παράδεισο και την κόλαση. Ο Θεός δείχνει στον Ραβίνο δύο ομάδες οι οποίες αντιπροσωπεύουν η μια τον παράδεισο και η άλλη την κόλαση. Η πρώτη ομάδα που συμβολίζει την κόλαση αποτελείται από μια ομάδα απελπισμένων και πεινασμένων ανθρώπων οι οποίοι κάθονται γύρω από μια τεράστια κατσαρόλα με στιφάδο αλλά ανίκανων </a:t>
            </a:r>
            <a:r>
              <a:rPr lang="el-GR" sz="8400">
                <a:latin typeface="Arial Nova Cond" panose="020B0506020202020204" pitchFamily="34" charset="0"/>
              </a:rPr>
              <a:t>να φάνε γιατί </a:t>
            </a:r>
            <a:r>
              <a:rPr lang="el-GR" sz="8400" dirty="0">
                <a:latin typeface="Arial Nova Cond" panose="020B0506020202020204" pitchFamily="34" charset="0"/>
              </a:rPr>
              <a:t>τα μόνα διαθέσιμα πιρούνια ήταν πολύ μακριά για να φτάσουν στο στόμα αυτού που κράταγε το πιρούνι. Σ’αυτήν την ομάδα κανείς δεν έτρωγε και όλοι υπέφεραν. Ο παράδεισος από την άλλη αντιπροσωπευόταν από μια άλλη ομάδα οι οποίοι επίσης καθόντουσαν γύρω από μια τεράστια κατσαρόλα στιφάδο με τα ίδια μακριά πιρούνια. Όμως σ’αυτήν την ομάδα όλοι ήταν καλά </a:t>
            </a:r>
            <a:r>
              <a:rPr lang="en-US" sz="8400" dirty="0">
                <a:latin typeface="Arial Nova Cond" panose="020B0506020202020204" pitchFamily="34" charset="0"/>
              </a:rPr>
              <a:t>, </a:t>
            </a:r>
            <a:r>
              <a:rPr lang="el-GR" sz="8400" dirty="0">
                <a:latin typeface="Arial Nova Cond" panose="020B0506020202020204" pitchFamily="34" charset="0"/>
              </a:rPr>
              <a:t>όλοι καλά ταϊσμένοι, υγιείς και χαρούμενοι γιατί είχαν μάθει να ταΐζουν ο ένας τον άλλον.  </a:t>
            </a:r>
            <a:r>
              <a:rPr lang="en-US" sz="8400" dirty="0">
                <a:latin typeface="Arial Nova Cond" panose="020B0506020202020204" pitchFamily="34" charset="0"/>
              </a:rPr>
              <a:t> </a:t>
            </a:r>
            <a:r>
              <a:rPr lang="el-GR" sz="8400" dirty="0">
                <a:latin typeface="Arial Nova Cond" panose="020B0506020202020204" pitchFamily="34" charset="0"/>
              </a:rPr>
              <a:t>Η αλτρουιστική φύση της δεύτερης ομάδας , ιδιαίτερα η εμπειρία τους να τρέφει αμοιβαία ο ένας τον άλλον, δεν συμβολίζει μόνο τον παράδεισο αλλά συμβολίζει και μια επιτυχημένη θεραπευτική ομαδική συνεδρία. </a:t>
            </a:r>
            <a:endParaRPr lang="en-US" sz="8400" dirty="0">
              <a:latin typeface="Arial Nova Cond" panose="020B0506020202020204" pitchFamily="34" charset="0"/>
            </a:endParaRPr>
          </a:p>
          <a:p>
            <a:endParaRPr lang="en-US" dirty="0"/>
          </a:p>
        </p:txBody>
      </p:sp>
    </p:spTree>
    <p:extLst>
      <p:ext uri="{BB962C8B-B14F-4D97-AF65-F5344CB8AC3E}">
        <p14:creationId xmlns:p14="http://schemas.microsoft.com/office/powerpoint/2010/main" val="360833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25CC-8939-9B9A-A087-98C3D38D9AEE}"/>
              </a:ext>
            </a:extLst>
          </p:cNvPr>
          <p:cNvSpPr>
            <a:spLocks noGrp="1"/>
          </p:cNvSpPr>
          <p:nvPr>
            <p:ph type="title"/>
          </p:nvPr>
        </p:nvSpPr>
        <p:spPr/>
        <p:txBody>
          <a:bodyPr/>
          <a:lstStyle/>
          <a:p>
            <a:pPr algn="ctr"/>
            <a:r>
              <a:rPr lang="el-GR" b="1" dirty="0">
                <a:latin typeface="Arial Nova Cond" panose="020B0506020202020204" pitchFamily="34" charset="0"/>
              </a:rPr>
              <a:t>Το μακρύ κουτάλι</a:t>
            </a:r>
            <a:r>
              <a:rPr lang="en-US" b="1" dirty="0">
                <a:latin typeface="Arial Nova Cond" panose="020B0506020202020204" pitchFamily="34" charset="0"/>
              </a:rPr>
              <a:t>: </a:t>
            </a:r>
            <a:r>
              <a:rPr lang="el-GR" b="1" dirty="0">
                <a:latin typeface="Arial Nova Cond" panose="020B0506020202020204" pitchFamily="34" charset="0"/>
              </a:rPr>
              <a:t>Μια αλληγορία για την σημασία της αλληλοβοήθειας </a:t>
            </a:r>
            <a:endParaRPr lang="en-US" b="1" dirty="0">
              <a:latin typeface="Arial Nova Cond" panose="020B0506020202020204" pitchFamily="34" charset="0"/>
            </a:endParaRPr>
          </a:p>
        </p:txBody>
      </p:sp>
      <p:pic>
        <p:nvPicPr>
          <p:cNvPr id="4" name="the allegory of the long spoon">
            <a:hlinkClick r:id="" action="ppaction://media"/>
            <a:extLst>
              <a:ext uri="{FF2B5EF4-FFF2-40B4-BE49-F238E27FC236}">
                <a16:creationId xmlns:a16="http://schemas.microsoft.com/office/drawing/2014/main" id="{4C3D759D-CD71-DB5B-3B8F-93DB3AEDB1B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43271" y="1735703"/>
            <a:ext cx="9144000" cy="4912518"/>
          </a:xfrm>
        </p:spPr>
      </p:pic>
    </p:spTree>
    <p:extLst>
      <p:ext uri="{BB962C8B-B14F-4D97-AF65-F5344CB8AC3E}">
        <p14:creationId xmlns:p14="http://schemas.microsoft.com/office/powerpoint/2010/main" val="30309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E6E0-A014-90F9-9ECF-4169743D6169}"/>
              </a:ext>
            </a:extLst>
          </p:cNvPr>
          <p:cNvSpPr>
            <a:spLocks noGrp="1"/>
          </p:cNvSpPr>
          <p:nvPr>
            <p:ph type="title"/>
          </p:nvPr>
        </p:nvSpPr>
        <p:spPr>
          <a:xfrm>
            <a:off x="838200" y="267252"/>
            <a:ext cx="10515600" cy="668413"/>
          </a:xfrm>
        </p:spPr>
        <p:txBody>
          <a:bodyPr>
            <a:normAutofit fontScale="90000"/>
          </a:bodyPr>
          <a:lstStyle/>
          <a:p>
            <a:pPr algn="ctr"/>
            <a:r>
              <a:rPr lang="el-GR" b="1" dirty="0">
                <a:latin typeface="Arial Nova Cond" panose="020B0506020202020204" pitchFamily="34" charset="0"/>
              </a:rPr>
              <a:t>Η αλληλοβοήθεια στην Κοινωνική Εργασία (1/2) </a:t>
            </a:r>
            <a:endParaRPr lang="en-US"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153820B4-B1B8-4769-BD63-A90A780CD8C0}"/>
              </a:ext>
            </a:extLst>
          </p:cNvPr>
          <p:cNvSpPr>
            <a:spLocks noGrp="1"/>
          </p:cNvSpPr>
          <p:nvPr>
            <p:ph idx="1"/>
          </p:nvPr>
        </p:nvSpPr>
        <p:spPr>
          <a:xfrm>
            <a:off x="516836" y="935665"/>
            <a:ext cx="11284302" cy="5454502"/>
          </a:xfrm>
        </p:spPr>
        <p:txBody>
          <a:bodyPr>
            <a:normAutofit fontScale="92500"/>
          </a:bodyPr>
          <a:lstStyle/>
          <a:p>
            <a:pPr marL="0" indent="0" algn="just">
              <a:lnSpc>
                <a:spcPct val="100000"/>
              </a:lnSpc>
              <a:buNone/>
            </a:pPr>
            <a:r>
              <a:rPr lang="el-GR" dirty="0">
                <a:latin typeface="Arial Nova Cond" panose="020B0506020202020204" pitchFamily="34" charset="0"/>
              </a:rPr>
              <a:t>Με τον όρο αλληλοβοήθεια αναφερόμαστε στην διεργασία με την οποία τα μέλη μιας ομάδας υποστηρίζουν και βοηθούν ο ένας τον άλλον. Ένας/μια επαγγελματίας που ασκεί ΚΕΟ με το μοντέλο της αλληλοβοήθειας πιστεύει ότι κάθε ομάδα έχει την εγγενή ικανότητα να θεραπεύεται μέσα από την αλληλοβοήθεια. Κάθε μέλος έχει ξεχωριστά δυνατά στοιχεία, γνώσεις και εμπειρίες αλλά και μια πρόθεση να συνδράμει σε μια ομάδα, κάτι που μπορεί να ενδυναμώσει την ομάδα ως ολότητα. Η αλληλοβοήθεια είναι αυτό που επιτρέπει στα μέλη της ομάδας να χρησιμοποιήσουν την ομάδα έτσι ώστε να ενσωματώσουν τον εσωτερικό τους εαυτό και την εικόνα τους προς τα έξω, να βρουν πιο αποτελεσματικούς μηχανισμούς αντιμετώπισης της καταπίεσης που βιώνουν, όπως είναι η προσωπική και συλλογική δράση. Πολλά ερευνητικά δεδομένα αποδεικνύουν ότι οι διεργασίες της αλληλοβοήθειας αυξάνουν την αυτοεκτίμηση και τις ικανότητες για λύση προβλημάτων και παράλληλα μειώνουν την ντροπή και την απομόνωση</a:t>
            </a:r>
            <a:r>
              <a:rPr lang="el-GR" sz="2400" dirty="0">
                <a:latin typeface="Arial Nova Cond" panose="020B0506020202020204" pitchFamily="34" charset="0"/>
              </a:rPr>
              <a:t>. </a:t>
            </a:r>
          </a:p>
        </p:txBody>
      </p:sp>
    </p:spTree>
    <p:extLst>
      <p:ext uri="{BB962C8B-B14F-4D97-AF65-F5344CB8AC3E}">
        <p14:creationId xmlns:p14="http://schemas.microsoft.com/office/powerpoint/2010/main" val="287021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A37A-BF5B-0CB4-C60A-4289DCA871E9}"/>
              </a:ext>
            </a:extLst>
          </p:cNvPr>
          <p:cNvSpPr>
            <a:spLocks noGrp="1"/>
          </p:cNvSpPr>
          <p:nvPr>
            <p:ph type="title"/>
          </p:nvPr>
        </p:nvSpPr>
        <p:spPr>
          <a:xfrm>
            <a:off x="669235" y="219352"/>
            <a:ext cx="10853529" cy="748058"/>
          </a:xfrm>
        </p:spPr>
        <p:txBody>
          <a:bodyPr>
            <a:normAutofit fontScale="90000"/>
          </a:bodyPr>
          <a:lstStyle/>
          <a:p>
            <a:r>
              <a:rPr lang="el-GR" b="1" dirty="0">
                <a:latin typeface="Arial Nova Cond" panose="020B0506020202020204" pitchFamily="34" charset="0"/>
              </a:rPr>
              <a:t>Η αλληλοβοήθεια στην Κοινωνική Εργασία (2/2) </a:t>
            </a:r>
            <a:endParaRPr lang="en-US" dirty="0"/>
          </a:p>
        </p:txBody>
      </p:sp>
      <p:sp>
        <p:nvSpPr>
          <p:cNvPr id="3" name="Content Placeholder 2">
            <a:extLst>
              <a:ext uri="{FF2B5EF4-FFF2-40B4-BE49-F238E27FC236}">
                <a16:creationId xmlns:a16="http://schemas.microsoft.com/office/drawing/2014/main" id="{A428B21E-C67F-BEB0-1606-097F29F9C850}"/>
              </a:ext>
            </a:extLst>
          </p:cNvPr>
          <p:cNvSpPr>
            <a:spLocks noGrp="1"/>
          </p:cNvSpPr>
          <p:nvPr>
            <p:ph idx="1"/>
          </p:nvPr>
        </p:nvSpPr>
        <p:spPr>
          <a:xfrm>
            <a:off x="477079" y="1152940"/>
            <a:ext cx="11065564" cy="5339936"/>
          </a:xfrm>
        </p:spPr>
        <p:txBody>
          <a:bodyPr>
            <a:normAutofit/>
          </a:bodyPr>
          <a:lstStyle/>
          <a:p>
            <a:pPr marL="0" indent="0" algn="just">
              <a:lnSpc>
                <a:spcPct val="120000"/>
              </a:lnSpc>
              <a:buNone/>
            </a:pPr>
            <a:r>
              <a:rPr lang="el-GR" sz="2400" dirty="0">
                <a:latin typeface="Arial Nova Cond" panose="020B0506020202020204" pitchFamily="34" charset="0"/>
              </a:rPr>
              <a:t>Η αλληλοβοήθεια είναι ένα μοντέλο που θεμελιώνεται στην </a:t>
            </a:r>
            <a:r>
              <a:rPr lang="el-GR" sz="2400" b="1" dirty="0">
                <a:latin typeface="Arial Nova Cond" panose="020B0506020202020204" pitchFamily="34" charset="0"/>
              </a:rPr>
              <a:t>προσέγγιση των δυνατών σημείων </a:t>
            </a:r>
            <a:r>
              <a:rPr lang="el-GR" sz="2400" dirty="0">
                <a:latin typeface="Arial Nova Cond" panose="020B0506020202020204" pitchFamily="34" charset="0"/>
              </a:rPr>
              <a:t>(</a:t>
            </a:r>
            <a:r>
              <a:rPr lang="en-US" sz="2400" dirty="0">
                <a:latin typeface="Arial Nova Cond" panose="020B0506020202020204" pitchFamily="34" charset="0"/>
              </a:rPr>
              <a:t>strength based model)</a:t>
            </a:r>
            <a:r>
              <a:rPr lang="el-GR" sz="2400" dirty="0">
                <a:latin typeface="Arial Nova Cond" panose="020B0506020202020204" pitchFamily="34" charset="0"/>
              </a:rPr>
              <a:t> αλλά και στην </a:t>
            </a:r>
            <a:r>
              <a:rPr lang="el-GR" sz="2400" b="1" dirty="0">
                <a:latin typeface="Arial Nova Cond" panose="020B0506020202020204" pitchFamily="34" charset="0"/>
              </a:rPr>
              <a:t>ολιστική</a:t>
            </a:r>
            <a:r>
              <a:rPr lang="el-GR" sz="2400" dirty="0">
                <a:latin typeface="Arial Nova Cond" panose="020B0506020202020204" pitchFamily="34" charset="0"/>
              </a:rPr>
              <a:t> και </a:t>
            </a:r>
            <a:r>
              <a:rPr lang="el-GR" sz="2400" b="1" dirty="0">
                <a:latin typeface="Arial Nova Cond" panose="020B0506020202020204" pitchFamily="34" charset="0"/>
              </a:rPr>
              <a:t>αντικαταπιεστική προσέγγιση </a:t>
            </a:r>
            <a:r>
              <a:rPr lang="el-GR" sz="2400" dirty="0">
                <a:latin typeface="Arial Nova Cond" panose="020B0506020202020204" pitchFamily="34" charset="0"/>
              </a:rPr>
              <a:t>της ΚΕΟ, η οποία εγγενώς ενσωματώνει την διάσταση του ψυχολογικού, του κοινωνικού και του υπαρξιακού. Το μοντέλο της αλληλοβοήθειας στην ΚΕΟ ενθαρρύνει ταυτόχρονα και την ενσωμάτωση κάθε μέλους στην ομάδα αλλά και την αίσθηση της αυτονομίας της ομάδας. Η αλληλοβοήθεια είναι αλληλένδετη με την έννοια της «ομάδας ως ολότητα». Η εμπειρία του να συμμετέχεις στην ενδυνάμωση και την υποστήριξη ενός άλλου μέλους της ομάδας και γενικότερα η εμπειρία της εμπλοκής στις διεργασίες της αλληλοβοήθειας αναπτύσσει την ενδυνάμωση και την αίσθηση ικανότητας στα άτομα. Οι κοινοί στόχοι και εμπειρίες των μελών προωθούν μια αίσθηση του «είμαστε όλοι στην ίδια βάρκα» και μια αίσθηση καθολικότητας (</a:t>
            </a:r>
            <a:r>
              <a:rPr lang="en-US" sz="2400" dirty="0">
                <a:latin typeface="Arial Nova Cond" panose="020B0506020202020204" pitchFamily="34" charset="0"/>
              </a:rPr>
              <a:t>universality). </a:t>
            </a:r>
            <a:endParaRPr lang="en-US" sz="2400" dirty="0"/>
          </a:p>
        </p:txBody>
      </p:sp>
    </p:spTree>
    <p:extLst>
      <p:ext uri="{BB962C8B-B14F-4D97-AF65-F5344CB8AC3E}">
        <p14:creationId xmlns:p14="http://schemas.microsoft.com/office/powerpoint/2010/main" val="66808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9145-6F37-0457-9513-AF8B9193E148}"/>
              </a:ext>
            </a:extLst>
          </p:cNvPr>
          <p:cNvSpPr>
            <a:spLocks noGrp="1"/>
          </p:cNvSpPr>
          <p:nvPr>
            <p:ph type="title"/>
          </p:nvPr>
        </p:nvSpPr>
        <p:spPr>
          <a:xfrm>
            <a:off x="445903" y="180975"/>
            <a:ext cx="10907898" cy="937963"/>
          </a:xfrm>
        </p:spPr>
        <p:txBody>
          <a:bodyPr anchor="b">
            <a:noAutofit/>
          </a:bodyPr>
          <a:lstStyle/>
          <a:p>
            <a:pPr algn="ctr"/>
            <a:br>
              <a:rPr lang="el-GR" sz="2800" b="1" dirty="0">
                <a:latin typeface="Arial Nova Cond" panose="020B0506020202020204" pitchFamily="34" charset="0"/>
              </a:rPr>
            </a:br>
            <a:r>
              <a:rPr lang="el-GR" sz="2800" b="1" dirty="0">
                <a:latin typeface="Arial Nova Cond" panose="020B0506020202020204" pitchFamily="34" charset="0"/>
              </a:rPr>
              <a:t>στην ΚΕΟ  εξυπηρετούμενη είναι ολόκληρη η ομάδα</a:t>
            </a:r>
            <a:r>
              <a:rPr lang="en-US" sz="2800" b="1" dirty="0">
                <a:latin typeface="Arial Nova Cond" panose="020B0506020202020204" pitchFamily="34" charset="0"/>
              </a:rPr>
              <a:t>: </a:t>
            </a:r>
            <a:br>
              <a:rPr lang="en-US" sz="2800" b="1" dirty="0">
                <a:latin typeface="Arial Nova Cond" panose="020B0506020202020204" pitchFamily="34" charset="0"/>
              </a:rPr>
            </a:br>
            <a:r>
              <a:rPr lang="el-GR" sz="2800" b="1" dirty="0">
                <a:latin typeface="Arial Nova Cond" panose="020B0506020202020204" pitchFamily="34" charset="0"/>
              </a:rPr>
              <a:t>Η ομάδα ως ολότητα</a:t>
            </a:r>
            <a:endParaRPr lang="en-US" sz="2800"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875962FA-8CF0-0CBE-5C98-91A5D1C80031}"/>
              </a:ext>
            </a:extLst>
          </p:cNvPr>
          <p:cNvSpPr>
            <a:spLocks noGrp="1"/>
          </p:cNvSpPr>
          <p:nvPr>
            <p:ph idx="1"/>
          </p:nvPr>
        </p:nvSpPr>
        <p:spPr>
          <a:xfrm>
            <a:off x="445902" y="1190625"/>
            <a:ext cx="11069158" cy="5486400"/>
          </a:xfrm>
        </p:spPr>
        <p:txBody>
          <a:bodyPr>
            <a:normAutofit lnSpcReduction="10000"/>
          </a:bodyPr>
          <a:lstStyle/>
          <a:p>
            <a:pPr marL="0" indent="0" algn="just">
              <a:lnSpc>
                <a:spcPct val="120000"/>
              </a:lnSpc>
              <a:buNone/>
            </a:pPr>
            <a:r>
              <a:rPr lang="el-GR" sz="1600" dirty="0">
                <a:latin typeface="Arial Nova Cond" panose="020B0506020202020204" pitchFamily="34" charset="0"/>
              </a:rPr>
              <a:t>Για να μπορέσει κάποιος να έχει πρόσβαση στην ισχύ της αλληλοβοήθειας μέσα στην ομάδα, θα πρέπει η ίδια η ομάδα να αντιμετωπίζεται ως ολότητα αντί ως ένα άτομο ξεχωριστά- το χαρακτηριστικό των διεργασιών αλληλοβοήθειας που συμβαίνουν σε μια ομάδα είναι αυτό που διαφοροποιεί την Κοινωνική Εργασία με Ομάδες από την Κοινωνική Εργασία με Άτομα. Την ίδια στιγμή τόσο η αλληλοβοήθεια όσο και το φαινόμενο της «ομάδας ως ολότητα» δεν μπορούν να καλλιεργηθούν άμα δεν νιώσουν ασφάλεια τα μέλη της ομάδας. Όταν τα άτομα έρχονται κοντά το ένα με το άλλο για να δημιουργήσουν μια ομάδα, ένα ξεχωριστό φαινόμενο συμβαίνει και η ομάδα μπορεί να στερεοποιηθεί ως ένας μοναδικός οργανισμός. Η εμπειρία της «ομάδας ως ολότητας» δημιουργείται μέσα από την διαδικασία της συνοχής της ομάδας. Τα πρότυπα πρακτικής της Διεθνούς Ομοσπονδίας Κοινωνικής Εργασίας με Ομάδες (</a:t>
            </a:r>
            <a:r>
              <a:rPr lang="en-US" sz="1600" dirty="0">
                <a:latin typeface="Arial Nova Cond" panose="020B0506020202020204" pitchFamily="34" charset="0"/>
              </a:rPr>
              <a:t>IASWG) </a:t>
            </a:r>
            <a:r>
              <a:rPr lang="el-GR" sz="1600" dirty="0">
                <a:latin typeface="Arial Nova Cond" panose="020B0506020202020204" pitchFamily="34" charset="0"/>
              </a:rPr>
              <a:t>ορίζουν ότι η συνοχή της ομάδας είναι ένας από τους πρωταρχικούς σκοπούς των κοινωνικών λειτουργών που δουλεύουν με ομάδες. Οι ΚΛ οφείλουν να βοηθήσουν τα μέλη της ομάδας να κάνουν σχέσεις μεταξύ τους έτσι ώστε να προωθηθεί η συνοχή της ομάδας. Όσο πιο ισχυρή είναι η συνοχή της ομάδας τόσο μεγαλύτερη επίδραση έχει η ίδια η ομάδα στα μέλη της. Όσο σημαντική είναι η θεραπευτική σχέση μεταξύ του επαγγελματία και του θεραπευτή στην ψυχοθεραπεία τόσο σημαντική είναι η συνοχή της ομάδας στην ΚΕΟ. </a:t>
            </a:r>
          </a:p>
          <a:p>
            <a:pPr marL="0" indent="0" algn="just">
              <a:lnSpc>
                <a:spcPct val="120000"/>
              </a:lnSpc>
              <a:buNone/>
            </a:pPr>
            <a:r>
              <a:rPr lang="el-GR" sz="1600" dirty="0">
                <a:latin typeface="Arial Nova Cond" panose="020B0506020202020204" pitchFamily="34" charset="0"/>
              </a:rPr>
              <a:t>Η συνοχή της ομάδας, η εμπειρία της «ομάδας ως ολότητα», η αίσθηση ασφάλειας στην ομάδα, και η αλληλοβοήθεια αναπτύσσονται ως αλληλεξαρτώμενα συστήματα στην διεργασία της ομάδας. Ένα συνηθισμένο λάθος που κάνουν οι επαγγελματίες όταν δουλεύουν με ομάδες είναι να κάνουν στην πραγματικότητα ατομική θεραπεία μέσα στην ομάδα (να αντιμετωπίζουν τα άτομα ξεχωριστά) αντί να αντιμετωπίζουν την ομάδα ως ολότητα. Οι επαγγελματίες που θέτουν σε λειτουργία τις διεργασίες της αλληλοβοήθειας πρέπει να λαμβάνουν </a:t>
            </a:r>
            <a:r>
              <a:rPr lang="el-GR" sz="1600" dirty="0" err="1">
                <a:latin typeface="Arial Nova Cond" panose="020B0506020202020204" pitchFamily="34" charset="0"/>
              </a:rPr>
              <a:t>υπόψην</a:t>
            </a:r>
            <a:r>
              <a:rPr lang="el-GR" sz="1600" dirty="0">
                <a:latin typeface="Arial Nova Cond" panose="020B0506020202020204" pitchFamily="34" charset="0"/>
              </a:rPr>
              <a:t> τους ολόκληρη την ομάδα ως οντότητα παρά να ασχολούνται με το κάθε άτομο ξεχωριστά κάθε φορά. Στις ομάδες που γίνεται αυτό λείπει το ενδιαφέρον των μελών, δεν συνδέονται τα μέλη με την όλη διεργασία και στην ουσία οι συναντήσεις της ομάδας καταλήγουν να είναι ατομικές θεραπείες με κοινό τα υπόλοιπα μέλη της ομάδας. </a:t>
            </a:r>
          </a:p>
        </p:txBody>
      </p:sp>
    </p:spTree>
    <p:extLst>
      <p:ext uri="{BB962C8B-B14F-4D97-AF65-F5344CB8AC3E}">
        <p14:creationId xmlns:p14="http://schemas.microsoft.com/office/powerpoint/2010/main" val="75919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53B2-D0BC-5F56-2D6D-1A8C198B86CB}"/>
              </a:ext>
            </a:extLst>
          </p:cNvPr>
          <p:cNvSpPr>
            <a:spLocks noGrp="1"/>
          </p:cNvSpPr>
          <p:nvPr>
            <p:ph type="title"/>
          </p:nvPr>
        </p:nvSpPr>
        <p:spPr>
          <a:xfrm>
            <a:off x="732182" y="365125"/>
            <a:ext cx="10515600" cy="1325563"/>
          </a:xfrm>
        </p:spPr>
        <p:txBody>
          <a:bodyPr>
            <a:normAutofit fontScale="90000"/>
          </a:bodyPr>
          <a:lstStyle/>
          <a:p>
            <a:pPr algn="ctr"/>
            <a:r>
              <a:rPr lang="el-GR" b="1" dirty="0">
                <a:latin typeface="Arial Nova Cond" panose="020B0506020202020204" pitchFamily="34" charset="0"/>
              </a:rPr>
              <a:t>Ο στόχος της Κοινωνικής Εργασίας με Ομάδες σύμφωνα με το μοντέλο της αλληλοβοήθειας</a:t>
            </a:r>
            <a:endParaRPr lang="en-US"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25B90565-E8BD-57EF-C63D-F580C0CC099F}"/>
              </a:ext>
            </a:extLst>
          </p:cNvPr>
          <p:cNvSpPr>
            <a:spLocks noGrp="1"/>
          </p:cNvSpPr>
          <p:nvPr>
            <p:ph idx="1"/>
          </p:nvPr>
        </p:nvSpPr>
        <p:spPr>
          <a:xfrm>
            <a:off x="838200" y="1825625"/>
            <a:ext cx="10515600" cy="4667250"/>
          </a:xfrm>
        </p:spPr>
        <p:txBody>
          <a:bodyPr>
            <a:normAutofit fontScale="85000" lnSpcReduction="10000"/>
          </a:bodyPr>
          <a:lstStyle/>
          <a:p>
            <a:pPr marL="0" indent="0" algn="just">
              <a:lnSpc>
                <a:spcPct val="120000"/>
              </a:lnSpc>
              <a:buNone/>
            </a:pPr>
            <a:r>
              <a:rPr lang="el-GR" dirty="0">
                <a:latin typeface="Arial Nova Cond" panose="020B0506020202020204" pitchFamily="34" charset="0"/>
              </a:rPr>
              <a:t>Ο </a:t>
            </a:r>
            <a:r>
              <a:rPr lang="en-US" dirty="0">
                <a:latin typeface="Arial Nova Cond" panose="020B0506020202020204" pitchFamily="34" charset="0"/>
              </a:rPr>
              <a:t>William Schwartz </a:t>
            </a:r>
            <a:r>
              <a:rPr lang="el-GR" dirty="0">
                <a:latin typeface="Arial Nova Cond" panose="020B0506020202020204" pitchFamily="34" charset="0"/>
              </a:rPr>
              <a:t>, πρωτοπόρος του μοντέλου αλληλοβοήθειας αντιλαμβανόταν τον σκοπό της ΚΕΟ ως μια επιχείρηση αλληλοβοήθειας, ως μια συμμαχία μεταξύ ατόμων που έχει ανάγκη ο ένας τον άλλον, ενδεχομένως σε διαφορετικό βαθμό ο καθένας, αλλά που όλοι αναγνωρίζουν την σημασία του να εργασθούν πάνω σε συγκεκριμένα κοινά προβλήματα που αντιμετωπίζουν. Το σημαντικό στοιχείο εδώ είναι ότι αυτό είναι ένα σύστημα βοήθειας κατά το οποίο οι εξυπηρετούμενοι έχουν ανάγκη ο ένας τον άλλον αλλά και τον/την ΚΛ. Αυτή η ανάγκη του να αξιοποιήσει ο ένας τον άλλον, του να δημιουργηθεί όχι μόνο μια αλλά πολλές σχέσεις αλληλοβοήθειας, είναι ζωτικής σημασίας συστατικό της διεργασίας της ομάδας και αποτελεί μια κοινή ανάγκη η οποία είναι πέρα και πάνω από το συγκεκριμένο έργο για το οποίο δημιουργήθηκε η ομάδα. </a:t>
            </a:r>
            <a:endParaRPr lang="en-US" dirty="0"/>
          </a:p>
        </p:txBody>
      </p:sp>
    </p:spTree>
    <p:extLst>
      <p:ext uri="{BB962C8B-B14F-4D97-AF65-F5344CB8AC3E}">
        <p14:creationId xmlns:p14="http://schemas.microsoft.com/office/powerpoint/2010/main" val="4192700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4616</Words>
  <Application>Microsoft Office PowerPoint</Application>
  <PresentationFormat>Widescreen</PresentationFormat>
  <Paragraphs>75</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Nova Cond</vt:lpstr>
      <vt:lpstr>Calibri</vt:lpstr>
      <vt:lpstr>Calibri Light</vt:lpstr>
      <vt:lpstr>Office Theme</vt:lpstr>
      <vt:lpstr>Μεθοδολογία  Κοινωνικής Εργασίας  με Ομάδες</vt:lpstr>
      <vt:lpstr>Το μοντέλο της αλληλοβοήθειας  </vt:lpstr>
      <vt:lpstr>Η έννοια της αλληλοβοήθειας </vt:lpstr>
      <vt:lpstr>Μια παραβολή για την σημασία της αλληλοβοήθειας</vt:lpstr>
      <vt:lpstr>Το μακρύ κουτάλι: Μια αλληγορία για την σημασία της αλληλοβοήθειας </vt:lpstr>
      <vt:lpstr>Η αλληλοβοήθεια στην Κοινωνική Εργασία (1/2) </vt:lpstr>
      <vt:lpstr>Η αλληλοβοήθεια στην Κοινωνική Εργασία (2/2) </vt:lpstr>
      <vt:lpstr> στην ΚΕΟ  εξυπηρετούμενη είναι ολόκληρη η ομάδα:  Η ομάδα ως ολότητα</vt:lpstr>
      <vt:lpstr>Ο στόχος της Κοινωνικής Εργασίας με Ομάδες σύμφωνα με το μοντέλο της αλληλοβοήθειας</vt:lpstr>
      <vt:lpstr>Η λειτουργία της διαμεσολάβησης και ο ρόλος του/της ΚΛ (1/3)</vt:lpstr>
      <vt:lpstr>Η λειτουργία της διαμεσολάβησης και ο ρόλος του/της ΚΛ (2/3)</vt:lpstr>
      <vt:lpstr>Η λειτουργία της διαμεσολάβησης και ο ρόλος του/της ΚΛ (3/3)</vt:lpstr>
      <vt:lpstr>Οι 4 αλληλένδετες φάσεις της αλληλοβοήθειας </vt:lpstr>
      <vt:lpstr>Οι 4 αλληλένδετες φάσεις της αλληλοβοήθειας </vt:lpstr>
      <vt:lpstr>Οι 4 αλληλένδετες φάσεις της αλληλοβοήθειας </vt:lpstr>
      <vt:lpstr>Τα οφέλη του μοντέλου αλληλοβοήθειας στα μέλη της ομάδας (1/2) </vt:lpstr>
      <vt:lpstr>Τα οφέλη του μοντέλου αλληλοβοήθειας στα μέλη της ομάδας (2/2) </vt:lpstr>
      <vt:lpstr>Δεξιότητες - Ρόλος ΚΛ στις ομάδες αλληλοβοήθειας (1/3)</vt:lpstr>
      <vt:lpstr>Δεξιότητες - Ρόλος ΚΛ στις ομάδες αλληλοβοήθειας (2/3)</vt:lpstr>
      <vt:lpstr>Δεξιότητες - Ρόλος ΚΛ στις ομάδες αλληλοβοήθειας (3/3)</vt:lpstr>
      <vt:lpstr>Ομάδες πληθυσμού που έχουν αξιοποιήσει τις αρχές και την μεθοδολογία των ομάδων αλληλοβοήθειας</vt:lpstr>
      <vt:lpstr>Βιβλιογραφία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Ομάδες</dc:title>
  <dc:creator>Mitsi Giannou</dc:creator>
  <cp:lastModifiedBy>Mitsi Giannou</cp:lastModifiedBy>
  <cp:revision>69</cp:revision>
  <dcterms:created xsi:type="dcterms:W3CDTF">2022-08-25T20:04:18Z</dcterms:created>
  <dcterms:modified xsi:type="dcterms:W3CDTF">2023-05-31T16:23:51Z</dcterms:modified>
</cp:coreProperties>
</file>