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72" r:id="rId4"/>
    <p:sldId id="265" r:id="rId5"/>
    <p:sldId id="257" r:id="rId6"/>
    <p:sldId id="266" r:id="rId7"/>
    <p:sldId id="267" r:id="rId8"/>
    <p:sldId id="274" r:id="rId9"/>
    <p:sldId id="268" r:id="rId10"/>
    <p:sldId id="260" r:id="rId11"/>
    <p:sldId id="273" r:id="rId12"/>
    <p:sldId id="270" r:id="rId13"/>
    <p:sldId id="271" r:id="rId14"/>
    <p:sldId id="26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p:scale>
          <a:sx n="84" d="100"/>
          <a:sy n="84" d="100"/>
        </p:scale>
        <p:origin x="22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08227-C28E-4477-9C5C-A5FC72961BBC}"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BE2AB-173C-4E8C-ADE0-225404CA5E4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1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08227-C28E-4477-9C5C-A5FC72961BBC}"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BE2AB-173C-4E8C-ADE0-225404CA5E4E}" type="slidenum">
              <a:rPr lang="en-US" smtClean="0"/>
              <a:t>‹#›</a:t>
            </a:fld>
            <a:endParaRPr lang="en-US"/>
          </a:p>
        </p:txBody>
      </p:sp>
    </p:spTree>
    <p:extLst>
      <p:ext uri="{BB962C8B-B14F-4D97-AF65-F5344CB8AC3E}">
        <p14:creationId xmlns:p14="http://schemas.microsoft.com/office/powerpoint/2010/main" val="95334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08227-C28E-4477-9C5C-A5FC72961BBC}"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BE2AB-173C-4E8C-ADE0-225404CA5E4E}" type="slidenum">
              <a:rPr lang="en-US" smtClean="0"/>
              <a:t>‹#›</a:t>
            </a:fld>
            <a:endParaRPr lang="en-US"/>
          </a:p>
        </p:txBody>
      </p:sp>
    </p:spTree>
    <p:extLst>
      <p:ext uri="{BB962C8B-B14F-4D97-AF65-F5344CB8AC3E}">
        <p14:creationId xmlns:p14="http://schemas.microsoft.com/office/powerpoint/2010/main" val="152606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08227-C28E-4477-9C5C-A5FC72961BBC}"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BE2AB-173C-4E8C-ADE0-225404CA5E4E}" type="slidenum">
              <a:rPr lang="en-US" smtClean="0"/>
              <a:t>‹#›</a:t>
            </a:fld>
            <a:endParaRPr lang="en-US"/>
          </a:p>
        </p:txBody>
      </p:sp>
    </p:spTree>
    <p:extLst>
      <p:ext uri="{BB962C8B-B14F-4D97-AF65-F5344CB8AC3E}">
        <p14:creationId xmlns:p14="http://schemas.microsoft.com/office/powerpoint/2010/main" val="22669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08227-C28E-4477-9C5C-A5FC72961BBC}"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BE2AB-173C-4E8C-ADE0-225404CA5E4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24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08227-C28E-4477-9C5C-A5FC72961BBC}" type="datetimeFigureOut">
              <a:rPr lang="en-US" smtClean="0"/>
              <a:t>23-Mar-23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BE2AB-173C-4E8C-ADE0-225404CA5E4E}" type="slidenum">
              <a:rPr lang="en-US" smtClean="0"/>
              <a:t>‹#›</a:t>
            </a:fld>
            <a:endParaRPr lang="en-US"/>
          </a:p>
        </p:txBody>
      </p:sp>
    </p:spTree>
    <p:extLst>
      <p:ext uri="{BB962C8B-B14F-4D97-AF65-F5344CB8AC3E}">
        <p14:creationId xmlns:p14="http://schemas.microsoft.com/office/powerpoint/2010/main" val="25361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08227-C28E-4477-9C5C-A5FC72961BBC}" type="datetimeFigureOut">
              <a:rPr lang="en-US" smtClean="0"/>
              <a:t>23-Mar-23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BE2AB-173C-4E8C-ADE0-225404CA5E4E}" type="slidenum">
              <a:rPr lang="en-US" smtClean="0"/>
              <a:t>‹#›</a:t>
            </a:fld>
            <a:endParaRPr lang="en-US"/>
          </a:p>
        </p:txBody>
      </p:sp>
    </p:spTree>
    <p:extLst>
      <p:ext uri="{BB962C8B-B14F-4D97-AF65-F5344CB8AC3E}">
        <p14:creationId xmlns:p14="http://schemas.microsoft.com/office/powerpoint/2010/main" val="183392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08227-C28E-4477-9C5C-A5FC72961BBC}" type="datetimeFigureOut">
              <a:rPr lang="en-US" smtClean="0"/>
              <a:t>23-Mar-23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BE2AB-173C-4E8C-ADE0-225404CA5E4E}" type="slidenum">
              <a:rPr lang="en-US" smtClean="0"/>
              <a:t>‹#›</a:t>
            </a:fld>
            <a:endParaRPr lang="en-US"/>
          </a:p>
        </p:txBody>
      </p:sp>
    </p:spTree>
    <p:extLst>
      <p:ext uri="{BB962C8B-B14F-4D97-AF65-F5344CB8AC3E}">
        <p14:creationId xmlns:p14="http://schemas.microsoft.com/office/powerpoint/2010/main" val="209789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708227-C28E-4477-9C5C-A5FC72961BBC}" type="datetimeFigureOut">
              <a:rPr lang="en-US" smtClean="0"/>
              <a:t>23-Mar-23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F0BE2AB-173C-4E8C-ADE0-225404CA5E4E}" type="slidenum">
              <a:rPr lang="en-US" smtClean="0"/>
              <a:t>‹#›</a:t>
            </a:fld>
            <a:endParaRPr lang="en-US"/>
          </a:p>
        </p:txBody>
      </p:sp>
    </p:spTree>
    <p:extLst>
      <p:ext uri="{BB962C8B-B14F-4D97-AF65-F5344CB8AC3E}">
        <p14:creationId xmlns:p14="http://schemas.microsoft.com/office/powerpoint/2010/main" val="182426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708227-C28E-4477-9C5C-A5FC72961BBC}" type="datetimeFigureOut">
              <a:rPr lang="en-US" smtClean="0"/>
              <a:t>23-Mar-23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0BE2AB-173C-4E8C-ADE0-225404CA5E4E}" type="slidenum">
              <a:rPr lang="en-US" smtClean="0"/>
              <a:t>‹#›</a:t>
            </a:fld>
            <a:endParaRPr lang="en-US"/>
          </a:p>
        </p:txBody>
      </p:sp>
    </p:spTree>
    <p:extLst>
      <p:ext uri="{BB962C8B-B14F-4D97-AF65-F5344CB8AC3E}">
        <p14:creationId xmlns:p14="http://schemas.microsoft.com/office/powerpoint/2010/main" val="392252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08227-C28E-4477-9C5C-A5FC72961BBC}" type="datetimeFigureOut">
              <a:rPr lang="en-US" smtClean="0"/>
              <a:t>23-Mar-23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BE2AB-173C-4E8C-ADE0-225404CA5E4E}" type="slidenum">
              <a:rPr lang="en-US" smtClean="0"/>
              <a:t>‹#›</a:t>
            </a:fld>
            <a:endParaRPr lang="en-US"/>
          </a:p>
        </p:txBody>
      </p:sp>
    </p:spTree>
    <p:extLst>
      <p:ext uri="{BB962C8B-B14F-4D97-AF65-F5344CB8AC3E}">
        <p14:creationId xmlns:p14="http://schemas.microsoft.com/office/powerpoint/2010/main" val="307969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708227-C28E-4477-9C5C-A5FC72961BBC}" type="datetimeFigureOut">
              <a:rPr lang="en-US" smtClean="0"/>
              <a:t>23-Mar-23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F0BE2AB-173C-4E8C-ADE0-225404CA5E4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465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5F6E0-4BBB-73F7-6FBA-73EAF84F3C88}"/>
              </a:ext>
            </a:extLst>
          </p:cNvPr>
          <p:cNvSpPr>
            <a:spLocks noGrp="1"/>
          </p:cNvSpPr>
          <p:nvPr>
            <p:ph type="ctrTitle"/>
          </p:nvPr>
        </p:nvSpPr>
        <p:spPr>
          <a:xfrm>
            <a:off x="1097280" y="758952"/>
            <a:ext cx="10058400" cy="3892168"/>
          </a:xfrm>
        </p:spPr>
        <p:txBody>
          <a:bodyPr>
            <a:normAutofit/>
          </a:bodyPr>
          <a:lstStyle/>
          <a:p>
            <a:pPr algn="ctr"/>
            <a:r>
              <a:rPr lang="el-GR" b="1" dirty="0">
                <a:solidFill>
                  <a:srgbClr val="FFFFFF"/>
                </a:solidFill>
                <a:effectLst>
                  <a:outerShdw blurRad="38100" dist="38100" dir="2700000" algn="tl">
                    <a:srgbClr val="000000">
                      <a:alpha val="43137"/>
                    </a:srgbClr>
                  </a:outerShdw>
                </a:effectLst>
                <a:latin typeface="Arial Nova Cond" panose="020B0506020202020204" pitchFamily="34" charset="0"/>
              </a:rPr>
              <a:t>Μεθοδολογία Κοινωνικής Εργασίας </a:t>
            </a:r>
            <a:br>
              <a:rPr lang="en-US" b="1" dirty="0">
                <a:solidFill>
                  <a:srgbClr val="FFFFFF"/>
                </a:solidFill>
                <a:effectLst>
                  <a:outerShdw blurRad="38100" dist="38100" dir="2700000" algn="tl">
                    <a:srgbClr val="000000">
                      <a:alpha val="43137"/>
                    </a:srgbClr>
                  </a:outerShdw>
                </a:effectLst>
                <a:latin typeface="Arial Nova Cond" panose="020B0506020202020204" pitchFamily="34" charset="0"/>
              </a:rPr>
            </a:br>
            <a:r>
              <a:rPr lang="el-GR" b="1" dirty="0">
                <a:solidFill>
                  <a:srgbClr val="FFFFFF"/>
                </a:solidFill>
                <a:effectLst>
                  <a:outerShdw blurRad="38100" dist="38100" dir="2700000" algn="tl">
                    <a:srgbClr val="000000">
                      <a:alpha val="43137"/>
                    </a:srgbClr>
                  </a:outerShdw>
                </a:effectLst>
                <a:latin typeface="Arial Nova Cond" panose="020B0506020202020204" pitchFamily="34" charset="0"/>
              </a:rPr>
              <a:t>με Ομάδες</a:t>
            </a:r>
            <a:endParaRPr lang="en-US" b="1" dirty="0">
              <a:solidFill>
                <a:srgbClr val="FFFFFF"/>
              </a:solidFill>
              <a:effectLst>
                <a:outerShdw blurRad="38100" dist="38100" dir="2700000" algn="tl">
                  <a:srgbClr val="000000">
                    <a:alpha val="43137"/>
                  </a:srgbClr>
                </a:outerShdw>
              </a:effectLst>
              <a:latin typeface="Arial Nova Cond" panose="020B0506020202020204" pitchFamily="34" charset="0"/>
            </a:endParaRPr>
          </a:p>
        </p:txBody>
      </p:sp>
      <p:sp>
        <p:nvSpPr>
          <p:cNvPr id="3" name="Subtitle 2">
            <a:extLst>
              <a:ext uri="{FF2B5EF4-FFF2-40B4-BE49-F238E27FC236}">
                <a16:creationId xmlns:a16="http://schemas.microsoft.com/office/drawing/2014/main" id="{6B4EBE89-5F76-DF7D-E7C2-68BB7916CC50}"/>
              </a:ext>
            </a:extLst>
          </p:cNvPr>
          <p:cNvSpPr>
            <a:spLocks noGrp="1"/>
          </p:cNvSpPr>
          <p:nvPr>
            <p:ph type="subTitle" idx="1"/>
          </p:nvPr>
        </p:nvSpPr>
        <p:spPr>
          <a:xfrm>
            <a:off x="1100051" y="5225240"/>
            <a:ext cx="10058400" cy="1143000"/>
          </a:xfrm>
        </p:spPr>
        <p:txBody>
          <a:bodyPr>
            <a:normAutofit/>
          </a:bodyPr>
          <a:lstStyle/>
          <a:p>
            <a:r>
              <a:rPr lang="el-GR" b="1" cap="none" dirty="0">
                <a:solidFill>
                  <a:srgbClr val="FFFFFF"/>
                </a:solidFill>
                <a:latin typeface="Arial Nova Cond" panose="020B0506020202020204" pitchFamily="34" charset="0"/>
                <a:cs typeface="Arial" pitchFamily="34" charset="0"/>
              </a:rPr>
              <a:t>Δήμητρα Γιάννου, </a:t>
            </a:r>
            <a:r>
              <a:rPr lang="en-US" b="1" cap="none" dirty="0" err="1">
                <a:solidFill>
                  <a:srgbClr val="FFFFFF"/>
                </a:solidFill>
                <a:latin typeface="Arial Nova Cond" panose="020B0506020202020204" pitchFamily="34" charset="0"/>
                <a:cs typeface="Arial" pitchFamily="34" charset="0"/>
              </a:rPr>
              <a:t>Phd</a:t>
            </a:r>
            <a:r>
              <a:rPr lang="el-GR" b="1" cap="none" dirty="0">
                <a:solidFill>
                  <a:srgbClr val="FFFFFF"/>
                </a:solidFill>
                <a:latin typeface="Arial Nova Cond" panose="020B0506020202020204" pitchFamily="34" charset="0"/>
                <a:cs typeface="Arial" pitchFamily="34" charset="0"/>
              </a:rPr>
              <a:t>, </a:t>
            </a:r>
            <a:r>
              <a:rPr lang="en-US" b="1" cap="none" dirty="0" err="1">
                <a:solidFill>
                  <a:srgbClr val="FFFFFF"/>
                </a:solidFill>
                <a:latin typeface="Arial Nova Cond" panose="020B0506020202020204" pitchFamily="34" charset="0"/>
                <a:cs typeface="Arial" pitchFamily="34" charset="0"/>
              </a:rPr>
              <a:t>Mphil</a:t>
            </a:r>
            <a:r>
              <a:rPr lang="en-US" b="1" cap="none" dirty="0">
                <a:solidFill>
                  <a:srgbClr val="FFFFFF"/>
                </a:solidFill>
                <a:latin typeface="Arial Nova Cond" panose="020B0506020202020204" pitchFamily="34" charset="0"/>
                <a:cs typeface="Arial" pitchFamily="34" charset="0"/>
              </a:rPr>
              <a:t>,</a:t>
            </a:r>
            <a:r>
              <a:rPr lang="el-GR" b="1" cap="none" dirty="0">
                <a:solidFill>
                  <a:srgbClr val="FFFFFF"/>
                </a:solidFill>
                <a:latin typeface="Arial Nova Cond" panose="020B0506020202020204" pitchFamily="34" charset="0"/>
                <a:cs typeface="Arial" pitchFamily="34" charset="0"/>
              </a:rPr>
              <a:t> </a:t>
            </a:r>
            <a:r>
              <a:rPr lang="en-US" b="1" cap="none" dirty="0">
                <a:solidFill>
                  <a:srgbClr val="FFFFFF"/>
                </a:solidFill>
                <a:latin typeface="Arial Nova Cond" panose="020B0506020202020204" pitchFamily="34" charset="0"/>
                <a:cs typeface="Arial" pitchFamily="34" charset="0"/>
              </a:rPr>
              <a:t>BA</a:t>
            </a:r>
          </a:p>
          <a:p>
            <a:r>
              <a:rPr lang="el-GR" b="1" cap="none" dirty="0">
                <a:solidFill>
                  <a:srgbClr val="FFFFFF"/>
                </a:solidFill>
                <a:latin typeface="Arial Nova Cond" panose="020B0506020202020204" pitchFamily="34" charset="0"/>
                <a:cs typeface="Arial" pitchFamily="34" charset="0"/>
              </a:rPr>
              <a:t>Κοινωνική Λειτουργός</a:t>
            </a:r>
            <a:endParaRPr lang="en-US" b="1" cap="none" dirty="0">
              <a:solidFill>
                <a:srgbClr val="FFFFFF"/>
              </a:solidFill>
              <a:latin typeface="Arial Nova Cond" panose="020B0506020202020204" pitchFamily="34" charset="0"/>
              <a:cs typeface="Arial" pitchFamily="34" charset="0"/>
            </a:endParaRPr>
          </a:p>
          <a:p>
            <a:endParaRPr lang="en-US" dirty="0">
              <a:solidFill>
                <a:srgbClr val="FFFFFF"/>
              </a:solidFill>
            </a:endParaRPr>
          </a:p>
        </p:txBody>
      </p:sp>
    </p:spTree>
    <p:extLst>
      <p:ext uri="{BB962C8B-B14F-4D97-AF65-F5344CB8AC3E}">
        <p14:creationId xmlns:p14="http://schemas.microsoft.com/office/powerpoint/2010/main" val="2066873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F926-B708-EC84-63FF-04F54FE1A69D}"/>
              </a:ext>
            </a:extLst>
          </p:cNvPr>
          <p:cNvSpPr>
            <a:spLocks noGrp="1"/>
          </p:cNvSpPr>
          <p:nvPr>
            <p:ph type="title"/>
          </p:nvPr>
        </p:nvSpPr>
        <p:spPr/>
        <p:txBody>
          <a:bodyPr/>
          <a:lstStyle/>
          <a:p>
            <a:pPr algn="ctr"/>
            <a:r>
              <a:rPr lang="el-GR" b="1" dirty="0">
                <a:solidFill>
                  <a:schemeClr val="tx1"/>
                </a:solidFill>
                <a:latin typeface="Arial Nova Cond" panose="020B0506020202020204" pitchFamily="34" charset="0"/>
              </a:rPr>
              <a:t>Οι αρχές και οι αξίες της Κοινωνικής Εργασίας με Ομάδες (1/4)</a:t>
            </a:r>
            <a:endParaRPr lang="en-US" b="1" dirty="0">
              <a:solidFill>
                <a:schemeClr val="tx1"/>
              </a:solidFill>
              <a:latin typeface="Arial Nova Cond" panose="020B0506020202020204" pitchFamily="34" charset="0"/>
            </a:endParaRPr>
          </a:p>
        </p:txBody>
      </p:sp>
      <p:sp>
        <p:nvSpPr>
          <p:cNvPr id="3" name="Content Placeholder 2">
            <a:extLst>
              <a:ext uri="{FF2B5EF4-FFF2-40B4-BE49-F238E27FC236}">
                <a16:creationId xmlns:a16="http://schemas.microsoft.com/office/drawing/2014/main" id="{80B11238-BF0B-7253-C1B4-96EADD6C8D51}"/>
              </a:ext>
            </a:extLst>
          </p:cNvPr>
          <p:cNvSpPr>
            <a:spLocks noGrp="1"/>
          </p:cNvSpPr>
          <p:nvPr>
            <p:ph idx="1"/>
          </p:nvPr>
        </p:nvSpPr>
        <p:spPr>
          <a:xfrm>
            <a:off x="530087" y="1737360"/>
            <a:ext cx="11224591" cy="4530918"/>
          </a:xfrm>
        </p:spPr>
        <p:txBody>
          <a:bodyPr>
            <a:noAutofit/>
          </a:bodyPr>
          <a:lstStyle/>
          <a:p>
            <a:pPr algn="just">
              <a:buFont typeface="Wingdings" panose="05000000000000000000" pitchFamily="2" charset="2"/>
              <a:buChar char="q"/>
            </a:pPr>
            <a:r>
              <a:rPr lang="el-GR" sz="1500" dirty="0">
                <a:solidFill>
                  <a:schemeClr val="tx1"/>
                </a:solidFill>
                <a:latin typeface="Arial Nova Cond" panose="020B0506020202020204" pitchFamily="34" charset="0"/>
              </a:rPr>
              <a:t> </a:t>
            </a:r>
            <a:r>
              <a:rPr lang="el-GR" sz="1900" b="1" dirty="0">
                <a:solidFill>
                  <a:schemeClr val="tx1"/>
                </a:solidFill>
                <a:latin typeface="Arial Nova Cond" panose="020B0506020202020204" pitchFamily="34" charset="0"/>
              </a:rPr>
              <a:t>Αξιοπρέπεια και η εγγενής αξία του κάθε ανθρώπου. </a:t>
            </a:r>
            <a:r>
              <a:rPr lang="el-GR" sz="1900" dirty="0">
                <a:effectLst/>
                <a:latin typeface="Arial Nova Cond" panose="020B0506020202020204" pitchFamily="34" charset="0"/>
                <a:ea typeface="Calibri" panose="020F0502020204030204" pitchFamily="34" charset="0"/>
                <a:cs typeface="Times New Roman" panose="02020603050405020304" pitchFamily="18" charset="0"/>
              </a:rPr>
              <a:t>Η αποδοχή αυτών των αρχών σημαίνει ότι η κοινωνία θα πρέπει να λειτουργεί με έναν τρόπο έτσι ώστε όλοι οι άνθρωποι να γίνονται αποδεκτοί όπως είναι και να αναγνωρίζονται τα ιδιαίτερα δυναμικά τους. Θα πρέπει να αντιμετωπίζονται με σεβασμό, ανεξάρτητα από τις ομοιότητες ή διαφορές που έχουν με άλλα άτομα ή κοινωνικές ομάδες. Θα πρέπει να έχουν την ελευθερία να εκφράζονται χωρίς να φοβούνται ότι θα τιμωρηθούν με κάποιον τρόπο ή θα υποστούν αρνητικές συνέπειες. Θα πρέπει να έχουν το δικαίωμα στην ιδιωτικότητα, με τις πληροφορίες που αφορούν το πρόσωπο τους να αντιμετωπίζονται με εχεμύθεια εκτός άμα έχει δοθεί συναίνεση από τα ίδια τα άτομα για το αντίθετο. </a:t>
            </a:r>
            <a:endParaRPr lang="en-US" sz="1900" dirty="0">
              <a:effectLst/>
              <a:latin typeface="Arial Nova Cond" panose="020B050602020202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l-GR" sz="1900" dirty="0">
                <a:solidFill>
                  <a:schemeClr val="tx1"/>
                </a:solidFill>
                <a:latin typeface="Arial Nova Cond" panose="020B0506020202020204" pitchFamily="34" charset="0"/>
              </a:rPr>
              <a:t> </a:t>
            </a:r>
            <a:r>
              <a:rPr lang="el-GR" sz="1900" b="1" dirty="0">
                <a:solidFill>
                  <a:schemeClr val="tx1"/>
                </a:solidFill>
                <a:latin typeface="Arial Nova Cond" panose="020B0506020202020204" pitchFamily="34" charset="0"/>
              </a:rPr>
              <a:t>Κοινωνική Δικαιοσύνη. </a:t>
            </a:r>
            <a:r>
              <a:rPr lang="el-GR" sz="1900" dirty="0">
                <a:effectLst/>
                <a:latin typeface="Arial Nova Cond" panose="020B0506020202020204" pitchFamily="34" charset="0"/>
                <a:ea typeface="Calibri" panose="020F0502020204030204" pitchFamily="34" charset="0"/>
                <a:cs typeface="Times New Roman" panose="02020603050405020304" pitchFamily="18" charset="0"/>
              </a:rPr>
              <a:t>Σε μια δίκαιη κοινωνία όλοι/</a:t>
            </a:r>
            <a:r>
              <a:rPr lang="el-GR" sz="1900" dirty="0" err="1">
                <a:effectLst/>
                <a:latin typeface="Arial Nova Cond" panose="020B0506020202020204" pitchFamily="34" charset="0"/>
                <a:ea typeface="Calibri" panose="020F0502020204030204" pitchFamily="34" charset="0"/>
                <a:cs typeface="Times New Roman" panose="02020603050405020304" pitchFamily="18" charset="0"/>
              </a:rPr>
              <a:t>ες</a:t>
            </a:r>
            <a:r>
              <a:rPr lang="el-GR" sz="1900" dirty="0">
                <a:effectLst/>
                <a:latin typeface="Arial Nova Cond" panose="020B0506020202020204" pitchFamily="34" charset="0"/>
                <a:ea typeface="Calibri" panose="020F0502020204030204" pitchFamily="34" charset="0"/>
                <a:cs typeface="Times New Roman" panose="02020603050405020304" pitchFamily="18" charset="0"/>
              </a:rPr>
              <a:t> έχουν το δικαίωμα σε ελευθερίες και ίσες ευκαιρίες χωρίς διάκριση με βάση την εθνικότητα/εθνότητα, θρησκεία, τάξη, φύλο, σεξουαλικό προσανατολισμό, υγεία ή ικανότητες. Όλοι οι άνθρωποι θα πρέπει να έχουν πρόσβαση σε πηγές και πόρους που είναι σημαντικά για την κάλυψη των βασικών τους αναγκών. Έχουν το δικαίωμα στον αυτοπροσδιορισμό, δηλαδή στο να παίρνουν οι ίδιοι τις αποφάσεις για θέματα που αφορούν το άτομο τους,  αλλά και να συμμετέχουν στις διαδικασίες που λαμβάνονται αποφάσεις στις ομάδες, στην οικογένεια ή σε οργανισμούς που ανήκουν ,ανάλογα με την προσωπική κουλτούρα του καθενός ,τη θέση που έχει και σε συνάρτηση με τα δικαιώματα των άλλων. Μια λεπτή ισορροπία υπάρχει μεταξύ ατομικής και κοινωνικής ευημερίας. </a:t>
            </a:r>
            <a:endParaRPr lang="en-US" sz="1900" dirty="0">
              <a:effectLst/>
              <a:latin typeface="Arial Nova Con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20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515A-29A4-2F8E-0E4E-C24A152C9682}"/>
              </a:ext>
            </a:extLst>
          </p:cNvPr>
          <p:cNvSpPr>
            <a:spLocks noGrp="1"/>
          </p:cNvSpPr>
          <p:nvPr>
            <p:ph type="title"/>
          </p:nvPr>
        </p:nvSpPr>
        <p:spPr>
          <a:xfrm>
            <a:off x="1097280" y="286604"/>
            <a:ext cx="10058400" cy="1290406"/>
          </a:xfrm>
        </p:spPr>
        <p:txBody>
          <a:bodyPr>
            <a:normAutofit fontScale="90000"/>
          </a:bodyPr>
          <a:lstStyle/>
          <a:p>
            <a:pPr algn="ctr"/>
            <a:r>
              <a:rPr lang="el-GR" b="1" dirty="0">
                <a:solidFill>
                  <a:schemeClr val="tx1"/>
                </a:solidFill>
                <a:latin typeface="Arial Nova Cond" panose="020B0506020202020204" pitchFamily="34" charset="0"/>
              </a:rPr>
              <a:t>Οι αρχές και οι αξίες της Κοινωνικής Εργασίας με Ομάδες (2/4)</a:t>
            </a:r>
            <a:endParaRPr lang="en-US" dirty="0"/>
          </a:p>
        </p:txBody>
      </p:sp>
      <p:sp>
        <p:nvSpPr>
          <p:cNvPr id="3" name="Content Placeholder 2">
            <a:extLst>
              <a:ext uri="{FF2B5EF4-FFF2-40B4-BE49-F238E27FC236}">
                <a16:creationId xmlns:a16="http://schemas.microsoft.com/office/drawing/2014/main" id="{CDCFBD08-A545-BB3A-9338-E40080F730E5}"/>
              </a:ext>
            </a:extLst>
          </p:cNvPr>
          <p:cNvSpPr>
            <a:spLocks noGrp="1"/>
          </p:cNvSpPr>
          <p:nvPr>
            <p:ph idx="1"/>
          </p:nvPr>
        </p:nvSpPr>
        <p:spPr>
          <a:xfrm>
            <a:off x="543339" y="1802295"/>
            <a:ext cx="11171583" cy="4359965"/>
          </a:xfrm>
        </p:spPr>
        <p:txBody>
          <a:bodyPr>
            <a:normAutofit fontScale="85000" lnSpcReduction="10000"/>
          </a:bodyPr>
          <a:lstStyle/>
          <a:p>
            <a:pPr algn="just"/>
            <a:r>
              <a:rPr lang="el-GR" sz="2000" b="1" dirty="0">
                <a:solidFill>
                  <a:schemeClr val="tx1"/>
                </a:solidFill>
                <a:latin typeface="Arial Nova Cond" panose="020B0506020202020204" pitchFamily="34" charset="0"/>
              </a:rPr>
              <a:t>Αμοιβαία Ευθύνη. </a:t>
            </a:r>
            <a:r>
              <a:rPr lang="el-GR" sz="20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Η αξία της αμοιβαίας ευθύνης βασίζεται στην πεποίθηση ότι οι άνθρωποι είναι αλληλεξαρτώμενα όντα για την επιβίωση και την κάλυψη των αναγκών τους. Έχουν την ικανότητα να βοηθούν ο ένας τον άλλον. Η αλληλοβοήθεια είναι η διεργασία κατά την οποία οι αμοιβαίες σχέσεις μεταξύ των ανθρώπων χρησιμοποιούνται για να βοηθάει ο ένας τον άλλον. Καθώς οι άνθρωποι αλληλοεπιδρούν μεταξύ τους επηρεάζει ο ένας τον άλλον. Η αξία της αμοιβαίας ευθύνης είναι μια δημοκρατική έννοια. Κάθε μέλος της ομάδας συμβάλει αλλά και λαμβάνει. Η προσπάθεια που εστιάζει στην ανάπτυξη της ψυχοκοινωνικής λειτουργικότητας ξεπηδάει από το δίκτυο των διαπροσωπικών επιρροών που συμμετέχουν όλα τα μέλη. Ο/η κοινωνικός/η λειτουργός είναι μια σημαντική επιρροή, αλλά το ίδιο ισχύει και για όλα τα υπόλοιπα μέλη της ομάδας. Ο/η κοινωνικός/η λειτουργός είναι υπεύθυνος/η να βοηθήσει τα μέλη να αναπτύξουν πρότυπα επικοινωνίας και κανόνες συμπεριφοράς που ενθαρρύνουν την αλληλοβοήθεια</a:t>
            </a:r>
            <a:r>
              <a:rPr lang="en-US" sz="2000"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 </a:t>
            </a:r>
            <a:endParaRPr lang="el-GR" sz="2000" dirty="0">
              <a:solidFill>
                <a:schemeClr val="tx1"/>
              </a:solidFill>
              <a:latin typeface="Arial Nova Cond" panose="020B0506020202020204" pitchFamily="34" charset="0"/>
              <a:ea typeface="Calibri" panose="020F0502020204030204" pitchFamily="34" charset="0"/>
              <a:cs typeface="Times New Roman" panose="02020603050405020304" pitchFamily="18" charset="0"/>
            </a:endParaRPr>
          </a:p>
          <a:p>
            <a:pPr algn="just"/>
            <a:r>
              <a:rPr lang="el-GR" sz="2000" b="1" dirty="0">
                <a:solidFill>
                  <a:schemeClr val="tx1"/>
                </a:solidFill>
                <a:latin typeface="Arial Nova Cond" panose="020B0506020202020204" pitchFamily="34" charset="0"/>
              </a:rPr>
              <a:t>Η σπουδαιότητα των ανθρώπινων σχέσεων.</a:t>
            </a:r>
            <a:r>
              <a:rPr lang="en-US" sz="2000" b="1" dirty="0">
                <a:solidFill>
                  <a:schemeClr val="tx1"/>
                </a:solidFill>
                <a:latin typeface="Arial Nova Cond" panose="020B0506020202020204" pitchFamily="34" charset="0"/>
              </a:rPr>
              <a:t> </a:t>
            </a:r>
            <a:r>
              <a:rPr lang="el-GR" sz="2000" dirty="0">
                <a:solidFill>
                  <a:schemeClr val="tx1"/>
                </a:solidFill>
                <a:latin typeface="Arial Nova Cond" panose="020B0506020202020204" pitchFamily="34" charset="0"/>
              </a:rPr>
              <a:t>Οι σχέσεις των ανθρώπων είναι καθοριστικές στη λειτουργία των ομάδων. Οι κοινωνικοί λειτουργοί έχουν ηθική δέσμευση στο να αναγνωρίζουν τον κεντρικό ρόλο των ανθρώπινων σχέσεων. Αυτό σημαίνει ότι προσπαθούν να εμπλέξουν τους ανθρώπους ως συνεργάτες στην διεργασία της βοήθειας προς τον άλλον, επιδιώκουν να ενδυναμώσουν τις σχέσεις των ανθρώπων σε μια </a:t>
            </a:r>
            <a:r>
              <a:rPr lang="el-GR" sz="2000" dirty="0" err="1">
                <a:solidFill>
                  <a:schemeClr val="tx1"/>
                </a:solidFill>
                <a:latin typeface="Arial Nova Cond" panose="020B0506020202020204" pitchFamily="34" charset="0"/>
              </a:rPr>
              <a:t>στοχευμένη</a:t>
            </a:r>
            <a:r>
              <a:rPr lang="el-GR" sz="2000" dirty="0">
                <a:solidFill>
                  <a:schemeClr val="tx1"/>
                </a:solidFill>
                <a:latin typeface="Arial Nova Cond" panose="020B0506020202020204" pitchFamily="34" charset="0"/>
              </a:rPr>
              <a:t> προσπάθεια του να προωθήσουν, αποκαταστήσουν, διατηρήσουν και αυξήσουν την ευημερία των ατόμων, των οικογενειών, των κοινωνικών ομάδων, των οργανισμών και των κοινοτήτων. Αυτό συμβαίνει στην δουλειά με ομάδες. Η </a:t>
            </a:r>
            <a:r>
              <a:rPr lang="en-US" sz="2000" dirty="0">
                <a:solidFill>
                  <a:schemeClr val="tx1"/>
                </a:solidFill>
                <a:latin typeface="Arial Nova Cond" panose="020B0506020202020204" pitchFamily="34" charset="0"/>
              </a:rPr>
              <a:t>Konopka (1992, p.109) </a:t>
            </a:r>
            <a:r>
              <a:rPr lang="el-GR" sz="2000" dirty="0">
                <a:solidFill>
                  <a:schemeClr val="tx1"/>
                </a:solidFill>
                <a:latin typeface="Arial Nova Cond" panose="020B0506020202020204" pitchFamily="34" charset="0"/>
              </a:rPr>
              <a:t>τονίζει ότι «όλες οι ζωές είναι συνδεδεμένες με άλλες ζωές… στην καρδιά της κοινωνικής εργασίας με ομάδες είναι η ζωτικής σημασίας αλληλεξάρτηση των ανθρώπων». Οι κοινωνικοί λειτουργοί που δουλεύουν με ομάδες ταυτίζονται με την προσδοκία</a:t>
            </a:r>
            <a:r>
              <a:rPr lang="en-US" sz="2000" dirty="0">
                <a:solidFill>
                  <a:schemeClr val="tx1"/>
                </a:solidFill>
                <a:latin typeface="Arial Nova Cond" panose="020B0506020202020204" pitchFamily="34" charset="0"/>
              </a:rPr>
              <a:t> </a:t>
            </a:r>
            <a:r>
              <a:rPr lang="el-GR" sz="2000" dirty="0">
                <a:solidFill>
                  <a:schemeClr val="tx1"/>
                </a:solidFill>
                <a:latin typeface="Arial Nova Cond" panose="020B0506020202020204" pitchFamily="34" charset="0"/>
              </a:rPr>
              <a:t>του </a:t>
            </a:r>
            <a:r>
              <a:rPr lang="en-US" sz="2000" dirty="0">
                <a:solidFill>
                  <a:schemeClr val="tx1"/>
                </a:solidFill>
                <a:latin typeface="Arial Nova Cond" panose="020B0506020202020204" pitchFamily="34" charset="0"/>
              </a:rPr>
              <a:t>Ryan </a:t>
            </a:r>
            <a:r>
              <a:rPr lang="el-GR" sz="2000" dirty="0">
                <a:solidFill>
                  <a:schemeClr val="tx1"/>
                </a:solidFill>
                <a:latin typeface="Arial Nova Cond" panose="020B0506020202020204" pitchFamily="34" charset="0"/>
              </a:rPr>
              <a:t>«για έναν κόσμο που θα αποδημήσει την εξύψωση του ατόμου σαν κάτι που είναι αποσυνδεδεμένο, παντοδύναμο ον , και που θα υπάρχει η αποδοχή και αναγνώριση ότι τα ανθρώπινα επιτεύγματα είναι αποτέλεσμα της προσπάθειας πολλών ανθρώπων που δουλεύουν μαζί». </a:t>
            </a:r>
          </a:p>
          <a:p>
            <a:endParaRPr lang="en-US" sz="2000" dirty="0">
              <a:latin typeface="Arial Nova Cond" panose="020B0506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0689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2366-A291-89DF-8954-27E6F9C71550}"/>
              </a:ext>
            </a:extLst>
          </p:cNvPr>
          <p:cNvSpPr>
            <a:spLocks noGrp="1"/>
          </p:cNvSpPr>
          <p:nvPr>
            <p:ph type="title"/>
          </p:nvPr>
        </p:nvSpPr>
        <p:spPr/>
        <p:txBody>
          <a:bodyPr/>
          <a:lstStyle/>
          <a:p>
            <a:pPr algn="ctr"/>
            <a:r>
              <a:rPr lang="el-GR" b="1" dirty="0">
                <a:solidFill>
                  <a:schemeClr val="tx1"/>
                </a:solidFill>
                <a:latin typeface="Arial Nova Cond" panose="020B0506020202020204" pitchFamily="34" charset="0"/>
              </a:rPr>
              <a:t>Οι αρχές και οι αξίες της Κοινωνικής Εργασίας με Ομάδες (3/4)</a:t>
            </a:r>
            <a:endParaRPr lang="en-US" dirty="0"/>
          </a:p>
        </p:txBody>
      </p:sp>
      <p:sp>
        <p:nvSpPr>
          <p:cNvPr id="3" name="Content Placeholder 2">
            <a:extLst>
              <a:ext uri="{FF2B5EF4-FFF2-40B4-BE49-F238E27FC236}">
                <a16:creationId xmlns:a16="http://schemas.microsoft.com/office/drawing/2014/main" id="{FB9FF891-4C7F-3F0A-BE96-D6430DE425A9}"/>
              </a:ext>
            </a:extLst>
          </p:cNvPr>
          <p:cNvSpPr>
            <a:spLocks noGrp="1"/>
          </p:cNvSpPr>
          <p:nvPr>
            <p:ph idx="1"/>
          </p:nvPr>
        </p:nvSpPr>
        <p:spPr>
          <a:xfrm>
            <a:off x="499730" y="1845733"/>
            <a:ext cx="11132289" cy="4395579"/>
          </a:xfrm>
        </p:spPr>
        <p:txBody>
          <a:bodyPr>
            <a:normAutofit fontScale="92500" lnSpcReduction="10000"/>
          </a:bodyPr>
          <a:lstStyle/>
          <a:p>
            <a:pPr algn="just">
              <a:buFont typeface="Wingdings" panose="05000000000000000000" pitchFamily="2" charset="2"/>
              <a:buChar char="q"/>
            </a:pPr>
            <a:r>
              <a:rPr lang="el-GR" sz="1600" b="1" dirty="0">
                <a:solidFill>
                  <a:schemeClr val="tx1"/>
                </a:solidFill>
                <a:latin typeface="Arial Nova Cond" panose="020B0506020202020204" pitchFamily="34" charset="0"/>
              </a:rPr>
              <a:t>Πολυπολιτισμικότητα</a:t>
            </a:r>
            <a:r>
              <a:rPr lang="en-US" sz="1600" b="1" dirty="0">
                <a:solidFill>
                  <a:schemeClr val="tx1"/>
                </a:solidFill>
                <a:latin typeface="Arial Nova Cond" panose="020B0506020202020204" pitchFamily="34" charset="0"/>
              </a:rPr>
              <a:t>. </a:t>
            </a:r>
            <a:r>
              <a:rPr lang="el-GR" sz="1600" dirty="0">
                <a:solidFill>
                  <a:schemeClr val="tx1"/>
                </a:solidFill>
                <a:latin typeface="Arial Nova Cond" panose="020B0506020202020204" pitchFamily="34" charset="0"/>
              </a:rPr>
              <a:t>Πρόκειται για μια κεντρική αξία της κοινωνικής εργασίας η οποία αναγνωρίζει ότι οι πολιτισμικές διαφορές και οι δυνατότητες που υπάρχουν από αυτές είναι απεριόριστες και έτσι έχει σημασία να σεβόμαστε και να γιορτάζουμε τις διαφορές των ανθρώπων. Έχει να κάνει με τον τρόπο που θεωρούμε ότι πρέπει να αντιμετωπίζεται και να γίνεται κατανοητός ο άνθρωπος. Οι κοινωνικοί λειτουργοί πρέπει να σέβονται την ποικιλομορφία των ανθρώπων και ταυτόχρονα να αναγνωρίζουν και τα κοινά που έχουν οι άνθρωποι. </a:t>
            </a:r>
          </a:p>
          <a:p>
            <a:pPr algn="just">
              <a:buFont typeface="Wingdings" panose="05000000000000000000" pitchFamily="2" charset="2"/>
              <a:buChar char="q"/>
            </a:pPr>
            <a:r>
              <a:rPr lang="el-GR" sz="1600" b="1" dirty="0">
                <a:solidFill>
                  <a:schemeClr val="tx1"/>
                </a:solidFill>
                <a:latin typeface="Arial Nova Cond" panose="020B0506020202020204" pitchFamily="34" charset="0"/>
              </a:rPr>
              <a:t>Ενδυνάμωση. </a:t>
            </a:r>
            <a:r>
              <a:rPr lang="el-GR" sz="1600" dirty="0">
                <a:solidFill>
                  <a:schemeClr val="tx1"/>
                </a:solidFill>
                <a:latin typeface="Arial Nova Cond" panose="020B0506020202020204" pitchFamily="34" charset="0"/>
              </a:rPr>
              <a:t>Η ενδυνάμωση είναι ταυτόχρονα αξία και στόχος της κοινωνικής εργασίας. Πρόκειται για μια διεργασία κατά την οποία άτομα τα οποία ανήκουν σε στιγματισμένες κοινωνικές ομάδες όλη τους τη ζωή βοηθιούνται έτσι ώστε να αναπτύξουν και εξελίξουν τις δεξιότητες τους στο να αναγνωρίζουν τις δυνάμεις και τις συνθήκες που τους αποδυναμώνουν και να αναπτύξουν δράσεις για χειραφέτηση και αλλαγή. Οι ομάδες αποτελούν συστήματα μέσα από τα οποία οι άνθρωποι βρίσκουν ευκαιρίες έτσι ώστε να ενδυναμωθούν. Η δουλειά με ομάδες και κοινότητες δίνει περισσότερες ευκαιρίες για ενδυνάμωση σε σχέση με την δουλειά με άτομα. Και αυτό γιατί μέσα από τις ομάδες τα μέλη αποκτούν μια αίσθηση προσωπικής και διαπροσωπικής δύναμης από την εμπειρία της συλλογικότητας η οποία είναι από μόνη της ενδυναμωτική αλλά και ικανή να μειώσει την άνιση κατανομή ισχύος μεταξύ του/της κοινωνικού/ης λειτουργού και των εξυπηρετούμενων. Οι κοινωνικοί λειτουργοί έχουν ηθική δέσμευση στο να βοηθήσουν τους εξυπηρετούμενους τους στο να αποκτήσουν την ισχύ που δικαιούνται. </a:t>
            </a:r>
          </a:p>
          <a:p>
            <a:pPr algn="just">
              <a:buFont typeface="Wingdings" panose="05000000000000000000" pitchFamily="2" charset="2"/>
              <a:buChar char="q"/>
            </a:pPr>
            <a:r>
              <a:rPr lang="el-GR" sz="1600" b="1" dirty="0">
                <a:solidFill>
                  <a:schemeClr val="tx1"/>
                </a:solidFill>
                <a:latin typeface="Arial Nova Cond" panose="020B0506020202020204" pitchFamily="34" charset="0"/>
              </a:rPr>
              <a:t>Αυτοδιάθεση. </a:t>
            </a:r>
            <a:r>
              <a:rPr lang="el-GR" sz="1600" dirty="0">
                <a:solidFill>
                  <a:schemeClr val="tx1"/>
                </a:solidFill>
                <a:latin typeface="Arial Nova Cond" panose="020B0506020202020204" pitchFamily="34" charset="0"/>
              </a:rPr>
              <a:t>Η αυτοδιάθεση είναι η ηθική δέσμευση των κοινωνικών λειτουργών που αναγνωρίζει το δικαίωμα και την ανάγκη των εξυπηρετούμενων να παίρνουν ελεύθερα τις δικές τους επιλογές ,αποφάσεις και να θέτουν τους στόχους τους. Ωστόσο, ο δεοντολογικός κώδικας δεν μας υποδεικνύει πώς αυτή η αρχή εφαρμόζεται στις ομάδες. Έτσι και αλλιώς πάντα υπάρχουν περιορισμοί στο δικαίωμα κάθε ατόμου να παίρνει αποφάσεις και δεν μπορεί να συμπεριφέρεται πάντα όπως επιθυμεί. Για παράδειγμα, κάποια άτομα μπορεί να μην έχουν καν την δυνατότητα να πουν ότι δεν θέλουν να συμμετέχουν σε μια ομάδα. Για παράδειγμα, η παρακολούθηση και συμμετοχή σε ομάδες στο σχολείο είναι υποχρεωτική. Με έναν τρόπο λοιπόν παραβιάζεται η αρχή της συναίνεσης. Αντίστοιχα σε μια κοινότητα ένας επαγγελματίας ή κάποιος που έχει κάποια ισχυρή θέση μπορεί να αποφασίσει ότι είναι απαραίτητη η δημιουργία ομάδων έτσι ώστε να βοηθηθούν τα άτομα. Αυτό σημαίνει ότι θα πρέπει να συζητηθεί ανοιχτά το ζήτημα της εξουσίας και της ισχύος για την επιβολή μιας τέτοιας απόφασης, καθώς επίσης και του δικαιώματος του κάθε ατόμου να επιλέξει αν θα συμμετέχει ή όχι σε μια ομάδα. </a:t>
            </a:r>
          </a:p>
          <a:p>
            <a:pPr algn="just">
              <a:buFont typeface="Wingdings" panose="05000000000000000000" pitchFamily="2" charset="2"/>
              <a:buChar char="q"/>
            </a:pPr>
            <a:endParaRPr lang="en-US" sz="1600" dirty="0"/>
          </a:p>
        </p:txBody>
      </p:sp>
    </p:spTree>
    <p:extLst>
      <p:ext uri="{BB962C8B-B14F-4D97-AF65-F5344CB8AC3E}">
        <p14:creationId xmlns:p14="http://schemas.microsoft.com/office/powerpoint/2010/main" val="280616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F22B-77A0-9BEE-2FE3-EF1B05A61A11}"/>
              </a:ext>
            </a:extLst>
          </p:cNvPr>
          <p:cNvSpPr>
            <a:spLocks noGrp="1"/>
          </p:cNvSpPr>
          <p:nvPr>
            <p:ph type="title"/>
          </p:nvPr>
        </p:nvSpPr>
        <p:spPr/>
        <p:txBody>
          <a:bodyPr/>
          <a:lstStyle/>
          <a:p>
            <a:pPr algn="ctr"/>
            <a:r>
              <a:rPr lang="el-GR" b="1" dirty="0">
                <a:solidFill>
                  <a:schemeClr val="tx1"/>
                </a:solidFill>
                <a:latin typeface="Arial Nova Cond" panose="020B0506020202020204" pitchFamily="34" charset="0"/>
              </a:rPr>
              <a:t>Οι αρχές και οι αξίες της Κοινωνικής Εργασίας με Ομάδες (4/4)</a:t>
            </a:r>
            <a:endParaRPr lang="en-US" dirty="0"/>
          </a:p>
        </p:txBody>
      </p:sp>
      <p:sp>
        <p:nvSpPr>
          <p:cNvPr id="3" name="Content Placeholder 2">
            <a:extLst>
              <a:ext uri="{FF2B5EF4-FFF2-40B4-BE49-F238E27FC236}">
                <a16:creationId xmlns:a16="http://schemas.microsoft.com/office/drawing/2014/main" id="{D82E748C-BBD4-1BF0-6EA5-B9472385BD6D}"/>
              </a:ext>
            </a:extLst>
          </p:cNvPr>
          <p:cNvSpPr>
            <a:spLocks noGrp="1"/>
          </p:cNvSpPr>
          <p:nvPr>
            <p:ph idx="1"/>
          </p:nvPr>
        </p:nvSpPr>
        <p:spPr>
          <a:xfrm>
            <a:off x="74428" y="1737359"/>
            <a:ext cx="11940363" cy="4557423"/>
          </a:xfrm>
        </p:spPr>
        <p:txBody>
          <a:bodyPr>
            <a:noAutofit/>
          </a:bodyPr>
          <a:lstStyle/>
          <a:p>
            <a:pPr algn="just">
              <a:buFont typeface="Wingdings" panose="05000000000000000000" pitchFamily="2" charset="2"/>
              <a:buChar char="q"/>
            </a:pPr>
            <a:r>
              <a:rPr lang="el-GR" sz="1400" b="1" dirty="0">
                <a:solidFill>
                  <a:schemeClr val="tx1"/>
                </a:solidFill>
                <a:latin typeface="Arial Nova Cond" panose="020B0506020202020204" pitchFamily="34" charset="0"/>
              </a:rPr>
              <a:t>Εμπιστευτικότητα (απόρρητο) και ιδιωτικότητα. </a:t>
            </a:r>
            <a:r>
              <a:rPr lang="el-GR" sz="1400" dirty="0">
                <a:solidFill>
                  <a:schemeClr val="tx1"/>
                </a:solidFill>
                <a:latin typeface="Arial Nova Cond" panose="020B0506020202020204" pitchFamily="34" charset="0"/>
              </a:rPr>
              <a:t>Η έννοια της εμπιστευτικότητας αναφέρεται στον βαθμό όπου οι άνθρωποι έχουν τον έλεγχο των πληροφοριών που αφορούν το πρόσωπο τους. Τα μέλη της ομάδας έχουν δικαίωμα στην εμπιστευτικότητα. Οι κοινωνικοί λειτουργοί έχουν δεοντολογική ευθύνη να επιδιώκουν συμφωνίες ανάμεσα στα μέλη σχετικά με το δικαίωμα του κάθε ατόμου στην εμπιστευτικότητα και στην υποχρέωση να διαφυλάττουν αυτό το δικαίωμα όλων με την στάση τους. Στην πράξη βέβαια η τήρηση αυτής της ηθικής αρχής είναι ιδιαίτερα σύνθετη ειδικά στις ομάδες. Οι ομάδες διαφοροποιούνται μεταξύ τους σύμφωνα με τους σκοπούς, τη δομή και την σύνθεση τους. Έτσι η ανάγκη για αυστηρά όρια στην εμπιστευτικότητα μπορεί να διαφέρει από ομάδα σε ομάδα. Για παράδειγμα, η εμπιστευτικότητα είναι σπάνια θέμα σε εκπαιδευτικού χαρακτήρα ομάδες που έχουν σταθερή δομή και πρόγραμμα. Όμως σε θεραπευτικές ομάδες η εμπιστευτικότητα είναι ιδιαίτερα σημαντική καθώς τα μέλη έχουν ευαίσθητα προβλήματα και υπάρχει η προσδοκία να αποκαλύψουν συναισθήματα, ιδέες και προσωπικές ιστορίες. Στις ομάδες η εμπιστευτικότητα δεν εξαρτάται από την συμπεριφορά του/της κοινωνικού/ης λειτουργού γιατί τα μέλη μοιράζονται πληροφορίες μεταξύ τους στα πλαίσια της ομάδας. Έτσι, ο/η κοινωνικός/η λειτουργός δεν μπορεί να εγγυηθεί ότι τα μέλη θα προστατεύσουν το απόρρητο της πληροφορίας των άλλων μελών. Ο σεβασμός στην ιδιωτικότητα και στο απόρρητο εξαρτάται από τον βαθμό στον οποίο η νόρμα της εμπιστευτικότητας έχει αναπτυχθεί μέσα στην ομάδα. Μια τέτοια νόρμα έχει σημασία να ξεκαθαρίζει την φύση, τον βαθμό και τα όρια της εμπιστευτικότητας. Τα μέλη θα πρέπει να αποφασίσουν τι είδους πληροφορίες θα κρατήσουν για τους εαυτούς τους και στα στενά πλαίσια της ομάδας και ποιες πληροφορίες μπορούν να μοιράζονται ανάμεσα σε φίλους και συγγενείς. </a:t>
            </a:r>
          </a:p>
          <a:p>
            <a:pPr algn="just">
              <a:buFont typeface="Wingdings" panose="05000000000000000000" pitchFamily="2" charset="2"/>
              <a:buChar char="q"/>
            </a:pPr>
            <a:r>
              <a:rPr lang="el-GR" sz="1400" b="1" dirty="0">
                <a:solidFill>
                  <a:schemeClr val="tx1"/>
                </a:solidFill>
                <a:latin typeface="Arial Nova Cond" panose="020B0506020202020204" pitchFamily="34" charset="0"/>
              </a:rPr>
              <a:t>Επαγγελματική δεξιότητα</a:t>
            </a:r>
            <a:r>
              <a:rPr lang="el-GR" sz="1400" dirty="0">
                <a:solidFill>
                  <a:schemeClr val="tx1"/>
                </a:solidFill>
                <a:latin typeface="Arial Nova Cond" panose="020B0506020202020204" pitchFamily="34" charset="0"/>
              </a:rPr>
              <a:t>. </a:t>
            </a:r>
            <a:r>
              <a:rPr lang="el-GR" sz="1400" dirty="0">
                <a:solidFill>
                  <a:schemeClr val="tx1"/>
                </a:solidFill>
                <a:effectLst/>
                <a:latin typeface="Arial Nova Cond" panose="020B0506020202020204" pitchFamily="34" charset="0"/>
                <a:ea typeface="Calibri" panose="020F0502020204030204" pitchFamily="34" charset="0"/>
                <a:cs typeface="Arial" panose="020B0604020202020204" pitchFamily="34" charset="0"/>
              </a:rPr>
              <a:t>Οι εξυπηρετούμενοι/</a:t>
            </a:r>
            <a:r>
              <a:rPr lang="el-GR" sz="1400" dirty="0" err="1">
                <a:solidFill>
                  <a:schemeClr val="tx1"/>
                </a:solidFill>
                <a:effectLst/>
                <a:latin typeface="Arial Nova Cond" panose="020B0506020202020204" pitchFamily="34" charset="0"/>
                <a:ea typeface="Calibri" panose="020F0502020204030204" pitchFamily="34" charset="0"/>
                <a:cs typeface="Arial" panose="020B0604020202020204" pitchFamily="34" charset="0"/>
              </a:rPr>
              <a:t>ες</a:t>
            </a:r>
            <a:r>
              <a:rPr lang="el-GR" sz="1400" dirty="0">
                <a:solidFill>
                  <a:schemeClr val="tx1"/>
                </a:solidFill>
                <a:effectLst/>
                <a:latin typeface="Arial Nova Cond" panose="020B0506020202020204" pitchFamily="34" charset="0"/>
                <a:ea typeface="Calibri" panose="020F0502020204030204" pitchFamily="34" charset="0"/>
                <a:cs typeface="Arial" panose="020B0604020202020204" pitchFamily="34" charset="0"/>
              </a:rPr>
              <a:t> έχουν το δικαίωμα στην επαγγελματική βοήθεια. Έχουν δηλαδή το δικαίωμα να προσδοκούν ότι οι υπηρεσίες που θα λάβουν θα πληρούν κάποια πρότυπα καλών πρακτικών και δεοντολογίας. Ο κανόνας εδώ είναι «κάνε μόνο αυτό που ξέρεις πώς να το κάνεις». Η απουσία επαγγελματικής δεξιότητας είναι ένα δεοντολογικό θέμα. Οι κοινωνικοί λειτουργοί έχουν δεοντολογική υποχρέωση να ασκούν πρακτική στο πεδίο που γνωρίζουν, να αναπτύσσουν και να εξελίσσουν την επαγγελματική τους δεξιότητα. Οι επαγγελματίες πρέπει να λογοδοτούν γι’αυτό που κάνουν, για τον τρόπο που το κάνουν και για τα αποτελέσματα της πρακτικής τους. Είναι οι κατεξοχήν υπεύθυνοι για την φύση και την ποιότητα των υπηρεσιών που προσφέρουν. Οι κοινωνικοί λειτουργοί συχνά έχουν την τάση να βασίζονται σε μοντέλα ομαδικής δουλειάς που έχουν αναπτυχθεί από άλλα επαγγελματικά πεδία που δεν σχετίζονται απαραίτητα με την κοινωνική εργασία. Σίγουρα, η γνώση γύρω από διάφορα μοντέλα δουλειάς μπορεί να γεννήσει καινούριες ιδέες και τεχνικές που ενδυναμώνουν την πρακτική μας, ωστόσο οι κοινωνικοί λειτουργοί δεν θα πρέπει να χάνουν τον προσανατολισμό τους όσον αφορά τους σκοπούς της κοινωνικής εργασίας.  </a:t>
            </a:r>
            <a:endParaRPr lang="en-US" sz="1400" dirty="0"/>
          </a:p>
        </p:txBody>
      </p:sp>
    </p:spTree>
    <p:extLst>
      <p:ext uri="{BB962C8B-B14F-4D97-AF65-F5344CB8AC3E}">
        <p14:creationId xmlns:p14="http://schemas.microsoft.com/office/powerpoint/2010/main" val="350988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3E38-CCD8-520F-F6E9-81FDF397696A}"/>
              </a:ext>
            </a:extLst>
          </p:cNvPr>
          <p:cNvSpPr>
            <a:spLocks noGrp="1"/>
          </p:cNvSpPr>
          <p:nvPr>
            <p:ph type="title"/>
          </p:nvPr>
        </p:nvSpPr>
        <p:spPr/>
        <p:txBody>
          <a:bodyPr/>
          <a:lstStyle/>
          <a:p>
            <a:pPr algn="ctr"/>
            <a:r>
              <a:rPr lang="el-GR" b="1" dirty="0">
                <a:latin typeface="Arial Nova Cond" panose="020B0506020202020204" pitchFamily="34" charset="0"/>
              </a:rPr>
              <a:t>Σημαντικά μοντέλα της Κοινωνικής Εργασίας με Ομάδες </a:t>
            </a:r>
            <a:endParaRPr lang="en-US"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7C339200-68C0-C5E1-5F64-6B878AB874E1}"/>
              </a:ext>
            </a:extLst>
          </p:cNvPr>
          <p:cNvSpPr>
            <a:spLocks noGrp="1"/>
          </p:cNvSpPr>
          <p:nvPr>
            <p:ph idx="1"/>
          </p:nvPr>
        </p:nvSpPr>
        <p:spPr/>
        <p:txBody>
          <a:bodyPr/>
          <a:lstStyle/>
          <a:p>
            <a:pPr>
              <a:buFont typeface="Arial" panose="020B0604020202020204" pitchFamily="34" charset="0"/>
              <a:buChar char="•"/>
            </a:pPr>
            <a:r>
              <a:rPr lang="el-GR" sz="3200" dirty="0">
                <a:solidFill>
                  <a:schemeClr val="tx1"/>
                </a:solidFill>
                <a:latin typeface="Arial Nova Cond" panose="020B0506020202020204" pitchFamily="34" charset="0"/>
              </a:rPr>
              <a:t>Το μοντέλο της αλληλοβοήθειας </a:t>
            </a:r>
          </a:p>
          <a:p>
            <a:pPr>
              <a:buFont typeface="Arial" panose="020B0604020202020204" pitchFamily="34" charset="0"/>
              <a:buChar char="•"/>
            </a:pPr>
            <a:r>
              <a:rPr lang="el-GR" sz="3200" dirty="0">
                <a:solidFill>
                  <a:schemeClr val="tx1"/>
                </a:solidFill>
                <a:latin typeface="Arial Nova Cond" panose="020B0506020202020204" pitchFamily="34" charset="0"/>
              </a:rPr>
              <a:t>Θεραπευτικές ομάδες </a:t>
            </a:r>
          </a:p>
          <a:p>
            <a:pPr>
              <a:buFont typeface="Arial" panose="020B0604020202020204" pitchFamily="34" charset="0"/>
              <a:buChar char="•"/>
            </a:pPr>
            <a:r>
              <a:rPr lang="el-GR" sz="3200" dirty="0">
                <a:solidFill>
                  <a:schemeClr val="tx1"/>
                </a:solidFill>
                <a:latin typeface="Arial Nova Cond" panose="020B0506020202020204" pitchFamily="34" charset="0"/>
              </a:rPr>
              <a:t>Ομάδες αυτοβοήθειας/αυτοσυνηγορίας</a:t>
            </a:r>
          </a:p>
          <a:p>
            <a:pPr>
              <a:buFont typeface="Arial" panose="020B0604020202020204" pitchFamily="34" charset="0"/>
              <a:buChar char="•"/>
            </a:pPr>
            <a:r>
              <a:rPr lang="el-GR" sz="3200" dirty="0">
                <a:solidFill>
                  <a:schemeClr val="tx1"/>
                </a:solidFill>
                <a:latin typeface="Arial Nova Cond" panose="020B0506020202020204" pitchFamily="34" charset="0"/>
              </a:rPr>
              <a:t>Ομάδες κοινωνικής δράσης</a:t>
            </a:r>
          </a:p>
          <a:p>
            <a:pPr>
              <a:buFont typeface="Arial" panose="020B0604020202020204" pitchFamily="34" charset="0"/>
              <a:buChar char="•"/>
            </a:pPr>
            <a:r>
              <a:rPr lang="el-GR" sz="3200" dirty="0">
                <a:solidFill>
                  <a:schemeClr val="tx1"/>
                </a:solidFill>
                <a:latin typeface="Arial Nova Cond" panose="020B0506020202020204" pitchFamily="34" charset="0"/>
              </a:rPr>
              <a:t>Ομάδες πρόληψης</a:t>
            </a:r>
          </a:p>
          <a:p>
            <a:pPr>
              <a:buFont typeface="Arial" panose="020B0604020202020204" pitchFamily="34" charset="0"/>
              <a:buChar char="•"/>
            </a:pPr>
            <a:r>
              <a:rPr lang="el-GR" sz="3200" dirty="0">
                <a:solidFill>
                  <a:schemeClr val="tx1"/>
                </a:solidFill>
                <a:latin typeface="Arial Nova Cond" panose="020B0506020202020204" pitchFamily="34" charset="0"/>
              </a:rPr>
              <a:t>Ομάδες </a:t>
            </a:r>
            <a:r>
              <a:rPr lang="el-GR" sz="3200" dirty="0" err="1">
                <a:solidFill>
                  <a:schemeClr val="tx1"/>
                </a:solidFill>
                <a:latin typeface="Arial Nova Cond" panose="020B0506020202020204" pitchFamily="34" charset="0"/>
              </a:rPr>
              <a:t>ψυχοεκπαίδευσης</a:t>
            </a:r>
            <a:endParaRPr lang="el-GR" sz="3200" dirty="0">
              <a:solidFill>
                <a:schemeClr val="tx1"/>
              </a:solidFill>
              <a:latin typeface="Arial Nova Cond" panose="020B0506020202020204" pitchFamily="34" charset="0"/>
            </a:endParaRPr>
          </a:p>
          <a:p>
            <a:pPr marL="0" indent="0">
              <a:buNone/>
            </a:pPr>
            <a:endParaRPr lang="el-GR" dirty="0">
              <a:latin typeface="Arial Nova Light" panose="020B0304020202020204" pitchFamily="34" charset="0"/>
            </a:endParaRPr>
          </a:p>
          <a:p>
            <a:pPr>
              <a:buFont typeface="Arial" panose="020B0604020202020204" pitchFamily="34" charset="0"/>
              <a:buChar char="•"/>
            </a:pPr>
            <a:endParaRPr lang="en-US" dirty="0">
              <a:latin typeface="Arial Nova Light" panose="020B0304020202020204" pitchFamily="34" charset="0"/>
            </a:endParaRPr>
          </a:p>
        </p:txBody>
      </p:sp>
    </p:spTree>
    <p:extLst>
      <p:ext uri="{BB962C8B-B14F-4D97-AF65-F5344CB8AC3E}">
        <p14:creationId xmlns:p14="http://schemas.microsoft.com/office/powerpoint/2010/main" val="32670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161F-A58C-0D52-D86F-B5358C9480C8}"/>
              </a:ext>
            </a:extLst>
          </p:cNvPr>
          <p:cNvSpPr>
            <a:spLocks noGrp="1"/>
          </p:cNvSpPr>
          <p:nvPr>
            <p:ph type="title"/>
          </p:nvPr>
        </p:nvSpPr>
        <p:spPr/>
        <p:txBody>
          <a:bodyPr/>
          <a:lstStyle/>
          <a:p>
            <a:pPr algn="ctr"/>
            <a:r>
              <a:rPr lang="el-GR" b="1" dirty="0">
                <a:solidFill>
                  <a:schemeClr val="tx1"/>
                </a:solidFill>
                <a:latin typeface="Arial Nova Cond" panose="020B0506020202020204" pitchFamily="34" charset="0"/>
              </a:rPr>
              <a:t>Βιβλιογραφία</a:t>
            </a:r>
            <a:r>
              <a:rPr lang="el-GR" dirty="0">
                <a:latin typeface="Arial Nova Light" panose="020B0304020202020204" pitchFamily="34" charset="0"/>
              </a:rPr>
              <a:t> </a:t>
            </a:r>
            <a:endParaRPr lang="en-US" dirty="0">
              <a:latin typeface="Arial Nova Light" panose="020B0304020202020204" pitchFamily="34" charset="0"/>
            </a:endParaRPr>
          </a:p>
        </p:txBody>
      </p:sp>
      <p:sp>
        <p:nvSpPr>
          <p:cNvPr id="3" name="Content Placeholder 2">
            <a:extLst>
              <a:ext uri="{FF2B5EF4-FFF2-40B4-BE49-F238E27FC236}">
                <a16:creationId xmlns:a16="http://schemas.microsoft.com/office/drawing/2014/main" id="{340B8094-678F-8F4F-9EB3-7BF6F5A2D5F7}"/>
              </a:ext>
            </a:extLst>
          </p:cNvPr>
          <p:cNvSpPr>
            <a:spLocks noGrp="1"/>
          </p:cNvSpPr>
          <p:nvPr>
            <p:ph idx="1"/>
          </p:nvPr>
        </p:nvSpPr>
        <p:spPr/>
        <p:txBody>
          <a:bodyPr/>
          <a:lstStyle/>
          <a:p>
            <a:pPr>
              <a:buFont typeface="Arial" panose="020B0604020202020204" pitchFamily="34" charset="0"/>
              <a:buChar char="•"/>
            </a:pPr>
            <a:r>
              <a:rPr lang="en-US" sz="2000" dirty="0">
                <a:solidFill>
                  <a:schemeClr val="tx1"/>
                </a:solidFill>
                <a:latin typeface="Arial Nova Cond" panose="020B0506020202020204" pitchFamily="34" charset="0"/>
              </a:rPr>
              <a:t>Adams, R., 2003. </a:t>
            </a:r>
            <a:r>
              <a:rPr lang="en-US" sz="2000" b="1" dirty="0">
                <a:solidFill>
                  <a:schemeClr val="tx1"/>
                </a:solidFill>
                <a:latin typeface="Arial Nova Cond" panose="020B0506020202020204" pitchFamily="34" charset="0"/>
              </a:rPr>
              <a:t>Social Work and Empowerment</a:t>
            </a:r>
            <a:r>
              <a:rPr lang="en-US" sz="2000" dirty="0">
                <a:solidFill>
                  <a:schemeClr val="tx1"/>
                </a:solidFill>
                <a:latin typeface="Arial Nova Cond" panose="020B0506020202020204" pitchFamily="34" charset="0"/>
              </a:rPr>
              <a:t>, Palgrave Macmillan. </a:t>
            </a:r>
            <a:endParaRPr lang="el-GR" sz="2000" dirty="0">
              <a:solidFill>
                <a:schemeClr val="tx1"/>
              </a:solidFill>
              <a:latin typeface="Arial Nova Cond" panose="020B0506020202020204" pitchFamily="34" charset="0"/>
            </a:endParaRPr>
          </a:p>
          <a:p>
            <a:pPr>
              <a:buFont typeface="Arial" panose="020B0604020202020204" pitchFamily="34" charset="0"/>
              <a:buChar char="•"/>
            </a:pPr>
            <a:r>
              <a:rPr lang="en-US" dirty="0">
                <a:solidFill>
                  <a:schemeClr val="tx1"/>
                </a:solidFill>
                <a:latin typeface="Arial Nova Cond" panose="020B0506020202020204" pitchFamily="34" charset="0"/>
              </a:rPr>
              <a:t>Garvin, C.D., Gutierrez, L.M., Galinsky, M.J.,</a:t>
            </a:r>
            <a:r>
              <a:rPr lang="el-GR">
                <a:solidFill>
                  <a:schemeClr val="tx1"/>
                </a:solidFill>
                <a:latin typeface="Arial Nova Cond" panose="020B0506020202020204" pitchFamily="34" charset="0"/>
              </a:rPr>
              <a:t> 2004.</a:t>
            </a:r>
            <a:r>
              <a:rPr lang="en-US">
                <a:solidFill>
                  <a:schemeClr val="tx1"/>
                </a:solidFill>
                <a:latin typeface="Arial Nova Cond" panose="020B0506020202020204" pitchFamily="34" charset="0"/>
              </a:rPr>
              <a:t> </a:t>
            </a:r>
            <a:r>
              <a:rPr lang="en-US" b="1" dirty="0">
                <a:solidFill>
                  <a:schemeClr val="tx1"/>
                </a:solidFill>
                <a:latin typeface="Arial Nova Cond" panose="020B0506020202020204" pitchFamily="34" charset="0"/>
              </a:rPr>
              <a:t>Handbook of Social Work with Groups</a:t>
            </a:r>
            <a:r>
              <a:rPr lang="en-US" dirty="0">
                <a:solidFill>
                  <a:schemeClr val="tx1"/>
                </a:solidFill>
                <a:latin typeface="Arial Nova Cond" panose="020B0506020202020204" pitchFamily="34" charset="0"/>
              </a:rPr>
              <a:t>, London: The Guilford Press. </a:t>
            </a:r>
          </a:p>
          <a:p>
            <a:pPr>
              <a:buFont typeface="Arial" panose="020B0604020202020204" pitchFamily="34" charset="0"/>
              <a:buChar char="•"/>
            </a:pPr>
            <a:r>
              <a:rPr lang="en-US" dirty="0" err="1">
                <a:solidFill>
                  <a:schemeClr val="tx1"/>
                </a:solidFill>
                <a:latin typeface="Arial Nova Cond" panose="020B0506020202020204" pitchFamily="34" charset="0"/>
              </a:rPr>
              <a:t>Giacomucci</a:t>
            </a:r>
            <a:r>
              <a:rPr lang="en-US" dirty="0">
                <a:solidFill>
                  <a:schemeClr val="tx1"/>
                </a:solidFill>
                <a:latin typeface="Arial Nova Cond" panose="020B0506020202020204" pitchFamily="34" charset="0"/>
              </a:rPr>
              <a:t>, S.2021. </a:t>
            </a:r>
            <a:r>
              <a:rPr lang="en-US" b="1" dirty="0">
                <a:solidFill>
                  <a:schemeClr val="tx1"/>
                </a:solidFill>
                <a:latin typeface="Arial Nova Cond" panose="020B0506020202020204" pitchFamily="34" charset="0"/>
              </a:rPr>
              <a:t>Social Work, Sociometry, and Psychodrama</a:t>
            </a:r>
            <a:r>
              <a:rPr lang="en-US" dirty="0">
                <a:solidFill>
                  <a:schemeClr val="tx1"/>
                </a:solidFill>
                <a:latin typeface="Arial Nova Cond" panose="020B0506020202020204" pitchFamily="34" charset="0"/>
              </a:rPr>
              <a:t>, USA: Springer. </a:t>
            </a:r>
            <a:endParaRPr lang="el-GR" dirty="0">
              <a:solidFill>
                <a:schemeClr val="tx1"/>
              </a:solidFill>
              <a:latin typeface="Arial Nova Cond" panose="020B0506020202020204" pitchFamily="34" charset="0"/>
            </a:endParaRPr>
          </a:p>
          <a:p>
            <a:pPr>
              <a:buFont typeface="Arial" panose="020B0604020202020204" pitchFamily="34" charset="0"/>
              <a:buChar char="•"/>
            </a:pPr>
            <a:r>
              <a:rPr lang="en-US" dirty="0">
                <a:solidFill>
                  <a:schemeClr val="tx1"/>
                </a:solidFill>
                <a:latin typeface="Arial Nova Cond" panose="020B0506020202020204" pitchFamily="34" charset="0"/>
              </a:rPr>
              <a:t>Payne, M., 2021. </a:t>
            </a:r>
            <a:r>
              <a:rPr lang="el-GR" b="1" dirty="0">
                <a:solidFill>
                  <a:schemeClr val="tx1"/>
                </a:solidFill>
                <a:latin typeface="Arial Nova Cond" panose="020B0506020202020204" pitchFamily="34" charset="0"/>
              </a:rPr>
              <a:t>Κοινωνική Εργασία- Από τη θεωρία στην πράξη. Ένας απαραίτητος οδηγός. </a:t>
            </a:r>
            <a:r>
              <a:rPr lang="el-GR" dirty="0">
                <a:solidFill>
                  <a:schemeClr val="tx1"/>
                </a:solidFill>
                <a:latin typeface="Arial Nova Cond" panose="020B0506020202020204" pitchFamily="34" charset="0"/>
              </a:rPr>
              <a:t>Τελώνη. Δ.Δ. (</a:t>
            </a:r>
            <a:r>
              <a:rPr lang="el-GR" dirty="0" err="1">
                <a:solidFill>
                  <a:schemeClr val="tx1"/>
                </a:solidFill>
                <a:latin typeface="Arial Nova Cond" panose="020B0506020202020204" pitchFamily="34" charset="0"/>
              </a:rPr>
              <a:t>επιμ</a:t>
            </a:r>
            <a:r>
              <a:rPr lang="el-GR" dirty="0">
                <a:solidFill>
                  <a:schemeClr val="tx1"/>
                </a:solidFill>
                <a:latin typeface="Arial Nova Cond" panose="020B0506020202020204" pitchFamily="34" charset="0"/>
              </a:rPr>
              <a:t>.), Αθήνα</a:t>
            </a:r>
            <a:r>
              <a:rPr lang="en-US" dirty="0">
                <a:solidFill>
                  <a:schemeClr val="tx1"/>
                </a:solidFill>
                <a:latin typeface="Arial Nova Cond" panose="020B0506020202020204" pitchFamily="34" charset="0"/>
              </a:rPr>
              <a:t>: </a:t>
            </a:r>
            <a:r>
              <a:rPr lang="el-GR" dirty="0">
                <a:solidFill>
                  <a:schemeClr val="tx1"/>
                </a:solidFill>
                <a:latin typeface="Arial Nova Cond" panose="020B0506020202020204" pitchFamily="34" charset="0"/>
              </a:rPr>
              <a:t>Εκδόσεις Τόπος. </a:t>
            </a:r>
            <a:endParaRPr lang="en-US" dirty="0">
              <a:solidFill>
                <a:schemeClr val="tx1"/>
              </a:solidFill>
              <a:latin typeface="Arial Nova Cond" panose="020B0506020202020204" pitchFamily="34" charset="0"/>
            </a:endParaRPr>
          </a:p>
        </p:txBody>
      </p:sp>
    </p:spTree>
    <p:extLst>
      <p:ext uri="{BB962C8B-B14F-4D97-AF65-F5344CB8AC3E}">
        <p14:creationId xmlns:p14="http://schemas.microsoft.com/office/powerpoint/2010/main" val="314282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8EA0-5E43-3846-4809-468E4D27D62B}"/>
              </a:ext>
            </a:extLst>
          </p:cNvPr>
          <p:cNvSpPr>
            <a:spLocks noGrp="1"/>
          </p:cNvSpPr>
          <p:nvPr>
            <p:ph type="title"/>
          </p:nvPr>
        </p:nvSpPr>
        <p:spPr>
          <a:xfrm>
            <a:off x="1097280" y="286604"/>
            <a:ext cx="10058400" cy="972354"/>
          </a:xfrm>
        </p:spPr>
        <p:txBody>
          <a:bodyPr/>
          <a:lstStyle/>
          <a:p>
            <a:r>
              <a:rPr lang="el-GR" b="1" dirty="0">
                <a:solidFill>
                  <a:schemeClr val="tx1"/>
                </a:solidFill>
                <a:latin typeface="Arial Nova Cond" panose="020B0506020202020204" pitchFamily="34" charset="0"/>
              </a:rPr>
              <a:t>Τι είναι Κοινωνική Εργασία με Ομάδες</a:t>
            </a:r>
            <a:r>
              <a:rPr lang="en-US" b="1" dirty="0">
                <a:solidFill>
                  <a:schemeClr val="tx1"/>
                </a:solidFill>
                <a:latin typeface="Arial Nova Cond" panose="020B0506020202020204" pitchFamily="34" charset="0"/>
              </a:rPr>
              <a:t>;</a:t>
            </a:r>
          </a:p>
        </p:txBody>
      </p:sp>
      <p:sp>
        <p:nvSpPr>
          <p:cNvPr id="3" name="Content Placeholder 2">
            <a:extLst>
              <a:ext uri="{FF2B5EF4-FFF2-40B4-BE49-F238E27FC236}">
                <a16:creationId xmlns:a16="http://schemas.microsoft.com/office/drawing/2014/main" id="{C65CE588-437C-67EC-7B9F-30B4E8F41A08}"/>
              </a:ext>
            </a:extLst>
          </p:cNvPr>
          <p:cNvSpPr>
            <a:spLocks noGrp="1"/>
          </p:cNvSpPr>
          <p:nvPr>
            <p:ph idx="1"/>
          </p:nvPr>
        </p:nvSpPr>
        <p:spPr>
          <a:xfrm>
            <a:off x="265813" y="1765006"/>
            <a:ext cx="11440633" cy="4580474"/>
          </a:xfrm>
        </p:spPr>
        <p:txBody>
          <a:bodyPr>
            <a:normAutofit fontScale="70000" lnSpcReduction="20000"/>
          </a:bodyPr>
          <a:lstStyle/>
          <a:p>
            <a:pPr algn="just">
              <a:lnSpc>
                <a:spcPct val="120000"/>
              </a:lnSpc>
            </a:pPr>
            <a:r>
              <a:rPr lang="el-GR" dirty="0">
                <a:solidFill>
                  <a:schemeClr val="tx1"/>
                </a:solidFill>
                <a:latin typeface="Arial Nova Cond" panose="020B0506020202020204" pitchFamily="34" charset="0"/>
              </a:rPr>
              <a:t>Η Κοινωνική Εργασία με Ομάδες (ΚΕΟ) είναι μια μέθοδος εφαρμογής της Κοινωνικής Εργασίας η οποία εστιάζει στο να βοηθήσει τα μέλη της ομάδας να αναπτύξουν την λειτουργικότητα τους, </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την σύνδεση μεταξύ τους, το επίπεδο της στήριξης που έχουν μεταξύ τους και τις ικανότητες τους να ανταπεξέρχονται στις δυσκολίες (</a:t>
            </a:r>
            <a:r>
              <a:rPr lang="en-US"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coping skills</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να αναπτύξουν </a:t>
            </a:r>
            <a:r>
              <a:rPr lang="el-GR" dirty="0">
                <a:solidFill>
                  <a:schemeClr val="tx1"/>
                </a:solidFill>
                <a:effectLst/>
                <a:latin typeface="Arial Nova Cond" panose="020B0506020202020204" pitchFamily="34" charset="0"/>
                <a:ea typeface="Times New Roman" panose="02020603050405020304" pitchFamily="18" charset="0"/>
              </a:rPr>
              <a:t>δεξιότητες και την ικανότητα τους να μοιράζονται γνώσεις με τα υπόλοιπα μέλη, κίνητρο και ικανότητα για δράσεις στην κοινότητα</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a:t>
            </a:r>
            <a:r>
              <a:rPr lang="el-GR" dirty="0">
                <a:solidFill>
                  <a:srgbClr val="000000"/>
                </a:solidFill>
                <a:effectLst/>
                <a:latin typeface="Arial Nova Cond" panose="020B0506020202020204" pitchFamily="34" charset="0"/>
                <a:ea typeface="Times New Roman" panose="02020603050405020304" pitchFamily="18" charset="0"/>
              </a:rPr>
              <a:t>Παρόλο που πολλοί από αυτούς τους στόχους επιτυγχάνονται και μέσα από την κοινωνική εργασία με άτομο ή την ψυχοθεραπεία, αυτό που κάνει ξεχωριστή την ΚΕΟ είναι ότι επιδιώκει αυτούς τους στόχους θέτοντας σε λειτουργία και εστιάζοντας στην ανάπτυξη της αλληλοβοήθειας. Αυτό προϋποθέτει επαγγελματίες που είναι εκπαιδευμένοι σε μια εντελώς ξεχωριστή φιλοσοφία όπου, μεταξύ άλλων, αναγνωρίζει ότι η ισχύς (θεραπευτική ισχύς ή ισχύς αλλαγής) βρίσκεται στην ομάδα και όχι μόνο στον/στην «ειδικό». Αυτό δεν σημαίνει ότι οι ΚΛ που δουλεύουν με ομάδες δεν πρέπει να έχουν τεχνογνωσία. Σημαίνει όμως ότι θα πρέπει να αναπτύσσουν δεξιότητες ούτως ώστε να δημιουργούν συνθήκες για την ανάπτυξη αλληλοβοήθειας μεταξύ των μελών, δηλαδή της ικανότητας τους να υποστηρίζει ο ένας των άλλον, να θεραπεύει ο ένας τον άλλον συμμετέχοντας με αυτόν τον τρόπο στην προσωπική και ομαδική διεργασία. Σε αντίθεση με την κοινωνική εργασία με άτομο που βλέπει ως εξυπηρετούμενο/η το ίδιο το άτομο, για την ΚΕΟ η ομάδα είναι η εξυπηρετούμενη και έτσι πρέπει να αντιμετωπίζεται ως «ένα». Αυτό προϋποθέτει λοιπόν ιδιαίτερη τεχνογνωσία και δεξιότητες έτσι ώστε τα μέλη να συνδέονται ως ομάδα σε κάθε θέμα που φέρνει το κάθε μέλος και που αφορά εν τέλει όλη την ομάδα. </a:t>
            </a:r>
          </a:p>
          <a:p>
            <a:pPr algn="just">
              <a:lnSpc>
                <a:spcPct val="120000"/>
              </a:lnSpc>
            </a:pPr>
            <a:r>
              <a:rPr lang="el-GR" dirty="0">
                <a:solidFill>
                  <a:srgbClr val="000000"/>
                </a:solidFill>
                <a:effectLst/>
                <a:latin typeface="Arial Nova Cond" panose="020B0506020202020204" pitchFamily="34" charset="0"/>
                <a:ea typeface="Times New Roman" panose="02020603050405020304" pitchFamily="18" charset="0"/>
              </a:rPr>
              <a:t>Η ΚΕΟ γενικότερα είναι μια από τις μεθόδους της ΚΕ που θέτει σε εφαρμογή τις θεμελιώδεις αρχές και αξίες που βρίσκονται στον πυρήνα της όπως η σπουδαιότητα των σχέσεων, η κοινωνική αλληλεγγύη, η κοινωνική συνοχή, η κοινωνική δράση, η επίλυση συγκρούσεων και η ενδυνάμωση. Επίσης, η ΚΕΟ μπορεί να θέτει θεραπευτικούς στόχους ίδιους με αυτούς που θέτουν οι συμβουλευτικές και ψυχοθεραπευτικές ομάδες, αλλά πρόκειται για ένα πολύ ευρύτερο πεδίο- ομπρέλα που μπορεί να περιλαμβάνει ομάδες με άλλους -μη «κλινικούς» σκοπούς. Τέτοιες ομάδες μπορεί να είναι : ομάδες εργασίας στις οργανώσεις/υπηρεσίες, ομάδες έργου, ομάδες δράσης στη κοινότητα, ομάδες αυτοβοήθειας/συνηγορίας, ομάδες εποπτείας, εκπαιδευτικές ομάδες και οποιαδήποτε άλλη ομάδα μπορεί να δημιουργηθεί σε ένα συγκεκριμένο πλαίσιο- περιβάλλον. Παρά το εύρος δυνατοτήτων εφαρμογής της, δυστυχώς η ΚΕΟ ως μέθοδος ΚΕ δεν έχει ιδιαίτερα αναπτυχθεί στην καθημερινή πρακτική των επαγγελματιών.   </a:t>
            </a:r>
            <a:endParaRPr lang="en-US" dirty="0">
              <a:effectLst/>
              <a:latin typeface="Arial Nova Cond" panose="020B0506020202020204" pitchFamily="34" charset="0"/>
              <a:ea typeface="Times New Roman" panose="02020603050405020304" pitchFamily="18" charset="0"/>
            </a:endParaRPr>
          </a:p>
          <a:p>
            <a:pPr algn="just">
              <a:lnSpc>
                <a:spcPct val="170000"/>
              </a:lnSpc>
            </a:pPr>
            <a:endParaRPr lang="en-US" sz="1800" dirty="0">
              <a:effectLst/>
              <a:latin typeface="Times New Roman" panose="02020603050405020304" pitchFamily="18" charset="0"/>
              <a:ea typeface="Times New Roman" panose="02020603050405020304" pitchFamily="18" charset="0"/>
            </a:endParaRPr>
          </a:p>
          <a:p>
            <a:pPr algn="just">
              <a:lnSpc>
                <a:spcPct val="170000"/>
              </a:lnSpc>
            </a:pPr>
            <a:endParaRPr lang="el-GR" sz="1800" dirty="0">
              <a:solidFill>
                <a:schemeClr val="tx1"/>
              </a:solidFill>
              <a:latin typeface="Arial Nova Con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579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7D5418-8D7F-B6D1-08BC-BFC658A5F2F8}"/>
              </a:ext>
            </a:extLst>
          </p:cNvPr>
          <p:cNvSpPr>
            <a:spLocks noGrp="1"/>
          </p:cNvSpPr>
          <p:nvPr>
            <p:ph type="title"/>
          </p:nvPr>
        </p:nvSpPr>
        <p:spPr>
          <a:xfrm>
            <a:off x="1097280" y="286603"/>
            <a:ext cx="10058400" cy="702409"/>
          </a:xfrm>
        </p:spPr>
        <p:txBody>
          <a:bodyPr>
            <a:normAutofit fontScale="90000"/>
          </a:bodyPr>
          <a:lstStyle/>
          <a:p>
            <a:pPr algn="ctr"/>
            <a:r>
              <a:rPr lang="el-GR" b="1" dirty="0">
                <a:latin typeface="Arial Nova Cond" panose="020B0506020202020204" pitchFamily="34" charset="0"/>
              </a:rPr>
              <a:t>ΚΟΙΝΩΝΙΚΗ ΕΡΓΑΣΙΑ ΜΕ ΟΜΑΔΕΣ</a:t>
            </a:r>
            <a:endParaRPr lang="en-US" b="1" dirty="0">
              <a:latin typeface="Arial Nova Cond" panose="020B0506020202020204" pitchFamily="34" charset="0"/>
            </a:endParaRPr>
          </a:p>
        </p:txBody>
      </p:sp>
      <p:pic>
        <p:nvPicPr>
          <p:cNvPr id="4" name="4 - Θέση περιεχομένου" descr="umbrella.jpg">
            <a:extLst>
              <a:ext uri="{FF2B5EF4-FFF2-40B4-BE49-F238E27FC236}">
                <a16:creationId xmlns:a16="http://schemas.microsoft.com/office/drawing/2014/main" id="{A31EA753-5203-F1AC-A095-36AF620ADC1C}"/>
              </a:ext>
            </a:extLst>
          </p:cNvPr>
          <p:cNvPicPr>
            <a:picLocks noGrp="1" noChangeAspect="1"/>
          </p:cNvPicPr>
          <p:nvPr>
            <p:ph idx="1"/>
          </p:nvPr>
        </p:nvPicPr>
        <p:blipFill>
          <a:blip r:embed="rId2"/>
          <a:stretch>
            <a:fillRect/>
          </a:stretch>
        </p:blipFill>
        <p:spPr>
          <a:xfrm>
            <a:off x="1097280" y="989012"/>
            <a:ext cx="10058400" cy="5257043"/>
          </a:xfrm>
          <a:prstGeom prst="rect">
            <a:avLst/>
          </a:prstGeom>
          <a:solidFill>
            <a:srgbClr val="C00000"/>
          </a:solidFill>
        </p:spPr>
      </p:pic>
      <p:sp>
        <p:nvSpPr>
          <p:cNvPr id="6" name="TextBox 5">
            <a:extLst>
              <a:ext uri="{FF2B5EF4-FFF2-40B4-BE49-F238E27FC236}">
                <a16:creationId xmlns:a16="http://schemas.microsoft.com/office/drawing/2014/main" id="{C96257CA-ACD9-8453-B797-505F1FCC3A95}"/>
              </a:ext>
            </a:extLst>
          </p:cNvPr>
          <p:cNvSpPr txBox="1"/>
          <p:nvPr/>
        </p:nvSpPr>
        <p:spPr>
          <a:xfrm>
            <a:off x="1749287" y="3922643"/>
            <a:ext cx="3167270" cy="646331"/>
          </a:xfrm>
          <a:prstGeom prst="rect">
            <a:avLst/>
          </a:prstGeom>
          <a:solidFill>
            <a:schemeClr val="bg2"/>
          </a:solidFill>
        </p:spPr>
        <p:txBody>
          <a:bodyPr wrap="square" rtlCol="0">
            <a:spAutoFit/>
          </a:bodyPr>
          <a:lstStyle/>
          <a:p>
            <a:pPr algn="ctr"/>
            <a:r>
              <a:rPr lang="el-GR" b="1" dirty="0">
                <a:latin typeface="Arial Nova Cond" panose="020B0506020202020204" pitchFamily="34" charset="0"/>
              </a:rPr>
              <a:t>Ομάδες με (</a:t>
            </a:r>
            <a:r>
              <a:rPr lang="el-GR" b="1" dirty="0" err="1">
                <a:latin typeface="Arial Nova Cond" panose="020B0506020202020204" pitchFamily="34" charset="0"/>
              </a:rPr>
              <a:t>ψυχο</a:t>
            </a:r>
            <a:r>
              <a:rPr lang="el-GR" b="1" dirty="0">
                <a:latin typeface="Arial Nova Cond" panose="020B0506020202020204" pitchFamily="34" charset="0"/>
              </a:rPr>
              <a:t>)θεραπευτικούς σκοπούς </a:t>
            </a:r>
            <a:endParaRPr lang="en-US" b="1" dirty="0">
              <a:latin typeface="Arial Nova Cond" panose="020B0506020202020204" pitchFamily="34" charset="0"/>
            </a:endParaRPr>
          </a:p>
        </p:txBody>
      </p:sp>
      <p:sp>
        <p:nvSpPr>
          <p:cNvPr id="7" name="TextBox 6">
            <a:extLst>
              <a:ext uri="{FF2B5EF4-FFF2-40B4-BE49-F238E27FC236}">
                <a16:creationId xmlns:a16="http://schemas.microsoft.com/office/drawing/2014/main" id="{75235E1D-708A-72A0-7D6D-D0D98934A792}"/>
              </a:ext>
            </a:extLst>
          </p:cNvPr>
          <p:cNvSpPr txBox="1"/>
          <p:nvPr/>
        </p:nvSpPr>
        <p:spPr>
          <a:xfrm>
            <a:off x="2894683" y="4625052"/>
            <a:ext cx="2835965" cy="646331"/>
          </a:xfrm>
          <a:prstGeom prst="rect">
            <a:avLst/>
          </a:prstGeom>
          <a:solidFill>
            <a:schemeClr val="bg2">
              <a:lumMod val="75000"/>
            </a:schemeClr>
          </a:solidFill>
        </p:spPr>
        <p:txBody>
          <a:bodyPr wrap="square" rtlCol="0">
            <a:spAutoFit/>
          </a:bodyPr>
          <a:lstStyle/>
          <a:p>
            <a:pPr algn="ctr"/>
            <a:r>
              <a:rPr lang="el-GR" b="1" dirty="0">
                <a:latin typeface="Arial Nova Cond" panose="020B0506020202020204" pitchFamily="34" charset="0"/>
              </a:rPr>
              <a:t>Ομάδες αυτοσυνηγορίας/ αυτοβοήθειας </a:t>
            </a:r>
            <a:endParaRPr lang="en-US" b="1" dirty="0">
              <a:latin typeface="Arial Nova Cond" panose="020B0506020202020204" pitchFamily="34" charset="0"/>
            </a:endParaRPr>
          </a:p>
        </p:txBody>
      </p:sp>
      <p:sp>
        <p:nvSpPr>
          <p:cNvPr id="10" name="TextBox 9">
            <a:extLst>
              <a:ext uri="{FF2B5EF4-FFF2-40B4-BE49-F238E27FC236}">
                <a16:creationId xmlns:a16="http://schemas.microsoft.com/office/drawing/2014/main" id="{398E30E9-D975-6BEF-D46D-EC10931CDC0D}"/>
              </a:ext>
            </a:extLst>
          </p:cNvPr>
          <p:cNvSpPr txBox="1"/>
          <p:nvPr/>
        </p:nvSpPr>
        <p:spPr>
          <a:xfrm>
            <a:off x="7031195" y="4761183"/>
            <a:ext cx="2266122" cy="646331"/>
          </a:xfrm>
          <a:prstGeom prst="rect">
            <a:avLst/>
          </a:prstGeom>
          <a:solidFill>
            <a:schemeClr val="accent1">
              <a:lumMod val="60000"/>
              <a:lumOff val="40000"/>
            </a:schemeClr>
          </a:solidFill>
        </p:spPr>
        <p:txBody>
          <a:bodyPr wrap="square" rtlCol="0">
            <a:spAutoFit/>
          </a:bodyPr>
          <a:lstStyle/>
          <a:p>
            <a:pPr algn="ctr"/>
            <a:r>
              <a:rPr lang="el-GR" b="1" dirty="0">
                <a:latin typeface="Arial Nova Cond" panose="020B0506020202020204" pitchFamily="34" charset="0"/>
              </a:rPr>
              <a:t>Ομάδες ψυχοεκπαίδευσης </a:t>
            </a:r>
            <a:endParaRPr lang="en-US" b="1" dirty="0">
              <a:latin typeface="Arial Nova Cond" panose="020B0506020202020204" pitchFamily="34" charset="0"/>
            </a:endParaRPr>
          </a:p>
        </p:txBody>
      </p:sp>
      <p:sp>
        <p:nvSpPr>
          <p:cNvPr id="12" name="TextBox 11">
            <a:extLst>
              <a:ext uri="{FF2B5EF4-FFF2-40B4-BE49-F238E27FC236}">
                <a16:creationId xmlns:a16="http://schemas.microsoft.com/office/drawing/2014/main" id="{86018D37-519A-8748-B647-D2DAA0B0C3F8}"/>
              </a:ext>
            </a:extLst>
          </p:cNvPr>
          <p:cNvSpPr txBox="1"/>
          <p:nvPr/>
        </p:nvSpPr>
        <p:spPr>
          <a:xfrm>
            <a:off x="6824870" y="3922643"/>
            <a:ext cx="2107095" cy="646331"/>
          </a:xfrm>
          <a:prstGeom prst="rect">
            <a:avLst/>
          </a:prstGeom>
          <a:solidFill>
            <a:schemeClr val="accent3">
              <a:lumMod val="60000"/>
              <a:lumOff val="40000"/>
            </a:schemeClr>
          </a:solidFill>
        </p:spPr>
        <p:txBody>
          <a:bodyPr wrap="square" rtlCol="0">
            <a:spAutoFit/>
          </a:bodyPr>
          <a:lstStyle/>
          <a:p>
            <a:pPr algn="ctr"/>
            <a:r>
              <a:rPr lang="el-GR" b="1" dirty="0">
                <a:latin typeface="Arial Nova Cond" panose="020B0506020202020204" pitchFamily="34" charset="0"/>
              </a:rPr>
              <a:t>Ομάδες δράσης στην κοινότητα </a:t>
            </a:r>
            <a:endParaRPr lang="en-US" b="1" dirty="0">
              <a:latin typeface="Arial Nova Cond" panose="020B0506020202020204" pitchFamily="34" charset="0"/>
            </a:endParaRPr>
          </a:p>
        </p:txBody>
      </p:sp>
      <p:sp>
        <p:nvSpPr>
          <p:cNvPr id="14" name="TextBox 13">
            <a:extLst>
              <a:ext uri="{FF2B5EF4-FFF2-40B4-BE49-F238E27FC236}">
                <a16:creationId xmlns:a16="http://schemas.microsoft.com/office/drawing/2014/main" id="{84BD4244-E8AE-87C5-308A-CE8D96230B8B}"/>
              </a:ext>
            </a:extLst>
          </p:cNvPr>
          <p:cNvSpPr txBox="1"/>
          <p:nvPr/>
        </p:nvSpPr>
        <p:spPr>
          <a:xfrm>
            <a:off x="9568070" y="3922643"/>
            <a:ext cx="1587610" cy="646331"/>
          </a:xfrm>
          <a:prstGeom prst="rect">
            <a:avLst/>
          </a:prstGeom>
          <a:solidFill>
            <a:schemeClr val="accent1"/>
          </a:solidFill>
        </p:spPr>
        <p:txBody>
          <a:bodyPr wrap="square" rtlCol="0">
            <a:spAutoFit/>
          </a:bodyPr>
          <a:lstStyle/>
          <a:p>
            <a:pPr algn="ctr"/>
            <a:r>
              <a:rPr lang="el-GR" b="1" dirty="0">
                <a:latin typeface="Arial Nova Cond" panose="020B0506020202020204" pitchFamily="34" charset="0"/>
              </a:rPr>
              <a:t>Ομάδες</a:t>
            </a:r>
            <a:r>
              <a:rPr lang="el-GR" dirty="0"/>
              <a:t> </a:t>
            </a:r>
            <a:r>
              <a:rPr lang="el-GR" b="1" dirty="0">
                <a:latin typeface="Arial Nova Cond" panose="020B0506020202020204" pitchFamily="34" charset="0"/>
              </a:rPr>
              <a:t>εποπτείας</a:t>
            </a:r>
            <a:r>
              <a:rPr lang="el-GR" dirty="0"/>
              <a:t> </a:t>
            </a:r>
            <a:endParaRPr lang="en-US" dirty="0"/>
          </a:p>
        </p:txBody>
      </p:sp>
      <p:sp>
        <p:nvSpPr>
          <p:cNvPr id="16" name="TextBox 15">
            <a:extLst>
              <a:ext uri="{FF2B5EF4-FFF2-40B4-BE49-F238E27FC236}">
                <a16:creationId xmlns:a16="http://schemas.microsoft.com/office/drawing/2014/main" id="{20393757-A82E-83E8-607E-D3E0D62AF6EF}"/>
              </a:ext>
            </a:extLst>
          </p:cNvPr>
          <p:cNvSpPr txBox="1"/>
          <p:nvPr/>
        </p:nvSpPr>
        <p:spPr>
          <a:xfrm>
            <a:off x="1457739" y="5407514"/>
            <a:ext cx="1881809" cy="646331"/>
          </a:xfrm>
          <a:prstGeom prst="rect">
            <a:avLst/>
          </a:prstGeom>
          <a:solidFill>
            <a:srgbClr val="00B0F0"/>
          </a:solidFill>
        </p:spPr>
        <p:txBody>
          <a:bodyPr wrap="square" rtlCol="0">
            <a:spAutoFit/>
          </a:bodyPr>
          <a:lstStyle/>
          <a:p>
            <a:pPr algn="ctr"/>
            <a:r>
              <a:rPr lang="el-GR" b="1" dirty="0">
                <a:latin typeface="Arial Nova Cond" panose="020B0506020202020204" pitchFamily="34" charset="0"/>
              </a:rPr>
              <a:t>Ομάδες πρόληψης </a:t>
            </a:r>
            <a:endParaRPr lang="en-US" b="1" dirty="0">
              <a:latin typeface="Arial Nova Cond" panose="020B0506020202020204" pitchFamily="34" charset="0"/>
            </a:endParaRPr>
          </a:p>
        </p:txBody>
      </p:sp>
    </p:spTree>
    <p:extLst>
      <p:ext uri="{BB962C8B-B14F-4D97-AF65-F5344CB8AC3E}">
        <p14:creationId xmlns:p14="http://schemas.microsoft.com/office/powerpoint/2010/main" val="352925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38F6-6950-8224-245E-5704DE44C901}"/>
              </a:ext>
            </a:extLst>
          </p:cNvPr>
          <p:cNvSpPr>
            <a:spLocks noGrp="1"/>
          </p:cNvSpPr>
          <p:nvPr>
            <p:ph type="title"/>
          </p:nvPr>
        </p:nvSpPr>
        <p:spPr/>
        <p:txBody>
          <a:bodyPr>
            <a:noAutofit/>
          </a:bodyPr>
          <a:lstStyle/>
          <a:p>
            <a:pPr algn="ctr"/>
            <a:r>
              <a:rPr lang="el-GR" sz="3600" b="1"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Τα δύο θεμελιώδη στοιχεία που διαφοροποιούν την ΚΕΟ από όλες τις υπόλοιπες μεθόδους της Κοινωνικής Εργασίας</a:t>
            </a:r>
            <a:endParaRPr lang="en-US" sz="3600"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151BA479-8FED-C032-2AAD-ADFDC1553A23}"/>
              </a:ext>
            </a:extLst>
          </p:cNvPr>
          <p:cNvSpPr>
            <a:spLocks noGrp="1"/>
          </p:cNvSpPr>
          <p:nvPr>
            <p:ph idx="1"/>
          </p:nvPr>
        </p:nvSpPr>
        <p:spPr>
          <a:xfrm>
            <a:off x="437322" y="1737359"/>
            <a:ext cx="11343861" cy="4570675"/>
          </a:xfrm>
        </p:spPr>
        <p:txBody>
          <a:bodyPr>
            <a:normAutofit fontScale="62500" lnSpcReduction="20000"/>
          </a:bodyPr>
          <a:lstStyle/>
          <a:p>
            <a:pPr algn="just">
              <a:lnSpc>
                <a:spcPct val="120000"/>
              </a:lnSpc>
              <a:buFont typeface="Wingdings" panose="05000000000000000000" pitchFamily="2" charset="2"/>
              <a:buChar char="Ø"/>
            </a:pPr>
            <a:r>
              <a:rPr lang="el-GR" sz="3100" b="1" u="sng"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Η έννοια της αλληλοβοήθειας</a:t>
            </a:r>
            <a:r>
              <a:rPr lang="el-GR" sz="3100" u="sng"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a:t>
            </a:r>
            <a:r>
              <a:rPr lang="el-GR" sz="3100"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 Αλληλοβοήθεια είναι </a:t>
            </a:r>
            <a:r>
              <a:rPr lang="el-GR" sz="31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η ικανότητα των μελών της ομάδας να υποστηρίζει και να θεραπεύει ο ένας τον άλλον συμμετέχοντας στην θεραπευτική διεργασία ο ένας του άλλου. Η έννοια της αλληλοβοήθειας βασίζεται στην φιλοσοφική αρχή ότι όλα τα μέλη της ομάδας έχουν την δυνατότητα να προκαλέσουν αλλαγή στον εαυτό τους ή στους άλλους. Με αυτήν την έννοια, η (θεραπευτική) ισχύς μέσα στην ομάδα βρίσκεται στην ίδια την ομάδα και όχι μόνο στον/στην ΚΛ. Όλα τα μέλη μέσα σε μια ομάδα είναι θεραπευτές με έναν τρόπο και θα πρέπει να τους φερόμαστε σαν να έχουν την ίδια ή παρόμοια θεραπευτική δύναμη ή ισχύ. Ο ρόλος μας σαν επαγγελματίες είναι να δημιουργήσουμε συστήματα, δομές και πρακτικές μέσα στην ομάδα που να καλλιεργούν και να φέρνουν στο επίκεντρο την αλληλοβοήθεια σε όλα τα στάδια της.</a:t>
            </a:r>
            <a:endParaRPr lang="el-GR" sz="3100" dirty="0">
              <a:solidFill>
                <a:schemeClr val="tx1"/>
              </a:solidFill>
              <a:latin typeface="Arial Nova Cond" panose="020B0506020202020204" pitchFamily="34" charset="0"/>
              <a:ea typeface="Calibri" panose="020F0502020204030204" pitchFamily="34" charset="0"/>
              <a:cs typeface="Times New Roman" panose="02020603050405020304" pitchFamily="18" charset="0"/>
            </a:endParaRPr>
          </a:p>
          <a:p>
            <a:pPr algn="just">
              <a:lnSpc>
                <a:spcPct val="120000"/>
              </a:lnSpc>
              <a:buFont typeface="Wingdings" panose="05000000000000000000" pitchFamily="2" charset="2"/>
              <a:buChar char="Ø"/>
            </a:pPr>
            <a:r>
              <a:rPr lang="el-GR" sz="3100" b="1" u="sng"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Η αντιμετώπιση της ομάδας ως «όλον».</a:t>
            </a:r>
            <a:r>
              <a:rPr lang="el-GR" sz="3100" b="1"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 </a:t>
            </a:r>
            <a:r>
              <a:rPr lang="el-GR" sz="3100"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Σε αντίθεση με την Κοινωνική Εργασία με Άτομο όπου ο/η εξυπηρετούμενος/η μας είναι το «Άτομο», όταν δουλεύουμε με ομάδα, ο/η εξυπηρετούμενος/η μας είναι η ομάδα την οποία θα πρέπει να αντιμετωπίζουμε ως «ένα» και ως «όλον». Αυτό προϋποθέτει την ικανότητα/δεξιότητα μας να συνδέουμε όλα τα μέλη της ομάδας μαζί σε κάτι που φέρνει ένα άτομο αντί να κάνουμε «ατομική θεραπεία» με κοινό τα υπόλοιπα μέλη της ομάδας. </a:t>
            </a:r>
            <a:endParaRPr lang="en-US" sz="3100" dirty="0">
              <a:solidFill>
                <a:schemeClr val="tx1"/>
              </a:solidFill>
              <a:latin typeface="Arial Nova Cond" panose="020B0506020202020204" pitchFamily="34" charset="0"/>
            </a:endParaRPr>
          </a:p>
          <a:p>
            <a:endParaRPr lang="en-US" dirty="0"/>
          </a:p>
        </p:txBody>
      </p:sp>
    </p:spTree>
    <p:extLst>
      <p:ext uri="{BB962C8B-B14F-4D97-AF65-F5344CB8AC3E}">
        <p14:creationId xmlns:p14="http://schemas.microsoft.com/office/powerpoint/2010/main" val="303998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8027-1E13-223B-9285-5F0767CE18C1}"/>
              </a:ext>
            </a:extLst>
          </p:cNvPr>
          <p:cNvSpPr>
            <a:spLocks noGrp="1"/>
          </p:cNvSpPr>
          <p:nvPr>
            <p:ph type="title"/>
          </p:nvPr>
        </p:nvSpPr>
        <p:spPr/>
        <p:txBody>
          <a:bodyPr/>
          <a:lstStyle/>
          <a:p>
            <a:pPr algn="ctr"/>
            <a:r>
              <a:rPr lang="el-GR" b="1" dirty="0">
                <a:solidFill>
                  <a:schemeClr val="tx1"/>
                </a:solidFill>
                <a:latin typeface="Arial Nova Cond" panose="020B0506020202020204" pitchFamily="34" charset="0"/>
              </a:rPr>
              <a:t>Η ιστορία της Κοινωνικής Εργασίας με Ομάδες</a:t>
            </a:r>
            <a:endParaRPr lang="en-US" b="1" dirty="0">
              <a:solidFill>
                <a:schemeClr val="tx1"/>
              </a:solidFill>
              <a:latin typeface="Arial Nova Cond" panose="020B0506020202020204" pitchFamily="34" charset="0"/>
            </a:endParaRPr>
          </a:p>
        </p:txBody>
      </p:sp>
      <p:sp>
        <p:nvSpPr>
          <p:cNvPr id="3" name="Content Placeholder 2">
            <a:extLst>
              <a:ext uri="{FF2B5EF4-FFF2-40B4-BE49-F238E27FC236}">
                <a16:creationId xmlns:a16="http://schemas.microsoft.com/office/drawing/2014/main" id="{806D0F99-DA04-9AFA-DDB9-9FE1B1BFF6A0}"/>
              </a:ext>
            </a:extLst>
          </p:cNvPr>
          <p:cNvSpPr>
            <a:spLocks noGrp="1"/>
          </p:cNvSpPr>
          <p:nvPr>
            <p:ph idx="1"/>
          </p:nvPr>
        </p:nvSpPr>
        <p:spPr>
          <a:xfrm>
            <a:off x="715617" y="1737360"/>
            <a:ext cx="10986053" cy="4557423"/>
          </a:xfrm>
        </p:spPr>
        <p:txBody>
          <a:bodyPr>
            <a:normAutofit lnSpcReduction="10000"/>
          </a:bodyPr>
          <a:lstStyle/>
          <a:p>
            <a:pPr algn="just"/>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Ιστορικά, η  ΚΕΟ προέρχεται από το κίνημα κοινωνικής αποκατάστασης (</a:t>
            </a:r>
            <a:r>
              <a:rPr lang="en-US"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settlement movement</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που αναπτύχθηκε στην Αμερική αλλά και από την εργασία με νέους/νέες με βάση τις αρχές του Χριστιανισμού. Ως συγκεκριμένη μέθοδος της ΚΕ η ΚΕΟ παρουσιάστηκε στο πρώτο τέταρτο του 20</a:t>
            </a:r>
            <a:r>
              <a:rPr lang="el-GR" baseline="300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ου</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αιώνα στην Αμερική ως απάντηση στην επιχειρούμενη διχοτόμηση της Κοινωνικής Εργασίας και συγκεκριμένα μεταξύ της ΚΕ με Άτομα και της ΚΕ με Κοινότητα/πολιτική δράση. Ακολουθώντας την γενικότερη τάση στην Κοινωνική Εργασία στην οποία τελικά κυριάρχησε ο θεραπευτικός χαρακτήρας, από το 1950 και μετά η ΚΕΟ απέκτησε περισσότερο θεραπευτικό χαρακτήρα, με το έργο του ψυχαναλυτή </a:t>
            </a:r>
            <a:r>
              <a:rPr lang="en-US"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Wilfred </a:t>
            </a:r>
            <a:r>
              <a:rPr lang="en-US" dirty="0" err="1">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Bion</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(1961) να ασκεί ιδιαίτερη επιρροή. Ωστόσο, σημαντική επιρροή στην ΚΕΟ είχε και το έργο των </a:t>
            </a:r>
            <a:r>
              <a:rPr lang="en-US" dirty="0" err="1">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Mullender</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a:t>
            </a:r>
            <a:r>
              <a:rPr lang="en-US"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Ward </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και </a:t>
            </a:r>
            <a:r>
              <a:rPr lang="en-US"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Fleming</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(2013), που ανέδειξαν ένα δημοκρατικό και ενδυναμωτικό μοντέλο για την επίτευξη τόσο της ατομικής όσο και της κοινωνικής αλλαγής (</a:t>
            </a:r>
            <a:r>
              <a:rPr lang="en-US"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Payne</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2021). </a:t>
            </a:r>
          </a:p>
          <a:p>
            <a:pPr algn="just"/>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Όμως γενικότερα η ΚΕΟ παρέμεινε περιθωριοποιημένη μέθοδος μέσα στο επάγγελμα και στην εκπαίδευση της ΚΕ. Αυτό έχει να κάνει με το γεγονός ότι όσο η ΚΕ συνέχιζε να </a:t>
            </a:r>
            <a:r>
              <a:rPr lang="el-GR" dirty="0" err="1">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επαγγελματοποιείται</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και να </a:t>
            </a:r>
            <a:r>
              <a:rPr lang="el-GR" dirty="0" err="1">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ιατρικοποιείται</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a:t>
            </a:r>
            <a:r>
              <a:rPr lang="en-US"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medicalization</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εστίαζε όλο και περισσότερο στην ψυχοπαθολογία του ατόμου και στα </a:t>
            </a:r>
            <a:r>
              <a:rPr lang="el-GR" dirty="0" err="1">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ενδοψυχικά</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αίτια της ανθρώπινης δυστυχίας παρά στην αναζήτηση των κοινωνικών- δομικών αιτιών που διαμορφώνουν την δυστυχία των ανθρώπων. Έτσι, η ΚΕ </a:t>
            </a:r>
            <a:r>
              <a:rPr lang="el-GR"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αλλά και η ΚΕΟ </a:t>
            </a:r>
            <a:r>
              <a:rPr lang="el-GR"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εστίαζαν στην φροντίδα της ψυχικής υγείας σε ένα ατομικό ψυχοθεραπευτικό περιβάλλον, αντί στη συλλογική δράση για την κοινωνική αλλαγή.  </a:t>
            </a:r>
            <a:endParaRPr lang="en-US" sz="2400" dirty="0">
              <a:latin typeface="Arial Nova Cond" panose="020B0506020202020204" pitchFamily="34" charset="0"/>
            </a:endParaRPr>
          </a:p>
        </p:txBody>
      </p:sp>
    </p:spTree>
    <p:extLst>
      <p:ext uri="{BB962C8B-B14F-4D97-AF65-F5344CB8AC3E}">
        <p14:creationId xmlns:p14="http://schemas.microsoft.com/office/powerpoint/2010/main" val="109302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F94A-4B96-4341-7A9E-287075C1BBD0}"/>
              </a:ext>
            </a:extLst>
          </p:cNvPr>
          <p:cNvSpPr>
            <a:spLocks noGrp="1"/>
          </p:cNvSpPr>
          <p:nvPr>
            <p:ph type="title"/>
          </p:nvPr>
        </p:nvSpPr>
        <p:spPr/>
        <p:txBody>
          <a:bodyPr/>
          <a:lstStyle/>
          <a:p>
            <a:pPr algn="ctr"/>
            <a:r>
              <a:rPr lang="el-GR" b="1" dirty="0">
                <a:solidFill>
                  <a:schemeClr val="tx1"/>
                </a:solidFill>
                <a:latin typeface="Arial Nova Cond" panose="020B0506020202020204" pitchFamily="34" charset="0"/>
              </a:rPr>
              <a:t>Τα εμπόδια στην ανάπτυξη της Κοινωνικής Εργασίας με Ομάδες (1/3)</a:t>
            </a:r>
            <a:endParaRPr lang="en-US" b="1" dirty="0">
              <a:solidFill>
                <a:schemeClr val="tx1"/>
              </a:solidFill>
              <a:latin typeface="Arial Nova Cond" panose="020B0506020202020204" pitchFamily="34" charset="0"/>
            </a:endParaRPr>
          </a:p>
        </p:txBody>
      </p:sp>
      <p:sp>
        <p:nvSpPr>
          <p:cNvPr id="3" name="Content Placeholder 2">
            <a:extLst>
              <a:ext uri="{FF2B5EF4-FFF2-40B4-BE49-F238E27FC236}">
                <a16:creationId xmlns:a16="http://schemas.microsoft.com/office/drawing/2014/main" id="{5B3AACB3-0E48-3FB8-0B07-C975EEC3209B}"/>
              </a:ext>
            </a:extLst>
          </p:cNvPr>
          <p:cNvSpPr>
            <a:spLocks noGrp="1"/>
          </p:cNvSpPr>
          <p:nvPr>
            <p:ph idx="1"/>
          </p:nvPr>
        </p:nvSpPr>
        <p:spPr>
          <a:xfrm>
            <a:off x="490330" y="1845733"/>
            <a:ext cx="11211340" cy="4475554"/>
          </a:xfrm>
        </p:spPr>
        <p:txBody>
          <a:bodyPr>
            <a:normAutofit fontScale="92500" lnSpcReduction="20000"/>
          </a:bodyPr>
          <a:lstStyle/>
          <a:p>
            <a:pPr algn="just">
              <a:lnSpc>
                <a:spcPct val="120000"/>
              </a:lnSpc>
              <a:buFont typeface="Wingdings" panose="05000000000000000000" pitchFamily="2" charset="2"/>
              <a:buChar char="Ø"/>
            </a:pPr>
            <a:r>
              <a:rPr lang="el-GR" sz="2400" b="1" u="sng" dirty="0">
                <a:solidFill>
                  <a:schemeClr val="tx1"/>
                </a:solidFill>
                <a:latin typeface="Arial Nova Cond" panose="020B0506020202020204" pitchFamily="34" charset="0"/>
              </a:rPr>
              <a:t>Η επιρροή της ψυχανάλυσης στην Κοινωνική Εργασία. </a:t>
            </a:r>
            <a:r>
              <a:rPr lang="el-GR"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Επειδή η ΚΕ είχε τις ρίζες της στη θρησκεία, τη φιλανθρωπία και τον εθελοντισμό, η ευρύτερη κοινωνία δύσκολα αναγνώριζε τους Κοινωνικούς Λειτουργούς ως επαγγελματίες. Έτσι, κατά την δεκαετία του 1930 η ΚΕ επιχείρησε να αναπτύξει το επαγγελματικό της στάτους στο πεδίο της ψυχικής υγείας και το κατάφερε αυτό υιοθετώντας την ψυχαναλυτική θεωρία που εκείνη την εποχή άκμαζε. Η ψυχαναλυτική θεωρία έδωσε στάτους και επικύρωσε την ΚΕ ως επάγγελμα. Όμως αυτό οδήγησε και τους ΚΛ να εστιάσουν στα </a:t>
            </a:r>
            <a:r>
              <a:rPr lang="el-GR" sz="2400" dirty="0" err="1">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ενδοψυχικά</a:t>
            </a:r>
            <a:r>
              <a:rPr lang="el-GR"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αίτια της δυστυχίας των ανθρώπων που ήταν σε μεγαλύτερη συμφωνία και με το </a:t>
            </a:r>
            <a:r>
              <a:rPr lang="el-GR" sz="2400" dirty="0" err="1">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ιατροκεντρικό</a:t>
            </a:r>
            <a:r>
              <a:rPr lang="el-GR"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μοντέλο της ψυχικής υγείας. Αυτή η στροφή έκανε την ΚΕ να απομακρυνθεί από την αρχική θεμελιώδη φιλοσοφική αρχή της όπου έβλεπε το άτομο στο περιβάλλον που δρα «</a:t>
            </a:r>
            <a:r>
              <a:rPr lang="en-US"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person</a:t>
            </a:r>
            <a:r>
              <a:rPr lang="el-GR"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a:t>
            </a:r>
            <a:r>
              <a:rPr lang="en-US"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in</a:t>
            </a:r>
            <a:r>
              <a:rPr lang="el-GR"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a:t>
            </a:r>
            <a:r>
              <a:rPr lang="en-US"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environment</a:t>
            </a:r>
            <a:r>
              <a:rPr lang="el-GR"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και στην οικολογική προσέγγιση όσον αφορά την κατανόηση της ανθρώπινης δυστυχίας και δυσκολιών. Η υιοθέτηση της ψυχαναλυτικής θεωρίας ήταν καθοριστική για το μέλλον της ΚΕ και την σταδιακή απομάκρυνση από άλλες δομικές και </a:t>
            </a:r>
            <a:r>
              <a:rPr lang="el-GR" sz="2400" dirty="0" err="1">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αντικαταπιεστικές</a:t>
            </a:r>
            <a:r>
              <a:rPr lang="el-GR"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 θεωρίες. </a:t>
            </a:r>
            <a:endParaRPr lang="en-US" sz="900" dirty="0">
              <a:solidFill>
                <a:schemeClr val="tx1"/>
              </a:solidFill>
              <a:latin typeface="Arial Nova Cond" panose="020B0506020202020204" pitchFamily="34" charset="0"/>
            </a:endParaRPr>
          </a:p>
        </p:txBody>
      </p:sp>
    </p:spTree>
    <p:extLst>
      <p:ext uri="{BB962C8B-B14F-4D97-AF65-F5344CB8AC3E}">
        <p14:creationId xmlns:p14="http://schemas.microsoft.com/office/powerpoint/2010/main" val="280243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9071-FAE9-AE1A-22AB-1D52959A50E9}"/>
              </a:ext>
            </a:extLst>
          </p:cNvPr>
          <p:cNvSpPr>
            <a:spLocks noGrp="1"/>
          </p:cNvSpPr>
          <p:nvPr>
            <p:ph type="title"/>
          </p:nvPr>
        </p:nvSpPr>
        <p:spPr/>
        <p:txBody>
          <a:bodyPr/>
          <a:lstStyle/>
          <a:p>
            <a:pPr algn="ctr"/>
            <a:r>
              <a:rPr lang="el-GR" b="1" dirty="0">
                <a:solidFill>
                  <a:schemeClr val="tx1"/>
                </a:solidFill>
                <a:latin typeface="Arial Nova Cond" panose="020B0506020202020204" pitchFamily="34" charset="0"/>
              </a:rPr>
              <a:t>Τα εμπόδια στην ανάπτυξη της Κοινωνικής Εργασίας με Ομάδες (2/3)</a:t>
            </a:r>
            <a:endParaRPr lang="en-US" dirty="0"/>
          </a:p>
        </p:txBody>
      </p:sp>
      <p:sp>
        <p:nvSpPr>
          <p:cNvPr id="3" name="Content Placeholder 2">
            <a:extLst>
              <a:ext uri="{FF2B5EF4-FFF2-40B4-BE49-F238E27FC236}">
                <a16:creationId xmlns:a16="http://schemas.microsoft.com/office/drawing/2014/main" id="{39EFA825-70E7-F559-2100-DF38546B7FC2}"/>
              </a:ext>
            </a:extLst>
          </p:cNvPr>
          <p:cNvSpPr>
            <a:spLocks noGrp="1"/>
          </p:cNvSpPr>
          <p:nvPr>
            <p:ph idx="1"/>
          </p:nvPr>
        </p:nvSpPr>
        <p:spPr>
          <a:xfrm>
            <a:off x="715617" y="1845734"/>
            <a:ext cx="10946295" cy="4382788"/>
          </a:xfrm>
        </p:spPr>
        <p:txBody>
          <a:bodyPr>
            <a:normAutofit lnSpcReduction="10000"/>
          </a:bodyPr>
          <a:lstStyle/>
          <a:p>
            <a:pPr algn="just">
              <a:buFont typeface="Wingdings" panose="05000000000000000000" pitchFamily="2" charset="2"/>
              <a:buChar char="Ø"/>
            </a:pPr>
            <a:r>
              <a:rPr lang="el-GR" sz="2400" b="1" u="sng" dirty="0">
                <a:solidFill>
                  <a:schemeClr val="tx1"/>
                </a:solidFill>
                <a:latin typeface="Arial Nova Cond" panose="020B0506020202020204" pitchFamily="34" charset="0"/>
              </a:rPr>
              <a:t>Η ιατρικοποίηση της Κοινωνικής Εργασίας. </a:t>
            </a:r>
            <a:r>
              <a:rPr lang="el-GR" sz="2400" dirty="0">
                <a:solidFill>
                  <a:schemeClr val="tx1"/>
                </a:solidFill>
                <a:latin typeface="Arial Nova Cond" panose="020B0506020202020204" pitchFamily="34" charset="0"/>
              </a:rPr>
              <a:t>Η Κοινωνική Εργασία μαζί με την προσπάθειά της να αποκτήσει επαγγελματικό στάτους, επηρεάστηκε καθοριστικά από την ιατρικοποίηση των ανθρώπινων δυσκολιών και συνθηκών ζωής. Η ιατρικοποίηση (</a:t>
            </a:r>
            <a:r>
              <a:rPr lang="en-US" sz="2400" dirty="0">
                <a:solidFill>
                  <a:schemeClr val="tx1"/>
                </a:solidFill>
                <a:latin typeface="Arial Nova Cond" panose="020B0506020202020204" pitchFamily="34" charset="0"/>
              </a:rPr>
              <a:t>medicalization) </a:t>
            </a:r>
            <a:r>
              <a:rPr lang="el-GR" sz="2400" dirty="0">
                <a:solidFill>
                  <a:schemeClr val="tx1"/>
                </a:solidFill>
                <a:latin typeface="Arial Nova Cond" panose="020B0506020202020204" pitchFamily="34" charset="0"/>
              </a:rPr>
              <a:t>είναι ένας όρος που περιγράφει τον τρόπο με τον οποίο μη ιατρικά προβλήματα που αντιμετωπίζει ο άνθρωπος τελικά ιατρικοποιούνται χρησιμοποιώντας ιατρική γλώσσα και όρους για να τα περιγράψουμε, υιοθετείται ένα ιατρικό πλαίσιο κατανόησης του προβλήματος κάτι που συνήθως οδηγεί σε μια ιατρικού τύπου παρέμβασης με σκοπό την «θεραπεία».  </a:t>
            </a:r>
            <a:r>
              <a:rPr lang="el-GR" sz="24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Η ιατρικοποίηση βλέπει την πηγή του προβλήματος να βρίσκεται στο ίδιο το άτομο αντί στο κοινωνικό του περιβάλλον, και έτσι η ιατρικοποίηση οδηγεί σε παρεμβάσεις στο ίδιο το άτομο αντί σε συλλογικές ή κοινωνικές λύσεις. Αντί να ψάχνουμε τα κοινωνικά αίτια στα προβλήματα που αντιμετωπίζουν τα άτομα, η ιατρικοποίηση εστιάζει στον τρόπο που τα άτομα εκδηλώνουν τις κοινωνικές παθογένειες- και αυτή την διαδικασία την ονομάζει «εξατομίκευση των κοινωνικών προβλημάτων». </a:t>
            </a:r>
            <a:endParaRPr lang="en-US" sz="2400" dirty="0"/>
          </a:p>
        </p:txBody>
      </p:sp>
    </p:spTree>
    <p:extLst>
      <p:ext uri="{BB962C8B-B14F-4D97-AF65-F5344CB8AC3E}">
        <p14:creationId xmlns:p14="http://schemas.microsoft.com/office/powerpoint/2010/main" val="52059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with low confidence">
            <a:extLst>
              <a:ext uri="{FF2B5EF4-FFF2-40B4-BE49-F238E27FC236}">
                <a16:creationId xmlns:a16="http://schemas.microsoft.com/office/drawing/2014/main" id="{8D1DB16A-D2F3-8B38-D61C-00694ED54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222" y="208848"/>
            <a:ext cx="5673555" cy="6039972"/>
          </a:xfrm>
          <a:prstGeom prst="rect">
            <a:avLst/>
          </a:prstGeom>
        </p:spPr>
      </p:pic>
    </p:spTree>
    <p:extLst>
      <p:ext uri="{BB962C8B-B14F-4D97-AF65-F5344CB8AC3E}">
        <p14:creationId xmlns:p14="http://schemas.microsoft.com/office/powerpoint/2010/main" val="253642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081-009A-CF6B-02F1-836DB4BBFE39}"/>
              </a:ext>
            </a:extLst>
          </p:cNvPr>
          <p:cNvSpPr>
            <a:spLocks noGrp="1"/>
          </p:cNvSpPr>
          <p:nvPr>
            <p:ph type="title"/>
          </p:nvPr>
        </p:nvSpPr>
        <p:spPr/>
        <p:txBody>
          <a:bodyPr/>
          <a:lstStyle/>
          <a:p>
            <a:pPr algn="ctr"/>
            <a:r>
              <a:rPr lang="el-GR" b="1" dirty="0">
                <a:solidFill>
                  <a:schemeClr val="tx1"/>
                </a:solidFill>
                <a:latin typeface="Arial Nova Cond" panose="020B0506020202020204" pitchFamily="34" charset="0"/>
              </a:rPr>
              <a:t>Τα εμπόδια στην ανάπτυξη της Κοινωνικής Εργασίας με Ομάδες (3/3)</a:t>
            </a:r>
            <a:endParaRPr lang="en-US" dirty="0"/>
          </a:p>
        </p:txBody>
      </p:sp>
      <p:sp>
        <p:nvSpPr>
          <p:cNvPr id="3" name="Content Placeholder 2">
            <a:extLst>
              <a:ext uri="{FF2B5EF4-FFF2-40B4-BE49-F238E27FC236}">
                <a16:creationId xmlns:a16="http://schemas.microsoft.com/office/drawing/2014/main" id="{5A4A4449-622C-628A-5511-65B7FE1747EC}"/>
              </a:ext>
            </a:extLst>
          </p:cNvPr>
          <p:cNvSpPr>
            <a:spLocks noGrp="1"/>
          </p:cNvSpPr>
          <p:nvPr>
            <p:ph idx="1"/>
          </p:nvPr>
        </p:nvSpPr>
        <p:spPr/>
        <p:txBody>
          <a:bodyPr/>
          <a:lstStyle/>
          <a:p>
            <a:pPr marL="194310" marR="0" indent="-285750" algn="just">
              <a:lnSpc>
                <a:spcPct val="150000"/>
              </a:lnSpc>
              <a:spcBef>
                <a:spcPts val="0"/>
              </a:spcBef>
              <a:spcAft>
                <a:spcPts val="800"/>
              </a:spcAft>
              <a:buFont typeface="Wingdings" panose="05000000000000000000" pitchFamily="2" charset="2"/>
              <a:buChar char="Ø"/>
            </a:pPr>
            <a:r>
              <a:rPr lang="el-GR" sz="1800" dirty="0">
                <a:solidFill>
                  <a:schemeClr val="tx1"/>
                </a:solidFill>
                <a:effectLst/>
                <a:latin typeface="Arial Nova Cond" panose="020B0506020202020204" pitchFamily="34" charset="0"/>
                <a:ea typeface="Calibri" panose="020F0502020204030204" pitchFamily="34" charset="0"/>
                <a:cs typeface="Times-Roman4"/>
              </a:rPr>
              <a:t>Η φιλοσοφία και οι αξίες της ΚΕΟ είναι αντίθετες από τις πιο δημοφιλείς κοινωνικοπολιτικές αξίες- νόρμες των σύγχρονων δυτικών κοινωνι</a:t>
            </a:r>
            <a:r>
              <a:rPr lang="el-GR" sz="1800" dirty="0">
                <a:solidFill>
                  <a:schemeClr val="tx1"/>
                </a:solidFill>
                <a:latin typeface="Arial Nova Cond" panose="020B0506020202020204" pitchFamily="34" charset="0"/>
                <a:ea typeface="Calibri" panose="020F0502020204030204" pitchFamily="34" charset="0"/>
                <a:cs typeface="Times-Roman4"/>
              </a:rPr>
              <a:t>ών όπως ο ατομικισμός, ο ανταγωνισμός και ο απολυταρχισμός. </a:t>
            </a:r>
            <a:endParaRPr lang="el-GR" sz="1800" dirty="0">
              <a:solidFill>
                <a:schemeClr val="tx1"/>
              </a:solidFill>
              <a:effectLst/>
              <a:latin typeface="Arial Nova Cond" panose="020B0506020202020204" pitchFamily="34" charset="0"/>
              <a:ea typeface="Calibri" panose="020F0502020204030204" pitchFamily="34" charset="0"/>
              <a:cs typeface="Times-Roman4"/>
            </a:endParaRPr>
          </a:p>
          <a:p>
            <a:pPr marL="0" indent="0">
              <a:buNone/>
            </a:pPr>
            <a:endParaRPr lang="en-US" dirty="0"/>
          </a:p>
        </p:txBody>
      </p:sp>
    </p:spTree>
    <p:extLst>
      <p:ext uri="{BB962C8B-B14F-4D97-AF65-F5344CB8AC3E}">
        <p14:creationId xmlns:p14="http://schemas.microsoft.com/office/powerpoint/2010/main" val="250891273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2050</TotalTime>
  <Words>3134</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Nova Cond</vt:lpstr>
      <vt:lpstr>Arial Nova Light</vt:lpstr>
      <vt:lpstr>Calibri</vt:lpstr>
      <vt:lpstr>Calibri Light</vt:lpstr>
      <vt:lpstr>Times New Roman</vt:lpstr>
      <vt:lpstr>Wingdings</vt:lpstr>
      <vt:lpstr>Retrospect</vt:lpstr>
      <vt:lpstr>Μεθοδολογία Κοινωνικής Εργασίας  με Ομάδες</vt:lpstr>
      <vt:lpstr>Τι είναι Κοινωνική Εργασία με Ομάδες;</vt:lpstr>
      <vt:lpstr>ΚΟΙΝΩΝΙΚΗ ΕΡΓΑΣΙΑ ΜΕ ΟΜΑΔΕΣ</vt:lpstr>
      <vt:lpstr>Τα δύο θεμελιώδη στοιχεία που διαφοροποιούν την ΚΕΟ από όλες τις υπόλοιπες μεθόδους της Κοινωνικής Εργασίας</vt:lpstr>
      <vt:lpstr>Η ιστορία της Κοινωνικής Εργασίας με Ομάδες</vt:lpstr>
      <vt:lpstr>Τα εμπόδια στην ανάπτυξη της Κοινωνικής Εργασίας με Ομάδες (1/3)</vt:lpstr>
      <vt:lpstr>Τα εμπόδια στην ανάπτυξη της Κοινωνικής Εργασίας με Ομάδες (2/3)</vt:lpstr>
      <vt:lpstr>PowerPoint Presentation</vt:lpstr>
      <vt:lpstr>Τα εμπόδια στην ανάπτυξη της Κοινωνικής Εργασίας με Ομάδες (3/3)</vt:lpstr>
      <vt:lpstr>Οι αρχές και οι αξίες της Κοινωνικής Εργασίας με Ομάδες (1/4)</vt:lpstr>
      <vt:lpstr>Οι αρχές και οι αξίες της Κοινωνικής Εργασίας με Ομάδες (2/4)</vt:lpstr>
      <vt:lpstr>Οι αρχές και οι αξίες της Κοινωνικής Εργασίας με Ομάδες (3/4)</vt:lpstr>
      <vt:lpstr>Οι αρχές και οι αξίες της Κοινωνικής Εργασίας με Ομάδες (4/4)</vt:lpstr>
      <vt:lpstr>Σημαντικά μοντέλα της Κοινωνικής Εργασίας με Ομάδες </vt:lpstr>
      <vt:lpstr>Βιβλιογραφία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Ομάδες</dc:title>
  <dc:creator>Mitsi Giannou</dc:creator>
  <cp:lastModifiedBy>Mitsi Giannou</cp:lastModifiedBy>
  <cp:revision>67</cp:revision>
  <dcterms:created xsi:type="dcterms:W3CDTF">2022-08-20T03:59:11Z</dcterms:created>
  <dcterms:modified xsi:type="dcterms:W3CDTF">2023-03-23T21:11:22Z</dcterms:modified>
</cp:coreProperties>
</file>